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32"/>
  </p:notesMasterIdLst>
  <p:sldIdLst>
    <p:sldId id="256" r:id="rId2"/>
    <p:sldId id="258" r:id="rId3"/>
    <p:sldId id="268" r:id="rId4"/>
    <p:sldId id="275" r:id="rId5"/>
    <p:sldId id="262" r:id="rId6"/>
    <p:sldId id="274" r:id="rId7"/>
    <p:sldId id="265" r:id="rId8"/>
    <p:sldId id="266" r:id="rId9"/>
    <p:sldId id="277" r:id="rId10"/>
    <p:sldId id="267" r:id="rId11"/>
    <p:sldId id="278" r:id="rId12"/>
    <p:sldId id="283" r:id="rId13"/>
    <p:sldId id="282" r:id="rId14"/>
    <p:sldId id="257" r:id="rId15"/>
    <p:sldId id="260" r:id="rId16"/>
    <p:sldId id="272" r:id="rId17"/>
    <p:sldId id="261" r:id="rId18"/>
    <p:sldId id="263" r:id="rId19"/>
    <p:sldId id="259" r:id="rId20"/>
    <p:sldId id="290" r:id="rId21"/>
    <p:sldId id="270" r:id="rId22"/>
    <p:sldId id="269" r:id="rId23"/>
    <p:sldId id="284" r:id="rId24"/>
    <p:sldId id="285" r:id="rId25"/>
    <p:sldId id="286" r:id="rId26"/>
    <p:sldId id="287" r:id="rId27"/>
    <p:sldId id="271" r:id="rId28"/>
    <p:sldId id="288" r:id="rId29"/>
    <p:sldId id="289" r:id="rId30"/>
    <p:sldId id="264"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81" d="100"/>
          <a:sy n="181" d="100"/>
        </p:scale>
        <p:origin x="-304" y="4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1EB614-F23B-8144-8F38-6BD244842A9D}" type="datetimeFigureOut">
              <a:rPr lang="en-US" smtClean="0"/>
              <a:t>4/4/15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AE4D89-BE1D-814E-828E-DD0389B1FF51}" type="slidenum">
              <a:rPr lang="en-US" smtClean="0"/>
              <a:t>‹#›</a:t>
            </a:fld>
            <a:endParaRPr lang="en-US"/>
          </a:p>
        </p:txBody>
      </p:sp>
    </p:spTree>
    <p:extLst>
      <p:ext uri="{BB962C8B-B14F-4D97-AF65-F5344CB8AC3E}">
        <p14:creationId xmlns:p14="http://schemas.microsoft.com/office/powerpoint/2010/main" val="20846639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5AE4D89-BE1D-814E-828E-DD0389B1FF51}" type="slidenum">
              <a:rPr lang="en-US" smtClean="0"/>
              <a:t>2</a:t>
            </a:fld>
            <a:endParaRPr lang="en-US"/>
          </a:p>
        </p:txBody>
      </p:sp>
    </p:spTree>
    <p:extLst>
      <p:ext uri="{BB962C8B-B14F-4D97-AF65-F5344CB8AC3E}">
        <p14:creationId xmlns:p14="http://schemas.microsoft.com/office/powerpoint/2010/main" val="3076652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E4D89-BE1D-814E-828E-DD0389B1FF51}" type="slidenum">
              <a:rPr lang="en-US" smtClean="0"/>
              <a:t>17</a:t>
            </a:fld>
            <a:endParaRPr lang="en-US"/>
          </a:p>
        </p:txBody>
      </p:sp>
    </p:spTree>
    <p:extLst>
      <p:ext uri="{BB962C8B-B14F-4D97-AF65-F5344CB8AC3E}">
        <p14:creationId xmlns:p14="http://schemas.microsoft.com/office/powerpoint/2010/main" val="530446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7240" y="914400"/>
            <a:ext cx="7543800" cy="1614488"/>
          </a:xfrm>
        </p:spPr>
        <p:txBody>
          <a:bodyPr>
            <a:noAutofit/>
          </a:bodyPr>
          <a:lstStyle>
            <a:lvl1pPr>
              <a:defRPr sz="600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133600" y="2531618"/>
            <a:ext cx="6172200" cy="514350"/>
          </a:xfrm>
        </p:spPr>
        <p:txBody>
          <a:bodyPr anchor="ctr"/>
          <a:lstStyle>
            <a:lvl1pPr marL="0" indent="0" algn="l">
              <a:buNone/>
              <a:defRPr>
                <a:solidFill>
                  <a:schemeClr val="tx1"/>
                </a:solidFill>
                <a:latin typeface="Lato Regular"/>
                <a:cs typeface="Lato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Date Placeholder 14"/>
          <p:cNvSpPr>
            <a:spLocks noGrp="1"/>
          </p:cNvSpPr>
          <p:nvPr>
            <p:ph type="dt" sz="half" idx="10"/>
          </p:nvPr>
        </p:nvSpPr>
        <p:spPr/>
        <p:txBody>
          <a:bodyPr/>
          <a:lstStyle/>
          <a:p>
            <a:fld id="{2069C06D-4ED8-42C6-905D-CA84CA1B6CBF}" type="datetime2">
              <a:rPr lang="en-US" smtClean="0"/>
              <a:t>Saturday, April 4, 15</a:t>
            </a:fld>
            <a:endParaRPr lang="en-US" dirty="0"/>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514351"/>
            <a:ext cx="5791200" cy="26288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6EEE0E-EDB0-4D84-86B0-50833DF22902}" type="datetime2">
              <a:rPr lang="en-US" smtClean="0"/>
              <a:t>Saturday, April 4, 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457201"/>
            <a:ext cx="2133600" cy="3886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514351"/>
            <a:ext cx="5029200" cy="3429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14372C-B5AB-4C39-B273-B99224EB4DD5}" type="datetime2">
              <a:rPr lang="en-US" smtClean="0"/>
              <a:t>Saturday, April 4, 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lvl1pPr>
              <a:defRPr>
                <a:latin typeface="Lato Light" panose="020F0302020204030203" pitchFamily="34" charset="0"/>
              </a:defRPr>
            </a:lvl1pPr>
          </a:lstStyle>
          <a:p>
            <a:r>
              <a:rPr lang="en-US" dirty="0" smtClean="0"/>
              <a:t>Click to edit Master title style</a:t>
            </a:r>
            <a:endParaRPr lang="en-US" dirty="0"/>
          </a:p>
        </p:txBody>
      </p:sp>
      <p:sp>
        <p:nvSpPr>
          <p:cNvPr id="14" name="Date Placeholder 13"/>
          <p:cNvSpPr>
            <a:spLocks noGrp="1"/>
          </p:cNvSpPr>
          <p:nvPr>
            <p:ph type="dt" sz="half" idx="10"/>
          </p:nvPr>
        </p:nvSpPr>
        <p:spPr/>
        <p:txBody>
          <a:bodyPr/>
          <a:lstStyle/>
          <a:p>
            <a:fld id="{14CB1CAA-32CD-4B55-B92A-B8F0843CACF4}" type="datetime2">
              <a:rPr lang="en-US" smtClean="0"/>
              <a:t>Saturday, April 4, 15</a:t>
            </a:fld>
            <a:endParaRPr lang="en-US" dirty="0"/>
          </a:p>
        </p:txBody>
      </p:sp>
      <p:sp>
        <p:nvSpPr>
          <p:cNvPr id="15" name="Slide Number Placeholder 14"/>
          <p:cNvSpPr>
            <a:spLocks noGrp="1"/>
          </p:cNvSpPr>
          <p:nvPr>
            <p:ph type="sldNum" sz="quarter" idx="11"/>
          </p:nvPr>
        </p:nvSpPr>
        <p:spPr/>
        <p:txBody>
          <a:bodyPr/>
          <a:lstStyle/>
          <a:p>
            <a:fld id="{1789C0F2-17E0-497A-9BBE-0C73201AAFE3}"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0" y="3200526"/>
            <a:ext cx="3733800" cy="54864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3AD8CDC4-3D19-4983-B478-82F6B8E5AB66}" type="datetime2">
              <a:rPr lang="en-US" smtClean="0"/>
              <a:t>Saturday, April 4, 15</a:t>
            </a:fld>
            <a:endParaRPr lang="en-US" dirty="0"/>
          </a:p>
        </p:txBody>
      </p:sp>
      <p:sp>
        <p:nvSpPr>
          <p:cNvPr id="13" name="Slide Number Placeholder 12"/>
          <p:cNvSpPr>
            <a:spLocks noGrp="1"/>
          </p:cNvSpPr>
          <p:nvPr>
            <p:ph type="sldNum" sz="quarter" idx="11"/>
          </p:nvPr>
        </p:nvSpPr>
        <p:spPr/>
        <p:txBody>
          <a:bodyPr/>
          <a:lstStyle/>
          <a:p>
            <a:fld id="{1789C0F2-17E0-497A-9BBE-0C73201AAFE3}"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
        <p:nvSpPr>
          <p:cNvPr id="4" name="Title 3"/>
          <p:cNvSpPr>
            <a:spLocks noGrp="1"/>
          </p:cNvSpPr>
          <p:nvPr>
            <p:ph type="title"/>
          </p:nvPr>
        </p:nvSpPr>
        <p:spPr>
          <a:xfrm>
            <a:off x="2286000" y="1428750"/>
            <a:ext cx="6035040" cy="1762506"/>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84B82477-D5D3-4181-8C11-75D0F2433A87}" type="datetime2">
              <a:rPr lang="en-US" smtClean="0"/>
              <a:t>Saturday, April 4, 15</a:t>
            </a:fld>
            <a:endParaRPr lang="en-US" dirty="0"/>
          </a:p>
        </p:txBody>
      </p:sp>
      <p:sp>
        <p:nvSpPr>
          <p:cNvPr id="9" name="Slide Number Placeholder 8"/>
          <p:cNvSpPr>
            <a:spLocks noGrp="1"/>
          </p:cNvSpPr>
          <p:nvPr>
            <p:ph type="sldNum" sz="quarter" idx="11"/>
          </p:nvPr>
        </p:nvSpPr>
        <p:spPr/>
        <p:txBody>
          <a:bodyPr/>
          <a:lstStyle/>
          <a:p>
            <a:fld id="{1789C0F2-17E0-497A-9BBE-0C73201AAFE3}"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493776"/>
            <a:ext cx="3273552" cy="257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493777"/>
            <a:ext cx="3273552" cy="257413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496482"/>
            <a:ext cx="3273552" cy="47982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028700"/>
            <a:ext cx="3276600" cy="20574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496482"/>
            <a:ext cx="3273552" cy="47982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028700"/>
            <a:ext cx="3273552" cy="20574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39014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39014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213E253B-1893-4367-8BAE-DF4BC10DC578}" type="datetime2">
              <a:rPr lang="en-US" smtClean="0"/>
              <a:t>Saturday, April 4, 15</a:t>
            </a:fld>
            <a:endParaRPr lang="en-US" dirty="0"/>
          </a:p>
        </p:txBody>
      </p:sp>
      <p:sp>
        <p:nvSpPr>
          <p:cNvPr id="15" name="Slide Number Placeholder 14"/>
          <p:cNvSpPr>
            <a:spLocks noGrp="1"/>
          </p:cNvSpPr>
          <p:nvPr>
            <p:ph type="sldNum" sz="quarter" idx="11"/>
          </p:nvPr>
        </p:nvSpPr>
        <p:spPr/>
        <p:txBody>
          <a:bodyPr/>
          <a:lstStyle/>
          <a:p>
            <a:fld id="{1789C0F2-17E0-497A-9BBE-0C73201AAFE3}"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8B62300D-25B3-4603-86C9-4CB776489F00}" type="datetime2">
              <a:rPr lang="en-US" smtClean="0"/>
              <a:t>Saturday, April 4, 15</a:t>
            </a:fld>
            <a:endParaRPr lang="en-US" dirty="0"/>
          </a:p>
        </p:txBody>
      </p:sp>
      <p:sp>
        <p:nvSpPr>
          <p:cNvPr id="8" name="Slide Number Placeholder 7"/>
          <p:cNvSpPr>
            <a:spLocks noGrp="1"/>
          </p:cNvSpPr>
          <p:nvPr>
            <p:ph type="sldNum" sz="quarter" idx="11"/>
          </p:nvPr>
        </p:nvSpPr>
        <p:spPr/>
        <p:txBody>
          <a:bodyPr/>
          <a:lstStyle/>
          <a:p>
            <a:fld id="{1789C0F2-17E0-497A-9BBE-0C73201AAFE3}"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6314AD9-FCC8-48B7-B85B-012A91320DFF}" type="datetime2">
              <a:rPr lang="en-US" smtClean="0"/>
              <a:t>Saturday, April 4, 15</a:t>
            </a:fld>
            <a:endParaRPr lang="en-US" dirty="0"/>
          </a:p>
        </p:txBody>
      </p:sp>
      <p:sp>
        <p:nvSpPr>
          <p:cNvPr id="6" name="Slide Number Placeholder 5"/>
          <p:cNvSpPr>
            <a:spLocks noGrp="1"/>
          </p:cNvSpPr>
          <p:nvPr>
            <p:ph type="sldNum" sz="quarter" idx="11"/>
          </p:nvPr>
        </p:nvSpPr>
        <p:spPr/>
        <p:txBody>
          <a:bodyPr/>
          <a:lstStyle/>
          <a:p>
            <a:fld id="{1789C0F2-17E0-497A-9BBE-0C73201AAFE3}" type="slidenum">
              <a:rPr lang="en-US" smtClean="0"/>
              <a:pPr/>
              <a:t>‹#›</a:t>
            </a:fld>
            <a:endParaRPr lang="en-US" dirty="0"/>
          </a:p>
        </p:txBody>
      </p:sp>
      <p:sp>
        <p:nvSpPr>
          <p:cNvPr id="7" name="Footer Placeholder 6"/>
          <p:cNvSpPr>
            <a:spLocks noGrp="1"/>
          </p:cNvSpPr>
          <p:nvPr>
            <p:ph type="ftr" sz="quarter" idx="12"/>
          </p:nvPr>
        </p:nvSpPr>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330941"/>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514351"/>
            <a:ext cx="4343400" cy="257175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514351"/>
            <a:ext cx="2590800" cy="257175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3182DC50-D5DB-4F94-B367-9876CD2C4012}" type="datetime2">
              <a:rPr lang="en-US" smtClean="0"/>
              <a:t>Saturday, April 4, 15</a:t>
            </a:fld>
            <a:endParaRPr lang="en-US" dirty="0"/>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459582"/>
            <a:ext cx="6705600" cy="1910239"/>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2743200" y="2589785"/>
            <a:ext cx="5029200" cy="540603"/>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2498598"/>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292EB412-E790-42EA-81FE-2925D3A43D91}" type="datetime2">
              <a:rPr lang="en-US" smtClean="0"/>
              <a:t>Saturday, April 4, 15</a:t>
            </a:fld>
            <a:endParaRPr lang="en-US" dirty="0"/>
          </a:p>
        </p:txBody>
      </p:sp>
      <p:sp>
        <p:nvSpPr>
          <p:cNvPr id="14" name="Slide Number Placeholder 13"/>
          <p:cNvSpPr>
            <a:spLocks noGrp="1"/>
          </p:cNvSpPr>
          <p:nvPr>
            <p:ph type="sldNum" sz="quarter" idx="11"/>
          </p:nvPr>
        </p:nvSpPr>
        <p:spPr/>
        <p:txBody>
          <a:bodyPr/>
          <a:lstStyle/>
          <a:p>
            <a:fld id="{1789C0F2-17E0-497A-9BBE-0C73201AAFE3}" type="slidenum">
              <a:rPr lang="en-US" smtClean="0"/>
              <a:pPr/>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51435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778831"/>
            <a:ext cx="7240620" cy="4280240"/>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418098" y="314349"/>
            <a:ext cx="4153854"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87641"/>
            <a:ext cx="6479362" cy="3566068"/>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3657600"/>
            <a:ext cx="7543800" cy="685800"/>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133600" y="514351"/>
            <a:ext cx="6096000" cy="2743199"/>
          </a:xfrm>
          <a:prstGeom prst="rect">
            <a:avLst/>
          </a:prstGeom>
        </p:spPr>
        <p:txBody>
          <a:bodyPr vert="horz" lIns="91440" tIns="45720" rIns="91440" bIns="45720" rtlCol="0" anchor="ct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172200" y="4616054"/>
            <a:ext cx="2133600" cy="273844"/>
          </a:xfrm>
          <a:prstGeom prst="rect">
            <a:avLst/>
          </a:prstGeom>
        </p:spPr>
        <p:txBody>
          <a:bodyPr vert="horz" lIns="91440" tIns="45720" rIns="91440" bIns="45720" rtlCol="0" anchor="t"/>
          <a:lstStyle>
            <a:lvl1pPr algn="r">
              <a:defRPr sz="1100">
                <a:solidFill>
                  <a:schemeClr val="tx1">
                    <a:alpha val="60000"/>
                  </a:schemeClr>
                </a:solidFill>
                <a:effectLst/>
                <a:latin typeface="Lato regular"/>
                <a:cs typeface="Lato regular"/>
              </a:defRPr>
            </a:lvl1pPr>
          </a:lstStyle>
          <a:p>
            <a:fld id="{0B385921-A91A-409C-921C-0E0EC1E750EC}" type="datetime2">
              <a:rPr lang="en-US" smtClean="0"/>
              <a:pPr/>
              <a:t>Saturday, April 4, 15</a:t>
            </a:fld>
            <a:endParaRPr lang="en-US" dirty="0"/>
          </a:p>
        </p:txBody>
      </p:sp>
      <p:sp>
        <p:nvSpPr>
          <p:cNvPr id="5" name="Footer Placeholder 4"/>
          <p:cNvSpPr>
            <a:spLocks noGrp="1"/>
          </p:cNvSpPr>
          <p:nvPr>
            <p:ph type="ftr" sz="quarter" idx="3"/>
          </p:nvPr>
        </p:nvSpPr>
        <p:spPr>
          <a:xfrm>
            <a:off x="822960" y="4616054"/>
            <a:ext cx="4572000" cy="273844"/>
          </a:xfrm>
          <a:prstGeom prst="rect">
            <a:avLst/>
          </a:prstGeom>
        </p:spPr>
        <p:txBody>
          <a:bodyPr vert="horz" lIns="91440" tIns="45720" rIns="91440" bIns="45720" rtlCol="0" anchor="t"/>
          <a:lstStyle>
            <a:lvl1pPr algn="l">
              <a:defRPr sz="1100">
                <a:solidFill>
                  <a:schemeClr val="tx1">
                    <a:alpha val="60000"/>
                  </a:schemeClr>
                </a:solidFill>
                <a:effectLst/>
                <a:latin typeface="Lato Regular"/>
                <a:cs typeface="Lato Regular"/>
              </a:defRPr>
            </a:lvl1pPr>
          </a:lstStyle>
          <a:p>
            <a:endParaRPr lang="en-US" dirty="0"/>
          </a:p>
        </p:txBody>
      </p:sp>
      <p:sp>
        <p:nvSpPr>
          <p:cNvPr id="6" name="Slide Number Placeholder 5"/>
          <p:cNvSpPr>
            <a:spLocks noGrp="1"/>
          </p:cNvSpPr>
          <p:nvPr>
            <p:ph type="sldNum" sz="quarter" idx="4"/>
          </p:nvPr>
        </p:nvSpPr>
        <p:spPr>
          <a:xfrm>
            <a:off x="822960" y="4381500"/>
            <a:ext cx="2133600" cy="2286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1789C0F2-17E0-497A-9BBE-0C73201AAFE3}"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Lato Thin"/>
          <a:ea typeface="+mj-ea"/>
          <a:cs typeface="Lato Thin"/>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Lato regular"/>
          <a:ea typeface="+mn-ea"/>
          <a:cs typeface="Lato regular"/>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Lato regular"/>
          <a:ea typeface="+mn-ea"/>
          <a:cs typeface="Lato regular"/>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Lato regular"/>
          <a:ea typeface="+mn-ea"/>
          <a:cs typeface="Lato regular"/>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Lato regular"/>
          <a:ea typeface="+mn-ea"/>
          <a:cs typeface="Lato regular"/>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Lato regular"/>
          <a:ea typeface="+mn-ea"/>
          <a:cs typeface="Lato regular"/>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effectLst/>
              </a:rPr>
              <a:t>CSS</a:t>
            </a:r>
            <a:endParaRPr lang="en-US" dirty="0">
              <a:effectLst/>
            </a:endParaRPr>
          </a:p>
        </p:txBody>
      </p:sp>
      <p:sp>
        <p:nvSpPr>
          <p:cNvPr id="3" name="Subtitle 2"/>
          <p:cNvSpPr>
            <a:spLocks noGrp="1"/>
          </p:cNvSpPr>
          <p:nvPr>
            <p:ph type="subTitle" idx="1"/>
          </p:nvPr>
        </p:nvSpPr>
        <p:spPr/>
        <p:txBody>
          <a:bodyPr/>
          <a:lstStyle/>
          <a:p>
            <a:r>
              <a:rPr lang="en-US" dirty="0" smtClean="0">
                <a:effectLst/>
                <a:latin typeface="Lato Light"/>
                <a:cs typeface="Lato Light"/>
              </a:rPr>
              <a:t>Quickly designing and prototyping websites</a:t>
            </a:r>
            <a:endParaRPr lang="en-US" dirty="0">
              <a:effectLst/>
              <a:latin typeface="Lato Light"/>
              <a:cs typeface="Lato Light"/>
            </a:endParaRPr>
          </a:p>
        </p:txBody>
      </p:sp>
      <p:sp>
        <p:nvSpPr>
          <p:cNvPr id="4" name="TextBox 3"/>
          <p:cNvSpPr txBox="1"/>
          <p:nvPr/>
        </p:nvSpPr>
        <p:spPr>
          <a:xfrm>
            <a:off x="7622918" y="4554449"/>
            <a:ext cx="1396244" cy="523220"/>
          </a:xfrm>
          <a:prstGeom prst="rect">
            <a:avLst/>
          </a:prstGeom>
          <a:noFill/>
        </p:spPr>
        <p:txBody>
          <a:bodyPr wrap="square" rtlCol="0">
            <a:spAutoFit/>
          </a:bodyPr>
          <a:lstStyle/>
          <a:p>
            <a:r>
              <a:rPr lang="en-US" sz="1400" dirty="0" smtClean="0">
                <a:latin typeface="Lato Hairline"/>
                <a:cs typeface="Lato Hairline"/>
              </a:rPr>
              <a:t>Alvin Wang</a:t>
            </a:r>
          </a:p>
          <a:p>
            <a:r>
              <a:rPr lang="en-US" sz="1400" dirty="0" smtClean="0">
                <a:latin typeface="Lato Hairline"/>
                <a:cs typeface="Lato Hairline"/>
              </a:rPr>
              <a:t>Alan Chang</a:t>
            </a:r>
            <a:endParaRPr lang="en-US" sz="1400" dirty="0">
              <a:latin typeface="Lato Hairline"/>
              <a:cs typeface="Lato Hairline"/>
            </a:endParaRPr>
          </a:p>
        </p:txBody>
      </p:sp>
    </p:spTree>
    <p:extLst>
      <p:ext uri="{BB962C8B-B14F-4D97-AF65-F5344CB8AC3E}">
        <p14:creationId xmlns:p14="http://schemas.microsoft.com/office/powerpoint/2010/main" val="92221678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US" dirty="0" smtClean="0"/>
              <a:t>Not much!</a:t>
            </a:r>
          </a:p>
          <a:p>
            <a:pPr>
              <a:buFont typeface="Arial"/>
              <a:buChar char="•"/>
            </a:pPr>
            <a:r>
              <a:rPr lang="en-US" dirty="0" smtClean="0"/>
              <a:t>A text editor (recommend Brackets or Sublime)</a:t>
            </a:r>
          </a:p>
          <a:p>
            <a:pPr marL="18288" indent="0">
              <a:buNone/>
            </a:pPr>
            <a:endParaRPr lang="en-US" dirty="0" smtClean="0"/>
          </a:p>
        </p:txBody>
      </p:sp>
      <p:sp>
        <p:nvSpPr>
          <p:cNvPr id="3" name="Title 2"/>
          <p:cNvSpPr>
            <a:spLocks noGrp="1"/>
          </p:cNvSpPr>
          <p:nvPr>
            <p:ph type="title"/>
          </p:nvPr>
        </p:nvSpPr>
        <p:spPr/>
        <p:txBody>
          <a:bodyPr/>
          <a:lstStyle/>
          <a:p>
            <a:r>
              <a:rPr lang="en-US" dirty="0" smtClean="0"/>
              <a:t>What we’ll need</a:t>
            </a:r>
            <a:endParaRPr lang="en-US" dirty="0"/>
          </a:p>
        </p:txBody>
      </p:sp>
    </p:spTree>
    <p:extLst>
      <p:ext uri="{BB962C8B-B14F-4D97-AF65-F5344CB8AC3E}">
        <p14:creationId xmlns:p14="http://schemas.microsoft.com/office/powerpoint/2010/main" val="3282827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Pure CSS Tooltip</a:t>
            </a:r>
            <a:endParaRPr lang="en-US" dirty="0"/>
          </a:p>
        </p:txBody>
      </p:sp>
    </p:spTree>
    <p:extLst>
      <p:ext uri="{BB962C8B-B14F-4D97-AF65-F5344CB8AC3E}">
        <p14:creationId xmlns:p14="http://schemas.microsoft.com/office/powerpoint/2010/main" val="539849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Media Queries</a:t>
            </a:r>
            <a:endParaRPr lang="en-US" dirty="0"/>
          </a:p>
        </p:txBody>
      </p:sp>
    </p:spTree>
    <p:extLst>
      <p:ext uri="{BB962C8B-B14F-4D97-AF65-F5344CB8AC3E}">
        <p14:creationId xmlns:p14="http://schemas.microsoft.com/office/powerpoint/2010/main" val="2695046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1877" y="1777421"/>
            <a:ext cx="6096000" cy="2743199"/>
          </a:xfrm>
        </p:spPr>
        <p:txBody>
          <a:bodyPr/>
          <a:lstStyle/>
          <a:p>
            <a:r>
              <a:rPr lang="en-US" dirty="0" smtClean="0"/>
              <a:t>Your webpage will resize from desktop to mobile seamlessly</a:t>
            </a:r>
          </a:p>
          <a:p>
            <a:r>
              <a:rPr lang="en-US" dirty="0" smtClean="0"/>
              <a:t>Large contrast from having to create a separate mobile site, which was common practice until the past few years</a:t>
            </a:r>
          </a:p>
        </p:txBody>
      </p:sp>
      <p:sp>
        <p:nvSpPr>
          <p:cNvPr id="3" name="Title 2"/>
          <p:cNvSpPr>
            <a:spLocks noGrp="1"/>
          </p:cNvSpPr>
          <p:nvPr>
            <p:ph type="title"/>
          </p:nvPr>
        </p:nvSpPr>
        <p:spPr>
          <a:xfrm>
            <a:off x="777240" y="514351"/>
            <a:ext cx="7543800" cy="685800"/>
          </a:xfrm>
        </p:spPr>
        <p:txBody>
          <a:bodyPr/>
          <a:lstStyle/>
          <a:p>
            <a:r>
              <a:rPr lang="en-US" dirty="0" smtClean="0"/>
              <a:t>What is responsiveness?</a:t>
            </a:r>
            <a:endParaRPr lang="en-US" dirty="0"/>
          </a:p>
        </p:txBody>
      </p:sp>
    </p:spTree>
    <p:extLst>
      <p:ext uri="{BB962C8B-B14F-4D97-AF65-F5344CB8AC3E}">
        <p14:creationId xmlns:p14="http://schemas.microsoft.com/office/powerpoint/2010/main" val="238100983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1604" y="1461653"/>
            <a:ext cx="6715875" cy="2743199"/>
          </a:xfrm>
        </p:spPr>
        <p:txBody>
          <a:bodyPr/>
          <a:lstStyle/>
          <a:p>
            <a:pPr>
              <a:buFont typeface="Arial"/>
              <a:buChar char="•"/>
            </a:pPr>
            <a:r>
              <a:rPr lang="en-US" dirty="0" smtClean="0"/>
              <a:t>A framework/development tool that makes it easier to design websites</a:t>
            </a:r>
          </a:p>
          <a:p>
            <a:pPr>
              <a:buFont typeface="Arial"/>
              <a:buChar char="•"/>
            </a:pPr>
            <a:r>
              <a:rPr lang="en-US" dirty="0" smtClean="0"/>
              <a:t>At its most basic form, it is just a .CSS file that comes with many predefined classes</a:t>
            </a:r>
          </a:p>
          <a:p>
            <a:pPr>
              <a:buFont typeface="Arial"/>
              <a:buChar char="•"/>
            </a:pPr>
            <a:r>
              <a:rPr lang="en-US" dirty="0" smtClean="0"/>
              <a:t>Provides a solid base for you to design upon</a:t>
            </a:r>
          </a:p>
          <a:p>
            <a:pPr marL="18288" indent="0">
              <a:buNone/>
            </a:pPr>
            <a:r>
              <a:rPr lang="en-US" dirty="0" smtClean="0"/>
              <a:t> </a:t>
            </a:r>
            <a:endParaRPr lang="en-US" dirty="0"/>
          </a:p>
        </p:txBody>
      </p:sp>
      <p:sp>
        <p:nvSpPr>
          <p:cNvPr id="3" name="Title 2"/>
          <p:cNvSpPr>
            <a:spLocks noGrp="1"/>
          </p:cNvSpPr>
          <p:nvPr>
            <p:ph type="title"/>
          </p:nvPr>
        </p:nvSpPr>
        <p:spPr>
          <a:xfrm>
            <a:off x="601604" y="264932"/>
            <a:ext cx="7543800" cy="685800"/>
          </a:xfrm>
        </p:spPr>
        <p:txBody>
          <a:bodyPr/>
          <a:lstStyle/>
          <a:p>
            <a:r>
              <a:rPr lang="en-US" sz="4400" dirty="0" smtClean="0"/>
              <a:t>What are CSS Frameworks?</a:t>
            </a:r>
            <a:endParaRPr lang="en-US" sz="4400" dirty="0"/>
          </a:p>
        </p:txBody>
      </p:sp>
    </p:spTree>
    <p:extLst>
      <p:ext uri="{BB962C8B-B14F-4D97-AF65-F5344CB8AC3E}">
        <p14:creationId xmlns:p14="http://schemas.microsoft.com/office/powerpoint/2010/main" val="421629215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1604" y="1952847"/>
            <a:ext cx="6715875" cy="2743199"/>
          </a:xfrm>
        </p:spPr>
        <p:txBody>
          <a:bodyPr>
            <a:noAutofit/>
          </a:bodyPr>
          <a:lstStyle/>
          <a:p>
            <a:pPr>
              <a:buFont typeface="Arial"/>
              <a:buChar char="•"/>
            </a:pPr>
            <a:r>
              <a:rPr lang="en-US" dirty="0" smtClean="0"/>
              <a:t>Saves a lot of time setting up basic styles</a:t>
            </a:r>
          </a:p>
          <a:p>
            <a:pPr>
              <a:buFont typeface="Arial"/>
              <a:buChar char="•"/>
            </a:pPr>
            <a:r>
              <a:rPr lang="en-US" dirty="0" smtClean="0"/>
              <a:t>Makes your websites look good with minimal effort</a:t>
            </a:r>
          </a:p>
          <a:p>
            <a:pPr>
              <a:buFont typeface="Arial"/>
              <a:buChar char="•"/>
            </a:pPr>
            <a:r>
              <a:rPr lang="en-US" dirty="0"/>
              <a:t>Great for </a:t>
            </a:r>
            <a:r>
              <a:rPr lang="en-US" dirty="0" smtClean="0"/>
              <a:t>prototyping</a:t>
            </a:r>
          </a:p>
          <a:p>
            <a:pPr>
              <a:buFont typeface="Arial"/>
              <a:buChar char="•"/>
            </a:pPr>
            <a:r>
              <a:rPr lang="en-US" dirty="0" smtClean="0"/>
              <a:t>Adds responsiveness to your website</a:t>
            </a:r>
          </a:p>
          <a:p>
            <a:pPr marL="18288" indent="0">
              <a:buNone/>
            </a:pPr>
            <a:endParaRPr lang="en-US" dirty="0" smtClean="0"/>
          </a:p>
          <a:p>
            <a:pPr>
              <a:buFont typeface="Arial"/>
              <a:buChar char="•"/>
            </a:pPr>
            <a:endParaRPr lang="en-US" dirty="0"/>
          </a:p>
          <a:p>
            <a:pPr>
              <a:buFont typeface="Arial"/>
              <a:buChar char="•"/>
            </a:pPr>
            <a:endParaRPr lang="en-US" dirty="0" smtClean="0"/>
          </a:p>
          <a:p>
            <a:pPr>
              <a:buFont typeface="Arial"/>
              <a:buChar char="•"/>
            </a:pPr>
            <a:endParaRPr lang="en-US" dirty="0" smtClean="0"/>
          </a:p>
          <a:p>
            <a:pPr marL="18288" indent="0">
              <a:buNone/>
            </a:pPr>
            <a:r>
              <a:rPr lang="en-US" dirty="0" smtClean="0"/>
              <a:t> </a:t>
            </a:r>
            <a:endParaRPr lang="en-US" dirty="0"/>
          </a:p>
        </p:txBody>
      </p:sp>
      <p:sp>
        <p:nvSpPr>
          <p:cNvPr id="3" name="Title 2"/>
          <p:cNvSpPr>
            <a:spLocks noGrp="1"/>
          </p:cNvSpPr>
          <p:nvPr>
            <p:ph type="title"/>
          </p:nvPr>
        </p:nvSpPr>
        <p:spPr>
          <a:xfrm>
            <a:off x="601604" y="846411"/>
            <a:ext cx="7543800" cy="685800"/>
          </a:xfrm>
        </p:spPr>
        <p:txBody>
          <a:bodyPr/>
          <a:lstStyle/>
          <a:p>
            <a:r>
              <a:rPr lang="en-US" sz="4400" dirty="0" smtClean="0"/>
              <a:t>Why would I want to use one?</a:t>
            </a:r>
            <a:endParaRPr lang="en-US" sz="4400" dirty="0"/>
          </a:p>
        </p:txBody>
      </p:sp>
    </p:spTree>
    <p:extLst>
      <p:ext uri="{BB962C8B-B14F-4D97-AF65-F5344CB8AC3E}">
        <p14:creationId xmlns:p14="http://schemas.microsoft.com/office/powerpoint/2010/main" val="30589330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US" dirty="0" smtClean="0"/>
              <a:t>If you aren’t as aware of what styles are defined by the framework, styling your webpage can be frustrating.</a:t>
            </a:r>
          </a:p>
          <a:p>
            <a:pPr>
              <a:buFont typeface="Arial"/>
              <a:buChar char="•"/>
            </a:pPr>
            <a:r>
              <a:rPr lang="en-US" dirty="0" smtClean="0"/>
              <a:t>If you don’t take the time to further customize your site after using the framework, your site could look very generic.</a:t>
            </a:r>
          </a:p>
          <a:p>
            <a:pPr>
              <a:buFont typeface="Arial"/>
              <a:buChar char="•"/>
            </a:pPr>
            <a:endParaRPr lang="en-US" dirty="0"/>
          </a:p>
        </p:txBody>
      </p:sp>
      <p:sp>
        <p:nvSpPr>
          <p:cNvPr id="3" name="Title 2"/>
          <p:cNvSpPr>
            <a:spLocks noGrp="1"/>
          </p:cNvSpPr>
          <p:nvPr>
            <p:ph type="title"/>
          </p:nvPr>
        </p:nvSpPr>
        <p:spPr/>
        <p:txBody>
          <a:bodyPr/>
          <a:lstStyle/>
          <a:p>
            <a:r>
              <a:rPr lang="en-US" dirty="0" smtClean="0">
                <a:latin typeface="Lato Light" panose="020F0302020204030203" pitchFamily="34" charset="0"/>
              </a:rPr>
              <a:t>Disadvantages</a:t>
            </a:r>
            <a:endParaRPr lang="en-US" dirty="0">
              <a:latin typeface="Lato Light" panose="020F0302020204030203" pitchFamily="34" charset="0"/>
            </a:endParaRPr>
          </a:p>
        </p:txBody>
      </p:sp>
    </p:spTree>
    <p:extLst>
      <p:ext uri="{BB962C8B-B14F-4D97-AF65-F5344CB8AC3E}">
        <p14:creationId xmlns:p14="http://schemas.microsoft.com/office/powerpoint/2010/main" val="382950273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88100" y="514351"/>
            <a:ext cx="6096000" cy="2743199"/>
          </a:xfrm>
        </p:spPr>
        <p:txBody>
          <a:bodyPr/>
          <a:lstStyle/>
          <a:p>
            <a:pPr>
              <a:buFont typeface="Arial"/>
              <a:buChar char="•"/>
            </a:pPr>
            <a:r>
              <a:rPr lang="en-US" b="1" dirty="0" smtClean="0">
                <a:latin typeface="Lato Regular"/>
                <a:cs typeface="Lato Regular"/>
              </a:rPr>
              <a:t>Bootstrap</a:t>
            </a:r>
            <a:r>
              <a:rPr lang="en-US" dirty="0" smtClean="0">
                <a:latin typeface="Lato Regular"/>
                <a:cs typeface="Lato Regular"/>
              </a:rPr>
              <a:t> (made by Twitter)</a:t>
            </a:r>
          </a:p>
          <a:p>
            <a:pPr>
              <a:buFont typeface="Arial"/>
              <a:buChar char="•"/>
            </a:pPr>
            <a:r>
              <a:rPr lang="en-US" b="1" dirty="0" smtClean="0">
                <a:latin typeface="Lato Regular"/>
                <a:cs typeface="Lato Regular"/>
              </a:rPr>
              <a:t>Foundation (</a:t>
            </a:r>
            <a:r>
              <a:rPr lang="en-US" b="1" dirty="0">
                <a:latin typeface="Lato Regular"/>
                <a:cs typeface="Lato Regular"/>
              </a:rPr>
              <a:t>s</a:t>
            </a:r>
            <a:r>
              <a:rPr lang="en-US" b="1" dirty="0" smtClean="0">
                <a:latin typeface="Lato Regular"/>
                <a:cs typeface="Lato Regular"/>
              </a:rPr>
              <a:t>impler design)</a:t>
            </a:r>
          </a:p>
          <a:p>
            <a:pPr>
              <a:buFont typeface="Arial"/>
              <a:buChar char="•"/>
            </a:pPr>
            <a:r>
              <a:rPr lang="en-US" b="1" dirty="0" smtClean="0">
                <a:latin typeface="Lato Regular"/>
                <a:cs typeface="Lato Regular"/>
              </a:rPr>
              <a:t>Materialize (material design)</a:t>
            </a:r>
          </a:p>
          <a:p>
            <a:pPr marL="18288" indent="0">
              <a:buNone/>
            </a:pPr>
            <a:endParaRPr lang="en-US" dirty="0">
              <a:latin typeface="Lato Regular"/>
              <a:cs typeface="Lato Regular"/>
            </a:endParaRPr>
          </a:p>
        </p:txBody>
      </p:sp>
      <p:sp>
        <p:nvSpPr>
          <p:cNvPr id="3" name="Title 2"/>
          <p:cNvSpPr>
            <a:spLocks noGrp="1"/>
          </p:cNvSpPr>
          <p:nvPr>
            <p:ph type="title"/>
          </p:nvPr>
        </p:nvSpPr>
        <p:spPr>
          <a:xfrm>
            <a:off x="1207448" y="3657600"/>
            <a:ext cx="7543800" cy="685800"/>
          </a:xfrm>
        </p:spPr>
        <p:txBody>
          <a:bodyPr/>
          <a:lstStyle/>
          <a:p>
            <a:r>
              <a:rPr lang="en-US" dirty="0" smtClean="0"/>
              <a:t>Popular CSS Frameworks</a:t>
            </a:r>
            <a:endParaRPr lang="en-US" dirty="0"/>
          </a:p>
        </p:txBody>
      </p:sp>
    </p:spTree>
    <p:extLst>
      <p:ext uri="{BB962C8B-B14F-4D97-AF65-F5344CB8AC3E}">
        <p14:creationId xmlns:p14="http://schemas.microsoft.com/office/powerpoint/2010/main" val="45376596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7496" y="1363414"/>
            <a:ext cx="4973961" cy="2743199"/>
          </a:xfrm>
        </p:spPr>
        <p:txBody>
          <a:bodyPr/>
          <a:lstStyle/>
          <a:p>
            <a:pPr marL="18288" indent="0">
              <a:buNone/>
            </a:pPr>
            <a:r>
              <a:rPr lang="en-US" dirty="0"/>
              <a:t>http://materializecss.com/showcase.html</a:t>
            </a:r>
          </a:p>
        </p:txBody>
      </p:sp>
      <p:sp>
        <p:nvSpPr>
          <p:cNvPr id="3" name="Title 2"/>
          <p:cNvSpPr>
            <a:spLocks noGrp="1"/>
          </p:cNvSpPr>
          <p:nvPr>
            <p:ph type="title"/>
          </p:nvPr>
        </p:nvSpPr>
        <p:spPr>
          <a:xfrm>
            <a:off x="777240" y="665295"/>
            <a:ext cx="7543800" cy="685800"/>
          </a:xfrm>
        </p:spPr>
        <p:txBody>
          <a:bodyPr/>
          <a:lstStyle/>
          <a:p>
            <a:r>
              <a:rPr lang="en-US" sz="4000" dirty="0" smtClean="0"/>
              <a:t>Websites made with Materialize</a:t>
            </a:r>
            <a:endParaRPr lang="en-US" sz="4000" dirty="0"/>
          </a:p>
        </p:txBody>
      </p:sp>
    </p:spTree>
    <p:extLst>
      <p:ext uri="{BB962C8B-B14F-4D97-AF65-F5344CB8AC3E}">
        <p14:creationId xmlns:p14="http://schemas.microsoft.com/office/powerpoint/2010/main" val="46214549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05746" y="1321312"/>
            <a:ext cx="6096000" cy="3281875"/>
          </a:xfrm>
        </p:spPr>
        <p:txBody>
          <a:bodyPr>
            <a:normAutofit fontScale="92500" lnSpcReduction="20000"/>
          </a:bodyPr>
          <a:lstStyle/>
          <a:p>
            <a:pPr>
              <a:buFont typeface="Arial"/>
              <a:buChar char="•"/>
            </a:pPr>
            <a:r>
              <a:rPr lang="en-US" dirty="0" smtClean="0"/>
              <a:t>CSS Preprocessor: LESS / SASS</a:t>
            </a:r>
          </a:p>
          <a:p>
            <a:pPr>
              <a:buFont typeface="Arial"/>
              <a:buChar char="•"/>
            </a:pPr>
            <a:r>
              <a:rPr lang="en-US" dirty="0" smtClean="0"/>
              <a:t>JavaScript</a:t>
            </a:r>
            <a:endParaRPr lang="en-US" dirty="0"/>
          </a:p>
          <a:p>
            <a:pPr>
              <a:buFont typeface="Arial"/>
              <a:buChar char="•"/>
            </a:pPr>
            <a:r>
              <a:rPr lang="en-US" dirty="0" smtClean="0"/>
              <a:t>Responsive Grid</a:t>
            </a:r>
          </a:p>
          <a:p>
            <a:pPr>
              <a:buFont typeface="Arial"/>
              <a:buChar char="•"/>
            </a:pPr>
            <a:r>
              <a:rPr lang="en-US" dirty="0" smtClean="0"/>
              <a:t>Components</a:t>
            </a:r>
          </a:p>
          <a:p>
            <a:pPr lvl="1">
              <a:buFont typeface="Arial"/>
              <a:buChar char="•"/>
            </a:pPr>
            <a:r>
              <a:rPr lang="en-US" dirty="0" smtClean="0"/>
              <a:t>Navigation Bar</a:t>
            </a:r>
          </a:p>
          <a:p>
            <a:pPr lvl="1">
              <a:buFont typeface="Arial"/>
              <a:buChar char="•"/>
            </a:pPr>
            <a:r>
              <a:rPr lang="en-US" dirty="0" smtClean="0"/>
              <a:t>Buttons</a:t>
            </a:r>
          </a:p>
          <a:p>
            <a:pPr lvl="1">
              <a:buFont typeface="Arial"/>
              <a:buChar char="•"/>
            </a:pPr>
            <a:r>
              <a:rPr lang="en-US" dirty="0" smtClean="0"/>
              <a:t>Forms</a:t>
            </a:r>
          </a:p>
          <a:p>
            <a:pPr lvl="1">
              <a:buFont typeface="Arial"/>
              <a:buChar char="•"/>
            </a:pPr>
            <a:r>
              <a:rPr lang="en-US" dirty="0" smtClean="0"/>
              <a:t>Dropdowns</a:t>
            </a:r>
          </a:p>
          <a:p>
            <a:pPr lvl="1">
              <a:buFont typeface="Arial"/>
              <a:buChar char="•"/>
            </a:pPr>
            <a:r>
              <a:rPr lang="en-US" dirty="0" smtClean="0"/>
              <a:t>Modal Popups</a:t>
            </a:r>
          </a:p>
          <a:p>
            <a:pPr lvl="1">
              <a:buFont typeface="Arial"/>
              <a:buChar char="•"/>
            </a:pPr>
            <a:r>
              <a:rPr lang="en-US" dirty="0" smtClean="0"/>
              <a:t>Icons</a:t>
            </a:r>
          </a:p>
          <a:p>
            <a:pPr lvl="1">
              <a:buFont typeface="Arial"/>
              <a:buChar char="•"/>
            </a:pPr>
            <a:r>
              <a:rPr lang="en-US" dirty="0" smtClean="0"/>
              <a:t>+ Tons MORE!!!</a:t>
            </a:r>
            <a:endParaRPr lang="en-US" dirty="0"/>
          </a:p>
        </p:txBody>
      </p:sp>
      <p:sp>
        <p:nvSpPr>
          <p:cNvPr id="3" name="Title 2"/>
          <p:cNvSpPr>
            <a:spLocks noGrp="1"/>
          </p:cNvSpPr>
          <p:nvPr>
            <p:ph type="title"/>
          </p:nvPr>
        </p:nvSpPr>
        <p:spPr>
          <a:xfrm>
            <a:off x="777239" y="431861"/>
            <a:ext cx="7873865" cy="685800"/>
          </a:xfrm>
        </p:spPr>
        <p:txBody>
          <a:bodyPr/>
          <a:lstStyle/>
          <a:p>
            <a:r>
              <a:rPr lang="en-US" sz="4000" dirty="0" smtClean="0"/>
              <a:t>Components of a CSS Framework</a:t>
            </a:r>
            <a:endParaRPr lang="en-US" sz="4000" dirty="0"/>
          </a:p>
        </p:txBody>
      </p:sp>
    </p:spTree>
    <p:extLst>
      <p:ext uri="{BB962C8B-B14F-4D97-AF65-F5344CB8AC3E}">
        <p14:creationId xmlns:p14="http://schemas.microsoft.com/office/powerpoint/2010/main" val="413860397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7240" y="1791455"/>
            <a:ext cx="6096000" cy="2743199"/>
          </a:xfrm>
        </p:spPr>
        <p:txBody>
          <a:bodyPr>
            <a:normAutofit/>
          </a:bodyPr>
          <a:lstStyle/>
          <a:p>
            <a:pPr>
              <a:buFont typeface="Arial"/>
              <a:buChar char="•"/>
            </a:pPr>
            <a:r>
              <a:rPr lang="en-US" sz="2000" dirty="0" err="1"/>
              <a:t>ScottyLabs</a:t>
            </a:r>
            <a:r>
              <a:rPr lang="en-US" sz="2000" dirty="0"/>
              <a:t> is a student organization at Carnegie Mellon </a:t>
            </a:r>
            <a:r>
              <a:rPr lang="en-US" sz="2000" dirty="0" smtClean="0"/>
              <a:t>University.</a:t>
            </a:r>
          </a:p>
          <a:p>
            <a:pPr>
              <a:buFont typeface="Arial"/>
              <a:buChar char="•"/>
            </a:pPr>
            <a:r>
              <a:rPr lang="en-US" sz="2000" dirty="0" smtClean="0"/>
              <a:t>They </a:t>
            </a:r>
            <a:r>
              <a:rPr lang="en-US" sz="2000" dirty="0"/>
              <a:t>organize educational events to help people learn how to make things, host events to give students the opportunity to work on projects outside of class, and develop applications and services for the campus community.</a:t>
            </a:r>
          </a:p>
        </p:txBody>
      </p:sp>
      <p:sp>
        <p:nvSpPr>
          <p:cNvPr id="3" name="Title 2"/>
          <p:cNvSpPr>
            <a:spLocks noGrp="1"/>
          </p:cNvSpPr>
          <p:nvPr>
            <p:ph type="title"/>
          </p:nvPr>
        </p:nvSpPr>
        <p:spPr>
          <a:xfrm>
            <a:off x="777240" y="424844"/>
            <a:ext cx="7543800" cy="685800"/>
          </a:xfrm>
        </p:spPr>
        <p:txBody>
          <a:bodyPr/>
          <a:lstStyle/>
          <a:p>
            <a:r>
              <a:rPr lang="en-US" dirty="0" err="1" smtClean="0"/>
              <a:t>ScottyLabs</a:t>
            </a:r>
            <a:endParaRPr lang="en-US" dirty="0"/>
          </a:p>
        </p:txBody>
      </p:sp>
    </p:spTree>
    <p:extLst>
      <p:ext uri="{BB962C8B-B14F-4D97-AF65-F5344CB8AC3E}">
        <p14:creationId xmlns:p14="http://schemas.microsoft.com/office/powerpoint/2010/main" val="8294736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Variables Demo</a:t>
            </a:r>
            <a:endParaRPr lang="en-US" dirty="0"/>
          </a:p>
        </p:txBody>
      </p:sp>
    </p:spTree>
    <p:extLst>
      <p:ext uri="{BB962C8B-B14F-4D97-AF65-F5344CB8AC3E}">
        <p14:creationId xmlns:p14="http://schemas.microsoft.com/office/powerpoint/2010/main" val="1985843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7240" y="738506"/>
            <a:ext cx="7543800" cy="685800"/>
          </a:xfrm>
        </p:spPr>
        <p:txBody>
          <a:bodyPr/>
          <a:lstStyle/>
          <a:p>
            <a:r>
              <a:rPr lang="en-US" dirty="0" smtClean="0"/>
              <a:t>Make a simple portfolio</a:t>
            </a:r>
            <a:endParaRPr lang="en-US" dirty="0"/>
          </a:p>
        </p:txBody>
      </p:sp>
      <p:sp>
        <p:nvSpPr>
          <p:cNvPr id="4" name="TextBox 3"/>
          <p:cNvSpPr txBox="1"/>
          <p:nvPr/>
        </p:nvSpPr>
        <p:spPr>
          <a:xfrm>
            <a:off x="777240" y="1929690"/>
            <a:ext cx="5199084" cy="923330"/>
          </a:xfrm>
          <a:prstGeom prst="rect">
            <a:avLst/>
          </a:prstGeom>
          <a:noFill/>
        </p:spPr>
        <p:txBody>
          <a:bodyPr wrap="square" rtlCol="0">
            <a:spAutoFit/>
          </a:bodyPr>
          <a:lstStyle/>
          <a:p>
            <a:r>
              <a:rPr lang="en-US" dirty="0" smtClean="0">
                <a:latin typeface="Lato regular"/>
                <a:cs typeface="Lato regular"/>
              </a:rPr>
              <a:t>Our focus is on laying out the portfolio using the grid and also learning how to add framework components to our site.</a:t>
            </a:r>
          </a:p>
        </p:txBody>
      </p:sp>
    </p:spTree>
    <p:extLst>
      <p:ext uri="{BB962C8B-B14F-4D97-AF65-F5344CB8AC3E}">
        <p14:creationId xmlns:p14="http://schemas.microsoft.com/office/powerpoint/2010/main" val="4215096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US" dirty="0" smtClean="0"/>
              <a:t>Download Materialize </a:t>
            </a:r>
            <a:r>
              <a:rPr lang="en-US" dirty="0" err="1" smtClean="0"/>
              <a:t>css</a:t>
            </a:r>
            <a:r>
              <a:rPr lang="en-US" dirty="0" smtClean="0"/>
              <a:t> + </a:t>
            </a:r>
            <a:r>
              <a:rPr lang="en-US" dirty="0" err="1" smtClean="0"/>
              <a:t>js</a:t>
            </a:r>
            <a:endParaRPr lang="en-US" dirty="0" smtClean="0"/>
          </a:p>
          <a:p>
            <a:pPr>
              <a:buFont typeface="Arial"/>
              <a:buChar char="•"/>
            </a:pPr>
            <a:r>
              <a:rPr lang="en-US" dirty="0" smtClean="0"/>
              <a:t>Add </a:t>
            </a:r>
            <a:r>
              <a:rPr lang="en-US" dirty="0" err="1" smtClean="0"/>
              <a:t>jQuery</a:t>
            </a:r>
            <a:endParaRPr lang="en-US" dirty="0" smtClean="0"/>
          </a:p>
          <a:p>
            <a:pPr>
              <a:buFont typeface="Arial"/>
              <a:buChar char="•"/>
            </a:pPr>
            <a:r>
              <a:rPr lang="en-US" dirty="0">
                <a:effectLst/>
              </a:rPr>
              <a:t>https://cdnjs.com/libraries/</a:t>
            </a:r>
            <a:r>
              <a:rPr lang="en-US" dirty="0" smtClean="0">
                <a:effectLst/>
              </a:rPr>
              <a:t>materialize</a:t>
            </a:r>
            <a:endParaRPr lang="en-US" dirty="0"/>
          </a:p>
          <a:p>
            <a:pPr>
              <a:buFont typeface="Arial"/>
              <a:buChar char="•"/>
            </a:pPr>
            <a:r>
              <a:rPr lang="en-US" dirty="0" smtClean="0">
                <a:effectLst/>
              </a:rPr>
              <a:t>Setup Materialize to use Sass (optional)</a:t>
            </a:r>
          </a:p>
        </p:txBody>
      </p:sp>
      <p:sp>
        <p:nvSpPr>
          <p:cNvPr id="3" name="Title 2"/>
          <p:cNvSpPr>
            <a:spLocks noGrp="1"/>
          </p:cNvSpPr>
          <p:nvPr>
            <p:ph type="title"/>
          </p:nvPr>
        </p:nvSpPr>
        <p:spPr/>
        <p:txBody>
          <a:bodyPr/>
          <a:lstStyle/>
          <a:p>
            <a:r>
              <a:rPr lang="en-US" dirty="0" smtClean="0"/>
              <a:t>Setting up Materialize</a:t>
            </a:r>
            <a:endParaRPr lang="en-US" dirty="0"/>
          </a:p>
        </p:txBody>
      </p:sp>
    </p:spTree>
    <p:extLst>
      <p:ext uri="{BB962C8B-B14F-4D97-AF65-F5344CB8AC3E}">
        <p14:creationId xmlns:p14="http://schemas.microsoft.com/office/powerpoint/2010/main" val="1467328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Add </a:t>
            </a:r>
            <a:r>
              <a:rPr lang="en-US" dirty="0" err="1" smtClean="0"/>
              <a:t>Navbar</a:t>
            </a:r>
            <a:endParaRPr lang="en-US" dirty="0"/>
          </a:p>
        </p:txBody>
      </p:sp>
    </p:spTree>
    <p:extLst>
      <p:ext uri="{BB962C8B-B14F-4D97-AF65-F5344CB8AC3E}">
        <p14:creationId xmlns:p14="http://schemas.microsoft.com/office/powerpoint/2010/main" val="470423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Add Side navigation bar</a:t>
            </a:r>
            <a:endParaRPr lang="en-US" dirty="0"/>
          </a:p>
        </p:txBody>
      </p:sp>
    </p:spTree>
    <p:extLst>
      <p:ext uri="{BB962C8B-B14F-4D97-AF65-F5344CB8AC3E}">
        <p14:creationId xmlns:p14="http://schemas.microsoft.com/office/powerpoint/2010/main" val="387580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Add Hero Image</a:t>
            </a:r>
            <a:endParaRPr lang="en-US" dirty="0"/>
          </a:p>
        </p:txBody>
      </p:sp>
    </p:spTree>
    <p:extLst>
      <p:ext uri="{BB962C8B-B14F-4D97-AF65-F5344CB8AC3E}">
        <p14:creationId xmlns:p14="http://schemas.microsoft.com/office/powerpoint/2010/main" val="3751793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 content with grid</a:t>
            </a:r>
            <a:endParaRPr lang="en-US" dirty="0"/>
          </a:p>
        </p:txBody>
      </p:sp>
      <p:pic>
        <p:nvPicPr>
          <p:cNvPr id="5" name="Picture 4" descr="Screen Shot 2015-04-04 at 12.48.2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780"/>
            <a:ext cx="9144000" cy="2867603"/>
          </a:xfrm>
          <a:prstGeom prst="rect">
            <a:avLst/>
          </a:prstGeom>
        </p:spPr>
      </p:pic>
    </p:spTree>
    <p:extLst>
      <p:ext uri="{BB962C8B-B14F-4D97-AF65-F5344CB8AC3E}">
        <p14:creationId xmlns:p14="http://schemas.microsoft.com/office/powerpoint/2010/main" val="2226327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7240" y="2493160"/>
            <a:ext cx="7543800" cy="685800"/>
          </a:xfrm>
        </p:spPr>
        <p:txBody>
          <a:bodyPr/>
          <a:lstStyle/>
          <a:p>
            <a:r>
              <a:rPr lang="en-US" dirty="0" smtClean="0"/>
              <a:t>The Grid</a:t>
            </a:r>
            <a:endParaRPr lang="en-US" dirty="0"/>
          </a:p>
        </p:txBody>
      </p:sp>
    </p:spTree>
    <p:extLst>
      <p:ext uri="{BB962C8B-B14F-4D97-AF65-F5344CB8AC3E}">
        <p14:creationId xmlns:p14="http://schemas.microsoft.com/office/powerpoint/2010/main" val="206160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&lt;</a:t>
            </a:r>
            <a:r>
              <a:rPr lang="en-US" dirty="0" err="1" smtClean="0"/>
              <a:t>i</a:t>
            </a:r>
            <a:r>
              <a:rPr lang="en-US" dirty="0" smtClean="0"/>
              <a:t> class=“mdi-content-send”&gt;&lt;/</a:t>
            </a:r>
            <a:r>
              <a:rPr lang="en-US" dirty="0" err="1" smtClean="0"/>
              <a:t>i</a:t>
            </a:r>
            <a:r>
              <a:rPr lang="en-US" dirty="0" smtClean="0"/>
              <a:t>&gt;</a:t>
            </a:r>
            <a:endParaRPr lang="en-US" dirty="0"/>
          </a:p>
        </p:txBody>
      </p:sp>
      <p:sp>
        <p:nvSpPr>
          <p:cNvPr id="3" name="Title 2"/>
          <p:cNvSpPr>
            <a:spLocks noGrp="1"/>
          </p:cNvSpPr>
          <p:nvPr>
            <p:ph type="title"/>
          </p:nvPr>
        </p:nvSpPr>
        <p:spPr/>
        <p:txBody>
          <a:bodyPr/>
          <a:lstStyle/>
          <a:p>
            <a:r>
              <a:rPr lang="en-US" dirty="0" smtClean="0"/>
              <a:t>Icons</a:t>
            </a:r>
            <a:endParaRPr lang="en-US" dirty="0"/>
          </a:p>
        </p:txBody>
      </p:sp>
    </p:spTree>
    <p:extLst>
      <p:ext uri="{BB962C8B-B14F-4D97-AF65-F5344CB8AC3E}">
        <p14:creationId xmlns:p14="http://schemas.microsoft.com/office/powerpoint/2010/main" val="456102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Materialbox</a:t>
            </a:r>
            <a:endParaRPr lang="en-US" dirty="0"/>
          </a:p>
        </p:txBody>
      </p:sp>
      <p:sp>
        <p:nvSpPr>
          <p:cNvPr id="3" name="Title 2"/>
          <p:cNvSpPr>
            <a:spLocks noGrp="1"/>
          </p:cNvSpPr>
          <p:nvPr>
            <p:ph type="title"/>
          </p:nvPr>
        </p:nvSpPr>
        <p:spPr/>
        <p:txBody>
          <a:bodyPr/>
          <a:lstStyle/>
          <a:p>
            <a:r>
              <a:rPr lang="en-US" dirty="0" smtClean="0"/>
              <a:t>Projects Gallery</a:t>
            </a:r>
            <a:endParaRPr lang="en-US" dirty="0"/>
          </a:p>
        </p:txBody>
      </p:sp>
    </p:spTree>
    <p:extLst>
      <p:ext uri="{BB962C8B-B14F-4D97-AF65-F5344CB8AC3E}">
        <p14:creationId xmlns:p14="http://schemas.microsoft.com/office/powerpoint/2010/main" val="1592804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7240" y="1433585"/>
            <a:ext cx="6842468" cy="2743199"/>
          </a:xfrm>
        </p:spPr>
        <p:txBody>
          <a:bodyPr>
            <a:normAutofit/>
          </a:bodyPr>
          <a:lstStyle/>
          <a:p>
            <a:pPr marL="18288" indent="0">
              <a:buNone/>
            </a:pPr>
            <a:endParaRPr lang="en-US" dirty="0" smtClean="0"/>
          </a:p>
          <a:p>
            <a:pPr>
              <a:buFont typeface="Arial"/>
              <a:buChar char="•"/>
            </a:pPr>
            <a:r>
              <a:rPr lang="en-US" dirty="0" smtClean="0"/>
              <a:t>Senior in Information Systems / Human-Computer Interaction</a:t>
            </a:r>
            <a:endParaRPr lang="en-US" dirty="0"/>
          </a:p>
          <a:p>
            <a:pPr>
              <a:buFont typeface="Arial"/>
              <a:buChar char="•"/>
            </a:pPr>
            <a:r>
              <a:rPr lang="en-US" dirty="0" smtClean="0"/>
              <a:t>Experience in front-end web development / design</a:t>
            </a:r>
          </a:p>
          <a:p>
            <a:pPr>
              <a:buFont typeface="Arial"/>
              <a:buChar char="•"/>
            </a:pPr>
            <a:r>
              <a:rPr lang="en-US" dirty="0" smtClean="0"/>
              <a:t>Developed a CSS Framework called Materialize</a:t>
            </a:r>
            <a:endParaRPr lang="en-US" dirty="0"/>
          </a:p>
        </p:txBody>
      </p:sp>
      <p:sp>
        <p:nvSpPr>
          <p:cNvPr id="3" name="Title 2"/>
          <p:cNvSpPr>
            <a:spLocks noGrp="1"/>
          </p:cNvSpPr>
          <p:nvPr>
            <p:ph type="title"/>
          </p:nvPr>
        </p:nvSpPr>
        <p:spPr>
          <a:xfrm>
            <a:off x="777240" y="373619"/>
            <a:ext cx="7543800" cy="685800"/>
          </a:xfrm>
        </p:spPr>
        <p:txBody>
          <a:bodyPr/>
          <a:lstStyle/>
          <a:p>
            <a:r>
              <a:rPr lang="en-US" dirty="0" smtClean="0"/>
              <a:t>About us</a:t>
            </a:r>
            <a:endParaRPr lang="en-US" dirty="0"/>
          </a:p>
        </p:txBody>
      </p:sp>
    </p:spTree>
    <p:extLst>
      <p:ext uri="{BB962C8B-B14F-4D97-AF65-F5344CB8AC3E}">
        <p14:creationId xmlns:p14="http://schemas.microsoft.com/office/powerpoint/2010/main" val="264841938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2087" y="2415581"/>
            <a:ext cx="7543800" cy="685800"/>
          </a:xfrm>
        </p:spPr>
        <p:txBody>
          <a:bodyPr/>
          <a:lstStyle/>
          <a:p>
            <a:r>
              <a:rPr lang="en-US" dirty="0" smtClean="0"/>
              <a:t>Upcoming Workshops</a:t>
            </a:r>
            <a:endParaRPr lang="en-US" dirty="0"/>
          </a:p>
        </p:txBody>
      </p:sp>
    </p:spTree>
    <p:extLst>
      <p:ext uri="{BB962C8B-B14F-4D97-AF65-F5344CB8AC3E}">
        <p14:creationId xmlns:p14="http://schemas.microsoft.com/office/powerpoint/2010/main" val="2342629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7240" y="598555"/>
            <a:ext cx="6096000" cy="2743199"/>
          </a:xfrm>
        </p:spPr>
        <p:txBody>
          <a:bodyPr/>
          <a:lstStyle/>
          <a:p>
            <a:pPr marL="18288" indent="0">
              <a:buNone/>
            </a:pPr>
            <a:r>
              <a:rPr lang="en-US" dirty="0"/>
              <a:t>http</a:t>
            </a:r>
            <a:r>
              <a:rPr lang="en-US" dirty="0" smtClean="0"/>
              <a:t>://www.materializecss.com/</a:t>
            </a:r>
            <a:endParaRPr lang="en-US" dirty="0"/>
          </a:p>
        </p:txBody>
      </p:sp>
      <p:sp>
        <p:nvSpPr>
          <p:cNvPr id="3" name="Title 2"/>
          <p:cNvSpPr>
            <a:spLocks noGrp="1"/>
          </p:cNvSpPr>
          <p:nvPr>
            <p:ph type="title"/>
          </p:nvPr>
        </p:nvSpPr>
        <p:spPr>
          <a:xfrm>
            <a:off x="777240" y="408704"/>
            <a:ext cx="7543800" cy="685800"/>
          </a:xfrm>
        </p:spPr>
        <p:txBody>
          <a:bodyPr/>
          <a:lstStyle/>
          <a:p>
            <a:r>
              <a:rPr lang="en-US" dirty="0" smtClean="0"/>
              <a:t>Materialize</a:t>
            </a:r>
            <a:endParaRPr lang="en-US" dirty="0"/>
          </a:p>
        </p:txBody>
      </p:sp>
    </p:spTree>
    <p:extLst>
      <p:ext uri="{BB962C8B-B14F-4D97-AF65-F5344CB8AC3E}">
        <p14:creationId xmlns:p14="http://schemas.microsoft.com/office/powerpoint/2010/main" val="3767042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7240" y="1300261"/>
            <a:ext cx="6096000" cy="2743199"/>
          </a:xfrm>
        </p:spPr>
        <p:txBody>
          <a:bodyPr>
            <a:normAutofit fontScale="92500" lnSpcReduction="10000"/>
          </a:bodyPr>
          <a:lstStyle/>
          <a:p>
            <a:pPr marL="475488" indent="-457200">
              <a:buFont typeface="+mj-lt"/>
              <a:buAutoNum type="arabicPeriod"/>
            </a:pPr>
            <a:r>
              <a:rPr lang="en-US" dirty="0" smtClean="0"/>
              <a:t>1-minute CSS introduction</a:t>
            </a:r>
          </a:p>
          <a:p>
            <a:pPr marL="475488" indent="-457200">
              <a:buFont typeface="+mj-lt"/>
              <a:buAutoNum type="arabicPeriod"/>
            </a:pPr>
            <a:r>
              <a:rPr lang="en-US" dirty="0" smtClean="0"/>
              <a:t>Powerful CSS Tricks</a:t>
            </a:r>
          </a:p>
          <a:p>
            <a:pPr marL="841248" lvl="1" indent="-457200">
              <a:buFont typeface="+mj-lt"/>
              <a:buAutoNum type="arabicPeriod"/>
            </a:pPr>
            <a:r>
              <a:rPr lang="en-US" dirty="0" smtClean="0"/>
              <a:t>Pseudo Elements</a:t>
            </a:r>
          </a:p>
          <a:p>
            <a:pPr marL="841248" lvl="1" indent="-457200">
              <a:buFont typeface="+mj-lt"/>
              <a:buAutoNum type="arabicPeriod"/>
            </a:pPr>
            <a:r>
              <a:rPr lang="en-US" dirty="0" smtClean="0"/>
              <a:t>Media Queries</a:t>
            </a:r>
          </a:p>
          <a:p>
            <a:pPr marL="475488" indent="-457200">
              <a:buFont typeface="+mj-lt"/>
              <a:buAutoNum type="arabicPeriod"/>
            </a:pPr>
            <a:r>
              <a:rPr lang="en-US" dirty="0" smtClean="0"/>
              <a:t>Introduction to CSS Frameworks</a:t>
            </a:r>
          </a:p>
          <a:p>
            <a:pPr marL="475488" indent="-457200">
              <a:buFont typeface="+mj-lt"/>
              <a:buAutoNum type="arabicPeriod"/>
            </a:pPr>
            <a:r>
              <a:rPr lang="en-US" dirty="0" smtClean="0"/>
              <a:t>Explanation of framework components</a:t>
            </a:r>
          </a:p>
          <a:p>
            <a:pPr marL="841248" lvl="1" indent="-457200">
              <a:buFont typeface="+mj-lt"/>
              <a:buAutoNum type="arabicPeriod"/>
            </a:pPr>
            <a:r>
              <a:rPr lang="en-US" dirty="0" smtClean="0"/>
              <a:t>Walkthrough of Materialize</a:t>
            </a:r>
          </a:p>
          <a:p>
            <a:pPr marL="475488" indent="-457200">
              <a:buFont typeface="+mj-lt"/>
              <a:buAutoNum type="arabicPeriod"/>
            </a:pPr>
            <a:r>
              <a:rPr lang="en-US" dirty="0" smtClean="0"/>
              <a:t>Creating a website using </a:t>
            </a:r>
            <a:r>
              <a:rPr lang="en-US" dirty="0"/>
              <a:t>Materialize</a:t>
            </a:r>
          </a:p>
        </p:txBody>
      </p:sp>
      <p:sp>
        <p:nvSpPr>
          <p:cNvPr id="3" name="Title 2"/>
          <p:cNvSpPr>
            <a:spLocks noGrp="1"/>
          </p:cNvSpPr>
          <p:nvPr>
            <p:ph type="title"/>
          </p:nvPr>
        </p:nvSpPr>
        <p:spPr>
          <a:xfrm>
            <a:off x="777240" y="394670"/>
            <a:ext cx="7543800" cy="685800"/>
          </a:xfrm>
        </p:spPr>
        <p:txBody>
          <a:bodyPr/>
          <a:lstStyle/>
          <a:p>
            <a:r>
              <a:rPr lang="en-US" dirty="0" smtClean="0"/>
              <a:t>Workshop Overview</a:t>
            </a:r>
            <a:endParaRPr lang="en-US" dirty="0"/>
          </a:p>
        </p:txBody>
      </p:sp>
    </p:spTree>
    <p:extLst>
      <p:ext uri="{BB962C8B-B14F-4D97-AF65-F5344CB8AC3E}">
        <p14:creationId xmlns:p14="http://schemas.microsoft.com/office/powerpoint/2010/main" val="88415339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15522" y="514351"/>
            <a:ext cx="6714078" cy="2743199"/>
          </a:xfrm>
        </p:spPr>
        <p:txBody>
          <a:bodyPr/>
          <a:lstStyle/>
          <a:p>
            <a:pPr>
              <a:buFont typeface="Arial"/>
              <a:buChar char="•"/>
            </a:pPr>
            <a:r>
              <a:rPr lang="en-US" dirty="0" smtClean="0"/>
              <a:t>Learn versatile CSS techniques</a:t>
            </a:r>
          </a:p>
          <a:p>
            <a:pPr>
              <a:buFont typeface="Arial"/>
              <a:buChar char="•"/>
            </a:pPr>
            <a:r>
              <a:rPr lang="en-US" dirty="0" smtClean="0"/>
              <a:t>Understand the power of CSS framework</a:t>
            </a:r>
          </a:p>
          <a:p>
            <a:pPr>
              <a:buFont typeface="Arial"/>
              <a:buChar char="•"/>
            </a:pPr>
            <a:r>
              <a:rPr lang="en-US" dirty="0" smtClean="0"/>
              <a:t>Know how to layout webpages with the grid</a:t>
            </a:r>
          </a:p>
          <a:p>
            <a:pPr>
              <a:buFont typeface="Arial"/>
              <a:buChar char="•"/>
            </a:pPr>
            <a:r>
              <a:rPr lang="en-US" dirty="0" smtClean="0"/>
              <a:t>Know the capabilities of Materialize</a:t>
            </a:r>
          </a:p>
          <a:p>
            <a:pPr>
              <a:buFont typeface="Arial"/>
              <a:buChar char="•"/>
            </a:pPr>
            <a:r>
              <a:rPr lang="en-US" dirty="0" smtClean="0"/>
              <a:t>Ultimate goal: increase your ability to make responsive web pages</a:t>
            </a:r>
            <a:endParaRPr lang="en-US" dirty="0"/>
          </a:p>
        </p:txBody>
      </p:sp>
      <p:sp>
        <p:nvSpPr>
          <p:cNvPr id="3" name="Title 2"/>
          <p:cNvSpPr>
            <a:spLocks noGrp="1"/>
          </p:cNvSpPr>
          <p:nvPr>
            <p:ph type="title"/>
          </p:nvPr>
        </p:nvSpPr>
        <p:spPr/>
        <p:txBody>
          <a:bodyPr/>
          <a:lstStyle/>
          <a:p>
            <a:r>
              <a:rPr lang="en-US" dirty="0" smtClean="0"/>
              <a:t>Goals</a:t>
            </a:r>
            <a:endParaRPr lang="en-US" dirty="0"/>
          </a:p>
        </p:txBody>
      </p:sp>
    </p:spTree>
    <p:extLst>
      <p:ext uri="{BB962C8B-B14F-4D97-AF65-F5344CB8AC3E}">
        <p14:creationId xmlns:p14="http://schemas.microsoft.com/office/powerpoint/2010/main" val="110412767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3181" y="1630062"/>
            <a:ext cx="6096000" cy="2743199"/>
          </a:xfrm>
        </p:spPr>
        <p:txBody>
          <a:bodyPr>
            <a:normAutofit/>
          </a:bodyPr>
          <a:lstStyle/>
          <a:p>
            <a:pPr>
              <a:buFont typeface="Arial"/>
              <a:buChar char="•"/>
            </a:pPr>
            <a:r>
              <a:rPr lang="en-US" dirty="0" smtClean="0"/>
              <a:t>Ideally, only content should go into HTML files</a:t>
            </a:r>
          </a:p>
          <a:p>
            <a:pPr>
              <a:buFont typeface="Arial"/>
              <a:buChar char="•"/>
            </a:pPr>
            <a:r>
              <a:rPr lang="en-US" dirty="0" smtClean="0"/>
              <a:t>We separate Style from </a:t>
            </a:r>
            <a:r>
              <a:rPr lang="en-US" dirty="0"/>
              <a:t>C</a:t>
            </a:r>
            <a:r>
              <a:rPr lang="en-US" dirty="0" smtClean="0"/>
              <a:t>ontent by using CSS classes</a:t>
            </a:r>
          </a:p>
          <a:p>
            <a:pPr>
              <a:buFont typeface="Arial"/>
              <a:buChar char="•"/>
            </a:pPr>
            <a:r>
              <a:rPr lang="en-US" dirty="0" smtClean="0"/>
              <a:t>We add classes to elements like this:</a:t>
            </a:r>
          </a:p>
          <a:p>
            <a:pPr lvl="1">
              <a:buFont typeface="Arial"/>
              <a:buChar char="•"/>
            </a:pPr>
            <a:r>
              <a:rPr lang="en-US" dirty="0" smtClean="0"/>
              <a:t>&lt;div class=“class-name”&gt;</a:t>
            </a:r>
          </a:p>
        </p:txBody>
      </p:sp>
      <p:sp>
        <p:nvSpPr>
          <p:cNvPr id="3" name="Title 2"/>
          <p:cNvSpPr>
            <a:spLocks noGrp="1"/>
          </p:cNvSpPr>
          <p:nvPr>
            <p:ph type="title"/>
          </p:nvPr>
        </p:nvSpPr>
        <p:spPr>
          <a:xfrm>
            <a:off x="777240" y="464840"/>
            <a:ext cx="7543800" cy="685800"/>
          </a:xfrm>
        </p:spPr>
        <p:txBody>
          <a:bodyPr/>
          <a:lstStyle/>
          <a:p>
            <a:r>
              <a:rPr lang="en-US" dirty="0" smtClean="0"/>
              <a:t>HTML Refresher</a:t>
            </a:r>
            <a:endParaRPr lang="en-US" dirty="0"/>
          </a:p>
        </p:txBody>
      </p:sp>
    </p:spTree>
    <p:extLst>
      <p:ext uri="{BB962C8B-B14F-4D97-AF65-F5344CB8AC3E}">
        <p14:creationId xmlns:p14="http://schemas.microsoft.com/office/powerpoint/2010/main" val="3691449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3181" y="1630062"/>
            <a:ext cx="6096000" cy="2743199"/>
          </a:xfrm>
        </p:spPr>
        <p:txBody>
          <a:bodyPr>
            <a:normAutofit/>
          </a:bodyPr>
          <a:lstStyle/>
          <a:p>
            <a:pPr>
              <a:buFont typeface="Arial"/>
              <a:buChar char="•"/>
            </a:pPr>
            <a:r>
              <a:rPr lang="en-US" dirty="0" smtClean="0"/>
              <a:t>Cascading Style Sheet – styles you apply “cascade down”</a:t>
            </a:r>
          </a:p>
          <a:p>
            <a:pPr lvl="1">
              <a:buFont typeface="Arial"/>
              <a:buChar char="•"/>
            </a:pPr>
            <a:r>
              <a:rPr lang="en-US" dirty="0" smtClean="0"/>
              <a:t>General rules cascade down until more specific styles are applied</a:t>
            </a:r>
          </a:p>
          <a:p>
            <a:pPr>
              <a:buFont typeface="Arial"/>
              <a:buChar char="•"/>
            </a:pPr>
            <a:r>
              <a:rPr lang="en-US" dirty="0" smtClean="0"/>
              <a:t>.class</a:t>
            </a:r>
            <a:r>
              <a:rPr lang="en-US" dirty="0"/>
              <a:t>-name</a:t>
            </a:r>
            <a:r>
              <a:rPr lang="en-US" dirty="0" smtClean="0"/>
              <a:t> {style1: value1;}</a:t>
            </a:r>
          </a:p>
        </p:txBody>
      </p:sp>
      <p:sp>
        <p:nvSpPr>
          <p:cNvPr id="3" name="Title 2"/>
          <p:cNvSpPr>
            <a:spLocks noGrp="1"/>
          </p:cNvSpPr>
          <p:nvPr>
            <p:ph type="title"/>
          </p:nvPr>
        </p:nvSpPr>
        <p:spPr>
          <a:xfrm>
            <a:off x="777240" y="464840"/>
            <a:ext cx="7543800" cy="685800"/>
          </a:xfrm>
        </p:spPr>
        <p:txBody>
          <a:bodyPr/>
          <a:lstStyle/>
          <a:p>
            <a:r>
              <a:rPr lang="en-US" dirty="0" smtClean="0"/>
              <a:t>CSS Refresher</a:t>
            </a:r>
            <a:endParaRPr lang="en-US" dirty="0"/>
          </a:p>
        </p:txBody>
      </p:sp>
    </p:spTree>
    <p:extLst>
      <p:ext uri="{BB962C8B-B14F-4D97-AF65-F5344CB8AC3E}">
        <p14:creationId xmlns:p14="http://schemas.microsoft.com/office/powerpoint/2010/main" val="3829042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7240" y="2374809"/>
            <a:ext cx="7543800" cy="685800"/>
          </a:xfrm>
        </p:spPr>
        <p:txBody>
          <a:bodyPr/>
          <a:lstStyle/>
          <a:p>
            <a:r>
              <a:rPr lang="en-US" dirty="0" smtClean="0"/>
              <a:t>Let’s </a:t>
            </a:r>
            <a:r>
              <a:rPr lang="en-US" dirty="0" smtClean="0"/>
              <a:t>Get Started!</a:t>
            </a:r>
            <a:endParaRPr lang="en-US" dirty="0"/>
          </a:p>
        </p:txBody>
      </p:sp>
    </p:spTree>
    <p:extLst>
      <p:ext uri="{BB962C8B-B14F-4D97-AF65-F5344CB8AC3E}">
        <p14:creationId xmlns:p14="http://schemas.microsoft.com/office/powerpoint/2010/main" val="39153890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Elemental.thmx</Template>
  <TotalTime>1229</TotalTime>
  <Words>564</Words>
  <Application>Microsoft Macintosh PowerPoint</Application>
  <PresentationFormat>On-screen Show (16:9)</PresentationFormat>
  <Paragraphs>103</Paragraphs>
  <Slides>30</Slides>
  <Notes>2</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Elemental</vt:lpstr>
      <vt:lpstr>CSS</vt:lpstr>
      <vt:lpstr>ScottyLabs</vt:lpstr>
      <vt:lpstr>About us</vt:lpstr>
      <vt:lpstr>Materialize</vt:lpstr>
      <vt:lpstr>Workshop Overview</vt:lpstr>
      <vt:lpstr>Goals</vt:lpstr>
      <vt:lpstr>HTML Refresher</vt:lpstr>
      <vt:lpstr>CSS Refresher</vt:lpstr>
      <vt:lpstr>Let’s Get Started!</vt:lpstr>
      <vt:lpstr>What we’ll need</vt:lpstr>
      <vt:lpstr>Pure CSS Tooltip</vt:lpstr>
      <vt:lpstr>Media Queries</vt:lpstr>
      <vt:lpstr>What is responsiveness?</vt:lpstr>
      <vt:lpstr>What are CSS Frameworks?</vt:lpstr>
      <vt:lpstr>Why would I want to use one?</vt:lpstr>
      <vt:lpstr>Disadvantages</vt:lpstr>
      <vt:lpstr>Popular CSS Frameworks</vt:lpstr>
      <vt:lpstr>Websites made with Materialize</vt:lpstr>
      <vt:lpstr>Components of a CSS Framework</vt:lpstr>
      <vt:lpstr>Variables Demo</vt:lpstr>
      <vt:lpstr>Make a simple portfolio</vt:lpstr>
      <vt:lpstr>Setting up Materialize</vt:lpstr>
      <vt:lpstr>Add Navbar</vt:lpstr>
      <vt:lpstr>Add Side navigation bar</vt:lpstr>
      <vt:lpstr>Add Hero Image</vt:lpstr>
      <vt:lpstr>Add content with grid</vt:lpstr>
      <vt:lpstr>The Grid</vt:lpstr>
      <vt:lpstr>Icons</vt:lpstr>
      <vt:lpstr>Projects Gallery</vt:lpstr>
      <vt:lpstr>Upcoming Workshops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Frameworks:</dc:title>
  <dc:creator>Alvin Wang</dc:creator>
  <cp:lastModifiedBy>Alvin Wang</cp:lastModifiedBy>
  <cp:revision>43</cp:revision>
  <dcterms:created xsi:type="dcterms:W3CDTF">2014-10-25T02:42:04Z</dcterms:created>
  <dcterms:modified xsi:type="dcterms:W3CDTF">2015-04-04T17:01:15Z</dcterms:modified>
</cp:coreProperties>
</file>