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0" r:id="rId8"/>
    <p:sldId id="283" r:id="rId9"/>
    <p:sldId id="284" r:id="rId10"/>
    <p:sldId id="262" r:id="rId11"/>
    <p:sldId id="265" r:id="rId12"/>
    <p:sldId id="266" r:id="rId13"/>
    <p:sldId id="275" r:id="rId14"/>
    <p:sldId id="267" r:id="rId15"/>
    <p:sldId id="276" r:id="rId16"/>
    <p:sldId id="268" r:id="rId17"/>
    <p:sldId id="277" r:id="rId18"/>
    <p:sldId id="269" r:id="rId19"/>
    <p:sldId id="278" r:id="rId20"/>
    <p:sldId id="271" r:id="rId21"/>
    <p:sldId id="279" r:id="rId22"/>
    <p:sldId id="272" r:id="rId23"/>
    <p:sldId id="280" r:id="rId24"/>
    <p:sldId id="281" r:id="rId25"/>
    <p:sldId id="282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zhuanlan.zhihu.com/p/3199246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0.jpeg"/><Relationship Id="rId7" Type="http://schemas.openxmlformats.org/officeDocument/2006/relationships/image" Target="../media/image2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27.jpeg"/><Relationship Id="rId4" Type="http://schemas.openxmlformats.org/officeDocument/2006/relationships/image" Target="../media/image31.jpeg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27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36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27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38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4.jpeg"/><Relationship Id="rId7" Type="http://schemas.openxmlformats.org/officeDocument/2006/relationships/image" Target="../media/image25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44.jpeg"/><Relationship Id="rId7" Type="http://schemas.openxmlformats.org/officeDocument/2006/relationships/image" Target="../media/image2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10" Type="http://schemas.openxmlformats.org/officeDocument/2006/relationships/image" Target="../media/image27.jpeg"/><Relationship Id="rId4" Type="http://schemas.openxmlformats.org/officeDocument/2006/relationships/image" Target="../media/image45.jpeg"/><Relationship Id="rId9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44.jpeg"/><Relationship Id="rId7" Type="http://schemas.openxmlformats.org/officeDocument/2006/relationships/image" Target="../media/image24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10" Type="http://schemas.openxmlformats.org/officeDocument/2006/relationships/image" Target="../media/image27.jpeg"/><Relationship Id="rId4" Type="http://schemas.openxmlformats.org/officeDocument/2006/relationships/image" Target="../media/image49.jpeg"/><Relationship Id="rId9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4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18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849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tfrecords</a:t>
            </a:r>
            <a:r>
              <a:rPr lang="zh-CN" altLang="en-US"/>
              <a:t>：由多个</a:t>
            </a:r>
            <a:r>
              <a:rPr lang="en-US" altLang="zh-CN"/>
              <a:t>example</a:t>
            </a:r>
            <a:r>
              <a:rPr lang="zh-CN" altLang="en-US"/>
              <a:t>组成，每个</a:t>
            </a:r>
            <a:r>
              <a:rPr lang="en-US" altLang="zh-CN"/>
              <a:t>example</a:t>
            </a:r>
            <a:r>
              <a:rPr lang="zh-CN" altLang="en-US"/>
              <a:t>有若干个压缩的</a:t>
            </a:r>
            <a:r>
              <a:rPr lang="en-US" altLang="zh-CN"/>
              <a:t>features</a:t>
            </a:r>
            <a:r>
              <a:rPr lang="zh-CN" altLang="en-US"/>
              <a:t>。可以理解为每个</a:t>
            </a:r>
            <a:r>
              <a:rPr lang="en-US" altLang="zh-CN"/>
              <a:t>example</a:t>
            </a:r>
            <a:r>
              <a:rPr lang="zh-CN" altLang="en-US"/>
              <a:t>为一张图片，</a:t>
            </a:r>
            <a:r>
              <a:rPr lang="en-US" altLang="zh-CN"/>
              <a:t>features</a:t>
            </a:r>
          </a:p>
          <a:p>
            <a:r>
              <a:rPr lang="zh-CN" altLang="en-US"/>
              <a:t>是图片的长，宽，通道等。</a:t>
            </a:r>
            <a:r>
              <a:rPr lang="en-US" altLang="zh-CN">
                <a:hlinkClick r:id="rId2" action="ppaction://hlinkfile"/>
              </a:rPr>
              <a:t>tfrecords</a:t>
            </a:r>
            <a:r>
              <a:rPr lang="zh-CN" altLang="en-US">
                <a:hlinkClick r:id="rId2" action="ppaction://hlinkfile"/>
              </a:rPr>
              <a:t>文件的解压依赖于文件的生成</a:t>
            </a:r>
            <a:r>
              <a:rPr lang="zh-CN" altLang="en-US"/>
              <a:t>。本论文中每个</a:t>
            </a:r>
            <a:r>
              <a:rPr lang="en-US" altLang="zh-CN"/>
              <a:t>example</a:t>
            </a:r>
            <a:r>
              <a:rPr lang="zh-CN" altLang="en-US"/>
              <a:t>里面有两个</a:t>
            </a:r>
            <a:r>
              <a:rPr lang="en-US" altLang="zh-CN"/>
              <a:t>feature</a:t>
            </a:r>
            <a:r>
              <a:rPr lang="zh-CN" altLang="en-US"/>
              <a:t>，分别是</a:t>
            </a:r>
          </a:p>
          <a:p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block</a:t>
            </a:r>
            <a:r>
              <a:rPr lang="zh-CN" altLang="en-US"/>
              <a:t>两个字段。在</a:t>
            </a:r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lmdb_to_tfrecords</a:t>
            </a:r>
            <a:r>
              <a:rPr lang="zh-CN" altLang="en-US"/>
              <a:t>这两个文件里都能找到。前者是读取</a:t>
            </a:r>
            <a:r>
              <a:rPr lang="en-US" altLang="zh-CN"/>
              <a:t>tfrecords</a:t>
            </a:r>
            <a:r>
              <a:rPr lang="zh-CN" altLang="en-US"/>
              <a:t>文件，后者是写入</a:t>
            </a:r>
          </a:p>
          <a:p>
            <a:r>
              <a:rPr lang="en-US" altLang="zh-CN"/>
              <a:t>tfrecords</a:t>
            </a:r>
            <a:r>
              <a:rPr lang="zh-CN" altLang="en-US"/>
              <a:t>文件。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" y="3601720"/>
            <a:ext cx="4933950" cy="2773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80" y="2424430"/>
            <a:ext cx="6507480" cy="170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330" y="4189095"/>
            <a:ext cx="5868670" cy="2668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72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实验一：保留所有十个输入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显示七个定义输入节点的图</a:t>
            </a:r>
            <a:endParaRPr lang="zh-CN" altLang="en-US"/>
          </a:p>
        </p:txBody>
      </p:sp>
      <p:pic>
        <p:nvPicPr>
          <p:cNvPr id="3" name="图片 2" descr="6n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6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1910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72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实验一：保留所有十个输入</a:t>
            </a:r>
            <a:r>
              <a:rPr lang="en-US" altLang="zh-CN"/>
              <a:t> </a:t>
            </a:r>
            <a:r>
              <a:rPr lang="zh-CN" altLang="en-US"/>
              <a:t>显示七个定义输入节点的图</a:t>
            </a:r>
          </a:p>
        </p:txBody>
      </p:sp>
      <p:pic>
        <p:nvPicPr>
          <p:cNvPr id="3" name="图片 2" descr="C:\Users\21868\Desktop\新建文件夹\6置信度.jpg6置信度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.jpg6预测深度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.jpg6预测流场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592955" y="1295400"/>
            <a:ext cx="139001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.jpg6预测流场b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71905"/>
            <a:ext cx="1388110" cy="1408430"/>
          </a:xfrm>
          <a:prstGeom prst="rect">
            <a:avLst/>
          </a:prstGeom>
        </p:spPr>
      </p:pic>
      <p:pic>
        <p:nvPicPr>
          <p:cNvPr id="9" name="图片 8" descr="C:\Users\21868\Desktop\新建文件夹\6预测法线.jpg6预测法线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56475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.jpg6实际深度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.jpg6实际流场a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4488180" y="3946525"/>
            <a:ext cx="1419860" cy="1419860"/>
          </a:xfrm>
          <a:prstGeom prst="rect">
            <a:avLst/>
          </a:prstGeom>
        </p:spPr>
      </p:pic>
      <p:pic>
        <p:nvPicPr>
          <p:cNvPr id="4" name="图片 3" descr="C:\Users\21868\Desktop\新建文件夹\6实际流场b.jpg6实际流场b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5905500" y="3954780"/>
            <a:ext cx="141351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.jpg6实际法线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5400000">
            <a:off x="7324725" y="3946525"/>
            <a:ext cx="1430020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22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实验二：</a:t>
            </a:r>
            <a:r>
              <a:rPr lang="en-US" altLang="zh-CN"/>
              <a:t>fm ds</a:t>
            </a:r>
            <a:r>
              <a:rPr lang="zh-CN" altLang="en-US"/>
              <a:t>清空</a:t>
            </a:r>
            <a:r>
              <a:rPr lang="en-US" altLang="zh-CN"/>
              <a:t> </a:t>
            </a:r>
            <a:r>
              <a:rPr lang="zh-CN" altLang="en-US"/>
              <a:t>因为不会从图片中提取</a:t>
            </a:r>
            <a:r>
              <a:rPr lang="en-US" altLang="zh-CN"/>
              <a:t>fm ds </a:t>
            </a:r>
            <a:r>
              <a:rPr lang="zh-CN" altLang="en-US"/>
              <a:t>其余</a:t>
            </a:r>
            <a:r>
              <a:rPr lang="en-US" altLang="zh-CN"/>
              <a:t>7</a:t>
            </a:r>
            <a:r>
              <a:rPr lang="zh-CN" altLang="en-US"/>
              <a:t>项保留</a:t>
            </a:r>
          </a:p>
        </p:txBody>
      </p:sp>
      <p:pic>
        <p:nvPicPr>
          <p:cNvPr id="3" name="图片 2" descr="C:\Users\21868\Desktop\新建文件夹\6.npr(保留).jpg6.npr(保留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fm清空 .jpg6.fm清空 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ds清空 .jpg6.ds清空 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_cline_inv(保留).jpg6mask_cline_inv(保留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22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实验二：</a:t>
            </a:r>
            <a:r>
              <a:rPr lang="en-US" altLang="zh-CN">
                <a:sym typeface="+mn-ea"/>
              </a:rPr>
              <a:t>fm ds</a:t>
            </a:r>
            <a:r>
              <a:rPr lang="zh-CN" altLang="en-US">
                <a:sym typeface="+mn-ea"/>
              </a:rPr>
              <a:t>清空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因为不会从图片中提取</a:t>
            </a:r>
            <a:r>
              <a:rPr lang="en-US" altLang="zh-CN">
                <a:sym typeface="+mn-ea"/>
              </a:rPr>
              <a:t>fm ds </a:t>
            </a:r>
            <a:r>
              <a:rPr lang="zh-CN" altLang="en-US">
                <a:sym typeface="+mn-ea"/>
              </a:rPr>
              <a:t>其余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项保留</a:t>
            </a:r>
            <a:endParaRPr lang="zh-CN" altLang="en-US"/>
          </a:p>
        </p:txBody>
      </p:sp>
      <p:pic>
        <p:nvPicPr>
          <p:cNvPr id="3" name="图片 2" descr="C:\Users\21868\Desktop\新建文件夹\6置信度 (2).jpg6置信度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2).jpg6预测深度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2).jpg6预测流场a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2).jpg6预测流场b (2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2).jpg6预测法线 (2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56475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2).jpg6实际深度 (2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2).jpg6实际流场a (2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4488498" y="3946525"/>
            <a:ext cx="1419225" cy="1419860"/>
          </a:xfrm>
          <a:prstGeom prst="rect">
            <a:avLst/>
          </a:prstGeom>
        </p:spPr>
      </p:pic>
      <p:pic>
        <p:nvPicPr>
          <p:cNvPr id="4" name="图片 3" descr="C:\Users\21868\Desktop\新建文件夹\6实际流场b (2).jpg6实际流场b (2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.jpg6实际法线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5400000">
            <a:off x="7324725" y="3946525"/>
            <a:ext cx="1430020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3983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实验三：</a:t>
            </a:r>
            <a:r>
              <a:rPr lang="zh-CN">
                <a:sym typeface="+mn-ea"/>
              </a:rPr>
              <a:t>仅保留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以及未显示的三项</a:t>
            </a:r>
          </a:p>
        </p:txBody>
      </p:sp>
      <p:pic>
        <p:nvPicPr>
          <p:cNvPr id="3" name="图片 2" descr="C:\Users\21868\Desktop\新建文件夹\6.npr(保留) .jpg6.npr(保留) 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 (2).jpg6.ds清空 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fm清空  (2).jpg6.fm清空 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815965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_cline_inv(清空).jpg6mask_cline_inv(清空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C:\Users\21868\Desktop\新建文件夹\6.fm清空  (2).jpg6.fm清空 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3983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实验三：</a:t>
            </a:r>
            <a:r>
              <a:rPr lang="zh-CN">
                <a:sym typeface="+mn-ea"/>
              </a:rPr>
              <a:t>仅保留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以及未显示的三项</a:t>
            </a:r>
            <a:endParaRPr lang="zh-CN" altLang="en-US"/>
          </a:p>
        </p:txBody>
      </p:sp>
      <p:pic>
        <p:nvPicPr>
          <p:cNvPr id="3" name="图片 2" descr="C:\Users\21868\Desktop\新建文件夹\6置信度 (3).jpg6置信度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3).jpg6预测深度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3).jpg6预测流场a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3).jpg6预测流场b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3).jpg6预测法线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3).jpg6实际深度 (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3).jpg6实际流场a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实际流场b (3).jpg6实际流场b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 (3).jpg6实际法线 (3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7325043" y="3946525"/>
            <a:ext cx="1429385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63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实验四：保留我以为正确的三个必须输入的节点</a:t>
            </a:r>
            <a:r>
              <a:rPr lang="en-US" altLang="zh-CN"/>
              <a:t> </a:t>
            </a:r>
            <a:r>
              <a:rPr lang="zh-CN" altLang="en-US"/>
              <a:t>及没显示的三项</a:t>
            </a:r>
          </a:p>
        </p:txBody>
      </p:sp>
      <p:pic>
        <p:nvPicPr>
          <p:cNvPr id="3" name="图片 2" descr="C:\Users\21868\Desktop\新建文件夹\6.npr(保留) (2).jpg6.npr(保留) (2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6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C:\Users\21868\Desktop\新建文件夹\6mask2d(清空) (2).jpg6mask2d(清空) (2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C:\Users\21868\Desktop\新建文件夹\6mask_cline_inv(清空) (2).jpg6mask_cline_inv(清空) (2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663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实验四：保留我以为正确的三个必须输入的节点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及没显示的三项</a:t>
            </a:r>
            <a:endParaRPr lang="zh-CN" altLang="en-US"/>
          </a:p>
        </p:txBody>
      </p:sp>
      <p:pic>
        <p:nvPicPr>
          <p:cNvPr id="3" name="图片 2" descr="C:\Users\21868\Desktop\新建文件夹\6置信度 (3).jpg6置信度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6预测深度 (4).jpg6预测深度 (4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6预测流场a (3).jpg6预测流场a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6预测流场b (3).jpg6预测流场b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6预测法线 (4).jpg6预测法线 (4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实际深度 (3).jpg6实际深度 (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实际流场a (3).jpg6实际流场a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实际流场b (3).jpg6实际流场b (3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实际法线 (3).jpg6实际法线 (3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7325043" y="3946525"/>
            <a:ext cx="1429385" cy="14300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实验五：保留直观的三个输入及未画出的三个</a:t>
            </a:r>
          </a:p>
        </p:txBody>
      </p:sp>
      <p:pic>
        <p:nvPicPr>
          <p:cNvPr id="3" name="图片 2" descr="6n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3).jpg6.ds清空 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C:\Users\21868\Desktop\新建文件夹\6.fm(清空)(3).jpg6.fm(清空)(3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实验五：保留直观的三个输入及未画出的三个</a:t>
            </a:r>
            <a:endParaRPr lang="zh-CN" altLang="en-US"/>
          </a:p>
        </p:txBody>
      </p:sp>
      <p:pic>
        <p:nvPicPr>
          <p:cNvPr id="3" name="图片 2" descr="C:\Users\21868\Desktop\新建文件夹\zhixindu.jpgzhixind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下载 (4).jpg下载 (4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下载 (1).jpg下载 (1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下载 (2).jpg下载 (2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下载 (3).jpg下载 (3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4).jpg下载 (4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5).jpg下载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6979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tfrecords</a:t>
            </a:r>
            <a:r>
              <a:rPr lang="zh-CN"/>
              <a:t>文件读取后关于图片的信息主要存储于</a:t>
            </a:r>
            <a:r>
              <a:rPr lang="en-US" altLang="zh-CN"/>
              <a:t>block</a:t>
            </a:r>
            <a:r>
              <a:rPr lang="zh-CN" altLang="en-US"/>
              <a:t>这个特征中。这个</a:t>
            </a:r>
            <a:r>
              <a:rPr lang="en-US" altLang="zh-CN"/>
              <a:t>block</a:t>
            </a:r>
            <a:r>
              <a:rPr lang="zh-CN" altLang="en-US"/>
              <a:t>是一个定长的字符串流，由</a:t>
            </a:r>
            <a:r>
              <a:rPr lang="en-US" altLang="zh-CN"/>
              <a:t>zlib</a:t>
            </a:r>
            <a:r>
              <a:rPr lang="zh-CN" altLang="en-US"/>
              <a:t>进行压缩</a:t>
            </a:r>
          </a:p>
          <a:p>
            <a:pPr algn="l"/>
            <a:r>
              <a:rPr lang="zh-CN" altLang="en-US"/>
              <a:t>而成。字符串流里包含了对训练集图片进行描述的</a:t>
            </a:r>
            <a:r>
              <a:rPr lang="en-US" altLang="zh-CN"/>
              <a:t>17</a:t>
            </a:r>
            <a:r>
              <a:rPr lang="zh-CN" altLang="en-US"/>
              <a:t>个信息。由</a:t>
            </a:r>
            <a:r>
              <a:rPr lang="en-US" altLang="zh-CN"/>
              <a:t>cook_raw_inputs</a:t>
            </a:r>
            <a:r>
              <a:rPr lang="zh-CN" altLang="en-US"/>
              <a:t>返回的</a:t>
            </a:r>
            <a:r>
              <a:rPr lang="en-US" altLang="zh-CN"/>
              <a:t>17</a:t>
            </a:r>
            <a:r>
              <a:rPr lang="zh-CN" altLang="en-US"/>
              <a:t>个位置推断。</a:t>
            </a:r>
          </a:p>
          <a:p>
            <a:pPr algn="l"/>
            <a:r>
              <a:rPr lang="zh-CN" altLang="en-US"/>
              <a:t>我们只需要其中的</a:t>
            </a:r>
            <a:r>
              <a:rPr lang="en-US" altLang="zh-CN"/>
              <a:t>13</a:t>
            </a:r>
            <a:r>
              <a:rPr lang="zh-CN" altLang="en-US"/>
              <a:t>个。这</a:t>
            </a:r>
            <a:r>
              <a:rPr lang="en-US" altLang="zh-CN"/>
              <a:t>13</a:t>
            </a:r>
            <a:r>
              <a:rPr lang="zh-CN" altLang="en-US"/>
              <a:t>个信息有</a:t>
            </a:r>
            <a:r>
              <a:rPr lang="en-US" altLang="zh-CN"/>
              <a:t>3</a:t>
            </a:r>
            <a:r>
              <a:rPr lang="zh-CN" altLang="en-US"/>
              <a:t>个是描述</a:t>
            </a:r>
            <a:r>
              <a:rPr lang="en-US" altLang="zh-CN"/>
              <a:t>label</a:t>
            </a:r>
            <a:r>
              <a:rPr lang="zh-CN" altLang="en-US"/>
              <a:t>也就是</a:t>
            </a:r>
            <a:r>
              <a:rPr lang="en-US" altLang="zh-CN"/>
              <a:t>3d</a:t>
            </a:r>
            <a:r>
              <a:rPr lang="zh-CN" altLang="en-US"/>
              <a:t>图片的</a:t>
            </a:r>
            <a:r>
              <a:rPr lang="en-US" altLang="zh-CN"/>
              <a:t>(gt_normal</a:t>
            </a:r>
            <a:r>
              <a:rPr lang="zh-CN" altLang="en-US"/>
              <a:t>，</a:t>
            </a:r>
            <a:r>
              <a:rPr lang="en-US" altLang="zh-CN"/>
              <a:t>gt_depth gt_filed)</a:t>
            </a:r>
            <a:r>
              <a:rPr lang="zh-CN" altLang="en-US"/>
              <a:t>，其余用来描述</a:t>
            </a:r>
          </a:p>
          <a:p>
            <a:pPr algn="l"/>
            <a:r>
              <a:rPr lang="zh-CN" altLang="en-US"/>
              <a:t>训练集中的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2259330"/>
            <a:ext cx="863917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556000"/>
            <a:ext cx="113728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91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实验六：清空</a:t>
            </a:r>
            <a:r>
              <a:rPr lang="en-US" altLang="zh-CN"/>
              <a:t>npr </a:t>
            </a:r>
            <a:r>
              <a:rPr lang="zh-CN" altLang="en-US"/>
              <a:t>保留</a:t>
            </a:r>
            <a:r>
              <a:rPr lang="en-US" altLang="zh-CN"/>
              <a:t>fm mask_cline mask2d </a:t>
            </a:r>
            <a:r>
              <a:rPr lang="zh-CN" altLang="en-US"/>
              <a:t>及未显示三项</a:t>
            </a:r>
          </a:p>
        </p:txBody>
      </p:sp>
      <p:pic>
        <p:nvPicPr>
          <p:cNvPr id="3" name="图片 2" descr="C:\Users\21868\Desktop\新建文件夹\6.npr(清空) (3).jpg6.npr(清空)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4).jpg6.ds清空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591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实验六：清空</a:t>
            </a:r>
            <a:r>
              <a:rPr lang="en-US" altLang="zh-CN">
                <a:sym typeface="+mn-ea"/>
              </a:rPr>
              <a:t>npr </a:t>
            </a:r>
            <a:r>
              <a:rPr lang="zh-CN" altLang="en-US">
                <a:sym typeface="+mn-ea"/>
              </a:rPr>
              <a:t>保留</a:t>
            </a:r>
            <a:r>
              <a:rPr lang="en-US" altLang="zh-CN">
                <a:sym typeface="+mn-ea"/>
              </a:rPr>
              <a:t>fm mask_cline mask2d </a:t>
            </a:r>
            <a:r>
              <a:rPr lang="zh-CN" altLang="en-US">
                <a:sym typeface="+mn-ea"/>
              </a:rPr>
              <a:t>及未显示三项</a:t>
            </a:r>
            <a:endParaRPr lang="zh-CN" altLang="en-US"/>
          </a:p>
        </p:txBody>
      </p:sp>
      <p:pic>
        <p:nvPicPr>
          <p:cNvPr id="3" name="图片 2" descr="C:\Users\21868\Desktop\新建文件夹\下载 (15).jpg下载 (1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下载 (16).jpg下载 (16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下载 (17).jpg下载 (17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下载 (18).jpg下载 (18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下载 (19).jpg下载 (19)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20).jpg下载 (20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5).jpg下载 (5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12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实验七：仅保留以下四项</a:t>
            </a:r>
            <a:r>
              <a:rPr lang="en-US" altLang="zh-CN"/>
              <a:t> </a:t>
            </a:r>
            <a:r>
              <a:rPr lang="zh-CN" altLang="en-US"/>
              <a:t>及未显示三项</a:t>
            </a:r>
          </a:p>
        </p:txBody>
      </p:sp>
      <p:pic>
        <p:nvPicPr>
          <p:cNvPr id="3" name="图片 2" descr="C:\Users\21868\Desktop\新建文件夹\6.npr(保留) (4).jpg6.npr(保留)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5).jpg6.ds清空 (5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2715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34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实验七：仅保留以下四项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未显示三项清空</a:t>
            </a:r>
            <a:endParaRPr lang="zh-CN" altLang="en-US"/>
          </a:p>
        </p:txBody>
      </p:sp>
      <p:pic>
        <p:nvPicPr>
          <p:cNvPr id="3" name="图片 2" descr="C:\Users\21868\Desktop\新建文件夹\npr fm m2d mc保留 (5).jpgnpr fm m2d mc保留 (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shapemask_input_18=maksk2d 但是必须有.jpgshapemask_input_18=maksk2d 但是必须有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npr fm m2d mc保留 (2).jpgnpr fm m2d mc保留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npr fm m2d mc保留 (3).jpgnpr fm m2d mc保留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npr fm m2d mc保留.jpgnpr fm m2d mc保留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下载 (8).jpg下载 (8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下载 (9).jpg下载 (9)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下载 (6).jpg下载 (6)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下载 (7).jpg下载 (7)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 rot="5400000">
            <a:off x="7325043" y="3947160"/>
            <a:ext cx="1429385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752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实验八：仅保留以下四项，</a:t>
            </a:r>
            <a:r>
              <a:rPr lang="en-US" altLang="zh-CN"/>
              <a:t>shapemask</a:t>
            </a:r>
            <a:r>
              <a:rPr lang="zh-CN" altLang="en-US"/>
              <a:t>必须有</a:t>
            </a:r>
            <a:r>
              <a:rPr lang="en-US" altLang="zh-CN"/>
              <a:t>  </a:t>
            </a:r>
          </a:p>
        </p:txBody>
      </p:sp>
      <p:pic>
        <p:nvPicPr>
          <p:cNvPr id="3" name="图片 2" descr="C:\Users\21868\Desktop\新建文件夹\6.npr(保留) (4).jpg6.npr(保留) (4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415925" y="575310"/>
            <a:ext cx="2438400" cy="2438400"/>
          </a:xfrm>
          <a:prstGeom prst="rect">
            <a:avLst/>
          </a:prstGeom>
        </p:spPr>
      </p:pic>
      <p:pic>
        <p:nvPicPr>
          <p:cNvPr id="6" name="图片 5" descr="C:\Users\21868\Desktop\新建文件夹\6.ds清空 (5).jpg6.ds清空 (5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575310"/>
            <a:ext cx="2438400" cy="2438400"/>
          </a:xfrm>
          <a:prstGeom prst="rect">
            <a:avLst/>
          </a:prstGeom>
        </p:spPr>
      </p:pic>
      <p:pic>
        <p:nvPicPr>
          <p:cNvPr id="7" name="图片 6" descr="6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06440" y="575310"/>
            <a:ext cx="2438400" cy="2438400"/>
          </a:xfrm>
          <a:prstGeom prst="rect">
            <a:avLst/>
          </a:prstGeom>
        </p:spPr>
      </p:pic>
      <p:pic>
        <p:nvPicPr>
          <p:cNvPr id="8" name="图片 7" descr="6mask_c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62645" y="575310"/>
            <a:ext cx="2438400" cy="2438400"/>
          </a:xfrm>
          <a:prstGeom prst="rect">
            <a:avLst/>
          </a:prstGeom>
        </p:spPr>
      </p:pic>
      <p:pic>
        <p:nvPicPr>
          <p:cNvPr id="9" name="图片 8" descr="6mask2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0405" y="3474720"/>
            <a:ext cx="2438400" cy="2438400"/>
          </a:xfrm>
          <a:prstGeom prst="rect">
            <a:avLst/>
          </a:prstGeom>
        </p:spPr>
      </p:pic>
      <p:pic>
        <p:nvPicPr>
          <p:cNvPr id="10" name="图片 9" descr="6ndot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74720"/>
            <a:ext cx="2438400" cy="2438400"/>
          </a:xfrm>
          <a:prstGeom prst="rect">
            <a:avLst/>
          </a:prstGeom>
        </p:spPr>
      </p:pic>
      <p:pic>
        <p:nvPicPr>
          <p:cNvPr id="11" name="图片 10" descr="6sel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3474720"/>
            <a:ext cx="2438400" cy="2438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1381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npr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42105" y="301371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ds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2410" y="30600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fm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3350" y="301371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mask_cline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76375" y="6005830"/>
            <a:ext cx="1377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mask2d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42105" y="5913120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ndotv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3045" y="591756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selm</a:t>
            </a:r>
            <a:endParaRPr lang="zh-CN" altLang="en-US"/>
          </a:p>
        </p:txBody>
      </p:sp>
      <p:pic>
        <p:nvPicPr>
          <p:cNvPr id="2" name="图片 1" descr="shapemask_input_18=maksk2d 但是必须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462645" y="3474720"/>
            <a:ext cx="2438400" cy="243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8415" y="5913120"/>
            <a:ext cx="1547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shapemask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370" y="207010"/>
            <a:ext cx="434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实验八：仅保留以下四项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未显示三项清空</a:t>
            </a:r>
            <a:endParaRPr lang="zh-CN" altLang="en-US"/>
          </a:p>
        </p:txBody>
      </p:sp>
      <p:pic>
        <p:nvPicPr>
          <p:cNvPr id="3" name="图片 2" descr="C:\Users\21868\Desktop\新建文件夹\npr fm m2d mc保留 (5).jpgnpr fm m2d mc保留 (5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822450" y="1291590"/>
            <a:ext cx="1397000" cy="1397000"/>
          </a:xfrm>
          <a:prstGeom prst="rect">
            <a:avLst/>
          </a:prstGeom>
        </p:spPr>
      </p:pic>
      <p:pic>
        <p:nvPicPr>
          <p:cNvPr id="6" name="图片 5" descr="C:\Users\21868\Desktop\新建文件夹\shapemask_input_18=maksk2d 但是必须有.jpgshapemask_input_18=maksk2d 但是必须有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219450" y="1282065"/>
            <a:ext cx="1388745" cy="1388745"/>
          </a:xfrm>
          <a:prstGeom prst="rect">
            <a:avLst/>
          </a:prstGeom>
        </p:spPr>
      </p:pic>
      <p:pic>
        <p:nvPicPr>
          <p:cNvPr id="7" name="图片 6" descr="C:\Users\21868\Desktop\新建文件夹\npr fm m2d mc保留 (2).jpgnpr fm m2d mc保留 (2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4608195" y="1295400"/>
            <a:ext cx="1359535" cy="1359535"/>
          </a:xfrm>
          <a:prstGeom prst="rect">
            <a:avLst/>
          </a:prstGeom>
        </p:spPr>
      </p:pic>
      <p:pic>
        <p:nvPicPr>
          <p:cNvPr id="8" name="图片 7" descr="C:\Users\21868\Desktop\新建文件夹\npr fm m2d mc保留 (3).jpgnpr fm m2d mc保留 (3)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5977890" y="1282065"/>
            <a:ext cx="1388110" cy="1388110"/>
          </a:xfrm>
          <a:prstGeom prst="rect">
            <a:avLst/>
          </a:prstGeom>
        </p:spPr>
      </p:pic>
      <p:pic>
        <p:nvPicPr>
          <p:cNvPr id="9" name="图片 8" descr="C:\Users\21868\Desktop\新建文件夹\npr fm m2d mc保留.jpgnpr fm m2d mc保留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7376160" y="1273810"/>
            <a:ext cx="1396365" cy="1396365"/>
          </a:xfrm>
          <a:prstGeom prst="rect">
            <a:avLst/>
          </a:prstGeom>
        </p:spPr>
      </p:pic>
      <p:pic>
        <p:nvPicPr>
          <p:cNvPr id="10" name="图片 9" descr="C:\Users\21868\Desktop\新建文件夹\6ndotv6(清空) (5).jpg6ndotv6(清空)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3079115" y="3957320"/>
            <a:ext cx="1409065" cy="1409065"/>
          </a:xfrm>
          <a:prstGeom prst="rect">
            <a:avLst/>
          </a:prstGeom>
        </p:spPr>
      </p:pic>
      <p:pic>
        <p:nvPicPr>
          <p:cNvPr id="11" name="图片 10" descr="C:\Users\21868\Desktop\新建文件夹\6selm(清空) (5).jpg6selm(清空)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4488498" y="3946843"/>
            <a:ext cx="1419225" cy="1419225"/>
          </a:xfrm>
          <a:prstGeom prst="rect">
            <a:avLst/>
          </a:prstGeom>
        </p:spPr>
      </p:pic>
      <p:pic>
        <p:nvPicPr>
          <p:cNvPr id="4" name="图片 3" descr="C:\Users\21868\Desktop\新建文件夹\6.ds清空 (5).jpg6.ds清空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5908040" y="3954780"/>
            <a:ext cx="1408430" cy="1408430"/>
          </a:xfrm>
          <a:prstGeom prst="rect">
            <a:avLst/>
          </a:prstGeom>
        </p:spPr>
      </p:pic>
      <p:pic>
        <p:nvPicPr>
          <p:cNvPr id="19" name="图片 18" descr="C:\Users\21868\Desktop\新建文件夹\6.ds清空 (5).jpg6.ds清空 (5)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7305041" y="3934460"/>
            <a:ext cx="1428750" cy="1428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88820" y="2817495"/>
            <a:ext cx="105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置信度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2160" y="2817495"/>
            <a:ext cx="1327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预测深度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61865" y="2817495"/>
            <a:ext cx="126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45530" y="2817495"/>
            <a:ext cx="1282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预测流场</a:t>
            </a:r>
            <a:r>
              <a:rPr lang="en-US" altLang="zh-CN"/>
              <a:t>b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534910" y="281749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预测法线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63900" y="5534025"/>
            <a:ext cx="122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实际深度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80890" y="5534025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实际流场</a:t>
            </a:r>
            <a:r>
              <a:rPr lang="en-US" altLang="zh-CN"/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86475" y="5534025"/>
            <a:ext cx="1218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实际流场</a:t>
            </a:r>
            <a:r>
              <a:rPr lang="en-US" altLang="zh-CN"/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13320" y="5534025"/>
            <a:ext cx="139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实际法线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476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可以确定必选输入了，其中shapeMask_input原本应该是test_real_input[8]，从图像看来用test_real_input[</a:t>
            </a:r>
            <a:r>
              <a:rPr lang="en-US" altLang="zh-CN"/>
              <a:t>10</a:t>
            </a:r>
            <a:r>
              <a:rPr lang="zh-CN"/>
              <a:t>]也就是</a:t>
            </a:r>
          </a:p>
          <a:p>
            <a:pPr algn="l"/>
            <a:r>
              <a:rPr lang="en-US" altLang="zh-CN"/>
              <a:t>mask2d</a:t>
            </a:r>
            <a:r>
              <a:rPr lang="zh-CN" altLang="en-US"/>
              <a:t>替换效果也很好。</a:t>
            </a:r>
          </a:p>
          <a:p>
            <a:pPr algn="l"/>
            <a:r>
              <a:rPr lang="zh-CN" altLang="en-US"/>
              <a:t>我觉得</a:t>
            </a:r>
            <a:r>
              <a:rPr lang="en-US" altLang="zh-CN"/>
              <a:t>npr</a:t>
            </a:r>
            <a:r>
              <a:rPr lang="zh-CN" altLang="en-US"/>
              <a:t>也可由</a:t>
            </a:r>
            <a:r>
              <a:rPr lang="en-US" altLang="zh-CN"/>
              <a:t>fm </a:t>
            </a:r>
            <a:r>
              <a:rPr lang="zh-CN" altLang="en-US"/>
              <a:t>和</a:t>
            </a:r>
            <a:r>
              <a:rPr lang="en-US" altLang="zh-CN"/>
              <a:t>mask_cline</a:t>
            </a:r>
            <a:r>
              <a:rPr lang="zh-CN" altLang="en-US"/>
              <a:t>替换，不过没实验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2251075"/>
            <a:ext cx="8523605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66097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按照</a:t>
            </a:r>
            <a:r>
              <a:rPr lang="en-US" altLang="zh-CN"/>
              <a:t>node_def</a:t>
            </a:r>
            <a:r>
              <a:rPr lang="zh-CN" altLang="en-US"/>
              <a:t>文件定义</a:t>
            </a:r>
            <a:r>
              <a:rPr lang="en-US" altLang="zh-CN"/>
              <a:t> </a:t>
            </a:r>
            <a:r>
              <a:rPr lang="zh-CN" altLang="en-US"/>
              <a:t>以及实验的推测这七个节点必选可选如下</a:t>
            </a:r>
          </a:p>
          <a:p>
            <a:pPr algn="l"/>
            <a:r>
              <a:rPr lang="zh-CN" altLang="en-US"/>
              <a:t>其中必选</a:t>
            </a:r>
            <a:r>
              <a:rPr lang="zh-CN">
                <a:sym typeface="+mn-ea"/>
              </a:rPr>
              <a:t>shapeMask_inpu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被</a:t>
            </a:r>
            <a:r>
              <a:rPr lang="en-US" altLang="zh-CN">
                <a:sym typeface="+mn-ea"/>
              </a:rPr>
              <a:t>mask2d</a:t>
            </a:r>
            <a:r>
              <a:rPr lang="zh-CN" altLang="en-US">
                <a:sym typeface="+mn-ea"/>
              </a:rPr>
              <a:t>替换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论文给的必选可选如下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论文给的可选都为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时是没有输出的</a:t>
            </a:r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15" y="2417445"/>
            <a:ext cx="8963025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4627880"/>
            <a:ext cx="99536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8738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对这个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的字符串流进行解压及张量生成的部分位于</a:t>
            </a:r>
            <a:r>
              <a:rPr lang="en-US" altLang="zh-CN">
                <a:sym typeface="+mn-ea"/>
              </a:rPr>
              <a:t>decode_block.cc</a:t>
            </a:r>
            <a:r>
              <a:rPr lang="zh-CN" altLang="en-US">
                <a:sym typeface="+mn-ea"/>
              </a:rPr>
              <a:t>文件中，项目中由它编译生成的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custom_dataDecoder.so</a:t>
            </a:r>
            <a:r>
              <a:rPr lang="zh-CN" altLang="en-US">
                <a:sym typeface="+mn-ea"/>
              </a:rPr>
              <a:t>进行字符串流解码。先对字符串流进行</a:t>
            </a:r>
            <a:r>
              <a:rPr lang="en-US" altLang="zh-CN">
                <a:sym typeface="+mn-ea"/>
              </a:rPr>
              <a:t>zlib</a:t>
            </a:r>
            <a:r>
              <a:rPr lang="zh-CN" altLang="en-US">
                <a:sym typeface="+mn-ea"/>
              </a:rPr>
              <a:t>解压，再对解压后的字符串流进行截取，生成张量。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custom_dataDecoder.so</a:t>
            </a:r>
            <a:r>
              <a:rPr lang="zh-CN" altLang="en-US">
                <a:sym typeface="+mn-ea"/>
              </a:rPr>
              <a:t>的输入是若干个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字符串流，输出是切分好的张量。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1938655"/>
            <a:ext cx="6306185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793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无论是输入的</a:t>
            </a:r>
            <a:r>
              <a:rPr lang="en-US" altLang="zh-CN"/>
              <a:t>10</a:t>
            </a:r>
            <a:r>
              <a:rPr lang="zh-CN" altLang="en-US"/>
              <a:t>个还是输出的</a:t>
            </a:r>
            <a:r>
              <a:rPr lang="en-US" altLang="zh-CN"/>
              <a:t>3</a:t>
            </a:r>
            <a:r>
              <a:rPr lang="zh-CN" altLang="en-US"/>
              <a:t>个张量，</a:t>
            </a:r>
            <a:r>
              <a:rPr lang="en-US" altLang="zh-CN"/>
              <a:t>shape</a:t>
            </a:r>
            <a:r>
              <a:rPr lang="zh-CN" altLang="en-US"/>
              <a:t>大部分都是</a:t>
            </a:r>
            <a:r>
              <a:rPr lang="en-US" altLang="zh-CN"/>
              <a:t>(1,256,256,1),</a:t>
            </a:r>
            <a:r>
              <a:rPr lang="zh-CN" altLang="en-US"/>
              <a:t>法线</a:t>
            </a:r>
            <a:r>
              <a:rPr lang="en-US" altLang="zh-CN"/>
              <a:t>gtN_input</a:t>
            </a:r>
            <a:r>
              <a:rPr lang="zh-CN" altLang="en-US"/>
              <a:t>是</a:t>
            </a:r>
            <a:r>
              <a:rPr lang="en-US" altLang="zh-CN"/>
              <a:t>(1,256,256,3)</a:t>
            </a:r>
            <a:r>
              <a:rPr lang="zh-CN" altLang="en-US"/>
              <a:t>，流场gtField_input是</a:t>
            </a:r>
            <a:r>
              <a:rPr lang="en-US" altLang="zh-CN"/>
              <a:t>(1,256,256,4)</a:t>
            </a:r>
            <a:r>
              <a:rPr lang="zh-CN" altLang="en-US"/>
              <a:t>。</a:t>
            </a:r>
            <a:r>
              <a:rPr lang="en-US" altLang="zh-CN"/>
              <a:t>1</a:t>
            </a:r>
            <a:r>
              <a:rPr lang="zh-CN" altLang="en-US"/>
              <a:t>代表一个样例</a:t>
            </a:r>
            <a:r>
              <a:rPr lang="en-US" altLang="zh-CN"/>
              <a:t>(</a:t>
            </a:r>
            <a:r>
              <a:rPr lang="zh-CN" altLang="en-US"/>
              <a:t>图片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256,256</a:t>
            </a:r>
            <a:r>
              <a:rPr lang="zh-CN" altLang="en-US"/>
              <a:t>是原来图片的</a:t>
            </a:r>
            <a:r>
              <a:rPr lang="en-US" altLang="zh-CN"/>
              <a:t>size</a:t>
            </a:r>
            <a:r>
              <a:rPr lang="zh-CN" altLang="en-US"/>
              <a:t>，通道数是特征图的通道</a:t>
            </a:r>
          </a:p>
          <a:p>
            <a:pPr algn="l"/>
            <a:r>
              <a:rPr lang="zh-CN" altLang="en-US"/>
              <a:t>logit_f</a:t>
            </a:r>
            <a:r>
              <a:rPr lang="en-US" altLang="zh-CN"/>
              <a:t> logit_d logit_n logit_c</a:t>
            </a:r>
            <a:r>
              <a:rPr lang="zh-CN" altLang="en-US"/>
              <a:t>分别是</a:t>
            </a:r>
            <a:r>
              <a:rPr lang="en-US" altLang="zh-CN"/>
              <a:t>dfNet</a:t>
            </a:r>
            <a:r>
              <a:rPr lang="zh-CN" altLang="en-US"/>
              <a:t>的输出的流场，深度，法线，置信度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26565" y="2156460"/>
            <a:ext cx="8161655" cy="2969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565" y="5472430"/>
            <a:ext cx="71151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程序中数据流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41AA4F-4602-D2A0-76E3-237F4E69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384935"/>
            <a:ext cx="88677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70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程序中输入值返回值没有个统一的规律，很多同一变量往往是不同命名。所以根据作者给的SAS_twoStage_final42K_</a:t>
            </a:r>
          </a:p>
          <a:p>
            <a:pPr algn="l"/>
            <a:r>
              <a:rPr lang="zh-CN"/>
              <a:t>node_def文件，去找对应的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zh-CN"/>
              <a:t>输入节点。并写出变量对照表。其余三个因为作者也没写为输入，感觉对输出的影响</a:t>
            </a:r>
          </a:p>
          <a:p>
            <a:pPr algn="l"/>
            <a:r>
              <a:rPr lang="zh-CN"/>
              <a:t>不是很大。总之影响会在实验中给出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959100"/>
            <a:ext cx="1162050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1661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为了输出直观，我找到了模型推理的输入口，进行控制变量尝试。沿用程序自带的</a:t>
            </a:r>
            <a:r>
              <a:rPr lang="en-US" altLang="zh-CN"/>
              <a:t>opencv</a:t>
            </a:r>
            <a:r>
              <a:rPr lang="zh-CN" altLang="en-US"/>
              <a:t>输出</a:t>
            </a:r>
            <a:r>
              <a:rPr lang="en-US" altLang="zh-CN"/>
              <a:t>exr</a:t>
            </a:r>
            <a:r>
              <a:rPr lang="zh-CN" altLang="en-US"/>
              <a:t>方法，对比输出的</a:t>
            </a:r>
          </a:p>
          <a:p>
            <a:r>
              <a:rPr lang="zh-CN" altLang="en-US"/>
              <a:t>图片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1909445"/>
            <a:ext cx="959167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056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有注释的是显示图片的</a:t>
            </a:r>
            <a:r>
              <a:rPr lang="en-US" altLang="zh-CN"/>
              <a:t> </a:t>
            </a:r>
            <a:r>
              <a:rPr lang="zh-CN" altLang="en-US"/>
              <a:t>没有注释除了</a:t>
            </a:r>
            <a:r>
              <a:rPr lang="en-US" altLang="zh-CN"/>
              <a:t>gt</a:t>
            </a:r>
            <a:r>
              <a:rPr lang="zh-CN" altLang="en-US"/>
              <a:t>三个以外其余三个</a:t>
            </a:r>
            <a:r>
              <a:rPr lang="en-US" altLang="zh-CN"/>
              <a:t>(fLInvMask_input dsMask_input 2dMask_input)</a:t>
            </a:r>
            <a:r>
              <a:rPr lang="zh-CN" altLang="en-US"/>
              <a:t>是</a:t>
            </a:r>
          </a:p>
          <a:p>
            <a:pPr algn="l"/>
            <a:r>
              <a:rPr lang="zh-CN" altLang="en-US"/>
              <a:t>未显示图片的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1661795"/>
            <a:ext cx="96297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7510" y="28575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关于原数据格式的了解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510" y="1016635"/>
            <a:ext cx="1056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/>
              <a:t>有注释的是显示图片的</a:t>
            </a:r>
            <a:r>
              <a:rPr lang="en-US" altLang="zh-CN"/>
              <a:t> </a:t>
            </a:r>
            <a:r>
              <a:rPr lang="zh-CN" altLang="en-US"/>
              <a:t>没有注释除了</a:t>
            </a:r>
            <a:r>
              <a:rPr lang="en-US" altLang="zh-CN"/>
              <a:t>gt</a:t>
            </a:r>
            <a:r>
              <a:rPr lang="zh-CN" altLang="en-US"/>
              <a:t>三个以外其余三个</a:t>
            </a:r>
            <a:r>
              <a:rPr lang="en-US" altLang="zh-CN"/>
              <a:t>(fLInvMask_input dsMask_input 2dMask_input)</a:t>
            </a:r>
            <a:r>
              <a:rPr lang="zh-CN" altLang="en-US"/>
              <a:t>是</a:t>
            </a:r>
          </a:p>
          <a:p>
            <a:pPr algn="l"/>
            <a:r>
              <a:rPr lang="zh-CN" altLang="en-US"/>
              <a:t>未显示图片的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1661795"/>
            <a:ext cx="9629775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14,&quot;width&quot;:883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宽屏</PresentationFormat>
  <Paragraphs>186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21868</dc:creator>
  <cp:lastModifiedBy>W WW</cp:lastModifiedBy>
  <cp:revision>3</cp:revision>
  <dcterms:created xsi:type="dcterms:W3CDTF">2022-07-25T03:45:00Z</dcterms:created>
  <dcterms:modified xsi:type="dcterms:W3CDTF">2022-07-25T09:08:59Z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E956CFB817664FC380C254D995F51583</vt:lpwstr>
  </property>
  <property fmtid="{D5CDD505-2E9C-101B-9397-08002B2CF9AE}" pid="3" name="KSOProductBuildVer">
    <vt:lpwstr>2052-11.1.0.11579</vt:lpwstr>
  </property>
</Properties>
</file>