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4" r:id="rId2"/>
  </p:sldMasterIdLst>
  <p:notesMasterIdLst>
    <p:notesMasterId r:id="rId17"/>
  </p:notesMasterIdLst>
  <p:sldIdLst>
    <p:sldId id="283" r:id="rId3"/>
    <p:sldId id="284" r:id="rId4"/>
    <p:sldId id="285" r:id="rId5"/>
    <p:sldId id="286" r:id="rId6"/>
    <p:sldId id="287" r:id="rId7"/>
    <p:sldId id="291" r:id="rId8"/>
    <p:sldId id="288" r:id="rId9"/>
    <p:sldId id="267" r:id="rId10"/>
    <p:sldId id="269" r:id="rId11"/>
    <p:sldId id="310" r:id="rId12"/>
    <p:sldId id="309" r:id="rId13"/>
    <p:sldId id="311" r:id="rId14"/>
    <p:sldId id="268" r:id="rId15"/>
    <p:sldId id="295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0"/>
    <p:restoredTop sz="93645"/>
  </p:normalViewPr>
  <p:slideViewPr>
    <p:cSldViewPr snapToGrid="0" snapToObjects="1">
      <p:cViewPr varScale="1">
        <p:scale>
          <a:sx n="91" d="100"/>
          <a:sy n="91" d="100"/>
        </p:scale>
        <p:origin x="470" y="58"/>
      </p:cViewPr>
      <p:guideLst>
        <p:guide orient="horz" pos="21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2022/4/26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2448653" y="1496680"/>
            <a:ext cx="7294694" cy="73980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448653" y="2236489"/>
            <a:ext cx="7294694" cy="1434423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448653" y="3666358"/>
            <a:ext cx="7294694" cy="58961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448653" y="4255971"/>
            <a:ext cx="729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lvl="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79573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313286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4214096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4551218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49792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83505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3618477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955599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737564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5074686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五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18306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52018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305724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39436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726241" y="399125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726241" y="432838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796941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5134063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99737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33449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180305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14017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267723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01435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726241" y="361124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726241" y="394837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416931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4754053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2"/>
          </p:nvPr>
        </p:nvSpPr>
        <p:spPr>
          <a:xfrm>
            <a:off x="6726241" y="5350946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6726241" y="5688068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898200" y="2283751"/>
            <a:ext cx="1866282" cy="293426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4000" b="1">
                <a:solidFill>
                  <a:schemeClr val="bg1"/>
                </a:solidFill>
                <a:latin typeface="+mn-lt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898201" y="1925216"/>
            <a:ext cx="1866282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0">
                <a:solidFill>
                  <a:schemeClr val="bg1"/>
                </a:solidFill>
                <a:latin typeface="+mn-lt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242528" y="2817380"/>
            <a:ext cx="3778967" cy="1940875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6600" b="1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76605" y="2236470"/>
            <a:ext cx="10649585" cy="1434465"/>
          </a:xfrm>
        </p:spPr>
        <p:txBody>
          <a:bodyPr/>
          <a:lstStyle/>
          <a:p>
            <a:r>
              <a:rPr kumimoji="1" lang="zh-CN" altLang="en-US" sz="5400"/>
              <a:t>基于大津阈值法的二值化图像分割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193540" y="4224655"/>
            <a:ext cx="3804920" cy="1455420"/>
          </a:xfrm>
        </p:spPr>
        <p:txBody>
          <a:bodyPr wrap="square"/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学校名称：</a:t>
            </a:r>
            <a:r>
              <a:rPr dirty="0"/>
              <a:t>北京石油化工学院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指导老师：</a:t>
            </a:r>
            <a:r>
              <a:rPr dirty="0"/>
              <a:t>刘学君</a:t>
            </a:r>
            <a:endParaRPr lang="en-US" altLang="zh-CN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报告人：王利猛</a:t>
            </a:r>
            <a:r>
              <a:rPr lang="en-US" altLang="zh-CN" dirty="0"/>
              <a:t> </a:t>
            </a:r>
            <a:r>
              <a:rPr dirty="0"/>
              <a:t>王瑾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OTSU</a:t>
            </a:r>
            <a:r>
              <a:rPr kumimoji="1" lang="zh-CN" altLang="en-US" dirty="0">
                <a:sym typeface="+mn-ea"/>
              </a:rPr>
              <a:t>算法实现（反光）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18015" y="1051560"/>
            <a:ext cx="100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T=122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E99AD5-C9BB-4E6C-966B-40FBABBA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40250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AC6BFAD-BE3C-458A-8D76-842206CD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6" y="1485265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EF5855C-9969-4F05-AF4C-6D89D747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0250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261FDE-456D-4CCF-A55A-9C15DE31E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84" y="1485265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26BD309-FD8A-4A0F-A08B-F7FF89A87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32" y="1494114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10290C5-B7DE-4FFA-9C4E-6DC40D7E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88" y="4025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6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OTSU</a:t>
            </a:r>
            <a:r>
              <a:rPr kumimoji="1" lang="zh-CN" altLang="en-US" dirty="0"/>
              <a:t>算法实现（反光）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1493520"/>
            <a:ext cx="3740150" cy="2298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775" y="1518920"/>
            <a:ext cx="3644900" cy="2273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210" y="1493520"/>
            <a:ext cx="3746500" cy="234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15" y="3996055"/>
            <a:ext cx="3257550" cy="2190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855" y="3926205"/>
            <a:ext cx="3276600" cy="226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010" y="3843020"/>
            <a:ext cx="3314700" cy="2247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09760" y="984250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T=136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OTSU</a:t>
            </a:r>
            <a:r>
              <a:rPr kumimoji="1" lang="zh-CN" altLang="en-US" dirty="0">
                <a:sym typeface="+mn-ea"/>
              </a:rPr>
              <a:t>算法实现（过黑）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18015" y="1051560"/>
            <a:ext cx="100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T=34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8129DF-3BE4-4660-9E60-3DC3E7A0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55" y="1523365"/>
            <a:ext cx="37433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A169F6-17F8-45AA-B920-1F345307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22" y="4215557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7C94E52-DABD-4E3E-864E-7651F7E8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410" y="1546435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2E9ED8B-68CC-4FD0-9BD3-2A7832A87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23" y="4215556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DCEA32B-7139-4E13-ADA0-642A7146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35" y="1523365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D6A82ED-F2F5-4563-9A8A-F466BA333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811" y="4215555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6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43175" y="1859915"/>
            <a:ext cx="7624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b="1" dirty="0"/>
              <a:t>有上述实验可以看到，类间方差法对噪声以及目标大小十分敏感，它仅对类间方差为单峰的图像产生较好的分割效果。当目标与背景的大小比例悬殊时（例如受光照不均、反光或背景复杂等因素影响），类间方差准则函数可能呈现双峰或多峰，此时效果不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09292" y="2571769"/>
            <a:ext cx="3973416" cy="1434423"/>
          </a:xfrm>
        </p:spPr>
        <p:txBody>
          <a:bodyPr/>
          <a:lstStyle/>
          <a:p>
            <a:r>
              <a:rPr kumimoji="1" lang="zh-CN" altLang="en-US"/>
              <a:t>感谢聆听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26241" y="2206055"/>
            <a:ext cx="3778967" cy="337122"/>
          </a:xfrm>
        </p:spPr>
        <p:txBody>
          <a:bodyPr/>
          <a:lstStyle/>
          <a:p>
            <a:pPr lvl="0"/>
            <a:r>
              <a:rPr kumimoji="1" lang="zh-CN" altLang="en-US" sz="2000" kern="0" dirty="0">
                <a:solidFill>
                  <a:srgbClr val="FFFFFF"/>
                </a:solidFill>
                <a:ea typeface="微软雅黑" panose="020B0503020204020204" charset="-122"/>
              </a:rPr>
              <a:t>otsu 大津算法介绍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726241" y="3011738"/>
            <a:ext cx="3778967" cy="337122"/>
          </a:xfrm>
        </p:spPr>
        <p:txBody>
          <a:bodyPr/>
          <a:lstStyle/>
          <a:p>
            <a:pPr lvl="0"/>
            <a:r>
              <a:rPr kumimoji="1" lang="zh-CN" altLang="en-US" sz="2000" kern="0" dirty="0">
                <a:solidFill>
                  <a:srgbClr val="FFFFFF"/>
                </a:solidFill>
                <a:ea typeface="微软雅黑" panose="020B0503020204020204" charset="-122"/>
              </a:rPr>
              <a:t>otsu 大津算法原理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555" y="3876675"/>
            <a:ext cx="3778885" cy="346710"/>
          </a:xfrm>
        </p:spPr>
        <p:txBody>
          <a:bodyPr/>
          <a:lstStyle/>
          <a:p>
            <a:pPr lvl="0"/>
            <a:r>
              <a:rPr kumimoji="1" lang="en-US" altLang="zh-CN" sz="2000" kern="0" dirty="0">
                <a:solidFill>
                  <a:srgbClr val="FFFFFF"/>
                </a:solidFill>
                <a:ea typeface="微软雅黑" panose="020B0503020204020204" charset="-122"/>
              </a:rPr>
              <a:t>otsu</a:t>
            </a:r>
            <a:r>
              <a:rPr kumimoji="1" lang="zh-CN" altLang="en-US" sz="2000" kern="0" dirty="0">
                <a:solidFill>
                  <a:srgbClr val="FFFFFF"/>
                </a:solidFill>
                <a:ea typeface="微软雅黑" panose="020B0503020204020204" charset="-122"/>
              </a:rPr>
              <a:t>大津算法实现</a:t>
            </a:r>
          </a:p>
        </p:txBody>
      </p:sp>
      <p:sp>
        <p:nvSpPr>
          <p:cNvPr id="14" name="椭圆 13"/>
          <p:cNvSpPr/>
          <p:nvPr/>
        </p:nvSpPr>
        <p:spPr>
          <a:xfrm>
            <a:off x="5840996" y="206754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40996" y="2925260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40996" y="3782971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7352030" y="3277870"/>
            <a:ext cx="4455160" cy="946150"/>
          </a:xfrm>
        </p:spPr>
        <p:txBody>
          <a:bodyPr/>
          <a:lstStyle/>
          <a:p>
            <a:r>
              <a:rPr kumimoji="1" lang="en-US" altLang="zh-CN" sz="4400" dirty="0"/>
              <a:t>OTSU</a:t>
            </a:r>
            <a:r>
              <a:rPr kumimoji="1" lang="zh-CN" altLang="en-US" sz="4400" dirty="0"/>
              <a:t>算法介绍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OTSU</a:t>
            </a:r>
            <a:r>
              <a:rPr kumimoji="1" lang="zh-CN" altLang="en-US" dirty="0"/>
              <a:t>算法介绍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65605" y="1078230"/>
            <a:ext cx="957072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defTabSz="608965" fontAlgn="auto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OTSU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算法是由日本学者大津(Nobuyuki Otsu)于1979年提出的一种确定</a:t>
            </a:r>
            <a:r>
              <a:rPr lang="zh-CN" altLang="en-US" sz="2000" b="1" dirty="0">
                <a:solidFill>
                  <a:schemeClr val="tx1"/>
                </a:solidFill>
                <a:ea typeface="微软雅黑" panose="020B0503020204020204" charset="-122"/>
                <a:cs typeface="Arial" panose="020B0604020202020204" pitchFamily="34" charset="0"/>
              </a:rPr>
              <a:t>图像二值化分割阈值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的算法。算法假设图像像素能够根据全局阈值，被分成前景和背景两部分。然后，计算该最佳阈值来区分这两类像素，使得两类像素区分度最大。</a:t>
            </a:r>
          </a:p>
          <a:p>
            <a:pPr indent="457200" defTabSz="608965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该方法又称作</a:t>
            </a:r>
            <a:r>
              <a:rPr lang="zh-CN" altLang="en-US" sz="2000" b="1" dirty="0">
                <a:solidFill>
                  <a:schemeClr val="tx1"/>
                </a:solidFill>
                <a:ea typeface="微软雅黑" panose="020B0503020204020204" charset="-122"/>
                <a:cs typeface="Arial" panose="020B0604020202020204" pitchFamily="34" charset="0"/>
              </a:rPr>
              <a:t>最大类间方差法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，它被认为是图像分割中阈值选取的最佳算法，在数字图像处理上应用广泛。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65605" y="3881755"/>
            <a:ext cx="957008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优点</a:t>
            </a:r>
            <a:r>
              <a:rPr lang="zh-CN" altLang="en-US" sz="2000" b="1">
                <a:solidFill>
                  <a:schemeClr val="bg1"/>
                </a:solidFill>
              </a:rPr>
              <a:t>：算法简单，当目标与背景的面积相差不大时，能够有效地对图像进行分割。。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缺点</a:t>
            </a:r>
            <a:r>
              <a:rPr lang="zh-CN" altLang="en-US" sz="2000" b="1">
                <a:solidFill>
                  <a:schemeClr val="bg1"/>
                </a:solidFill>
              </a:rPr>
              <a:t>：对图像噪声敏感，只能针对单一目标分割，当目标和背景大小比例（面积）</a:t>
            </a:r>
            <a:r>
              <a:rPr lang="en-US" altLang="zh-CN" sz="2000" b="1">
                <a:solidFill>
                  <a:schemeClr val="bg1"/>
                </a:solidFill>
              </a:rPr>
              <a:t>  </a:t>
            </a:r>
            <a:r>
              <a:rPr lang="zh-CN" altLang="en-US" sz="2000" b="1">
                <a:solidFill>
                  <a:schemeClr val="bg1"/>
                </a:solidFill>
              </a:rPr>
              <a:t>悬殊、类间方差函数可能呈现双峰或者多峰，这个时候效果不好。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7352030" y="3337560"/>
            <a:ext cx="4037965" cy="826135"/>
          </a:xfrm>
        </p:spPr>
        <p:txBody>
          <a:bodyPr/>
          <a:lstStyle/>
          <a:p>
            <a:r>
              <a:rPr kumimoji="1" lang="en-US" altLang="zh-CN" sz="4400" dirty="0"/>
              <a:t>OTSU</a:t>
            </a:r>
            <a:r>
              <a:rPr kumimoji="1" lang="zh-CN" altLang="en-US" sz="4400" dirty="0"/>
              <a:t>算法原理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OTSU</a:t>
            </a:r>
            <a:r>
              <a:rPr kumimoji="1" lang="zh-CN" altLang="en-US" dirty="0"/>
              <a:t>算法原理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996315" y="1183640"/>
            <a:ext cx="10647045" cy="33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/>
                </a:solidFill>
                <a:ea typeface="微软雅黑" panose="020B0503020204020204" charset="-122"/>
              </a:rPr>
              <a:t>1-将图像转换成灰度图像，255个灰度等级</a:t>
            </a:r>
          </a:p>
          <a:p>
            <a:pPr algn="l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	可以将图像理解成255个图层，每一层分布了不同的像素，这些像素垂直叠加合成了一张完整的灰度图。我们的目的就是找到一个合适的灰度值，大于这个值的我们将它称之为背景（灰度值越大像素越黑），小于这个值的我们将它称之为前景（灰度值越小像素越白）。</a:t>
            </a:r>
          </a:p>
          <a:p>
            <a:pPr algn="l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/>
                </a:solidFill>
                <a:ea typeface="微软雅黑" panose="020B0503020204020204" charset="-122"/>
              </a:rPr>
              <a:t>2-确定</a:t>
            </a:r>
            <a:r>
              <a:rPr lang="zh-CN" altLang="en-US" b="1" dirty="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二值化分隔阈值</a:t>
            </a:r>
            <a:endParaRPr lang="zh-CN" altLang="en-US" b="1" dirty="0">
              <a:solidFill>
                <a:schemeClr val="tx1"/>
              </a:solidFill>
              <a:ea typeface="微软雅黑" panose="020B0503020204020204" charset="-122"/>
            </a:endParaRPr>
          </a:p>
          <a:p>
            <a:pPr algn="l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	引入方差的概念，方差越大，相关性越低，黑白越分明。我们将每一个灰度值之上下之间的像素的方差求出来，找到方差最大的那个灰度值，那个就是我们想要的二值化分隔阈值。</a:t>
            </a:r>
          </a:p>
          <a:p>
            <a:pPr algn="l" defTabSz="608965">
              <a:lnSpc>
                <a:spcPct val="130000"/>
              </a:lnSpc>
            </a:pPr>
            <a:r>
              <a:rPr lang="en-US" altLang="zh-CN" b="1" dirty="0">
                <a:solidFill>
                  <a:schemeClr val="tx1"/>
                </a:solidFill>
                <a:ea typeface="微软雅黑" panose="020B0503020204020204" charset="-122"/>
              </a:rPr>
              <a:t>3-</a:t>
            </a:r>
            <a:r>
              <a:rPr lang="zh-CN" altLang="en-US" b="1" dirty="0">
                <a:solidFill>
                  <a:schemeClr val="tx1"/>
                </a:solidFill>
                <a:ea typeface="微软雅黑" panose="020B0503020204020204" charset="-122"/>
              </a:rPr>
              <a:t>公式推导</a:t>
            </a:r>
          </a:p>
          <a:p>
            <a:pPr algn="l" defTabSz="608965">
              <a:lnSpc>
                <a:spcPct val="130000"/>
              </a:lnSpc>
            </a:pPr>
            <a:endParaRPr lang="zh-CN" altLang="en-US" b="1" dirty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42210" y="3986530"/>
            <a:ext cx="4699000" cy="2489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73035" y="4077970"/>
            <a:ext cx="4259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u：平均灰度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u0：前景平均灰度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u1：背景平均灰度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w0：前景像素数量占总像素数量的比例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w1：背景像素数量占总像素数量的比例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g：类间方差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7431405" y="3362325"/>
            <a:ext cx="4226560" cy="775970"/>
          </a:xfrm>
        </p:spPr>
        <p:txBody>
          <a:bodyPr/>
          <a:lstStyle/>
          <a:p>
            <a:r>
              <a:rPr kumimoji="1" lang="en-US" altLang="zh-CN" sz="4400" dirty="0"/>
              <a:t>OTSU</a:t>
            </a:r>
            <a:r>
              <a:rPr kumimoji="1" lang="zh-CN" altLang="en-US" sz="4400" dirty="0"/>
              <a:t>算法实现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OTSU</a:t>
            </a:r>
            <a:r>
              <a:rPr kumimoji="1" lang="zh-CN" altLang="en-US" dirty="0"/>
              <a:t>算法实现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517015"/>
            <a:ext cx="3784600" cy="231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50" y="1536065"/>
            <a:ext cx="3797300" cy="2292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650" y="1536065"/>
            <a:ext cx="3784600" cy="2311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05" y="4013200"/>
            <a:ext cx="3062331" cy="230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065" y="3950970"/>
            <a:ext cx="3041612" cy="230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8670" y="3950970"/>
            <a:ext cx="3090022" cy="2304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660255" y="1064260"/>
            <a:ext cx="120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T=157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OTSU</a:t>
            </a:r>
            <a:r>
              <a:rPr kumimoji="1" lang="zh-CN" altLang="en-US" dirty="0">
                <a:sym typeface="+mn-ea"/>
              </a:rPr>
              <a:t>算法实现（背景复杂）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523365"/>
            <a:ext cx="3759200" cy="2317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85" y="1523365"/>
            <a:ext cx="3752850" cy="2349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35" y="1517015"/>
            <a:ext cx="3841750" cy="2330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18015" y="1051560"/>
            <a:ext cx="100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T=158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835" y="3944620"/>
            <a:ext cx="2800142" cy="230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720" y="3944620"/>
            <a:ext cx="2797232" cy="2304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125" y="3944620"/>
            <a:ext cx="2800671" cy="23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920,&quot;width&quot;:7400}"/>
</p:tagLst>
</file>

<file path=ppt/theme/theme1.xml><?xml version="1.0" encoding="utf-8"?>
<a:theme xmlns:a="http://schemas.openxmlformats.org/drawingml/2006/main" name="模板页面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555</Words>
  <Application>Microsoft Office PowerPoint</Application>
  <PresentationFormat>宽屏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微软雅黑</vt:lpstr>
      <vt:lpstr>Arial</vt:lpstr>
      <vt:lpstr>Calibri</vt:lpstr>
      <vt:lpstr>Century Gothic</vt:lpstr>
      <vt:lpstr>Segoe UI Light</vt:lpstr>
      <vt:lpstr>Times New Roman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W WW</cp:lastModifiedBy>
  <cp:revision>58</cp:revision>
  <dcterms:created xsi:type="dcterms:W3CDTF">2015-08-18T02:51:00Z</dcterms:created>
  <dcterms:modified xsi:type="dcterms:W3CDTF">2022-04-26T08:53:09Z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EDD8456F03D64C16811DB7080221EDB4</vt:lpwstr>
  </property>
</Properties>
</file>