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Dynapuff Condensed" charset="1" panose="00000000000000000000"/>
      <p:regular r:id="rId20"/>
    </p:embeddedFont>
    <p:embeddedFont>
      <p:font typeface="Canva Student Font" charset="1" panose="00000000000000000000"/>
      <p:regular r:id="rId21"/>
    </p:embeddedFont>
    <p:embeddedFont>
      <p:font typeface="Abstracted Dream" charset="1" panose="00000500000000000000"/>
      <p:regular r:id="rId22"/>
    </p:embeddedFont>
    <p:embeddedFont>
      <p:font typeface="Open Sans" charset="1" panose="00000000000000000000"/>
      <p:regular r:id="rId23"/>
    </p:embeddedFont>
    <p:embeddedFont>
      <p:font typeface="Dynapuff"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gif" Type="http://schemas.openxmlformats.org/officeDocument/2006/relationships/image"/><Relationship Id="rId5" Target="../media/image17.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4.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5.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013428" y="6660433"/>
            <a:ext cx="8261144" cy="1356172"/>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Dynapuff Condensed"/>
                <a:ea typeface="Dynapuff Condensed"/>
                <a:cs typeface="Dynapuff Condensed"/>
                <a:sym typeface="Dynapuff Condensed"/>
              </a:rPr>
              <a:t>Presented by: Swathi H Rao,Swastik Mohapatra,Swathi D</a:t>
            </a:r>
          </a:p>
        </p:txBody>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90522" y="3492218"/>
            <a:ext cx="11227589" cy="2533650"/>
          </a:xfrm>
          <a:prstGeom prst="rect">
            <a:avLst/>
          </a:prstGeom>
        </p:spPr>
        <p:txBody>
          <a:bodyPr anchor="t" rtlCol="false" tIns="0" lIns="0" bIns="0" rIns="0">
            <a:spAutoFit/>
          </a:bodyPr>
          <a:lstStyle/>
          <a:p>
            <a:pPr algn="ctr" marL="0" indent="0" lvl="0">
              <a:lnSpc>
                <a:spcPts val="19800"/>
              </a:lnSpc>
              <a:spcBef>
                <a:spcPct val="0"/>
              </a:spcBef>
            </a:pPr>
            <a:r>
              <a:rPr lang="en-US" sz="16500" spc="495">
                <a:solidFill>
                  <a:srgbClr val="000000"/>
                </a:solidFill>
                <a:latin typeface="Canva Student Font"/>
                <a:ea typeface="Canva Student Font"/>
                <a:cs typeface="Canva Student Font"/>
                <a:sym typeface="Canva Student Font"/>
              </a:rPr>
              <a:t>  SMARTRIDE   </a:t>
            </a:r>
          </a:p>
        </p:txBody>
      </p:sp>
      <p:sp>
        <p:nvSpPr>
          <p:cNvPr name="Freeform 8" id="8"/>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418111"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8157825" y="8725378"/>
            <a:ext cx="2508647" cy="1000125"/>
          </a:xfrm>
          <a:prstGeom prst="rect">
            <a:avLst/>
          </a:prstGeom>
        </p:spPr>
        <p:txBody>
          <a:bodyPr anchor="t" rtlCol="false" tIns="0" lIns="0" bIns="0" rIns="0">
            <a:spAutoFit/>
          </a:bodyPr>
          <a:lstStyle/>
          <a:p>
            <a:pPr algn="ctr">
              <a:lnSpc>
                <a:spcPts val="7800"/>
              </a:lnSpc>
              <a:spcBef>
                <a:spcPct val="0"/>
              </a:spcBef>
            </a:pPr>
            <a:r>
              <a:rPr lang="en-US" sz="6500">
                <a:solidFill>
                  <a:srgbClr val="000000"/>
                </a:solidFill>
                <a:latin typeface="Dynapuff Condensed"/>
                <a:ea typeface="Dynapuff Condensed"/>
                <a:cs typeface="Dynapuff Condensed"/>
                <a:sym typeface="Dynapuff Condensed"/>
              </a:rPr>
              <a:t>TRACK-3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4" id="4"/>
          <p:cNvPicPr>
            <a:picLocks noChangeAspect="true"/>
          </p:cNvPicPr>
          <p:nvPr/>
        </p:nvPicPr>
        <p:blipFill>
          <a:blip r:embed="rId4"/>
          <a:srcRect l="0" t="0" r="0" b="0"/>
          <a:stretch>
            <a:fillRect/>
          </a:stretch>
        </p:blipFill>
        <p:spPr>
          <a:xfrm flipH="false" flipV="false" rot="0">
            <a:off x="5684403" y="6961563"/>
            <a:ext cx="845271" cy="81568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5684403" y="8785290"/>
            <a:ext cx="980333" cy="946021"/>
          </a:xfrm>
          <a:prstGeom prst="rect">
            <a:avLst/>
          </a:prstGeom>
        </p:spPr>
      </p:pic>
      <p:sp>
        <p:nvSpPr>
          <p:cNvPr name="Freeform 6" id="6"/>
          <p:cNvSpPr/>
          <p:nvPr/>
        </p:nvSpPr>
        <p:spPr>
          <a:xfrm flipH="false" flipV="false" rot="0">
            <a:off x="3493371" y="3700384"/>
            <a:ext cx="11301259" cy="6201566"/>
          </a:xfrm>
          <a:custGeom>
            <a:avLst/>
            <a:gdLst/>
            <a:ahLst/>
            <a:cxnLst/>
            <a:rect r="r" b="b" t="t" l="l"/>
            <a:pathLst>
              <a:path h="6201566" w="11301259">
                <a:moveTo>
                  <a:pt x="0" y="0"/>
                </a:moveTo>
                <a:lnTo>
                  <a:pt x="11301258" y="0"/>
                </a:lnTo>
                <a:lnTo>
                  <a:pt x="11301258" y="6201566"/>
                </a:lnTo>
                <a:lnTo>
                  <a:pt x="0" y="6201566"/>
                </a:lnTo>
                <a:lnTo>
                  <a:pt x="0" y="0"/>
                </a:lnTo>
                <a:close/>
              </a:path>
            </a:pathLst>
          </a:custGeom>
          <a:blipFill>
            <a:blip r:embed="rId5"/>
            <a:stretch>
              <a:fillRect l="0" t="0" r="0" b="0"/>
            </a:stretch>
          </a:blipFill>
        </p:spPr>
      </p:sp>
      <p:sp>
        <p:nvSpPr>
          <p:cNvPr name="TextBox 7" id="7"/>
          <p:cNvSpPr txBox="true"/>
          <p:nvPr/>
        </p:nvSpPr>
        <p:spPr>
          <a:xfrm rot="0">
            <a:off x="611445" y="701117"/>
            <a:ext cx="3623072" cy="1000125"/>
          </a:xfrm>
          <a:prstGeom prst="rect">
            <a:avLst/>
          </a:prstGeom>
        </p:spPr>
        <p:txBody>
          <a:bodyPr anchor="t" rtlCol="false" tIns="0" lIns="0" bIns="0" rIns="0">
            <a:spAutoFit/>
          </a:bodyPr>
          <a:lstStyle/>
          <a:p>
            <a:pPr algn="ctr">
              <a:lnSpc>
                <a:spcPts val="7800"/>
              </a:lnSpc>
              <a:spcBef>
                <a:spcPct val="0"/>
              </a:spcBef>
            </a:pPr>
            <a:r>
              <a:rPr lang="en-US" sz="6500">
                <a:solidFill>
                  <a:srgbClr val="000000"/>
                </a:solidFill>
                <a:latin typeface="Dynapuff Condensed"/>
                <a:ea typeface="Dynapuff Condensed"/>
                <a:cs typeface="Dynapuff Condensed"/>
                <a:sym typeface="Dynapuff Condensed"/>
              </a:rPr>
              <a:t>SOLUTION-5</a:t>
            </a:r>
          </a:p>
        </p:txBody>
      </p:sp>
      <p:sp>
        <p:nvSpPr>
          <p:cNvPr name="TextBox 8" id="8"/>
          <p:cNvSpPr txBox="true"/>
          <p:nvPr/>
        </p:nvSpPr>
        <p:spPr>
          <a:xfrm rot="0">
            <a:off x="183729" y="2000250"/>
            <a:ext cx="15101271" cy="1884515"/>
          </a:xfrm>
          <a:prstGeom prst="rect">
            <a:avLst/>
          </a:prstGeom>
        </p:spPr>
        <p:txBody>
          <a:bodyPr anchor="t" rtlCol="false" tIns="0" lIns="0" bIns="0" rIns="0">
            <a:spAutoFit/>
          </a:bodyPr>
          <a:lstStyle/>
          <a:p>
            <a:pPr algn="l">
              <a:lnSpc>
                <a:spcPts val="2925"/>
              </a:lnSpc>
            </a:pPr>
            <a:r>
              <a:rPr lang="en-US" sz="2437">
                <a:solidFill>
                  <a:srgbClr val="000000"/>
                </a:solidFill>
                <a:latin typeface="Abstracted Dream"/>
                <a:ea typeface="Abstracted Dream"/>
                <a:cs typeface="Abstracted Dream"/>
                <a:sym typeface="Abstracted Dream"/>
              </a:rPr>
              <a:t>EACH DRIVER MUST COMPLETE A SET NUMBER OF PEAK-HOUR RIDES PER WEEK, BUT THEY CAN CHOOSE THEIR PREFERRED SLOTS.</a:t>
            </a:r>
          </a:p>
          <a:p>
            <a:pPr algn="l">
              <a:lnSpc>
                <a:spcPts val="2925"/>
              </a:lnSpc>
            </a:pPr>
          </a:p>
          <a:p>
            <a:pPr algn="l">
              <a:lnSpc>
                <a:spcPts val="2925"/>
              </a:lnSpc>
              <a:spcBef>
                <a:spcPct val="0"/>
              </a:spcBef>
            </a:pPr>
            <a:r>
              <a:rPr lang="en-US" sz="2437">
                <a:solidFill>
                  <a:srgbClr val="000000"/>
                </a:solidFill>
                <a:latin typeface="Abstracted Dream"/>
                <a:ea typeface="Abstracted Dream"/>
                <a:cs typeface="Abstracted Dream"/>
                <a:sym typeface="Abstracted Dream"/>
              </a:rPr>
              <a:t>Additional peak-hour rides beyond the required quota earn drivers extra commission and incentives/vouchers.</a:t>
            </a:r>
          </a:p>
        </p:txBody>
      </p:sp>
      <p:sp>
        <p:nvSpPr>
          <p:cNvPr name="Freeform 9" id="9"/>
          <p:cNvSpPr/>
          <p:nvPr/>
        </p:nvSpPr>
        <p:spPr>
          <a:xfrm flipH="false" flipV="false" rot="-2818616">
            <a:off x="5874267" y="6879609"/>
            <a:ext cx="600603" cy="1795280"/>
          </a:xfrm>
          <a:custGeom>
            <a:avLst/>
            <a:gdLst/>
            <a:ahLst/>
            <a:cxnLst/>
            <a:rect r="r" b="b" t="t" l="l"/>
            <a:pathLst>
              <a:path h="1795280" w="600603">
                <a:moveTo>
                  <a:pt x="0" y="0"/>
                </a:moveTo>
                <a:lnTo>
                  <a:pt x="600603" y="0"/>
                </a:lnTo>
                <a:lnTo>
                  <a:pt x="600603" y="1795280"/>
                </a:lnTo>
                <a:lnTo>
                  <a:pt x="0" y="17952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05815"/>
            <a:ext cx="15681048" cy="7252485"/>
          </a:xfrm>
          <a:custGeom>
            <a:avLst/>
            <a:gdLst/>
            <a:ahLst/>
            <a:cxnLst/>
            <a:rect r="r" b="b" t="t" l="l"/>
            <a:pathLst>
              <a:path h="7252485" w="15681048">
                <a:moveTo>
                  <a:pt x="0" y="0"/>
                </a:moveTo>
                <a:lnTo>
                  <a:pt x="15681048" y="0"/>
                </a:lnTo>
                <a:lnTo>
                  <a:pt x="15681048" y="7252485"/>
                </a:lnTo>
                <a:lnTo>
                  <a:pt x="0" y="7252485"/>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27084" y="1028700"/>
            <a:ext cx="17833831" cy="8047516"/>
          </a:xfrm>
          <a:custGeom>
            <a:avLst/>
            <a:gdLst/>
            <a:ahLst/>
            <a:cxnLst/>
            <a:rect r="r" b="b" t="t" l="l"/>
            <a:pathLst>
              <a:path h="8047516" w="17833831">
                <a:moveTo>
                  <a:pt x="0" y="0"/>
                </a:moveTo>
                <a:lnTo>
                  <a:pt x="17833832" y="0"/>
                </a:lnTo>
                <a:lnTo>
                  <a:pt x="17833832" y="8047516"/>
                </a:lnTo>
                <a:lnTo>
                  <a:pt x="0" y="8047516"/>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028162" y="1577762"/>
            <a:ext cx="13109251" cy="7534275"/>
          </a:xfrm>
          <a:prstGeom prst="rect">
            <a:avLst/>
          </a:prstGeom>
        </p:spPr>
        <p:txBody>
          <a:bodyPr anchor="t" rtlCol="false" tIns="0" lIns="0" bIns="0" rIns="0">
            <a:spAutoFit/>
          </a:bodyPr>
          <a:lstStyle/>
          <a:p>
            <a:pPr algn="l">
              <a:lnSpc>
                <a:spcPts val="7200"/>
              </a:lnSpc>
            </a:pPr>
            <a:r>
              <a:rPr lang="en-US" sz="6000">
                <a:solidFill>
                  <a:srgbClr val="000000"/>
                </a:solidFill>
                <a:latin typeface="Dynapuff"/>
                <a:ea typeface="Dynapuff"/>
                <a:cs typeface="Dynapuff"/>
                <a:sym typeface="Dynapuff"/>
              </a:rPr>
              <a:t>TECH STACK AND API USED</a:t>
            </a:r>
          </a:p>
          <a:p>
            <a:pPr algn="l">
              <a:lnSpc>
                <a:spcPts val="4560"/>
              </a:lnSpc>
            </a:pPr>
            <a:r>
              <a:rPr lang="en-US" sz="3800">
                <a:solidFill>
                  <a:srgbClr val="000000"/>
                </a:solidFill>
                <a:latin typeface="Dynapuff"/>
                <a:ea typeface="Dynapuff"/>
                <a:cs typeface="Dynapuff"/>
                <a:sym typeface="Dynapuff"/>
              </a:rPr>
              <a:t>1)ROUTES API(GOOGLE MAPS)</a:t>
            </a:r>
          </a:p>
          <a:p>
            <a:pPr algn="l">
              <a:lnSpc>
                <a:spcPts val="4560"/>
              </a:lnSpc>
            </a:pPr>
            <a:r>
              <a:rPr lang="en-US" sz="3800">
                <a:solidFill>
                  <a:srgbClr val="000000"/>
                </a:solidFill>
                <a:latin typeface="Dynapuff"/>
                <a:ea typeface="Dynapuff"/>
                <a:cs typeface="Dynapuff"/>
                <a:sym typeface="Dynapuff"/>
              </a:rPr>
              <a:t>2)GEOCODE API(GOOGLE MAPS)</a:t>
            </a:r>
          </a:p>
          <a:p>
            <a:pPr algn="l">
              <a:lnSpc>
                <a:spcPts val="4560"/>
              </a:lnSpc>
            </a:pPr>
            <a:r>
              <a:rPr lang="en-US" sz="3800">
                <a:solidFill>
                  <a:srgbClr val="000000"/>
                </a:solidFill>
                <a:latin typeface="Dynapuff"/>
                <a:ea typeface="Dynapuff"/>
                <a:cs typeface="Dynapuff"/>
                <a:sym typeface="Dynapuff"/>
              </a:rPr>
              <a:t>3)LRU CACHE</a:t>
            </a:r>
          </a:p>
          <a:p>
            <a:pPr algn="l">
              <a:lnSpc>
                <a:spcPts val="4560"/>
              </a:lnSpc>
            </a:pPr>
            <a:r>
              <a:rPr lang="en-US" sz="3800">
                <a:solidFill>
                  <a:srgbClr val="000000"/>
                </a:solidFill>
                <a:latin typeface="Dynapuff"/>
                <a:ea typeface="Dynapuff"/>
                <a:cs typeface="Dynapuff"/>
                <a:sym typeface="Dynapuff"/>
              </a:rPr>
              <a:t>4)STREAMLIT AND PYTHON</a:t>
            </a:r>
          </a:p>
          <a:p>
            <a:pPr algn="l">
              <a:lnSpc>
                <a:spcPts val="7200"/>
              </a:lnSpc>
            </a:pPr>
          </a:p>
          <a:p>
            <a:pPr algn="l">
              <a:lnSpc>
                <a:spcPts val="7200"/>
              </a:lnSpc>
            </a:pPr>
            <a:r>
              <a:rPr lang="en-US" sz="6000">
                <a:solidFill>
                  <a:srgbClr val="000000"/>
                </a:solidFill>
                <a:latin typeface="Dynapuff"/>
                <a:ea typeface="Dynapuff"/>
                <a:cs typeface="Dynapuff"/>
                <a:sym typeface="Dynapuff"/>
              </a:rPr>
              <a:t>ALGORITHMS</a:t>
            </a:r>
          </a:p>
          <a:p>
            <a:pPr algn="l">
              <a:lnSpc>
                <a:spcPts val="4800"/>
              </a:lnSpc>
            </a:pPr>
            <a:r>
              <a:rPr lang="en-US" sz="4000">
                <a:solidFill>
                  <a:srgbClr val="000000"/>
                </a:solidFill>
                <a:latin typeface="Dynapuff"/>
                <a:ea typeface="Dynapuff"/>
                <a:cs typeface="Dynapuff"/>
                <a:sym typeface="Dynapuff"/>
              </a:rPr>
              <a:t>1)PRIORITY BASED QUEUING</a:t>
            </a:r>
          </a:p>
          <a:p>
            <a:pPr algn="l">
              <a:lnSpc>
                <a:spcPts val="4800"/>
              </a:lnSpc>
            </a:pPr>
            <a:r>
              <a:rPr lang="en-US" sz="4000">
                <a:solidFill>
                  <a:srgbClr val="000000"/>
                </a:solidFill>
                <a:latin typeface="Dynapuff"/>
                <a:ea typeface="Dynapuff"/>
                <a:cs typeface="Dynapuff"/>
                <a:sym typeface="Dynapuff"/>
              </a:rPr>
              <a:t>2)FIRST COME FIRST SERVE</a:t>
            </a:r>
          </a:p>
          <a:p>
            <a:pPr algn="l">
              <a:lnSpc>
                <a:spcPts val="4800"/>
              </a:lnSpc>
            </a:pPr>
            <a:r>
              <a:rPr lang="en-US" sz="4000">
                <a:solidFill>
                  <a:srgbClr val="000000"/>
                </a:solidFill>
                <a:latin typeface="Dynapuff"/>
                <a:ea typeface="Dynapuff"/>
                <a:cs typeface="Dynapuff"/>
                <a:sym typeface="Dynapuff"/>
              </a:rPr>
              <a:t>3)NEAREST NEIGHBOR(GREEDY ALGORITHM)</a:t>
            </a:r>
          </a:p>
          <a:p>
            <a:pPr algn="l">
              <a:lnSpc>
                <a:spcPts val="528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5073816" y="3975664"/>
            <a:ext cx="8688208" cy="360191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Dynapuff Condensed"/>
                <a:ea typeface="Dynapuff Condensed"/>
                <a:cs typeface="Dynapuff Condensed"/>
                <a:sym typeface="Dynapuff Condensed"/>
              </a:rPr>
              <a:t>THANK YOU</a:t>
            </a:r>
          </a:p>
        </p:txBody>
      </p:sp>
      <p:sp>
        <p:nvSpPr>
          <p:cNvPr name="Freeform 3" id="3"/>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14173200" y="6287097"/>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49780" y="1019175"/>
            <a:ext cx="12375358" cy="1000125"/>
          </a:xfrm>
          <a:prstGeom prst="rect">
            <a:avLst/>
          </a:prstGeom>
        </p:spPr>
        <p:txBody>
          <a:bodyPr anchor="t" rtlCol="false" tIns="0" lIns="0" bIns="0" rIns="0">
            <a:spAutoFit/>
          </a:bodyPr>
          <a:lstStyle/>
          <a:p>
            <a:pPr algn="ctr">
              <a:lnSpc>
                <a:spcPts val="7800"/>
              </a:lnSpc>
              <a:spcBef>
                <a:spcPct val="0"/>
              </a:spcBef>
            </a:pPr>
            <a:r>
              <a:rPr lang="en-US" sz="6500">
                <a:solidFill>
                  <a:srgbClr val="000000"/>
                </a:solidFill>
                <a:latin typeface="Dynapuff Condensed"/>
                <a:ea typeface="Dynapuff Condensed"/>
                <a:cs typeface="Dynapuff Condensed"/>
                <a:sym typeface="Dynapuff Condensed"/>
              </a:rPr>
              <a:t>PROBLEM STATEMENT:</a:t>
            </a:r>
          </a:p>
        </p:txBody>
      </p:sp>
      <p:sp>
        <p:nvSpPr>
          <p:cNvPr name="TextBox 5" id="5"/>
          <p:cNvSpPr txBox="true"/>
          <p:nvPr/>
        </p:nvSpPr>
        <p:spPr>
          <a:xfrm rot="0">
            <a:off x="1652799" y="2734156"/>
            <a:ext cx="16186960" cy="6178522"/>
          </a:xfrm>
          <a:prstGeom prst="rect">
            <a:avLst/>
          </a:prstGeom>
        </p:spPr>
        <p:txBody>
          <a:bodyPr anchor="t" rtlCol="false" tIns="0" lIns="0" bIns="0" rIns="0">
            <a:spAutoFit/>
          </a:bodyPr>
          <a:lstStyle/>
          <a:p>
            <a:pPr algn="just">
              <a:lnSpc>
                <a:spcPts val="7001"/>
              </a:lnSpc>
            </a:pPr>
            <a:r>
              <a:rPr lang="en-US" sz="5001">
                <a:solidFill>
                  <a:srgbClr val="000000"/>
                </a:solidFill>
                <a:latin typeface="Dynapuff Condensed"/>
                <a:ea typeface="Dynapuff Condensed"/>
                <a:cs typeface="Dynapuff Condensed"/>
                <a:sym typeface="Dynapuff Condensed"/>
              </a:rPr>
              <a:t>One of the biggest challenges in urban mobility is the imbalance between supply and demand during peak hours. Riders often struggle to find autos when they need them the most, while drivers may reject trips due to traffic, distance, or fare concerns. This leads to lost earnings for drivers and frustration for customers, ultimately affecting Namma Yatri’s growth and brand trust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39490" y="7654897"/>
            <a:ext cx="2369825" cy="2300885"/>
          </a:xfrm>
          <a:custGeom>
            <a:avLst/>
            <a:gdLst/>
            <a:ahLst/>
            <a:cxnLst/>
            <a:rect r="r" b="b" t="t" l="l"/>
            <a:pathLst>
              <a:path h="2300885" w="2369825">
                <a:moveTo>
                  <a:pt x="0" y="0"/>
                </a:moveTo>
                <a:lnTo>
                  <a:pt x="2369826" y="0"/>
                </a:lnTo>
                <a:lnTo>
                  <a:pt x="2369826"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924696" y="2467693"/>
            <a:ext cx="8438608" cy="1466132"/>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OUR UNDERSTANDING OF THE PROBLEM STATEMENT:</a:t>
            </a:r>
          </a:p>
        </p:txBody>
      </p:sp>
      <p:sp>
        <p:nvSpPr>
          <p:cNvPr name="TextBox 8" id="8"/>
          <p:cNvSpPr txBox="true"/>
          <p:nvPr/>
        </p:nvSpPr>
        <p:spPr>
          <a:xfrm rot="0">
            <a:off x="2088210" y="4426482"/>
            <a:ext cx="16004773" cy="3124200"/>
          </a:xfrm>
          <a:prstGeom prst="rect">
            <a:avLst/>
          </a:prstGeom>
        </p:spPr>
        <p:txBody>
          <a:bodyPr anchor="t" rtlCol="false" tIns="0" lIns="0" bIns="0" rIns="0">
            <a:spAutoFit/>
          </a:bodyPr>
          <a:lstStyle/>
          <a:p>
            <a:pPr algn="l">
              <a:lnSpc>
                <a:spcPts val="3131"/>
              </a:lnSpc>
            </a:pPr>
            <a:r>
              <a:rPr lang="en-US" sz="2609">
                <a:solidFill>
                  <a:srgbClr val="000000"/>
                </a:solidFill>
                <a:latin typeface="Dynapuff Condensed"/>
                <a:ea typeface="Dynapuff Condensed"/>
                <a:cs typeface="Dynapuff Condensed"/>
                <a:sym typeface="Dynapuff Condensed"/>
              </a:rPr>
              <a:t>1)DRIVERS OFTEN REJECT RIDE REQUESTS NEAR THE END OF THEIR SHIFTS IF THE DESTINATION TAKES THEM FARTHER FROM HOME, LEADING TO INEFFICIENCIES AND RIDE CANCELLATIONS.</a:t>
            </a:r>
          </a:p>
          <a:p>
            <a:pPr algn="l">
              <a:lnSpc>
                <a:spcPts val="3131"/>
              </a:lnSpc>
            </a:pPr>
          </a:p>
          <a:p>
            <a:pPr algn="l">
              <a:lnSpc>
                <a:spcPts val="3131"/>
              </a:lnSpc>
            </a:pPr>
            <a:r>
              <a:rPr lang="en-US" sz="2609">
                <a:solidFill>
                  <a:srgbClr val="000000"/>
                </a:solidFill>
                <a:latin typeface="Dynapuff Condensed"/>
                <a:ea typeface="Dynapuff Condensed"/>
                <a:cs typeface="Dynapuff Condensed"/>
                <a:sym typeface="Dynapuff Condensed"/>
              </a:rPr>
              <a:t>2)DRIVERS OFTEN RECEIVE RIDE REQUESTS FAR FROM THEIR PREFERRED AREAS, LEADING TO FRUSTRATION AND SUBOPTIMAL RIDE DISTRIBUTION.</a:t>
            </a:r>
          </a:p>
          <a:p>
            <a:pPr algn="l">
              <a:lnSpc>
                <a:spcPts val="3131"/>
              </a:lnSpc>
            </a:pPr>
          </a:p>
          <a:p>
            <a:pPr algn="l">
              <a:lnSpc>
                <a:spcPts val="3131"/>
              </a:lnSpc>
            </a:pPr>
            <a:r>
              <a:rPr lang="en-US" sz="2609">
                <a:solidFill>
                  <a:srgbClr val="000000"/>
                </a:solidFill>
                <a:latin typeface="Dynapuff Condensed"/>
                <a:ea typeface="Dynapuff Condensed"/>
                <a:cs typeface="Dynapuff Condensed"/>
                <a:sym typeface="Dynapuff Condensed"/>
              </a:rPr>
              <a:t>3)LONG-DISTANCE TRIPS REDUCE DRIVER AVAILABILITY, CAUSE FATIGUE, AND CREATE INEFFICIENCIES IN FLEET MANAGEMENT.</a:t>
            </a:r>
          </a:p>
          <a:p>
            <a:pPr algn="l">
              <a:lnSpc>
                <a:spcPts val="313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39490" y="7654897"/>
            <a:ext cx="2369825" cy="2300885"/>
          </a:xfrm>
          <a:custGeom>
            <a:avLst/>
            <a:gdLst/>
            <a:ahLst/>
            <a:cxnLst/>
            <a:rect r="r" b="b" t="t" l="l"/>
            <a:pathLst>
              <a:path h="2300885" w="2369825">
                <a:moveTo>
                  <a:pt x="0" y="0"/>
                </a:moveTo>
                <a:lnTo>
                  <a:pt x="2369826" y="0"/>
                </a:lnTo>
                <a:lnTo>
                  <a:pt x="2369826"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924696" y="2467693"/>
            <a:ext cx="8438608" cy="1466132"/>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OUR UNDERSTANDING OF THE PROBLEM STATEMENT:</a:t>
            </a:r>
          </a:p>
        </p:txBody>
      </p:sp>
      <p:sp>
        <p:nvSpPr>
          <p:cNvPr name="TextBox 8" id="8"/>
          <p:cNvSpPr txBox="true"/>
          <p:nvPr/>
        </p:nvSpPr>
        <p:spPr>
          <a:xfrm rot="0">
            <a:off x="2436752" y="4601544"/>
            <a:ext cx="14218612" cy="3905250"/>
          </a:xfrm>
          <a:prstGeom prst="rect">
            <a:avLst/>
          </a:prstGeom>
        </p:spPr>
        <p:txBody>
          <a:bodyPr anchor="t" rtlCol="false" tIns="0" lIns="0" bIns="0" rIns="0">
            <a:spAutoFit/>
          </a:bodyPr>
          <a:lstStyle/>
          <a:p>
            <a:pPr algn="l">
              <a:lnSpc>
                <a:spcPts val="3112"/>
              </a:lnSpc>
            </a:pPr>
            <a:r>
              <a:rPr lang="en-US" sz="2593">
                <a:solidFill>
                  <a:srgbClr val="000000"/>
                </a:solidFill>
                <a:latin typeface="Dynapuff Condensed"/>
                <a:ea typeface="Dynapuff Condensed"/>
                <a:cs typeface="Dynapuff Condensed"/>
                <a:sym typeface="Dynapuff Condensed"/>
              </a:rPr>
              <a:t>4)DRIVERS FREQUENTLY RETURN EMPTY AFTER TRIPS, RESULTING IN LOST EARNINGS AND INEFFICIENT RESOURCE UTILIZATION.</a:t>
            </a:r>
          </a:p>
          <a:p>
            <a:pPr algn="l">
              <a:lnSpc>
                <a:spcPts val="3112"/>
              </a:lnSpc>
            </a:pPr>
          </a:p>
          <a:p>
            <a:pPr algn="l">
              <a:lnSpc>
                <a:spcPts val="3112"/>
              </a:lnSpc>
            </a:pPr>
            <a:r>
              <a:rPr lang="en-US" sz="2593">
                <a:solidFill>
                  <a:srgbClr val="000000"/>
                </a:solidFill>
                <a:latin typeface="Dynapuff Condensed"/>
                <a:ea typeface="Dynapuff Condensed"/>
                <a:cs typeface="Dynapuff Condensed"/>
                <a:sym typeface="Dynapuff Condensed"/>
              </a:rPr>
              <a:t>5)RIDE-HAILING SERVICES STRUGGLE WITH DRIVER AVAILABILITY DURING PEAK HOURS, CAUSING LONG WAIT TIMES AND UNMET DEMAND.</a:t>
            </a:r>
          </a:p>
          <a:p>
            <a:pPr algn="l">
              <a:lnSpc>
                <a:spcPts val="3112"/>
              </a:lnSpc>
            </a:pPr>
          </a:p>
          <a:p>
            <a:pPr algn="l">
              <a:lnSpc>
                <a:spcPts val="3112"/>
              </a:lnSpc>
            </a:pPr>
            <a:r>
              <a:rPr lang="en-US" sz="2593">
                <a:solidFill>
                  <a:srgbClr val="000000"/>
                </a:solidFill>
                <a:latin typeface="Dynapuff Condensed"/>
                <a:ea typeface="Dynapuff Condensed"/>
                <a:cs typeface="Dynapuff Condensed"/>
                <a:sym typeface="Dynapuff Condensed"/>
              </a:rPr>
              <a:t>6)DRIVERS USUALLY REJECT SHORT RIDES AS WELL AS THEY USE UP TOO MUCH FUEL AND DONT GET ADEQUATE COMMISSIONS </a:t>
            </a:r>
          </a:p>
          <a:p>
            <a:pPr algn="l">
              <a:lnSpc>
                <a:spcPts val="3112"/>
              </a:lnSpc>
            </a:pPr>
          </a:p>
          <a:p>
            <a:pPr algn="l">
              <a:lnSpc>
                <a:spcPts val="3112"/>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123880" y="3512895"/>
            <a:ext cx="11301259" cy="6243946"/>
          </a:xfrm>
          <a:custGeom>
            <a:avLst/>
            <a:gdLst/>
            <a:ahLst/>
            <a:cxnLst/>
            <a:rect r="r" b="b" t="t" l="l"/>
            <a:pathLst>
              <a:path h="6243946" w="11301259">
                <a:moveTo>
                  <a:pt x="0" y="0"/>
                </a:moveTo>
                <a:lnTo>
                  <a:pt x="11301259" y="0"/>
                </a:lnTo>
                <a:lnTo>
                  <a:pt x="11301259" y="6243946"/>
                </a:lnTo>
                <a:lnTo>
                  <a:pt x="0" y="6243946"/>
                </a:lnTo>
                <a:lnTo>
                  <a:pt x="0" y="0"/>
                </a:lnTo>
                <a:close/>
              </a:path>
            </a:pathLst>
          </a:custGeom>
          <a:blipFill>
            <a:blip r:embed="rId4"/>
            <a:stretch>
              <a:fillRect l="0" t="0" r="0" b="0"/>
            </a:stretch>
          </a:blipFill>
        </p:spPr>
      </p:sp>
      <p:sp>
        <p:nvSpPr>
          <p:cNvPr name="Freeform 5" id="5"/>
          <p:cNvSpPr/>
          <p:nvPr/>
        </p:nvSpPr>
        <p:spPr>
          <a:xfrm flipH="false" flipV="false" rot="-2999758">
            <a:off x="5537393" y="5895910"/>
            <a:ext cx="600603" cy="1795280"/>
          </a:xfrm>
          <a:custGeom>
            <a:avLst/>
            <a:gdLst/>
            <a:ahLst/>
            <a:cxnLst/>
            <a:rect r="r" b="b" t="t" l="l"/>
            <a:pathLst>
              <a:path h="1795280" w="600603">
                <a:moveTo>
                  <a:pt x="0" y="0"/>
                </a:moveTo>
                <a:lnTo>
                  <a:pt x="600603" y="0"/>
                </a:lnTo>
                <a:lnTo>
                  <a:pt x="600603" y="1795280"/>
                </a:lnTo>
                <a:lnTo>
                  <a:pt x="0" y="1795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079569">
            <a:off x="5587597" y="7754975"/>
            <a:ext cx="600603" cy="1795280"/>
          </a:xfrm>
          <a:custGeom>
            <a:avLst/>
            <a:gdLst/>
            <a:ahLst/>
            <a:cxnLst/>
            <a:rect r="r" b="b" t="t" l="l"/>
            <a:pathLst>
              <a:path h="1795280" w="600603">
                <a:moveTo>
                  <a:pt x="0" y="0"/>
                </a:moveTo>
                <a:lnTo>
                  <a:pt x="600603" y="0"/>
                </a:lnTo>
                <a:lnTo>
                  <a:pt x="600603" y="1795280"/>
                </a:lnTo>
                <a:lnTo>
                  <a:pt x="0" y="1795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646926" y="701117"/>
            <a:ext cx="3552111" cy="1000125"/>
          </a:xfrm>
          <a:prstGeom prst="rect">
            <a:avLst/>
          </a:prstGeom>
        </p:spPr>
        <p:txBody>
          <a:bodyPr anchor="t" rtlCol="false" tIns="0" lIns="0" bIns="0" rIns="0">
            <a:spAutoFit/>
          </a:bodyPr>
          <a:lstStyle/>
          <a:p>
            <a:pPr algn="ctr">
              <a:lnSpc>
                <a:spcPts val="7800"/>
              </a:lnSpc>
              <a:spcBef>
                <a:spcPct val="0"/>
              </a:spcBef>
            </a:pPr>
            <a:r>
              <a:rPr lang="en-US" sz="6500">
                <a:solidFill>
                  <a:srgbClr val="000000"/>
                </a:solidFill>
                <a:latin typeface="Dynapuff Condensed"/>
                <a:ea typeface="Dynapuff Condensed"/>
                <a:cs typeface="Dynapuff Condensed"/>
                <a:sym typeface="Dynapuff Condensed"/>
              </a:rPr>
              <a:t>SOLUTION-1</a:t>
            </a:r>
          </a:p>
        </p:txBody>
      </p:sp>
      <p:sp>
        <p:nvSpPr>
          <p:cNvPr name="TextBox 8" id="8"/>
          <p:cNvSpPr txBox="true"/>
          <p:nvPr/>
        </p:nvSpPr>
        <p:spPr>
          <a:xfrm rot="0">
            <a:off x="183729" y="1990725"/>
            <a:ext cx="18104271" cy="942975"/>
          </a:xfrm>
          <a:prstGeom prst="rect">
            <a:avLst/>
          </a:prstGeom>
        </p:spPr>
        <p:txBody>
          <a:bodyPr anchor="t" rtlCol="false" tIns="0" lIns="0" bIns="0" rIns="0">
            <a:spAutoFit/>
          </a:bodyPr>
          <a:lstStyle/>
          <a:p>
            <a:pPr algn="l">
              <a:lnSpc>
                <a:spcPts val="3506"/>
              </a:lnSpc>
              <a:spcBef>
                <a:spcPct val="0"/>
              </a:spcBef>
            </a:pPr>
            <a:r>
              <a:rPr lang="en-US" sz="2922">
                <a:solidFill>
                  <a:srgbClr val="000000"/>
                </a:solidFill>
                <a:latin typeface="Abstracted Dream"/>
                <a:ea typeface="Abstracted Dream"/>
                <a:cs typeface="Abstracted Dream"/>
                <a:sym typeface="Abstracted Dream"/>
              </a:rPr>
              <a:t>1)</a:t>
            </a:r>
            <a:r>
              <a:rPr lang="en-US" sz="2922">
                <a:solidFill>
                  <a:srgbClr val="000000"/>
                </a:solidFill>
                <a:latin typeface="Abstracted Dream"/>
                <a:ea typeface="Abstracted Dream"/>
                <a:cs typeface="Abstracted Dream"/>
                <a:sym typeface="Abstracted Dream"/>
              </a:rPr>
              <a:t>DRIVERS INPUT THEIR HOME LOCATION AND PREFERRED WORK HOURS, AND THE SYSTEM SUGGESTS RIDES IN THEIR LAST 1-2 HOURS TO MOVE THEM CLOSER TO HOME, ENSURING FEWER RIDE DENIALS.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123880" y="3512895"/>
            <a:ext cx="11301259" cy="6243946"/>
          </a:xfrm>
          <a:custGeom>
            <a:avLst/>
            <a:gdLst/>
            <a:ahLst/>
            <a:cxnLst/>
            <a:rect r="r" b="b" t="t" l="l"/>
            <a:pathLst>
              <a:path h="6243946" w="11301259">
                <a:moveTo>
                  <a:pt x="0" y="0"/>
                </a:moveTo>
                <a:lnTo>
                  <a:pt x="11301259" y="0"/>
                </a:lnTo>
                <a:lnTo>
                  <a:pt x="11301259" y="6243946"/>
                </a:lnTo>
                <a:lnTo>
                  <a:pt x="0" y="6243946"/>
                </a:lnTo>
                <a:lnTo>
                  <a:pt x="0" y="0"/>
                </a:lnTo>
                <a:close/>
              </a:path>
            </a:pathLst>
          </a:custGeom>
          <a:blipFill>
            <a:blip r:embed="rId4"/>
            <a:stretch>
              <a:fillRect l="0" t="0" r="0" b="0"/>
            </a:stretch>
          </a:blipFill>
        </p:spPr>
      </p:sp>
      <p:sp>
        <p:nvSpPr>
          <p:cNvPr name="TextBox 5" id="5"/>
          <p:cNvSpPr txBox="true"/>
          <p:nvPr/>
        </p:nvSpPr>
        <p:spPr>
          <a:xfrm rot="0">
            <a:off x="619720" y="701117"/>
            <a:ext cx="3606522" cy="1000125"/>
          </a:xfrm>
          <a:prstGeom prst="rect">
            <a:avLst/>
          </a:prstGeom>
        </p:spPr>
        <p:txBody>
          <a:bodyPr anchor="t" rtlCol="false" tIns="0" lIns="0" bIns="0" rIns="0">
            <a:spAutoFit/>
          </a:bodyPr>
          <a:lstStyle/>
          <a:p>
            <a:pPr algn="ctr">
              <a:lnSpc>
                <a:spcPts val="7800"/>
              </a:lnSpc>
              <a:spcBef>
                <a:spcPct val="0"/>
              </a:spcBef>
            </a:pPr>
            <a:r>
              <a:rPr lang="en-US" sz="6500">
                <a:solidFill>
                  <a:srgbClr val="000000"/>
                </a:solidFill>
                <a:latin typeface="Dynapuff Condensed"/>
                <a:ea typeface="Dynapuff Condensed"/>
                <a:cs typeface="Dynapuff Condensed"/>
                <a:sym typeface="Dynapuff Condensed"/>
              </a:rPr>
              <a:t>SOLUTION-2</a:t>
            </a:r>
          </a:p>
        </p:txBody>
      </p:sp>
      <p:sp>
        <p:nvSpPr>
          <p:cNvPr name="TextBox 6" id="6"/>
          <p:cNvSpPr txBox="true"/>
          <p:nvPr/>
        </p:nvSpPr>
        <p:spPr>
          <a:xfrm rot="0">
            <a:off x="183729" y="1990725"/>
            <a:ext cx="13523834" cy="1819275"/>
          </a:xfrm>
          <a:prstGeom prst="rect">
            <a:avLst/>
          </a:prstGeom>
        </p:spPr>
        <p:txBody>
          <a:bodyPr anchor="t" rtlCol="false" tIns="0" lIns="0" bIns="0" rIns="0">
            <a:spAutoFit/>
          </a:bodyPr>
          <a:lstStyle/>
          <a:p>
            <a:pPr algn="l" marL="630925" indent="-315462" lvl="1">
              <a:lnSpc>
                <a:spcPts val="3506"/>
              </a:lnSpc>
              <a:buFont typeface="Arial"/>
              <a:buChar char="•"/>
            </a:pPr>
            <a:r>
              <a:rPr lang="en-US" sz="2922">
                <a:solidFill>
                  <a:srgbClr val="000000"/>
                </a:solidFill>
                <a:latin typeface="Abstracted Dream"/>
                <a:ea typeface="Abstracted Dream"/>
                <a:cs typeface="Abstracted Dream"/>
                <a:sym typeface="Abstracted Dream"/>
              </a:rPr>
              <a:t>DRIVERS SET THEIR TOP 5 PREFERRED AREAS EACH MORNING AND AFTERNOON.</a:t>
            </a:r>
          </a:p>
          <a:p>
            <a:pPr algn="l" marL="630925" indent="-315462" lvl="1">
              <a:lnSpc>
                <a:spcPts val="3506"/>
              </a:lnSpc>
              <a:buFont typeface="Arial"/>
              <a:buChar char="•"/>
            </a:pPr>
            <a:r>
              <a:rPr lang="en-US" sz="2922">
                <a:solidFill>
                  <a:srgbClr val="000000"/>
                </a:solidFill>
                <a:latin typeface="Abstracted Dream"/>
                <a:ea typeface="Abstracted Dream"/>
                <a:cs typeface="Abstracted Dream"/>
                <a:sym typeface="Abstracted Dream"/>
              </a:rPr>
              <a:t>THE SYSTEM PRIORITIZES RIDES WITHIN THESE AREAS AND AVOIDS OPPOSITE ROUTES.</a:t>
            </a:r>
          </a:p>
          <a:p>
            <a:pPr algn="l" marL="630925" indent="-315462" lvl="1">
              <a:lnSpc>
                <a:spcPts val="3506"/>
              </a:lnSpc>
              <a:buFont typeface="Arial"/>
              <a:buChar char="•"/>
            </a:pPr>
            <a:r>
              <a:rPr lang="en-US" sz="2922">
                <a:solidFill>
                  <a:srgbClr val="000000"/>
                </a:solidFill>
                <a:latin typeface="Abstracted Dream"/>
                <a:ea typeface="Abstracted Dream"/>
                <a:cs typeface="Abstracted Dream"/>
                <a:sym typeface="Abstracted Dream"/>
              </a:rPr>
              <a:t>ENSURES DRIVERS ARE ASSIGNED RIDES THEY ARE COMFORTABLE WITH.</a:t>
            </a:r>
          </a:p>
          <a:p>
            <a:pPr algn="l">
              <a:lnSpc>
                <a:spcPts val="3506"/>
              </a:lnSpc>
              <a:spcBef>
                <a:spcPct val="0"/>
              </a:spcBef>
            </a:pPr>
          </a:p>
        </p:txBody>
      </p:sp>
      <p:sp>
        <p:nvSpPr>
          <p:cNvPr name="Freeform 7" id="7"/>
          <p:cNvSpPr/>
          <p:nvPr/>
        </p:nvSpPr>
        <p:spPr>
          <a:xfrm flipH="false" flipV="false" rot="5898374">
            <a:off x="14484515" y="5916525"/>
            <a:ext cx="600603" cy="1795280"/>
          </a:xfrm>
          <a:custGeom>
            <a:avLst/>
            <a:gdLst/>
            <a:ahLst/>
            <a:cxnLst/>
            <a:rect r="r" b="b" t="t" l="l"/>
            <a:pathLst>
              <a:path h="1795280" w="600603">
                <a:moveTo>
                  <a:pt x="0" y="0"/>
                </a:moveTo>
                <a:lnTo>
                  <a:pt x="600602" y="0"/>
                </a:lnTo>
                <a:lnTo>
                  <a:pt x="600602" y="1795281"/>
                </a:lnTo>
                <a:lnTo>
                  <a:pt x="0" y="17952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123880" y="3651636"/>
            <a:ext cx="11301259" cy="6229819"/>
          </a:xfrm>
          <a:custGeom>
            <a:avLst/>
            <a:gdLst/>
            <a:ahLst/>
            <a:cxnLst/>
            <a:rect r="r" b="b" t="t" l="l"/>
            <a:pathLst>
              <a:path h="6229819" w="11301259">
                <a:moveTo>
                  <a:pt x="0" y="0"/>
                </a:moveTo>
                <a:lnTo>
                  <a:pt x="11301259" y="0"/>
                </a:lnTo>
                <a:lnTo>
                  <a:pt x="11301259" y="6229819"/>
                </a:lnTo>
                <a:lnTo>
                  <a:pt x="0" y="6229819"/>
                </a:lnTo>
                <a:lnTo>
                  <a:pt x="0" y="0"/>
                </a:lnTo>
                <a:close/>
              </a:path>
            </a:pathLst>
          </a:custGeom>
          <a:blipFill>
            <a:blip r:embed="rId4"/>
            <a:stretch>
              <a:fillRect l="0" t="0" r="0" b="0"/>
            </a:stretch>
          </a:blipFill>
        </p:spPr>
      </p:sp>
      <p:sp>
        <p:nvSpPr>
          <p:cNvPr name="TextBox 5" id="5"/>
          <p:cNvSpPr txBox="true"/>
          <p:nvPr/>
        </p:nvSpPr>
        <p:spPr>
          <a:xfrm rot="0">
            <a:off x="618053" y="701117"/>
            <a:ext cx="3609856" cy="1000125"/>
          </a:xfrm>
          <a:prstGeom prst="rect">
            <a:avLst/>
          </a:prstGeom>
        </p:spPr>
        <p:txBody>
          <a:bodyPr anchor="t" rtlCol="false" tIns="0" lIns="0" bIns="0" rIns="0">
            <a:spAutoFit/>
          </a:bodyPr>
          <a:lstStyle/>
          <a:p>
            <a:pPr algn="ctr">
              <a:lnSpc>
                <a:spcPts val="7800"/>
              </a:lnSpc>
              <a:spcBef>
                <a:spcPct val="0"/>
              </a:spcBef>
            </a:pPr>
            <a:r>
              <a:rPr lang="en-US" sz="6500">
                <a:solidFill>
                  <a:srgbClr val="000000"/>
                </a:solidFill>
                <a:latin typeface="Dynapuff Condensed"/>
                <a:ea typeface="Dynapuff Condensed"/>
                <a:cs typeface="Dynapuff Condensed"/>
                <a:sym typeface="Dynapuff Condensed"/>
              </a:rPr>
              <a:t>SOLUTION-3</a:t>
            </a:r>
          </a:p>
        </p:txBody>
      </p:sp>
      <p:sp>
        <p:nvSpPr>
          <p:cNvPr name="TextBox 6" id="6"/>
          <p:cNvSpPr txBox="true"/>
          <p:nvPr/>
        </p:nvSpPr>
        <p:spPr>
          <a:xfrm rot="0">
            <a:off x="183729" y="1990725"/>
            <a:ext cx="16354902" cy="1819275"/>
          </a:xfrm>
          <a:prstGeom prst="rect">
            <a:avLst/>
          </a:prstGeom>
        </p:spPr>
        <p:txBody>
          <a:bodyPr anchor="t" rtlCol="false" tIns="0" lIns="0" bIns="0" rIns="0">
            <a:spAutoFit/>
          </a:bodyPr>
          <a:lstStyle/>
          <a:p>
            <a:pPr algn="l" marL="630925" indent="-315462" lvl="1">
              <a:lnSpc>
                <a:spcPts val="3506"/>
              </a:lnSpc>
              <a:spcBef>
                <a:spcPct val="0"/>
              </a:spcBef>
              <a:buFont typeface="Arial"/>
              <a:buChar char="•"/>
            </a:pPr>
            <a:r>
              <a:rPr lang="en-US" sz="2922">
                <a:solidFill>
                  <a:srgbClr val="000000"/>
                </a:solidFill>
                <a:latin typeface="Abstracted Dream"/>
                <a:ea typeface="Abstracted Dream"/>
                <a:cs typeface="Abstracted Dream"/>
                <a:sym typeface="Abstracted Dream"/>
              </a:rPr>
              <a:t>LONG T</a:t>
            </a:r>
            <a:r>
              <a:rPr lang="en-US" sz="2922">
                <a:solidFill>
                  <a:srgbClr val="000000"/>
                </a:solidFill>
                <a:latin typeface="Abstracted Dream"/>
                <a:ea typeface="Abstracted Dream"/>
                <a:cs typeface="Abstracted Dream"/>
                <a:sym typeface="Abstracted Dream"/>
              </a:rPr>
              <a:t>RIPS ARE SEGMENTED INTO SMALLER RIDES (E.G., JALAHALLI → MALLESHWARAM → JAYANAGAR).</a:t>
            </a:r>
          </a:p>
          <a:p>
            <a:pPr algn="l" marL="630925" indent="-315462" lvl="1">
              <a:lnSpc>
                <a:spcPts val="3506"/>
              </a:lnSpc>
              <a:spcBef>
                <a:spcPct val="0"/>
              </a:spcBef>
              <a:buFont typeface="Arial"/>
              <a:buChar char="•"/>
            </a:pPr>
            <a:r>
              <a:rPr lang="en-US" sz="2922">
                <a:solidFill>
                  <a:srgbClr val="000000"/>
                </a:solidFill>
                <a:latin typeface="Abstracted Dream"/>
                <a:ea typeface="Abstracted Dream"/>
                <a:cs typeface="Abstracted Dream"/>
                <a:sym typeface="Abstracted Dream"/>
              </a:rPr>
              <a:t>SEAMLESS HANDOVER SYSTEM ENSURES PASSENGERS DON’T HAVE TO BOOK SEPARATELY.</a:t>
            </a:r>
          </a:p>
          <a:p>
            <a:pPr algn="l" marL="630925" indent="-315462" lvl="1">
              <a:lnSpc>
                <a:spcPts val="3506"/>
              </a:lnSpc>
              <a:spcBef>
                <a:spcPct val="0"/>
              </a:spcBef>
              <a:buFont typeface="Arial"/>
              <a:buChar char="•"/>
            </a:pPr>
            <a:r>
              <a:rPr lang="en-US" sz="2922">
                <a:solidFill>
                  <a:srgbClr val="000000"/>
                </a:solidFill>
                <a:latin typeface="Abstracted Dream"/>
                <a:ea typeface="Abstracted Dream"/>
                <a:cs typeface="Abstracted Dream"/>
                <a:sym typeface="Abstracted Dream"/>
              </a:rPr>
              <a:t>IMPROVES DRIVER UTILIZATION AND REDUCES DOWNTIME.</a:t>
            </a:r>
          </a:p>
          <a:p>
            <a:pPr algn="l">
              <a:lnSpc>
                <a:spcPts val="3506"/>
              </a:lnSpc>
              <a:spcBef>
                <a:spcPct val="0"/>
              </a:spcBef>
            </a:pPr>
          </a:p>
        </p:txBody>
      </p:sp>
      <p:sp>
        <p:nvSpPr>
          <p:cNvPr name="Freeform 7" id="7"/>
          <p:cNvSpPr/>
          <p:nvPr/>
        </p:nvSpPr>
        <p:spPr>
          <a:xfrm flipH="false" flipV="false" rot="-2818616">
            <a:off x="4859215" y="5442078"/>
            <a:ext cx="600603" cy="1795280"/>
          </a:xfrm>
          <a:custGeom>
            <a:avLst/>
            <a:gdLst/>
            <a:ahLst/>
            <a:cxnLst/>
            <a:rect r="r" b="b" t="t" l="l"/>
            <a:pathLst>
              <a:path h="1795280" w="600603">
                <a:moveTo>
                  <a:pt x="0" y="0"/>
                </a:moveTo>
                <a:lnTo>
                  <a:pt x="600602" y="0"/>
                </a:lnTo>
                <a:lnTo>
                  <a:pt x="600602" y="1795280"/>
                </a:lnTo>
                <a:lnTo>
                  <a:pt x="0" y="1795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2818616">
            <a:off x="5341462" y="7528663"/>
            <a:ext cx="600603" cy="1795280"/>
          </a:xfrm>
          <a:custGeom>
            <a:avLst/>
            <a:gdLst/>
            <a:ahLst/>
            <a:cxnLst/>
            <a:rect r="r" b="b" t="t" l="l"/>
            <a:pathLst>
              <a:path h="1795280" w="600603">
                <a:moveTo>
                  <a:pt x="0" y="0"/>
                </a:moveTo>
                <a:lnTo>
                  <a:pt x="600603" y="0"/>
                </a:lnTo>
                <a:lnTo>
                  <a:pt x="600603" y="1795280"/>
                </a:lnTo>
                <a:lnTo>
                  <a:pt x="0" y="1795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1748890" y="2655765"/>
            <a:ext cx="16084550" cy="4658382"/>
          </a:xfrm>
          <a:custGeom>
            <a:avLst/>
            <a:gdLst/>
            <a:ahLst/>
            <a:cxnLst/>
            <a:rect r="r" b="b" t="t" l="l"/>
            <a:pathLst>
              <a:path h="4658382" w="16084550">
                <a:moveTo>
                  <a:pt x="0" y="0"/>
                </a:moveTo>
                <a:lnTo>
                  <a:pt x="16084550" y="0"/>
                </a:lnTo>
                <a:lnTo>
                  <a:pt x="16084550" y="4658382"/>
                </a:lnTo>
                <a:lnTo>
                  <a:pt x="0" y="4658382"/>
                </a:lnTo>
                <a:lnTo>
                  <a:pt x="0" y="0"/>
                </a:lnTo>
                <a:close/>
              </a:path>
            </a:pathLst>
          </a:custGeom>
          <a:blipFill>
            <a:blip r:embed="rId2"/>
            <a:stretch>
              <a:fillRect l="-588" t="0" r="-588" b="0"/>
            </a:stretch>
          </a:blipFill>
        </p:spPr>
      </p:sp>
      <p:sp>
        <p:nvSpPr>
          <p:cNvPr name="TextBox 3" id="3"/>
          <p:cNvSpPr txBox="true"/>
          <p:nvPr/>
        </p:nvSpPr>
        <p:spPr>
          <a:xfrm rot="0">
            <a:off x="1028700" y="333378"/>
            <a:ext cx="8648575" cy="843506"/>
          </a:xfrm>
          <a:prstGeom prst="rect">
            <a:avLst/>
          </a:prstGeom>
        </p:spPr>
        <p:txBody>
          <a:bodyPr anchor="t" rtlCol="false" tIns="0" lIns="0" bIns="0" rIns="0">
            <a:spAutoFit/>
          </a:bodyPr>
          <a:lstStyle/>
          <a:p>
            <a:pPr algn="ctr">
              <a:lnSpc>
                <a:spcPts val="6641"/>
              </a:lnSpc>
              <a:spcBef>
                <a:spcPct val="0"/>
              </a:spcBef>
            </a:pPr>
            <a:r>
              <a:rPr lang="en-US" sz="5534">
                <a:solidFill>
                  <a:srgbClr val="000000"/>
                </a:solidFill>
                <a:latin typeface="Dynapuff Condensed"/>
                <a:ea typeface="Dynapuff Condensed"/>
                <a:cs typeface="Dynapuff Condensed"/>
                <a:sym typeface="Dynapuff Condensed"/>
              </a:rPr>
              <a:t>BACKEND OF RIDE SEGMENTATION</a:t>
            </a:r>
          </a:p>
        </p:txBody>
      </p:sp>
      <p:sp>
        <p:nvSpPr>
          <p:cNvPr name="Freeform 4" id="4"/>
          <p:cNvSpPr/>
          <p:nvPr/>
        </p:nvSpPr>
        <p:spPr>
          <a:xfrm flipH="false" flipV="false" rot="-2818616">
            <a:off x="587449" y="1758124"/>
            <a:ext cx="600603" cy="1795280"/>
          </a:xfrm>
          <a:custGeom>
            <a:avLst/>
            <a:gdLst/>
            <a:ahLst/>
            <a:cxnLst/>
            <a:rect r="r" b="b" t="t" l="l"/>
            <a:pathLst>
              <a:path h="1795280" w="600603">
                <a:moveTo>
                  <a:pt x="0" y="0"/>
                </a:moveTo>
                <a:lnTo>
                  <a:pt x="600603" y="0"/>
                </a:lnTo>
                <a:lnTo>
                  <a:pt x="600603" y="1795281"/>
                </a:lnTo>
                <a:lnTo>
                  <a:pt x="0" y="17952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43658" y="4303454"/>
            <a:ext cx="13800953" cy="3926146"/>
          </a:xfrm>
          <a:custGeom>
            <a:avLst/>
            <a:gdLst/>
            <a:ahLst/>
            <a:cxnLst/>
            <a:rect r="r" b="b" t="t" l="l"/>
            <a:pathLst>
              <a:path h="3926146" w="13800953">
                <a:moveTo>
                  <a:pt x="0" y="0"/>
                </a:moveTo>
                <a:lnTo>
                  <a:pt x="13800953" y="0"/>
                </a:lnTo>
                <a:lnTo>
                  <a:pt x="13800953" y="3926146"/>
                </a:lnTo>
                <a:lnTo>
                  <a:pt x="0" y="3926146"/>
                </a:lnTo>
                <a:lnTo>
                  <a:pt x="0" y="0"/>
                </a:lnTo>
                <a:close/>
              </a:path>
            </a:pathLst>
          </a:custGeom>
          <a:blipFill>
            <a:blip r:embed="rId4"/>
            <a:stretch>
              <a:fillRect l="0" t="0" r="0" b="-620"/>
            </a:stretch>
          </a:blipFill>
        </p:spPr>
      </p:sp>
      <p:sp>
        <p:nvSpPr>
          <p:cNvPr name="TextBox 5" id="5"/>
          <p:cNvSpPr txBox="true"/>
          <p:nvPr/>
        </p:nvSpPr>
        <p:spPr>
          <a:xfrm rot="0">
            <a:off x="599480" y="701117"/>
            <a:ext cx="3647004" cy="1000125"/>
          </a:xfrm>
          <a:prstGeom prst="rect">
            <a:avLst/>
          </a:prstGeom>
        </p:spPr>
        <p:txBody>
          <a:bodyPr anchor="t" rtlCol="false" tIns="0" lIns="0" bIns="0" rIns="0">
            <a:spAutoFit/>
          </a:bodyPr>
          <a:lstStyle/>
          <a:p>
            <a:pPr algn="ctr">
              <a:lnSpc>
                <a:spcPts val="7800"/>
              </a:lnSpc>
              <a:spcBef>
                <a:spcPct val="0"/>
              </a:spcBef>
            </a:pPr>
            <a:r>
              <a:rPr lang="en-US" sz="6500">
                <a:solidFill>
                  <a:srgbClr val="000000"/>
                </a:solidFill>
                <a:latin typeface="Dynapuff Condensed"/>
                <a:ea typeface="Dynapuff Condensed"/>
                <a:cs typeface="Dynapuff Condensed"/>
                <a:sym typeface="Dynapuff Condensed"/>
              </a:rPr>
              <a:t>SOLUTION-4</a:t>
            </a:r>
          </a:p>
        </p:txBody>
      </p:sp>
      <p:sp>
        <p:nvSpPr>
          <p:cNvPr name="TextBox 6" id="6"/>
          <p:cNvSpPr txBox="true"/>
          <p:nvPr/>
        </p:nvSpPr>
        <p:spPr>
          <a:xfrm rot="0">
            <a:off x="-209670" y="1862383"/>
            <a:ext cx="17907608" cy="1324095"/>
          </a:xfrm>
          <a:prstGeom prst="rect">
            <a:avLst/>
          </a:prstGeom>
        </p:spPr>
        <p:txBody>
          <a:bodyPr anchor="t" rtlCol="false" tIns="0" lIns="0" bIns="0" rIns="0">
            <a:spAutoFit/>
          </a:bodyPr>
          <a:lstStyle/>
          <a:p>
            <a:pPr algn="ctr">
              <a:lnSpc>
                <a:spcPts val="3475"/>
              </a:lnSpc>
              <a:spcBef>
                <a:spcPct val="0"/>
              </a:spcBef>
            </a:pPr>
            <a:r>
              <a:rPr lang="en-US" sz="2896">
                <a:solidFill>
                  <a:srgbClr val="000000"/>
                </a:solidFill>
                <a:latin typeface="Open Sans"/>
                <a:ea typeface="Open Sans"/>
                <a:cs typeface="Open Sans"/>
                <a:sym typeface="Open Sans"/>
              </a:rPr>
              <a:t>PASSENGERS ARE MERGED IN RIDE-SHARING WHEN THEY HAVE A COMMON DESTINATION OR OVERLAPPING ROUTES, WITH SIMILAR PICKUP TIMES AND WITHIN VEHICLE CAPACITY CONSTRAINTS, OPTIMIZING EFFICIENCY AND REDUCING COSTS,ONLY IF THE PASSENGERS AGREE TO IT.</a:t>
            </a:r>
          </a:p>
        </p:txBody>
      </p:sp>
      <p:sp>
        <p:nvSpPr>
          <p:cNvPr name="Freeform 7" id="7"/>
          <p:cNvSpPr/>
          <p:nvPr/>
        </p:nvSpPr>
        <p:spPr>
          <a:xfrm flipH="false" flipV="false" rot="-2818616">
            <a:off x="682217" y="6499963"/>
            <a:ext cx="600603" cy="1795280"/>
          </a:xfrm>
          <a:custGeom>
            <a:avLst/>
            <a:gdLst/>
            <a:ahLst/>
            <a:cxnLst/>
            <a:rect r="r" b="b" t="t" l="l"/>
            <a:pathLst>
              <a:path h="1795280" w="600603">
                <a:moveTo>
                  <a:pt x="0" y="0"/>
                </a:moveTo>
                <a:lnTo>
                  <a:pt x="600603" y="0"/>
                </a:lnTo>
                <a:lnTo>
                  <a:pt x="600603" y="1795280"/>
                </a:lnTo>
                <a:lnTo>
                  <a:pt x="0" y="1795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DAGh248jZd0</dc:identifier>
  <dcterms:modified xsi:type="dcterms:W3CDTF">2011-08-01T06:04:30Z</dcterms:modified>
  <cp:revision>1</cp:revision>
  <dc:title>Cream and  Dark Brown Aesthetic Abstract Corner Project Presentation</dc:title>
</cp:coreProperties>
</file>