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714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065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o.wikipedia.org/wiki/ASCII" TargetMode="Externa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 Shot 2021-01-29 at 7.07.31 PM.png" descr="Screen Shot 2021-01-29 at 7.07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810" y="8656365"/>
            <a:ext cx="14986380" cy="461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컴퓨터"/>
          <p:cNvSpPr/>
          <p:nvPr/>
        </p:nvSpPr>
        <p:spPr>
          <a:xfrm>
            <a:off x="15774841" y="803696"/>
            <a:ext cx="5734626" cy="462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화살표"/>
          <p:cNvSpPr/>
          <p:nvPr/>
        </p:nvSpPr>
        <p:spPr>
          <a:xfrm>
            <a:off x="11357728" y="2415990"/>
            <a:ext cx="3003654" cy="1403152"/>
          </a:xfrm>
          <a:prstGeom prst="rightArrow">
            <a:avLst>
              <a:gd name="adj1" fmla="val 51352"/>
              <a:gd name="adj2" fmla="val 82589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키보드 입력…"/>
          <p:cNvSpPr txBox="1"/>
          <p:nvPr/>
        </p:nvSpPr>
        <p:spPr>
          <a:xfrm>
            <a:off x="10755438" y="3527877"/>
            <a:ext cx="4225968" cy="2703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600" b="0">
                <a:solidFill>
                  <a:srgbClr val="2978A8"/>
                </a:solidFill>
              </a:defRPr>
            </a:pPr>
            <a:r>
              <a:t>키보드 입력</a:t>
            </a:r>
          </a:p>
          <a:p>
            <a:pPr defTabSz="584200">
              <a:defRPr sz="4000" b="0">
                <a:solidFill>
                  <a:srgbClr val="2978A8"/>
                </a:solidFill>
              </a:defRPr>
            </a:pPr>
            <a:r>
              <a:t>keyboard input</a:t>
            </a:r>
          </a:p>
        </p:txBody>
      </p:sp>
      <p:sp>
        <p:nvSpPr>
          <p:cNvPr id="230" name="설명 풍선"/>
          <p:cNvSpPr/>
          <p:nvPr/>
        </p:nvSpPr>
        <p:spPr>
          <a:xfrm>
            <a:off x="4022273" y="5659664"/>
            <a:ext cx="17179133" cy="382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42" y="0"/>
                </a:moveTo>
                <a:lnTo>
                  <a:pt x="17932" y="5320"/>
                </a:lnTo>
                <a:lnTo>
                  <a:pt x="672" y="5320"/>
                </a:lnTo>
                <a:cubicBezTo>
                  <a:pt x="301" y="5320"/>
                  <a:pt x="0" y="6672"/>
                  <a:pt x="0" y="8340"/>
                </a:cubicBezTo>
                <a:lnTo>
                  <a:pt x="0" y="18578"/>
                </a:lnTo>
                <a:cubicBezTo>
                  <a:pt x="0" y="20246"/>
                  <a:pt x="301" y="21600"/>
                  <a:pt x="672" y="21600"/>
                </a:cubicBezTo>
                <a:lnTo>
                  <a:pt x="20928" y="21600"/>
                </a:lnTo>
                <a:cubicBezTo>
                  <a:pt x="21299" y="21600"/>
                  <a:pt x="21600" y="20246"/>
                  <a:pt x="21600" y="18578"/>
                </a:cubicBezTo>
                <a:lnTo>
                  <a:pt x="21600" y="8340"/>
                </a:lnTo>
                <a:cubicBezTo>
                  <a:pt x="21600" y="6672"/>
                  <a:pt x="21299" y="5320"/>
                  <a:pt x="20928" y="5320"/>
                </a:cubicBezTo>
                <a:lnTo>
                  <a:pt x="18753" y="5320"/>
                </a:lnTo>
                <a:lnTo>
                  <a:pt x="18342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인코딩…"/>
          <p:cNvSpPr txBox="1"/>
          <p:nvPr/>
        </p:nvSpPr>
        <p:spPr>
          <a:xfrm>
            <a:off x="11093259" y="6711897"/>
            <a:ext cx="3499526" cy="1113469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3400" b="0"/>
            </a:pPr>
            <a:r>
              <a:t>인코딩</a:t>
            </a:r>
          </a:p>
          <a:p>
            <a:pPr defTabSz="584200">
              <a:defRPr sz="3800" b="0"/>
            </a:pPr>
            <a:r>
              <a:rPr baseline="31999"/>
              <a:t>encoding</a:t>
            </a:r>
          </a:p>
        </p:txBody>
      </p:sp>
      <p:sp>
        <p:nvSpPr>
          <p:cNvPr id="232" name="문자"/>
          <p:cNvSpPr/>
          <p:nvPr/>
        </p:nvSpPr>
        <p:spPr>
          <a:xfrm>
            <a:off x="5021152" y="7235821"/>
            <a:ext cx="3977628" cy="1259160"/>
          </a:xfrm>
          <a:prstGeom prst="roundRect">
            <a:avLst>
              <a:gd name="adj" fmla="val 2422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5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문자</a:t>
            </a:r>
          </a:p>
        </p:txBody>
      </p:sp>
      <p:sp>
        <p:nvSpPr>
          <p:cNvPr id="234" name="자연수"/>
          <p:cNvSpPr/>
          <p:nvPr/>
        </p:nvSpPr>
        <p:spPr>
          <a:xfrm>
            <a:off x="16687263" y="7235821"/>
            <a:ext cx="3524927" cy="1259160"/>
          </a:xfrm>
          <a:prstGeom prst="roundRect">
            <a:avLst>
              <a:gd name="adj" fmla="val 2422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5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자연수</a:t>
            </a:r>
          </a:p>
        </p:txBody>
      </p:sp>
      <p:pic>
        <p:nvPicPr>
          <p:cNvPr id="236" name="Screen Shot 2020-12-31 at 3.02.41 PM.png" descr="Screen Shot 2020-12-31 at 3.02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33" y="1683086"/>
            <a:ext cx="7406681" cy="286896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디코딩…"/>
          <p:cNvSpPr txBox="1"/>
          <p:nvPr/>
        </p:nvSpPr>
        <p:spPr>
          <a:xfrm>
            <a:off x="11118659" y="8127983"/>
            <a:ext cx="3499526" cy="1113469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3400" b="0"/>
            </a:pPr>
            <a:r>
              <a:t>디코딩</a:t>
            </a:r>
          </a:p>
          <a:p>
            <a:pPr defTabSz="584200">
              <a:defRPr sz="3800" b="0"/>
            </a:pPr>
            <a:r>
              <a:rPr baseline="31999"/>
              <a:t>decoding</a:t>
            </a:r>
          </a:p>
        </p:txBody>
      </p:sp>
      <p:sp>
        <p:nvSpPr>
          <p:cNvPr id="238" name="선"/>
          <p:cNvSpPr/>
          <p:nvPr/>
        </p:nvSpPr>
        <p:spPr>
          <a:xfrm>
            <a:off x="8966200" y="8200532"/>
            <a:ext cx="2081300" cy="218179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선"/>
          <p:cNvSpPr/>
          <p:nvPr/>
        </p:nvSpPr>
        <p:spPr>
          <a:xfrm flipV="1">
            <a:off x="14579599" y="8177928"/>
            <a:ext cx="2080604" cy="322062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0" name="Unicode"/>
          <p:cNvSpPr txBox="1"/>
          <p:nvPr/>
        </p:nvSpPr>
        <p:spPr>
          <a:xfrm>
            <a:off x="11745623" y="9894803"/>
            <a:ext cx="2194799" cy="998606"/>
          </a:xfrm>
          <a:prstGeom prst="rect">
            <a:avLst/>
          </a:prstGeom>
          <a:solidFill>
            <a:srgbClr val="FFFFFF"/>
          </a:solidFill>
          <a:ln w="635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37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Unicode</a:t>
            </a:r>
          </a:p>
        </p:txBody>
      </p:sp>
      <p:sp>
        <p:nvSpPr>
          <p:cNvPr id="241" name="화살표"/>
          <p:cNvSpPr/>
          <p:nvPr/>
        </p:nvSpPr>
        <p:spPr>
          <a:xfrm>
            <a:off x="22199600" y="11500201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86A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17" name="연결선"/>
          <p:cNvCxnSpPr/>
          <p:nvPr/>
        </p:nvCxnSpPr>
        <p:spPr>
          <a:xfrm flipV="1">
            <a:off x="8998780" y="7235821"/>
            <a:ext cx="2119879" cy="225790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8" name="연결선"/>
          <p:cNvCxnSpPr/>
          <p:nvPr/>
        </p:nvCxnSpPr>
        <p:spPr>
          <a:xfrm>
            <a:off x="14618185" y="7235821"/>
            <a:ext cx="2042018" cy="589545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91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0.099609375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0.1005859375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0.0999853515625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Screen Shot 2021-01-30 at 11.11.38 PM.png" descr="Screen Shot 2021-01-30 at 11.11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97" y="6584950"/>
            <a:ext cx="16049006" cy="1568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895" name="p.43"/>
          <p:cNvSpPr txBox="1"/>
          <p:nvPr/>
        </p:nvSpPr>
        <p:spPr>
          <a:xfrm>
            <a:off x="11358562" y="3787524"/>
            <a:ext cx="16668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p.43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Screen Shot 2021-01-29 at 7.08.04 PM.png" descr="Screen Shot 2021-01-29 at 7.08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65" y="1186586"/>
            <a:ext cx="8936774" cy="11342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Screen Shot 2021-01-29 at 7.07.31 PM.png" descr="Screen Shot 2021-01-29 at 7.07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423" y="2430326"/>
            <a:ext cx="12878825" cy="3966483"/>
          </a:xfrm>
          <a:prstGeom prst="rect">
            <a:avLst/>
          </a:prstGeom>
          <a:ln w="12700">
            <a:miter lim="400000"/>
          </a:ln>
        </p:spPr>
      </p:pic>
      <p:sp>
        <p:nvSpPr>
          <p:cNvPr id="899" name="✔︎"/>
          <p:cNvSpPr txBox="1"/>
          <p:nvPr/>
        </p:nvSpPr>
        <p:spPr>
          <a:xfrm>
            <a:off x="14348855" y="9657787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904" name="그룹"/>
          <p:cNvGrpSpPr/>
          <p:nvPr/>
        </p:nvGrpSpPr>
        <p:grpSpPr>
          <a:xfrm>
            <a:off x="15052504" y="7330663"/>
            <a:ext cx="4376920" cy="4449690"/>
            <a:chOff x="0" y="0"/>
            <a:chExt cx="4376918" cy="4449689"/>
          </a:xfrm>
        </p:grpSpPr>
        <p:pic>
          <p:nvPicPr>
            <p:cNvPr id="900" name="Screen Shot 2021-01-30 at 11.06.01 PM.png" descr="Screen Shot 2021-01-30 at 11.06.0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447033" cy="1111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1" name="Screen Shot 2021-01-30 at 11.05.46 PM.png" descr="Screen Shot 2021-01-30 at 11.05.46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1" y="1115512"/>
              <a:ext cx="2905764" cy="1054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2" name="Screen Shot 2021-01-30 at 11.05.31 PM.png" descr="Screen Shot 2021-01-30 at 11.05.3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37" y="2255575"/>
              <a:ext cx="4273182" cy="1082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3" name="Screen Shot 2021-01-30 at 11.05.20 PM.png" descr="Screen Shot 2021-01-30 at 11.05.20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707" y="3424125"/>
              <a:ext cx="2848788" cy="1025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타입"/>
          <p:cNvSpPr txBox="1"/>
          <p:nvPr/>
        </p:nvSpPr>
        <p:spPr>
          <a:xfrm>
            <a:off x="6870270" y="1349983"/>
            <a:ext cx="10643461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타입</a:t>
            </a:r>
          </a:p>
        </p:txBody>
      </p:sp>
      <p:sp>
        <p:nvSpPr>
          <p:cNvPr id="907" name="Type"/>
          <p:cNvSpPr txBox="1"/>
          <p:nvPr/>
        </p:nvSpPr>
        <p:spPr>
          <a:xfrm>
            <a:off x="11162525" y="3417369"/>
            <a:ext cx="2058950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Type</a:t>
            </a:r>
          </a:p>
        </p:txBody>
      </p:sp>
      <p:sp>
        <p:nvSpPr>
          <p:cNvPr id="908" name="str…"/>
          <p:cNvSpPr txBox="1"/>
          <p:nvPr/>
        </p:nvSpPr>
        <p:spPr>
          <a:xfrm>
            <a:off x="10456592" y="6218417"/>
            <a:ext cx="3470816" cy="585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R="543559" defTabSz="508000">
              <a:lnSpc>
                <a:spcPct val="150000"/>
              </a:lnSpc>
              <a:defRPr sz="8700" b="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str</a:t>
            </a:r>
          </a:p>
          <a:p>
            <a:pPr marR="543559" defTabSz="508000">
              <a:lnSpc>
                <a:spcPct val="150000"/>
              </a:lnSpc>
              <a:defRPr sz="8700" b="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</a:t>
            </a:r>
          </a:p>
          <a:p>
            <a:pPr marR="543559" defTabSz="508000">
              <a:lnSpc>
                <a:spcPct val="150000"/>
              </a:lnSpc>
              <a:defRPr sz="8700" b="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float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연산자의 중복사용"/>
          <p:cNvSpPr txBox="1"/>
          <p:nvPr/>
        </p:nvSpPr>
        <p:spPr>
          <a:xfrm>
            <a:off x="6870270" y="1019783"/>
            <a:ext cx="10643461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88669">
              <a:defRPr sz="11520"/>
            </a:lvl1pPr>
          </a:lstStyle>
          <a:p>
            <a:r>
              <a:t>연산자의 중복사용</a:t>
            </a:r>
          </a:p>
        </p:txBody>
      </p:sp>
      <p:sp>
        <p:nvSpPr>
          <p:cNvPr id="911" name="Overloading"/>
          <p:cNvSpPr txBox="1"/>
          <p:nvPr/>
        </p:nvSpPr>
        <p:spPr>
          <a:xfrm>
            <a:off x="12347983" y="3130686"/>
            <a:ext cx="5144594" cy="117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Overloading</a:t>
            </a:r>
          </a:p>
        </p:txBody>
      </p:sp>
      <p:graphicFrame>
        <p:nvGraphicFramePr>
          <p:cNvPr id="912" name="표"/>
          <p:cNvGraphicFramePr/>
          <p:nvPr/>
        </p:nvGraphicFramePr>
        <p:xfrm>
          <a:off x="4283800" y="5383211"/>
          <a:ext cx="8547535" cy="710889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2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629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200" b="1">
                          <a:solidFill>
                            <a:srgbClr val="FFFFFF"/>
                          </a:solidFill>
                          <a:sym typeface="Helvetica Neue"/>
                        </a:rPr>
                        <a:t>연산자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200" b="1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486"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2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200">
                          <a:sym typeface="Helvetica Neue"/>
                        </a:rPr>
                        <a:t>문자열 붙이기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200">
                          <a:sym typeface="Helvetica Neue"/>
                        </a:rPr>
                        <a:t>정수 더하기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200">
                          <a:sym typeface="Helvetica Neue"/>
                        </a:rPr>
                        <a:t>실수 더하기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3" name="&quot;20&quot; + &quot;21&quot;"/>
          <p:cNvSpPr txBox="1"/>
          <p:nvPr/>
        </p:nvSpPr>
        <p:spPr>
          <a:xfrm>
            <a:off x="14102624" y="7237972"/>
            <a:ext cx="4346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"20" + "21"</a:t>
            </a:r>
          </a:p>
        </p:txBody>
      </p:sp>
      <p:sp>
        <p:nvSpPr>
          <p:cNvPr id="914" name="2000 + 21"/>
          <p:cNvSpPr txBox="1"/>
          <p:nvPr/>
        </p:nvSpPr>
        <p:spPr>
          <a:xfrm>
            <a:off x="14305824" y="8648886"/>
            <a:ext cx="3584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2000 + 21</a:t>
            </a:r>
          </a:p>
        </p:txBody>
      </p:sp>
      <p:sp>
        <p:nvSpPr>
          <p:cNvPr id="915" name="2000.9 + 21.0"/>
          <p:cNvSpPr txBox="1"/>
          <p:nvPr/>
        </p:nvSpPr>
        <p:spPr>
          <a:xfrm>
            <a:off x="14255024" y="10059799"/>
            <a:ext cx="5108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2000.9 + 21.0</a:t>
            </a:r>
          </a:p>
        </p:txBody>
      </p:sp>
      <p:sp>
        <p:nvSpPr>
          <p:cNvPr id="916" name="2020 + 1.9"/>
          <p:cNvSpPr txBox="1"/>
          <p:nvPr/>
        </p:nvSpPr>
        <p:spPr>
          <a:xfrm>
            <a:off x="14293124" y="11470713"/>
            <a:ext cx="3965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2020 + 1.9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타입 변환"/>
          <p:cNvSpPr txBox="1"/>
          <p:nvPr/>
        </p:nvSpPr>
        <p:spPr>
          <a:xfrm>
            <a:off x="6870269" y="1375383"/>
            <a:ext cx="10643461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>
                <a:solidFill>
                  <a:srgbClr val="3469A9"/>
                </a:solidFill>
              </a:defRPr>
            </a:lvl1pPr>
          </a:lstStyle>
          <a:p>
            <a:r>
              <a:t>타입 변환</a:t>
            </a:r>
          </a:p>
        </p:txBody>
      </p:sp>
      <p:graphicFrame>
        <p:nvGraphicFramePr>
          <p:cNvPr id="919" name="표"/>
          <p:cNvGraphicFramePr/>
          <p:nvPr>
            <p:extLst>
              <p:ext uri="{D42A27DB-BD31-4B8C-83A1-F6EECF244321}">
                <p14:modId xmlns:p14="http://schemas.microsoft.com/office/powerpoint/2010/main" val="297530689"/>
              </p:ext>
            </p:extLst>
          </p:nvPr>
        </p:nvGraphicFramePr>
        <p:xfrm>
          <a:off x="3854162" y="5179702"/>
          <a:ext cx="17031275" cy="6272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44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586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200" b="1">
                          <a:solidFill>
                            <a:srgbClr val="FFFFFF"/>
                          </a:solidFill>
                          <a:sym typeface="Helvetica Neue"/>
                        </a:rPr>
                        <a:t>타입 변환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200" b="1">
                          <a:solidFill>
                            <a:srgbClr val="FFFFFF"/>
                          </a:solidFill>
                          <a:sym typeface="Helvetica Neue"/>
                        </a:rPr>
                        <a:t>기능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846">
                <a:tc>
                  <a:txBody>
                    <a:bodyPr/>
                    <a:lstStyle/>
                    <a:p>
                      <a:pPr defTabSz="914400">
                        <a:defRPr sz="52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r>
                        <a:rPr>
                          <a:solidFill>
                            <a:srgbClr val="2978A8"/>
                          </a:solidFill>
                        </a:rPr>
                        <a:t>str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200">
                          <a:solidFill>
                            <a:srgbClr val="3469A9"/>
                          </a:solidFill>
                          <a:sym typeface="Helvetica Neue"/>
                        </a:defRPr>
                      </a:pPr>
                      <a:r>
                        <a:t>정수 또는 실수 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t>를 </a:t>
                      </a:r>
                      <a:r>
                        <a:rPr u="sng"/>
                        <a:t>문자열로</a:t>
                      </a:r>
                      <a:r>
                        <a:t> 변환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8846">
                <a:tc>
                  <a:txBody>
                    <a:bodyPr/>
                    <a:lstStyle/>
                    <a:p>
                      <a:pPr defTabSz="914400">
                        <a:defRPr sz="52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r>
                        <a:rPr>
                          <a:solidFill>
                            <a:srgbClr val="2978A8"/>
                          </a:solidFill>
                        </a:rPr>
                        <a:t>int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200">
                          <a:solidFill>
                            <a:srgbClr val="3469A9"/>
                          </a:solidFill>
                          <a:sym typeface="Helvetica Neue"/>
                        </a:defRPr>
                      </a:pPr>
                      <a:r>
                        <a:rPr dirty="0" err="1"/>
                        <a:t>정수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문자열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또는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실수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dirty="0" err="1"/>
                        <a:t>를</a:t>
                      </a:r>
                      <a:r>
                        <a:rPr dirty="0"/>
                        <a:t> </a:t>
                      </a:r>
                      <a:r>
                        <a:rPr u="sng" dirty="0" err="1"/>
                        <a:t>정수로</a:t>
                      </a:r>
                      <a:r>
                        <a:rPr u="none" dirty="0"/>
                        <a:t> </a:t>
                      </a:r>
                      <a:r>
                        <a:rPr dirty="0" err="1"/>
                        <a:t>변환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8846">
                <a:tc>
                  <a:txBody>
                    <a:bodyPr/>
                    <a:lstStyle/>
                    <a:p>
                      <a:pPr defTabSz="914400">
                        <a:defRPr sz="52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r>
                        <a:rPr>
                          <a:solidFill>
                            <a:srgbClr val="2978A8"/>
                          </a:solidFill>
                        </a:rPr>
                        <a:t>float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200">
                          <a:solidFill>
                            <a:srgbClr val="3469A9"/>
                          </a:solidFill>
                          <a:sym typeface="Helvetica Neue"/>
                        </a:defRPr>
                      </a:pPr>
                      <a:r>
                        <a:rPr dirty="0"/>
                        <a:t>수 </a:t>
                      </a:r>
                      <a:r>
                        <a:rPr dirty="0" err="1"/>
                        <a:t>문자열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또는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정수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dirty="0" err="1"/>
                        <a:t>를</a:t>
                      </a:r>
                      <a:r>
                        <a:rPr dirty="0"/>
                        <a:t> </a:t>
                      </a:r>
                      <a:r>
                        <a:rPr u="sng" dirty="0" err="1"/>
                        <a:t>실수로</a:t>
                      </a:r>
                      <a:r>
                        <a:rPr u="none" dirty="0"/>
                        <a:t> </a:t>
                      </a:r>
                      <a:r>
                        <a:rPr dirty="0" err="1"/>
                        <a:t>변환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그룹"/>
          <p:cNvGrpSpPr/>
          <p:nvPr/>
        </p:nvGrpSpPr>
        <p:grpSpPr>
          <a:xfrm>
            <a:off x="3475695" y="6030592"/>
            <a:ext cx="17432610" cy="3757485"/>
            <a:chOff x="0" y="0"/>
            <a:chExt cx="17432608" cy="3757483"/>
          </a:xfrm>
        </p:grpSpPr>
        <p:pic>
          <p:nvPicPr>
            <p:cNvPr id="921" name="Screen Shot 2021-01-30 at 11.11.13 PM.png" descr="Screen Shot 2021-01-30 at 11.1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25412"/>
              <a:ext cx="17320712" cy="17320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2" name="Screen Shot 2021-01-30 at 11.11.24 PM.png" descr="Screen Shot 2021-01-30 at 11.11.2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96" y="0"/>
              <a:ext cx="17320713" cy="1613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925" name="pp.46~47"/>
          <p:cNvSpPr txBox="1"/>
          <p:nvPr/>
        </p:nvSpPr>
        <p:spPr>
          <a:xfrm>
            <a:off x="10477251" y="3787524"/>
            <a:ext cx="34294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pp.46~47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Screen Shot 2021-01-29 at 7.08.04 PM.png" descr="Screen Shot 2021-01-29 at 7.08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65" y="1186586"/>
            <a:ext cx="8936774" cy="11342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8" name="Screen Shot 2021-01-29 at 7.07.31 PM.png" descr="Screen Shot 2021-01-29 at 7.07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423" y="2430326"/>
            <a:ext cx="12878825" cy="3966483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✔︎"/>
          <p:cNvSpPr txBox="1"/>
          <p:nvPr/>
        </p:nvSpPr>
        <p:spPr>
          <a:xfrm>
            <a:off x="14348855" y="10851189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934" name="그룹"/>
          <p:cNvGrpSpPr/>
          <p:nvPr/>
        </p:nvGrpSpPr>
        <p:grpSpPr>
          <a:xfrm>
            <a:off x="15052504" y="7330663"/>
            <a:ext cx="4376920" cy="4449690"/>
            <a:chOff x="0" y="0"/>
            <a:chExt cx="4376918" cy="4449689"/>
          </a:xfrm>
        </p:grpSpPr>
        <p:pic>
          <p:nvPicPr>
            <p:cNvPr id="930" name="Screen Shot 2021-01-30 at 11.06.01 PM.png" descr="Screen Shot 2021-01-30 at 11.06.0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447033" cy="1111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Screen Shot 2021-01-30 at 11.05.46 PM.png" descr="Screen Shot 2021-01-30 at 11.05.46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1" y="1115512"/>
              <a:ext cx="2905764" cy="1054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2" name="Screen Shot 2021-01-30 at 11.05.31 PM.png" descr="Screen Shot 2021-01-30 at 11.05.3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37" y="2255575"/>
              <a:ext cx="4273182" cy="1082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3" name="Screen Shot 2021-01-30 at 11.05.20 PM.png" descr="Screen Shot 2021-01-30 at 11.05.20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707" y="3424125"/>
              <a:ext cx="2848788" cy="1025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그룹"/>
          <p:cNvGrpSpPr/>
          <p:nvPr/>
        </p:nvGrpSpPr>
        <p:grpSpPr>
          <a:xfrm>
            <a:off x="13338196" y="4223080"/>
            <a:ext cx="10155828" cy="8821582"/>
            <a:chOff x="0" y="0"/>
            <a:chExt cx="10155826" cy="8821580"/>
          </a:xfrm>
        </p:grpSpPr>
        <p:pic>
          <p:nvPicPr>
            <p:cNvPr id="936" name="H96566k.jpg" descr="H96566k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155827" cy="8001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7" name="taken from Wikipedia"/>
            <p:cNvSpPr txBox="1"/>
            <p:nvPr/>
          </p:nvSpPr>
          <p:spPr>
            <a:xfrm>
              <a:off x="3563146" y="8318940"/>
              <a:ext cx="3029535" cy="5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 b="0">
                  <a:solidFill>
                    <a:srgbClr val="3469A9"/>
                  </a:solidFill>
                </a:defRPr>
              </a:lvl1pPr>
            </a:lstStyle>
            <a:p>
              <a:r>
                <a:t>taken from Wikipedia</a:t>
              </a:r>
            </a:p>
          </p:txBody>
        </p:sp>
      </p:grpSp>
      <p:grpSp>
        <p:nvGrpSpPr>
          <p:cNvPr id="945" name="그룹"/>
          <p:cNvGrpSpPr/>
          <p:nvPr/>
        </p:nvGrpSpPr>
        <p:grpSpPr>
          <a:xfrm>
            <a:off x="2691513" y="651249"/>
            <a:ext cx="19000974" cy="2687601"/>
            <a:chOff x="0" y="0"/>
            <a:chExt cx="19000972" cy="2687599"/>
          </a:xfrm>
        </p:grpSpPr>
        <p:sp>
          <p:nvSpPr>
            <p:cNvPr id="939" name="오류 = 버그"/>
            <p:cNvSpPr txBox="1"/>
            <p:nvPr/>
          </p:nvSpPr>
          <p:spPr>
            <a:xfrm>
              <a:off x="0" y="0"/>
              <a:ext cx="8542155" cy="182527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3578" tIns="53578" rIns="53578" bIns="53578" numCol="1" anchor="b">
              <a:normAutofit/>
            </a:bodyPr>
            <a:lstStyle>
              <a:lvl1pPr defTabSz="690086">
                <a:defRPr sz="10584"/>
              </a:lvl1pPr>
            </a:lstStyle>
            <a:p>
              <a:r>
                <a:t>오류 = 버그</a:t>
              </a:r>
            </a:p>
          </p:txBody>
        </p:sp>
        <p:sp>
          <p:nvSpPr>
            <p:cNvPr id="940" name="디버깅"/>
            <p:cNvSpPr txBox="1"/>
            <p:nvPr/>
          </p:nvSpPr>
          <p:spPr>
            <a:xfrm>
              <a:off x="11332434" y="73411"/>
              <a:ext cx="7668539" cy="167845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3578" tIns="53578" rIns="53578" bIns="53578" numCol="1" anchor="b">
              <a:normAutofit/>
            </a:bodyPr>
            <a:lstStyle>
              <a:lvl1pPr defTabSz="665440">
                <a:defRPr sz="10206"/>
              </a:lvl1pPr>
            </a:lstStyle>
            <a:p>
              <a:r>
                <a:t>디버깅</a:t>
              </a:r>
            </a:p>
          </p:txBody>
        </p:sp>
        <p:sp>
          <p:nvSpPr>
            <p:cNvPr id="941" name="Bug"/>
            <p:cNvSpPr txBox="1"/>
            <p:nvPr/>
          </p:nvSpPr>
          <p:spPr>
            <a:xfrm>
              <a:off x="5562010" y="1713717"/>
              <a:ext cx="1464082" cy="97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400"/>
              </a:lvl1pPr>
            </a:lstStyle>
            <a:p>
              <a:r>
                <a:t>Bug</a:t>
              </a:r>
            </a:p>
          </p:txBody>
        </p:sp>
        <p:sp>
          <p:nvSpPr>
            <p:cNvPr id="942" name="Debugging"/>
            <p:cNvSpPr txBox="1"/>
            <p:nvPr/>
          </p:nvSpPr>
          <p:spPr>
            <a:xfrm>
              <a:off x="13475325" y="1713717"/>
              <a:ext cx="3723794" cy="97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400"/>
              </a:lvl1pPr>
            </a:lstStyle>
            <a:p>
              <a:r>
                <a:t>Debugging</a:t>
              </a:r>
            </a:p>
          </p:txBody>
        </p:sp>
        <p:sp>
          <p:nvSpPr>
            <p:cNvPr id="943" name="Error"/>
            <p:cNvSpPr txBox="1"/>
            <p:nvPr/>
          </p:nvSpPr>
          <p:spPr>
            <a:xfrm>
              <a:off x="1522578" y="1713717"/>
              <a:ext cx="1806982" cy="97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400"/>
              </a:lvl1pPr>
            </a:lstStyle>
            <a:p>
              <a:r>
                <a:t>Error</a:t>
              </a:r>
            </a:p>
          </p:txBody>
        </p:sp>
        <p:sp>
          <p:nvSpPr>
            <p:cNvPr id="944" name="화살표"/>
            <p:cNvSpPr/>
            <p:nvPr/>
          </p:nvSpPr>
          <p:spPr>
            <a:xfrm>
              <a:off x="9580829" y="277638"/>
              <a:ext cx="1604565" cy="1270001"/>
            </a:xfrm>
            <a:prstGeom prst="rightArrow">
              <a:avLst>
                <a:gd name="adj1" fmla="val 40452"/>
                <a:gd name="adj2" fmla="val 62996"/>
              </a:avLst>
            </a:prstGeom>
            <a:solidFill>
              <a:srgbClr val="346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aphicFrame>
        <p:nvGraphicFramePr>
          <p:cNvPr id="946" name="표"/>
          <p:cNvGraphicFramePr/>
          <p:nvPr/>
        </p:nvGraphicFramePr>
        <p:xfrm>
          <a:off x="1652581" y="4161720"/>
          <a:ext cx="10715680" cy="88215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35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6358">
                <a:tc>
                  <a:txBody>
                    <a:bodyPr/>
                    <a:lstStyle/>
                    <a:p>
                      <a:pPr defTabSz="914400">
                        <a:defRPr sz="4600">
                          <a:sym typeface="Helvetica Neue"/>
                        </a:defRPr>
                      </a:pPr>
                      <a:r>
                        <a:t>구문 오류</a:t>
                      </a:r>
                    </a:p>
                    <a:p>
                      <a:pPr defTabSz="914400">
                        <a:defRPr sz="3800">
                          <a:sym typeface="Helvetica Neue"/>
                        </a:defRPr>
                      </a:pPr>
                      <a:r>
                        <a:t>Syntax 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ym typeface="Helvetica Neue"/>
                        </a:defRPr>
                      </a:pPr>
                      <a:r>
                        <a:t>실행 오류</a:t>
                      </a:r>
                    </a:p>
                    <a:p>
                      <a:pPr defTabSz="914400">
                        <a:defRPr sz="3800">
                          <a:sym typeface="Helvetica Neue"/>
                        </a:defRPr>
                      </a:pPr>
                      <a:r>
                        <a:t>Run-time 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805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ym typeface="Helvetica Neue"/>
                        </a:rPr>
                        <a:t>문법 오류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 b="1">
                          <a:sym typeface="Helvetica Neue"/>
                        </a:defRPr>
                      </a:pPr>
                      <a:r>
                        <a:t>타입 오류</a:t>
                      </a:r>
                    </a:p>
                    <a:p>
                      <a:pPr defTabSz="914400">
                        <a:defRPr sz="3800" b="1">
                          <a:sym typeface="Helvetica Neue"/>
                        </a:defRPr>
                      </a:pPr>
                      <a:r>
                        <a:t>Type 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4600" b="1">
                          <a:sym typeface="Helvetica Neue"/>
                        </a:defRPr>
                      </a:pPr>
                      <a:r>
                        <a:t>값 오류</a:t>
                      </a:r>
                    </a:p>
                    <a:p>
                      <a:pPr defTabSz="914400">
                        <a:defRPr sz="3800" b="1">
                          <a:sym typeface="Helvetica Neue"/>
                        </a:defRPr>
                      </a:pPr>
                      <a:r>
                        <a:t>Value 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4600" b="1">
                          <a:sym typeface="Helvetica Neue"/>
                        </a:defRPr>
                      </a:pPr>
                      <a:r>
                        <a:t>나누기0 오류</a:t>
                      </a:r>
                    </a:p>
                    <a:p>
                      <a:pPr defTabSz="914400">
                        <a:defRPr sz="3800" b="1">
                          <a:sym typeface="Helvetica Neue"/>
                        </a:defRPr>
                      </a:pPr>
                      <a:r>
                        <a:t>Zero Division 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ym typeface="Helvetica Neue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그룹"/>
          <p:cNvGrpSpPr/>
          <p:nvPr/>
        </p:nvGrpSpPr>
        <p:grpSpPr>
          <a:xfrm>
            <a:off x="4698810" y="444057"/>
            <a:ext cx="14986380" cy="12827886"/>
            <a:chOff x="0" y="0"/>
            <a:chExt cx="14986379" cy="12827885"/>
          </a:xfrm>
        </p:grpSpPr>
        <p:pic>
          <p:nvPicPr>
            <p:cNvPr id="948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3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9" name="Screen Shot 2021-01-29 at 7.07.31 PM.png" descr="Screen Shot 2021-01-29 at 7.07.3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212308"/>
              <a:ext cx="14986380" cy="4615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그룹"/>
          <p:cNvGrpSpPr/>
          <p:nvPr/>
        </p:nvGrpSpPr>
        <p:grpSpPr>
          <a:xfrm>
            <a:off x="4137623" y="6199056"/>
            <a:ext cx="16108754" cy="3799129"/>
            <a:chOff x="0" y="0"/>
            <a:chExt cx="16108753" cy="3799128"/>
          </a:xfrm>
        </p:grpSpPr>
        <p:pic>
          <p:nvPicPr>
            <p:cNvPr id="243" name="Screen Shot 2021-01-30 at 11.14.09 PM.png" descr="Screen Shot 2021-01-30 at 11.14.0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108754" cy="15010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Screen Shot 2021-01-30 at 11.13.56 PM.png" descr="Screen Shot 2021-01-30 at 11.13.5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34696"/>
              <a:ext cx="16108754" cy="1464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pp.22~23"/>
          <p:cNvSpPr txBox="1"/>
          <p:nvPr/>
        </p:nvSpPr>
        <p:spPr>
          <a:xfrm>
            <a:off x="10477251" y="3787524"/>
            <a:ext cx="34294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pp.22~23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tring"/>
          <p:cNvSpPr txBox="1"/>
          <p:nvPr/>
        </p:nvSpPr>
        <p:spPr>
          <a:xfrm>
            <a:off x="9435073" y="6247942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0500"/>
            </a:lvl1pPr>
          </a:lstStyle>
          <a:p>
            <a:r>
              <a:t>String</a:t>
            </a:r>
          </a:p>
        </p:txBody>
      </p:sp>
      <p:sp>
        <p:nvSpPr>
          <p:cNvPr id="250" name="문자열"/>
          <p:cNvSpPr txBox="1">
            <a:spLocks noGrp="1"/>
          </p:cNvSpPr>
          <p:nvPr>
            <p:ph type="title" idx="4294967295"/>
          </p:nvPr>
        </p:nvSpPr>
        <p:spPr>
          <a:xfrm>
            <a:off x="9435073" y="26285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문자열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문자열"/>
          <p:cNvSpPr txBox="1">
            <a:spLocks noGrp="1"/>
          </p:cNvSpPr>
          <p:nvPr>
            <p:ph type="title" idx="4294967295"/>
          </p:nvPr>
        </p:nvSpPr>
        <p:spPr>
          <a:xfrm>
            <a:off x="9435073" y="26285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문자열</a:t>
            </a:r>
          </a:p>
        </p:txBody>
      </p:sp>
      <p:sp>
        <p:nvSpPr>
          <p:cNvPr id="253" name="Hello, World!"/>
          <p:cNvSpPr txBox="1"/>
          <p:nvPr/>
        </p:nvSpPr>
        <p:spPr>
          <a:xfrm>
            <a:off x="9637712" y="6639956"/>
            <a:ext cx="5108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Hello, World!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quot;Hello, World!&quot;"/>
          <p:cNvSpPr txBox="1"/>
          <p:nvPr/>
        </p:nvSpPr>
        <p:spPr>
          <a:xfrm>
            <a:off x="9256712" y="6614556"/>
            <a:ext cx="5870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"Hello, World!"</a:t>
            </a:r>
          </a:p>
        </p:txBody>
      </p:sp>
      <p:sp>
        <p:nvSpPr>
          <p:cNvPr id="257" name="화살표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문자열의 표현">
            <a:extLst>
              <a:ext uri="{FF2B5EF4-FFF2-40B4-BE49-F238E27FC236}">
                <a16:creationId xmlns:a16="http://schemas.microsoft.com/office/drawing/2014/main" id="{190BF16C-A70E-4015-AAB4-5A489786E4B3}"/>
              </a:ext>
            </a:extLst>
          </p:cNvPr>
          <p:cNvSpPr txBox="1">
            <a:spLocks/>
          </p:cNvSpPr>
          <p:nvPr/>
        </p:nvSpPr>
        <p:spPr>
          <a:xfrm>
            <a:off x="7534656" y="1866582"/>
            <a:ext cx="8961120" cy="27681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0000"/>
          </a:bodyPr>
          <a:lstStyle>
            <a:lvl1pPr marL="0" marR="0" indent="0" algn="ctr" defTabSz="8051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76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문자열의 표현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quot;Hello, World!&quot;"/>
          <p:cNvSpPr txBox="1"/>
          <p:nvPr/>
        </p:nvSpPr>
        <p:spPr>
          <a:xfrm>
            <a:off x="9256712" y="6614556"/>
            <a:ext cx="5870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"Hello, World!"</a:t>
            </a:r>
          </a:p>
        </p:txBody>
      </p:sp>
      <p:sp>
        <p:nvSpPr>
          <p:cNvPr id="260" name="'Hello, World!'"/>
          <p:cNvSpPr txBox="1"/>
          <p:nvPr/>
        </p:nvSpPr>
        <p:spPr>
          <a:xfrm>
            <a:off x="9256712" y="8300573"/>
            <a:ext cx="5870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'Hello, World!'</a:t>
            </a:r>
          </a:p>
        </p:txBody>
      </p:sp>
      <p:sp>
        <p:nvSpPr>
          <p:cNvPr id="261" name="문자열의 표현"/>
          <p:cNvSpPr txBox="1">
            <a:spLocks noGrp="1"/>
          </p:cNvSpPr>
          <p:nvPr>
            <p:ph type="title" idx="4294967295"/>
          </p:nvPr>
        </p:nvSpPr>
        <p:spPr>
          <a:xfrm>
            <a:off x="7534656" y="1866582"/>
            <a:ext cx="8961120" cy="276817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805100">
              <a:defRPr sz="11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문자열의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262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&quot;Hello, World!&quot;"/>
          <p:cNvSpPr txBox="1"/>
          <p:nvPr/>
        </p:nvSpPr>
        <p:spPr>
          <a:xfrm>
            <a:off x="9256712" y="6614556"/>
            <a:ext cx="5870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rPr dirty="0"/>
              <a:t>"Hello, World!"</a:t>
            </a:r>
          </a:p>
        </p:txBody>
      </p:sp>
      <p:sp>
        <p:nvSpPr>
          <p:cNvPr id="266" name="'Hello, World!'"/>
          <p:cNvSpPr txBox="1"/>
          <p:nvPr/>
        </p:nvSpPr>
        <p:spPr>
          <a:xfrm>
            <a:off x="9256712" y="8300573"/>
            <a:ext cx="5870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rPr dirty="0"/>
              <a:t>'Hello, World!'</a:t>
            </a:r>
          </a:p>
        </p:txBody>
      </p:sp>
      <p:sp>
        <p:nvSpPr>
          <p:cNvPr id="267" name="타원형"/>
          <p:cNvSpPr/>
          <p:nvPr/>
        </p:nvSpPr>
        <p:spPr>
          <a:xfrm>
            <a:off x="9378613" y="6519942"/>
            <a:ext cx="606698" cy="596349"/>
          </a:xfrm>
          <a:prstGeom prst="ellips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8" name="타원형"/>
          <p:cNvSpPr/>
          <p:nvPr/>
        </p:nvSpPr>
        <p:spPr>
          <a:xfrm>
            <a:off x="14398691" y="6496759"/>
            <a:ext cx="606698" cy="596349"/>
          </a:xfrm>
          <a:prstGeom prst="ellips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타원형"/>
          <p:cNvSpPr/>
          <p:nvPr/>
        </p:nvSpPr>
        <p:spPr>
          <a:xfrm>
            <a:off x="14276234" y="8252765"/>
            <a:ext cx="606698" cy="596349"/>
          </a:xfrm>
          <a:prstGeom prst="ellips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0" name="타원형"/>
          <p:cNvSpPr/>
          <p:nvPr/>
        </p:nvSpPr>
        <p:spPr>
          <a:xfrm>
            <a:off x="9460225" y="8291252"/>
            <a:ext cx="606698" cy="596349"/>
          </a:xfrm>
          <a:prstGeom prst="ellips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문자열 구분문자"/>
          <p:cNvSpPr txBox="1"/>
          <p:nvPr/>
        </p:nvSpPr>
        <p:spPr>
          <a:xfrm>
            <a:off x="17636699" y="10606393"/>
            <a:ext cx="4096602" cy="93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900">
                <a:solidFill>
                  <a:srgbClr val="FF2600"/>
                </a:solidFill>
              </a:defRPr>
            </a:lvl1pPr>
          </a:lstStyle>
          <a:p>
            <a:r>
              <a:t>문자열 구분문자</a:t>
            </a:r>
          </a:p>
        </p:txBody>
      </p:sp>
      <p:sp>
        <p:nvSpPr>
          <p:cNvPr id="272" name="string delimiter"/>
          <p:cNvSpPr txBox="1"/>
          <p:nvPr/>
        </p:nvSpPr>
        <p:spPr>
          <a:xfrm>
            <a:off x="17687505" y="11672870"/>
            <a:ext cx="3994990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solidFill>
                  <a:srgbClr val="FF2600"/>
                </a:solidFill>
              </a:defRPr>
            </a:lvl1pPr>
          </a:lstStyle>
          <a:p>
            <a:r>
              <a:t>string delimiter</a:t>
            </a:r>
          </a:p>
        </p:txBody>
      </p:sp>
      <p:sp>
        <p:nvSpPr>
          <p:cNvPr id="273" name="설명 풍선"/>
          <p:cNvSpPr/>
          <p:nvPr/>
        </p:nvSpPr>
        <p:spPr>
          <a:xfrm>
            <a:off x="15005389" y="7093108"/>
            <a:ext cx="7255571" cy="562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194" y="13357"/>
                </a:lnTo>
                <a:lnTo>
                  <a:pt x="6194" y="21107"/>
                </a:lnTo>
                <a:cubicBezTo>
                  <a:pt x="6194" y="21380"/>
                  <a:pt x="6358" y="21600"/>
                  <a:pt x="6561" y="21600"/>
                </a:cubicBezTo>
                <a:lnTo>
                  <a:pt x="21232" y="21600"/>
                </a:lnTo>
                <a:cubicBezTo>
                  <a:pt x="21435" y="21600"/>
                  <a:pt x="21600" y="21380"/>
                  <a:pt x="21600" y="21107"/>
                </a:cubicBezTo>
                <a:lnTo>
                  <a:pt x="21600" y="12223"/>
                </a:lnTo>
                <a:cubicBezTo>
                  <a:pt x="21600" y="11950"/>
                  <a:pt x="21435" y="11730"/>
                  <a:pt x="21232" y="11730"/>
                </a:cubicBezTo>
                <a:lnTo>
                  <a:pt x="7240" y="1173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7E7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설명 풍선"/>
          <p:cNvSpPr/>
          <p:nvPr/>
        </p:nvSpPr>
        <p:spPr>
          <a:xfrm>
            <a:off x="10066923" y="8849114"/>
            <a:ext cx="12194037" cy="3868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649" y="9698"/>
                </a:lnTo>
                <a:lnTo>
                  <a:pt x="12649" y="20907"/>
                </a:lnTo>
                <a:cubicBezTo>
                  <a:pt x="12649" y="21290"/>
                  <a:pt x="12744" y="21600"/>
                  <a:pt x="12862" y="21600"/>
                </a:cubicBezTo>
                <a:lnTo>
                  <a:pt x="21386" y="21600"/>
                </a:lnTo>
                <a:cubicBezTo>
                  <a:pt x="21504" y="21600"/>
                  <a:pt x="21600" y="21290"/>
                  <a:pt x="21600" y="20907"/>
                </a:cubicBezTo>
                <a:lnTo>
                  <a:pt x="21600" y="8411"/>
                </a:lnTo>
                <a:cubicBezTo>
                  <a:pt x="21600" y="8027"/>
                  <a:pt x="21504" y="7717"/>
                  <a:pt x="21386" y="7717"/>
                </a:cubicBezTo>
                <a:lnTo>
                  <a:pt x="14219" y="7717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7E7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설명 풍선"/>
          <p:cNvSpPr/>
          <p:nvPr/>
        </p:nvSpPr>
        <p:spPr>
          <a:xfrm>
            <a:off x="9835992" y="7093108"/>
            <a:ext cx="12424967" cy="562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833" y="12925"/>
                </a:lnTo>
                <a:lnTo>
                  <a:pt x="12833" y="21097"/>
                </a:lnTo>
                <a:cubicBezTo>
                  <a:pt x="12833" y="21375"/>
                  <a:pt x="12927" y="21600"/>
                  <a:pt x="13042" y="21600"/>
                </a:cubicBezTo>
                <a:lnTo>
                  <a:pt x="21391" y="21600"/>
                </a:lnTo>
                <a:cubicBezTo>
                  <a:pt x="21506" y="21600"/>
                  <a:pt x="21600" y="21375"/>
                  <a:pt x="21600" y="21097"/>
                </a:cubicBezTo>
                <a:lnTo>
                  <a:pt x="21600" y="12028"/>
                </a:lnTo>
                <a:cubicBezTo>
                  <a:pt x="21600" y="11750"/>
                  <a:pt x="21506" y="11525"/>
                  <a:pt x="21391" y="11525"/>
                </a:cubicBezTo>
                <a:lnTo>
                  <a:pt x="13731" y="11525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7E7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설명 풍선"/>
          <p:cNvSpPr/>
          <p:nvPr/>
        </p:nvSpPr>
        <p:spPr>
          <a:xfrm>
            <a:off x="14882933" y="8668512"/>
            <a:ext cx="7378028" cy="4048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893" y="9755"/>
                </a:lnTo>
                <a:lnTo>
                  <a:pt x="5893" y="20908"/>
                </a:lnTo>
                <a:cubicBezTo>
                  <a:pt x="5893" y="21291"/>
                  <a:pt x="6061" y="21600"/>
                  <a:pt x="6267" y="21600"/>
                </a:cubicBezTo>
                <a:lnTo>
                  <a:pt x="21225" y="21600"/>
                </a:lnTo>
                <a:cubicBezTo>
                  <a:pt x="21432" y="21600"/>
                  <a:pt x="21600" y="21291"/>
                  <a:pt x="21600" y="20908"/>
                </a:cubicBezTo>
                <a:lnTo>
                  <a:pt x="21600" y="8429"/>
                </a:lnTo>
                <a:cubicBezTo>
                  <a:pt x="21600" y="8046"/>
                  <a:pt x="21432" y="7736"/>
                  <a:pt x="21225" y="7736"/>
                </a:cubicBezTo>
                <a:lnTo>
                  <a:pt x="7181" y="7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7E7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문자열의 표현">
            <a:extLst>
              <a:ext uri="{FF2B5EF4-FFF2-40B4-BE49-F238E27FC236}">
                <a16:creationId xmlns:a16="http://schemas.microsoft.com/office/drawing/2014/main" id="{6BF2FC7F-F1DA-4142-92FB-C01C0BF73B72}"/>
              </a:ext>
            </a:extLst>
          </p:cNvPr>
          <p:cNvSpPr txBox="1">
            <a:spLocks/>
          </p:cNvSpPr>
          <p:nvPr/>
        </p:nvSpPr>
        <p:spPr>
          <a:xfrm>
            <a:off x="7534656" y="1866582"/>
            <a:ext cx="8961120" cy="27681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0000"/>
          </a:bodyPr>
          <a:lstStyle>
            <a:lvl1pPr marL="0" marR="0" indent="0" algn="ctr" defTabSz="8051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76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문자열의 표현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문자열 붙이기"/>
          <p:cNvSpPr txBox="1"/>
          <p:nvPr/>
        </p:nvSpPr>
        <p:spPr>
          <a:xfrm>
            <a:off x="7841372" y="1394419"/>
            <a:ext cx="9422500" cy="2968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805100">
              <a:defRPr sz="12348"/>
            </a:lvl1pPr>
          </a:lstStyle>
          <a:p>
            <a:r>
              <a:rPr dirty="0" err="1"/>
              <a:t>문자열</a:t>
            </a:r>
            <a:r>
              <a:rPr dirty="0"/>
              <a:t> </a:t>
            </a:r>
            <a:r>
              <a:rPr dirty="0" err="1"/>
              <a:t>붙이기</a:t>
            </a:r>
            <a:endParaRPr dirty="0"/>
          </a:p>
        </p:txBody>
      </p:sp>
      <p:sp>
        <p:nvSpPr>
          <p:cNvPr id="279" name="+"/>
          <p:cNvSpPr txBox="1"/>
          <p:nvPr/>
        </p:nvSpPr>
        <p:spPr>
          <a:xfrm>
            <a:off x="11733212" y="6511755"/>
            <a:ext cx="91757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8F00"/>
                </a:solidFill>
              </a:defRPr>
            </a:pPr>
            <a:r>
              <a:rPr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빈 문자열"/>
          <p:cNvSpPr txBox="1"/>
          <p:nvPr/>
        </p:nvSpPr>
        <p:spPr>
          <a:xfrm>
            <a:off x="7841372" y="1394419"/>
            <a:ext cx="8701255" cy="2968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빈 문자열</a:t>
            </a:r>
          </a:p>
        </p:txBody>
      </p:sp>
      <p:sp>
        <p:nvSpPr>
          <p:cNvPr id="282" name="&quot;&quot;"/>
          <p:cNvSpPr txBox="1"/>
          <p:nvPr/>
        </p:nvSpPr>
        <p:spPr>
          <a:xfrm>
            <a:off x="11733212" y="6807708"/>
            <a:ext cx="917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""</a:t>
            </a:r>
          </a:p>
        </p:txBody>
      </p:sp>
      <p:sp>
        <p:nvSpPr>
          <p:cNvPr id="283" name="''"/>
          <p:cNvSpPr txBox="1"/>
          <p:nvPr/>
        </p:nvSpPr>
        <p:spPr>
          <a:xfrm>
            <a:off x="11733212" y="8493725"/>
            <a:ext cx="917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''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문자열 이어 붙이기"/>
          <p:cNvSpPr txBox="1"/>
          <p:nvPr/>
        </p:nvSpPr>
        <p:spPr>
          <a:xfrm>
            <a:off x="5682071" y="1564937"/>
            <a:ext cx="13019858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>
              <a:defRPr sz="12600"/>
            </a:lvl1pPr>
          </a:lstStyle>
          <a:p>
            <a:r>
              <a:t>문자열 이어 붙이기</a:t>
            </a:r>
          </a:p>
        </p:txBody>
      </p:sp>
      <p:sp>
        <p:nvSpPr>
          <p:cNvPr id="286" name="*"/>
          <p:cNvSpPr txBox="1"/>
          <p:nvPr/>
        </p:nvSpPr>
        <p:spPr>
          <a:xfrm>
            <a:off x="11733212" y="6511755"/>
            <a:ext cx="91757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8F00"/>
                </a:solidFill>
              </a:defRPr>
            </a:pPr>
            <a:r>
              <a:rPr>
                <a:solidFill>
                  <a:srgbClr val="000000"/>
                </a:solidFill>
              </a:rPr>
              <a:t>*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식"/>
          <p:cNvSpPr txBox="1"/>
          <p:nvPr/>
        </p:nvSpPr>
        <p:spPr>
          <a:xfrm>
            <a:off x="1180061" y="1965062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식</a:t>
            </a:r>
          </a:p>
        </p:txBody>
      </p:sp>
      <p:sp>
        <p:nvSpPr>
          <p:cNvPr id="132" name="Expression"/>
          <p:cNvSpPr txBox="1"/>
          <p:nvPr/>
        </p:nvSpPr>
        <p:spPr>
          <a:xfrm>
            <a:off x="1631064" y="3625378"/>
            <a:ext cx="5103684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509349">
              <a:defRPr sz="7440"/>
            </a:lvl1pPr>
          </a:lstStyle>
          <a:p>
            <a:r>
              <a:rPr dirty="0"/>
              <a:t>Expression</a:t>
            </a:r>
          </a:p>
        </p:txBody>
      </p:sp>
      <p:sp>
        <p:nvSpPr>
          <p:cNvPr id="133" name="Value"/>
          <p:cNvSpPr txBox="1"/>
          <p:nvPr/>
        </p:nvSpPr>
        <p:spPr>
          <a:xfrm>
            <a:off x="1631064" y="11062744"/>
            <a:ext cx="5103684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33995">
              <a:defRPr sz="7800"/>
            </a:lvl1pPr>
          </a:lstStyle>
          <a:p>
            <a:r>
              <a:t>Value</a:t>
            </a:r>
          </a:p>
        </p:txBody>
      </p:sp>
      <p:sp>
        <p:nvSpPr>
          <p:cNvPr id="134" name="값"/>
          <p:cNvSpPr txBox="1"/>
          <p:nvPr/>
        </p:nvSpPr>
        <p:spPr>
          <a:xfrm>
            <a:off x="1357861" y="9256814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값</a:t>
            </a:r>
          </a:p>
        </p:txBody>
      </p:sp>
      <p:sp>
        <p:nvSpPr>
          <p:cNvPr id="135" name="화살표"/>
          <p:cNvSpPr/>
          <p:nvPr/>
        </p:nvSpPr>
        <p:spPr>
          <a:xfrm rot="5400000">
            <a:off x="2540487" y="6593320"/>
            <a:ext cx="3284837" cy="1270001"/>
          </a:xfrm>
          <a:prstGeom prst="rightArrow">
            <a:avLst>
              <a:gd name="adj1" fmla="val 30054"/>
              <a:gd name="adj2" fmla="val 5871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evaluate"/>
          <p:cNvSpPr txBox="1"/>
          <p:nvPr/>
        </p:nvSpPr>
        <p:spPr>
          <a:xfrm>
            <a:off x="4674152" y="6586449"/>
            <a:ext cx="3072597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94334">
              <a:defRPr sz="5760">
                <a:solidFill>
                  <a:srgbClr val="797979"/>
                </a:solidFill>
              </a:defRPr>
            </a:lvl1pPr>
          </a:lstStyle>
          <a:p>
            <a:r>
              <a:t>evaluate</a:t>
            </a:r>
          </a:p>
        </p:txBody>
      </p:sp>
      <p:sp>
        <p:nvSpPr>
          <p:cNvPr id="137" name="계산"/>
          <p:cNvSpPr txBox="1"/>
          <p:nvPr/>
        </p:nvSpPr>
        <p:spPr>
          <a:xfrm>
            <a:off x="5026212" y="5879594"/>
            <a:ext cx="2368478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25779">
              <a:defRPr sz="7679">
                <a:solidFill>
                  <a:srgbClr val="79797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138" name="화살표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문자열 구분문자"/>
          <p:cNvSpPr txBox="1"/>
          <p:nvPr/>
        </p:nvSpPr>
        <p:spPr>
          <a:xfrm>
            <a:off x="5682071" y="1564937"/>
            <a:ext cx="13019858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문자열 구분문자</a:t>
            </a:r>
          </a:p>
        </p:txBody>
      </p:sp>
      <p:sp>
        <p:nvSpPr>
          <p:cNvPr id="289" name="&quot;"/>
          <p:cNvSpPr txBox="1"/>
          <p:nvPr/>
        </p:nvSpPr>
        <p:spPr>
          <a:xfrm>
            <a:off x="9726663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</a:t>
            </a:r>
          </a:p>
        </p:txBody>
      </p:sp>
      <p:sp>
        <p:nvSpPr>
          <p:cNvPr id="290" name="'"/>
          <p:cNvSpPr txBox="1"/>
          <p:nvPr/>
        </p:nvSpPr>
        <p:spPr>
          <a:xfrm>
            <a:off x="13892161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</a:t>
            </a:r>
          </a:p>
        </p:txBody>
      </p:sp>
      <p:sp>
        <p:nvSpPr>
          <p:cNvPr id="29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문자열 구분문자"/>
          <p:cNvSpPr txBox="1"/>
          <p:nvPr/>
        </p:nvSpPr>
        <p:spPr>
          <a:xfrm>
            <a:off x="5682071" y="1564937"/>
            <a:ext cx="13019858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문자열 구분문자</a:t>
            </a:r>
          </a:p>
        </p:txBody>
      </p:sp>
      <p:sp>
        <p:nvSpPr>
          <p:cNvPr id="294" name="Halley's Comet"/>
          <p:cNvSpPr txBox="1"/>
          <p:nvPr/>
        </p:nvSpPr>
        <p:spPr>
          <a:xfrm>
            <a:off x="9447212" y="6583910"/>
            <a:ext cx="5489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Halley's Comet</a:t>
            </a:r>
          </a:p>
        </p:txBody>
      </p:sp>
      <p:sp>
        <p:nvSpPr>
          <p:cNvPr id="295" name="&quot;"/>
          <p:cNvSpPr txBox="1"/>
          <p:nvPr/>
        </p:nvSpPr>
        <p:spPr>
          <a:xfrm>
            <a:off x="9726663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</a:t>
            </a:r>
          </a:p>
        </p:txBody>
      </p:sp>
      <p:sp>
        <p:nvSpPr>
          <p:cNvPr id="296" name="'"/>
          <p:cNvSpPr txBox="1"/>
          <p:nvPr/>
        </p:nvSpPr>
        <p:spPr>
          <a:xfrm>
            <a:off x="13892161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</a:t>
            </a:r>
          </a:p>
        </p:txBody>
      </p:sp>
      <p:sp>
        <p:nvSpPr>
          <p:cNvPr id="29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문자열 구분문자"/>
          <p:cNvSpPr txBox="1"/>
          <p:nvPr/>
        </p:nvSpPr>
        <p:spPr>
          <a:xfrm>
            <a:off x="5682071" y="1564937"/>
            <a:ext cx="13019858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문자열 구분문자</a:t>
            </a:r>
          </a:p>
        </p:txBody>
      </p:sp>
      <p:sp>
        <p:nvSpPr>
          <p:cNvPr id="300" name="&quot;Halley's Comet&quot;"/>
          <p:cNvSpPr txBox="1"/>
          <p:nvPr/>
        </p:nvSpPr>
        <p:spPr>
          <a:xfrm>
            <a:off x="4486598" y="8377277"/>
            <a:ext cx="625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"Halley's Comet"</a:t>
            </a:r>
          </a:p>
        </p:txBody>
      </p:sp>
      <p:sp>
        <p:nvSpPr>
          <p:cNvPr id="301" name="'Halley's Comet'"/>
          <p:cNvSpPr txBox="1"/>
          <p:nvPr/>
        </p:nvSpPr>
        <p:spPr>
          <a:xfrm>
            <a:off x="13645825" y="8377277"/>
            <a:ext cx="625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000000"/>
                </a:solidFill>
              </a:rPr>
              <a:t>'Halley'</a:t>
            </a:r>
            <a:r>
              <a:rPr>
                <a:solidFill>
                  <a:srgbClr val="FF2600"/>
                </a:solidFill>
              </a:rPr>
              <a:t>s Comet'</a:t>
            </a:r>
          </a:p>
        </p:txBody>
      </p:sp>
      <p:sp>
        <p:nvSpPr>
          <p:cNvPr id="302" name="Halley's Comet"/>
          <p:cNvSpPr txBox="1"/>
          <p:nvPr/>
        </p:nvSpPr>
        <p:spPr>
          <a:xfrm>
            <a:off x="9447212" y="6583910"/>
            <a:ext cx="5489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Halley's Comet</a:t>
            </a:r>
          </a:p>
        </p:txBody>
      </p:sp>
      <p:sp>
        <p:nvSpPr>
          <p:cNvPr id="303" name="&quot;"/>
          <p:cNvSpPr txBox="1"/>
          <p:nvPr/>
        </p:nvSpPr>
        <p:spPr>
          <a:xfrm>
            <a:off x="9726663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</a:t>
            </a:r>
          </a:p>
        </p:txBody>
      </p:sp>
      <p:sp>
        <p:nvSpPr>
          <p:cNvPr id="304" name="'"/>
          <p:cNvSpPr txBox="1"/>
          <p:nvPr/>
        </p:nvSpPr>
        <p:spPr>
          <a:xfrm>
            <a:off x="13892161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</a:t>
            </a:r>
          </a:p>
        </p:txBody>
      </p:sp>
      <p:sp>
        <p:nvSpPr>
          <p:cNvPr id="30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문자열 구분문자"/>
          <p:cNvSpPr txBox="1"/>
          <p:nvPr/>
        </p:nvSpPr>
        <p:spPr>
          <a:xfrm>
            <a:off x="5682071" y="1564937"/>
            <a:ext cx="13019858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문자열 구분문자</a:t>
            </a:r>
          </a:p>
        </p:txBody>
      </p:sp>
      <p:sp>
        <p:nvSpPr>
          <p:cNvPr id="308" name="&quot;Halley's Comet&quot;"/>
          <p:cNvSpPr txBox="1"/>
          <p:nvPr/>
        </p:nvSpPr>
        <p:spPr>
          <a:xfrm>
            <a:off x="4486598" y="8377277"/>
            <a:ext cx="625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"Halley's Comet"</a:t>
            </a:r>
          </a:p>
        </p:txBody>
      </p:sp>
      <p:sp>
        <p:nvSpPr>
          <p:cNvPr id="309" name="'Halley's Comet'"/>
          <p:cNvSpPr txBox="1"/>
          <p:nvPr/>
        </p:nvSpPr>
        <p:spPr>
          <a:xfrm>
            <a:off x="13645825" y="8377277"/>
            <a:ext cx="625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000000"/>
                </a:solidFill>
              </a:rPr>
              <a:t>'Halley'</a:t>
            </a:r>
            <a:r>
              <a:rPr>
                <a:solidFill>
                  <a:srgbClr val="FF2600"/>
                </a:solidFill>
              </a:rPr>
              <a:t>s Comet'</a:t>
            </a:r>
          </a:p>
        </p:txBody>
      </p:sp>
      <p:sp>
        <p:nvSpPr>
          <p:cNvPr id="310" name="Halley's Comet"/>
          <p:cNvSpPr txBox="1"/>
          <p:nvPr/>
        </p:nvSpPr>
        <p:spPr>
          <a:xfrm>
            <a:off x="9447212" y="6583910"/>
            <a:ext cx="5489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Halley's Comet</a:t>
            </a:r>
          </a:p>
        </p:txBody>
      </p:sp>
      <p:sp>
        <p:nvSpPr>
          <p:cNvPr id="311" name="&quot;"/>
          <p:cNvSpPr txBox="1"/>
          <p:nvPr/>
        </p:nvSpPr>
        <p:spPr>
          <a:xfrm>
            <a:off x="9726663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</a:t>
            </a:r>
          </a:p>
        </p:txBody>
      </p:sp>
      <p:sp>
        <p:nvSpPr>
          <p:cNvPr id="312" name="'"/>
          <p:cNvSpPr txBox="1"/>
          <p:nvPr/>
        </p:nvSpPr>
        <p:spPr>
          <a:xfrm>
            <a:off x="13892161" y="5010211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</a:t>
            </a:r>
          </a:p>
        </p:txBody>
      </p:sp>
      <p:sp>
        <p:nvSpPr>
          <p:cNvPr id="313" name="'Halley\'s Comet'"/>
          <p:cNvSpPr txBox="1"/>
          <p:nvPr/>
        </p:nvSpPr>
        <p:spPr>
          <a:xfrm>
            <a:off x="13704124" y="9714662"/>
            <a:ext cx="6632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'Halley\'s Comet'</a:t>
            </a:r>
          </a:p>
        </p:txBody>
      </p:sp>
      <p:sp>
        <p:nvSpPr>
          <p:cNvPr id="314" name="설명 풍선"/>
          <p:cNvSpPr/>
          <p:nvPr/>
        </p:nvSpPr>
        <p:spPr>
          <a:xfrm>
            <a:off x="10766618" y="10601063"/>
            <a:ext cx="5896770" cy="260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464" y="5107"/>
                </a:lnTo>
                <a:lnTo>
                  <a:pt x="454" y="5107"/>
                </a:lnTo>
                <a:cubicBezTo>
                  <a:pt x="203" y="5107"/>
                  <a:pt x="0" y="5567"/>
                  <a:pt x="0" y="6135"/>
                </a:cubicBezTo>
                <a:lnTo>
                  <a:pt x="0" y="20572"/>
                </a:lnTo>
                <a:cubicBezTo>
                  <a:pt x="0" y="21140"/>
                  <a:pt x="203" y="21600"/>
                  <a:pt x="454" y="21600"/>
                </a:cubicBezTo>
                <a:lnTo>
                  <a:pt x="18576" y="21600"/>
                </a:lnTo>
                <a:cubicBezTo>
                  <a:pt x="18827" y="21600"/>
                  <a:pt x="19030" y="21140"/>
                  <a:pt x="19030" y="20572"/>
                </a:cubicBezTo>
                <a:lnTo>
                  <a:pt x="19030" y="6461"/>
                </a:lnTo>
                <a:lnTo>
                  <a:pt x="21600" y="0"/>
                </a:lnTo>
                <a:close/>
              </a:path>
            </a:pathLst>
          </a:custGeom>
          <a:ln w="50800">
            <a:solidFill>
              <a:srgbClr val="2978A8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탈바꿈 문자"/>
          <p:cNvSpPr txBox="1"/>
          <p:nvPr/>
        </p:nvSpPr>
        <p:spPr>
          <a:xfrm>
            <a:off x="11951989" y="11435166"/>
            <a:ext cx="3020022" cy="938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900">
                <a:solidFill>
                  <a:srgbClr val="2978A8"/>
                </a:solidFill>
              </a:defRPr>
            </a:lvl1pPr>
          </a:lstStyle>
          <a:p>
            <a:r>
              <a:t>탈바꿈 문자</a:t>
            </a:r>
          </a:p>
        </p:txBody>
      </p:sp>
      <p:sp>
        <p:nvSpPr>
          <p:cNvPr id="316" name="escape character"/>
          <p:cNvSpPr txBox="1"/>
          <p:nvPr/>
        </p:nvSpPr>
        <p:spPr>
          <a:xfrm>
            <a:off x="11166602" y="12277421"/>
            <a:ext cx="4590797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solidFill>
                  <a:srgbClr val="2978A8"/>
                </a:solidFill>
              </a:defRPr>
            </a:lvl1pPr>
          </a:lstStyle>
          <a:p>
            <a:r>
              <a:t>escape character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탈바꿈 문자"/>
          <p:cNvSpPr txBox="1"/>
          <p:nvPr/>
        </p:nvSpPr>
        <p:spPr>
          <a:xfrm>
            <a:off x="5682071" y="599737"/>
            <a:ext cx="13019858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탈바꿈 문자</a:t>
            </a:r>
          </a:p>
        </p:txBody>
      </p:sp>
      <p:sp>
        <p:nvSpPr>
          <p:cNvPr id="319" name="\"/>
          <p:cNvSpPr txBox="1"/>
          <p:nvPr/>
        </p:nvSpPr>
        <p:spPr>
          <a:xfrm>
            <a:off x="11809412" y="4033549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\</a:t>
            </a:r>
          </a:p>
        </p:txBody>
      </p:sp>
      <p:pic>
        <p:nvPicPr>
          <p:cNvPr id="320" name="img1.daumcdn.jpg" descr="img1.daumcd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44" y="6264940"/>
            <a:ext cx="17258712" cy="684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선"/>
          <p:cNvSpPr/>
          <p:nvPr/>
        </p:nvSpPr>
        <p:spPr>
          <a:xfrm>
            <a:off x="12992639" y="5256249"/>
            <a:ext cx="4906229" cy="2504140"/>
          </a:xfrm>
          <a:prstGeom prst="line">
            <a:avLst/>
          </a:prstGeom>
          <a:ln w="889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탈바꿈 문자"/>
          <p:cNvSpPr txBox="1"/>
          <p:nvPr/>
        </p:nvSpPr>
        <p:spPr>
          <a:xfrm>
            <a:off x="5682071" y="599737"/>
            <a:ext cx="13019858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탈바꿈 문자</a:t>
            </a:r>
          </a:p>
        </p:txBody>
      </p:sp>
      <p:sp>
        <p:nvSpPr>
          <p:cNvPr id="324" name="\"/>
          <p:cNvSpPr txBox="1"/>
          <p:nvPr/>
        </p:nvSpPr>
        <p:spPr>
          <a:xfrm>
            <a:off x="11809412" y="4033549"/>
            <a:ext cx="7651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\</a:t>
            </a:r>
          </a:p>
        </p:txBody>
      </p:sp>
      <p:pic>
        <p:nvPicPr>
          <p:cNvPr id="325" name="img.png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27" y="6036340"/>
            <a:ext cx="16912346" cy="698553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선"/>
          <p:cNvSpPr/>
          <p:nvPr/>
        </p:nvSpPr>
        <p:spPr>
          <a:xfrm>
            <a:off x="12992638" y="5256250"/>
            <a:ext cx="6650362" cy="3989165"/>
          </a:xfrm>
          <a:prstGeom prst="line">
            <a:avLst/>
          </a:prstGeom>
          <a:ln w="889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creen Shot 2021-01-30 at 11.13.34 PM.png" descr="Screen Shot 2021-01-30 at 11.13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36" y="6312365"/>
            <a:ext cx="15787928" cy="1471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p.27"/>
          <p:cNvSpPr txBox="1"/>
          <p:nvPr/>
        </p:nvSpPr>
        <p:spPr>
          <a:xfrm>
            <a:off x="11358562" y="3787524"/>
            <a:ext cx="16668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p.27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표준 출력…"/>
          <p:cNvSpPr txBox="1"/>
          <p:nvPr/>
        </p:nvSpPr>
        <p:spPr>
          <a:xfrm>
            <a:off x="7841372" y="2198287"/>
            <a:ext cx="8701255" cy="2968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739378">
              <a:defRPr sz="11339"/>
            </a:pPr>
            <a:r>
              <a:t>표준 출력</a:t>
            </a:r>
          </a:p>
          <a:p>
            <a:pPr defTabSz="739378">
              <a:defRPr sz="6479"/>
            </a:pPr>
            <a:r>
              <a:t>Standard Output</a:t>
            </a:r>
          </a:p>
        </p:txBody>
      </p:sp>
      <p:sp>
        <p:nvSpPr>
          <p:cNvPr id="333" name="print()"/>
          <p:cNvSpPr txBox="1"/>
          <p:nvPr/>
        </p:nvSpPr>
        <p:spPr>
          <a:xfrm>
            <a:off x="10780712" y="6405562"/>
            <a:ext cx="2822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print</a:t>
            </a:r>
            <a:r>
              <a:t>()</a:t>
            </a:r>
          </a:p>
        </p:txBody>
      </p:sp>
      <p:sp>
        <p:nvSpPr>
          <p:cNvPr id="334" name="화살표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rint(&quot;Hello, World!&quot;)"/>
          <p:cNvSpPr txBox="1"/>
          <p:nvPr/>
        </p:nvSpPr>
        <p:spPr>
          <a:xfrm>
            <a:off x="7923212" y="8951356"/>
            <a:ext cx="8537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print</a:t>
            </a:r>
            <a:r>
              <a:t>("Hello, World!")</a:t>
            </a:r>
          </a:p>
        </p:txBody>
      </p:sp>
      <p:sp>
        <p:nvSpPr>
          <p:cNvPr id="337" name="print('Hello, World!')"/>
          <p:cNvSpPr txBox="1"/>
          <p:nvPr/>
        </p:nvSpPr>
        <p:spPr>
          <a:xfrm>
            <a:off x="7923212" y="10637373"/>
            <a:ext cx="8537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print</a:t>
            </a:r>
            <a:r>
              <a:t>('Hello, World!')</a:t>
            </a:r>
          </a:p>
        </p:txBody>
      </p:sp>
      <p:sp>
        <p:nvSpPr>
          <p:cNvPr id="338" name="표준 출력…"/>
          <p:cNvSpPr txBox="1"/>
          <p:nvPr/>
        </p:nvSpPr>
        <p:spPr>
          <a:xfrm>
            <a:off x="7841372" y="2198287"/>
            <a:ext cx="8701255" cy="2968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739378">
              <a:defRPr sz="11339"/>
            </a:pPr>
            <a:r>
              <a:t>표준 출력</a:t>
            </a:r>
          </a:p>
          <a:p>
            <a:pPr defTabSz="739378">
              <a:defRPr sz="6479"/>
            </a:pPr>
            <a:r>
              <a:t>Standard Output</a:t>
            </a:r>
          </a:p>
        </p:txBody>
      </p:sp>
      <p:sp>
        <p:nvSpPr>
          <p:cNvPr id="339" name="print()"/>
          <p:cNvSpPr txBox="1"/>
          <p:nvPr/>
        </p:nvSpPr>
        <p:spPr>
          <a:xfrm>
            <a:off x="10780712" y="6405562"/>
            <a:ext cx="2822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print</a:t>
            </a:r>
            <a:r>
              <a:t>()</a:t>
            </a:r>
          </a:p>
        </p:txBody>
      </p:sp>
      <p:sp>
        <p:nvSpPr>
          <p:cNvPr id="34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표준 출력…"/>
          <p:cNvSpPr txBox="1"/>
          <p:nvPr/>
        </p:nvSpPr>
        <p:spPr>
          <a:xfrm>
            <a:off x="7841372" y="2198287"/>
            <a:ext cx="8701255" cy="2968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739378">
              <a:defRPr sz="11339"/>
            </a:pPr>
            <a:r>
              <a:t>표준 출력</a:t>
            </a:r>
          </a:p>
          <a:p>
            <a:pPr defTabSz="739378">
              <a:defRPr sz="6479"/>
            </a:pPr>
            <a:r>
              <a:t>Standard Output</a:t>
            </a:r>
          </a:p>
        </p:txBody>
      </p:sp>
      <p:sp>
        <p:nvSpPr>
          <p:cNvPr id="344" name="print()"/>
          <p:cNvSpPr txBox="1"/>
          <p:nvPr/>
        </p:nvSpPr>
        <p:spPr>
          <a:xfrm>
            <a:off x="10780712" y="6405562"/>
            <a:ext cx="2822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print</a:t>
            </a:r>
            <a:r>
              <a:t>()</a:t>
            </a:r>
          </a:p>
        </p:txBody>
      </p:sp>
      <p:sp>
        <p:nvSpPr>
          <p:cNvPr id="345" name="붙박이 함수…"/>
          <p:cNvSpPr txBox="1"/>
          <p:nvPr/>
        </p:nvSpPr>
        <p:spPr>
          <a:xfrm>
            <a:off x="10315587" y="8108181"/>
            <a:ext cx="3752826" cy="15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5200"/>
            </a:pPr>
            <a:r>
              <a:t>붙박이 함수</a:t>
            </a:r>
          </a:p>
          <a:p>
            <a:pPr>
              <a:defRPr sz="3600"/>
            </a:pPr>
            <a:r>
              <a:t>Built-in Function</a:t>
            </a:r>
          </a:p>
        </p:txBody>
      </p:sp>
      <p:sp>
        <p:nvSpPr>
          <p:cNvPr id="346" name="파이썬 표준 라이브러리…"/>
          <p:cNvSpPr txBox="1"/>
          <p:nvPr/>
        </p:nvSpPr>
        <p:spPr>
          <a:xfrm>
            <a:off x="8938272" y="10461954"/>
            <a:ext cx="6507456" cy="1954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200"/>
            </a:pPr>
            <a:r>
              <a:t>파이썬 표준 라이브러리</a:t>
            </a:r>
          </a:p>
          <a:p>
            <a:pPr>
              <a:lnSpc>
                <a:spcPct val="120000"/>
              </a:lnSpc>
              <a:defRPr sz="3600"/>
            </a:pPr>
            <a:r>
              <a:t>The Python Standard Library</a:t>
            </a:r>
          </a:p>
          <a:p>
            <a:pPr marR="543559" defTabSz="508000">
              <a:lnSpc>
                <a:spcPct val="160000"/>
              </a:lnSpc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https://www.python.org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식"/>
          <p:cNvSpPr txBox="1"/>
          <p:nvPr/>
        </p:nvSpPr>
        <p:spPr>
          <a:xfrm>
            <a:off x="1180061" y="1965062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식</a:t>
            </a:r>
          </a:p>
        </p:txBody>
      </p:sp>
      <p:sp>
        <p:nvSpPr>
          <p:cNvPr id="141" name="Expression"/>
          <p:cNvSpPr txBox="1"/>
          <p:nvPr/>
        </p:nvSpPr>
        <p:spPr>
          <a:xfrm>
            <a:off x="1631064" y="3625378"/>
            <a:ext cx="5103684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509349">
              <a:defRPr sz="7440"/>
            </a:lvl1pPr>
          </a:lstStyle>
          <a:p>
            <a:r>
              <a:t>Expression</a:t>
            </a:r>
          </a:p>
        </p:txBody>
      </p:sp>
      <p:sp>
        <p:nvSpPr>
          <p:cNvPr id="142" name="Value"/>
          <p:cNvSpPr txBox="1"/>
          <p:nvPr/>
        </p:nvSpPr>
        <p:spPr>
          <a:xfrm>
            <a:off x="1631064" y="11062744"/>
            <a:ext cx="5103684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33995">
              <a:defRPr sz="7800"/>
            </a:lvl1pPr>
          </a:lstStyle>
          <a:p>
            <a:r>
              <a:t>Value</a:t>
            </a:r>
          </a:p>
        </p:txBody>
      </p:sp>
      <p:sp>
        <p:nvSpPr>
          <p:cNvPr id="143" name="값"/>
          <p:cNvSpPr txBox="1"/>
          <p:nvPr/>
        </p:nvSpPr>
        <p:spPr>
          <a:xfrm>
            <a:off x="1357861" y="9256814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값</a:t>
            </a:r>
          </a:p>
        </p:txBody>
      </p:sp>
      <p:sp>
        <p:nvSpPr>
          <p:cNvPr id="144" name="화살표"/>
          <p:cNvSpPr/>
          <p:nvPr/>
        </p:nvSpPr>
        <p:spPr>
          <a:xfrm rot="5400000">
            <a:off x="2540487" y="6593320"/>
            <a:ext cx="3284837" cy="1270001"/>
          </a:xfrm>
          <a:prstGeom prst="rightArrow">
            <a:avLst>
              <a:gd name="adj1" fmla="val 30054"/>
              <a:gd name="adj2" fmla="val 5871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evaluate"/>
          <p:cNvSpPr txBox="1"/>
          <p:nvPr/>
        </p:nvSpPr>
        <p:spPr>
          <a:xfrm>
            <a:off x="4674152" y="6586449"/>
            <a:ext cx="3072597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94334">
              <a:defRPr sz="5760">
                <a:solidFill>
                  <a:srgbClr val="797979"/>
                </a:solidFill>
              </a:defRPr>
            </a:lvl1pPr>
          </a:lstStyle>
          <a:p>
            <a:r>
              <a:t>evaluate</a:t>
            </a:r>
          </a:p>
        </p:txBody>
      </p:sp>
      <p:sp>
        <p:nvSpPr>
          <p:cNvPr id="146" name="계산"/>
          <p:cNvSpPr txBox="1"/>
          <p:nvPr/>
        </p:nvSpPr>
        <p:spPr>
          <a:xfrm>
            <a:off x="5026212" y="5879594"/>
            <a:ext cx="2368478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25779">
              <a:defRPr sz="7679">
                <a:solidFill>
                  <a:srgbClr val="79797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147" name="수식"/>
          <p:cNvSpPr txBox="1"/>
          <p:nvPr/>
        </p:nvSpPr>
        <p:spPr>
          <a:xfrm>
            <a:off x="19652327" y="1228388"/>
            <a:ext cx="2086700" cy="10106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02550">
              <a:defRPr sz="5880">
                <a:solidFill>
                  <a:srgbClr val="0086A2"/>
                </a:solidFill>
              </a:defRPr>
            </a:lvl1pPr>
          </a:lstStyle>
          <a:p>
            <a:r>
              <a:t>수식</a:t>
            </a:r>
          </a:p>
        </p:txBody>
      </p:sp>
      <p:sp>
        <p:nvSpPr>
          <p:cNvPr id="148" name="인용 풍선"/>
          <p:cNvSpPr/>
          <p:nvPr/>
        </p:nvSpPr>
        <p:spPr>
          <a:xfrm>
            <a:off x="18129324" y="792885"/>
            <a:ext cx="5002362" cy="3096797"/>
          </a:xfrm>
          <a:prstGeom prst="wedgeEllipseCallout">
            <a:avLst>
              <a:gd name="adj1" fmla="val -308020"/>
              <a:gd name="adj2" fmla="val 8523"/>
            </a:avLst>
          </a:prstGeom>
          <a:ln w="63500">
            <a:solidFill>
              <a:srgbClr val="0086A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수"/>
          <p:cNvSpPr txBox="1"/>
          <p:nvPr/>
        </p:nvSpPr>
        <p:spPr>
          <a:xfrm>
            <a:off x="20488980" y="8672921"/>
            <a:ext cx="1581794" cy="10106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02550">
              <a:defRPr sz="5880">
                <a:solidFill>
                  <a:srgbClr val="0086A2"/>
                </a:solidFill>
              </a:defRPr>
            </a:lvl1pPr>
          </a:lstStyle>
          <a:p>
            <a:r>
              <a:t>수</a:t>
            </a:r>
          </a:p>
        </p:txBody>
      </p:sp>
      <p:sp>
        <p:nvSpPr>
          <p:cNvPr id="150" name="인용 풍선"/>
          <p:cNvSpPr/>
          <p:nvPr/>
        </p:nvSpPr>
        <p:spPr>
          <a:xfrm>
            <a:off x="19387655" y="8165561"/>
            <a:ext cx="3788639" cy="3096850"/>
          </a:xfrm>
          <a:prstGeom prst="wedgeEllipseCallout">
            <a:avLst>
              <a:gd name="adj1" fmla="val -424652"/>
              <a:gd name="adj2" fmla="val 10049"/>
            </a:avLst>
          </a:prstGeom>
          <a:ln w="63500">
            <a:solidFill>
              <a:srgbClr val="0086A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1" name="Screen Shot 2021-01-31 at 10.27.24 PM.png" descr="Screen Shot 2021-01-31 at 10.27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400" y="2412314"/>
            <a:ext cx="2204552" cy="926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21-01-31 at 10.27.33 PM.png" descr="Screen Shot 2021-01-31 at 10.27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550" y="9924316"/>
            <a:ext cx="862652" cy="83070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g1.daumcdn.jpg" descr="img1.daumcd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81" y="4904455"/>
            <a:ext cx="19828638" cy="7869490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직사각형"/>
          <p:cNvSpPr/>
          <p:nvPr/>
        </p:nvSpPr>
        <p:spPr>
          <a:xfrm>
            <a:off x="18440400" y="7035800"/>
            <a:ext cx="2780590" cy="2384929"/>
          </a:xfrm>
          <a:prstGeom prst="rect">
            <a:avLst/>
          </a:prstGeom>
          <a:ln w="139700">
            <a:solidFill>
              <a:srgbClr val="043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0" name="특수 문자"/>
          <p:cNvSpPr txBox="1"/>
          <p:nvPr/>
        </p:nvSpPr>
        <p:spPr>
          <a:xfrm>
            <a:off x="8628101" y="328369"/>
            <a:ext cx="7127798" cy="20749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8669">
              <a:defRPr sz="12096"/>
            </a:lvl1pPr>
          </a:lstStyle>
          <a:p>
            <a:r>
              <a:t>특수 문자</a:t>
            </a:r>
          </a:p>
        </p:txBody>
      </p:sp>
      <p:sp>
        <p:nvSpPr>
          <p:cNvPr id="351" name="\n"/>
          <p:cNvSpPr txBox="1"/>
          <p:nvPr/>
        </p:nvSpPr>
        <p:spPr>
          <a:xfrm>
            <a:off x="10972800" y="2630289"/>
            <a:ext cx="1906588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\n</a:t>
            </a:r>
          </a:p>
        </p:txBody>
      </p:sp>
      <p:sp>
        <p:nvSpPr>
          <p:cNvPr id="352" name="새줄 문자"/>
          <p:cNvSpPr txBox="1"/>
          <p:nvPr/>
        </p:nvSpPr>
        <p:spPr>
          <a:xfrm>
            <a:off x="14572321" y="2945419"/>
            <a:ext cx="2624151" cy="99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r>
              <a:t>새줄 문자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img1.daumcdn.jpg" descr="img1.daumcd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81" y="4904455"/>
            <a:ext cx="19828638" cy="786949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특수 문자"/>
          <p:cNvSpPr txBox="1"/>
          <p:nvPr/>
        </p:nvSpPr>
        <p:spPr>
          <a:xfrm>
            <a:off x="8628101" y="328369"/>
            <a:ext cx="7127798" cy="20749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8669">
              <a:defRPr sz="12096"/>
            </a:lvl1pPr>
          </a:lstStyle>
          <a:p>
            <a:r>
              <a:t>특수 문자</a:t>
            </a:r>
          </a:p>
        </p:txBody>
      </p:sp>
      <p:sp>
        <p:nvSpPr>
          <p:cNvPr id="356" name="직사각형"/>
          <p:cNvSpPr/>
          <p:nvPr/>
        </p:nvSpPr>
        <p:spPr>
          <a:xfrm>
            <a:off x="3200400" y="7035800"/>
            <a:ext cx="1859665" cy="1171737"/>
          </a:xfrm>
          <a:prstGeom prst="rect">
            <a:avLst/>
          </a:prstGeom>
          <a:ln w="139700">
            <a:solidFill>
              <a:srgbClr val="043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7" name="\t"/>
          <p:cNvSpPr txBox="1"/>
          <p:nvPr/>
        </p:nvSpPr>
        <p:spPr>
          <a:xfrm>
            <a:off x="11504612" y="2659471"/>
            <a:ext cx="13747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\t</a:t>
            </a:r>
          </a:p>
        </p:txBody>
      </p:sp>
      <p:sp>
        <p:nvSpPr>
          <p:cNvPr id="358" name="탭 문자"/>
          <p:cNvSpPr txBox="1"/>
          <p:nvPr/>
        </p:nvSpPr>
        <p:spPr>
          <a:xfrm>
            <a:off x="15153347" y="2844841"/>
            <a:ext cx="2052906" cy="99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r>
              <a:t>탭 문자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creen Shot 2021-01-30 at 11.13.18 PM.png" descr="Screen Shot 2021-01-30 at 11.13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67" y="6306015"/>
            <a:ext cx="16866066" cy="1609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p.29"/>
          <p:cNvSpPr txBox="1"/>
          <p:nvPr/>
        </p:nvSpPr>
        <p:spPr>
          <a:xfrm>
            <a:off x="11358562" y="3787524"/>
            <a:ext cx="16668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p.29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\의 탈바꿈"/>
          <p:cNvSpPr txBox="1"/>
          <p:nvPr/>
        </p:nvSpPr>
        <p:spPr>
          <a:xfrm>
            <a:off x="5682071" y="1540577"/>
            <a:ext cx="13019858" cy="27930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>
              <a:defRPr sz="1260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\</a:t>
            </a:r>
            <a:r>
              <a:t>의 탈바꿈</a:t>
            </a:r>
          </a:p>
        </p:txBody>
      </p:sp>
      <p:sp>
        <p:nvSpPr>
          <p:cNvPr id="365" name="&quot;\n&quot; is a newline character."/>
          <p:cNvSpPr txBox="1"/>
          <p:nvPr/>
        </p:nvSpPr>
        <p:spPr>
          <a:xfrm>
            <a:off x="6780212" y="6405562"/>
            <a:ext cx="10823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"\n" is a newline character.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Yesterday all my troubles seemed so far away.…"/>
          <p:cNvSpPr txBox="1"/>
          <p:nvPr/>
        </p:nvSpPr>
        <p:spPr>
          <a:xfrm>
            <a:off x="2999208" y="6066842"/>
            <a:ext cx="18385583" cy="37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R="543559" algn="just" defTabSz="508000">
              <a:lnSpc>
                <a:spcPct val="160000"/>
              </a:lnSpc>
              <a:defRPr sz="5200" b="0">
                <a:latin typeface="Monaco"/>
                <a:ea typeface="Monaco"/>
                <a:cs typeface="Monaco"/>
                <a:sym typeface="Monaco"/>
              </a:defRPr>
            </a:pPr>
            <a:r>
              <a:t>Yesterday all my troubles seemed so far away.</a:t>
            </a:r>
          </a:p>
          <a:p>
            <a:pPr marR="543559" algn="just" defTabSz="508000">
              <a:lnSpc>
                <a:spcPct val="160000"/>
              </a:lnSpc>
              <a:defRPr sz="5200" b="0">
                <a:latin typeface="Monaco"/>
                <a:ea typeface="Monaco"/>
                <a:cs typeface="Monaco"/>
                <a:sym typeface="Monaco"/>
              </a:defRPr>
            </a:pPr>
            <a:r>
              <a:t>Now it looks as though they're here to stay.</a:t>
            </a:r>
          </a:p>
          <a:p>
            <a:pPr marR="543559" algn="just" defTabSz="508000">
              <a:lnSpc>
                <a:spcPct val="160000"/>
              </a:lnSpc>
              <a:defRPr sz="5200" b="0">
                <a:latin typeface="Monaco"/>
                <a:ea typeface="Monaco"/>
                <a:cs typeface="Monaco"/>
                <a:sym typeface="Monaco"/>
              </a:defRPr>
            </a:pPr>
            <a:r>
              <a:t>Oh, I believe in yesterday.</a:t>
            </a:r>
          </a:p>
        </p:txBody>
      </p:sp>
      <p:sp>
        <p:nvSpPr>
          <p:cNvPr id="368" name="문자열 내부 줄 넘기기"/>
          <p:cNvSpPr txBox="1"/>
          <p:nvPr/>
        </p:nvSpPr>
        <p:spPr>
          <a:xfrm>
            <a:off x="5358384" y="1564937"/>
            <a:ext cx="13770863" cy="2793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764024">
              <a:defRPr sz="11718"/>
            </a:lvl1pPr>
          </a:lstStyle>
          <a:p>
            <a:r>
              <a:rPr dirty="0" err="1"/>
              <a:t>문자열</a:t>
            </a:r>
            <a:r>
              <a:rPr dirty="0"/>
              <a:t> </a:t>
            </a:r>
            <a:r>
              <a:rPr dirty="0" err="1"/>
              <a:t>내부</a:t>
            </a:r>
            <a:r>
              <a:rPr dirty="0"/>
              <a:t> 줄 </a:t>
            </a:r>
            <a:r>
              <a:rPr dirty="0" err="1"/>
              <a:t>넘기기</a:t>
            </a: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creen Shot 2021-01-30 at 11.13.00 PM.png" descr="Screen Shot 2021-01-30 at 11.13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47" y="6591300"/>
            <a:ext cx="15593306" cy="148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p.31"/>
          <p:cNvSpPr txBox="1"/>
          <p:nvPr/>
        </p:nvSpPr>
        <p:spPr>
          <a:xfrm>
            <a:off x="11358562" y="3787524"/>
            <a:ext cx="16668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p.31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여러 줄 문자열"/>
          <p:cNvSpPr txBox="1"/>
          <p:nvPr/>
        </p:nvSpPr>
        <p:spPr>
          <a:xfrm>
            <a:off x="5682071" y="1540577"/>
            <a:ext cx="13019858" cy="27930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여러 줄 문자열</a:t>
            </a:r>
          </a:p>
        </p:txBody>
      </p:sp>
      <p:sp>
        <p:nvSpPr>
          <p:cNvPr id="375" name="&quot;&quot;&quot;Yesterday all my troubles seemed so far away.…"/>
          <p:cNvSpPr txBox="1"/>
          <p:nvPr/>
        </p:nvSpPr>
        <p:spPr>
          <a:xfrm>
            <a:off x="2999208" y="6066842"/>
            <a:ext cx="19574497" cy="37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R="543559" algn="just" defTabSz="508000">
              <a:lnSpc>
                <a:spcPct val="160000"/>
              </a:lnSpc>
              <a:defRPr sz="5200" b="0">
                <a:latin typeface="Monaco"/>
                <a:ea typeface="Monaco"/>
                <a:cs typeface="Monaco"/>
                <a:sym typeface="Monaco"/>
              </a:defRPr>
            </a:pPr>
            <a:r>
              <a:t>"""Yesterday all my troubles seemed so far away.</a:t>
            </a:r>
          </a:p>
          <a:p>
            <a:pPr marR="543559" algn="just" defTabSz="508000">
              <a:lnSpc>
                <a:spcPct val="160000"/>
              </a:lnSpc>
              <a:defRPr sz="5200" b="0">
                <a:latin typeface="Monaco"/>
                <a:ea typeface="Monaco"/>
                <a:cs typeface="Monaco"/>
                <a:sym typeface="Monaco"/>
              </a:defRPr>
            </a:pPr>
            <a:r>
              <a:t>Now it looks as though they're here to stay.</a:t>
            </a:r>
          </a:p>
          <a:p>
            <a:pPr marR="543559" algn="just" defTabSz="508000">
              <a:lnSpc>
                <a:spcPct val="160000"/>
              </a:lnSpc>
              <a:defRPr sz="5200" b="0">
                <a:latin typeface="Monaco"/>
                <a:ea typeface="Monaco"/>
                <a:cs typeface="Monaco"/>
                <a:sym typeface="Monaco"/>
              </a:defRPr>
            </a:pPr>
            <a:r>
              <a:t>Oh, I believe in yesterday."""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rint() 옵션"/>
          <p:cNvSpPr txBox="1"/>
          <p:nvPr/>
        </p:nvSpPr>
        <p:spPr>
          <a:xfrm>
            <a:off x="4596735" y="1118586"/>
            <a:ext cx="15190530" cy="27930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>
              <a:defRPr sz="1260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print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()</a:t>
            </a:r>
            <a:r>
              <a:t> 옵션</a:t>
            </a:r>
          </a:p>
        </p:txBody>
      </p:sp>
      <p:sp>
        <p:nvSpPr>
          <p:cNvPr id="378" name="sep"/>
          <p:cNvSpPr txBox="1"/>
          <p:nvPr/>
        </p:nvSpPr>
        <p:spPr>
          <a:xfrm>
            <a:off x="11352212" y="5815729"/>
            <a:ext cx="1679576" cy="115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8F00"/>
                </a:solidFill>
              </a:defRPr>
            </a:pPr>
            <a:r>
              <a:rPr>
                <a:solidFill>
                  <a:srgbClr val="000000"/>
                </a:solidFill>
              </a:rPr>
              <a:t>sep</a:t>
            </a:r>
          </a:p>
        </p:txBody>
      </p:sp>
      <p:sp>
        <p:nvSpPr>
          <p:cNvPr id="379" name="end"/>
          <p:cNvSpPr txBox="1"/>
          <p:nvPr/>
        </p:nvSpPr>
        <p:spPr>
          <a:xfrm>
            <a:off x="11352212" y="8878650"/>
            <a:ext cx="1679576" cy="115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8F00"/>
                </a:solidFill>
              </a:defRPr>
            </a:pPr>
            <a:r>
              <a:rPr>
                <a:solidFill>
                  <a:srgbClr val="000000"/>
                </a:solidFill>
              </a:rPr>
              <a:t>end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creen Shot 2021-01-29 at 7.08.04 PM.png" descr="Screen Shot 2021-01-29 at 7.08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65" y="1186586"/>
            <a:ext cx="8936774" cy="11342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Screen Shot 2021-01-29 at 7.07.31 PM.png" descr="Screen Shot 2021-01-29 at 7.07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423" y="2430326"/>
            <a:ext cx="12878825" cy="3966483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✔︎"/>
          <p:cNvSpPr txBox="1"/>
          <p:nvPr/>
        </p:nvSpPr>
        <p:spPr>
          <a:xfrm>
            <a:off x="14348855" y="844143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388" name="그룹"/>
          <p:cNvGrpSpPr/>
          <p:nvPr/>
        </p:nvGrpSpPr>
        <p:grpSpPr>
          <a:xfrm>
            <a:off x="15052504" y="7330663"/>
            <a:ext cx="4376920" cy="4449690"/>
            <a:chOff x="0" y="0"/>
            <a:chExt cx="4376918" cy="4449689"/>
          </a:xfrm>
        </p:grpSpPr>
        <p:pic>
          <p:nvPicPr>
            <p:cNvPr id="384" name="Screen Shot 2021-01-30 at 11.06.01 PM.png" descr="Screen Shot 2021-01-30 at 11.06.0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447033" cy="1111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Screen Shot 2021-01-30 at 11.05.46 PM.png" descr="Screen Shot 2021-01-30 at 11.05.46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1" y="1115512"/>
              <a:ext cx="2905764" cy="1054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6" name="Screen Shot 2021-01-30 at 11.05.31 PM.png" descr="Screen Shot 2021-01-30 at 11.05.3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37" y="2255575"/>
              <a:ext cx="4273182" cy="1082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7" name="Screen Shot 2021-01-30 at 11.05.20 PM.png" descr="Screen Shot 2021-01-30 at 11.05.20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707" y="3424125"/>
              <a:ext cx="2848788" cy="1025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수식"/>
          <p:cNvSpPr txBox="1">
            <a:spLocks noGrp="1"/>
          </p:cNvSpPr>
          <p:nvPr>
            <p:ph type="title" idx="4294967295"/>
          </p:nvPr>
        </p:nvSpPr>
        <p:spPr>
          <a:xfrm>
            <a:off x="7744933" y="8321302"/>
            <a:ext cx="8894134" cy="237293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수식</a:t>
            </a:r>
          </a:p>
        </p:txBody>
      </p:sp>
      <p:sp>
        <p:nvSpPr>
          <p:cNvPr id="391" name="Arithmetic Expression"/>
          <p:cNvSpPr txBox="1"/>
          <p:nvPr/>
        </p:nvSpPr>
        <p:spPr>
          <a:xfrm>
            <a:off x="8115236" y="11280714"/>
            <a:ext cx="8153528" cy="106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Arithmetic Expression</a:t>
            </a:r>
          </a:p>
        </p:txBody>
      </p:sp>
      <p:pic>
        <p:nvPicPr>
          <p:cNvPr id="392" name="Screen Shot 2021-02-05 at 12.33.44 PM.png" descr="Screen Shot 2021-02-05 at 12.33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269" y="632502"/>
            <a:ext cx="6103462" cy="7682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식"/>
          <p:cNvSpPr txBox="1"/>
          <p:nvPr/>
        </p:nvSpPr>
        <p:spPr>
          <a:xfrm>
            <a:off x="1180061" y="1965062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식</a:t>
            </a:r>
          </a:p>
        </p:txBody>
      </p:sp>
      <p:sp>
        <p:nvSpPr>
          <p:cNvPr id="156" name="Expression"/>
          <p:cNvSpPr txBox="1"/>
          <p:nvPr/>
        </p:nvSpPr>
        <p:spPr>
          <a:xfrm>
            <a:off x="1631064" y="3625378"/>
            <a:ext cx="5103684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509349">
              <a:defRPr sz="7440"/>
            </a:lvl1pPr>
          </a:lstStyle>
          <a:p>
            <a:r>
              <a:t>Expression</a:t>
            </a:r>
          </a:p>
        </p:txBody>
      </p:sp>
      <p:sp>
        <p:nvSpPr>
          <p:cNvPr id="157" name="문자열"/>
          <p:cNvSpPr txBox="1"/>
          <p:nvPr/>
        </p:nvSpPr>
        <p:spPr>
          <a:xfrm>
            <a:off x="12909360" y="7174423"/>
            <a:ext cx="2565700" cy="1010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02550">
              <a:defRPr sz="5880">
                <a:solidFill>
                  <a:srgbClr val="0086A2"/>
                </a:solidFill>
              </a:defRPr>
            </a:lvl1pPr>
          </a:lstStyle>
          <a:p>
            <a:r>
              <a:t>문자열</a:t>
            </a:r>
          </a:p>
        </p:txBody>
      </p:sp>
      <p:sp>
        <p:nvSpPr>
          <p:cNvPr id="158" name="Value"/>
          <p:cNvSpPr txBox="1"/>
          <p:nvPr/>
        </p:nvSpPr>
        <p:spPr>
          <a:xfrm>
            <a:off x="1631064" y="11062744"/>
            <a:ext cx="5103684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33995">
              <a:defRPr sz="7800"/>
            </a:lvl1pPr>
          </a:lstStyle>
          <a:p>
            <a:r>
              <a:t>Value</a:t>
            </a:r>
          </a:p>
        </p:txBody>
      </p:sp>
      <p:sp>
        <p:nvSpPr>
          <p:cNvPr id="159" name="값"/>
          <p:cNvSpPr txBox="1"/>
          <p:nvPr/>
        </p:nvSpPr>
        <p:spPr>
          <a:xfrm>
            <a:off x="1357861" y="9256814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값</a:t>
            </a:r>
          </a:p>
        </p:txBody>
      </p:sp>
      <p:sp>
        <p:nvSpPr>
          <p:cNvPr id="160" name="화살표"/>
          <p:cNvSpPr/>
          <p:nvPr/>
        </p:nvSpPr>
        <p:spPr>
          <a:xfrm rot="5400000">
            <a:off x="2540487" y="6593320"/>
            <a:ext cx="3284837" cy="1270001"/>
          </a:xfrm>
          <a:prstGeom prst="rightArrow">
            <a:avLst>
              <a:gd name="adj1" fmla="val 30054"/>
              <a:gd name="adj2" fmla="val 5871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evaluate"/>
          <p:cNvSpPr txBox="1"/>
          <p:nvPr/>
        </p:nvSpPr>
        <p:spPr>
          <a:xfrm>
            <a:off x="4674152" y="6586449"/>
            <a:ext cx="3072597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94334">
              <a:defRPr sz="5760">
                <a:solidFill>
                  <a:srgbClr val="797979"/>
                </a:solidFill>
              </a:defRPr>
            </a:lvl1pPr>
          </a:lstStyle>
          <a:p>
            <a:r>
              <a:t>evaluate</a:t>
            </a:r>
          </a:p>
        </p:txBody>
      </p:sp>
      <p:sp>
        <p:nvSpPr>
          <p:cNvPr id="162" name="계산"/>
          <p:cNvSpPr txBox="1"/>
          <p:nvPr/>
        </p:nvSpPr>
        <p:spPr>
          <a:xfrm>
            <a:off x="5026212" y="5879594"/>
            <a:ext cx="2368478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25779">
              <a:defRPr sz="7679">
                <a:solidFill>
                  <a:srgbClr val="79797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163" name="인용 풍선"/>
          <p:cNvSpPr/>
          <p:nvPr/>
        </p:nvSpPr>
        <p:spPr>
          <a:xfrm>
            <a:off x="9591674" y="6879766"/>
            <a:ext cx="9304490" cy="3096850"/>
          </a:xfrm>
          <a:prstGeom prst="wedgeEllipseCallout">
            <a:avLst>
              <a:gd name="adj1" fmla="val -96419"/>
              <a:gd name="adj2" fmla="val 43250"/>
            </a:avLst>
          </a:prstGeom>
          <a:ln w="63500">
            <a:solidFill>
              <a:srgbClr val="0086A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문자열식"/>
          <p:cNvSpPr txBox="1"/>
          <p:nvPr/>
        </p:nvSpPr>
        <p:spPr>
          <a:xfrm>
            <a:off x="10946975" y="3698413"/>
            <a:ext cx="3072597" cy="1010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5880">
                <a:solidFill>
                  <a:srgbClr val="0086A2"/>
                </a:solidFill>
              </a:defRPr>
            </a:lvl1pPr>
          </a:lstStyle>
          <a:p>
            <a:r>
              <a:t>문자열식</a:t>
            </a:r>
          </a:p>
        </p:txBody>
      </p:sp>
      <p:sp>
        <p:nvSpPr>
          <p:cNvPr id="165" name="인용 풍선"/>
          <p:cNvSpPr/>
          <p:nvPr/>
        </p:nvSpPr>
        <p:spPr>
          <a:xfrm>
            <a:off x="9676580" y="3281652"/>
            <a:ext cx="5729470" cy="2961575"/>
          </a:xfrm>
          <a:prstGeom prst="wedgeEllipseCallout">
            <a:avLst>
              <a:gd name="adj1" fmla="val -126524"/>
              <a:gd name="adj2" fmla="val -57368"/>
            </a:avLst>
          </a:prstGeom>
          <a:ln w="63500">
            <a:solidFill>
              <a:srgbClr val="0086A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6" name="Screen Shot 2021-01-31 at 10.27.04 PM.png" descr="Screen Shot 2021-01-31 at 10.27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552" y="8307025"/>
            <a:ext cx="7284604" cy="95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21-01-31 at 10.26.57 PM.png" descr="Screen Shot 2021-01-31 at 10.26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72" y="4752752"/>
            <a:ext cx="3578403" cy="926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정수"/>
          <p:cNvSpPr txBox="1">
            <a:spLocks noGrp="1"/>
          </p:cNvSpPr>
          <p:nvPr>
            <p:ph type="title" idx="4294967295"/>
          </p:nvPr>
        </p:nvSpPr>
        <p:spPr>
          <a:xfrm>
            <a:off x="4228073" y="401184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정수</a:t>
            </a:r>
          </a:p>
        </p:txBody>
      </p:sp>
      <p:sp>
        <p:nvSpPr>
          <p:cNvPr id="395" name="integer"/>
          <p:cNvSpPr txBox="1"/>
          <p:nvPr/>
        </p:nvSpPr>
        <p:spPr>
          <a:xfrm>
            <a:off x="5630481" y="7351944"/>
            <a:ext cx="270903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integer</a:t>
            </a:r>
          </a:p>
        </p:txBody>
      </p:sp>
      <p:sp>
        <p:nvSpPr>
          <p:cNvPr id="396" name="실수"/>
          <p:cNvSpPr txBox="1"/>
          <p:nvPr/>
        </p:nvSpPr>
        <p:spPr>
          <a:xfrm>
            <a:off x="14438873" y="4011842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실수</a:t>
            </a:r>
          </a:p>
        </p:txBody>
      </p:sp>
      <p:sp>
        <p:nvSpPr>
          <p:cNvPr id="397" name="real number"/>
          <p:cNvSpPr txBox="1"/>
          <p:nvPr/>
        </p:nvSpPr>
        <p:spPr>
          <a:xfrm>
            <a:off x="14938311" y="7351944"/>
            <a:ext cx="451497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real number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정수의 표현"/>
          <p:cNvSpPr txBox="1">
            <a:spLocks noGrp="1"/>
          </p:cNvSpPr>
          <p:nvPr>
            <p:ph type="title" idx="4294967295"/>
          </p:nvPr>
        </p:nvSpPr>
        <p:spPr>
          <a:xfrm>
            <a:off x="9015985" y="2052882"/>
            <a:ext cx="5932942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632579">
              <a:defRPr sz="9239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정수의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400" name="55…"/>
          <p:cNvSpPr txBox="1"/>
          <p:nvPr/>
        </p:nvSpPr>
        <p:spPr>
          <a:xfrm>
            <a:off x="11542712" y="6139023"/>
            <a:ext cx="1298576" cy="433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55</a:t>
            </a:r>
          </a:p>
          <a:p>
            <a: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+3</a:t>
            </a:r>
          </a:p>
          <a:p>
            <a: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0</a:t>
            </a:r>
          </a:p>
          <a:p>
            <a: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-13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실수의 표현"/>
          <p:cNvSpPr txBox="1"/>
          <p:nvPr/>
        </p:nvSpPr>
        <p:spPr>
          <a:xfrm>
            <a:off x="9435073" y="963842"/>
            <a:ext cx="5945135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32579">
              <a:defRPr sz="9239"/>
            </a:lvl1pPr>
          </a:lstStyle>
          <a:p>
            <a:r>
              <a:rPr dirty="0" err="1"/>
              <a:t>실수의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403" name="fixed point"/>
          <p:cNvSpPr txBox="1"/>
          <p:nvPr/>
        </p:nvSpPr>
        <p:spPr>
          <a:xfrm>
            <a:off x="5146177" y="5555834"/>
            <a:ext cx="3529966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fixed point</a:t>
            </a:r>
          </a:p>
        </p:txBody>
      </p:sp>
      <p:sp>
        <p:nvSpPr>
          <p:cNvPr id="404" name="부동소수점 방식"/>
          <p:cNvSpPr txBox="1"/>
          <p:nvPr/>
        </p:nvSpPr>
        <p:spPr>
          <a:xfrm>
            <a:off x="1413999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부동소수점</a:t>
            </a:r>
            <a:r>
              <a:t> 방식</a:t>
            </a:r>
          </a:p>
        </p:txBody>
      </p:sp>
      <p:sp>
        <p:nvSpPr>
          <p:cNvPr id="405" name="고정소수점 방식"/>
          <p:cNvSpPr txBox="1"/>
          <p:nvPr/>
        </p:nvSpPr>
        <p:spPr>
          <a:xfrm>
            <a:off x="527308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고정소수점</a:t>
            </a:r>
            <a:r>
              <a:t> 방식</a:t>
            </a:r>
          </a:p>
        </p:txBody>
      </p:sp>
      <p:sp>
        <p:nvSpPr>
          <p:cNvPr id="406" name="floating point"/>
          <p:cNvSpPr txBox="1"/>
          <p:nvPr/>
        </p:nvSpPr>
        <p:spPr>
          <a:xfrm>
            <a:off x="13685919" y="5555834"/>
            <a:ext cx="4340861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floating point</a:t>
            </a:r>
          </a:p>
        </p:txBody>
      </p:sp>
      <p:sp>
        <p:nvSpPr>
          <p:cNvPr id="40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ixed point"/>
          <p:cNvSpPr txBox="1"/>
          <p:nvPr/>
        </p:nvSpPr>
        <p:spPr>
          <a:xfrm>
            <a:off x="5146177" y="5555834"/>
            <a:ext cx="3529966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fixed point</a:t>
            </a:r>
          </a:p>
        </p:txBody>
      </p:sp>
      <p:sp>
        <p:nvSpPr>
          <p:cNvPr id="410" name="부동소수점 방식"/>
          <p:cNvSpPr txBox="1"/>
          <p:nvPr/>
        </p:nvSpPr>
        <p:spPr>
          <a:xfrm>
            <a:off x="1413999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부동소수점</a:t>
            </a:r>
            <a:r>
              <a:t> 방식</a:t>
            </a:r>
          </a:p>
        </p:txBody>
      </p:sp>
      <p:sp>
        <p:nvSpPr>
          <p:cNvPr id="411" name="고정소수점 방식"/>
          <p:cNvSpPr txBox="1"/>
          <p:nvPr/>
        </p:nvSpPr>
        <p:spPr>
          <a:xfrm>
            <a:off x="527308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고정소수점</a:t>
            </a:r>
            <a:r>
              <a:t> 방식</a:t>
            </a:r>
          </a:p>
        </p:txBody>
      </p:sp>
      <p:sp>
        <p:nvSpPr>
          <p:cNvPr id="412" name="floating point"/>
          <p:cNvSpPr txBox="1"/>
          <p:nvPr/>
        </p:nvSpPr>
        <p:spPr>
          <a:xfrm>
            <a:off x="13685919" y="5555834"/>
            <a:ext cx="4340861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floating point</a:t>
            </a:r>
          </a:p>
        </p:txBody>
      </p:sp>
      <p:sp>
        <p:nvSpPr>
          <p:cNvPr id="413" name="3.141592"/>
          <p:cNvSpPr txBox="1"/>
          <p:nvPr/>
        </p:nvSpPr>
        <p:spPr>
          <a:xfrm>
            <a:off x="5309372" y="7385056"/>
            <a:ext cx="3203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3.141592</a:t>
            </a:r>
          </a:p>
        </p:txBody>
      </p:sp>
      <p:sp>
        <p:nvSpPr>
          <p:cNvPr id="414" name="+1.414"/>
          <p:cNvSpPr txBox="1"/>
          <p:nvPr/>
        </p:nvSpPr>
        <p:spPr>
          <a:xfrm>
            <a:off x="5690372" y="8967975"/>
            <a:ext cx="244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+1.414</a:t>
            </a:r>
          </a:p>
        </p:txBody>
      </p:sp>
      <p:sp>
        <p:nvSpPr>
          <p:cNvPr id="415" name="-324.8"/>
          <p:cNvSpPr txBox="1"/>
          <p:nvPr/>
        </p:nvSpPr>
        <p:spPr>
          <a:xfrm>
            <a:off x="5690372" y="10550893"/>
            <a:ext cx="244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-324.8</a:t>
            </a:r>
          </a:p>
        </p:txBody>
      </p:sp>
      <p:sp>
        <p:nvSpPr>
          <p:cNvPr id="416" name="실수의 표현"/>
          <p:cNvSpPr txBox="1"/>
          <p:nvPr/>
        </p:nvSpPr>
        <p:spPr>
          <a:xfrm>
            <a:off x="9435073" y="963842"/>
            <a:ext cx="5926847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32579">
              <a:defRPr sz="9239"/>
            </a:lvl1pPr>
          </a:lstStyle>
          <a:p>
            <a:r>
              <a:rPr dirty="0" err="1"/>
              <a:t>실수의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41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ixed point"/>
          <p:cNvSpPr txBox="1"/>
          <p:nvPr/>
        </p:nvSpPr>
        <p:spPr>
          <a:xfrm>
            <a:off x="5146177" y="5555834"/>
            <a:ext cx="3529966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fixed point</a:t>
            </a:r>
          </a:p>
        </p:txBody>
      </p:sp>
      <p:sp>
        <p:nvSpPr>
          <p:cNvPr id="420" name="부동소수점 방식"/>
          <p:cNvSpPr txBox="1"/>
          <p:nvPr/>
        </p:nvSpPr>
        <p:spPr>
          <a:xfrm>
            <a:off x="1413999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부동소수점</a:t>
            </a:r>
            <a:r>
              <a:t> 방식</a:t>
            </a:r>
          </a:p>
        </p:txBody>
      </p:sp>
      <p:sp>
        <p:nvSpPr>
          <p:cNvPr id="421" name="0.0000000025"/>
          <p:cNvSpPr txBox="1"/>
          <p:nvPr/>
        </p:nvSpPr>
        <p:spPr>
          <a:xfrm>
            <a:off x="5399958" y="7562856"/>
            <a:ext cx="4727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0.0000000025</a:t>
            </a:r>
          </a:p>
        </p:txBody>
      </p:sp>
      <p:sp>
        <p:nvSpPr>
          <p:cNvPr id="422" name="2.5e-9"/>
          <p:cNvSpPr txBox="1"/>
          <p:nvPr/>
        </p:nvSpPr>
        <p:spPr>
          <a:xfrm>
            <a:off x="15190632" y="7562856"/>
            <a:ext cx="244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2.5e-9</a:t>
            </a:r>
          </a:p>
        </p:txBody>
      </p:sp>
      <p:sp>
        <p:nvSpPr>
          <p:cNvPr id="423" name="고정소수점 방식"/>
          <p:cNvSpPr txBox="1"/>
          <p:nvPr/>
        </p:nvSpPr>
        <p:spPr>
          <a:xfrm>
            <a:off x="527308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고정소수점</a:t>
            </a:r>
            <a:r>
              <a:t> 방식</a:t>
            </a:r>
          </a:p>
        </p:txBody>
      </p:sp>
      <p:sp>
        <p:nvSpPr>
          <p:cNvPr id="424" name="floating point"/>
          <p:cNvSpPr txBox="1"/>
          <p:nvPr/>
        </p:nvSpPr>
        <p:spPr>
          <a:xfrm>
            <a:off x="13685919" y="5555834"/>
            <a:ext cx="4340861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floating point</a:t>
            </a:r>
          </a:p>
        </p:txBody>
      </p:sp>
      <p:sp>
        <p:nvSpPr>
          <p:cNvPr id="425" name="실수의 표현"/>
          <p:cNvSpPr txBox="1"/>
          <p:nvPr/>
        </p:nvSpPr>
        <p:spPr>
          <a:xfrm>
            <a:off x="9435073" y="963842"/>
            <a:ext cx="596342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32579">
              <a:defRPr sz="9239"/>
            </a:lvl1pPr>
          </a:lstStyle>
          <a:p>
            <a:r>
              <a:rPr dirty="0" err="1"/>
              <a:t>실수의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42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fixed point"/>
          <p:cNvSpPr txBox="1"/>
          <p:nvPr/>
        </p:nvSpPr>
        <p:spPr>
          <a:xfrm>
            <a:off x="5146177" y="5555834"/>
            <a:ext cx="3529966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fixed point</a:t>
            </a:r>
          </a:p>
        </p:txBody>
      </p:sp>
      <p:sp>
        <p:nvSpPr>
          <p:cNvPr id="429" name="부동소수점 방식"/>
          <p:cNvSpPr txBox="1"/>
          <p:nvPr/>
        </p:nvSpPr>
        <p:spPr>
          <a:xfrm>
            <a:off x="1413999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부동소수점</a:t>
            </a:r>
            <a:r>
              <a:t> 방식</a:t>
            </a:r>
          </a:p>
        </p:txBody>
      </p:sp>
      <p:sp>
        <p:nvSpPr>
          <p:cNvPr id="430" name="0.0000000025"/>
          <p:cNvSpPr txBox="1"/>
          <p:nvPr/>
        </p:nvSpPr>
        <p:spPr>
          <a:xfrm>
            <a:off x="5399958" y="7562856"/>
            <a:ext cx="4727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0.0000000025</a:t>
            </a:r>
          </a:p>
        </p:txBody>
      </p:sp>
      <p:sp>
        <p:nvSpPr>
          <p:cNvPr id="431" name="2.5e-9"/>
          <p:cNvSpPr txBox="1"/>
          <p:nvPr/>
        </p:nvSpPr>
        <p:spPr>
          <a:xfrm>
            <a:off x="15190632" y="7562856"/>
            <a:ext cx="244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2.5e-9</a:t>
            </a:r>
          </a:p>
        </p:txBody>
      </p:sp>
      <p:sp>
        <p:nvSpPr>
          <p:cNvPr id="432" name="고정소수점 방식"/>
          <p:cNvSpPr txBox="1"/>
          <p:nvPr/>
        </p:nvSpPr>
        <p:spPr>
          <a:xfrm>
            <a:off x="5273085" y="4377132"/>
            <a:ext cx="4981322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/>
            </a:pPr>
            <a:r>
              <a:rPr u="sng"/>
              <a:t>고정소수점</a:t>
            </a:r>
            <a:r>
              <a:t> 방식</a:t>
            </a:r>
          </a:p>
        </p:txBody>
      </p:sp>
      <p:sp>
        <p:nvSpPr>
          <p:cNvPr id="433" name="floating point"/>
          <p:cNvSpPr txBox="1"/>
          <p:nvPr/>
        </p:nvSpPr>
        <p:spPr>
          <a:xfrm>
            <a:off x="13685919" y="5555834"/>
            <a:ext cx="4340861" cy="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 floating point</a:t>
            </a:r>
          </a:p>
        </p:txBody>
      </p:sp>
      <p:pic>
        <p:nvPicPr>
          <p:cNvPr id="434" name="10.gif" descr="1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920" y="9326930"/>
            <a:ext cx="6532036" cy="2464920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가수"/>
          <p:cNvSpPr txBox="1"/>
          <p:nvPr/>
        </p:nvSpPr>
        <p:spPr>
          <a:xfrm>
            <a:off x="14392484" y="11883924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가수</a:t>
            </a:r>
          </a:p>
        </p:txBody>
      </p:sp>
      <p:sp>
        <p:nvSpPr>
          <p:cNvPr id="436" name="기저"/>
          <p:cNvSpPr txBox="1"/>
          <p:nvPr/>
        </p:nvSpPr>
        <p:spPr>
          <a:xfrm>
            <a:off x="17313484" y="11883924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기저</a:t>
            </a:r>
          </a:p>
        </p:txBody>
      </p:sp>
      <p:sp>
        <p:nvSpPr>
          <p:cNvPr id="437" name="지수"/>
          <p:cNvSpPr txBox="1"/>
          <p:nvPr/>
        </p:nvSpPr>
        <p:spPr>
          <a:xfrm>
            <a:off x="18761284" y="8658124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지수</a:t>
            </a:r>
          </a:p>
        </p:txBody>
      </p:sp>
      <p:sp>
        <p:nvSpPr>
          <p:cNvPr id="438" name="실수의 표현"/>
          <p:cNvSpPr txBox="1"/>
          <p:nvPr/>
        </p:nvSpPr>
        <p:spPr>
          <a:xfrm>
            <a:off x="9435073" y="963842"/>
            <a:ext cx="590394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32579">
              <a:defRPr sz="9239"/>
            </a:lvl1pPr>
          </a:lstStyle>
          <a:p>
            <a:r>
              <a:rPr dirty="0" err="1"/>
              <a:t>실수의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정수"/>
          <p:cNvSpPr txBox="1">
            <a:spLocks noGrp="1"/>
          </p:cNvSpPr>
          <p:nvPr>
            <p:ph type="title" idx="4294967295"/>
          </p:nvPr>
        </p:nvSpPr>
        <p:spPr>
          <a:xfrm>
            <a:off x="4228073" y="401184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정수</a:t>
            </a:r>
          </a:p>
        </p:txBody>
      </p:sp>
      <p:sp>
        <p:nvSpPr>
          <p:cNvPr id="441" name="integer"/>
          <p:cNvSpPr txBox="1"/>
          <p:nvPr/>
        </p:nvSpPr>
        <p:spPr>
          <a:xfrm>
            <a:off x="5630481" y="7351944"/>
            <a:ext cx="270903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integer</a:t>
            </a:r>
          </a:p>
        </p:txBody>
      </p:sp>
      <p:sp>
        <p:nvSpPr>
          <p:cNvPr id="442" name="실수"/>
          <p:cNvSpPr txBox="1"/>
          <p:nvPr/>
        </p:nvSpPr>
        <p:spPr>
          <a:xfrm>
            <a:off x="14438873" y="4011842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실수</a:t>
            </a:r>
          </a:p>
        </p:txBody>
      </p:sp>
      <p:sp>
        <p:nvSpPr>
          <p:cNvPr id="443" name="real number"/>
          <p:cNvSpPr txBox="1"/>
          <p:nvPr/>
        </p:nvSpPr>
        <p:spPr>
          <a:xfrm>
            <a:off x="14938311" y="7351944"/>
            <a:ext cx="451497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real number</a:t>
            </a:r>
          </a:p>
        </p:txBody>
      </p:sp>
      <p:sp>
        <p:nvSpPr>
          <p:cNvPr id="444" name="float"/>
          <p:cNvSpPr txBox="1"/>
          <p:nvPr/>
        </p:nvSpPr>
        <p:spPr>
          <a:xfrm>
            <a:off x="16046698" y="10083296"/>
            <a:ext cx="2298204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>
                <a:solidFill>
                  <a:srgbClr val="0433FF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float</a:t>
            </a:r>
          </a:p>
        </p:txBody>
      </p:sp>
      <p:sp>
        <p:nvSpPr>
          <p:cNvPr id="445" name="int"/>
          <p:cNvSpPr txBox="1"/>
          <p:nvPr/>
        </p:nvSpPr>
        <p:spPr>
          <a:xfrm>
            <a:off x="6264423" y="10083296"/>
            <a:ext cx="1441154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>
                <a:solidFill>
                  <a:srgbClr val="0433FF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int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표"/>
          <p:cNvGraphicFramePr/>
          <p:nvPr/>
        </p:nvGraphicFramePr>
        <p:xfrm>
          <a:off x="3843858" y="3795745"/>
          <a:ext cx="17031273" cy="23943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3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5562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더하기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빼기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곱하기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나누기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몫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나머지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거듭제곱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//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**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8" name="수식의 표현"/>
          <p:cNvSpPr txBox="1"/>
          <p:nvPr/>
        </p:nvSpPr>
        <p:spPr>
          <a:xfrm>
            <a:off x="9435073" y="532042"/>
            <a:ext cx="5999999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32579">
              <a:defRPr sz="9239"/>
            </a:lvl1pPr>
          </a:lstStyle>
          <a:p>
            <a:r>
              <a:rPr dirty="0" err="1"/>
              <a:t>수식의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449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3 + 5"/>
          <p:cNvSpPr txBox="1"/>
          <p:nvPr/>
        </p:nvSpPr>
        <p:spPr>
          <a:xfrm>
            <a:off x="4233474" y="7221409"/>
            <a:ext cx="18065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3 + 5</a:t>
            </a:r>
          </a:p>
        </p:txBody>
      </p:sp>
      <p:graphicFrame>
        <p:nvGraphicFramePr>
          <p:cNvPr id="452" name="표"/>
          <p:cNvGraphicFramePr/>
          <p:nvPr/>
        </p:nvGraphicFramePr>
        <p:xfrm>
          <a:off x="3843858" y="3795745"/>
          <a:ext cx="17031273" cy="23943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3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3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5562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더하기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빼기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곱하기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나누기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몫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나머지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거듭제곱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//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**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3" name="24 - 17"/>
          <p:cNvSpPr txBox="1"/>
          <p:nvPr/>
        </p:nvSpPr>
        <p:spPr>
          <a:xfrm>
            <a:off x="3903274" y="9049687"/>
            <a:ext cx="24669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24 - 17</a:t>
            </a:r>
          </a:p>
        </p:txBody>
      </p:sp>
      <p:sp>
        <p:nvSpPr>
          <p:cNvPr id="454" name="24 * 365"/>
          <p:cNvSpPr txBox="1"/>
          <p:nvPr/>
        </p:nvSpPr>
        <p:spPr>
          <a:xfrm>
            <a:off x="8691266" y="7221409"/>
            <a:ext cx="2797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24 * 365</a:t>
            </a:r>
          </a:p>
        </p:txBody>
      </p:sp>
      <p:sp>
        <p:nvSpPr>
          <p:cNvPr id="455" name="53 / 7"/>
          <p:cNvSpPr txBox="1"/>
          <p:nvPr/>
        </p:nvSpPr>
        <p:spPr>
          <a:xfrm>
            <a:off x="8717385" y="9049687"/>
            <a:ext cx="21367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53 / 7</a:t>
            </a:r>
          </a:p>
        </p:txBody>
      </p:sp>
      <p:sp>
        <p:nvSpPr>
          <p:cNvPr id="456" name="53 // 7"/>
          <p:cNvSpPr txBox="1"/>
          <p:nvPr/>
        </p:nvSpPr>
        <p:spPr>
          <a:xfrm>
            <a:off x="13407480" y="7221409"/>
            <a:ext cx="24669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53 // 7</a:t>
            </a:r>
          </a:p>
        </p:txBody>
      </p:sp>
      <p:sp>
        <p:nvSpPr>
          <p:cNvPr id="457" name="53 % 7"/>
          <p:cNvSpPr txBox="1"/>
          <p:nvPr/>
        </p:nvSpPr>
        <p:spPr>
          <a:xfrm>
            <a:off x="13572580" y="9049687"/>
            <a:ext cx="21367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53 % 7</a:t>
            </a:r>
          </a:p>
        </p:txBody>
      </p:sp>
      <p:sp>
        <p:nvSpPr>
          <p:cNvPr id="458" name="2.0 ** 8"/>
          <p:cNvSpPr txBox="1"/>
          <p:nvPr/>
        </p:nvSpPr>
        <p:spPr>
          <a:xfrm>
            <a:off x="18174495" y="7221409"/>
            <a:ext cx="2797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2.0 ** 8</a:t>
            </a:r>
          </a:p>
        </p:txBody>
      </p:sp>
      <p:sp>
        <p:nvSpPr>
          <p:cNvPr id="459" name="수식의 표현"/>
          <p:cNvSpPr txBox="1"/>
          <p:nvPr/>
        </p:nvSpPr>
        <p:spPr>
          <a:xfrm>
            <a:off x="9435073" y="532042"/>
            <a:ext cx="5945135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32579">
              <a:defRPr sz="9239"/>
            </a:lvl1pPr>
          </a:lstStyle>
          <a:p>
            <a:r>
              <a:rPr dirty="0" err="1"/>
              <a:t>수식의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산술 연산자"/>
          <p:cNvSpPr txBox="1"/>
          <p:nvPr/>
        </p:nvSpPr>
        <p:spPr>
          <a:xfrm>
            <a:off x="9435073" y="664382"/>
            <a:ext cx="5981711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32579">
              <a:defRPr sz="9239"/>
            </a:lvl1pPr>
          </a:lstStyle>
          <a:p>
            <a:r>
              <a:rPr dirty="0" err="1"/>
              <a:t>산술</a:t>
            </a:r>
            <a:r>
              <a:rPr dirty="0"/>
              <a:t> </a:t>
            </a:r>
            <a:r>
              <a:rPr dirty="0" err="1"/>
              <a:t>연산자</a:t>
            </a:r>
            <a:endParaRPr dirty="0"/>
          </a:p>
        </p:txBody>
      </p:sp>
      <p:sp>
        <p:nvSpPr>
          <p:cNvPr id="462" name="-5"/>
          <p:cNvSpPr txBox="1"/>
          <p:nvPr/>
        </p:nvSpPr>
        <p:spPr>
          <a:xfrm>
            <a:off x="11784012" y="7613656"/>
            <a:ext cx="8159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-5</a:t>
            </a:r>
          </a:p>
        </p:txBody>
      </p:sp>
      <p:graphicFrame>
        <p:nvGraphicFramePr>
          <p:cNvPr id="463" name="표"/>
          <p:cNvGraphicFramePr/>
          <p:nvPr/>
        </p:nvGraphicFramePr>
        <p:xfrm>
          <a:off x="10169319" y="3992421"/>
          <a:ext cx="4045360" cy="240065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04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895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부호 바꾸기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7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4" name="- - 5"/>
          <p:cNvSpPr txBox="1"/>
          <p:nvPr/>
        </p:nvSpPr>
        <p:spPr>
          <a:xfrm>
            <a:off x="10953094" y="8993706"/>
            <a:ext cx="21367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 - - 5</a:t>
            </a:r>
          </a:p>
        </p:txBody>
      </p:sp>
      <p:sp>
        <p:nvSpPr>
          <p:cNvPr id="465" name="- - -5"/>
          <p:cNvSpPr txBox="1"/>
          <p:nvPr/>
        </p:nvSpPr>
        <p:spPr>
          <a:xfrm>
            <a:off x="11123612" y="10373756"/>
            <a:ext cx="21367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52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 - -5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문자열 식"/>
          <p:cNvSpPr txBox="1"/>
          <p:nvPr/>
        </p:nvSpPr>
        <p:spPr>
          <a:xfrm>
            <a:off x="1846366" y="3229640"/>
            <a:ext cx="6146280" cy="1349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17564">
              <a:defRPr sz="7560"/>
            </a:lvl1pPr>
          </a:lstStyle>
          <a:p>
            <a:r>
              <a:t>문자열 식</a:t>
            </a:r>
          </a:p>
        </p:txBody>
      </p:sp>
      <p:sp>
        <p:nvSpPr>
          <p:cNvPr id="170" name="Expression"/>
          <p:cNvSpPr txBox="1"/>
          <p:nvPr/>
        </p:nvSpPr>
        <p:spPr>
          <a:xfrm>
            <a:off x="8882716" y="2371180"/>
            <a:ext cx="6618568" cy="10805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35411">
              <a:defRPr sz="6360"/>
            </a:lvl1pPr>
          </a:lstStyle>
          <a:p>
            <a:r>
              <a:t>Expression</a:t>
            </a:r>
          </a:p>
        </p:txBody>
      </p:sp>
      <p:sp>
        <p:nvSpPr>
          <p:cNvPr id="171" name="String"/>
          <p:cNvSpPr txBox="1"/>
          <p:nvPr/>
        </p:nvSpPr>
        <p:spPr>
          <a:xfrm>
            <a:off x="2518903" y="9825170"/>
            <a:ext cx="4801206" cy="10554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18980">
              <a:defRPr sz="6119"/>
            </a:lvl1pPr>
          </a:lstStyle>
          <a:p>
            <a:r>
              <a:t>String</a:t>
            </a:r>
          </a:p>
        </p:txBody>
      </p:sp>
      <p:sp>
        <p:nvSpPr>
          <p:cNvPr id="172" name="문자열"/>
          <p:cNvSpPr txBox="1"/>
          <p:nvPr/>
        </p:nvSpPr>
        <p:spPr>
          <a:xfrm>
            <a:off x="3247911" y="8544496"/>
            <a:ext cx="3343190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25779">
              <a:defRPr sz="7679"/>
            </a:lvl1pPr>
          </a:lstStyle>
          <a:p>
            <a:r>
              <a:t>문자열</a:t>
            </a:r>
          </a:p>
        </p:txBody>
      </p:sp>
      <p:sp>
        <p:nvSpPr>
          <p:cNvPr id="173" name="화살표"/>
          <p:cNvSpPr/>
          <p:nvPr/>
        </p:nvSpPr>
        <p:spPr>
          <a:xfrm rot="5400000">
            <a:off x="3277087" y="5812945"/>
            <a:ext cx="3284837" cy="1270001"/>
          </a:xfrm>
          <a:prstGeom prst="rightArrow">
            <a:avLst>
              <a:gd name="adj1" fmla="val 30054"/>
              <a:gd name="adj2" fmla="val 5871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evaluate"/>
          <p:cNvSpPr txBox="1"/>
          <p:nvPr/>
        </p:nvSpPr>
        <p:spPr>
          <a:xfrm>
            <a:off x="5410752" y="5806075"/>
            <a:ext cx="3072597" cy="1283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94334">
              <a:defRPr sz="5760">
                <a:solidFill>
                  <a:srgbClr val="797979"/>
                </a:solidFill>
              </a:defRPr>
            </a:lvl1pPr>
          </a:lstStyle>
          <a:p>
            <a:r>
              <a:t>evaluate</a:t>
            </a:r>
          </a:p>
        </p:txBody>
      </p:sp>
      <p:sp>
        <p:nvSpPr>
          <p:cNvPr id="175" name="계산"/>
          <p:cNvSpPr txBox="1"/>
          <p:nvPr/>
        </p:nvSpPr>
        <p:spPr>
          <a:xfrm>
            <a:off x="5762812" y="5099220"/>
            <a:ext cx="2368478" cy="1283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25779">
              <a:defRPr sz="7679">
                <a:solidFill>
                  <a:srgbClr val="79797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176" name="수식"/>
          <p:cNvSpPr txBox="1"/>
          <p:nvPr/>
        </p:nvSpPr>
        <p:spPr>
          <a:xfrm>
            <a:off x="18340266" y="3299376"/>
            <a:ext cx="2368478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25779">
              <a:defRPr sz="7679"/>
            </a:lvl1pPr>
          </a:lstStyle>
          <a:p>
            <a:r>
              <a:t>수식</a:t>
            </a:r>
          </a:p>
        </p:txBody>
      </p:sp>
      <p:sp>
        <p:nvSpPr>
          <p:cNvPr id="177" name="Number"/>
          <p:cNvSpPr txBox="1"/>
          <p:nvPr/>
        </p:nvSpPr>
        <p:spPr>
          <a:xfrm>
            <a:off x="17123903" y="9861836"/>
            <a:ext cx="4801207" cy="1055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18980">
              <a:defRPr sz="6119"/>
            </a:lvl1pPr>
          </a:lstStyle>
          <a:p>
            <a:r>
              <a:t>Number</a:t>
            </a:r>
          </a:p>
        </p:txBody>
      </p:sp>
      <p:sp>
        <p:nvSpPr>
          <p:cNvPr id="178" name="정수, 실수"/>
          <p:cNvSpPr txBox="1"/>
          <p:nvPr/>
        </p:nvSpPr>
        <p:spPr>
          <a:xfrm>
            <a:off x="17522152" y="8581163"/>
            <a:ext cx="4402957" cy="1283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92918">
              <a:defRPr sz="7200"/>
            </a:lvl1pPr>
          </a:lstStyle>
          <a:p>
            <a:r>
              <a:rPr dirty="0" err="1"/>
              <a:t>정수</a:t>
            </a:r>
            <a:r>
              <a:rPr dirty="0"/>
              <a:t>, </a:t>
            </a:r>
            <a:r>
              <a:rPr dirty="0" err="1"/>
              <a:t>실수</a:t>
            </a:r>
            <a:endParaRPr dirty="0"/>
          </a:p>
        </p:txBody>
      </p:sp>
      <p:sp>
        <p:nvSpPr>
          <p:cNvPr id="179" name="화살표"/>
          <p:cNvSpPr/>
          <p:nvPr/>
        </p:nvSpPr>
        <p:spPr>
          <a:xfrm rot="5400000">
            <a:off x="17882088" y="5976612"/>
            <a:ext cx="3284837" cy="1270001"/>
          </a:xfrm>
          <a:prstGeom prst="rightArrow">
            <a:avLst>
              <a:gd name="adj1" fmla="val 30054"/>
              <a:gd name="adj2" fmla="val 5871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evaluate"/>
          <p:cNvSpPr txBox="1"/>
          <p:nvPr/>
        </p:nvSpPr>
        <p:spPr>
          <a:xfrm>
            <a:off x="20015751" y="5969741"/>
            <a:ext cx="3072597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94334">
              <a:defRPr sz="5760">
                <a:solidFill>
                  <a:srgbClr val="797979"/>
                </a:solidFill>
              </a:defRPr>
            </a:lvl1pPr>
          </a:lstStyle>
          <a:p>
            <a:r>
              <a:t>evaluate</a:t>
            </a:r>
          </a:p>
        </p:txBody>
      </p:sp>
      <p:sp>
        <p:nvSpPr>
          <p:cNvPr id="181" name="계산"/>
          <p:cNvSpPr txBox="1"/>
          <p:nvPr/>
        </p:nvSpPr>
        <p:spPr>
          <a:xfrm>
            <a:off x="20367812" y="5262886"/>
            <a:ext cx="2368478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25779">
              <a:defRPr sz="7679">
                <a:solidFill>
                  <a:srgbClr val="79797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182" name="식"/>
          <p:cNvSpPr txBox="1"/>
          <p:nvPr/>
        </p:nvSpPr>
        <p:spPr>
          <a:xfrm>
            <a:off x="9366955" y="612250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식</a:t>
            </a:r>
          </a:p>
        </p:txBody>
      </p:sp>
      <p:sp>
        <p:nvSpPr>
          <p:cNvPr id="183" name="Value"/>
          <p:cNvSpPr txBox="1"/>
          <p:nvPr/>
        </p:nvSpPr>
        <p:spPr>
          <a:xfrm>
            <a:off x="10275869" y="12053344"/>
            <a:ext cx="4289462" cy="1055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18980">
              <a:defRPr sz="6119"/>
            </a:lvl1pPr>
          </a:lstStyle>
          <a:p>
            <a:r>
              <a:t>Value</a:t>
            </a:r>
          </a:p>
        </p:txBody>
      </p:sp>
      <p:sp>
        <p:nvSpPr>
          <p:cNvPr id="184" name="값"/>
          <p:cNvSpPr txBox="1"/>
          <p:nvPr/>
        </p:nvSpPr>
        <p:spPr>
          <a:xfrm>
            <a:off x="9595555" y="10323614"/>
            <a:ext cx="5650090" cy="182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64024">
              <a:defRPr sz="11160"/>
            </a:lvl1pPr>
          </a:lstStyle>
          <a:p>
            <a:r>
              <a:t>값</a:t>
            </a:r>
          </a:p>
        </p:txBody>
      </p:sp>
      <p:sp>
        <p:nvSpPr>
          <p:cNvPr id="185" name="선"/>
          <p:cNvSpPr/>
          <p:nvPr/>
        </p:nvSpPr>
        <p:spPr>
          <a:xfrm flipV="1">
            <a:off x="5333999" y="1494704"/>
            <a:ext cx="6131852" cy="1772348"/>
          </a:xfrm>
          <a:prstGeom prst="line">
            <a:avLst/>
          </a:prstGeom>
          <a:ln w="50800">
            <a:solidFill>
              <a:srgbClr val="91919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선"/>
          <p:cNvSpPr/>
          <p:nvPr/>
        </p:nvSpPr>
        <p:spPr>
          <a:xfrm>
            <a:off x="12991937" y="1424703"/>
            <a:ext cx="6405249" cy="1912350"/>
          </a:xfrm>
          <a:prstGeom prst="line">
            <a:avLst/>
          </a:prstGeom>
          <a:ln w="50800">
            <a:solidFill>
              <a:srgbClr val="91919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선"/>
          <p:cNvSpPr/>
          <p:nvPr/>
        </p:nvSpPr>
        <p:spPr>
          <a:xfrm>
            <a:off x="6451600" y="9383544"/>
            <a:ext cx="5123024" cy="1555594"/>
          </a:xfrm>
          <a:prstGeom prst="line">
            <a:avLst/>
          </a:prstGeom>
          <a:ln w="50800">
            <a:solidFill>
              <a:srgbClr val="91919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선"/>
          <p:cNvSpPr/>
          <p:nvPr/>
        </p:nvSpPr>
        <p:spPr>
          <a:xfrm flipV="1">
            <a:off x="13309600" y="9338937"/>
            <a:ext cx="4271164" cy="1644808"/>
          </a:xfrm>
          <a:prstGeom prst="line">
            <a:avLst/>
          </a:prstGeom>
          <a:ln w="50800">
            <a:solidFill>
              <a:srgbClr val="91919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468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469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470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473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474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477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7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480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481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482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485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8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488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489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490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494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95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93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498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499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00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505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06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03" name="20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</a:t>
            </a:r>
          </a:p>
        </p:txBody>
      </p:sp>
      <p:sp>
        <p:nvSpPr>
          <p:cNvPr id="50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509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510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18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12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513" name="2 + 3 * 4"/>
          <p:cNvSpPr txBox="1"/>
          <p:nvPr/>
        </p:nvSpPr>
        <p:spPr>
          <a:xfrm>
            <a:off x="15428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19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20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16" name="20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</a:t>
            </a:r>
          </a:p>
        </p:txBody>
      </p:sp>
      <p:sp>
        <p:nvSpPr>
          <p:cNvPr id="51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523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524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33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26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527" name="2 + 3 * 4"/>
          <p:cNvSpPr txBox="1"/>
          <p:nvPr/>
        </p:nvSpPr>
        <p:spPr>
          <a:xfrm>
            <a:off x="15428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34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35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30" name="12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12</a:t>
            </a:r>
          </a:p>
        </p:txBody>
      </p:sp>
      <p:sp>
        <p:nvSpPr>
          <p:cNvPr id="531" name="20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</a:t>
            </a:r>
          </a:p>
        </p:txBody>
      </p:sp>
      <p:sp>
        <p:nvSpPr>
          <p:cNvPr id="532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538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539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49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1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542" name="2 + 3 * 4"/>
          <p:cNvSpPr txBox="1"/>
          <p:nvPr/>
        </p:nvSpPr>
        <p:spPr>
          <a:xfrm>
            <a:off x="15428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50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51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5" name="12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12</a:t>
            </a:r>
          </a:p>
        </p:txBody>
      </p:sp>
      <p:sp>
        <p:nvSpPr>
          <p:cNvPr id="552" name="연결선"/>
          <p:cNvSpPr/>
          <p:nvPr/>
        </p:nvSpPr>
        <p:spPr>
          <a:xfrm>
            <a:off x="15781918" y="8119033"/>
            <a:ext cx="2703948" cy="334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1" extrusionOk="0">
                <a:moveTo>
                  <a:pt x="0" y="0"/>
                </a:moveTo>
                <a:cubicBezTo>
                  <a:pt x="6324" y="17386"/>
                  <a:pt x="13524" y="21600"/>
                  <a:pt x="21600" y="12643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7" name="20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</a:t>
            </a:r>
          </a:p>
        </p:txBody>
      </p:sp>
      <p:sp>
        <p:nvSpPr>
          <p:cNvPr id="54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555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556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67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58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559" name="2 + 3 * 4"/>
          <p:cNvSpPr txBox="1"/>
          <p:nvPr/>
        </p:nvSpPr>
        <p:spPr>
          <a:xfrm>
            <a:off x="15428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68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69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62" name="12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12</a:t>
            </a:r>
          </a:p>
        </p:txBody>
      </p:sp>
      <p:sp>
        <p:nvSpPr>
          <p:cNvPr id="570" name="연결선"/>
          <p:cNvSpPr/>
          <p:nvPr/>
        </p:nvSpPr>
        <p:spPr>
          <a:xfrm>
            <a:off x="15781918" y="8119033"/>
            <a:ext cx="2703948" cy="334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1" extrusionOk="0">
                <a:moveTo>
                  <a:pt x="0" y="0"/>
                </a:moveTo>
                <a:cubicBezTo>
                  <a:pt x="6324" y="17386"/>
                  <a:pt x="13524" y="21600"/>
                  <a:pt x="21600" y="12643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64" name="20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</a:t>
            </a:r>
          </a:p>
        </p:txBody>
      </p:sp>
      <p:sp>
        <p:nvSpPr>
          <p:cNvPr id="565" name="14"/>
          <p:cNvSpPr txBox="1"/>
          <p:nvPr/>
        </p:nvSpPr>
        <p:spPr>
          <a:xfrm>
            <a:off x="16929406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14</a:t>
            </a:r>
          </a:p>
        </p:txBody>
      </p:sp>
      <p:sp>
        <p:nvSpPr>
          <p:cNvPr id="56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573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574" name="2 + 3 * 4"/>
          <p:cNvSpPr txBox="1"/>
          <p:nvPr/>
        </p:nvSpPr>
        <p:spPr>
          <a:xfrm>
            <a:off x="5014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>
                    <a:alpha val="19683"/>
                  </a:srgbClr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84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76" name="5"/>
          <p:cNvSpPr txBox="1"/>
          <p:nvPr/>
        </p:nvSpPr>
        <p:spPr>
          <a:xfrm>
            <a:off x="6045031" y="9225945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>
                    <a:alpha val="19683"/>
                  </a:srgbClr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577" name="2 + 3 * 4"/>
          <p:cNvSpPr txBox="1"/>
          <p:nvPr/>
        </p:nvSpPr>
        <p:spPr>
          <a:xfrm>
            <a:off x="15428912" y="6712172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85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>
                <a:alpha val="20074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86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>
                <a:alpha val="20074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80" name="12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12</a:t>
            </a:r>
          </a:p>
        </p:txBody>
      </p:sp>
      <p:sp>
        <p:nvSpPr>
          <p:cNvPr id="587" name="연결선"/>
          <p:cNvSpPr/>
          <p:nvPr/>
        </p:nvSpPr>
        <p:spPr>
          <a:xfrm>
            <a:off x="15781918" y="8119033"/>
            <a:ext cx="2703948" cy="334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1" extrusionOk="0">
                <a:moveTo>
                  <a:pt x="0" y="0"/>
                </a:moveTo>
                <a:cubicBezTo>
                  <a:pt x="6324" y="17386"/>
                  <a:pt x="13524" y="21600"/>
                  <a:pt x="21600" y="12643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82" name="20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>
                    <a:alpha val="19683"/>
                  </a:srgbClr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</a:t>
            </a:r>
          </a:p>
        </p:txBody>
      </p:sp>
      <p:sp>
        <p:nvSpPr>
          <p:cNvPr id="583" name="14"/>
          <p:cNvSpPr txBox="1"/>
          <p:nvPr/>
        </p:nvSpPr>
        <p:spPr>
          <a:xfrm>
            <a:off x="16929406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14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creen Shot 2021-01-29 at 7.07.31 PM.png" descr="Screen Shot 2021-01-29 at 7.07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423" y="2430326"/>
            <a:ext cx="12878825" cy="396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 Shot 2021-01-29 at 7.08.04 PM.png" descr="Screen Shot 2021-01-29 at 7.08.0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65" y="1186586"/>
            <a:ext cx="8936774" cy="1134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✔︎"/>
          <p:cNvSpPr txBox="1"/>
          <p:nvPr/>
        </p:nvSpPr>
        <p:spPr>
          <a:xfrm>
            <a:off x="14348855" y="7385732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197" name="그룹"/>
          <p:cNvGrpSpPr/>
          <p:nvPr/>
        </p:nvGrpSpPr>
        <p:grpSpPr>
          <a:xfrm>
            <a:off x="15052504" y="7330663"/>
            <a:ext cx="4376920" cy="4449690"/>
            <a:chOff x="0" y="0"/>
            <a:chExt cx="4376918" cy="4449689"/>
          </a:xfrm>
        </p:grpSpPr>
        <p:pic>
          <p:nvPicPr>
            <p:cNvPr id="193" name="Screen Shot 2021-01-30 at 11.06.01 PM.png" descr="Screen Shot 2021-01-30 at 11.06.0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447033" cy="1111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Screen Shot 2021-01-30 at 11.05.46 PM.png" descr="Screen Shot 2021-01-30 at 11.05.46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1" y="1115512"/>
              <a:ext cx="2905764" cy="1054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Screen Shot 2021-01-30 at 11.05.31 PM.png" descr="Screen Shot 2021-01-30 at 11.05.3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37" y="2255575"/>
              <a:ext cx="4273182" cy="1082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Screen Shot 2021-01-30 at 11.05.20 PM.png" descr="Screen Shot 2021-01-30 at 11.05.20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707" y="3424125"/>
              <a:ext cx="2848788" cy="1025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590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graphicFrame>
        <p:nvGraphicFramePr>
          <p:cNvPr id="591" name="표"/>
          <p:cNvGraphicFramePr/>
          <p:nvPr/>
        </p:nvGraphicFramePr>
        <p:xfrm>
          <a:off x="2577032" y="6396373"/>
          <a:ext cx="19229934" cy="708288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58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24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800" b="1">
                          <a:solidFill>
                            <a:srgbClr val="FFFFFF"/>
                          </a:solidFill>
                          <a:sym typeface="Helvetica Neue"/>
                        </a:rPr>
                        <a:t>우선순위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800" b="1">
                          <a:solidFill>
                            <a:srgbClr val="FFFFFF"/>
                          </a:solidFill>
                          <a:sym typeface="Helvetica Neue"/>
                        </a:rPr>
                        <a:t>연산자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800" b="1">
                          <a:solidFill>
                            <a:srgbClr val="FFFFFF"/>
                          </a:solidFill>
                          <a:sym typeface="Helvetica Neue"/>
                        </a:rPr>
                        <a:t>설명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solidFill>
                            <a:srgbClr val="2978A8"/>
                          </a:solidFill>
                          <a:sym typeface="Helvetica Neue"/>
                        </a:rPr>
                        <a:t>가장높음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**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>
                          <a:sym typeface="Helvetica Neue"/>
                        </a:rPr>
                        <a:t>거듭제곱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7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solidFill>
                            <a:srgbClr val="2978A8"/>
                          </a:solidFill>
                          <a:sym typeface="Helvetica Neue"/>
                        </a:rPr>
                        <a:t>높음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>
                          <a:sym typeface="Helvetica Neue"/>
                        </a:rPr>
                        <a:t>부호 바꾸기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7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solidFill>
                            <a:srgbClr val="2978A8"/>
                          </a:solidFill>
                          <a:sym typeface="Helvetica Neue"/>
                        </a:rPr>
                        <a:t>낮음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  /  //  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>
                          <a:sym typeface="Helvetica Neue"/>
                        </a:rPr>
                        <a:t>곱하기, 나누기, 몫, 나머지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7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solidFill>
                            <a:srgbClr val="2978A8"/>
                          </a:solidFill>
                          <a:sym typeface="Helvetica Neue"/>
                        </a:rPr>
                        <a:t>가장낮음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+  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800">
                          <a:sym typeface="Helvetica Neue"/>
                        </a:rPr>
                        <a:t>더하기, 빼기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594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595" name="2 + 3 * 4"/>
          <p:cNvSpPr txBox="1"/>
          <p:nvPr/>
        </p:nvSpPr>
        <p:spPr>
          <a:xfrm>
            <a:off x="9942512" y="63404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+ 3 * 4</a:t>
            </a:r>
          </a:p>
        </p:txBody>
      </p:sp>
      <p:sp>
        <p:nvSpPr>
          <p:cNvPr id="59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(2 + 3) * 4"/>
          <p:cNvSpPr txBox="1"/>
          <p:nvPr/>
        </p:nvSpPr>
        <p:spPr>
          <a:xfrm>
            <a:off x="9459912" y="6340454"/>
            <a:ext cx="5464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(2 + 3) * 4</a:t>
            </a:r>
          </a:p>
        </p:txBody>
      </p:sp>
      <p:sp>
        <p:nvSpPr>
          <p:cNvPr id="599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600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60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(2 + 3) * 4"/>
          <p:cNvSpPr txBox="1"/>
          <p:nvPr/>
        </p:nvSpPr>
        <p:spPr>
          <a:xfrm>
            <a:off x="9459912" y="6340454"/>
            <a:ext cx="5464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(2 + 3) * 4</a:t>
            </a:r>
          </a:p>
        </p:txBody>
      </p:sp>
      <p:sp>
        <p:nvSpPr>
          <p:cNvPr id="604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605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608" name="연결선"/>
          <p:cNvSpPr/>
          <p:nvPr/>
        </p:nvSpPr>
        <p:spPr>
          <a:xfrm>
            <a:off x="10335508" y="8156910"/>
            <a:ext cx="1821361" cy="90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0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(2 + 3) * 4"/>
          <p:cNvSpPr txBox="1"/>
          <p:nvPr/>
        </p:nvSpPr>
        <p:spPr>
          <a:xfrm>
            <a:off x="9459912" y="6340454"/>
            <a:ext cx="5464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(2 + 3) * 4</a:t>
            </a:r>
          </a:p>
        </p:txBody>
      </p:sp>
      <p:sp>
        <p:nvSpPr>
          <p:cNvPr id="611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612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613" name="5"/>
          <p:cNvSpPr txBox="1"/>
          <p:nvPr/>
        </p:nvSpPr>
        <p:spPr>
          <a:xfrm>
            <a:off x="10927657" y="9328256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616" name="연결선"/>
          <p:cNvSpPr/>
          <p:nvPr/>
        </p:nvSpPr>
        <p:spPr>
          <a:xfrm>
            <a:off x="10335508" y="8156910"/>
            <a:ext cx="1821361" cy="90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1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(2 + 3) * 4"/>
          <p:cNvSpPr txBox="1"/>
          <p:nvPr/>
        </p:nvSpPr>
        <p:spPr>
          <a:xfrm>
            <a:off x="9459912" y="6340454"/>
            <a:ext cx="5464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(2 + 3) * 4</a:t>
            </a:r>
          </a:p>
        </p:txBody>
      </p:sp>
      <p:sp>
        <p:nvSpPr>
          <p:cNvPr id="619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620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621" name="5"/>
          <p:cNvSpPr txBox="1"/>
          <p:nvPr/>
        </p:nvSpPr>
        <p:spPr>
          <a:xfrm>
            <a:off x="10927657" y="9328256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625" name="연결선"/>
          <p:cNvSpPr/>
          <p:nvPr/>
        </p:nvSpPr>
        <p:spPr>
          <a:xfrm>
            <a:off x="11273959" y="8211782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26" name="연결선"/>
          <p:cNvSpPr/>
          <p:nvPr/>
        </p:nvSpPr>
        <p:spPr>
          <a:xfrm>
            <a:off x="10335508" y="8156910"/>
            <a:ext cx="1821361" cy="90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2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(2 + 3) * 4"/>
          <p:cNvSpPr txBox="1"/>
          <p:nvPr/>
        </p:nvSpPr>
        <p:spPr>
          <a:xfrm>
            <a:off x="9459912" y="6340454"/>
            <a:ext cx="5464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(2 + 3) * 4</a:t>
            </a:r>
          </a:p>
        </p:txBody>
      </p:sp>
      <p:sp>
        <p:nvSpPr>
          <p:cNvPr id="629" name="우선순위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우선순위</a:t>
            </a:r>
          </a:p>
        </p:txBody>
      </p:sp>
      <p:sp>
        <p:nvSpPr>
          <p:cNvPr id="630" name="Precedence"/>
          <p:cNvSpPr txBox="1"/>
          <p:nvPr/>
        </p:nvSpPr>
        <p:spPr>
          <a:xfrm>
            <a:off x="9658997" y="4411953"/>
            <a:ext cx="5066006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Precedence</a:t>
            </a:r>
          </a:p>
        </p:txBody>
      </p:sp>
      <p:sp>
        <p:nvSpPr>
          <p:cNvPr id="631" name="5"/>
          <p:cNvSpPr txBox="1"/>
          <p:nvPr/>
        </p:nvSpPr>
        <p:spPr>
          <a:xfrm>
            <a:off x="10927657" y="9328256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5</a:t>
            </a:r>
          </a:p>
        </p:txBody>
      </p:sp>
      <p:sp>
        <p:nvSpPr>
          <p:cNvPr id="635" name="연결선"/>
          <p:cNvSpPr/>
          <p:nvPr/>
        </p:nvSpPr>
        <p:spPr>
          <a:xfrm>
            <a:off x="11273959" y="8211782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6" name="연결선"/>
          <p:cNvSpPr/>
          <p:nvPr/>
        </p:nvSpPr>
        <p:spPr>
          <a:xfrm>
            <a:off x="10335508" y="8156910"/>
            <a:ext cx="1821361" cy="90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4" name="20"/>
          <p:cNvSpPr txBox="1"/>
          <p:nvPr/>
        </p:nvSpPr>
        <p:spPr>
          <a:xfrm>
            <a:off x="12104556" y="11786107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20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639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640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64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644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645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648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651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652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653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656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5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20-12-31 at 3.02.41 PM.png" descr="Screen Shot 2020-12-31 at 3.02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02" y="5156155"/>
            <a:ext cx="17356996" cy="672318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문자"/>
          <p:cNvSpPr txBox="1">
            <a:spLocks noGrp="1"/>
          </p:cNvSpPr>
          <p:nvPr>
            <p:ph type="title" idx="4294967295"/>
          </p:nvPr>
        </p:nvSpPr>
        <p:spPr>
          <a:xfrm>
            <a:off x="9366955" y="803069"/>
            <a:ext cx="5650090" cy="166940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90086">
              <a:defRPr sz="100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문자</a:t>
            </a:r>
          </a:p>
        </p:txBody>
      </p:sp>
      <p:sp>
        <p:nvSpPr>
          <p:cNvPr id="201" name="Character"/>
          <p:cNvSpPr txBox="1"/>
          <p:nvPr/>
        </p:nvSpPr>
        <p:spPr>
          <a:xfrm>
            <a:off x="9874609" y="2450374"/>
            <a:ext cx="4634782" cy="1283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09349">
              <a:defRPr sz="7440"/>
            </a:lvl1pPr>
          </a:lstStyle>
          <a:p>
            <a:r>
              <a:t>Character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659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660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661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665" name="연결선"/>
          <p:cNvSpPr/>
          <p:nvPr/>
        </p:nvSpPr>
        <p:spPr>
          <a:xfrm>
            <a:off x="6391333" y="8294688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66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6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669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670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671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676" name="연결선"/>
          <p:cNvSpPr/>
          <p:nvPr/>
        </p:nvSpPr>
        <p:spPr>
          <a:xfrm>
            <a:off x="6391333" y="8362715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77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74" name="-5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rPr dirty="0"/>
              <a:t>-5</a:t>
            </a:r>
          </a:p>
        </p:txBody>
      </p:sp>
      <p:sp>
        <p:nvSpPr>
          <p:cNvPr id="67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680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681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689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83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690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91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86" name="-5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-5</a:t>
            </a:r>
          </a:p>
        </p:txBody>
      </p:sp>
      <p:sp>
        <p:nvSpPr>
          <p:cNvPr id="687" name="2 - 3 - 4"/>
          <p:cNvSpPr txBox="1"/>
          <p:nvPr/>
        </p:nvSpPr>
        <p:spPr>
          <a:xfrm>
            <a:off x="15479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68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694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695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04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97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05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06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00" name="-1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01" name="-5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-5</a:t>
            </a:r>
          </a:p>
        </p:txBody>
      </p:sp>
      <p:sp>
        <p:nvSpPr>
          <p:cNvPr id="702" name="2 - 3 - 4"/>
          <p:cNvSpPr txBox="1"/>
          <p:nvPr/>
        </p:nvSpPr>
        <p:spPr>
          <a:xfrm>
            <a:off x="15479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03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709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710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20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12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21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22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15" name="-1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23" name="연결선"/>
          <p:cNvSpPr/>
          <p:nvPr/>
        </p:nvSpPr>
        <p:spPr>
          <a:xfrm>
            <a:off x="15781918" y="8119033"/>
            <a:ext cx="2703948" cy="334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1" extrusionOk="0">
                <a:moveTo>
                  <a:pt x="0" y="0"/>
                </a:moveTo>
                <a:cubicBezTo>
                  <a:pt x="6324" y="17386"/>
                  <a:pt x="13524" y="21600"/>
                  <a:pt x="21600" y="12643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17" name="-5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-5</a:t>
            </a:r>
          </a:p>
        </p:txBody>
      </p:sp>
      <p:sp>
        <p:nvSpPr>
          <p:cNvPr id="718" name="2 - 3 - 4"/>
          <p:cNvSpPr txBox="1"/>
          <p:nvPr/>
        </p:nvSpPr>
        <p:spPr>
          <a:xfrm>
            <a:off x="15479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19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726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727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38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29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39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40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32" name="-1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41" name="연결선"/>
          <p:cNvSpPr/>
          <p:nvPr/>
        </p:nvSpPr>
        <p:spPr>
          <a:xfrm>
            <a:off x="15781918" y="8119033"/>
            <a:ext cx="2703948" cy="334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1" extrusionOk="0">
                <a:moveTo>
                  <a:pt x="0" y="0"/>
                </a:moveTo>
                <a:cubicBezTo>
                  <a:pt x="6324" y="17386"/>
                  <a:pt x="13524" y="21600"/>
                  <a:pt x="21600" y="12643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34" name="-5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-5</a:t>
            </a:r>
          </a:p>
        </p:txBody>
      </p:sp>
      <p:sp>
        <p:nvSpPr>
          <p:cNvPr id="735" name="3"/>
          <p:cNvSpPr txBox="1"/>
          <p:nvPr/>
        </p:nvSpPr>
        <p:spPr>
          <a:xfrm>
            <a:off x="17170706" y="11683796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3</a:t>
            </a:r>
          </a:p>
        </p:txBody>
      </p:sp>
      <p:sp>
        <p:nvSpPr>
          <p:cNvPr id="736" name="2 - 3 - 4"/>
          <p:cNvSpPr txBox="1"/>
          <p:nvPr/>
        </p:nvSpPr>
        <p:spPr>
          <a:xfrm>
            <a:off x="15479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3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t>결합순서</a:t>
            </a:r>
          </a:p>
        </p:txBody>
      </p:sp>
      <p:sp>
        <p:nvSpPr>
          <p:cNvPr id="744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745" name="2 - 3 - 4"/>
          <p:cNvSpPr txBox="1"/>
          <p:nvPr/>
        </p:nvSpPr>
        <p:spPr>
          <a:xfrm>
            <a:off x="5065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55" name="연결선"/>
          <p:cNvSpPr/>
          <p:nvPr/>
        </p:nvSpPr>
        <p:spPr>
          <a:xfrm>
            <a:off x="17772357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>
                <a:alpha val="19695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47" name="-1"/>
          <p:cNvSpPr txBox="1"/>
          <p:nvPr/>
        </p:nvSpPr>
        <p:spPr>
          <a:xfrm>
            <a:off x="5803731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56" name="연결선"/>
          <p:cNvSpPr/>
          <p:nvPr/>
        </p:nvSpPr>
        <p:spPr>
          <a:xfrm>
            <a:off x="6391333" y="8109471"/>
            <a:ext cx="2768156" cy="323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9" extrusionOk="0">
                <a:moveTo>
                  <a:pt x="0" y="12728"/>
                </a:moveTo>
                <a:cubicBezTo>
                  <a:pt x="11410" y="21600"/>
                  <a:pt x="18610" y="1735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57" name="연결선"/>
          <p:cNvSpPr/>
          <p:nvPr/>
        </p:nvSpPr>
        <p:spPr>
          <a:xfrm>
            <a:off x="5452883" y="8054599"/>
            <a:ext cx="1821361" cy="9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09"/>
                </a:moveTo>
                <a:cubicBezTo>
                  <a:pt x="7549" y="21600"/>
                  <a:pt x="14749" y="21497"/>
                  <a:pt x="21600" y="0"/>
                </a:cubicBezTo>
              </a:path>
            </a:pathLst>
          </a:custGeom>
          <a:ln w="114300">
            <a:solidFill>
              <a:srgbClr val="FF26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50" name="-1"/>
          <p:cNvSpPr txBox="1"/>
          <p:nvPr/>
        </p:nvSpPr>
        <p:spPr>
          <a:xfrm>
            <a:off x="18123206" y="9225945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00000">
                    <a:alpha val="20026"/>
                  </a:srgbClr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-1</a:t>
            </a:r>
          </a:p>
        </p:txBody>
      </p:sp>
      <p:sp>
        <p:nvSpPr>
          <p:cNvPr id="758" name="연결선"/>
          <p:cNvSpPr/>
          <p:nvPr/>
        </p:nvSpPr>
        <p:spPr>
          <a:xfrm>
            <a:off x="15781918" y="8119033"/>
            <a:ext cx="2703948" cy="334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1" extrusionOk="0">
                <a:moveTo>
                  <a:pt x="0" y="0"/>
                </a:moveTo>
                <a:cubicBezTo>
                  <a:pt x="6324" y="17386"/>
                  <a:pt x="13524" y="21600"/>
                  <a:pt x="21600" y="12643"/>
                </a:cubicBezTo>
              </a:path>
            </a:pathLst>
          </a:custGeom>
          <a:ln w="114300">
            <a:solidFill>
              <a:srgbClr val="FF2600">
                <a:alpha val="19695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52" name="-5"/>
          <p:cNvSpPr txBox="1"/>
          <p:nvPr/>
        </p:nvSpPr>
        <p:spPr>
          <a:xfrm>
            <a:off x="7221931" y="11683796"/>
            <a:ext cx="11207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433FF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-5</a:t>
            </a:r>
          </a:p>
        </p:txBody>
      </p:sp>
      <p:sp>
        <p:nvSpPr>
          <p:cNvPr id="753" name="3"/>
          <p:cNvSpPr txBox="1"/>
          <p:nvPr/>
        </p:nvSpPr>
        <p:spPr>
          <a:xfrm>
            <a:off x="17183406" y="11683796"/>
            <a:ext cx="638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00000">
                    <a:alpha val="20026"/>
                  </a:srgbClr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3</a:t>
            </a:r>
          </a:p>
        </p:txBody>
      </p:sp>
      <p:sp>
        <p:nvSpPr>
          <p:cNvPr id="754" name="2 - 3 - 4"/>
          <p:cNvSpPr txBox="1"/>
          <p:nvPr/>
        </p:nvSpPr>
        <p:spPr>
          <a:xfrm>
            <a:off x="15479712" y="65436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solidFill>
                  <a:srgbClr val="000000">
                    <a:alpha val="20026"/>
                  </a:srgbClr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결합 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72239">
              <a:defRPr sz="11280"/>
            </a:lvl1pPr>
          </a:lstStyle>
          <a:p>
            <a:r>
              <a:t>결합 순서</a:t>
            </a:r>
          </a:p>
        </p:txBody>
      </p:sp>
      <p:sp>
        <p:nvSpPr>
          <p:cNvPr id="761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graphicFrame>
        <p:nvGraphicFramePr>
          <p:cNvPr id="762" name="표"/>
          <p:cNvGraphicFramePr/>
          <p:nvPr/>
        </p:nvGraphicFramePr>
        <p:xfrm>
          <a:off x="4296661" y="6766131"/>
          <a:ext cx="15790676" cy="51789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87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058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500" b="1">
                          <a:solidFill>
                            <a:srgbClr val="FFFFFF"/>
                          </a:solidFill>
                          <a:sym typeface="Helvetica Neue"/>
                        </a:rPr>
                        <a:t>결합 순서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500" b="1">
                          <a:solidFill>
                            <a:srgbClr val="FFFFFF"/>
                          </a:solidFill>
                          <a:sym typeface="Helvetica Neue"/>
                        </a:rPr>
                        <a:t>연산자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1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 b="1">
                          <a:solidFill>
                            <a:srgbClr val="3469A9"/>
                          </a:solidFill>
                          <a:sym typeface="Helvetica Neue"/>
                        </a:rPr>
                        <a:t>우결합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**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1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 b="1">
                          <a:solidFill>
                            <a:srgbClr val="3469A9"/>
                          </a:solidFill>
                          <a:sym typeface="Helvetica Neue"/>
                        </a:rPr>
                        <a:t>좌결합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*  /  //  %  +  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결합순서"/>
          <p:cNvSpPr txBox="1"/>
          <p:nvPr/>
        </p:nvSpPr>
        <p:spPr>
          <a:xfrm>
            <a:off x="9435073" y="1687487"/>
            <a:ext cx="5817119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12000"/>
            </a:lvl1pPr>
          </a:lstStyle>
          <a:p>
            <a:r>
              <a:rPr dirty="0" err="1"/>
              <a:t>결합</a:t>
            </a:r>
            <a:r>
              <a:rPr lang="en-US" altLang="ko-KR" dirty="0"/>
              <a:t> </a:t>
            </a:r>
            <a:r>
              <a:rPr dirty="0" err="1"/>
              <a:t>순서</a:t>
            </a:r>
            <a:endParaRPr dirty="0"/>
          </a:p>
        </p:txBody>
      </p:sp>
      <p:sp>
        <p:nvSpPr>
          <p:cNvPr id="765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766" name="2 - 3 - 4"/>
          <p:cNvSpPr txBox="1"/>
          <p:nvPr/>
        </p:nvSpPr>
        <p:spPr>
          <a:xfrm>
            <a:off x="9942512" y="6721454"/>
            <a:ext cx="44989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2 - 3 - 4</a:t>
            </a:r>
          </a:p>
        </p:txBody>
      </p:sp>
      <p:sp>
        <p:nvSpPr>
          <p:cNvPr id="76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결합순서"/>
          <p:cNvSpPr txBox="1"/>
          <p:nvPr/>
        </p:nvSpPr>
        <p:spPr>
          <a:xfrm>
            <a:off x="9435073" y="1687487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77500" lnSpcReduction="20000"/>
          </a:bodyPr>
          <a:lstStyle>
            <a:lvl1pPr>
              <a:defRPr sz="12000"/>
            </a:lvl1pPr>
          </a:lstStyle>
          <a:p>
            <a:r>
              <a:rPr dirty="0" err="1"/>
              <a:t>결합</a:t>
            </a:r>
            <a:r>
              <a:rPr lang="en-US" altLang="ko-KR" dirty="0"/>
              <a:t> </a:t>
            </a:r>
            <a:r>
              <a:rPr dirty="0" err="1"/>
              <a:t>순서</a:t>
            </a:r>
            <a:endParaRPr dirty="0"/>
          </a:p>
        </p:txBody>
      </p:sp>
      <p:sp>
        <p:nvSpPr>
          <p:cNvPr id="770" name="Associativity"/>
          <p:cNvSpPr txBox="1"/>
          <p:nvPr/>
        </p:nvSpPr>
        <p:spPr>
          <a:xfrm>
            <a:off x="9508299" y="4411953"/>
            <a:ext cx="5367402" cy="117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Associativity</a:t>
            </a:r>
          </a:p>
        </p:txBody>
      </p:sp>
      <p:sp>
        <p:nvSpPr>
          <p:cNvPr id="771" name="2 - (3 - 4)"/>
          <p:cNvSpPr txBox="1"/>
          <p:nvPr/>
        </p:nvSpPr>
        <p:spPr>
          <a:xfrm>
            <a:off x="9459912" y="6721454"/>
            <a:ext cx="546417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6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2 - (3 - 4)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컴퓨터"/>
          <p:cNvSpPr/>
          <p:nvPr/>
        </p:nvSpPr>
        <p:spPr>
          <a:xfrm>
            <a:off x="15774841" y="803696"/>
            <a:ext cx="5734626" cy="462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화살표"/>
          <p:cNvSpPr/>
          <p:nvPr/>
        </p:nvSpPr>
        <p:spPr>
          <a:xfrm>
            <a:off x="11357728" y="2415990"/>
            <a:ext cx="3003654" cy="1403152"/>
          </a:xfrm>
          <a:prstGeom prst="rightArrow">
            <a:avLst>
              <a:gd name="adj1" fmla="val 51352"/>
              <a:gd name="adj2" fmla="val 82589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키보드 입력…"/>
          <p:cNvSpPr txBox="1"/>
          <p:nvPr/>
        </p:nvSpPr>
        <p:spPr>
          <a:xfrm>
            <a:off x="10755438" y="3527877"/>
            <a:ext cx="4225968" cy="2703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600" b="0">
                <a:solidFill>
                  <a:srgbClr val="2978A8"/>
                </a:solidFill>
              </a:defRPr>
            </a:pPr>
            <a:r>
              <a:t>키보드 입력</a:t>
            </a:r>
          </a:p>
          <a:p>
            <a:pPr defTabSz="584200">
              <a:defRPr sz="4000" b="0">
                <a:solidFill>
                  <a:srgbClr val="2978A8"/>
                </a:solidFill>
              </a:defRPr>
            </a:pPr>
            <a:r>
              <a:t>keyboard input</a:t>
            </a:r>
          </a:p>
        </p:txBody>
      </p:sp>
      <p:sp>
        <p:nvSpPr>
          <p:cNvPr id="206" name="설명 풍선"/>
          <p:cNvSpPr/>
          <p:nvPr/>
        </p:nvSpPr>
        <p:spPr>
          <a:xfrm>
            <a:off x="4022273" y="5659664"/>
            <a:ext cx="17179133" cy="382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42" y="0"/>
                </a:moveTo>
                <a:lnTo>
                  <a:pt x="17932" y="5320"/>
                </a:lnTo>
                <a:lnTo>
                  <a:pt x="672" y="5320"/>
                </a:lnTo>
                <a:cubicBezTo>
                  <a:pt x="301" y="5320"/>
                  <a:pt x="0" y="6672"/>
                  <a:pt x="0" y="8340"/>
                </a:cubicBezTo>
                <a:lnTo>
                  <a:pt x="0" y="18578"/>
                </a:lnTo>
                <a:cubicBezTo>
                  <a:pt x="0" y="20246"/>
                  <a:pt x="301" y="21600"/>
                  <a:pt x="672" y="21600"/>
                </a:cubicBezTo>
                <a:lnTo>
                  <a:pt x="20928" y="21600"/>
                </a:lnTo>
                <a:cubicBezTo>
                  <a:pt x="21299" y="21600"/>
                  <a:pt x="21600" y="20246"/>
                  <a:pt x="21600" y="18578"/>
                </a:cubicBezTo>
                <a:lnTo>
                  <a:pt x="21600" y="8340"/>
                </a:lnTo>
                <a:cubicBezTo>
                  <a:pt x="21600" y="6672"/>
                  <a:pt x="21299" y="5320"/>
                  <a:pt x="20928" y="5320"/>
                </a:cubicBezTo>
                <a:lnTo>
                  <a:pt x="18753" y="5320"/>
                </a:lnTo>
                <a:lnTo>
                  <a:pt x="18342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7" name="인코딩…"/>
          <p:cNvSpPr txBox="1"/>
          <p:nvPr/>
        </p:nvSpPr>
        <p:spPr>
          <a:xfrm>
            <a:off x="11093259" y="6711897"/>
            <a:ext cx="3499526" cy="1113469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3400" b="0"/>
            </a:pPr>
            <a:r>
              <a:t>인코딩</a:t>
            </a:r>
          </a:p>
          <a:p>
            <a:pPr defTabSz="584200">
              <a:defRPr sz="3800" b="0"/>
            </a:pPr>
            <a:r>
              <a:rPr baseline="31999"/>
              <a:t>encoding</a:t>
            </a:r>
          </a:p>
        </p:txBody>
      </p:sp>
      <p:sp>
        <p:nvSpPr>
          <p:cNvPr id="208" name="문자"/>
          <p:cNvSpPr/>
          <p:nvPr/>
        </p:nvSpPr>
        <p:spPr>
          <a:xfrm>
            <a:off x="5021152" y="7235821"/>
            <a:ext cx="3977628" cy="1259160"/>
          </a:xfrm>
          <a:prstGeom prst="roundRect">
            <a:avLst>
              <a:gd name="adj" fmla="val 2422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5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문자</a:t>
            </a:r>
          </a:p>
        </p:txBody>
      </p:sp>
      <p:cxnSp>
        <p:nvCxnSpPr>
          <p:cNvPr id="209" name="연결선"/>
          <p:cNvCxnSpPr/>
          <p:nvPr/>
        </p:nvCxnSpPr>
        <p:spPr>
          <a:xfrm flipV="1">
            <a:off x="8998780" y="7235821"/>
            <a:ext cx="2119879" cy="225790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10" name="자연수"/>
          <p:cNvSpPr/>
          <p:nvPr/>
        </p:nvSpPr>
        <p:spPr>
          <a:xfrm>
            <a:off x="16687263" y="7235821"/>
            <a:ext cx="3524927" cy="1259160"/>
          </a:xfrm>
          <a:prstGeom prst="roundRect">
            <a:avLst>
              <a:gd name="adj" fmla="val 2422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5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자연수</a:t>
            </a:r>
          </a:p>
        </p:txBody>
      </p:sp>
      <p:cxnSp>
        <p:nvCxnSpPr>
          <p:cNvPr id="211" name="연결선"/>
          <p:cNvCxnSpPr/>
          <p:nvPr/>
        </p:nvCxnSpPr>
        <p:spPr>
          <a:xfrm>
            <a:off x="14618185" y="7235821"/>
            <a:ext cx="2042018" cy="589545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12" name="ASCII"/>
          <p:cNvSpPr txBox="1"/>
          <p:nvPr/>
        </p:nvSpPr>
        <p:spPr>
          <a:xfrm>
            <a:off x="11798077" y="9721309"/>
            <a:ext cx="1886690" cy="99860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3700" b="0">
                <a:latin typeface="Helvetica"/>
                <a:ea typeface="Helvetica"/>
                <a:cs typeface="Helvetica"/>
                <a:sym typeface="Helvetica"/>
                <a:hlinkClick r:id="rId2"/>
              </a:defRPr>
            </a:lvl1pPr>
          </a:lstStyle>
          <a:p>
            <a:r>
              <a:rPr>
                <a:hlinkClick r:id="rId2"/>
              </a:rPr>
              <a:t>ASCII</a:t>
            </a:r>
          </a:p>
        </p:txBody>
      </p:sp>
      <p:pic>
        <p:nvPicPr>
          <p:cNvPr id="213" name="Screen Shot 2020-12-31 at 3.02.41 PM.png" descr="Screen Shot 2020-12-31 at 3.02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533" y="1683086"/>
            <a:ext cx="7406681" cy="286896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American Standard Code for Information Interchange"/>
          <p:cNvSpPr txBox="1"/>
          <p:nvPr/>
        </p:nvSpPr>
        <p:spPr>
          <a:xfrm>
            <a:off x="6549956" y="11822007"/>
            <a:ext cx="983561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/>
            </a:pPr>
            <a:r>
              <a:rPr b="1" dirty="0"/>
              <a:t>A</a:t>
            </a:r>
            <a:r>
              <a:rPr dirty="0"/>
              <a:t>merican </a:t>
            </a:r>
            <a:r>
              <a:rPr b="1" dirty="0"/>
              <a:t>S</a:t>
            </a:r>
            <a:r>
              <a:rPr dirty="0"/>
              <a:t>tandard </a:t>
            </a:r>
            <a:r>
              <a:rPr b="1" dirty="0"/>
              <a:t>C</a:t>
            </a:r>
            <a:r>
              <a:rPr dirty="0"/>
              <a:t>ode for </a:t>
            </a:r>
            <a:r>
              <a:rPr b="1" dirty="0"/>
              <a:t>I</a:t>
            </a:r>
            <a:r>
              <a:rPr dirty="0"/>
              <a:t>nformation </a:t>
            </a:r>
            <a:r>
              <a:rPr b="1" dirty="0"/>
              <a:t>I</a:t>
            </a:r>
            <a:r>
              <a:rPr dirty="0"/>
              <a:t>nterchange</a:t>
            </a:r>
          </a:p>
        </p:txBody>
      </p:sp>
      <p:sp>
        <p:nvSpPr>
          <p:cNvPr id="215" name="인용 풍선"/>
          <p:cNvSpPr/>
          <p:nvPr/>
        </p:nvSpPr>
        <p:spPr>
          <a:xfrm>
            <a:off x="5874804" y="11398623"/>
            <a:ext cx="11185820" cy="1371580"/>
          </a:xfrm>
          <a:prstGeom prst="wedgeEllipseCallout">
            <a:avLst>
              <a:gd name="adj1" fmla="val 10385"/>
              <a:gd name="adj2" fmla="val -93258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0~127"/>
          <p:cNvSpPr txBox="1"/>
          <p:nvPr/>
        </p:nvSpPr>
        <p:spPr>
          <a:xfrm>
            <a:off x="17726372" y="8703721"/>
            <a:ext cx="1446709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>
              <a:defRPr b="0"/>
            </a:pPr>
            <a:r>
              <a:rPr b="1"/>
              <a:t>0~127</a:t>
            </a:r>
          </a:p>
        </p:txBody>
      </p:sp>
      <p:sp>
        <p:nvSpPr>
          <p:cNvPr id="217" name="디코딩…"/>
          <p:cNvSpPr txBox="1"/>
          <p:nvPr/>
        </p:nvSpPr>
        <p:spPr>
          <a:xfrm>
            <a:off x="11118659" y="8127983"/>
            <a:ext cx="3499526" cy="1113469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3400" b="0"/>
            </a:pPr>
            <a:r>
              <a:t>디코딩</a:t>
            </a:r>
          </a:p>
          <a:p>
            <a:pPr defTabSz="584200">
              <a:defRPr sz="3800" b="0"/>
            </a:pPr>
            <a:r>
              <a:rPr baseline="31999"/>
              <a:t>decoding</a:t>
            </a:r>
          </a:p>
        </p:txBody>
      </p:sp>
      <p:sp>
        <p:nvSpPr>
          <p:cNvPr id="218" name="선"/>
          <p:cNvSpPr/>
          <p:nvPr/>
        </p:nvSpPr>
        <p:spPr>
          <a:xfrm>
            <a:off x="8966200" y="8200532"/>
            <a:ext cx="2081300" cy="218179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선"/>
          <p:cNvSpPr/>
          <p:nvPr/>
        </p:nvSpPr>
        <p:spPr>
          <a:xfrm flipV="1">
            <a:off x="14579599" y="8177928"/>
            <a:ext cx="2080604" cy="322062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화살표"/>
          <p:cNvSpPr/>
          <p:nvPr/>
        </p:nvSpPr>
        <p:spPr>
          <a:xfrm>
            <a:off x="22199600" y="11500201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86A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그룹"/>
          <p:cNvGrpSpPr/>
          <p:nvPr/>
        </p:nvGrpSpPr>
        <p:grpSpPr>
          <a:xfrm>
            <a:off x="4605245" y="5666140"/>
            <a:ext cx="15173510" cy="6472690"/>
            <a:chOff x="0" y="0"/>
            <a:chExt cx="15173509" cy="6472688"/>
          </a:xfrm>
        </p:grpSpPr>
        <p:pic>
          <p:nvPicPr>
            <p:cNvPr id="773" name="Screen Shot 2021-01-30 at 11.12.32 PM.png" descr="Screen Shot 2021-01-30 at 11.12.32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5173510" cy="1413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4" name="Screen Shot 2021-01-30 at 11.12.19 PM.png" descr="Screen Shot 2021-01-30 at 11.12.1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86264"/>
              <a:ext cx="15173510" cy="1379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5" name="Screen Shot 2021-01-30 at 11.12.08 PM.png" descr="Screen Shot 2021-01-30 at 11.12.0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38043"/>
              <a:ext cx="15173510" cy="1448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6" name="Screen Shot 2021-01-30 at 11.11.55 PM.png" descr="Screen Shot 2021-01-30 at 11.11.55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058793"/>
              <a:ext cx="15173510" cy="1413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78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pp.39~40"/>
          <p:cNvSpPr txBox="1"/>
          <p:nvPr/>
        </p:nvSpPr>
        <p:spPr>
          <a:xfrm>
            <a:off x="10477251" y="3787524"/>
            <a:ext cx="34294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pp.39~40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1" name="표"/>
          <p:cNvGraphicFramePr/>
          <p:nvPr>
            <p:extLst>
              <p:ext uri="{D42A27DB-BD31-4B8C-83A1-F6EECF244321}">
                <p14:modId xmlns:p14="http://schemas.microsoft.com/office/powerpoint/2010/main" val="219197558"/>
              </p:ext>
            </p:extLst>
          </p:nvPr>
        </p:nvGraphicFramePr>
        <p:xfrm>
          <a:off x="3587036" y="1713123"/>
          <a:ext cx="17209928" cy="1028975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60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3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 b="1">
                          <a:solidFill>
                            <a:srgbClr val="FFFFFF"/>
                          </a:solidFill>
                          <a:sym typeface="Helvetica Neue"/>
                        </a:rPr>
                        <a:t>정수
int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 b="1">
                          <a:solidFill>
                            <a:srgbClr val="FFFFFF"/>
                          </a:solidFill>
                          <a:sym typeface="Helvetica Neue"/>
                        </a:rPr>
                        <a:t>실수
float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3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>
                          <a:sym typeface="Helvetica Neue"/>
                        </a:rPr>
                        <a:t>무한히 많으나 셀 수 있음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 dirty="0">
                          <a:sym typeface="Helvetica Neue"/>
                        </a:rPr>
                        <a:t>셀</a:t>
                      </a:r>
                      <a:r>
                        <a:rPr lang="en-US" altLang="ko-KR" sz="5200" dirty="0">
                          <a:sym typeface="Helvetica Neue"/>
                        </a:rPr>
                        <a:t> </a:t>
                      </a:r>
                      <a:r>
                        <a:rPr sz="5200" dirty="0">
                          <a:sym typeface="Helvetica Neue"/>
                        </a:rPr>
                        <a:t>수 </a:t>
                      </a:r>
                      <a:r>
                        <a:rPr sz="5200" dirty="0" err="1">
                          <a:sym typeface="Helvetica Neue"/>
                        </a:rPr>
                        <a:t>없을</a:t>
                      </a:r>
                      <a:r>
                        <a:rPr sz="5200" dirty="0">
                          <a:sym typeface="Helvetica Neue"/>
                        </a:rPr>
                        <a:t> </a:t>
                      </a:r>
                      <a:r>
                        <a:rPr sz="5200" dirty="0" err="1">
                          <a:sym typeface="Helvetica Neue"/>
                        </a:rPr>
                        <a:t>만큼</a:t>
                      </a:r>
                      <a:r>
                        <a:rPr sz="5200" dirty="0">
                          <a:sym typeface="Helvetica Neue"/>
                        </a:rPr>
                        <a:t> </a:t>
                      </a:r>
                      <a:r>
                        <a:rPr sz="5200" dirty="0" err="1">
                          <a:sym typeface="Helvetica Neue"/>
                        </a:rPr>
                        <a:t>무한히</a:t>
                      </a:r>
                      <a:r>
                        <a:rPr sz="5200" dirty="0">
                          <a:sym typeface="Helvetica Neue"/>
                        </a:rPr>
                        <a:t> </a:t>
                      </a:r>
                      <a:r>
                        <a:rPr sz="5200" dirty="0" err="1">
                          <a:sym typeface="Helvetica Neue"/>
                        </a:rPr>
                        <a:t>많음</a:t>
                      </a:r>
                      <a:endParaRPr sz="5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1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>
                          <a:sym typeface="Helvetica Neue"/>
                        </a:rPr>
                        <a:t>가용 메모리 한도 안에서 
아무리 큰 수라도
파이썬 프로그램으로 
모두 처리 가능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 dirty="0" err="1">
                          <a:sym typeface="Helvetica Neue"/>
                        </a:rPr>
                        <a:t>모두</a:t>
                      </a:r>
                      <a:r>
                        <a:rPr sz="5200" dirty="0">
                          <a:sym typeface="Helvetica Neue"/>
                        </a:rPr>
                        <a:t> </a:t>
                      </a:r>
                      <a:r>
                        <a:rPr sz="5200" dirty="0" err="1">
                          <a:sym typeface="Helvetica Neue"/>
                        </a:rPr>
                        <a:t>처리</a:t>
                      </a:r>
                      <a:r>
                        <a:rPr sz="5200" dirty="0">
                          <a:sym typeface="Helvetica Neue"/>
                        </a:rPr>
                        <a:t> </a:t>
                      </a:r>
                      <a:r>
                        <a:rPr sz="5200" dirty="0" err="1">
                          <a:sym typeface="Helvetica Neue"/>
                        </a:rPr>
                        <a:t>불가능하여</a:t>
                      </a:r>
                      <a:r>
                        <a:rPr sz="5200" dirty="0">
                          <a:sym typeface="Helvetica Neue"/>
                        </a:rPr>
                        <a:t>
</a:t>
                      </a:r>
                      <a:r>
                        <a:rPr sz="5200" dirty="0" err="1">
                          <a:sym typeface="Helvetica Neue"/>
                        </a:rPr>
                        <a:t>불가피하게</a:t>
                      </a:r>
                      <a:r>
                        <a:rPr sz="5200" dirty="0">
                          <a:sym typeface="Helvetica Neue"/>
                        </a:rPr>
                        <a:t> </a:t>
                      </a:r>
                      <a:r>
                        <a:rPr sz="5200" dirty="0" err="1">
                          <a:sym typeface="Helvetica Neue"/>
                        </a:rPr>
                        <a:t>근사치로</a:t>
                      </a:r>
                      <a:r>
                        <a:rPr sz="5200" dirty="0">
                          <a:sym typeface="Helvetica Neue"/>
                        </a:rPr>
                        <a:t> </a:t>
                      </a:r>
                      <a:r>
                        <a:rPr sz="5200" dirty="0" err="1">
                          <a:sym typeface="Helvetica Neue"/>
                        </a:rPr>
                        <a:t>처리</a:t>
                      </a:r>
                      <a:endParaRPr sz="5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실수 오차"/>
          <p:cNvSpPr txBox="1"/>
          <p:nvPr/>
        </p:nvSpPr>
        <p:spPr>
          <a:xfrm>
            <a:off x="5682071" y="2391727"/>
            <a:ext cx="13019858" cy="2088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8669">
              <a:defRPr sz="12096"/>
            </a:lvl1pPr>
          </a:lstStyle>
          <a:p>
            <a:r>
              <a:t>실수 오차</a:t>
            </a:r>
          </a:p>
        </p:txBody>
      </p:sp>
      <p:sp>
        <p:nvSpPr>
          <p:cNvPr id="784" name="0.1 * 0.1"/>
          <p:cNvSpPr txBox="1"/>
          <p:nvPr/>
        </p:nvSpPr>
        <p:spPr>
          <a:xfrm>
            <a:off x="10399712" y="6635972"/>
            <a:ext cx="3584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0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0.1 * 0.1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자연수의 이진수 표현"/>
          <p:cNvSpPr txBox="1"/>
          <p:nvPr/>
        </p:nvSpPr>
        <p:spPr>
          <a:xfrm>
            <a:off x="5682071" y="1451927"/>
            <a:ext cx="13019858" cy="2088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88669">
              <a:defRPr sz="12096"/>
            </a:lvl1pPr>
          </a:lstStyle>
          <a:p>
            <a:r>
              <a:t>자연수의 이진수 표현</a:t>
            </a:r>
          </a:p>
        </p:txBody>
      </p:sp>
      <p:grpSp>
        <p:nvGrpSpPr>
          <p:cNvPr id="800" name="그룹"/>
          <p:cNvGrpSpPr/>
          <p:nvPr/>
        </p:nvGrpSpPr>
        <p:grpSpPr>
          <a:xfrm>
            <a:off x="8096880" y="4253061"/>
            <a:ext cx="8190240" cy="3990678"/>
            <a:chOff x="-1" y="-1"/>
            <a:chExt cx="8190238" cy="3990676"/>
          </a:xfrm>
        </p:grpSpPr>
        <p:sp>
          <p:nvSpPr>
            <p:cNvPr id="787" name="선"/>
            <p:cNvSpPr/>
            <p:nvPr/>
          </p:nvSpPr>
          <p:spPr>
            <a:xfrm flipV="1">
              <a:off x="815534" y="1081856"/>
              <a:ext cx="2065526" cy="2065526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88" name="24"/>
            <p:cNvSpPr txBox="1"/>
            <p:nvPr/>
          </p:nvSpPr>
          <p:spPr>
            <a:xfrm>
              <a:off x="1605239" y="2984199"/>
              <a:ext cx="875242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4</a:t>
              </a:r>
            </a:p>
          </p:txBody>
        </p:sp>
        <p:sp>
          <p:nvSpPr>
            <p:cNvPr id="789" name="110101"/>
            <p:cNvSpPr txBox="1"/>
            <p:nvPr/>
          </p:nvSpPr>
          <p:spPr>
            <a:xfrm>
              <a:off x="2676272" y="-1"/>
              <a:ext cx="2746376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lnSpc>
                  <a:spcPct val="150000"/>
                </a:lnSpc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r>
                <a:t>110101</a:t>
              </a:r>
            </a:p>
          </p:txBody>
        </p:sp>
        <p:sp>
          <p:nvSpPr>
            <p:cNvPr id="790" name="선"/>
            <p:cNvSpPr/>
            <p:nvPr/>
          </p:nvSpPr>
          <p:spPr>
            <a:xfrm flipV="1">
              <a:off x="2189491" y="1159411"/>
              <a:ext cx="1244331" cy="1915571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91" name="25"/>
            <p:cNvSpPr txBox="1"/>
            <p:nvPr/>
          </p:nvSpPr>
          <p:spPr>
            <a:xfrm>
              <a:off x="-1" y="2984199"/>
              <a:ext cx="875243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5</a:t>
              </a:r>
            </a:p>
          </p:txBody>
        </p:sp>
        <p:sp>
          <p:nvSpPr>
            <p:cNvPr id="792" name="23"/>
            <p:cNvSpPr txBox="1"/>
            <p:nvPr/>
          </p:nvSpPr>
          <p:spPr>
            <a:xfrm>
              <a:off x="3032678" y="2984199"/>
              <a:ext cx="875243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3</a:t>
              </a:r>
            </a:p>
          </p:txBody>
        </p:sp>
        <p:sp>
          <p:nvSpPr>
            <p:cNvPr id="793" name="22"/>
            <p:cNvSpPr txBox="1"/>
            <p:nvPr/>
          </p:nvSpPr>
          <p:spPr>
            <a:xfrm>
              <a:off x="4460117" y="2984199"/>
              <a:ext cx="875242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2</a:t>
              </a:r>
            </a:p>
          </p:txBody>
        </p:sp>
        <p:sp>
          <p:nvSpPr>
            <p:cNvPr id="794" name="21"/>
            <p:cNvSpPr txBox="1"/>
            <p:nvPr/>
          </p:nvSpPr>
          <p:spPr>
            <a:xfrm>
              <a:off x="5827188" y="2984199"/>
              <a:ext cx="875243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1</a:t>
              </a:r>
            </a:p>
          </p:txBody>
        </p:sp>
        <p:sp>
          <p:nvSpPr>
            <p:cNvPr id="795" name="20"/>
            <p:cNvSpPr txBox="1"/>
            <p:nvPr/>
          </p:nvSpPr>
          <p:spPr>
            <a:xfrm>
              <a:off x="7314995" y="2984199"/>
              <a:ext cx="875242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0</a:t>
              </a:r>
            </a:p>
          </p:txBody>
        </p:sp>
        <p:sp>
          <p:nvSpPr>
            <p:cNvPr id="796" name="선"/>
            <p:cNvSpPr/>
            <p:nvPr/>
          </p:nvSpPr>
          <p:spPr>
            <a:xfrm flipV="1">
              <a:off x="3396714" y="1157062"/>
              <a:ext cx="468908" cy="1930069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97" name="선"/>
            <p:cNvSpPr/>
            <p:nvPr/>
          </p:nvSpPr>
          <p:spPr>
            <a:xfrm flipH="1" flipV="1">
              <a:off x="4378503" y="1159542"/>
              <a:ext cx="503023" cy="1924690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98" name="선"/>
            <p:cNvSpPr/>
            <p:nvPr/>
          </p:nvSpPr>
          <p:spPr>
            <a:xfrm flipH="1" flipV="1">
              <a:off x="4791577" y="1159542"/>
              <a:ext cx="977885" cy="1916032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99" name="선"/>
            <p:cNvSpPr/>
            <p:nvPr/>
          </p:nvSpPr>
          <p:spPr>
            <a:xfrm flipH="1" flipV="1">
              <a:off x="5299576" y="1160612"/>
              <a:ext cx="1908015" cy="1908015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80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자연수의 이진수 표현"/>
          <p:cNvSpPr txBox="1"/>
          <p:nvPr/>
        </p:nvSpPr>
        <p:spPr>
          <a:xfrm>
            <a:off x="5682071" y="1451927"/>
            <a:ext cx="13019858" cy="2088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88669">
              <a:defRPr sz="12096"/>
            </a:lvl1pPr>
          </a:lstStyle>
          <a:p>
            <a:r>
              <a:t>자연수의 이진수 표현</a:t>
            </a:r>
          </a:p>
        </p:txBody>
      </p:sp>
      <p:pic>
        <p:nvPicPr>
          <p:cNvPr id="817" name="11.gif" descr="1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63" y="9185692"/>
            <a:ext cx="21780874" cy="32071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그룹"/>
          <p:cNvGrpSpPr/>
          <p:nvPr/>
        </p:nvGrpSpPr>
        <p:grpSpPr>
          <a:xfrm>
            <a:off x="8096880" y="4253061"/>
            <a:ext cx="8190240" cy="3990678"/>
            <a:chOff x="-1" y="-1"/>
            <a:chExt cx="8190238" cy="3990676"/>
          </a:xfrm>
        </p:grpSpPr>
        <p:sp>
          <p:nvSpPr>
            <p:cNvPr id="18" name="선"/>
            <p:cNvSpPr/>
            <p:nvPr/>
          </p:nvSpPr>
          <p:spPr>
            <a:xfrm flipV="1">
              <a:off x="815534" y="1081856"/>
              <a:ext cx="2065526" cy="2065526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24"/>
            <p:cNvSpPr txBox="1"/>
            <p:nvPr/>
          </p:nvSpPr>
          <p:spPr>
            <a:xfrm>
              <a:off x="1605239" y="2984199"/>
              <a:ext cx="875242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4</a:t>
              </a:r>
            </a:p>
          </p:txBody>
        </p:sp>
        <p:sp>
          <p:nvSpPr>
            <p:cNvPr id="20" name="110101"/>
            <p:cNvSpPr txBox="1"/>
            <p:nvPr/>
          </p:nvSpPr>
          <p:spPr>
            <a:xfrm>
              <a:off x="2676272" y="-1"/>
              <a:ext cx="2746376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lnSpc>
                  <a:spcPct val="150000"/>
                </a:lnSpc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r>
                <a:t>110101</a:t>
              </a:r>
            </a:p>
          </p:txBody>
        </p:sp>
        <p:sp>
          <p:nvSpPr>
            <p:cNvPr id="21" name="선"/>
            <p:cNvSpPr/>
            <p:nvPr/>
          </p:nvSpPr>
          <p:spPr>
            <a:xfrm flipV="1">
              <a:off x="2189491" y="1159411"/>
              <a:ext cx="1244331" cy="1915571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" name="25"/>
            <p:cNvSpPr txBox="1"/>
            <p:nvPr/>
          </p:nvSpPr>
          <p:spPr>
            <a:xfrm>
              <a:off x="-1" y="2984199"/>
              <a:ext cx="875243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5</a:t>
              </a:r>
            </a:p>
          </p:txBody>
        </p:sp>
        <p:sp>
          <p:nvSpPr>
            <p:cNvPr id="23" name="23"/>
            <p:cNvSpPr txBox="1"/>
            <p:nvPr/>
          </p:nvSpPr>
          <p:spPr>
            <a:xfrm>
              <a:off x="3032678" y="2984199"/>
              <a:ext cx="875243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3</a:t>
              </a:r>
            </a:p>
          </p:txBody>
        </p:sp>
        <p:sp>
          <p:nvSpPr>
            <p:cNvPr id="24" name="22"/>
            <p:cNvSpPr txBox="1"/>
            <p:nvPr/>
          </p:nvSpPr>
          <p:spPr>
            <a:xfrm>
              <a:off x="4460117" y="2984199"/>
              <a:ext cx="875242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2</a:t>
              </a:r>
            </a:p>
          </p:txBody>
        </p:sp>
        <p:sp>
          <p:nvSpPr>
            <p:cNvPr id="25" name="21"/>
            <p:cNvSpPr txBox="1"/>
            <p:nvPr/>
          </p:nvSpPr>
          <p:spPr>
            <a:xfrm>
              <a:off x="5827188" y="2984199"/>
              <a:ext cx="875243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1</a:t>
              </a:r>
            </a:p>
          </p:txBody>
        </p:sp>
        <p:sp>
          <p:nvSpPr>
            <p:cNvPr id="26" name="20"/>
            <p:cNvSpPr txBox="1"/>
            <p:nvPr/>
          </p:nvSpPr>
          <p:spPr>
            <a:xfrm>
              <a:off x="7314995" y="2984199"/>
              <a:ext cx="875242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0</a:t>
              </a:r>
            </a:p>
          </p:txBody>
        </p:sp>
        <p:sp>
          <p:nvSpPr>
            <p:cNvPr id="27" name="선"/>
            <p:cNvSpPr/>
            <p:nvPr/>
          </p:nvSpPr>
          <p:spPr>
            <a:xfrm flipV="1">
              <a:off x="3396714" y="1157062"/>
              <a:ext cx="468908" cy="1930069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선"/>
            <p:cNvSpPr/>
            <p:nvPr/>
          </p:nvSpPr>
          <p:spPr>
            <a:xfrm flipH="1" flipV="1">
              <a:off x="4378503" y="1159542"/>
              <a:ext cx="503023" cy="1924690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" name="선"/>
            <p:cNvSpPr/>
            <p:nvPr/>
          </p:nvSpPr>
          <p:spPr>
            <a:xfrm flipH="1" flipV="1">
              <a:off x="4791577" y="1159542"/>
              <a:ext cx="977885" cy="1916032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선"/>
            <p:cNvSpPr/>
            <p:nvPr/>
          </p:nvSpPr>
          <p:spPr>
            <a:xfrm flipH="1" flipV="1">
              <a:off x="5299576" y="1160612"/>
              <a:ext cx="1908015" cy="1908015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" name="표"/>
          <p:cNvGraphicFramePr/>
          <p:nvPr/>
        </p:nvGraphicFramePr>
        <p:xfrm>
          <a:off x="8751786" y="10015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111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1011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1100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1101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1110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소수점 아래 수의 이진수 표현"/>
          <p:cNvSpPr txBox="1"/>
          <p:nvPr/>
        </p:nvSpPr>
        <p:spPr>
          <a:xfrm>
            <a:off x="4030602" y="834234"/>
            <a:ext cx="16322796" cy="2088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22947">
              <a:defRPr sz="11088"/>
            </a:lvl1pPr>
          </a:lstStyle>
          <a:p>
            <a:r>
              <a:t>소수점 아래 수의 이진수 표현</a:t>
            </a:r>
          </a:p>
        </p:txBody>
      </p:sp>
      <p:sp>
        <p:nvSpPr>
          <p:cNvPr id="832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" name="그룹"/>
          <p:cNvGrpSpPr/>
          <p:nvPr/>
        </p:nvGrpSpPr>
        <p:grpSpPr>
          <a:xfrm>
            <a:off x="10818811" y="3736565"/>
            <a:ext cx="5612242" cy="3973774"/>
            <a:chOff x="-1" y="-1"/>
            <a:chExt cx="5612241" cy="3973773"/>
          </a:xfrm>
        </p:grpSpPr>
        <p:sp>
          <p:nvSpPr>
            <p:cNvPr id="15" name="0.1011"/>
            <p:cNvSpPr txBox="1"/>
            <p:nvPr/>
          </p:nvSpPr>
          <p:spPr>
            <a:xfrm>
              <a:off x="-1" y="-1"/>
              <a:ext cx="2746376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lnSpc>
                  <a:spcPct val="150000"/>
                </a:lnSpc>
                <a:defRPr sz="6800">
                  <a:solidFill>
                    <a:srgbClr val="3469A9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r>
                <a:t>0.1011</a:t>
              </a:r>
            </a:p>
          </p:txBody>
        </p:sp>
        <p:sp>
          <p:nvSpPr>
            <p:cNvPr id="16" name="2-1"/>
            <p:cNvSpPr txBox="1"/>
            <p:nvPr/>
          </p:nvSpPr>
          <p:spPr>
            <a:xfrm>
              <a:off x="166814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-1</a:t>
              </a:r>
            </a:p>
          </p:txBody>
        </p:sp>
        <p:sp>
          <p:nvSpPr>
            <p:cNvPr id="17" name="2-2"/>
            <p:cNvSpPr txBox="1"/>
            <p:nvPr/>
          </p:nvSpPr>
          <p:spPr>
            <a:xfrm>
              <a:off x="1594252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-2</a:t>
              </a:r>
            </a:p>
          </p:txBody>
        </p:sp>
        <p:sp>
          <p:nvSpPr>
            <p:cNvPr id="18" name="2-3"/>
            <p:cNvSpPr txBox="1"/>
            <p:nvPr/>
          </p:nvSpPr>
          <p:spPr>
            <a:xfrm>
              <a:off x="2961324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-3</a:t>
              </a:r>
            </a:p>
          </p:txBody>
        </p:sp>
        <p:sp>
          <p:nvSpPr>
            <p:cNvPr id="19" name="2-4"/>
            <p:cNvSpPr txBox="1"/>
            <p:nvPr/>
          </p:nvSpPr>
          <p:spPr>
            <a:xfrm>
              <a:off x="4449131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-4</a:t>
              </a:r>
            </a:p>
          </p:txBody>
        </p:sp>
        <p:sp>
          <p:nvSpPr>
            <p:cNvPr id="20" name="선"/>
            <p:cNvSpPr/>
            <p:nvPr/>
          </p:nvSpPr>
          <p:spPr>
            <a:xfrm flipV="1">
              <a:off x="674783" y="1219539"/>
              <a:ext cx="317959" cy="1930070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선"/>
            <p:cNvSpPr/>
            <p:nvPr/>
          </p:nvSpPr>
          <p:spPr>
            <a:xfrm flipH="1" flipV="1">
              <a:off x="1523195" y="1238694"/>
              <a:ext cx="636399" cy="1908015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" name="선"/>
            <p:cNvSpPr/>
            <p:nvPr/>
          </p:nvSpPr>
          <p:spPr>
            <a:xfrm flipH="1" flipV="1">
              <a:off x="2069645" y="1222019"/>
              <a:ext cx="977886" cy="1916032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선"/>
            <p:cNvSpPr/>
            <p:nvPr/>
          </p:nvSpPr>
          <p:spPr>
            <a:xfrm flipH="1" flipV="1">
              <a:off x="2577646" y="1223090"/>
              <a:ext cx="1908014" cy="1908014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소수점 아래 수의 이진수 표현"/>
          <p:cNvSpPr txBox="1"/>
          <p:nvPr/>
        </p:nvSpPr>
        <p:spPr>
          <a:xfrm>
            <a:off x="4030602" y="834234"/>
            <a:ext cx="16322796" cy="2088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22947">
              <a:defRPr sz="11088"/>
            </a:lvl1pPr>
          </a:lstStyle>
          <a:p>
            <a:r>
              <a:t>소수점 아래 수의 이진수 표현</a:t>
            </a:r>
          </a:p>
        </p:txBody>
      </p:sp>
      <p:pic>
        <p:nvPicPr>
          <p:cNvPr id="835" name="12.gif" descr="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75" y="8281507"/>
            <a:ext cx="16796450" cy="46078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45" name="그룹"/>
          <p:cNvGrpSpPr/>
          <p:nvPr/>
        </p:nvGrpSpPr>
        <p:grpSpPr>
          <a:xfrm>
            <a:off x="10818811" y="3736565"/>
            <a:ext cx="5612242" cy="3973774"/>
            <a:chOff x="-1" y="-1"/>
            <a:chExt cx="5612241" cy="3973773"/>
          </a:xfrm>
        </p:grpSpPr>
        <p:sp>
          <p:nvSpPr>
            <p:cNvPr id="836" name="0.1011"/>
            <p:cNvSpPr txBox="1"/>
            <p:nvPr/>
          </p:nvSpPr>
          <p:spPr>
            <a:xfrm>
              <a:off x="-1" y="-1"/>
              <a:ext cx="2746376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lnSpc>
                  <a:spcPct val="150000"/>
                </a:lnSpc>
                <a:defRPr sz="6800">
                  <a:solidFill>
                    <a:srgbClr val="3469A9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r>
                <a:t>0.1011</a:t>
              </a:r>
            </a:p>
          </p:txBody>
        </p:sp>
        <p:sp>
          <p:nvSpPr>
            <p:cNvPr id="837" name="2-1"/>
            <p:cNvSpPr txBox="1"/>
            <p:nvPr/>
          </p:nvSpPr>
          <p:spPr>
            <a:xfrm>
              <a:off x="166814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-1</a:t>
              </a:r>
            </a:p>
          </p:txBody>
        </p:sp>
        <p:sp>
          <p:nvSpPr>
            <p:cNvPr id="838" name="2-2"/>
            <p:cNvSpPr txBox="1"/>
            <p:nvPr/>
          </p:nvSpPr>
          <p:spPr>
            <a:xfrm>
              <a:off x="1594252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-2</a:t>
              </a:r>
            </a:p>
          </p:txBody>
        </p:sp>
        <p:sp>
          <p:nvSpPr>
            <p:cNvPr id="839" name="2-3"/>
            <p:cNvSpPr txBox="1"/>
            <p:nvPr/>
          </p:nvSpPr>
          <p:spPr>
            <a:xfrm>
              <a:off x="2961324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-3</a:t>
              </a:r>
            </a:p>
          </p:txBody>
        </p:sp>
        <p:sp>
          <p:nvSpPr>
            <p:cNvPr id="840" name="2-4"/>
            <p:cNvSpPr txBox="1"/>
            <p:nvPr/>
          </p:nvSpPr>
          <p:spPr>
            <a:xfrm>
              <a:off x="4449131" y="2967295"/>
              <a:ext cx="1163109" cy="1006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6800">
                  <a:solidFill>
                    <a:srgbClr val="2978A8"/>
                  </a:solidFill>
                  <a:latin typeface="NanumGothicCoding"/>
                  <a:ea typeface="NanumGothicCoding"/>
                  <a:cs typeface="NanumGothicCoding"/>
                  <a:sym typeface="NanumGothicCoding"/>
                </a:defRPr>
              </a:pPr>
              <a:r>
                <a:t>2</a:t>
              </a:r>
              <a:r>
                <a:rPr baseline="31999"/>
                <a:t>-4</a:t>
              </a:r>
            </a:p>
          </p:txBody>
        </p:sp>
        <p:sp>
          <p:nvSpPr>
            <p:cNvPr id="841" name="선"/>
            <p:cNvSpPr/>
            <p:nvPr/>
          </p:nvSpPr>
          <p:spPr>
            <a:xfrm flipV="1">
              <a:off x="534182" y="1146870"/>
              <a:ext cx="468908" cy="1930070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2" name="선"/>
            <p:cNvSpPr/>
            <p:nvPr/>
          </p:nvSpPr>
          <p:spPr>
            <a:xfrm flipH="1" flipV="1">
              <a:off x="1559723" y="1238693"/>
              <a:ext cx="599871" cy="1908016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3" name="선"/>
            <p:cNvSpPr/>
            <p:nvPr/>
          </p:nvSpPr>
          <p:spPr>
            <a:xfrm flipH="1" flipV="1">
              <a:off x="2069645" y="1222019"/>
              <a:ext cx="977886" cy="1916032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4" name="선"/>
            <p:cNvSpPr/>
            <p:nvPr/>
          </p:nvSpPr>
          <p:spPr>
            <a:xfrm flipH="1" flipV="1">
              <a:off x="2577646" y="1223090"/>
              <a:ext cx="1908014" cy="1908014"/>
            </a:xfrm>
            <a:prstGeom prst="line">
              <a:avLst/>
            </a:prstGeom>
            <a:noFill/>
            <a:ln w="63500" cap="flat">
              <a:solidFill>
                <a:srgbClr val="D78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7" name="표"/>
          <p:cNvGraphicFramePr/>
          <p:nvPr/>
        </p:nvGraphicFramePr>
        <p:xfrm>
          <a:off x="8751785" y="10015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" name="표"/>
          <p:cNvGraphicFramePr/>
          <p:nvPr/>
        </p:nvGraphicFramePr>
        <p:xfrm>
          <a:off x="6069805" y="3630434"/>
          <a:ext cx="12244389" cy="43813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9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5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7690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8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8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690">
                <a:tc>
                  <a:txBody>
                    <a:bodyPr/>
                    <a:lstStyle/>
                    <a:p>
                      <a:pPr algn="r" defTabSz="914400">
                        <a:defRPr sz="88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88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88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88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문자의 표현"/>
          <p:cNvSpPr txBox="1">
            <a:spLocks noGrp="1"/>
          </p:cNvSpPr>
          <p:nvPr>
            <p:ph type="title" idx="4294967295"/>
          </p:nvPr>
        </p:nvSpPr>
        <p:spPr>
          <a:xfrm>
            <a:off x="9151216" y="1552369"/>
            <a:ext cx="6192415" cy="166940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649009">
              <a:defRPr sz="94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문자의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223" name="&quot;H&quot;"/>
          <p:cNvSpPr txBox="1"/>
          <p:nvPr/>
        </p:nvSpPr>
        <p:spPr>
          <a:xfrm>
            <a:off x="11542712" y="6081156"/>
            <a:ext cx="1298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"H"</a:t>
            </a:r>
          </a:p>
        </p:txBody>
      </p:sp>
      <p:sp>
        <p:nvSpPr>
          <p:cNvPr id="224" name="'H'"/>
          <p:cNvSpPr txBox="1"/>
          <p:nvPr/>
        </p:nvSpPr>
        <p:spPr>
          <a:xfrm>
            <a:off x="11542712" y="7868773"/>
            <a:ext cx="1298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b="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'H'</a:t>
            </a:r>
          </a:p>
        </p:txBody>
      </p:sp>
      <p:sp>
        <p:nvSpPr>
          <p:cNvPr id="225" name="화살표"/>
          <p:cNvSpPr/>
          <p:nvPr/>
        </p:nvSpPr>
        <p:spPr>
          <a:xfrm>
            <a:off x="22199600" y="11500201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86A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52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4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55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5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8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59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60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2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63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6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6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67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6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71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72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75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0.099609375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7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79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0.099609375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0.1005859375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80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2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83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0.099609375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0.1005859375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8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" name="표"/>
          <p:cNvGraphicFramePr/>
          <p:nvPr/>
        </p:nvGraphicFramePr>
        <p:xfrm>
          <a:off x="2466999" y="1014234"/>
          <a:ext cx="6880425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FF2600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0.3125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0.4375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0.6875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0.8125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87" name="표"/>
          <p:cNvGraphicFramePr/>
          <p:nvPr/>
        </p:nvGraphicFramePr>
        <p:xfrm>
          <a:off x="11777584" y="1014234"/>
          <a:ext cx="10396280" cy="117129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93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이진수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십진수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0.099609375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0.1005859375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0.10009765625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0.000110011001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0.0999853515625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7389"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4000" b="1">
                          <a:solidFill>
                            <a:srgbClr val="3469A9"/>
                          </a:solidFill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8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1602</Words>
  <Application>Microsoft Office PowerPoint</Application>
  <PresentationFormat>사용자 지정</PresentationFormat>
  <Paragraphs>1039</Paragraphs>
  <Slides>109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20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Monaco</vt:lpstr>
      <vt:lpstr>NanumGothicCoding</vt:lpstr>
      <vt:lpstr>Helvetica</vt:lpstr>
      <vt:lpstr>Lucida Sans Typewriter</vt:lpstr>
      <vt:lpstr>Times New Roman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문자</vt:lpstr>
      <vt:lpstr>PowerPoint 프레젠테이션</vt:lpstr>
      <vt:lpstr>문자의 표현</vt:lpstr>
      <vt:lpstr>PowerPoint 프레젠테이션</vt:lpstr>
      <vt:lpstr>PowerPoint 프레젠테이션</vt:lpstr>
      <vt:lpstr>문자열</vt:lpstr>
      <vt:lpstr>문자열</vt:lpstr>
      <vt:lpstr>PowerPoint 프레젠테이션</vt:lpstr>
      <vt:lpstr>문자열의 표현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수식</vt:lpstr>
      <vt:lpstr>정수</vt:lpstr>
      <vt:lpstr>정수의 표현</vt:lpstr>
      <vt:lpstr>PowerPoint 프레젠테이션</vt:lpstr>
      <vt:lpstr>PowerPoint 프레젠테이션</vt:lpstr>
      <vt:lpstr>PowerPoint 프레젠테이션</vt:lpstr>
      <vt:lpstr>PowerPoint 프레젠테이션</vt:lpstr>
      <vt:lpstr>정수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유 제훈</cp:lastModifiedBy>
  <cp:revision>3</cp:revision>
  <dcterms:modified xsi:type="dcterms:W3CDTF">2021-03-05T04:26:38Z</dcterms:modified>
</cp:coreProperties>
</file>