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4833937" y="5986564"/>
            <a:ext cx="14716126" cy="8856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1712269" y="0"/>
            <a:ext cx="20959463" cy="139838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4381499" y="3438525"/>
            <a:ext cx="15621001" cy="3486151"/>
          </a:xfrm>
          <a:prstGeom prst="rect">
            <a:avLst/>
          </a:prstGeom>
        </p:spPr>
        <p:txBody>
          <a:bodyPr lIns="38100" tIns="38100" rIns="38100" bIns="38100" anchor="b"/>
          <a:lstStyle>
            <a:lvl1pPr defTabSz="825500">
              <a:defRPr sz="10800"/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1499" y="7019925"/>
            <a:ext cx="15621001" cy="1190626"/>
          </a:xfrm>
          <a:prstGeom prst="rect">
            <a:avLst/>
          </a:prstGeom>
        </p:spPr>
        <p:txBody>
          <a:bodyPr lIns="38100" tIns="38100" rIns="38100" bIns="38100" anchor="t"/>
          <a:lstStyle>
            <a:lvl1pPr marL="0" indent="0" algn="ctr" defTabSz="825500">
              <a:spcBef>
                <a:spcPts val="0"/>
              </a:spcBef>
              <a:buSzTx/>
              <a:buNone/>
              <a:defRPr sz="5200"/>
            </a:lvl1pPr>
            <a:lvl2pPr marL="0" indent="0" algn="ctr" defTabSz="825500">
              <a:spcBef>
                <a:spcPts val="0"/>
              </a:spcBef>
              <a:buSzTx/>
              <a:buNone/>
              <a:defRPr sz="5200"/>
            </a:lvl2pPr>
            <a:lvl3pPr marL="0" indent="0" algn="ctr" defTabSz="825500">
              <a:spcBef>
                <a:spcPts val="0"/>
              </a:spcBef>
              <a:buSzTx/>
              <a:buNone/>
              <a:defRPr sz="5200"/>
            </a:lvl3pPr>
            <a:lvl4pPr marL="0" indent="0" algn="ctr" defTabSz="825500">
              <a:spcBef>
                <a:spcPts val="0"/>
              </a:spcBef>
              <a:buSzTx/>
              <a:buNone/>
              <a:defRPr sz="5200"/>
            </a:lvl4pPr>
            <a:lvl5pPr marL="0" indent="0" algn="ctr" defTabSz="825500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87441" y="11525250"/>
            <a:ext cx="399593" cy="410997"/>
          </a:xfrm>
          <a:prstGeom prst="rect">
            <a:avLst/>
          </a:prstGeom>
        </p:spPr>
        <p:txBody>
          <a:bodyPr lIns="38100" tIns="38100" rIns="38100" bIns="38100"/>
          <a:lstStyle>
            <a:lvl1pPr defTabSz="825500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21"/>
          </p:nvPr>
        </p:nvSpPr>
        <p:spPr>
          <a:xfrm>
            <a:off x="5329062" y="406546"/>
            <a:ext cx="13716003" cy="914876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6231433" y="863203"/>
            <a:ext cx="17439681" cy="116264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21"/>
          </p:nvPr>
        </p:nvSpPr>
        <p:spPr>
          <a:xfrm>
            <a:off x="8794253" y="3637358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3382" y="13073062"/>
            <a:ext cx="427711" cy="485776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12442031" y="7072312"/>
            <a:ext cx="8514489" cy="56792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12192000" y="1250156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291704" y="1250156"/>
            <a:ext cx="16850320" cy="112335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creen Shot 2021-01-29 at 7.32.07 PM.png" descr="Screen Shot 2021-01-29 at 7.32.0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104" y="8648548"/>
            <a:ext cx="14819792" cy="4525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893" y="444057"/>
            <a:ext cx="14976214" cy="81089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creen Shot 2021-01-29 at 11.28.24 PM.png" descr="Screen Shot 2021-01-29 at 11.28.2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408" y="5744054"/>
            <a:ext cx="6773184" cy="12674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6289" y="107579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pp.370~375"/>
          <p:cNvSpPr txBox="1"/>
          <p:nvPr/>
        </p:nvSpPr>
        <p:spPr>
          <a:xfrm>
            <a:off x="10045451" y="3787524"/>
            <a:ext cx="4293098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pp.370~375</a:t>
            </a:r>
          </a:p>
        </p:txBody>
      </p:sp>
      <p:grpSp>
        <p:nvGrpSpPr>
          <p:cNvPr id="186" name="Group"/>
          <p:cNvGrpSpPr/>
          <p:nvPr/>
        </p:nvGrpSpPr>
        <p:grpSpPr>
          <a:xfrm>
            <a:off x="4660313" y="7601911"/>
            <a:ext cx="15063374" cy="4883040"/>
            <a:chOff x="0" y="0"/>
            <a:chExt cx="15063373" cy="4883039"/>
          </a:xfrm>
        </p:grpSpPr>
        <p:pic>
          <p:nvPicPr>
            <p:cNvPr id="183" name="Screen Shot 2021-01-29 at 10.55.33 PM.png" descr="Screen Shot 2021-01-29 at 10.55.33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306639"/>
              <a:ext cx="15063374" cy="1576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4" name="Screen Shot 2021-01-29 at 10.54.56 PM.png" descr="Screen Shot 2021-01-29 at 10.54.56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723380"/>
              <a:ext cx="15063374" cy="16114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5" name="Screen Shot 2021-01-29 at 10.54.42 PM.png" descr="Screen Shot 2021-01-29 at 10.54.42 PM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15063374" cy="16114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creen Shot 2021-01-29 at 11.28.40 PM.png" descr="Screen Shot 2021-01-29 at 11.28.4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226" y="5475924"/>
            <a:ext cx="5553548" cy="13112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Screen Shot 2021-01-29 at 10.55.47 PM.png" descr="Screen Shot 2021-01-29 at 10.55.4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493" y="7366089"/>
            <a:ext cx="15465014" cy="1618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6289" y="107579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pp.375~377"/>
          <p:cNvSpPr txBox="1"/>
          <p:nvPr/>
        </p:nvSpPr>
        <p:spPr>
          <a:xfrm>
            <a:off x="10045451" y="3787524"/>
            <a:ext cx="4293098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pp.375~377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Screen Shot 2021-01-29 at 11.28.51 PM.png" descr="Screen Shot 2021-01-29 at 11.28.5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5068" y="5602860"/>
            <a:ext cx="5793865" cy="1318604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실습 8.5 - 기수정렬 구현"/>
          <p:cNvSpPr txBox="1"/>
          <p:nvPr/>
        </p:nvSpPr>
        <p:spPr>
          <a:xfrm>
            <a:off x="7881289" y="7627311"/>
            <a:ext cx="8643901" cy="12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t>실습 8.5 - 기수정렬 구현</a:t>
            </a:r>
          </a:p>
        </p:txBody>
      </p:sp>
      <p:pic>
        <p:nvPicPr>
          <p:cNvPr id="195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6289" y="107579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pp.377~379"/>
          <p:cNvSpPr txBox="1"/>
          <p:nvPr/>
        </p:nvSpPr>
        <p:spPr>
          <a:xfrm>
            <a:off x="10045451" y="3787524"/>
            <a:ext cx="4293098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pp.377~379</a:t>
            </a:r>
          </a:p>
        </p:txBody>
      </p:sp>
      <p:pic>
        <p:nvPicPr>
          <p:cNvPr id="197" name="Screen Shot 2021-01-29 at 10.56.02 PM.png" descr="Screen Shot 2021-01-29 at 10.56.02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269" y="7412319"/>
            <a:ext cx="15695942" cy="15695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creen Shot 2021-01-29 at 10.17.35 PM.png" descr="Screen Shot 2021-01-29 at 10.17.3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461" y="1229472"/>
            <a:ext cx="8865382" cy="11257056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✔︎"/>
          <p:cNvSpPr txBox="1"/>
          <p:nvPr/>
        </p:nvSpPr>
        <p:spPr>
          <a:xfrm>
            <a:off x="11416004" y="9490185"/>
            <a:ext cx="843361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  <p:pic>
        <p:nvPicPr>
          <p:cNvPr id="201" name="Screen Shot 2021-01-29 at 7.32.07 PM.png" descr="Screen Shot 2021-01-29 at 7.32.0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5504" y="3263748"/>
            <a:ext cx="12770062" cy="389983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4" name="Group"/>
          <p:cNvGrpSpPr/>
          <p:nvPr/>
        </p:nvGrpSpPr>
        <p:grpSpPr>
          <a:xfrm>
            <a:off x="12314132" y="8295644"/>
            <a:ext cx="8092928" cy="2014685"/>
            <a:chOff x="0" y="0"/>
            <a:chExt cx="8092927" cy="2014683"/>
          </a:xfrm>
        </p:grpSpPr>
        <p:pic>
          <p:nvPicPr>
            <p:cNvPr id="202" name="Screen Shot 2021-01-29 at 11.06.46 PM.png" descr="Screen Shot 2021-01-29 at 11.06.4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335" y="0"/>
              <a:ext cx="3522542" cy="8917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3" name="Screen Shot 2021-01-29 at 11.06.22 PM.png" descr="Screen Shot 2021-01-29 at 11.06.22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212079"/>
              <a:ext cx="8092928" cy="8026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oup"/>
          <p:cNvGrpSpPr/>
          <p:nvPr/>
        </p:nvGrpSpPr>
        <p:grpSpPr>
          <a:xfrm>
            <a:off x="984798" y="4864763"/>
            <a:ext cx="22414404" cy="6826622"/>
            <a:chOff x="0" y="0"/>
            <a:chExt cx="22414401" cy="6826620"/>
          </a:xfrm>
        </p:grpSpPr>
        <p:pic>
          <p:nvPicPr>
            <p:cNvPr id="206" name="1920px-Sudoku-20050714_color.svg.png" descr="1920px-Sudoku-20050714_color.svg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93891" y="5381"/>
              <a:ext cx="6815859" cy="6815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7" name="1920px-Sudoku_Puzzle_by_L2G-20050714_standardized_layout.svg.png" descr="1920px-Sudoku_Puzzle_by_L2G-20050714_standardized_layout.svg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5381"/>
              <a:ext cx="6815858" cy="6815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8" name="722px-Sudoku_Puzzle_by_L2G-20050714_solution_standardized_layout.svg.png" descr="722px-Sudoku_Puzzle_by_L2G-20050714_solution_standardized_layout.svg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587781" y="0"/>
              <a:ext cx="6826621" cy="68266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10" name="Screen Shot 2021-01-26 at 11.39.42 AM.png" descr="Screen Shot 2021-01-26 at 11.39.42 A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8157" y="12604932"/>
            <a:ext cx="6647685" cy="578823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스도쿠"/>
          <p:cNvSpPr txBox="1">
            <a:spLocks noGrp="1"/>
          </p:cNvSpPr>
          <p:nvPr>
            <p:ph type="title" idx="4294967295"/>
          </p:nvPr>
        </p:nvSpPr>
        <p:spPr>
          <a:xfrm>
            <a:off x="10028647" y="1038591"/>
            <a:ext cx="4326706" cy="197702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>
              <a:defRPr sz="120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스도쿠</a:t>
            </a:r>
          </a:p>
        </p:txBody>
      </p:sp>
      <p:sp>
        <p:nvSpPr>
          <p:cNvPr id="212" name="Sudoku 數獨"/>
          <p:cNvSpPr txBox="1"/>
          <p:nvPr/>
        </p:nvSpPr>
        <p:spPr>
          <a:xfrm>
            <a:off x="9449944" y="3009181"/>
            <a:ext cx="5484112" cy="14542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 fontScale="92500"/>
          </a:bodyPr>
          <a:lstStyle>
            <a:lvl1pPr defTabSz="509349">
              <a:defRPr sz="7440"/>
            </a:lvl1pPr>
          </a:lstStyle>
          <a:p>
            <a:r>
              <a:t>Sudoku 數獨</a:t>
            </a:r>
            <a:endParaRPr sz="744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4 x 4 미니 스도쿠"/>
          <p:cNvSpPr txBox="1"/>
          <p:nvPr/>
        </p:nvSpPr>
        <p:spPr>
          <a:xfrm>
            <a:off x="9054477" y="905582"/>
            <a:ext cx="6275046" cy="12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t>4 x 4 미니 스도쿠</a:t>
            </a:r>
          </a:p>
        </p:txBody>
      </p:sp>
      <p:sp>
        <p:nvSpPr>
          <p:cNvPr id="215" name="퍼즐보드"/>
          <p:cNvSpPr txBox="1"/>
          <p:nvPr/>
        </p:nvSpPr>
        <p:spPr>
          <a:xfrm>
            <a:off x="6894004" y="11036337"/>
            <a:ext cx="2264792" cy="866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t>퍼즐보드</a:t>
            </a:r>
          </a:p>
        </p:txBody>
      </p:sp>
      <p:sp>
        <p:nvSpPr>
          <p:cNvPr id="216" name="정답보드"/>
          <p:cNvSpPr txBox="1"/>
          <p:nvPr/>
        </p:nvSpPr>
        <p:spPr>
          <a:xfrm>
            <a:off x="15098204" y="11036337"/>
            <a:ext cx="2264792" cy="866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t>정답보드</a:t>
            </a:r>
          </a:p>
        </p:txBody>
      </p:sp>
      <p:pic>
        <p:nvPicPr>
          <p:cNvPr id="217" name="Screen Shot 2021-01-26 at 12.45.43 PM.png" descr="Screen Shot 2021-01-26 at 12.45.4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178" y="3524250"/>
            <a:ext cx="14829644" cy="6740747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Arrow"/>
          <p:cNvSpPr/>
          <p:nvPr/>
        </p:nvSpPr>
        <p:spPr>
          <a:xfrm>
            <a:off x="21582584" y="6259623"/>
            <a:ext cx="1270001" cy="1270001"/>
          </a:xfrm>
          <a:prstGeom prst="rightArrow">
            <a:avLst>
              <a:gd name="adj1" fmla="val 51263"/>
              <a:gd name="adj2" fmla="val 63364"/>
            </a:avLst>
          </a:prstGeom>
          <a:solidFill>
            <a:srgbClr val="3092A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Screen Shot 2021-01-26 at 1.57.45 PM.png" descr="Screen Shot 2021-01-26 at 1.57.4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448" y="4043655"/>
            <a:ext cx="7061567" cy="7124337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스도쿠 보드의 표현"/>
          <p:cNvSpPr txBox="1"/>
          <p:nvPr/>
        </p:nvSpPr>
        <p:spPr>
          <a:xfrm>
            <a:off x="8886075" y="905582"/>
            <a:ext cx="6611850" cy="12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t>스도쿠 보드의 표현</a:t>
            </a:r>
          </a:p>
        </p:txBody>
      </p:sp>
      <p:sp>
        <p:nvSpPr>
          <p:cNvPr id="222" name="board = [[1, 2, 3, 4],…"/>
          <p:cNvSpPr txBox="1"/>
          <p:nvPr/>
        </p:nvSpPr>
        <p:spPr>
          <a:xfrm>
            <a:off x="13378679" y="4276827"/>
            <a:ext cx="8838610" cy="3414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4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board = [[1, 2, 3, 4], </a:t>
            </a:r>
          </a:p>
          <a:p>
            <a:pPr algn="l">
              <a:lnSpc>
                <a:spcPct val="120000"/>
              </a:lnSpc>
              <a:defRPr sz="4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[3, 4, 1, 2], </a:t>
            </a:r>
          </a:p>
          <a:p>
            <a:pPr algn="l">
              <a:lnSpc>
                <a:spcPct val="120000"/>
              </a:lnSpc>
              <a:defRPr sz="4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[2, 1, 4, 3], </a:t>
            </a:r>
          </a:p>
          <a:p>
            <a:pPr algn="l">
              <a:lnSpc>
                <a:spcPct val="120000"/>
              </a:lnSpc>
              <a:defRPr sz="4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[4, 3, 2, 1]]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Screen Shot 2021-01-26 at 1.57.45 PM.png" descr="Screen Shot 2021-01-26 at 1.57.4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448" y="4043655"/>
            <a:ext cx="7061567" cy="71243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Screen Shot 2021-01-26 at 1.59.08 PM.png" descr="Screen Shot 2021-01-26 at 1.59.0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984" y="3050848"/>
            <a:ext cx="8034495" cy="8097264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스도쿠 보드의 표현"/>
          <p:cNvSpPr txBox="1"/>
          <p:nvPr/>
        </p:nvSpPr>
        <p:spPr>
          <a:xfrm>
            <a:off x="8886075" y="905582"/>
            <a:ext cx="6611850" cy="12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t>스도쿠 보드의 표현</a:t>
            </a:r>
          </a:p>
        </p:txBody>
      </p:sp>
      <p:sp>
        <p:nvSpPr>
          <p:cNvPr id="227" name="board = [[1, 2, 3, 4],…"/>
          <p:cNvSpPr txBox="1"/>
          <p:nvPr/>
        </p:nvSpPr>
        <p:spPr>
          <a:xfrm>
            <a:off x="13378679" y="4276827"/>
            <a:ext cx="8838610" cy="3414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4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board = [[1, 2, 3, 4], </a:t>
            </a:r>
          </a:p>
          <a:p>
            <a:pPr algn="l">
              <a:lnSpc>
                <a:spcPct val="120000"/>
              </a:lnSpc>
              <a:defRPr sz="4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[3, 4, 1, 2], </a:t>
            </a:r>
          </a:p>
          <a:p>
            <a:pPr algn="l">
              <a:lnSpc>
                <a:spcPct val="120000"/>
              </a:lnSpc>
              <a:defRPr sz="4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[2, 1, 4, 3], </a:t>
            </a:r>
          </a:p>
          <a:p>
            <a:pPr algn="l">
              <a:lnSpc>
                <a:spcPct val="120000"/>
              </a:lnSpc>
              <a:defRPr sz="4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[4, 3, 2, 1]]</a:t>
            </a:r>
          </a:p>
        </p:txBody>
      </p:sp>
      <p:sp>
        <p:nvSpPr>
          <p:cNvPr id="228" name="Arrow"/>
          <p:cNvSpPr/>
          <p:nvPr/>
        </p:nvSpPr>
        <p:spPr>
          <a:xfrm>
            <a:off x="21506384" y="9361660"/>
            <a:ext cx="1270001" cy="1270001"/>
          </a:xfrm>
          <a:prstGeom prst="rightArrow">
            <a:avLst>
              <a:gd name="adj1" fmla="val 51263"/>
              <a:gd name="adj2" fmla="val 63364"/>
            </a:avLst>
          </a:prstGeom>
          <a:solidFill>
            <a:srgbClr val="3092A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스도쿠 정답보드 만들기"/>
          <p:cNvSpPr txBox="1"/>
          <p:nvPr/>
        </p:nvSpPr>
        <p:spPr>
          <a:xfrm>
            <a:off x="8139061" y="905582"/>
            <a:ext cx="8105878" cy="12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t>스도쿠 정답보드 만들기</a:t>
            </a:r>
          </a:p>
        </p:txBody>
      </p:sp>
      <p:grpSp>
        <p:nvGrpSpPr>
          <p:cNvPr id="235" name="Group"/>
          <p:cNvGrpSpPr/>
          <p:nvPr/>
        </p:nvGrpSpPr>
        <p:grpSpPr>
          <a:xfrm>
            <a:off x="1366649" y="5114591"/>
            <a:ext cx="21650703" cy="4676776"/>
            <a:chOff x="0" y="0"/>
            <a:chExt cx="21650701" cy="4676775"/>
          </a:xfrm>
        </p:grpSpPr>
        <p:sp>
          <p:nvSpPr>
            <p:cNvPr id="231" name="[1, 2, 3, 4]…"/>
            <p:cNvSpPr txBox="1"/>
            <p:nvPr/>
          </p:nvSpPr>
          <p:spPr>
            <a:xfrm>
              <a:off x="0" y="-1"/>
              <a:ext cx="4505701" cy="4676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 algn="l">
                <a:lnSpc>
                  <a:spcPct val="120000"/>
                </a:lnSpc>
                <a:defRPr sz="4400" b="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r>
                <a:t>[1, 2, 3, 4]</a:t>
              </a:r>
            </a:p>
            <a:p>
              <a:pPr algn="l">
                <a:lnSpc>
                  <a:spcPct val="120000"/>
                </a:lnSpc>
                <a:defRPr sz="4400" b="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r>
                <a:t>[1, 2, 4, 3]</a:t>
              </a:r>
            </a:p>
            <a:p>
              <a:pPr algn="l">
                <a:lnSpc>
                  <a:spcPct val="120000"/>
                </a:lnSpc>
                <a:defRPr sz="4400" b="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r>
                <a:t>[1, 3, 2, 4]</a:t>
              </a:r>
            </a:p>
            <a:p>
              <a:pPr algn="l">
                <a:lnSpc>
                  <a:spcPct val="120000"/>
                </a:lnSpc>
                <a:defRPr sz="4400" b="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r>
                <a:t>[1, 3, 4, 2]</a:t>
              </a:r>
            </a:p>
            <a:p>
              <a:pPr algn="l">
                <a:lnSpc>
                  <a:spcPct val="120000"/>
                </a:lnSpc>
                <a:defRPr sz="4400" b="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r>
                <a:t>[1, 4, 2, 3]</a:t>
              </a:r>
            </a:p>
            <a:p>
              <a:pPr algn="l">
                <a:lnSpc>
                  <a:spcPct val="120000"/>
                </a:lnSpc>
                <a:defRPr sz="4400" b="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r>
                <a:t>[1, 4, 3, 2]</a:t>
              </a:r>
            </a:p>
          </p:txBody>
        </p:sp>
        <p:sp>
          <p:nvSpPr>
            <p:cNvPr id="232" name="[2, 1, 3, 4]…"/>
            <p:cNvSpPr txBox="1"/>
            <p:nvPr/>
          </p:nvSpPr>
          <p:spPr>
            <a:xfrm>
              <a:off x="5715000" y="-1"/>
              <a:ext cx="4505701" cy="4676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 algn="l">
                <a:lnSpc>
                  <a:spcPct val="120000"/>
                </a:lnSpc>
                <a:defRPr sz="4400" b="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r>
                <a:t>[2, 1, 3, 4]</a:t>
              </a:r>
            </a:p>
            <a:p>
              <a:pPr algn="l">
                <a:lnSpc>
                  <a:spcPct val="120000"/>
                </a:lnSpc>
                <a:defRPr sz="4400" b="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r>
                <a:t>[2, 1, 4, 3]</a:t>
              </a:r>
            </a:p>
            <a:p>
              <a:pPr algn="l">
                <a:lnSpc>
                  <a:spcPct val="120000"/>
                </a:lnSpc>
                <a:defRPr sz="4400" b="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r>
                <a:t>[2, 3, 1, 4]</a:t>
              </a:r>
            </a:p>
            <a:p>
              <a:pPr algn="l">
                <a:lnSpc>
                  <a:spcPct val="120000"/>
                </a:lnSpc>
                <a:defRPr sz="4400" b="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r>
                <a:t>[2, 3, 4, 1]</a:t>
              </a:r>
            </a:p>
            <a:p>
              <a:pPr algn="l">
                <a:lnSpc>
                  <a:spcPct val="120000"/>
                </a:lnSpc>
                <a:defRPr sz="4400" b="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r>
                <a:t>[2, 4, 1, 3]</a:t>
              </a:r>
            </a:p>
            <a:p>
              <a:pPr algn="l">
                <a:lnSpc>
                  <a:spcPct val="120000"/>
                </a:lnSpc>
                <a:defRPr sz="4400" b="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r>
                <a:t>[2, 4, 3, 1]</a:t>
              </a:r>
            </a:p>
          </p:txBody>
        </p:sp>
        <p:sp>
          <p:nvSpPr>
            <p:cNvPr id="233" name="[3, 1, 2, 4]…"/>
            <p:cNvSpPr txBox="1"/>
            <p:nvPr/>
          </p:nvSpPr>
          <p:spPr>
            <a:xfrm>
              <a:off x="11430001" y="-1"/>
              <a:ext cx="4505700" cy="4676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 algn="l">
                <a:lnSpc>
                  <a:spcPct val="120000"/>
                </a:lnSpc>
                <a:defRPr sz="4400" b="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r>
                <a:t>[3, 1, 2, 4]</a:t>
              </a:r>
            </a:p>
            <a:p>
              <a:pPr algn="l">
                <a:lnSpc>
                  <a:spcPct val="120000"/>
                </a:lnSpc>
                <a:defRPr sz="4400" b="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r>
                <a:t>[3, 1, 4, 2]</a:t>
              </a:r>
            </a:p>
            <a:p>
              <a:pPr algn="l">
                <a:lnSpc>
                  <a:spcPct val="120000"/>
                </a:lnSpc>
                <a:defRPr sz="4400" b="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r>
                <a:t>[3, 2, 1, 4]</a:t>
              </a:r>
            </a:p>
            <a:p>
              <a:pPr algn="l">
                <a:lnSpc>
                  <a:spcPct val="120000"/>
                </a:lnSpc>
                <a:defRPr sz="4400" b="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r>
                <a:t>[3, 2, 4, 1]</a:t>
              </a:r>
            </a:p>
            <a:p>
              <a:pPr algn="l">
                <a:lnSpc>
                  <a:spcPct val="120000"/>
                </a:lnSpc>
                <a:defRPr sz="4400" b="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r>
                <a:t>[3, 4, 1, 2]</a:t>
              </a:r>
            </a:p>
            <a:p>
              <a:pPr algn="l">
                <a:lnSpc>
                  <a:spcPct val="120000"/>
                </a:lnSpc>
                <a:defRPr sz="4400" b="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r>
                <a:t>[3, 4, 2, 1]</a:t>
              </a:r>
            </a:p>
          </p:txBody>
        </p:sp>
        <p:sp>
          <p:nvSpPr>
            <p:cNvPr id="234" name="[4, 1, 2, 3]…"/>
            <p:cNvSpPr txBox="1"/>
            <p:nvPr/>
          </p:nvSpPr>
          <p:spPr>
            <a:xfrm>
              <a:off x="17145001" y="-1"/>
              <a:ext cx="4505701" cy="4676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 algn="l">
                <a:lnSpc>
                  <a:spcPct val="120000"/>
                </a:lnSpc>
                <a:defRPr sz="4400" b="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r>
                <a:t>[4, 1, 2, 3]</a:t>
              </a:r>
            </a:p>
            <a:p>
              <a:pPr algn="l">
                <a:lnSpc>
                  <a:spcPct val="120000"/>
                </a:lnSpc>
                <a:defRPr sz="4400" b="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r>
                <a:t>[4, 1, 3, 2]</a:t>
              </a:r>
            </a:p>
            <a:p>
              <a:pPr algn="l">
                <a:lnSpc>
                  <a:spcPct val="120000"/>
                </a:lnSpc>
                <a:defRPr sz="4400" b="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r>
                <a:t>[4, 2, 1, 3]</a:t>
              </a:r>
            </a:p>
            <a:p>
              <a:pPr algn="l">
                <a:lnSpc>
                  <a:spcPct val="120000"/>
                </a:lnSpc>
                <a:defRPr sz="4400" b="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r>
                <a:t>[4, 2, 3, 1]</a:t>
              </a:r>
            </a:p>
            <a:p>
              <a:pPr algn="l">
                <a:lnSpc>
                  <a:spcPct val="120000"/>
                </a:lnSpc>
                <a:defRPr sz="4400" b="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r>
                <a:t>[4, 3, 1, 2]</a:t>
              </a:r>
            </a:p>
            <a:p>
              <a:pPr algn="l">
                <a:lnSpc>
                  <a:spcPct val="120000"/>
                </a:lnSpc>
                <a:defRPr sz="4400" b="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r>
                <a:t>[4, 3, 2, 1]</a:t>
              </a:r>
            </a:p>
          </p:txBody>
        </p:sp>
      </p:grpSp>
      <p:sp>
        <p:nvSpPr>
          <p:cNvPr id="236" name="[1, 2, 3, 4] 의 서로 다른 순서 가지 수 = 4! = 24"/>
          <p:cNvSpPr txBox="1"/>
          <p:nvPr/>
        </p:nvSpPr>
        <p:spPr>
          <a:xfrm>
            <a:off x="5176285" y="2885024"/>
            <a:ext cx="14031430" cy="970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 fontScale="92500"/>
          </a:bodyPr>
          <a:lstStyle/>
          <a:p>
            <a:pPr defTabSz="345043">
              <a:defRPr sz="5040">
                <a:solidFill>
                  <a:srgbClr val="008F00"/>
                </a:solidFill>
              </a:defRPr>
            </a:pPr>
            <a:r>
              <a:rPr>
                <a:solidFill>
                  <a:srgbClr val="000000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[1, 2, 3, 4]</a:t>
            </a:r>
            <a:r>
              <a:t> </a:t>
            </a:r>
            <a:r>
              <a:rPr>
                <a:solidFill>
                  <a:srgbClr val="000000"/>
                </a:solidFill>
              </a:rPr>
              <a:t>의</a:t>
            </a:r>
            <a:r>
              <a:t> 서로 다른 순서 가지 수 = 4! = 24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스도쿠 정답보드 만들기"/>
          <p:cNvSpPr txBox="1"/>
          <p:nvPr/>
        </p:nvSpPr>
        <p:spPr>
          <a:xfrm>
            <a:off x="8139061" y="905582"/>
            <a:ext cx="8105878" cy="12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t>스도쿠 정답보드 만들기</a:t>
            </a:r>
          </a:p>
        </p:txBody>
      </p:sp>
      <p:sp>
        <p:nvSpPr>
          <p:cNvPr id="239" name="단계 1 : 총 24가지 정답보드 중에서 하나 무작위 선택"/>
          <p:cNvSpPr txBox="1"/>
          <p:nvPr/>
        </p:nvSpPr>
        <p:spPr>
          <a:xfrm>
            <a:off x="4673218" y="2728241"/>
            <a:ext cx="15037564" cy="10176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 defTabSz="377904">
              <a:defRPr sz="5520"/>
            </a:lvl1pPr>
          </a:lstStyle>
          <a:p>
            <a:r>
              <a:t>단계 1 : 총 24가지 정답보드 중에서 하나 무작위 선택</a:t>
            </a:r>
          </a:p>
        </p:txBody>
      </p:sp>
      <p:sp>
        <p:nvSpPr>
          <p:cNvPr id="240" name="row0 = [1, 2, 3, 4]"/>
          <p:cNvSpPr txBox="1"/>
          <p:nvPr/>
        </p:nvSpPr>
        <p:spPr>
          <a:xfrm>
            <a:off x="2014970" y="4857432"/>
            <a:ext cx="20354060" cy="3899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44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row0 = </a:t>
            </a:r>
            <a:r>
              <a:rPr>
                <a:solidFill>
                  <a:srgbClr val="008F00"/>
                </a:solidFill>
              </a:rPr>
              <a:t>[1, 2, 3, 4]</a:t>
            </a:r>
          </a:p>
          <a:p>
            <a:pPr algn="l">
              <a:lnSpc>
                <a:spcPct val="120000"/>
              </a:lnSpc>
              <a:defRPr sz="44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>
              <a:solidFill>
                <a:srgbClr val="008F00"/>
              </a:solidFill>
            </a:endParaRPr>
          </a:p>
          <a:p>
            <a:pPr algn="l">
              <a:lnSpc>
                <a:spcPct val="120000"/>
              </a:lnSpc>
              <a:defRPr sz="44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>
              <a:solidFill>
                <a:srgbClr val="008F00"/>
              </a:solidFill>
            </a:endParaRPr>
          </a:p>
          <a:p>
            <a:pPr algn="l">
              <a:lnSpc>
                <a:spcPct val="120000"/>
              </a:lnSpc>
              <a:defRPr sz="44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>
              <a:solidFill>
                <a:srgbClr val="008F00"/>
              </a:solidFill>
            </a:endParaRPr>
          </a:p>
        </p:txBody>
      </p:sp>
      <p:pic>
        <p:nvPicPr>
          <p:cNvPr id="241" name="Screen Shot 2021-01-26 at 1.57.45 PM.png" descr="Screen Shot 2021-01-26 at 1.57.4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4087" y="9294865"/>
            <a:ext cx="3770016" cy="38035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creen Shot 2021-01-29 at 10.17.35 PM.png" descr="Screen Shot 2021-01-29 at 10.17.3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461" y="1229472"/>
            <a:ext cx="8865382" cy="11257056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✔︎"/>
          <p:cNvSpPr txBox="1"/>
          <p:nvPr/>
        </p:nvSpPr>
        <p:spPr>
          <a:xfrm>
            <a:off x="11441404" y="8321785"/>
            <a:ext cx="843361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  <p:pic>
        <p:nvPicPr>
          <p:cNvPr id="140" name="Screen Shot 2021-01-29 at 7.32.07 PM.png" descr="Screen Shot 2021-01-29 at 7.32.0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5504" y="3263748"/>
            <a:ext cx="12770062" cy="389983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3" name="Group"/>
          <p:cNvGrpSpPr/>
          <p:nvPr/>
        </p:nvGrpSpPr>
        <p:grpSpPr>
          <a:xfrm>
            <a:off x="12314132" y="8295644"/>
            <a:ext cx="8092928" cy="2014685"/>
            <a:chOff x="0" y="0"/>
            <a:chExt cx="8092927" cy="2014683"/>
          </a:xfrm>
        </p:grpSpPr>
        <p:pic>
          <p:nvPicPr>
            <p:cNvPr id="141" name="Screen Shot 2021-01-29 at 11.06.46 PM.png" descr="Screen Shot 2021-01-29 at 11.06.4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335" y="0"/>
              <a:ext cx="3522542" cy="8917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2" name="Screen Shot 2021-01-29 at 11.06.22 PM.png" descr="Screen Shot 2021-01-29 at 11.06.22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212079"/>
              <a:ext cx="8092928" cy="8026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스도쿠 정답보드 만들기"/>
          <p:cNvSpPr txBox="1"/>
          <p:nvPr/>
        </p:nvSpPr>
        <p:spPr>
          <a:xfrm>
            <a:off x="8139061" y="905582"/>
            <a:ext cx="8105878" cy="12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t>스도쿠 정답보드 만들기</a:t>
            </a:r>
          </a:p>
        </p:txBody>
      </p:sp>
      <p:sp>
        <p:nvSpPr>
          <p:cNvPr id="244" name="단계 1 : 총 24가지 정답보드 중에서 하나 무작위 선택"/>
          <p:cNvSpPr txBox="1"/>
          <p:nvPr/>
        </p:nvSpPr>
        <p:spPr>
          <a:xfrm>
            <a:off x="4673218" y="2728241"/>
            <a:ext cx="15037564" cy="10176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 defTabSz="377904">
              <a:defRPr sz="5520"/>
            </a:lvl1pPr>
          </a:lstStyle>
          <a:p>
            <a:r>
              <a:t>단계 1 : 총 24가지 정답보드 중에서 하나 무작위 선택</a:t>
            </a:r>
          </a:p>
        </p:txBody>
      </p:sp>
      <p:sp>
        <p:nvSpPr>
          <p:cNvPr id="245" name="row0 = [1, 2, 3, 4]…"/>
          <p:cNvSpPr txBox="1"/>
          <p:nvPr/>
        </p:nvSpPr>
        <p:spPr>
          <a:xfrm>
            <a:off x="2014970" y="4857432"/>
            <a:ext cx="20354060" cy="3899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44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row0 = </a:t>
            </a:r>
            <a:r>
              <a:rPr>
                <a:solidFill>
                  <a:srgbClr val="008F00"/>
                </a:solidFill>
              </a:rPr>
              <a:t>[1, 2, 3, 4]</a:t>
            </a:r>
          </a:p>
          <a:p>
            <a:pPr algn="l">
              <a:lnSpc>
                <a:spcPct val="120000"/>
              </a:lnSpc>
              <a:defRPr sz="44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row1 = row0[2:4] + row0[0:2]</a:t>
            </a:r>
          </a:p>
          <a:p>
            <a:pPr algn="l">
              <a:lnSpc>
                <a:spcPct val="120000"/>
              </a:lnSpc>
              <a:defRPr sz="44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  <a:p>
            <a:pPr algn="l">
              <a:lnSpc>
                <a:spcPct val="120000"/>
              </a:lnSpc>
              <a:defRPr sz="44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pic>
        <p:nvPicPr>
          <p:cNvPr id="246" name="Screen Shot 2021-01-26 at 1.57.45 PM.png" descr="Screen Shot 2021-01-26 at 1.57.4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4087" y="9294865"/>
            <a:ext cx="3770016" cy="38035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스도쿠 정답보드 만들기"/>
          <p:cNvSpPr txBox="1"/>
          <p:nvPr/>
        </p:nvSpPr>
        <p:spPr>
          <a:xfrm>
            <a:off x="8139061" y="905582"/>
            <a:ext cx="8105878" cy="12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t>스도쿠 정답보드 만들기</a:t>
            </a:r>
          </a:p>
        </p:txBody>
      </p:sp>
      <p:sp>
        <p:nvSpPr>
          <p:cNvPr id="249" name="단계 1 : 총 24가지 정답보드 중에서 하나 무작위 선택"/>
          <p:cNvSpPr txBox="1"/>
          <p:nvPr/>
        </p:nvSpPr>
        <p:spPr>
          <a:xfrm>
            <a:off x="4673218" y="2728241"/>
            <a:ext cx="15037564" cy="10176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 defTabSz="377904">
              <a:defRPr sz="5520"/>
            </a:lvl1pPr>
          </a:lstStyle>
          <a:p>
            <a:r>
              <a:t>단계 1 : 총 24가지 정답보드 중에서 하나 무작위 선택</a:t>
            </a:r>
          </a:p>
        </p:txBody>
      </p:sp>
      <p:sp>
        <p:nvSpPr>
          <p:cNvPr id="250" name="row0 = [1, 2, 3, 4]…"/>
          <p:cNvSpPr txBox="1"/>
          <p:nvPr/>
        </p:nvSpPr>
        <p:spPr>
          <a:xfrm>
            <a:off x="2014970" y="4857432"/>
            <a:ext cx="20354060" cy="3899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44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row0 = </a:t>
            </a:r>
            <a:r>
              <a:rPr>
                <a:solidFill>
                  <a:srgbClr val="008F00"/>
                </a:solidFill>
              </a:rPr>
              <a:t>[1, 2, 3, 4]</a:t>
            </a:r>
          </a:p>
          <a:p>
            <a:pPr algn="l">
              <a:lnSpc>
                <a:spcPct val="120000"/>
              </a:lnSpc>
              <a:defRPr sz="44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row1 = row0[2:4] + row0[0:2] </a:t>
            </a:r>
            <a:r>
              <a:rPr>
                <a:solidFill>
                  <a:srgbClr val="008F00"/>
                </a:solidFill>
              </a:rPr>
              <a:t>== [3, 4, 1, 2]</a:t>
            </a:r>
          </a:p>
          <a:p>
            <a:pPr algn="l">
              <a:lnSpc>
                <a:spcPct val="120000"/>
              </a:lnSpc>
              <a:defRPr sz="44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>
              <a:solidFill>
                <a:srgbClr val="008F00"/>
              </a:solidFill>
            </a:endParaRPr>
          </a:p>
          <a:p>
            <a:pPr algn="l">
              <a:lnSpc>
                <a:spcPct val="120000"/>
              </a:lnSpc>
              <a:defRPr sz="44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>
              <a:solidFill>
                <a:srgbClr val="008F00"/>
              </a:solidFill>
            </a:endParaRPr>
          </a:p>
        </p:txBody>
      </p:sp>
      <p:pic>
        <p:nvPicPr>
          <p:cNvPr id="251" name="Screen Shot 2021-01-26 at 1.57.45 PM.png" descr="Screen Shot 2021-01-26 at 1.57.4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4087" y="9294865"/>
            <a:ext cx="3770016" cy="38035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스도쿠 정답보드 만들기"/>
          <p:cNvSpPr txBox="1"/>
          <p:nvPr/>
        </p:nvSpPr>
        <p:spPr>
          <a:xfrm>
            <a:off x="8139061" y="905582"/>
            <a:ext cx="8105878" cy="12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t>스도쿠 정답보드 만들기</a:t>
            </a:r>
          </a:p>
        </p:txBody>
      </p:sp>
      <p:sp>
        <p:nvSpPr>
          <p:cNvPr id="254" name="단계 1 : 총 24가지 정답보드 중에서 하나 무작위 선택"/>
          <p:cNvSpPr txBox="1"/>
          <p:nvPr/>
        </p:nvSpPr>
        <p:spPr>
          <a:xfrm>
            <a:off x="4673218" y="2728241"/>
            <a:ext cx="15037564" cy="10176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 defTabSz="377904">
              <a:defRPr sz="5520"/>
            </a:lvl1pPr>
          </a:lstStyle>
          <a:p>
            <a:r>
              <a:t>단계 1 : 총 24가지 정답보드 중에서 하나 무작위 선택</a:t>
            </a:r>
          </a:p>
        </p:txBody>
      </p:sp>
      <p:sp>
        <p:nvSpPr>
          <p:cNvPr id="255" name="row0 = [1, 2, 3, 4]…"/>
          <p:cNvSpPr txBox="1"/>
          <p:nvPr/>
        </p:nvSpPr>
        <p:spPr>
          <a:xfrm>
            <a:off x="2014970" y="4857432"/>
            <a:ext cx="20354060" cy="3899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44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row0 = </a:t>
            </a:r>
            <a:r>
              <a:rPr>
                <a:solidFill>
                  <a:srgbClr val="008F00"/>
                </a:solidFill>
              </a:rPr>
              <a:t>[1, 2, 3, 4]</a:t>
            </a:r>
          </a:p>
          <a:p>
            <a:pPr algn="l">
              <a:lnSpc>
                <a:spcPct val="120000"/>
              </a:lnSpc>
              <a:defRPr sz="44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row1 = row0[2:4] + row0[0:2] </a:t>
            </a:r>
            <a:r>
              <a:rPr>
                <a:solidFill>
                  <a:srgbClr val="008F00"/>
                </a:solidFill>
              </a:rPr>
              <a:t>== [3, 4, 1, 2]</a:t>
            </a:r>
          </a:p>
          <a:p>
            <a:pPr algn="l">
              <a:lnSpc>
                <a:spcPct val="120000"/>
              </a:lnSpc>
              <a:defRPr sz="44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row2 = [row0[1], row0[0], row0[3], row0[2]]</a:t>
            </a:r>
          </a:p>
          <a:p>
            <a:pPr algn="l">
              <a:lnSpc>
                <a:spcPct val="120000"/>
              </a:lnSpc>
              <a:defRPr sz="44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pic>
        <p:nvPicPr>
          <p:cNvPr id="256" name="Screen Shot 2021-01-26 at 1.57.45 PM.png" descr="Screen Shot 2021-01-26 at 1.57.4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4087" y="9294865"/>
            <a:ext cx="3770016" cy="38035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스도쿠 정답보드 만들기"/>
          <p:cNvSpPr txBox="1"/>
          <p:nvPr/>
        </p:nvSpPr>
        <p:spPr>
          <a:xfrm>
            <a:off x="8139061" y="905582"/>
            <a:ext cx="8105878" cy="12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t>스도쿠 정답보드 만들기</a:t>
            </a:r>
          </a:p>
        </p:txBody>
      </p:sp>
      <p:sp>
        <p:nvSpPr>
          <p:cNvPr id="259" name="단계 1 : 총 24가지 정답보드 중에서 하나 무작위 선택"/>
          <p:cNvSpPr txBox="1"/>
          <p:nvPr/>
        </p:nvSpPr>
        <p:spPr>
          <a:xfrm>
            <a:off x="4673218" y="2728241"/>
            <a:ext cx="15037564" cy="10176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 defTabSz="377904">
              <a:defRPr sz="5520"/>
            </a:lvl1pPr>
          </a:lstStyle>
          <a:p>
            <a:r>
              <a:t>단계 1 : 총 24가지 정답보드 중에서 하나 무작위 선택</a:t>
            </a:r>
          </a:p>
        </p:txBody>
      </p:sp>
      <p:sp>
        <p:nvSpPr>
          <p:cNvPr id="260" name="row0 = [1, 2, 3, 4]…"/>
          <p:cNvSpPr txBox="1"/>
          <p:nvPr/>
        </p:nvSpPr>
        <p:spPr>
          <a:xfrm>
            <a:off x="2014970" y="4857432"/>
            <a:ext cx="20354060" cy="3899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44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row0 = </a:t>
            </a:r>
            <a:r>
              <a:rPr>
                <a:solidFill>
                  <a:srgbClr val="008F00"/>
                </a:solidFill>
              </a:rPr>
              <a:t>[1, 2, 3, 4]</a:t>
            </a:r>
          </a:p>
          <a:p>
            <a:pPr algn="l">
              <a:lnSpc>
                <a:spcPct val="120000"/>
              </a:lnSpc>
              <a:defRPr sz="44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row1 = row0[2:4] + row0[0:2] </a:t>
            </a:r>
            <a:r>
              <a:rPr>
                <a:solidFill>
                  <a:srgbClr val="008F00"/>
                </a:solidFill>
              </a:rPr>
              <a:t>== [3, 4, 1, 2]</a:t>
            </a:r>
          </a:p>
          <a:p>
            <a:pPr algn="l">
              <a:lnSpc>
                <a:spcPct val="120000"/>
              </a:lnSpc>
              <a:defRPr sz="44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row2 = [row0[1], row0[0], row0[3], row0[2]] </a:t>
            </a:r>
            <a:r>
              <a:rPr>
                <a:solidFill>
                  <a:srgbClr val="008F00"/>
                </a:solidFill>
              </a:rPr>
              <a:t>== [2, 1, 4, 3]</a:t>
            </a:r>
          </a:p>
          <a:p>
            <a:pPr algn="l">
              <a:lnSpc>
                <a:spcPct val="120000"/>
              </a:lnSpc>
              <a:defRPr sz="44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>
              <a:solidFill>
                <a:srgbClr val="008F00"/>
              </a:solidFill>
            </a:endParaRPr>
          </a:p>
        </p:txBody>
      </p:sp>
      <p:pic>
        <p:nvPicPr>
          <p:cNvPr id="261" name="Screen Shot 2021-01-26 at 1.57.45 PM.png" descr="Screen Shot 2021-01-26 at 1.57.4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4087" y="9294865"/>
            <a:ext cx="3770016" cy="38035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스도쿠 정답보드 만들기"/>
          <p:cNvSpPr txBox="1"/>
          <p:nvPr/>
        </p:nvSpPr>
        <p:spPr>
          <a:xfrm>
            <a:off x="8139061" y="905582"/>
            <a:ext cx="8105878" cy="12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t>스도쿠 정답보드 만들기</a:t>
            </a:r>
          </a:p>
        </p:txBody>
      </p:sp>
      <p:sp>
        <p:nvSpPr>
          <p:cNvPr id="264" name="단계 1 : 총 24가지 정답보드 중에서 하나 무작위 선택"/>
          <p:cNvSpPr txBox="1"/>
          <p:nvPr/>
        </p:nvSpPr>
        <p:spPr>
          <a:xfrm>
            <a:off x="4673218" y="2728241"/>
            <a:ext cx="15037564" cy="10176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 defTabSz="377904">
              <a:defRPr sz="5520"/>
            </a:lvl1pPr>
          </a:lstStyle>
          <a:p>
            <a:r>
              <a:t>단계 1 : 총 24가지 정답보드 중에서 하나 무작위 선택</a:t>
            </a:r>
          </a:p>
        </p:txBody>
      </p:sp>
      <p:sp>
        <p:nvSpPr>
          <p:cNvPr id="265" name="row0 = [1, 2, 3, 4]…"/>
          <p:cNvSpPr txBox="1"/>
          <p:nvPr/>
        </p:nvSpPr>
        <p:spPr>
          <a:xfrm>
            <a:off x="2014970" y="4857432"/>
            <a:ext cx="20354060" cy="3899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44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row0 = </a:t>
            </a:r>
            <a:r>
              <a:rPr>
                <a:solidFill>
                  <a:srgbClr val="008F00"/>
                </a:solidFill>
              </a:rPr>
              <a:t>[1, 2, 3, 4]</a:t>
            </a:r>
          </a:p>
          <a:p>
            <a:pPr algn="l">
              <a:lnSpc>
                <a:spcPct val="120000"/>
              </a:lnSpc>
              <a:defRPr sz="44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row1 = row0[2:4] + row0[0:2] </a:t>
            </a:r>
            <a:r>
              <a:rPr>
                <a:solidFill>
                  <a:srgbClr val="008F00"/>
                </a:solidFill>
              </a:rPr>
              <a:t>== [3, 4, 1, 2]</a:t>
            </a:r>
          </a:p>
          <a:p>
            <a:pPr algn="l">
              <a:lnSpc>
                <a:spcPct val="120000"/>
              </a:lnSpc>
              <a:defRPr sz="44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row2 = [row0[1], row0[0], row0[3], row0[2]] </a:t>
            </a:r>
            <a:r>
              <a:rPr>
                <a:solidFill>
                  <a:srgbClr val="008F00"/>
                </a:solidFill>
              </a:rPr>
              <a:t>== [2, 1, 4, 3]</a:t>
            </a:r>
          </a:p>
          <a:p>
            <a:pPr algn="l">
              <a:lnSpc>
                <a:spcPct val="120000"/>
              </a:lnSpc>
              <a:defRPr sz="44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row3 = row2[2:4] + row2[0:2]</a:t>
            </a:r>
          </a:p>
        </p:txBody>
      </p:sp>
      <p:pic>
        <p:nvPicPr>
          <p:cNvPr id="266" name="Screen Shot 2021-01-26 at 1.57.45 PM.png" descr="Screen Shot 2021-01-26 at 1.57.4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4087" y="9294865"/>
            <a:ext cx="3770016" cy="38035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스도쿠 정답보드 만들기"/>
          <p:cNvSpPr txBox="1"/>
          <p:nvPr/>
        </p:nvSpPr>
        <p:spPr>
          <a:xfrm>
            <a:off x="8139061" y="905582"/>
            <a:ext cx="8105878" cy="12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t>스도쿠 정답보드 만들기</a:t>
            </a:r>
          </a:p>
        </p:txBody>
      </p:sp>
      <p:sp>
        <p:nvSpPr>
          <p:cNvPr id="269" name="단계 1 : 총 24가지 정답보드 중에서 하나 무작위 선택"/>
          <p:cNvSpPr txBox="1"/>
          <p:nvPr/>
        </p:nvSpPr>
        <p:spPr>
          <a:xfrm>
            <a:off x="4673218" y="2728241"/>
            <a:ext cx="15037564" cy="10176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 defTabSz="377904">
              <a:defRPr sz="5520"/>
            </a:lvl1pPr>
          </a:lstStyle>
          <a:p>
            <a:r>
              <a:t>단계 1 : 총 24가지 정답보드 중에서 하나 무작위 선택</a:t>
            </a:r>
          </a:p>
        </p:txBody>
      </p:sp>
      <p:sp>
        <p:nvSpPr>
          <p:cNvPr id="270" name="row0 = [1, 2, 3, 4]…"/>
          <p:cNvSpPr txBox="1"/>
          <p:nvPr/>
        </p:nvSpPr>
        <p:spPr>
          <a:xfrm>
            <a:off x="2014970" y="4857432"/>
            <a:ext cx="20354060" cy="3899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44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row0 = </a:t>
            </a:r>
            <a:r>
              <a:rPr>
                <a:solidFill>
                  <a:srgbClr val="008F00"/>
                </a:solidFill>
              </a:rPr>
              <a:t>[1, 2, 3, 4]</a:t>
            </a:r>
          </a:p>
          <a:p>
            <a:pPr algn="l">
              <a:lnSpc>
                <a:spcPct val="120000"/>
              </a:lnSpc>
              <a:defRPr sz="44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row1 = row0[2:4] + row0[0:2] </a:t>
            </a:r>
            <a:r>
              <a:rPr>
                <a:solidFill>
                  <a:srgbClr val="008F00"/>
                </a:solidFill>
              </a:rPr>
              <a:t>== [3, 4, 1, 2]</a:t>
            </a:r>
          </a:p>
          <a:p>
            <a:pPr algn="l">
              <a:lnSpc>
                <a:spcPct val="120000"/>
              </a:lnSpc>
              <a:defRPr sz="44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row2 = [row0[1], row0[0], row0[3], row0[2]] </a:t>
            </a:r>
            <a:r>
              <a:rPr>
                <a:solidFill>
                  <a:srgbClr val="008F00"/>
                </a:solidFill>
              </a:rPr>
              <a:t>== [2, 1, 4, 3]</a:t>
            </a:r>
          </a:p>
          <a:p>
            <a:pPr algn="l">
              <a:lnSpc>
                <a:spcPct val="120000"/>
              </a:lnSpc>
              <a:defRPr sz="44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row3 = row2[2:4] + row2[0:2] </a:t>
            </a:r>
            <a:r>
              <a:rPr>
                <a:solidFill>
                  <a:srgbClr val="008F00"/>
                </a:solidFill>
              </a:rPr>
              <a:t>== [4, 3, 2, 1]</a:t>
            </a:r>
          </a:p>
        </p:txBody>
      </p:sp>
      <p:pic>
        <p:nvPicPr>
          <p:cNvPr id="271" name="Screen Shot 2021-01-26 at 1.57.45 PM.png" descr="Screen Shot 2021-01-26 at 1.57.4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4087" y="9294865"/>
            <a:ext cx="3770016" cy="38035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스도쿠 정답보드 만들기"/>
          <p:cNvSpPr txBox="1"/>
          <p:nvPr/>
        </p:nvSpPr>
        <p:spPr>
          <a:xfrm>
            <a:off x="8139061" y="905582"/>
            <a:ext cx="8105878" cy="12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t>스도쿠 정답보드 만들기</a:t>
            </a:r>
          </a:p>
        </p:txBody>
      </p:sp>
      <p:sp>
        <p:nvSpPr>
          <p:cNvPr id="274" name="단계 1 : 총 24가지 정답보드 중에서 하나 무작위 선택"/>
          <p:cNvSpPr txBox="1"/>
          <p:nvPr/>
        </p:nvSpPr>
        <p:spPr>
          <a:xfrm>
            <a:off x="4673218" y="2728241"/>
            <a:ext cx="15037564" cy="10176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 defTabSz="377904">
              <a:defRPr sz="5520"/>
            </a:lvl1pPr>
          </a:lstStyle>
          <a:p>
            <a:r>
              <a:t>단계 1 : 총 24가지 정답보드 중에서 하나 무작위 선택</a:t>
            </a:r>
          </a:p>
        </p:txBody>
      </p:sp>
      <p:sp>
        <p:nvSpPr>
          <p:cNvPr id="275" name="row0 = [1, 2, 3, 4]…"/>
          <p:cNvSpPr txBox="1"/>
          <p:nvPr/>
        </p:nvSpPr>
        <p:spPr>
          <a:xfrm>
            <a:off x="2014970" y="4857432"/>
            <a:ext cx="20354060" cy="3899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44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row0 = </a:t>
            </a:r>
            <a:r>
              <a:rPr>
                <a:solidFill>
                  <a:srgbClr val="008F00"/>
                </a:solidFill>
              </a:rPr>
              <a:t>[1, 2, 3, 4]</a:t>
            </a:r>
          </a:p>
          <a:p>
            <a:pPr algn="l">
              <a:lnSpc>
                <a:spcPct val="120000"/>
              </a:lnSpc>
              <a:defRPr sz="44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row1 = row0[2:4] + row0[0:2] </a:t>
            </a:r>
            <a:r>
              <a:rPr>
                <a:solidFill>
                  <a:srgbClr val="008F00"/>
                </a:solidFill>
              </a:rPr>
              <a:t>== [3, 4, 1, 2]</a:t>
            </a:r>
          </a:p>
          <a:p>
            <a:pPr algn="l">
              <a:lnSpc>
                <a:spcPct val="120000"/>
              </a:lnSpc>
              <a:defRPr sz="44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row2 = [row0[1], row0[0], row0[3], row0[2]] </a:t>
            </a:r>
            <a:r>
              <a:rPr>
                <a:solidFill>
                  <a:srgbClr val="008F00"/>
                </a:solidFill>
              </a:rPr>
              <a:t>== [2, 1, 4, 3]</a:t>
            </a:r>
          </a:p>
          <a:p>
            <a:pPr algn="l">
              <a:lnSpc>
                <a:spcPct val="120000"/>
              </a:lnSpc>
              <a:defRPr sz="44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row3 = row2[2:4] + row2[0:2] </a:t>
            </a:r>
            <a:r>
              <a:rPr>
                <a:solidFill>
                  <a:srgbClr val="008F00"/>
                </a:solidFill>
              </a:rPr>
              <a:t>== [4, 3, 2, 1]</a:t>
            </a:r>
          </a:p>
          <a:p>
            <a:pPr algn="l">
              <a:lnSpc>
                <a:spcPct val="120000"/>
              </a:lnSpc>
              <a:defRPr sz="44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board = [row0, row1, row2, row3]</a:t>
            </a:r>
          </a:p>
        </p:txBody>
      </p:sp>
      <p:pic>
        <p:nvPicPr>
          <p:cNvPr id="276" name="Screen Shot 2021-01-26 at 1.57.45 PM.png" descr="Screen Shot 2021-01-26 at 1.57.4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4087" y="9282165"/>
            <a:ext cx="3770016" cy="38035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스도쿠 정답보드 만들기"/>
          <p:cNvSpPr txBox="1"/>
          <p:nvPr/>
        </p:nvSpPr>
        <p:spPr>
          <a:xfrm>
            <a:off x="8139061" y="905582"/>
            <a:ext cx="8105878" cy="12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t>스도쿠 정답보드 만들기</a:t>
            </a:r>
          </a:p>
        </p:txBody>
      </p:sp>
      <p:sp>
        <p:nvSpPr>
          <p:cNvPr id="279" name="단계 1 : 총 24가지 정답보드 중에서 하나 무작위 선택"/>
          <p:cNvSpPr txBox="1"/>
          <p:nvPr/>
        </p:nvSpPr>
        <p:spPr>
          <a:xfrm>
            <a:off x="4673218" y="2728241"/>
            <a:ext cx="15037564" cy="10176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 defTabSz="377904">
              <a:defRPr sz="5520"/>
            </a:lvl1pPr>
          </a:lstStyle>
          <a:p>
            <a:r>
              <a:t>단계 1 : 총 24가지 정답보드 중에서 하나 무작위 선택</a:t>
            </a:r>
          </a:p>
        </p:txBody>
      </p:sp>
      <p:sp>
        <p:nvSpPr>
          <p:cNvPr id="280" name="row0 = [1, 2, 3, 4]…"/>
          <p:cNvSpPr txBox="1"/>
          <p:nvPr/>
        </p:nvSpPr>
        <p:spPr>
          <a:xfrm>
            <a:off x="2014970" y="4859972"/>
            <a:ext cx="20354060" cy="623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44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row0 = </a:t>
            </a:r>
            <a:r>
              <a:rPr>
                <a:solidFill>
                  <a:srgbClr val="008F00"/>
                </a:solidFill>
              </a:rPr>
              <a:t>[1, 2, 3, 4]</a:t>
            </a:r>
          </a:p>
          <a:p>
            <a:pPr algn="l">
              <a:lnSpc>
                <a:spcPct val="120000"/>
              </a:lnSpc>
              <a:defRPr sz="44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row1 = row0[2:4] + row0[0:2] </a:t>
            </a:r>
            <a:r>
              <a:rPr>
                <a:solidFill>
                  <a:srgbClr val="008F00"/>
                </a:solidFill>
              </a:rPr>
              <a:t>== [3, 4, 1, 2]</a:t>
            </a:r>
          </a:p>
          <a:p>
            <a:pPr algn="l">
              <a:lnSpc>
                <a:spcPct val="120000"/>
              </a:lnSpc>
              <a:defRPr sz="44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row2 = [row0[1], row0[0], row0[3], row0[2]] </a:t>
            </a:r>
            <a:r>
              <a:rPr>
                <a:solidFill>
                  <a:srgbClr val="008F00"/>
                </a:solidFill>
              </a:rPr>
              <a:t>== [2, 1, 4, 3]</a:t>
            </a:r>
          </a:p>
          <a:p>
            <a:pPr algn="l">
              <a:lnSpc>
                <a:spcPct val="120000"/>
              </a:lnSpc>
              <a:defRPr sz="44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row3 = row2[2:4] + row2[0:2] </a:t>
            </a:r>
            <a:r>
              <a:rPr>
                <a:solidFill>
                  <a:srgbClr val="008F00"/>
                </a:solidFill>
              </a:rPr>
              <a:t>== [4, 3, 2, 1]</a:t>
            </a:r>
          </a:p>
          <a:p>
            <a:pPr algn="l">
              <a:lnSpc>
                <a:spcPct val="120000"/>
              </a:lnSpc>
              <a:defRPr sz="44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board = [row0, row1, row2, row3] </a:t>
            </a:r>
            <a:r>
              <a:rPr>
                <a:solidFill>
                  <a:srgbClr val="008F00"/>
                </a:solidFill>
              </a:rPr>
              <a:t>== [[1, 2, 3, 4],</a:t>
            </a:r>
          </a:p>
          <a:p>
            <a:pPr algn="l">
              <a:lnSpc>
                <a:spcPct val="120000"/>
              </a:lnSpc>
              <a:defRPr sz="44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008F00"/>
                </a:solidFill>
              </a:rPr>
              <a:t>                                     [3, 4, 1, 2],</a:t>
            </a:r>
            <a:br>
              <a:rPr>
                <a:solidFill>
                  <a:srgbClr val="008F00"/>
                </a:solidFill>
              </a:rPr>
            </a:br>
            <a:r>
              <a:rPr>
                <a:solidFill>
                  <a:srgbClr val="008F00"/>
                </a:solidFill>
              </a:rPr>
              <a:t>                                     [2, 1, 4, 3],</a:t>
            </a:r>
          </a:p>
          <a:p>
            <a:pPr algn="l">
              <a:lnSpc>
                <a:spcPct val="120000"/>
              </a:lnSpc>
              <a:defRPr sz="44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008F00"/>
                </a:solidFill>
              </a:rPr>
              <a:t>                                     [4, 3, 2, 1]]</a:t>
            </a:r>
          </a:p>
        </p:txBody>
      </p:sp>
      <p:pic>
        <p:nvPicPr>
          <p:cNvPr id="281" name="Screen Shot 2021-01-26 at 1.57.45 PM.png" descr="Screen Shot 2021-01-26 at 1.57.4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4087" y="9294865"/>
            <a:ext cx="3770016" cy="38035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스도쿠 정답보드 만들기"/>
          <p:cNvSpPr txBox="1"/>
          <p:nvPr/>
        </p:nvSpPr>
        <p:spPr>
          <a:xfrm>
            <a:off x="8139061" y="905582"/>
            <a:ext cx="8105878" cy="12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t>스도쿠 정답보드 만들기</a:t>
            </a:r>
          </a:p>
        </p:txBody>
      </p:sp>
      <p:sp>
        <p:nvSpPr>
          <p:cNvPr id="284" name="단계 2 : 추가로 16가지 정답보드 중에서 하나 무작위 선택"/>
          <p:cNvSpPr txBox="1"/>
          <p:nvPr/>
        </p:nvSpPr>
        <p:spPr>
          <a:xfrm>
            <a:off x="2093675" y="2677441"/>
            <a:ext cx="20196650" cy="10176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377904">
              <a:defRPr sz="5520"/>
            </a:lvl1pPr>
          </a:lstStyle>
          <a:p>
            <a:r>
              <a:t>단계 2 : 추가로 16가지 정답보드 중에서 하나 무작위 선택</a:t>
            </a:r>
          </a:p>
        </p:txBody>
      </p:sp>
      <p:sp>
        <p:nvSpPr>
          <p:cNvPr id="285" name="줄바꾸기 조합 = 2 x 2 x 2 x 2 = 16"/>
          <p:cNvSpPr txBox="1"/>
          <p:nvPr/>
        </p:nvSpPr>
        <p:spPr>
          <a:xfrm>
            <a:off x="12424401" y="7126824"/>
            <a:ext cx="10711199" cy="7418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 fontScale="92500" lnSpcReduction="10000"/>
          </a:bodyPr>
          <a:lstStyle>
            <a:lvl1pPr defTabSz="328612">
              <a:defRPr sz="4800">
                <a:solidFill>
                  <a:srgbClr val="008F00"/>
                </a:solidFill>
              </a:defRPr>
            </a:lvl1pPr>
          </a:lstStyle>
          <a:p>
            <a:r>
              <a:t>줄바꾸기 조합 = 2 x 2 x 2 x 2 = 16</a:t>
            </a:r>
          </a:p>
        </p:txBody>
      </p:sp>
      <p:pic>
        <p:nvPicPr>
          <p:cNvPr id="286" name="Screen Shot 2021-01-26 at 4.10.32 PM.png" descr="Screen Shot 2021-01-26 at 4.10.3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719" y="4452953"/>
            <a:ext cx="8105878" cy="7489126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서로 다른 스도쿠 정답보드의 총 가지 수 = 24 x 16 = 384"/>
          <p:cNvSpPr txBox="1"/>
          <p:nvPr/>
        </p:nvSpPr>
        <p:spPr>
          <a:xfrm>
            <a:off x="4954130" y="12381498"/>
            <a:ext cx="14475740" cy="7418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 fontScale="92500" lnSpcReduction="10000"/>
          </a:bodyPr>
          <a:lstStyle>
            <a:lvl1pPr defTabSz="328612">
              <a:defRPr sz="4800">
                <a:solidFill>
                  <a:srgbClr val="008F00"/>
                </a:solidFill>
              </a:defRPr>
            </a:lvl1pPr>
          </a:lstStyle>
          <a:p>
            <a:r>
              <a:t>서로 다른 스도쿠 정답보드의 총 가지 수 = 24 x 16 = 384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Screen Shot 2021-01-29 at 11.15.25 PM.png" descr="Screen Shot 2021-01-29 at 11.15.2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73" y="3375316"/>
            <a:ext cx="19532054" cy="6965368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스도쿠 정답보드 만들기 : 단계 1 구현"/>
          <p:cNvSpPr txBox="1"/>
          <p:nvPr/>
        </p:nvSpPr>
        <p:spPr>
          <a:xfrm>
            <a:off x="5804751" y="905582"/>
            <a:ext cx="12774499" cy="12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t>스도쿠 정답보드 만들기 : 단계 1 구현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creen Shot 2021-01-29 at 11.13.49 PM.png" descr="Screen Shot 2021-01-29 at 11.13.4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570" y="3248898"/>
            <a:ext cx="16346860" cy="5221236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couples = []…"/>
          <p:cNvSpPr txBox="1"/>
          <p:nvPr/>
        </p:nvSpPr>
        <p:spPr>
          <a:xfrm>
            <a:off x="3929260" y="8972259"/>
            <a:ext cx="16525479" cy="38004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couples = []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6" name="중첩 루프">
            <a:extLst>
              <a:ext uri="{FF2B5EF4-FFF2-40B4-BE49-F238E27FC236}">
                <a16:creationId xmlns:a16="http://schemas.microsoft.com/office/drawing/2014/main" id="{C97C851A-6A66-4263-849E-025EB576750A}"/>
              </a:ext>
            </a:extLst>
          </p:cNvPr>
          <p:cNvSpPr txBox="1">
            <a:spLocks/>
          </p:cNvSpPr>
          <p:nvPr/>
        </p:nvSpPr>
        <p:spPr>
          <a:xfrm>
            <a:off x="9795446" y="369008"/>
            <a:ext cx="5109274" cy="15404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marL="0" marR="0" indent="0" algn="ctr" defTabSz="5997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760" b="1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ko-KR" altLang="en-US"/>
              <a:t>중첩 루프</a:t>
            </a:r>
            <a:endParaRPr lang="ko-KR" altLang="en-US" dirty="0"/>
          </a:p>
        </p:txBody>
      </p:sp>
      <p:sp>
        <p:nvSpPr>
          <p:cNvPr id="7" name="Nested Loop">
            <a:extLst>
              <a:ext uri="{FF2B5EF4-FFF2-40B4-BE49-F238E27FC236}">
                <a16:creationId xmlns:a16="http://schemas.microsoft.com/office/drawing/2014/main" id="{64077BF0-666C-4CC2-B65F-82ED0B4030AE}"/>
              </a:ext>
            </a:extLst>
          </p:cNvPr>
          <p:cNvSpPr txBox="1"/>
          <p:nvPr/>
        </p:nvSpPr>
        <p:spPr>
          <a:xfrm>
            <a:off x="10243519" y="1879165"/>
            <a:ext cx="3715106" cy="83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600"/>
            </a:lvl1pPr>
          </a:lstStyle>
          <a:p>
            <a:r>
              <a:t>Nested Loop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Screen Shot 2021-01-29 at 11.16.43 PM.png" descr="Screen Shot 2021-01-29 at 11.16.4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043" y="3765229"/>
            <a:ext cx="19675914" cy="6185542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스도쿠 정답보드 만들기 : 단계 2 (가로줄 바꾸기) 구현"/>
          <p:cNvSpPr txBox="1"/>
          <p:nvPr/>
        </p:nvSpPr>
        <p:spPr>
          <a:xfrm>
            <a:off x="1480275" y="873103"/>
            <a:ext cx="21423449" cy="1190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rPr dirty="0" err="1"/>
              <a:t>스도쿠</a:t>
            </a:r>
            <a:r>
              <a:rPr dirty="0"/>
              <a:t> </a:t>
            </a:r>
            <a:r>
              <a:rPr dirty="0" err="1"/>
              <a:t>정답보드</a:t>
            </a:r>
            <a:r>
              <a:rPr dirty="0"/>
              <a:t> </a:t>
            </a:r>
            <a:r>
              <a:rPr dirty="0" err="1"/>
              <a:t>만들기</a:t>
            </a:r>
            <a:r>
              <a:rPr dirty="0"/>
              <a:t> : </a:t>
            </a:r>
            <a:r>
              <a:rPr dirty="0" err="1"/>
              <a:t>단계</a:t>
            </a:r>
            <a:r>
              <a:rPr dirty="0"/>
              <a:t> 2 (</a:t>
            </a:r>
            <a:r>
              <a:rPr dirty="0" err="1"/>
              <a:t>가로줄</a:t>
            </a:r>
            <a:r>
              <a:rPr dirty="0"/>
              <a:t> </a:t>
            </a:r>
            <a:r>
              <a:rPr dirty="0" err="1"/>
              <a:t>바꾸기</a:t>
            </a:r>
            <a:r>
              <a:rPr dirty="0"/>
              <a:t>) </a:t>
            </a:r>
            <a:r>
              <a:rPr dirty="0" err="1"/>
              <a:t>구현</a:t>
            </a:r>
            <a:endParaRPr dirty="0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Screen Shot 2021-01-27 at 1.18.00 PM.png" descr="Screen Shot 2021-01-27 at 1.18.0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770" y="3616115"/>
            <a:ext cx="14108460" cy="6483770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가로 세로 바꾸기…"/>
          <p:cNvSpPr txBox="1"/>
          <p:nvPr/>
        </p:nvSpPr>
        <p:spPr>
          <a:xfrm>
            <a:off x="9429829" y="10857212"/>
            <a:ext cx="5524342" cy="17749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/>
          <a:p>
            <a:pPr defTabSz="361473">
              <a:defRPr sz="5280">
                <a:solidFill>
                  <a:srgbClr val="008F00"/>
                </a:solidFill>
              </a:defRPr>
            </a:pPr>
            <a:r>
              <a:t>가로 세로 바꾸기</a:t>
            </a:r>
          </a:p>
          <a:p>
            <a:pPr defTabSz="361473">
              <a:defRPr sz="5280">
                <a:solidFill>
                  <a:srgbClr val="008F00"/>
                </a:solidFill>
              </a:defRPr>
            </a:pPr>
            <a:r>
              <a:t>transpose</a:t>
            </a:r>
          </a:p>
        </p:txBody>
      </p:sp>
      <p:sp>
        <p:nvSpPr>
          <p:cNvPr id="5" name="스도쿠 정답보드 만들기 : 단계 2 (가로줄 바꾸기) 구현">
            <a:extLst>
              <a:ext uri="{FF2B5EF4-FFF2-40B4-BE49-F238E27FC236}">
                <a16:creationId xmlns:a16="http://schemas.microsoft.com/office/drawing/2014/main" id="{B65A16BC-8E2C-46E8-9C97-7A6B1DE9ACFA}"/>
              </a:ext>
            </a:extLst>
          </p:cNvPr>
          <p:cNvSpPr txBox="1"/>
          <p:nvPr/>
        </p:nvSpPr>
        <p:spPr>
          <a:xfrm>
            <a:off x="1480275" y="873103"/>
            <a:ext cx="21423449" cy="1190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rPr dirty="0" err="1"/>
              <a:t>스도쿠</a:t>
            </a:r>
            <a:r>
              <a:rPr dirty="0"/>
              <a:t> </a:t>
            </a:r>
            <a:r>
              <a:rPr dirty="0" err="1"/>
              <a:t>정답보드</a:t>
            </a:r>
            <a:r>
              <a:rPr dirty="0"/>
              <a:t> </a:t>
            </a:r>
            <a:r>
              <a:rPr dirty="0" err="1"/>
              <a:t>만들기</a:t>
            </a:r>
            <a:r>
              <a:rPr dirty="0"/>
              <a:t> : </a:t>
            </a:r>
            <a:r>
              <a:rPr dirty="0" err="1"/>
              <a:t>단계</a:t>
            </a:r>
            <a:r>
              <a:rPr dirty="0"/>
              <a:t> 2 (</a:t>
            </a:r>
            <a:r>
              <a:rPr dirty="0" err="1"/>
              <a:t>가로줄</a:t>
            </a:r>
            <a:r>
              <a:rPr dirty="0"/>
              <a:t> </a:t>
            </a:r>
            <a:r>
              <a:rPr dirty="0" err="1"/>
              <a:t>바꾸기</a:t>
            </a:r>
            <a:r>
              <a:rPr dirty="0"/>
              <a:t>) </a:t>
            </a:r>
            <a:r>
              <a:rPr dirty="0" err="1"/>
              <a:t>구현</a:t>
            </a:r>
            <a:endParaRPr dirty="0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289" y="107579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pp.387~388"/>
          <p:cNvSpPr txBox="1"/>
          <p:nvPr/>
        </p:nvSpPr>
        <p:spPr>
          <a:xfrm>
            <a:off x="10045451" y="3787524"/>
            <a:ext cx="4293098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pp.387~388</a:t>
            </a:r>
          </a:p>
        </p:txBody>
      </p:sp>
      <p:pic>
        <p:nvPicPr>
          <p:cNvPr id="301" name="Screen Shot 2021-01-29 at 10.56.25 PM.png" descr="Screen Shot 2021-01-29 at 10.56.2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250" y="5946305"/>
            <a:ext cx="17423500" cy="18233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Screen Shot 2021-01-29 at 11.17.58 PM.png" descr="Screen Shot 2021-01-29 at 11.17.5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478" y="3361790"/>
            <a:ext cx="19637044" cy="6992420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스도쿠 정답보드 만들기 : 단계 2 구현 (완성)"/>
          <p:cNvSpPr txBox="1"/>
          <p:nvPr/>
        </p:nvSpPr>
        <p:spPr>
          <a:xfrm>
            <a:off x="2960551" y="956382"/>
            <a:ext cx="18462898" cy="12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t>스도쿠 정답보드 만들기 : 단계 2 구현 (완성)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4 x 4 미니 스도쿠…"/>
          <p:cNvSpPr txBox="1"/>
          <p:nvPr/>
        </p:nvSpPr>
        <p:spPr>
          <a:xfrm>
            <a:off x="797582" y="628915"/>
            <a:ext cx="6275045" cy="229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800"/>
            </a:pPr>
            <a:r>
              <a:t>4 x 4 미니 스도쿠</a:t>
            </a:r>
          </a:p>
          <a:p>
            <a:pPr>
              <a:defRPr sz="6800"/>
            </a:pPr>
            <a:r>
              <a:t>알고리즘</a:t>
            </a:r>
          </a:p>
        </p:txBody>
      </p:sp>
      <p:pic>
        <p:nvPicPr>
          <p:cNvPr id="307" name="Screen Shot 2021-01-27 at 1.32.29 PM.png" descr="Screen Shot 2021-01-27 at 1.32.2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400" y="708969"/>
            <a:ext cx="15284733" cy="122980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Screen Shot 2021-01-27 at 1.35.19 PM.png" descr="Screen Shot 2021-01-27 at 1.35.1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620" y="7518225"/>
            <a:ext cx="4757417" cy="4871141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Rectangle"/>
          <p:cNvSpPr/>
          <p:nvPr/>
        </p:nvSpPr>
        <p:spPr>
          <a:xfrm>
            <a:off x="8013438" y="741149"/>
            <a:ext cx="10774640" cy="722800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0" name="Rectangle"/>
          <p:cNvSpPr/>
          <p:nvPr/>
        </p:nvSpPr>
        <p:spPr>
          <a:xfrm>
            <a:off x="17198074" y="10431059"/>
            <a:ext cx="394128" cy="4774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Screen Shot 2021-01-29 at 11.19.33 PM.png" descr="Screen Shot 2021-01-29 at 11.19.3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464" y="484460"/>
            <a:ext cx="14601626" cy="12768336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4 x 4 미니 스도쿠…"/>
          <p:cNvSpPr txBox="1"/>
          <p:nvPr/>
        </p:nvSpPr>
        <p:spPr>
          <a:xfrm>
            <a:off x="797582" y="628915"/>
            <a:ext cx="6275045" cy="229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800"/>
            </a:pPr>
            <a:r>
              <a:t>4 x 4 미니 스도쿠</a:t>
            </a:r>
          </a:p>
          <a:p>
            <a:pPr>
              <a:defRPr sz="6800"/>
            </a:pPr>
            <a:r>
              <a:t>구현</a:t>
            </a:r>
          </a:p>
        </p:txBody>
      </p:sp>
      <p:pic>
        <p:nvPicPr>
          <p:cNvPr id="314" name="Screen Shot 2021-01-27 at 1.35.19 PM.png" descr="Screen Shot 2021-01-27 at 1.35.1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620" y="7518225"/>
            <a:ext cx="4757417" cy="4871141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Rectangle"/>
          <p:cNvSpPr/>
          <p:nvPr/>
        </p:nvSpPr>
        <p:spPr>
          <a:xfrm>
            <a:off x="10024319" y="1886423"/>
            <a:ext cx="9248685" cy="602778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4 x 4 미니 스도쿠…"/>
          <p:cNvSpPr txBox="1"/>
          <p:nvPr/>
        </p:nvSpPr>
        <p:spPr>
          <a:xfrm>
            <a:off x="797582" y="628915"/>
            <a:ext cx="6275045" cy="229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800"/>
            </a:pPr>
            <a:r>
              <a:t>4 x 4 미니 스도쿠</a:t>
            </a:r>
          </a:p>
          <a:p>
            <a:pPr>
              <a:defRPr sz="6800"/>
            </a:pPr>
            <a:r>
              <a:t>알고리즘</a:t>
            </a:r>
          </a:p>
        </p:txBody>
      </p:sp>
      <p:pic>
        <p:nvPicPr>
          <p:cNvPr id="318" name="Screen Shot 2021-01-27 at 1.32.29 PM.png" descr="Screen Shot 2021-01-27 at 1.32.2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400" y="708969"/>
            <a:ext cx="15284733" cy="122980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Screen Shot 2021-01-27 at 1.35.19 PM.png" descr="Screen Shot 2021-01-27 at 1.35.1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620" y="7518225"/>
            <a:ext cx="4757417" cy="4871141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Rectangle"/>
          <p:cNvSpPr/>
          <p:nvPr/>
        </p:nvSpPr>
        <p:spPr>
          <a:xfrm>
            <a:off x="7899706" y="1651000"/>
            <a:ext cx="11856219" cy="722800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1" name="Rectangle"/>
          <p:cNvSpPr/>
          <p:nvPr/>
        </p:nvSpPr>
        <p:spPr>
          <a:xfrm>
            <a:off x="17198074" y="10431059"/>
            <a:ext cx="394128" cy="4774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Screen Shot 2021-01-27 at 2.02.48 PM.png" descr="Screen Shot 2021-01-27 at 2.02.4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025" y="2392483"/>
            <a:ext cx="8189950" cy="8746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Screen Shot 2021-01-27 at 2.03.00 PM.png" descr="Screen Shot 2021-01-27 at 2.03.0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023" y="4776271"/>
            <a:ext cx="19533954" cy="6069574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Screen Shot 2021-01-27 at 2.02.48 PM.png" descr="Screen Shot 2021-01-27 at 2.02.4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025" y="2392483"/>
            <a:ext cx="8189950" cy="8746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Screen Shot 2021-01-27 at 2.05.38 PM.png" descr="Screen Shot 2021-01-27 at 2.05.3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520" y="2377316"/>
            <a:ext cx="8836959" cy="9049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ouples = []…"/>
          <p:cNvSpPr txBox="1"/>
          <p:nvPr/>
        </p:nvSpPr>
        <p:spPr>
          <a:xfrm>
            <a:off x="3929260" y="8972259"/>
            <a:ext cx="16525479" cy="38004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couples = []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 [("a", 0)]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151" name="중첩 루프"/>
          <p:cNvSpPr txBox="1">
            <a:spLocks noGrp="1"/>
          </p:cNvSpPr>
          <p:nvPr>
            <p:ph type="title" idx="4294967295"/>
          </p:nvPr>
        </p:nvSpPr>
        <p:spPr>
          <a:xfrm>
            <a:off x="9795446" y="369008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599717">
              <a:defRPr sz="876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 err="1"/>
              <a:t>중첩</a:t>
            </a:r>
            <a:r>
              <a:rPr dirty="0"/>
              <a:t> </a:t>
            </a:r>
            <a:r>
              <a:rPr dirty="0" err="1"/>
              <a:t>루프</a:t>
            </a:r>
            <a:endParaRPr dirty="0"/>
          </a:p>
        </p:txBody>
      </p:sp>
      <p:pic>
        <p:nvPicPr>
          <p:cNvPr id="152" name="Screen Shot 2021-01-29 at 11.13.49 PM.png" descr="Screen Shot 2021-01-29 at 11.13.4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570" y="3248898"/>
            <a:ext cx="16346860" cy="5221236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Nested Loop"/>
          <p:cNvSpPr txBox="1"/>
          <p:nvPr/>
        </p:nvSpPr>
        <p:spPr>
          <a:xfrm>
            <a:off x="10243519" y="1879165"/>
            <a:ext cx="3715106" cy="83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600"/>
            </a:lvl1pPr>
          </a:lstStyle>
          <a:p>
            <a:r>
              <a:t>Nested Loop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Screen Shot 2021-01-27 at 2.06.42 PM.png" descr="Screen Shot 2021-01-27 at 2.06.4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168" y="4805642"/>
            <a:ext cx="19421664" cy="60108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" name="Screen Shot 2021-01-27 at 2.05.38 PM.png" descr="Screen Shot 2021-01-27 at 2.05.3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520" y="2377316"/>
            <a:ext cx="8836959" cy="9049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Screen Shot 2021-01-27 at 2.13.33 PM.png" descr="Screen Shot 2021-01-27 at 2.13.3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33" y="3101711"/>
            <a:ext cx="15206890" cy="96713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4" name="Screen Shot 2021-01-28 at 12.33.11 PM.png" descr="Screen Shot 2021-01-28 at 12.33.1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226" y="1282693"/>
            <a:ext cx="8294831" cy="615167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Screen Shot 2021-01-29 at 11.33.57 PM.png" descr="Screen Shot 2021-01-29 at 11.33.57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8302" y="542566"/>
            <a:ext cx="13609130" cy="37598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Screen Shot 2021-01-29 at 11.19.33 PM.png" descr="Screen Shot 2021-01-29 at 11.19.3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464" y="484460"/>
            <a:ext cx="14601626" cy="12768336"/>
          </a:xfrm>
          <a:prstGeom prst="rect">
            <a:avLst/>
          </a:prstGeom>
          <a:ln w="12700">
            <a:miter lim="400000"/>
          </a:ln>
        </p:spPr>
      </p:pic>
      <p:sp>
        <p:nvSpPr>
          <p:cNvPr id="338" name="4 x 4 미니 스도쿠…"/>
          <p:cNvSpPr txBox="1"/>
          <p:nvPr/>
        </p:nvSpPr>
        <p:spPr>
          <a:xfrm>
            <a:off x="797582" y="628915"/>
            <a:ext cx="6275045" cy="229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800"/>
            </a:pPr>
            <a:r>
              <a:t>4 x 4 미니 스도쿠</a:t>
            </a:r>
          </a:p>
          <a:p>
            <a:pPr>
              <a:defRPr sz="6800"/>
            </a:pPr>
            <a:r>
              <a:t>구현</a:t>
            </a:r>
          </a:p>
        </p:txBody>
      </p:sp>
      <p:pic>
        <p:nvPicPr>
          <p:cNvPr id="339" name="Screen Shot 2021-01-27 at 1.35.19 PM.png" descr="Screen Shot 2021-01-27 at 1.35.1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620" y="7518225"/>
            <a:ext cx="4757417" cy="4871141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Rectangle"/>
          <p:cNvSpPr/>
          <p:nvPr/>
        </p:nvSpPr>
        <p:spPr>
          <a:xfrm>
            <a:off x="10001573" y="2449773"/>
            <a:ext cx="8630265" cy="602777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4 x 4 미니 스도쿠…"/>
          <p:cNvSpPr txBox="1"/>
          <p:nvPr/>
        </p:nvSpPr>
        <p:spPr>
          <a:xfrm>
            <a:off x="797582" y="628915"/>
            <a:ext cx="6275045" cy="229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800"/>
            </a:pPr>
            <a:r>
              <a:t>4 x 4 미니 스도쿠</a:t>
            </a:r>
          </a:p>
          <a:p>
            <a:pPr>
              <a:defRPr sz="6800"/>
            </a:pPr>
            <a:r>
              <a:t>알고리즘</a:t>
            </a:r>
          </a:p>
        </p:txBody>
      </p:sp>
      <p:pic>
        <p:nvPicPr>
          <p:cNvPr id="343" name="Screen Shot 2021-01-27 at 1.32.29 PM.png" descr="Screen Shot 2021-01-27 at 1.32.2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400" y="708969"/>
            <a:ext cx="15284733" cy="122980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4" name="Screen Shot 2021-01-27 at 1.35.19 PM.png" descr="Screen Shot 2021-01-27 at 1.35.1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620" y="7518225"/>
            <a:ext cx="4757417" cy="4871141"/>
          </a:xfrm>
          <a:prstGeom prst="rect">
            <a:avLst/>
          </a:prstGeom>
          <a:ln w="12700">
            <a:miter lim="400000"/>
          </a:ln>
        </p:spPr>
      </p:pic>
      <p:sp>
        <p:nvSpPr>
          <p:cNvPr id="345" name="Rectangle"/>
          <p:cNvSpPr/>
          <p:nvPr/>
        </p:nvSpPr>
        <p:spPr>
          <a:xfrm>
            <a:off x="7854214" y="2492612"/>
            <a:ext cx="14470823" cy="722800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6" name="Rectangle"/>
          <p:cNvSpPr/>
          <p:nvPr/>
        </p:nvSpPr>
        <p:spPr>
          <a:xfrm>
            <a:off x="17198074" y="10431059"/>
            <a:ext cx="394128" cy="4774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Screen Shot 2021-01-29 at 11.23.09 PM.png" descr="Screen Shot 2021-01-29 at 11.23.0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785" y="2910299"/>
            <a:ext cx="15492430" cy="7895402"/>
          </a:xfrm>
          <a:prstGeom prst="rect">
            <a:avLst/>
          </a:prstGeom>
          <a:ln w="12700">
            <a:miter lim="400000"/>
          </a:ln>
        </p:spPr>
      </p:pic>
      <p:sp>
        <p:nvSpPr>
          <p:cNvPr id="349" name="Arrow"/>
          <p:cNvSpPr/>
          <p:nvPr/>
        </p:nvSpPr>
        <p:spPr>
          <a:xfrm>
            <a:off x="22575459" y="12000227"/>
            <a:ext cx="1270001" cy="1270001"/>
          </a:xfrm>
          <a:prstGeom prst="rightArrow">
            <a:avLst>
              <a:gd name="adj1" fmla="val 51263"/>
              <a:gd name="adj2" fmla="val 63364"/>
            </a:avLst>
          </a:prstGeom>
          <a:solidFill>
            <a:srgbClr val="3092A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Screen Shot 2021-01-29 at 11.19.33 PM.png" descr="Screen Shot 2021-01-29 at 11.19.3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464" y="484460"/>
            <a:ext cx="14601626" cy="12768336"/>
          </a:xfrm>
          <a:prstGeom prst="rect">
            <a:avLst/>
          </a:prstGeom>
          <a:ln w="12700">
            <a:miter lim="400000"/>
          </a:ln>
        </p:spPr>
      </p:pic>
      <p:sp>
        <p:nvSpPr>
          <p:cNvPr id="352" name="4 x 4 미니 스도쿠…"/>
          <p:cNvSpPr txBox="1"/>
          <p:nvPr/>
        </p:nvSpPr>
        <p:spPr>
          <a:xfrm>
            <a:off x="797582" y="628915"/>
            <a:ext cx="6275045" cy="229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800"/>
            </a:pPr>
            <a:r>
              <a:t>4 x 4 미니 스도쿠</a:t>
            </a:r>
          </a:p>
          <a:p>
            <a:pPr>
              <a:defRPr sz="6800"/>
            </a:pPr>
            <a:r>
              <a:t>구현</a:t>
            </a:r>
          </a:p>
        </p:txBody>
      </p:sp>
      <p:pic>
        <p:nvPicPr>
          <p:cNvPr id="353" name="Screen Shot 2021-01-27 at 1.35.19 PM.png" descr="Screen Shot 2021-01-27 at 1.35.1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620" y="7518225"/>
            <a:ext cx="4757417" cy="4871141"/>
          </a:xfrm>
          <a:prstGeom prst="rect">
            <a:avLst/>
          </a:prstGeom>
          <a:ln w="12700">
            <a:miter lim="400000"/>
          </a:ln>
        </p:spPr>
      </p:pic>
      <p:sp>
        <p:nvSpPr>
          <p:cNvPr id="354" name="Rectangle"/>
          <p:cNvSpPr/>
          <p:nvPr/>
        </p:nvSpPr>
        <p:spPr>
          <a:xfrm>
            <a:off x="9978827" y="3066576"/>
            <a:ext cx="5566050" cy="602777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4 x 4 미니 스도쿠…"/>
          <p:cNvSpPr txBox="1"/>
          <p:nvPr/>
        </p:nvSpPr>
        <p:spPr>
          <a:xfrm>
            <a:off x="797582" y="628915"/>
            <a:ext cx="6275045" cy="229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800"/>
            </a:pPr>
            <a:r>
              <a:t>4 x 4 미니 스도쿠</a:t>
            </a:r>
          </a:p>
          <a:p>
            <a:pPr>
              <a:defRPr sz="6800"/>
            </a:pPr>
            <a:r>
              <a:t>알고리즘</a:t>
            </a:r>
          </a:p>
        </p:txBody>
      </p:sp>
      <p:pic>
        <p:nvPicPr>
          <p:cNvPr id="357" name="Screen Shot 2021-01-27 at 1.32.29 PM.png" descr="Screen Shot 2021-01-27 at 1.32.2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400" y="708969"/>
            <a:ext cx="15284733" cy="122980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Screen Shot 2021-01-27 at 1.35.19 PM.png" descr="Screen Shot 2021-01-27 at 1.35.1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620" y="7518225"/>
            <a:ext cx="4757417" cy="4871141"/>
          </a:xfrm>
          <a:prstGeom prst="rect">
            <a:avLst/>
          </a:prstGeom>
          <a:ln w="12700">
            <a:miter lim="400000"/>
          </a:ln>
        </p:spPr>
      </p:pic>
      <p:sp>
        <p:nvSpPr>
          <p:cNvPr id="359" name="Rectangle"/>
          <p:cNvSpPr/>
          <p:nvPr/>
        </p:nvSpPr>
        <p:spPr>
          <a:xfrm>
            <a:off x="7854214" y="3402462"/>
            <a:ext cx="13847949" cy="722801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60" name="Rectangle"/>
          <p:cNvSpPr/>
          <p:nvPr/>
        </p:nvSpPr>
        <p:spPr>
          <a:xfrm>
            <a:off x="17198074" y="10431059"/>
            <a:ext cx="394128" cy="4774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Screen Shot 2021-01-29 at 11.24.02 PM.png" descr="Screen Shot 2021-01-29 at 11.24.0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966" y="6986410"/>
            <a:ext cx="15668346" cy="62861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3" name="Screen Shot 2021-01-29 at 10.56.44 PM.png" descr="Screen Shot 2021-01-29 at 10.56.44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737" y="5207499"/>
            <a:ext cx="14350526" cy="1468427"/>
          </a:xfrm>
          <a:prstGeom prst="rect">
            <a:avLst/>
          </a:prstGeom>
          <a:ln w="12700">
            <a:miter lim="400000"/>
          </a:ln>
        </p:spPr>
      </p:pic>
      <p:pic>
        <p:nvPicPr>
          <p:cNvPr id="364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6289" y="107579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pp.395~396"/>
          <p:cNvSpPr txBox="1"/>
          <p:nvPr/>
        </p:nvSpPr>
        <p:spPr>
          <a:xfrm>
            <a:off x="10045451" y="3787524"/>
            <a:ext cx="4293098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pp.395~396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Screen Shot 2021-01-29 at 11.19.33 PM.png" descr="Screen Shot 2021-01-29 at 11.19.3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464" y="484460"/>
            <a:ext cx="14601626" cy="12768336"/>
          </a:xfrm>
          <a:prstGeom prst="rect">
            <a:avLst/>
          </a:prstGeom>
          <a:ln w="12700">
            <a:miter lim="400000"/>
          </a:ln>
        </p:spPr>
      </p:pic>
      <p:sp>
        <p:nvSpPr>
          <p:cNvPr id="368" name="4 x 4 미니 스도쿠…"/>
          <p:cNvSpPr txBox="1"/>
          <p:nvPr/>
        </p:nvSpPr>
        <p:spPr>
          <a:xfrm>
            <a:off x="797582" y="628915"/>
            <a:ext cx="6275045" cy="229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800"/>
            </a:pPr>
            <a:r>
              <a:t>4 x 4 미니 스도쿠</a:t>
            </a:r>
          </a:p>
          <a:p>
            <a:pPr>
              <a:defRPr sz="6800"/>
            </a:pPr>
            <a:r>
              <a:t>구현</a:t>
            </a:r>
          </a:p>
        </p:txBody>
      </p:sp>
      <p:pic>
        <p:nvPicPr>
          <p:cNvPr id="369" name="Screen Shot 2021-01-27 at 1.35.19 PM.png" descr="Screen Shot 2021-01-27 at 1.35.1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620" y="7518225"/>
            <a:ext cx="4757417" cy="4871141"/>
          </a:xfrm>
          <a:prstGeom prst="rect">
            <a:avLst/>
          </a:prstGeom>
          <a:ln w="12700">
            <a:miter lim="400000"/>
          </a:ln>
        </p:spPr>
      </p:pic>
      <p:sp>
        <p:nvSpPr>
          <p:cNvPr id="370" name="Rectangle"/>
          <p:cNvSpPr/>
          <p:nvPr/>
        </p:nvSpPr>
        <p:spPr>
          <a:xfrm>
            <a:off x="9956081" y="3607179"/>
            <a:ext cx="11018666" cy="602777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4 x 4 미니 스도쿠…"/>
          <p:cNvSpPr txBox="1"/>
          <p:nvPr/>
        </p:nvSpPr>
        <p:spPr>
          <a:xfrm>
            <a:off x="797582" y="628915"/>
            <a:ext cx="6275045" cy="229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800"/>
            </a:pPr>
            <a:r>
              <a:t>4 x 4 미니 스도쿠</a:t>
            </a:r>
          </a:p>
          <a:p>
            <a:pPr>
              <a:defRPr sz="6800"/>
            </a:pPr>
            <a:r>
              <a:t>알고리즘</a:t>
            </a:r>
          </a:p>
        </p:txBody>
      </p:sp>
      <p:pic>
        <p:nvPicPr>
          <p:cNvPr id="373" name="Screen Shot 2021-01-27 at 1.32.29 PM.png" descr="Screen Shot 2021-01-27 at 1.32.2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400" y="708969"/>
            <a:ext cx="15284733" cy="122980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4" name="Screen Shot 2021-01-27 at 1.35.19 PM.png" descr="Screen Shot 2021-01-27 at 1.35.1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620" y="7518225"/>
            <a:ext cx="4757417" cy="4871141"/>
          </a:xfrm>
          <a:prstGeom prst="rect">
            <a:avLst/>
          </a:prstGeom>
          <a:ln w="12700">
            <a:miter lim="400000"/>
          </a:ln>
        </p:spPr>
      </p:pic>
      <p:sp>
        <p:nvSpPr>
          <p:cNvPr id="375" name="Rectangle"/>
          <p:cNvSpPr/>
          <p:nvPr/>
        </p:nvSpPr>
        <p:spPr>
          <a:xfrm>
            <a:off x="7858126" y="4266820"/>
            <a:ext cx="15434481" cy="1715634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6" name="Rectangle"/>
          <p:cNvSpPr/>
          <p:nvPr/>
        </p:nvSpPr>
        <p:spPr>
          <a:xfrm>
            <a:off x="17198074" y="10431059"/>
            <a:ext cx="394128" cy="4774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ouples = []…"/>
          <p:cNvSpPr txBox="1"/>
          <p:nvPr/>
        </p:nvSpPr>
        <p:spPr>
          <a:xfrm>
            <a:off x="3929260" y="8972259"/>
            <a:ext cx="16525479" cy="38004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couples = []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 [("a", 0)]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 [("a", 0), ("a", 1)]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156" name="중첩 루프"/>
          <p:cNvSpPr txBox="1">
            <a:spLocks noGrp="1"/>
          </p:cNvSpPr>
          <p:nvPr>
            <p:ph type="title" idx="4294967295"/>
          </p:nvPr>
        </p:nvSpPr>
        <p:spPr>
          <a:xfrm>
            <a:off x="9795446" y="369008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599717">
              <a:defRPr sz="876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중첩 루프</a:t>
            </a:r>
          </a:p>
        </p:txBody>
      </p:sp>
      <p:pic>
        <p:nvPicPr>
          <p:cNvPr id="157" name="Screen Shot 2021-01-29 at 11.13.49 PM.png" descr="Screen Shot 2021-01-29 at 11.13.4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570" y="3248898"/>
            <a:ext cx="16346860" cy="5221236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Nested Loop"/>
          <p:cNvSpPr txBox="1"/>
          <p:nvPr/>
        </p:nvSpPr>
        <p:spPr>
          <a:xfrm>
            <a:off x="10243519" y="1879165"/>
            <a:ext cx="3715106" cy="83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600"/>
            </a:lvl1pPr>
          </a:lstStyle>
          <a:p>
            <a:r>
              <a:t>Nested Loop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Screen Shot 2021-01-29 at 11.24.51 PM.png" descr="Screen Shot 2021-01-29 at 11.24.5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177" y="3680898"/>
            <a:ext cx="15933646" cy="6354204"/>
          </a:xfrm>
          <a:prstGeom prst="rect">
            <a:avLst/>
          </a:prstGeom>
          <a:ln w="12700">
            <a:miter lim="400000"/>
          </a:ln>
        </p:spPr>
      </p:pic>
      <p:sp>
        <p:nvSpPr>
          <p:cNvPr id="379" name="Arrow"/>
          <p:cNvSpPr/>
          <p:nvPr/>
        </p:nvSpPr>
        <p:spPr>
          <a:xfrm>
            <a:off x="22438982" y="11931988"/>
            <a:ext cx="1270001" cy="1270001"/>
          </a:xfrm>
          <a:prstGeom prst="rightArrow">
            <a:avLst>
              <a:gd name="adj1" fmla="val 51263"/>
              <a:gd name="adj2" fmla="val 63364"/>
            </a:avLst>
          </a:prstGeom>
          <a:solidFill>
            <a:srgbClr val="3092A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Screen Shot 2021-01-29 at 11.19.33 PM.png" descr="Screen Shot 2021-01-29 at 11.19.3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464" y="484460"/>
            <a:ext cx="14601626" cy="12768336"/>
          </a:xfrm>
          <a:prstGeom prst="rect">
            <a:avLst/>
          </a:prstGeom>
          <a:ln w="12700">
            <a:miter lim="400000"/>
          </a:ln>
        </p:spPr>
      </p:pic>
      <p:sp>
        <p:nvSpPr>
          <p:cNvPr id="382" name="4 x 4 미니 스도쿠…"/>
          <p:cNvSpPr txBox="1"/>
          <p:nvPr/>
        </p:nvSpPr>
        <p:spPr>
          <a:xfrm>
            <a:off x="797582" y="628915"/>
            <a:ext cx="6275045" cy="229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800"/>
            </a:pPr>
            <a:r>
              <a:t>4 x 4 미니 스도쿠</a:t>
            </a:r>
          </a:p>
          <a:p>
            <a:pPr>
              <a:defRPr sz="6800"/>
            </a:pPr>
            <a:r>
              <a:t>구현</a:t>
            </a:r>
          </a:p>
        </p:txBody>
      </p:sp>
      <p:pic>
        <p:nvPicPr>
          <p:cNvPr id="383" name="Screen Shot 2021-01-27 at 1.35.19 PM.png" descr="Screen Shot 2021-01-27 at 1.35.1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620" y="7518225"/>
            <a:ext cx="4757417" cy="4871141"/>
          </a:xfrm>
          <a:prstGeom prst="rect">
            <a:avLst/>
          </a:prstGeom>
          <a:ln w="12700">
            <a:miter lim="400000"/>
          </a:ln>
        </p:spPr>
      </p:pic>
      <p:sp>
        <p:nvSpPr>
          <p:cNvPr id="384" name="Rectangle"/>
          <p:cNvSpPr/>
          <p:nvPr/>
        </p:nvSpPr>
        <p:spPr>
          <a:xfrm>
            <a:off x="9956081" y="4198582"/>
            <a:ext cx="5299384" cy="602777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4 x 4 미니 스도쿠…"/>
          <p:cNvSpPr txBox="1"/>
          <p:nvPr/>
        </p:nvSpPr>
        <p:spPr>
          <a:xfrm>
            <a:off x="797582" y="628915"/>
            <a:ext cx="6275045" cy="229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800"/>
            </a:pPr>
            <a:r>
              <a:t>4 x 4 미니 스도쿠</a:t>
            </a:r>
          </a:p>
          <a:p>
            <a:pPr>
              <a:defRPr sz="6800"/>
            </a:pPr>
            <a:r>
              <a:t>알고리즘</a:t>
            </a:r>
          </a:p>
        </p:txBody>
      </p:sp>
      <p:pic>
        <p:nvPicPr>
          <p:cNvPr id="387" name="Screen Shot 2021-01-27 at 1.32.29 PM.png" descr="Screen Shot 2021-01-27 at 1.32.2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400" y="708969"/>
            <a:ext cx="15284733" cy="122980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8" name="Screen Shot 2021-01-27 at 1.35.19 PM.png" descr="Screen Shot 2021-01-27 at 1.35.1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620" y="7518225"/>
            <a:ext cx="4757417" cy="4871141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Rectangle"/>
          <p:cNvSpPr/>
          <p:nvPr/>
        </p:nvSpPr>
        <p:spPr>
          <a:xfrm>
            <a:off x="7912526" y="6000183"/>
            <a:ext cx="15434480" cy="7074218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0" name="Rectangle"/>
          <p:cNvSpPr/>
          <p:nvPr/>
        </p:nvSpPr>
        <p:spPr>
          <a:xfrm>
            <a:off x="17198074" y="10443759"/>
            <a:ext cx="394128" cy="4774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403" name="Group"/>
          <p:cNvGrpSpPr/>
          <p:nvPr/>
        </p:nvGrpSpPr>
        <p:grpSpPr>
          <a:xfrm>
            <a:off x="258426" y="6016737"/>
            <a:ext cx="5779838" cy="6105941"/>
            <a:chOff x="0" y="0"/>
            <a:chExt cx="5779837" cy="6105939"/>
          </a:xfrm>
        </p:grpSpPr>
        <p:pic>
          <p:nvPicPr>
            <p:cNvPr id="391" name="Screen Shot 2021-01-28 at 1.04.28 PM.png" descr="Screen Shot 2021-01-28 at 1.04.28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-164381" y="3834797"/>
              <a:ext cx="932214" cy="4774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2" name="Screen Shot 2021-01-28 at 1.05.23 PM.png" descr="Screen Shot 2021-01-28 at 1.05.23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57936" y="49055"/>
              <a:ext cx="1614321" cy="4774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3" name="1"/>
            <p:cNvSpPr txBox="1"/>
            <p:nvPr/>
          </p:nvSpPr>
          <p:spPr>
            <a:xfrm>
              <a:off x="2280358" y="700816"/>
              <a:ext cx="381535" cy="626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85FF"/>
                  </a:solid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394" name="1"/>
            <p:cNvSpPr txBox="1"/>
            <p:nvPr/>
          </p:nvSpPr>
          <p:spPr>
            <a:xfrm>
              <a:off x="769627" y="2361039"/>
              <a:ext cx="381534" cy="626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85FF"/>
                  </a:solid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395" name="2"/>
            <p:cNvSpPr txBox="1"/>
            <p:nvPr/>
          </p:nvSpPr>
          <p:spPr>
            <a:xfrm>
              <a:off x="769627" y="3400544"/>
              <a:ext cx="381534" cy="626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85FF"/>
                  </a:solid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396" name="2"/>
            <p:cNvSpPr txBox="1"/>
            <p:nvPr/>
          </p:nvSpPr>
          <p:spPr>
            <a:xfrm>
              <a:off x="3346211" y="700816"/>
              <a:ext cx="381534" cy="626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85FF"/>
                  </a:solid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397" name="3"/>
            <p:cNvSpPr txBox="1"/>
            <p:nvPr/>
          </p:nvSpPr>
          <p:spPr>
            <a:xfrm>
              <a:off x="4412063" y="700816"/>
              <a:ext cx="381534" cy="626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85FF"/>
                  </a:solid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98" name="3"/>
            <p:cNvSpPr txBox="1"/>
            <p:nvPr/>
          </p:nvSpPr>
          <p:spPr>
            <a:xfrm>
              <a:off x="769627" y="4440048"/>
              <a:ext cx="381534" cy="626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85FF"/>
                  </a:solid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99" name="4"/>
            <p:cNvSpPr txBox="1"/>
            <p:nvPr/>
          </p:nvSpPr>
          <p:spPr>
            <a:xfrm>
              <a:off x="769627" y="5479553"/>
              <a:ext cx="381534" cy="626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85FF"/>
                  </a:solidFill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400" name="4"/>
            <p:cNvSpPr txBox="1"/>
            <p:nvPr/>
          </p:nvSpPr>
          <p:spPr>
            <a:xfrm>
              <a:off x="5398303" y="700816"/>
              <a:ext cx="381535" cy="626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85FF"/>
                  </a:solidFill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401" name="Rounded Rectangle"/>
            <p:cNvSpPr/>
            <p:nvPr/>
          </p:nvSpPr>
          <p:spPr>
            <a:xfrm>
              <a:off x="3081956" y="0"/>
              <a:ext cx="1966282" cy="575587"/>
            </a:xfrm>
            <a:prstGeom prst="roundRect">
              <a:avLst>
                <a:gd name="adj" fmla="val 33097"/>
              </a:avLst>
            </a:prstGeom>
            <a:noFill/>
            <a:ln w="50800" cap="flat">
              <a:solidFill>
                <a:srgbClr val="FF85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2" name="Rounded Rectangle"/>
            <p:cNvSpPr/>
            <p:nvPr/>
          </p:nvSpPr>
          <p:spPr>
            <a:xfrm>
              <a:off x="0" y="3460991"/>
              <a:ext cx="603453" cy="1301289"/>
            </a:xfrm>
            <a:prstGeom prst="roundRect">
              <a:avLst>
                <a:gd name="adj" fmla="val 31568"/>
              </a:avLst>
            </a:prstGeom>
            <a:noFill/>
            <a:ln w="50800" cap="flat">
              <a:solidFill>
                <a:srgbClr val="FF85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Screen Shot 2021-01-29 at 11.25.47 PM.png" descr="Screen Shot 2021-01-29 at 11.25.4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921" y="4568129"/>
            <a:ext cx="16894158" cy="4579742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Arrow"/>
          <p:cNvSpPr/>
          <p:nvPr/>
        </p:nvSpPr>
        <p:spPr>
          <a:xfrm>
            <a:off x="22438982" y="11931988"/>
            <a:ext cx="1270001" cy="1270001"/>
          </a:xfrm>
          <a:prstGeom prst="rightArrow">
            <a:avLst>
              <a:gd name="adj1" fmla="val 51263"/>
              <a:gd name="adj2" fmla="val 63364"/>
            </a:avLst>
          </a:prstGeom>
          <a:solidFill>
            <a:srgbClr val="3092A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Screen Shot 2021-01-29 at 11.19.33 PM.png" descr="Screen Shot 2021-01-29 at 11.19.3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464" y="484460"/>
            <a:ext cx="14601626" cy="12768336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4 x 4 미니 스도쿠…"/>
          <p:cNvSpPr txBox="1"/>
          <p:nvPr/>
        </p:nvSpPr>
        <p:spPr>
          <a:xfrm>
            <a:off x="797582" y="628915"/>
            <a:ext cx="6275045" cy="229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800"/>
            </a:pPr>
            <a:r>
              <a:t>4 x 4 미니 스도쿠</a:t>
            </a:r>
          </a:p>
          <a:p>
            <a:pPr>
              <a:defRPr sz="6800"/>
            </a:pPr>
            <a:r>
              <a:t>구현</a:t>
            </a:r>
          </a:p>
        </p:txBody>
      </p:sp>
      <p:pic>
        <p:nvPicPr>
          <p:cNvPr id="410" name="Screen Shot 2021-01-27 at 1.35.19 PM.png" descr="Screen Shot 2021-01-27 at 1.35.1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620" y="7518225"/>
            <a:ext cx="4757417" cy="4871141"/>
          </a:xfrm>
          <a:prstGeom prst="rect">
            <a:avLst/>
          </a:prstGeom>
          <a:ln w="12700">
            <a:miter lim="400000"/>
          </a:ln>
        </p:spPr>
      </p:pic>
      <p:sp>
        <p:nvSpPr>
          <p:cNvPr id="411" name="Rectangle"/>
          <p:cNvSpPr/>
          <p:nvPr/>
        </p:nvSpPr>
        <p:spPr>
          <a:xfrm>
            <a:off x="9978827" y="4767238"/>
            <a:ext cx="10905839" cy="7626609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424" name="Group"/>
          <p:cNvGrpSpPr/>
          <p:nvPr/>
        </p:nvGrpSpPr>
        <p:grpSpPr>
          <a:xfrm>
            <a:off x="258426" y="6016737"/>
            <a:ext cx="5779838" cy="6105941"/>
            <a:chOff x="0" y="0"/>
            <a:chExt cx="5779837" cy="6105939"/>
          </a:xfrm>
        </p:grpSpPr>
        <p:pic>
          <p:nvPicPr>
            <p:cNvPr id="412" name="Screen Shot 2021-01-28 at 1.04.28 PM.png" descr="Screen Shot 2021-01-28 at 1.04.28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-164381" y="3834797"/>
              <a:ext cx="932214" cy="4774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3" name="Screen Shot 2021-01-28 at 1.05.23 PM.png" descr="Screen Shot 2021-01-28 at 1.05.23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57936" y="49055"/>
              <a:ext cx="1614321" cy="4774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4" name="1"/>
            <p:cNvSpPr txBox="1"/>
            <p:nvPr/>
          </p:nvSpPr>
          <p:spPr>
            <a:xfrm>
              <a:off x="2280358" y="700816"/>
              <a:ext cx="381535" cy="626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85FF"/>
                  </a:solid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15" name="1"/>
            <p:cNvSpPr txBox="1"/>
            <p:nvPr/>
          </p:nvSpPr>
          <p:spPr>
            <a:xfrm>
              <a:off x="769627" y="2361039"/>
              <a:ext cx="381534" cy="626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85FF"/>
                  </a:solid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16" name="2"/>
            <p:cNvSpPr txBox="1"/>
            <p:nvPr/>
          </p:nvSpPr>
          <p:spPr>
            <a:xfrm>
              <a:off x="769627" y="3400544"/>
              <a:ext cx="381534" cy="626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85FF"/>
                  </a:solid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417" name="2"/>
            <p:cNvSpPr txBox="1"/>
            <p:nvPr/>
          </p:nvSpPr>
          <p:spPr>
            <a:xfrm>
              <a:off x="3346211" y="700816"/>
              <a:ext cx="381534" cy="626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85FF"/>
                  </a:solid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418" name="3"/>
            <p:cNvSpPr txBox="1"/>
            <p:nvPr/>
          </p:nvSpPr>
          <p:spPr>
            <a:xfrm>
              <a:off x="4412063" y="700816"/>
              <a:ext cx="381534" cy="626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85FF"/>
                  </a:solid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419" name="3"/>
            <p:cNvSpPr txBox="1"/>
            <p:nvPr/>
          </p:nvSpPr>
          <p:spPr>
            <a:xfrm>
              <a:off x="769627" y="4440048"/>
              <a:ext cx="381534" cy="626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85FF"/>
                  </a:solid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420" name="4"/>
            <p:cNvSpPr txBox="1"/>
            <p:nvPr/>
          </p:nvSpPr>
          <p:spPr>
            <a:xfrm>
              <a:off x="769627" y="5479553"/>
              <a:ext cx="381534" cy="626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85FF"/>
                  </a:solidFill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421" name="4"/>
            <p:cNvSpPr txBox="1"/>
            <p:nvPr/>
          </p:nvSpPr>
          <p:spPr>
            <a:xfrm>
              <a:off x="5398303" y="700816"/>
              <a:ext cx="381535" cy="626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85FF"/>
                  </a:solidFill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422" name="Rounded Rectangle"/>
            <p:cNvSpPr/>
            <p:nvPr/>
          </p:nvSpPr>
          <p:spPr>
            <a:xfrm>
              <a:off x="3081956" y="0"/>
              <a:ext cx="1966282" cy="575587"/>
            </a:xfrm>
            <a:prstGeom prst="roundRect">
              <a:avLst>
                <a:gd name="adj" fmla="val 33097"/>
              </a:avLst>
            </a:prstGeom>
            <a:noFill/>
            <a:ln w="50800" cap="flat">
              <a:solidFill>
                <a:srgbClr val="FF85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23" name="Rounded Rectangle"/>
            <p:cNvSpPr/>
            <p:nvPr/>
          </p:nvSpPr>
          <p:spPr>
            <a:xfrm>
              <a:off x="0" y="3460991"/>
              <a:ext cx="603453" cy="1301289"/>
            </a:xfrm>
            <a:prstGeom prst="roundRect">
              <a:avLst>
                <a:gd name="adj" fmla="val 31568"/>
              </a:avLst>
            </a:prstGeom>
            <a:noFill/>
            <a:ln w="50800" cap="flat">
              <a:solidFill>
                <a:srgbClr val="FF85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Screen Shot 2021-01-29 at 11.19.33 PM.png" descr="Screen Shot 2021-01-29 at 11.19.3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464" y="484460"/>
            <a:ext cx="14601626" cy="12768336"/>
          </a:xfrm>
          <a:prstGeom prst="rect">
            <a:avLst/>
          </a:prstGeom>
          <a:ln w="12700">
            <a:miter lim="400000"/>
          </a:ln>
        </p:spPr>
      </p:pic>
      <p:sp>
        <p:nvSpPr>
          <p:cNvPr id="427" name="4 x 4 미니 스도쿠…"/>
          <p:cNvSpPr txBox="1"/>
          <p:nvPr/>
        </p:nvSpPr>
        <p:spPr>
          <a:xfrm>
            <a:off x="797582" y="628915"/>
            <a:ext cx="6275045" cy="229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800"/>
            </a:pPr>
            <a:r>
              <a:t>4 x 4 미니 스도쿠</a:t>
            </a:r>
          </a:p>
          <a:p>
            <a:pPr>
              <a:defRPr sz="6800"/>
            </a:pPr>
            <a:r>
              <a:t>구현</a:t>
            </a:r>
          </a:p>
        </p:txBody>
      </p:sp>
      <p:pic>
        <p:nvPicPr>
          <p:cNvPr id="428" name="Screen Shot 2021-01-27 at 1.35.19 PM.png" descr="Screen Shot 2021-01-27 at 1.35.1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620" y="7518225"/>
            <a:ext cx="4757417" cy="4871141"/>
          </a:xfrm>
          <a:prstGeom prst="rect">
            <a:avLst/>
          </a:prstGeom>
          <a:ln w="12700">
            <a:miter lim="400000"/>
          </a:ln>
        </p:spPr>
      </p:pic>
      <p:sp>
        <p:nvSpPr>
          <p:cNvPr id="429" name="Rectangle"/>
          <p:cNvSpPr/>
          <p:nvPr/>
        </p:nvSpPr>
        <p:spPr>
          <a:xfrm>
            <a:off x="9978827" y="12402694"/>
            <a:ext cx="6742861" cy="584057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프로젝트 옵션 #1 : 6 x 6 스도쿠"/>
          <p:cNvSpPr txBox="1"/>
          <p:nvPr/>
        </p:nvSpPr>
        <p:spPr>
          <a:xfrm>
            <a:off x="2960551" y="956382"/>
            <a:ext cx="18462898" cy="12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t>프로젝트 옵션 #1 : 6 x 6 스도쿠</a:t>
            </a:r>
          </a:p>
        </p:txBody>
      </p:sp>
      <p:pic>
        <p:nvPicPr>
          <p:cNvPr id="432" name="Screen Shot 2021-01-28 at 1.16.10 PM.png" descr="Screen Shot 2021-01-28 at 1.16.1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395" y="3679665"/>
            <a:ext cx="9567240" cy="82554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프로젝트 옵션 #2 : 9 x 9 스도쿠"/>
          <p:cNvSpPr txBox="1"/>
          <p:nvPr/>
        </p:nvSpPr>
        <p:spPr>
          <a:xfrm>
            <a:off x="2960551" y="956382"/>
            <a:ext cx="18462898" cy="12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t>프로젝트 옵션 #2 : 9 x 9 스도쿠</a:t>
            </a:r>
          </a:p>
        </p:txBody>
      </p:sp>
      <p:pic>
        <p:nvPicPr>
          <p:cNvPr id="435" name="Screen Shot 2021-01-28 at 1.16.32 PM.png" descr="Screen Shot 2021-01-28 at 1.16.3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657" y="2893358"/>
            <a:ext cx="11767539" cy="103789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roup"/>
          <p:cNvGrpSpPr/>
          <p:nvPr/>
        </p:nvGrpSpPr>
        <p:grpSpPr>
          <a:xfrm>
            <a:off x="4703893" y="444057"/>
            <a:ext cx="14976214" cy="12730296"/>
            <a:chOff x="0" y="0"/>
            <a:chExt cx="14976213" cy="12730295"/>
          </a:xfrm>
        </p:grpSpPr>
        <p:pic>
          <p:nvPicPr>
            <p:cNvPr id="437" name="Screen Shot 2021-01-29 at 7.32.07 PM.png" descr="Screen Shot 2021-01-29 at 7.32.07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210" y="8204490"/>
              <a:ext cx="14819793" cy="45258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8" name="Screen Shot 2021-01-29 at 7.02.49 PM.png" descr="Screen Shot 2021-01-29 at 7.02.49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4976214" cy="81089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ouples = []…"/>
          <p:cNvSpPr txBox="1"/>
          <p:nvPr/>
        </p:nvSpPr>
        <p:spPr>
          <a:xfrm>
            <a:off x="3929260" y="8972259"/>
            <a:ext cx="16525479" cy="38004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couples = []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 [("a", 0)]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 [("a", 0), ("a", 1)]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 [("a", 0), ("a", 1), ("a", 2)]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161" name="중첩 루프"/>
          <p:cNvSpPr txBox="1">
            <a:spLocks noGrp="1"/>
          </p:cNvSpPr>
          <p:nvPr>
            <p:ph type="title" idx="4294967295"/>
          </p:nvPr>
        </p:nvSpPr>
        <p:spPr>
          <a:xfrm>
            <a:off x="9795446" y="369008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599717">
              <a:defRPr sz="876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중첩 루프</a:t>
            </a:r>
          </a:p>
        </p:txBody>
      </p:sp>
      <p:pic>
        <p:nvPicPr>
          <p:cNvPr id="162" name="Screen Shot 2021-01-29 at 11.13.49 PM.png" descr="Screen Shot 2021-01-29 at 11.13.4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570" y="3248898"/>
            <a:ext cx="16346860" cy="5221236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Nested Loop"/>
          <p:cNvSpPr txBox="1"/>
          <p:nvPr/>
        </p:nvSpPr>
        <p:spPr>
          <a:xfrm>
            <a:off x="10243519" y="1879165"/>
            <a:ext cx="3715106" cy="83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600"/>
            </a:lvl1pPr>
          </a:lstStyle>
          <a:p>
            <a:r>
              <a:t>Nested Loop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ouples = []…"/>
          <p:cNvSpPr txBox="1"/>
          <p:nvPr/>
        </p:nvSpPr>
        <p:spPr>
          <a:xfrm>
            <a:off x="3929260" y="8972259"/>
            <a:ext cx="16525479" cy="38004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couples = []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 [("a", 0)]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 [("a", 0), ("a", 1)]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 [("a", 0), ("a", 1), ("a", 2)]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 [("a", 0), ("a", 1), ("a", 2), ("b", 0)]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</a:t>
            </a:r>
          </a:p>
        </p:txBody>
      </p:sp>
      <p:sp>
        <p:nvSpPr>
          <p:cNvPr id="166" name="중첩 루프"/>
          <p:cNvSpPr txBox="1">
            <a:spLocks noGrp="1"/>
          </p:cNvSpPr>
          <p:nvPr>
            <p:ph type="title" idx="4294967295"/>
          </p:nvPr>
        </p:nvSpPr>
        <p:spPr>
          <a:xfrm>
            <a:off x="9795446" y="369008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599717">
              <a:defRPr sz="876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중첩 루프</a:t>
            </a:r>
          </a:p>
        </p:txBody>
      </p:sp>
      <p:pic>
        <p:nvPicPr>
          <p:cNvPr id="167" name="Screen Shot 2021-01-29 at 11.13.49 PM.png" descr="Screen Shot 2021-01-29 at 11.13.4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570" y="3248898"/>
            <a:ext cx="16346860" cy="5221236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Nested Loop"/>
          <p:cNvSpPr txBox="1"/>
          <p:nvPr/>
        </p:nvSpPr>
        <p:spPr>
          <a:xfrm>
            <a:off x="10243519" y="1879165"/>
            <a:ext cx="3715106" cy="83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600"/>
            </a:lvl1pPr>
          </a:lstStyle>
          <a:p>
            <a:r>
              <a:t>Nested Loop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ouples = []…"/>
          <p:cNvSpPr txBox="1"/>
          <p:nvPr/>
        </p:nvSpPr>
        <p:spPr>
          <a:xfrm>
            <a:off x="3929260" y="8972259"/>
            <a:ext cx="16525479" cy="38004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couples = []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 [("a", 0)]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 [("a", 0), ("a", 1)]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 [("a", 0), ("a", 1), ("a", 2)]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 [("a", 0), ("a", 1), ("a", 2), ("b", 0)]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 [("a", 0), ("a", 1), ("a", 2), ("b", 0), ("b", 1)]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</a:t>
            </a:r>
          </a:p>
        </p:txBody>
      </p:sp>
      <p:sp>
        <p:nvSpPr>
          <p:cNvPr id="171" name="중첩 루프"/>
          <p:cNvSpPr txBox="1">
            <a:spLocks noGrp="1"/>
          </p:cNvSpPr>
          <p:nvPr>
            <p:ph type="title" idx="4294967295"/>
          </p:nvPr>
        </p:nvSpPr>
        <p:spPr>
          <a:xfrm>
            <a:off x="9795446" y="369008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599717">
              <a:defRPr sz="876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중첩 루프</a:t>
            </a:r>
          </a:p>
        </p:txBody>
      </p:sp>
      <p:pic>
        <p:nvPicPr>
          <p:cNvPr id="172" name="Screen Shot 2021-01-29 at 11.13.49 PM.png" descr="Screen Shot 2021-01-29 at 11.13.4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570" y="3248898"/>
            <a:ext cx="16346860" cy="5221236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Nested Loop"/>
          <p:cNvSpPr txBox="1"/>
          <p:nvPr/>
        </p:nvSpPr>
        <p:spPr>
          <a:xfrm>
            <a:off x="10243519" y="1879165"/>
            <a:ext cx="3715106" cy="83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600"/>
            </a:lvl1pPr>
          </a:lstStyle>
          <a:p>
            <a:r>
              <a:t>Nested Loop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ouples = []…"/>
          <p:cNvSpPr txBox="1"/>
          <p:nvPr/>
        </p:nvSpPr>
        <p:spPr>
          <a:xfrm>
            <a:off x="3929260" y="8972259"/>
            <a:ext cx="16525479" cy="38004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couples = []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 [("a", 0)]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 [("a", 0), ("a", 1)]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 [("a", 0), ("a", 1), ("a", 2)]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 [("a", 0), ("a", 1), ("a", 2), ("b", 0)]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 [("a", 0), ("a", 1), ("a", 2), ("b", 0), ("b", 1)]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 [("a", 0), ("a", 1), ("a", 2), ("b", 0), ("b", 1), ("b", 2)]</a:t>
            </a:r>
          </a:p>
        </p:txBody>
      </p:sp>
      <p:sp>
        <p:nvSpPr>
          <p:cNvPr id="176" name="중첩 루프"/>
          <p:cNvSpPr txBox="1">
            <a:spLocks noGrp="1"/>
          </p:cNvSpPr>
          <p:nvPr>
            <p:ph type="title" idx="4294967295"/>
          </p:nvPr>
        </p:nvSpPr>
        <p:spPr>
          <a:xfrm>
            <a:off x="9795446" y="369008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599717">
              <a:defRPr sz="876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중첩 루프</a:t>
            </a:r>
          </a:p>
        </p:txBody>
      </p:sp>
      <p:pic>
        <p:nvPicPr>
          <p:cNvPr id="177" name="Screen Shot 2021-01-29 at 11.13.49 PM.png" descr="Screen Shot 2021-01-29 at 11.13.4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570" y="3248898"/>
            <a:ext cx="16346860" cy="5221236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Nested Loop"/>
          <p:cNvSpPr txBox="1"/>
          <p:nvPr/>
        </p:nvSpPr>
        <p:spPr>
          <a:xfrm>
            <a:off x="10243519" y="1879165"/>
            <a:ext cx="3715106" cy="83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600"/>
            </a:lvl1pPr>
          </a:lstStyle>
          <a:p>
            <a:r>
              <a:t>Nested Loop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1524</Words>
  <Application>Microsoft Office PowerPoint</Application>
  <PresentationFormat>사용자 지정</PresentationFormat>
  <Paragraphs>204</Paragraphs>
  <Slides>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6" baseType="lpstr">
      <vt:lpstr>Apple SD 산돌고딕 Neo 옅은체</vt:lpstr>
      <vt:lpstr>Helvetica Neue</vt:lpstr>
      <vt:lpstr>Helvetica Neue Light</vt:lpstr>
      <vt:lpstr>Helvetica Neue Medium</vt:lpstr>
      <vt:lpstr>Helvetica Neue Thin</vt:lpstr>
      <vt:lpstr>Lucida Sans Typewriter Regular</vt:lpstr>
      <vt:lpstr>Times New Roman</vt:lpstr>
      <vt:lpstr>White</vt:lpstr>
      <vt:lpstr>PowerPoint 프레젠테이션</vt:lpstr>
      <vt:lpstr>PowerPoint 프레젠테이션</vt:lpstr>
      <vt:lpstr>PowerPoint 프레젠테이션</vt:lpstr>
      <vt:lpstr>중첩 루프</vt:lpstr>
      <vt:lpstr>중첩 루프</vt:lpstr>
      <vt:lpstr>중첩 루프</vt:lpstr>
      <vt:lpstr>중첩 루프</vt:lpstr>
      <vt:lpstr>중첩 루프</vt:lpstr>
      <vt:lpstr>중첩 루프</vt:lpstr>
      <vt:lpstr>PowerPoint 프레젠테이션</vt:lpstr>
      <vt:lpstr>PowerPoint 프레젠테이션</vt:lpstr>
      <vt:lpstr>PowerPoint 프레젠테이션</vt:lpstr>
      <vt:lpstr>PowerPoint 프레젠테이션</vt:lpstr>
      <vt:lpstr>스도쿠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유 제훈</cp:lastModifiedBy>
  <cp:revision>1</cp:revision>
  <dcterms:modified xsi:type="dcterms:W3CDTF">2021-03-05T05:52:47Z</dcterms:modified>
</cp:coreProperties>
</file>