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11" y="8682330"/>
            <a:ext cx="14786578" cy="4531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eq_search_OX([3,5,4,2],4)…"/>
          <p:cNvSpPr txBox="1"/>
          <p:nvPr/>
        </p:nvSpPr>
        <p:spPr>
          <a:xfrm>
            <a:off x="6100043" y="7832699"/>
            <a:ext cx="12183914" cy="278521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14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eq_search_OX([3,5,4,2],4)…"/>
          <p:cNvSpPr txBox="1"/>
          <p:nvPr/>
        </p:nvSpPr>
        <p:spPr>
          <a:xfrm>
            <a:off x="6100043" y="7832699"/>
            <a:ext cx="12183914" cy="278521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3092AB"/>
                </a:solidFill>
              </a:rPr>
              <a:t>True</a:t>
            </a:r>
          </a:p>
        </p:txBody>
      </p:sp>
      <p:pic>
        <p:nvPicPr>
          <p:cNvPr id="217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220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223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226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29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32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3092AB"/>
                </a:solidFill>
              </a:rPr>
              <a:t>False</a:t>
            </a:r>
          </a:p>
        </p:txBody>
      </p:sp>
      <p:pic>
        <p:nvPicPr>
          <p:cNvPr id="235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creen Shot 2021-01-30 at 6.05.38 PM.png" descr="Screen Shot 2021-01-30 at 6.05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71" y="7353816"/>
            <a:ext cx="16729385" cy="5993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320" y="444980"/>
            <a:ext cx="16701887" cy="66012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9" name="Table"/>
          <p:cNvGraphicFramePr/>
          <p:nvPr/>
        </p:nvGraphicFramePr>
        <p:xfrm>
          <a:off x="1616753" y="3076143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Table"/>
          <p:cNvGraphicFramePr/>
          <p:nvPr/>
        </p:nvGraphicFramePr>
        <p:xfrm>
          <a:off x="1616753" y="8791143"/>
          <a:ext cx="2611199" cy="185721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while 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creen Shot 2021-01-30 at 6.05.38 PM.png" descr="Screen Shot 2021-01-30 at 6.05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30" y="267216"/>
            <a:ext cx="16729384" cy="599380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3" name="Table"/>
          <p:cNvGraphicFramePr/>
          <p:nvPr/>
        </p:nvGraphicFramePr>
        <p:xfrm>
          <a:off x="1733211" y="2335513"/>
          <a:ext cx="2611199" cy="185721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while 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earching"/>
          <p:cNvSpPr txBox="1"/>
          <p:nvPr/>
        </p:nvSpPr>
        <p:spPr>
          <a:xfrm>
            <a:off x="10584785" y="1769164"/>
            <a:ext cx="3214430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94334">
              <a:defRPr sz="5040"/>
            </a:lvl1pPr>
          </a:lstStyle>
          <a:p>
            <a:r>
              <a:t>Searching</a:t>
            </a:r>
          </a:p>
        </p:txBody>
      </p:sp>
      <p:sp>
        <p:nvSpPr>
          <p:cNvPr id="139" name="검색"/>
          <p:cNvSpPr txBox="1">
            <a:spLocks noGrp="1"/>
          </p:cNvSpPr>
          <p:nvPr>
            <p:ph type="title" idx="4294967295"/>
          </p:nvPr>
        </p:nvSpPr>
        <p:spPr>
          <a:xfrm>
            <a:off x="10584785" y="658248"/>
            <a:ext cx="3214430" cy="168432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06516">
              <a:defRPr sz="103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검색</a:t>
            </a:r>
          </a:p>
        </p:txBody>
      </p:sp>
      <p:pic>
        <p:nvPicPr>
          <p:cNvPr id="140" name="Screen Shot 2021-01-23 at 6.06.45 PM.png" descr="Screen Shot 2021-01-23 at 6.06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793" y="3452208"/>
            <a:ext cx="12502414" cy="8444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4" name="Group"/>
          <p:cNvGrpSpPr/>
          <p:nvPr/>
        </p:nvGrpSpPr>
        <p:grpSpPr>
          <a:xfrm>
            <a:off x="6585041" y="4402290"/>
            <a:ext cx="11213918" cy="844441"/>
            <a:chOff x="0" y="0"/>
            <a:chExt cx="11213916" cy="844440"/>
          </a:xfrm>
        </p:grpSpPr>
        <p:pic>
          <p:nvPicPr>
            <p:cNvPr id="141" name="Screen Shot 2021-01-23 at 6.07.43 PM.png" descr="Screen Shot 2021-01-23 at 6.07.43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478848" cy="844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Screen Shot 2021-01-23 at 6.07.54 PM.png" descr="Screen Shot 2021-01-23 at 6.07.54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2186" y="63333"/>
              <a:ext cx="527777" cy="633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Screen Shot 2021-01-23 at 6.08.04 PM.png" descr="Screen Shot 2021-01-23 at 6.08.04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6143" y="21111"/>
              <a:ext cx="1097774" cy="717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145" name="Table"/>
          <p:cNvGraphicFramePr/>
          <p:nvPr/>
        </p:nvGraphicFramePr>
        <p:xfrm>
          <a:off x="5197490" y="7306453"/>
          <a:ext cx="13989018" cy="586401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3903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5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81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  <a:sym typeface="Helvetica Neue"/>
                        </a:rPr>
                        <a:t>의미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6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s.index(x)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시퀀스 s에서 가장 앞에 있는 키 x의 위치번호를 리턴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51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s.index(x,i)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시퀀스 s의 i 위치에서 시작하여 
가장 앞에 있는 키 x의 위치번호를 리턴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43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s.index(x,i,j)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시퀀스 s의 i 위치와 j 위치 범위 내에서 
가장 앞에 있는 키 x의 위치번호를 리턴
(i 위치는 검색범위에 포함하고, 
j 위치는 검색범위에 포함하지 않음)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6" name="시퀀스 검색"/>
          <p:cNvSpPr txBox="1"/>
          <p:nvPr/>
        </p:nvSpPr>
        <p:spPr>
          <a:xfrm>
            <a:off x="10347040" y="5581336"/>
            <a:ext cx="4063903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10765">
              <a:defRPr sz="5250">
                <a:solidFill>
                  <a:srgbClr val="3092AB"/>
                </a:solidFill>
              </a:defRPr>
            </a:lvl1pPr>
          </a:lstStyle>
          <a:p>
            <a:r>
              <a:rPr dirty="0" err="1"/>
              <a:t>시퀀스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creen Shot 2021-01-30 at 6.08.42 PM.png" descr="Screen Shot 2021-01-30 at 6.08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06" y="6230811"/>
            <a:ext cx="16747031" cy="470092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6" name="Table"/>
          <p:cNvGraphicFramePr/>
          <p:nvPr/>
        </p:nvGraphicFramePr>
        <p:xfrm>
          <a:off x="1733211" y="2335513"/>
          <a:ext cx="2611199" cy="185721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while 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7" name="Table"/>
          <p:cNvGraphicFramePr/>
          <p:nvPr/>
        </p:nvGraphicFramePr>
        <p:xfrm>
          <a:off x="1733211" y="7757951"/>
          <a:ext cx="2611199" cy="185721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for 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8" name="Screen Shot 2021-01-30 at 6.05.38 PM.png" descr="Screen Shot 2021-01-30 at 6.05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030" y="267216"/>
            <a:ext cx="16729384" cy="5993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creen Shot 2021-01-30 at 6.09.35 PM.png" descr="Screen Shot 2021-01-30 at 6.09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879" y="10922865"/>
            <a:ext cx="16729385" cy="256143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1" name="Table"/>
          <p:cNvGraphicFramePr/>
          <p:nvPr/>
        </p:nvGraphicFramePr>
        <p:xfrm>
          <a:off x="1733211" y="2335513"/>
          <a:ext cx="2611199" cy="185721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while 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2" name="Table"/>
          <p:cNvGraphicFramePr/>
          <p:nvPr/>
        </p:nvGraphicFramePr>
        <p:xfrm>
          <a:off x="1733211" y="7757951"/>
          <a:ext cx="2611199" cy="185721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for 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3" name="Table"/>
          <p:cNvGraphicFramePr/>
          <p:nvPr/>
        </p:nvGraphicFramePr>
        <p:xfrm>
          <a:off x="1733211" y="11644151"/>
          <a:ext cx="2611199" cy="134074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7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논리식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4" name="Screen Shot 2021-01-30 at 6.05.38 PM.png" descr="Screen Shot 2021-01-30 at 6.05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030" y="267216"/>
            <a:ext cx="16729384" cy="5993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Screen Shot 2021-01-30 at 6.08.42 PM.png" descr="Screen Shot 2021-01-30 at 6.08.4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206" y="6230811"/>
            <a:ext cx="16747031" cy="4700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리스트 검색 : 위치 인덱스 찾기"/>
          <p:cNvSpPr txBox="1">
            <a:spLocks noGrp="1"/>
          </p:cNvSpPr>
          <p:nvPr>
            <p:ph type="title" idx="4294967295"/>
          </p:nvPr>
        </p:nvSpPr>
        <p:spPr>
          <a:xfrm>
            <a:off x="4144405" y="1721495"/>
            <a:ext cx="16095190" cy="173260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/>
          <a:p>
            <a:pPr defTabSz="681870">
              <a:defRPr sz="996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리스트 검색 : </a:t>
            </a:r>
            <a:r>
              <a:rPr>
                <a:solidFill>
                  <a:srgbClr val="3092AB"/>
                </a:solidFill>
              </a:rPr>
              <a:t>위치 인덱스 찾기</a:t>
            </a:r>
          </a:p>
        </p:txBody>
      </p:sp>
      <p:pic>
        <p:nvPicPr>
          <p:cNvPr id="258" name="Screen Shot 2021-01-23 at 7.32.05 PM.png" descr="Screen Shot 2021-01-23 at 7.32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723" y="6521817"/>
            <a:ext cx="3720554" cy="1014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 Shot 2021-01-23 at 7.30.22 PM.png" descr="Screen Shot 2021-01-23 at 7.30.2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923" y="4851137"/>
            <a:ext cx="12790154" cy="1238838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입력 (파라미터) : 키의 리스트 s, 검색할 키 x…"/>
          <p:cNvSpPr txBox="1"/>
          <p:nvPr/>
        </p:nvSpPr>
        <p:spPr>
          <a:xfrm>
            <a:off x="5156125" y="8512605"/>
            <a:ext cx="14071750" cy="39541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/>
          <a:p>
            <a:pPr algn="l" defTabSz="468272">
              <a:lnSpc>
                <a:spcPct val="150000"/>
              </a:lnSpc>
              <a:defRPr sz="5985"/>
            </a:pPr>
            <a:r>
              <a:t>입력 (파라미터) : 키의 리스트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t> 검색할 키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x</a:t>
            </a:r>
          </a:p>
          <a:p>
            <a:pPr algn="l" defTabSz="468272">
              <a:lnSpc>
                <a:spcPct val="120000"/>
              </a:lnSpc>
              <a:defRPr sz="5985"/>
            </a:pPr>
            <a:r>
              <a:t>출력 (리턴) :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t>가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t>에  있으면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t>의 위치 인덱스 </a:t>
            </a:r>
          </a:p>
          <a:p>
            <a:pPr algn="l" defTabSz="468272">
              <a:defRPr sz="5985"/>
            </a:pPr>
            <a:r>
              <a:t>                                없으면 </a:t>
            </a:r>
            <a:r>
              <a:rPr b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None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creen Shot 2021-01-30 at 6.11.36 PM.png" descr="Screen Shot 2021-01-30 at 6.11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43" y="6205704"/>
            <a:ext cx="15125081" cy="7183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21" y="256579"/>
            <a:ext cx="14865022" cy="587522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4" name="Table"/>
          <p:cNvGraphicFramePr/>
          <p:nvPr/>
        </p:nvGraphicFramePr>
        <p:xfrm>
          <a:off x="1616753" y="2208546"/>
          <a:ext cx="2611199" cy="190727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72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존재유무
확인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5" name="Table"/>
          <p:cNvGraphicFramePr/>
          <p:nvPr/>
        </p:nvGraphicFramePr>
        <p:xfrm>
          <a:off x="1616753" y="8520088"/>
          <a:ext cx="2611199" cy="26098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9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위치
인덱스 
찾기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1" y="6799064"/>
            <a:ext cx="14432093" cy="6888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Screen Shot 2021-01-30 at 6.11.36 PM.png" descr="Screen Shot 2021-01-30 at 6.11.3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31" y="57819"/>
            <a:ext cx="14432093" cy="685411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9" name="Table"/>
          <p:cNvGraphicFramePr/>
          <p:nvPr/>
        </p:nvGraphicFramePr>
        <p:xfrm>
          <a:off x="1591353" y="2525688"/>
          <a:ext cx="2611199" cy="26098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9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위치
인덱스 
찾기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eq_search([3,5,4,2],4)…"/>
          <p:cNvSpPr txBox="1"/>
          <p:nvPr/>
        </p:nvSpPr>
        <p:spPr>
          <a:xfrm>
            <a:off x="6100043" y="80445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eq_search([3,5,4,2],4)…"/>
          <p:cNvSpPr txBox="1"/>
          <p:nvPr/>
        </p:nvSpPr>
        <p:spPr>
          <a:xfrm>
            <a:off x="6100043" y="80445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275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eq_search([3,5,4,2],4)…"/>
          <p:cNvSpPr txBox="1"/>
          <p:nvPr/>
        </p:nvSpPr>
        <p:spPr>
          <a:xfrm>
            <a:off x="6100043" y="80445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78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eq_search([3,5,4,2],4)…"/>
          <p:cNvSpPr txBox="1"/>
          <p:nvPr/>
        </p:nvSpPr>
        <p:spPr>
          <a:xfrm>
            <a:off x="6100043" y="80445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loop(2)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81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eq_search([3,5,4,2],4)…"/>
          <p:cNvSpPr txBox="1"/>
          <p:nvPr/>
        </p:nvSpPr>
        <p:spPr>
          <a:xfrm>
            <a:off x="6100043" y="80445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loop(2)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2</a:t>
            </a:r>
          </a:p>
        </p:txBody>
      </p:sp>
      <p:pic>
        <p:nvPicPr>
          <p:cNvPr id="284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✔︎"/>
          <p:cNvSpPr txBox="1"/>
          <p:nvPr/>
        </p:nvSpPr>
        <p:spPr>
          <a:xfrm>
            <a:off x="12686003" y="68739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151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287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290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293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loop(2)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296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loop(2)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loop(3)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99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loop(2)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loop(3)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302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loop(2)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loop(3)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loop(4)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None</a:t>
            </a:r>
          </a:p>
        </p:txBody>
      </p:sp>
      <p:pic>
        <p:nvPicPr>
          <p:cNvPr id="305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creen Shot 2021-01-30 at 6.15.32 PM.png" descr="Screen Shot 2021-01-30 at 6.15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95" y="7499767"/>
            <a:ext cx="14247027" cy="5685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85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9" name="Table"/>
          <p:cNvGraphicFramePr/>
          <p:nvPr/>
        </p:nvGraphicFramePr>
        <p:xfrm>
          <a:off x="2353353" y="3037025"/>
          <a:ext cx="2611199" cy="158720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72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꼬리재귀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2353353" y="9098812"/>
          <a:ext cx="2611199" cy="255429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42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creen Shot 2021-01-30 at 6.15.32 PM.png" descr="Screen Shot 2021-01-30 at 6.15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43" y="552094"/>
            <a:ext cx="15744779" cy="6282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Screen Shot 2021-01-30 at 6.28.35 PM.png" descr="Screen Shot 2021-01-30 at 6.28.3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59" y="7205448"/>
            <a:ext cx="15735546" cy="43347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14" name="Table"/>
          <p:cNvGraphicFramePr/>
          <p:nvPr/>
        </p:nvGraphicFramePr>
        <p:xfrm>
          <a:off x="2505753" y="2650187"/>
          <a:ext cx="2611199" cy="195293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29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Table"/>
          <p:cNvGraphicFramePr/>
          <p:nvPr/>
        </p:nvGraphicFramePr>
        <p:xfrm>
          <a:off x="2505753" y="8464154"/>
          <a:ext cx="2611199" cy="195293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29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092AB"/>
                          </a:solidFill>
                          <a:sym typeface="Helvetica Neue"/>
                        </a:rPr>
                        <a:t>for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✔︎"/>
          <p:cNvSpPr txBox="1"/>
          <p:nvPr/>
        </p:nvSpPr>
        <p:spPr>
          <a:xfrm>
            <a:off x="12686003" y="79153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320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1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2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3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4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리스트 검색 : 존재 유무 확인"/>
          <p:cNvSpPr txBox="1">
            <a:spLocks noGrp="1"/>
          </p:cNvSpPr>
          <p:nvPr>
            <p:ph type="title" idx="4294967295"/>
          </p:nvPr>
        </p:nvSpPr>
        <p:spPr>
          <a:xfrm>
            <a:off x="3257104" y="1764270"/>
            <a:ext cx="17591215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/>
          <a:p>
            <a:pPr defTabSz="714732">
              <a:defRPr sz="1044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>
                <a:solidFill>
                  <a:srgbClr val="000000"/>
                </a:solidFill>
              </a:rPr>
              <a:t>리스트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검색</a:t>
            </a:r>
            <a:r>
              <a:rPr dirty="0">
                <a:solidFill>
                  <a:srgbClr val="000000"/>
                </a:solidFill>
              </a:rPr>
              <a:t> : </a:t>
            </a:r>
            <a:r>
              <a:rPr dirty="0" err="1">
                <a:solidFill>
                  <a:srgbClr val="3092AB"/>
                </a:solidFill>
              </a:rPr>
              <a:t>존재</a:t>
            </a:r>
            <a:r>
              <a:rPr dirty="0">
                <a:solidFill>
                  <a:srgbClr val="3092AB"/>
                </a:solidFill>
              </a:rPr>
              <a:t> </a:t>
            </a:r>
            <a:r>
              <a:rPr dirty="0" err="1">
                <a:solidFill>
                  <a:srgbClr val="3092AB"/>
                </a:solidFill>
              </a:rPr>
              <a:t>유무</a:t>
            </a:r>
            <a:r>
              <a:rPr dirty="0">
                <a:solidFill>
                  <a:srgbClr val="3092AB"/>
                </a:solidFill>
              </a:rPr>
              <a:t> </a:t>
            </a:r>
            <a:r>
              <a:rPr dirty="0" err="1">
                <a:solidFill>
                  <a:srgbClr val="3092AB"/>
                </a:solidFill>
              </a:rPr>
              <a:t>확인</a:t>
            </a:r>
            <a:endParaRPr dirty="0">
              <a:solidFill>
                <a:srgbClr val="3092AB"/>
              </a:solidFill>
            </a:endParaRPr>
          </a:p>
        </p:txBody>
      </p:sp>
      <p:sp>
        <p:nvSpPr>
          <p:cNvPr id="159" name="입력 (파라미터) : 키의 리스트 s, 검색할 키 x…"/>
          <p:cNvSpPr txBox="1"/>
          <p:nvPr/>
        </p:nvSpPr>
        <p:spPr>
          <a:xfrm>
            <a:off x="3859141" y="8567469"/>
            <a:ext cx="16387139" cy="39541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algn="l" defTabSz="468272">
              <a:lnSpc>
                <a:spcPct val="150000"/>
              </a:lnSpc>
              <a:defRPr sz="5985"/>
            </a:pPr>
            <a:r>
              <a:rPr dirty="0" err="1"/>
              <a:t>입력</a:t>
            </a:r>
            <a:r>
              <a:rPr dirty="0"/>
              <a:t> (</a:t>
            </a:r>
            <a:r>
              <a:rPr dirty="0" err="1"/>
              <a:t>파라미터</a:t>
            </a:r>
            <a:r>
              <a:rPr dirty="0"/>
              <a:t>) : </a:t>
            </a:r>
            <a:r>
              <a:rPr dirty="0" err="1"/>
              <a:t>키의</a:t>
            </a:r>
            <a:r>
              <a:rPr dirty="0"/>
              <a:t> </a:t>
            </a:r>
            <a:r>
              <a:rPr dirty="0" err="1"/>
              <a:t>리스트</a:t>
            </a:r>
            <a:r>
              <a:rPr dirty="0"/>
              <a:t> </a:t>
            </a:r>
            <a:r>
              <a:rPr b="0" dirty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/>
              <a:t> </a:t>
            </a:r>
            <a:r>
              <a:rPr dirty="0" err="1"/>
              <a:t>검색할</a:t>
            </a:r>
            <a:r>
              <a:rPr dirty="0"/>
              <a:t> 키</a:t>
            </a:r>
            <a:r>
              <a:rPr b="0" dirty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x</a:t>
            </a:r>
          </a:p>
          <a:p>
            <a:pPr algn="l" defTabSz="468272">
              <a:lnSpc>
                <a:spcPct val="120000"/>
              </a:lnSpc>
              <a:defRPr sz="5985"/>
            </a:pPr>
            <a:r>
              <a:rPr dirty="0" err="1"/>
              <a:t>출력</a:t>
            </a:r>
            <a:r>
              <a:rPr dirty="0"/>
              <a:t> (</a:t>
            </a:r>
            <a:r>
              <a:rPr dirty="0" err="1"/>
              <a:t>리턴</a:t>
            </a:r>
            <a:r>
              <a:rPr dirty="0"/>
              <a:t>) : </a:t>
            </a:r>
            <a:r>
              <a:rPr b="0" dirty="0" err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rPr dirty="0" err="1"/>
              <a:t>가</a:t>
            </a:r>
            <a:r>
              <a:rPr dirty="0"/>
              <a:t> </a:t>
            </a:r>
            <a:r>
              <a:rPr b="0" dirty="0" err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dirty="0" err="1"/>
              <a:t>에</a:t>
            </a:r>
            <a:r>
              <a:rPr dirty="0"/>
              <a:t>  </a:t>
            </a:r>
            <a:r>
              <a:rPr dirty="0" err="1"/>
              <a:t>있으면</a:t>
            </a:r>
            <a:r>
              <a:rPr dirty="0"/>
              <a:t> </a:t>
            </a:r>
            <a:r>
              <a:rPr b="0" dirty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True</a:t>
            </a:r>
            <a:r>
              <a:rPr dirty="0"/>
              <a:t> </a:t>
            </a:r>
          </a:p>
          <a:p>
            <a:pPr algn="l" defTabSz="468272">
              <a:defRPr sz="5985"/>
            </a:pPr>
            <a:r>
              <a:rPr lang="ko-KR" altLang="en-US" dirty="0">
                <a:solidFill>
                  <a:schemeClr val="bg1"/>
                </a:solidFill>
              </a:rPr>
              <a:t>출력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리턴</a:t>
            </a:r>
            <a:r>
              <a:rPr lang="en-US" altLang="ko-KR" dirty="0">
                <a:solidFill>
                  <a:schemeClr val="bg1"/>
                </a:solidFill>
              </a:rPr>
              <a:t>) : </a:t>
            </a:r>
            <a:r>
              <a:rPr lang="en-US" altLang="ko-KR" b="0" dirty="0">
                <a:solidFill>
                  <a:schemeClr val="bg1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b="0" dirty="0">
                <a:solidFill>
                  <a:schemeClr val="bg1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lang="ko-KR" altLang="en-US" dirty="0">
                <a:solidFill>
                  <a:schemeClr val="bg1"/>
                </a:solidFill>
              </a:rPr>
              <a:t>에  </a:t>
            </a:r>
            <a:r>
              <a:rPr dirty="0" err="1"/>
              <a:t>없으면</a:t>
            </a:r>
            <a:r>
              <a:rPr dirty="0"/>
              <a:t> </a:t>
            </a:r>
            <a:r>
              <a:rPr b="0" dirty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False</a:t>
            </a:r>
          </a:p>
        </p:txBody>
      </p:sp>
      <p:pic>
        <p:nvPicPr>
          <p:cNvPr id="160" name="Screen Shot 2021-01-23 at 6.22.19 PM.png" descr="Screen Shot 2021-01-23 at 6.22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812" y="6662621"/>
            <a:ext cx="4410377" cy="97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 Shot 2021-01-23 at 7.30.34 PM.png" descr="Screen Shot 2021-01-23 at 7.30.3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42" y="4911257"/>
            <a:ext cx="10295916" cy="1261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정렬된 리스트 검색 : 존재 유무 확인"/>
          <p:cNvSpPr txBox="1">
            <a:spLocks noGrp="1"/>
          </p:cNvSpPr>
          <p:nvPr>
            <p:ph type="title" idx="4294967295"/>
          </p:nvPr>
        </p:nvSpPr>
        <p:spPr>
          <a:xfrm>
            <a:off x="3655876" y="1594495"/>
            <a:ext cx="17631356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/>
          <a:p>
            <a:pPr defTabSz="649009">
              <a:defRPr sz="94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>
                <a:solidFill>
                  <a:srgbClr val="000000"/>
                </a:solidFill>
              </a:rPr>
              <a:t>정렬된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리스트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검색</a:t>
            </a:r>
            <a:r>
              <a:rPr dirty="0">
                <a:solidFill>
                  <a:srgbClr val="000000"/>
                </a:solidFill>
              </a:rPr>
              <a:t> : </a:t>
            </a:r>
            <a:r>
              <a:rPr dirty="0" err="1">
                <a:solidFill>
                  <a:srgbClr val="3092AB"/>
                </a:solidFill>
              </a:rPr>
              <a:t>존재</a:t>
            </a:r>
            <a:r>
              <a:rPr dirty="0">
                <a:solidFill>
                  <a:srgbClr val="3092AB"/>
                </a:solidFill>
              </a:rPr>
              <a:t> </a:t>
            </a:r>
            <a:r>
              <a:rPr dirty="0" err="1">
                <a:solidFill>
                  <a:srgbClr val="3092AB"/>
                </a:solidFill>
              </a:rPr>
              <a:t>유무</a:t>
            </a:r>
            <a:r>
              <a:rPr dirty="0">
                <a:solidFill>
                  <a:srgbClr val="3092AB"/>
                </a:solidFill>
              </a:rPr>
              <a:t> </a:t>
            </a:r>
            <a:r>
              <a:rPr dirty="0" err="1">
                <a:solidFill>
                  <a:srgbClr val="3092AB"/>
                </a:solidFill>
              </a:rPr>
              <a:t>확인</a:t>
            </a:r>
            <a:endParaRPr dirty="0">
              <a:solidFill>
                <a:srgbClr val="3092AB"/>
              </a:solidFill>
            </a:endParaRPr>
          </a:p>
        </p:txBody>
      </p:sp>
      <p:sp>
        <p:nvSpPr>
          <p:cNvPr id="328" name="입력 (파라미터) : 키의 리스트 s, 검색할 키 x…"/>
          <p:cNvSpPr txBox="1"/>
          <p:nvPr/>
        </p:nvSpPr>
        <p:spPr>
          <a:xfrm>
            <a:off x="4572000" y="8512605"/>
            <a:ext cx="14655875" cy="39541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2500"/>
          </a:bodyPr>
          <a:lstStyle/>
          <a:p>
            <a:pPr algn="l" defTabSz="468272">
              <a:lnSpc>
                <a:spcPct val="150000"/>
              </a:lnSpc>
              <a:defRPr sz="5985"/>
            </a:pPr>
            <a:r>
              <a:rPr dirty="0" err="1"/>
              <a:t>입력</a:t>
            </a:r>
            <a:r>
              <a:rPr dirty="0"/>
              <a:t> (</a:t>
            </a:r>
            <a:r>
              <a:rPr dirty="0" err="1"/>
              <a:t>파라미터</a:t>
            </a:r>
            <a:r>
              <a:rPr dirty="0"/>
              <a:t>) : </a:t>
            </a:r>
            <a:r>
              <a:rPr dirty="0" err="1"/>
              <a:t>키의</a:t>
            </a:r>
            <a:r>
              <a:rPr dirty="0"/>
              <a:t> </a:t>
            </a:r>
            <a:r>
              <a:rPr dirty="0" err="1"/>
              <a:t>리스트</a:t>
            </a:r>
            <a:r>
              <a:rPr dirty="0"/>
              <a:t> </a:t>
            </a:r>
            <a:r>
              <a:rPr b="0" dirty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/>
              <a:t> </a:t>
            </a:r>
            <a:r>
              <a:rPr dirty="0" err="1"/>
              <a:t>검색할</a:t>
            </a:r>
            <a:r>
              <a:rPr dirty="0"/>
              <a:t> 키</a:t>
            </a:r>
            <a:r>
              <a:rPr b="0" dirty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x</a:t>
            </a:r>
          </a:p>
          <a:p>
            <a:pPr algn="l" defTabSz="468272">
              <a:lnSpc>
                <a:spcPct val="120000"/>
              </a:lnSpc>
              <a:defRPr sz="5985"/>
            </a:pPr>
            <a:r>
              <a:rPr dirty="0" err="1"/>
              <a:t>출력</a:t>
            </a:r>
            <a:r>
              <a:rPr dirty="0"/>
              <a:t> (</a:t>
            </a:r>
            <a:r>
              <a:rPr dirty="0" err="1"/>
              <a:t>리턴</a:t>
            </a:r>
            <a:r>
              <a:rPr dirty="0"/>
              <a:t>) : </a:t>
            </a:r>
            <a:r>
              <a:rPr b="0" dirty="0" err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rPr dirty="0" err="1"/>
              <a:t>가</a:t>
            </a:r>
            <a:r>
              <a:rPr dirty="0"/>
              <a:t> </a:t>
            </a:r>
            <a:r>
              <a:rPr b="0" dirty="0" err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dirty="0" err="1"/>
              <a:t>에</a:t>
            </a:r>
            <a:r>
              <a:rPr dirty="0"/>
              <a:t>  </a:t>
            </a:r>
            <a:r>
              <a:rPr dirty="0" err="1"/>
              <a:t>있으면</a:t>
            </a:r>
            <a:r>
              <a:rPr dirty="0"/>
              <a:t> </a:t>
            </a:r>
            <a:r>
              <a:rPr b="0" dirty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True</a:t>
            </a:r>
            <a:r>
              <a:rPr dirty="0"/>
              <a:t> </a:t>
            </a:r>
          </a:p>
          <a:p>
            <a:pPr algn="l" defTabSz="468272">
              <a:defRPr sz="5985"/>
            </a:pPr>
            <a:r>
              <a:rPr lang="ko-KR" altLang="en-US" dirty="0">
                <a:solidFill>
                  <a:schemeClr val="bg1"/>
                </a:solidFill>
              </a:rPr>
              <a:t>출력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리턴</a:t>
            </a:r>
            <a:r>
              <a:rPr lang="en-US" altLang="ko-KR" dirty="0">
                <a:solidFill>
                  <a:schemeClr val="bg1"/>
                </a:solidFill>
              </a:rPr>
              <a:t>) : </a:t>
            </a:r>
            <a:r>
              <a:rPr lang="en-US" altLang="ko-KR" b="0" dirty="0">
                <a:solidFill>
                  <a:schemeClr val="bg1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b="0" dirty="0">
                <a:solidFill>
                  <a:schemeClr val="bg1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lang="ko-KR" altLang="en-US" dirty="0">
                <a:solidFill>
                  <a:schemeClr val="bg1"/>
                </a:solidFill>
              </a:rPr>
              <a:t>에  </a:t>
            </a:r>
            <a:r>
              <a:rPr dirty="0" err="1"/>
              <a:t>없으면</a:t>
            </a:r>
            <a:r>
              <a:rPr dirty="0"/>
              <a:t> </a:t>
            </a:r>
            <a:r>
              <a:rPr b="0" dirty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False</a:t>
            </a:r>
          </a:p>
        </p:txBody>
      </p:sp>
      <p:pic>
        <p:nvPicPr>
          <p:cNvPr id="329" name="Screen Shot 2021-01-23 at 6.22.19 PM.png" descr="Screen Shot 2021-01-23 at 6.22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812" y="6662621"/>
            <a:ext cx="4410377" cy="97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Screen Shot 2021-01-23 at 7.30.34 PM.png" descr="Screen Shot 2021-01-23 at 7.30.3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42" y="4911257"/>
            <a:ext cx="10295916" cy="1261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이분 검색 알고리즘"/>
          <p:cNvSpPr txBox="1">
            <a:spLocks noGrp="1"/>
          </p:cNvSpPr>
          <p:nvPr>
            <p:ph type="title" idx="4294967295"/>
          </p:nvPr>
        </p:nvSpPr>
        <p:spPr>
          <a:xfrm>
            <a:off x="5790471" y="1062056"/>
            <a:ext cx="12803058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sz="11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이분 검색 알고리즘</a:t>
            </a:r>
          </a:p>
        </p:txBody>
      </p:sp>
      <p:sp>
        <p:nvSpPr>
          <p:cNvPr id="333" name="Binary  Search"/>
          <p:cNvSpPr txBox="1"/>
          <p:nvPr/>
        </p:nvSpPr>
        <p:spPr>
          <a:xfrm>
            <a:off x="7653100" y="3013764"/>
            <a:ext cx="9077800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583287">
              <a:defRPr sz="7454"/>
            </a:lvl1pPr>
          </a:lstStyle>
          <a:p>
            <a:r>
              <a:t>Binary  Search</a:t>
            </a:r>
          </a:p>
        </p:txBody>
      </p:sp>
      <p:graphicFrame>
        <p:nvGraphicFramePr>
          <p:cNvPr id="334" name="Table"/>
          <p:cNvGraphicFramePr/>
          <p:nvPr/>
        </p:nvGraphicFramePr>
        <p:xfrm>
          <a:off x="2276109" y="5718379"/>
          <a:ext cx="19831781" cy="527818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2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2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0354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정렬된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3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3092AB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의 가운데 원소의 인덱스를 mid로 지정하고,</a:t>
                      </a:r>
                    </a:p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작으면,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ss[:mid]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크면,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ss[mid+1:]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3092AB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675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"/>
          <p:cNvGrpSpPr/>
          <p:nvPr/>
        </p:nvGrpSpPr>
        <p:grpSpPr>
          <a:xfrm>
            <a:off x="4351486" y="5280173"/>
            <a:ext cx="15851036" cy="8142117"/>
            <a:chOff x="0" y="0"/>
            <a:chExt cx="15851035" cy="8142115"/>
          </a:xfrm>
        </p:grpSpPr>
        <p:pic>
          <p:nvPicPr>
            <p:cNvPr id="336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4" y="7769442"/>
              <a:ext cx="15801347" cy="372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7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12" y="4617645"/>
              <a:ext cx="15776501" cy="3279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8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5851036" cy="47453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340" name="Table"/>
          <p:cNvGraphicFramePr/>
          <p:nvPr/>
        </p:nvGraphicFramePr>
        <p:xfrm>
          <a:off x="3263405" y="460579"/>
          <a:ext cx="17857188" cy="466221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60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7776">
                <a:tc gridSpan="3">
                  <a:txBody>
                    <a:bodyPr/>
                    <a:lstStyle/>
                    <a:p>
                      <a:pPr defTabSz="914400">
                        <a:defRPr sz="34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정렬된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6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solidFill>
                            <a:srgbClr val="3092AB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5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의 가운데 원소의 인덱스를 mid로 지정하고,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5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5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작으면,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ss[:mid]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5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크면,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ss[mid+1:]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8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solidFill>
                            <a:srgbClr val="3092AB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981" indent="-472281" algn="l" defTabSz="914400">
                        <a:buSzPct val="50000"/>
                        <a:buBlip>
                          <a:blip r:embed="rId5"/>
                        </a:buBlip>
                        <a:defRPr sz="3400"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creen Shot 2021-01-23 at 9.30.07 PM.png" descr="Screen Shot 2021-01-23 at 9.30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43" y="2181612"/>
            <a:ext cx="20352314" cy="9352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344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8" name="bin_search_OX([1,2,3,4,5,6,7,8,9],5)…"/>
          <p:cNvSpPr txBox="1"/>
          <p:nvPr/>
        </p:nvSpPr>
        <p:spPr>
          <a:xfrm>
            <a:off x="6100043" y="9517129"/>
            <a:ext cx="12183914" cy="1397551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bin_search_OX([1,2,3,4,5,6,7,8,9],5)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bin_search_OX([1,2,3,4,5,6,7,8,9],5)…"/>
          <p:cNvSpPr txBox="1"/>
          <p:nvPr/>
        </p:nvSpPr>
        <p:spPr>
          <a:xfrm>
            <a:off x="6100043" y="9517129"/>
            <a:ext cx="12183914" cy="1397551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bin_search_OX([1,2,3,4,5,6,7,8,9],5)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3092AB"/>
                </a:solidFill>
              </a:rPr>
              <a:t>True</a:t>
            </a:r>
          </a:p>
        </p:txBody>
      </p:sp>
      <p:grpSp>
        <p:nvGrpSpPr>
          <p:cNvPr id="354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351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2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3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bin_search_OX([1,2,3,4,5,6,7,8,9],1)…"/>
          <p:cNvSpPr txBox="1"/>
          <p:nvPr/>
        </p:nvSpPr>
        <p:spPr>
          <a:xfrm>
            <a:off x="6100043" y="95177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360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357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8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9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bin_search_OX([1,2,3,4,5,6,7,8,9],1)…"/>
          <p:cNvSpPr txBox="1"/>
          <p:nvPr/>
        </p:nvSpPr>
        <p:spPr>
          <a:xfrm>
            <a:off x="6100043" y="95177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bin_search_OX([1,2,3,4],1)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366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363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4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5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bin_search_OX([1,2,3,4,5,6,7,8,9],1)…"/>
          <p:cNvSpPr txBox="1"/>
          <p:nvPr/>
        </p:nvSpPr>
        <p:spPr>
          <a:xfrm>
            <a:off x="6100043" y="95177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bin_search_OX([1,2,3,4],1)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372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369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0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1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bin_search_OX([1,2,3,4,5,6,7,8,9],1)…"/>
          <p:cNvSpPr txBox="1"/>
          <p:nvPr/>
        </p:nvSpPr>
        <p:spPr>
          <a:xfrm>
            <a:off x="6100043" y="95177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bin_search_OX([1,2,3,4],1)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378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375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6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순차 검색 알고리즘"/>
          <p:cNvSpPr txBox="1">
            <a:spLocks noGrp="1"/>
          </p:cNvSpPr>
          <p:nvPr>
            <p:ph type="title" idx="4294967295"/>
          </p:nvPr>
        </p:nvSpPr>
        <p:spPr>
          <a:xfrm>
            <a:off x="5790471" y="1062056"/>
            <a:ext cx="12803058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sz="11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순차 검색 알고리즘</a:t>
            </a:r>
          </a:p>
        </p:txBody>
      </p:sp>
      <p:sp>
        <p:nvSpPr>
          <p:cNvPr id="164" name="Sequential  Search"/>
          <p:cNvSpPr txBox="1"/>
          <p:nvPr/>
        </p:nvSpPr>
        <p:spPr>
          <a:xfrm>
            <a:off x="7653100" y="3013764"/>
            <a:ext cx="9077800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583287">
              <a:defRPr sz="7454"/>
            </a:lvl1pPr>
          </a:lstStyle>
          <a:p>
            <a:r>
              <a:t>Sequential  Search</a:t>
            </a:r>
          </a:p>
        </p:txBody>
      </p:sp>
      <p:graphicFrame>
        <p:nvGraphicFramePr>
          <p:cNvPr id="165" name="Table"/>
          <p:cNvGraphicFramePr/>
          <p:nvPr/>
        </p:nvGraphicFramePr>
        <p:xfrm>
          <a:off x="1302402" y="5896179"/>
          <a:ext cx="21779194" cy="477884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0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0717">
                <a:tc gridSpan="3">
                  <a:txBody>
                    <a:bodyPr/>
                    <a:lstStyle/>
                    <a:p>
                      <a:pPr defTabSz="914400">
                        <a:defRPr sz="42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8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 b="1">
                          <a:solidFill>
                            <a:srgbClr val="3469A9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5806" indent="-583406" algn="l" defTabSz="914400">
                        <a:buSzPct val="50000"/>
                        <a:buBlip>
                          <a:blip r:embed="rId2"/>
                        </a:buBlip>
                        <a:defRPr sz="42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선두원소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s[0]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735806" indent="-583406" algn="l" defTabSz="914400">
                        <a:buSzPct val="50000"/>
                        <a:buBlip>
                          <a:blip r:embed="rId2"/>
                        </a:buBlip>
                        <a:defRPr sz="42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그렇지 않으면,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후미리스트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s[1:]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28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 b="1">
                          <a:solidFill>
                            <a:srgbClr val="3469A9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5806" indent="-583406" algn="l" defTabSz="914400">
                        <a:buSzPct val="50000"/>
                        <a:buBlip>
                          <a:blip r:embed="rId2"/>
                        </a:buBlip>
                        <a:defRPr sz="4200"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bin_search_OX([1,2,3,4,5,6,7,8,9],1)…"/>
          <p:cNvSpPr txBox="1"/>
          <p:nvPr/>
        </p:nvSpPr>
        <p:spPr>
          <a:xfrm>
            <a:off x="6100043" y="95177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bin_search_OX([1,2,3,4],1)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bin_search_OX([1],1)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86A2"/>
                </a:solidFill>
              </a:rPr>
              <a:t>True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381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2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3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in_search_OX([1,2,3,4,5,6,7,8,9],8)…"/>
          <p:cNvSpPr txBox="1"/>
          <p:nvPr/>
        </p:nvSpPr>
        <p:spPr>
          <a:xfrm>
            <a:off x="6100043" y="9525814"/>
            <a:ext cx="12183914" cy="2091381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bin_search_OX([1,2,3,4,5,6,7,8,9],8)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390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387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8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9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bin_search_OX([1,2,3,4,5,6,7,8,9],8)…"/>
          <p:cNvSpPr txBox="1"/>
          <p:nvPr/>
        </p:nvSpPr>
        <p:spPr>
          <a:xfrm>
            <a:off x="6100043" y="9525814"/>
            <a:ext cx="12183914" cy="2091381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bin_search_OX([1,2,3,4,5,6,7,8,9],8)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bin_search_OX([6,7,8,9],8)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396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393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4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5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bin_search_OX([1,2,3,4,5,6,7,8,9],8)…"/>
          <p:cNvSpPr txBox="1"/>
          <p:nvPr/>
        </p:nvSpPr>
        <p:spPr>
          <a:xfrm>
            <a:off x="6100043" y="9525814"/>
            <a:ext cx="12183914" cy="2091381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bin_search_OX([1,2,3,4,5,6,7,8,9],8)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bin_search_OX([6,7,8,9],8)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86A2"/>
                </a:solidFill>
              </a:rPr>
              <a:t>True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399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0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1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bin_search_OX([1,2,3,4,5,6,7,8,9],11)…"/>
          <p:cNvSpPr txBox="1"/>
          <p:nvPr/>
        </p:nvSpPr>
        <p:spPr>
          <a:xfrm>
            <a:off x="6100043" y="95431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408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05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6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7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bin_search_OX([1,2,3,4,5,6,7,8,9],11)…"/>
          <p:cNvSpPr txBox="1"/>
          <p:nvPr/>
        </p:nvSpPr>
        <p:spPr>
          <a:xfrm>
            <a:off x="6100043" y="95431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bin_search_OX([6,7,8,9],11)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414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11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2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3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bin_search_OX([1,2,3,4,5,6,7,8,9],11)…"/>
          <p:cNvSpPr txBox="1"/>
          <p:nvPr/>
        </p:nvSpPr>
        <p:spPr>
          <a:xfrm>
            <a:off x="6100043" y="95431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bin_search_OX([6,7,8,9],11)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420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17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8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bin_search_OX([1,2,3,4,5,6,7,8,9],11)…"/>
          <p:cNvSpPr txBox="1"/>
          <p:nvPr/>
        </p:nvSpPr>
        <p:spPr>
          <a:xfrm>
            <a:off x="6100043" y="95431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bin_search_OX([6,7,8,9],11)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426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23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4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5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bin_search_OX([1,2,3,4,5,6,7,8,9],11)…"/>
          <p:cNvSpPr txBox="1"/>
          <p:nvPr/>
        </p:nvSpPr>
        <p:spPr>
          <a:xfrm>
            <a:off x="6100043" y="95431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bin_search_OX([1,2,3,4,5,6,7,8,9],11)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bin_search_OX([6,7,8,9],11)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bin_search_OX([9],11)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bin_search_OX([],11)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3092AB"/>
                </a:solidFill>
              </a:rPr>
              <a:t>False</a:t>
            </a:r>
          </a:p>
        </p:txBody>
      </p:sp>
      <p:grpSp>
        <p:nvGrpSpPr>
          <p:cNvPr id="432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29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1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roup"/>
          <p:cNvGrpSpPr/>
          <p:nvPr/>
        </p:nvGrpSpPr>
        <p:grpSpPr>
          <a:xfrm>
            <a:off x="177285" y="275284"/>
            <a:ext cx="14456830" cy="7425962"/>
            <a:chOff x="0" y="0"/>
            <a:chExt cx="14456829" cy="7425960"/>
          </a:xfrm>
        </p:grpSpPr>
        <p:pic>
          <p:nvPicPr>
            <p:cNvPr id="434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59" y="7086066"/>
              <a:ext cx="14411511" cy="339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5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8" y="4211492"/>
              <a:ext cx="14388852" cy="2991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6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4456830" cy="4327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438" name="Table"/>
          <p:cNvGraphicFramePr/>
          <p:nvPr/>
        </p:nvGraphicFramePr>
        <p:xfrm>
          <a:off x="15467801" y="979625"/>
          <a:ext cx="2611199" cy="158720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72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9" name="Table"/>
          <p:cNvGraphicFramePr/>
          <p:nvPr/>
        </p:nvGraphicFramePr>
        <p:xfrm>
          <a:off x="6226895" y="11080012"/>
          <a:ext cx="2611199" cy="205298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29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0" name="Screen Shot 2021-01-30 at 6.38.06 PM.png" descr="Screen Shot 2021-01-30 at 6.38.0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616" y="6411021"/>
            <a:ext cx="14685242" cy="6859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"/>
          <p:cNvSpPr/>
          <p:nvPr/>
        </p:nvSpPr>
        <p:spPr>
          <a:xfrm>
            <a:off x="6401894" y="5682970"/>
            <a:ext cx="11713667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검색 범위"/>
          <p:cNvSpPr txBox="1"/>
          <p:nvPr/>
        </p:nvSpPr>
        <p:spPr>
          <a:xfrm>
            <a:off x="9860077" y="4519249"/>
            <a:ext cx="4086101" cy="81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000" b="0" u="sng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검색 범위</a:t>
            </a:r>
          </a:p>
        </p:txBody>
      </p:sp>
      <p:sp>
        <p:nvSpPr>
          <p:cNvPr id="169" name="Rectangle"/>
          <p:cNvSpPr/>
          <p:nvPr/>
        </p:nvSpPr>
        <p:spPr>
          <a:xfrm>
            <a:off x="4117767" y="5682970"/>
            <a:ext cx="790626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0" name="x"/>
          <p:cNvSpPr txBox="1"/>
          <p:nvPr/>
        </p:nvSpPr>
        <p:spPr>
          <a:xfrm>
            <a:off x="4326409" y="5791651"/>
            <a:ext cx="399456" cy="65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x</a:t>
            </a:r>
          </a:p>
        </p:txBody>
      </p:sp>
      <p:sp>
        <p:nvSpPr>
          <p:cNvPr id="171" name="Rectangle"/>
          <p:cNvSpPr/>
          <p:nvPr/>
        </p:nvSpPr>
        <p:spPr>
          <a:xfrm>
            <a:off x="6403767" y="5682970"/>
            <a:ext cx="1067595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2" name="s[0]"/>
          <p:cNvSpPr txBox="1"/>
          <p:nvPr/>
        </p:nvSpPr>
        <p:spPr>
          <a:xfrm>
            <a:off x="6397417" y="5804351"/>
            <a:ext cx="1131095" cy="65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s[0]</a:t>
            </a:r>
          </a:p>
        </p:txBody>
      </p:sp>
      <p:sp>
        <p:nvSpPr>
          <p:cNvPr id="173" name="=="/>
          <p:cNvSpPr txBox="1"/>
          <p:nvPr/>
        </p:nvSpPr>
        <p:spPr>
          <a:xfrm>
            <a:off x="5258087" y="5804351"/>
            <a:ext cx="643335" cy="65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==</a:t>
            </a:r>
          </a:p>
        </p:txBody>
      </p:sp>
      <p:sp>
        <p:nvSpPr>
          <p:cNvPr id="174" name="return True"/>
          <p:cNvSpPr txBox="1"/>
          <p:nvPr/>
        </p:nvSpPr>
        <p:spPr>
          <a:xfrm>
            <a:off x="19090642" y="5804351"/>
            <a:ext cx="2838253" cy="65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return True</a:t>
            </a:r>
          </a:p>
        </p:txBody>
      </p:sp>
      <p:sp>
        <p:nvSpPr>
          <p:cNvPr id="175" name="Text"/>
          <p:cNvSpPr txBox="1"/>
          <p:nvPr/>
        </p:nvSpPr>
        <p:spPr>
          <a:xfrm>
            <a:off x="2455105" y="5745093"/>
            <a:ext cx="904926" cy="77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44499" indent="-444499">
              <a:buSzPct val="50000"/>
              <a:buBlip>
                <a:blip r:embed="rId2"/>
              </a:buBlip>
              <a:defRPr sz="4000"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 </a:t>
            </a:r>
          </a:p>
        </p:txBody>
      </p:sp>
      <p:sp>
        <p:nvSpPr>
          <p:cNvPr id="176" name="s[1:]"/>
          <p:cNvSpPr txBox="1"/>
          <p:nvPr/>
        </p:nvSpPr>
        <p:spPr>
          <a:xfrm>
            <a:off x="11504513" y="5804351"/>
            <a:ext cx="1374974" cy="65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s[1:]</a:t>
            </a:r>
          </a:p>
        </p:txBody>
      </p:sp>
      <p:pic>
        <p:nvPicPr>
          <p:cNvPr id="177" name="Screen Shot 2021-01-23 at 6.33.29 PM.png" descr="Screen Shot 2021-01-23 at 6.33.2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784" y="883802"/>
            <a:ext cx="16724432" cy="235146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>
            <a:off x="6469410" y="5478364"/>
            <a:ext cx="11604034" cy="1"/>
          </a:xfrm>
          <a:prstGeom prst="line">
            <a:avLst/>
          </a:prstGeom>
          <a:ln w="114300">
            <a:solidFill>
              <a:srgbClr val="FF2600"/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✔︎"/>
          <p:cNvSpPr txBox="1"/>
          <p:nvPr/>
        </p:nvSpPr>
        <p:spPr>
          <a:xfrm>
            <a:off x="3084826" y="1273496"/>
            <a:ext cx="671415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sp>
        <p:nvSpPr>
          <p:cNvPr id="180" name="✔︎"/>
          <p:cNvSpPr txBox="1"/>
          <p:nvPr/>
        </p:nvSpPr>
        <p:spPr>
          <a:xfrm>
            <a:off x="1496002" y="5761985"/>
            <a:ext cx="671414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p.282"/>
          <p:cNvSpPr txBox="1"/>
          <p:nvPr/>
        </p:nvSpPr>
        <p:spPr>
          <a:xfrm>
            <a:off x="11142662" y="3787524"/>
            <a:ext cx="20986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p.282</a:t>
            </a:r>
          </a:p>
        </p:txBody>
      </p:sp>
      <p:pic>
        <p:nvPicPr>
          <p:cNvPr id="444" name="Screen Shot 2021-01-30 at 5.58.37 PM.png" descr="Screen Shot 2021-01-30 at 5.58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99" y="6077222"/>
            <a:ext cx="14425802" cy="1561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정렬된 리스트 검색 : 위치 인덱스 찾기"/>
          <p:cNvSpPr txBox="1">
            <a:spLocks noGrp="1"/>
          </p:cNvSpPr>
          <p:nvPr>
            <p:ph type="title" idx="4294967295"/>
          </p:nvPr>
        </p:nvSpPr>
        <p:spPr>
          <a:xfrm>
            <a:off x="2889504" y="1721495"/>
            <a:ext cx="18159437" cy="173260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/>
          <a:p>
            <a:pPr defTabSz="632579">
              <a:defRPr sz="9239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>
                <a:solidFill>
                  <a:srgbClr val="000000"/>
                </a:solidFill>
              </a:rPr>
              <a:t>정렬된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리스트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검색</a:t>
            </a:r>
            <a:r>
              <a:rPr dirty="0">
                <a:solidFill>
                  <a:srgbClr val="000000"/>
                </a:solidFill>
              </a:rPr>
              <a:t> : </a:t>
            </a:r>
            <a:r>
              <a:rPr dirty="0" err="1">
                <a:solidFill>
                  <a:srgbClr val="3092AB"/>
                </a:solidFill>
              </a:rPr>
              <a:t>위치</a:t>
            </a:r>
            <a:r>
              <a:rPr dirty="0">
                <a:solidFill>
                  <a:srgbClr val="3092AB"/>
                </a:solidFill>
              </a:rPr>
              <a:t> </a:t>
            </a:r>
            <a:r>
              <a:rPr dirty="0" err="1">
                <a:solidFill>
                  <a:srgbClr val="3092AB"/>
                </a:solidFill>
              </a:rPr>
              <a:t>인덱스</a:t>
            </a:r>
            <a:r>
              <a:rPr dirty="0">
                <a:solidFill>
                  <a:srgbClr val="3092AB"/>
                </a:solidFill>
              </a:rPr>
              <a:t> </a:t>
            </a:r>
            <a:r>
              <a:rPr dirty="0" err="1">
                <a:solidFill>
                  <a:srgbClr val="3092AB"/>
                </a:solidFill>
              </a:rPr>
              <a:t>찾기</a:t>
            </a:r>
            <a:endParaRPr dirty="0">
              <a:solidFill>
                <a:srgbClr val="3092AB"/>
              </a:solidFill>
            </a:endParaRPr>
          </a:p>
        </p:txBody>
      </p:sp>
      <p:pic>
        <p:nvPicPr>
          <p:cNvPr id="447" name="Screen Shot 2021-01-23 at 7.32.05 PM.png" descr="Screen Shot 2021-01-23 at 7.32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723" y="6521817"/>
            <a:ext cx="3720554" cy="1014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Screen Shot 2021-01-23 at 7.30.22 PM.png" descr="Screen Shot 2021-01-23 at 7.30.2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923" y="4851137"/>
            <a:ext cx="12790154" cy="1238838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입력 (파라미터) : 키의 리스트 s, 검색할 키 x…"/>
          <p:cNvSpPr txBox="1"/>
          <p:nvPr/>
        </p:nvSpPr>
        <p:spPr>
          <a:xfrm>
            <a:off x="5156125" y="8512605"/>
            <a:ext cx="14071750" cy="39541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/>
          <a:p>
            <a:pPr algn="l" defTabSz="468272">
              <a:lnSpc>
                <a:spcPct val="150000"/>
              </a:lnSpc>
              <a:defRPr sz="5985"/>
            </a:pPr>
            <a:r>
              <a:rPr dirty="0" err="1"/>
              <a:t>입력</a:t>
            </a:r>
            <a:r>
              <a:rPr dirty="0"/>
              <a:t> (</a:t>
            </a:r>
            <a:r>
              <a:rPr dirty="0" err="1"/>
              <a:t>파라미터</a:t>
            </a:r>
            <a:r>
              <a:rPr dirty="0"/>
              <a:t>) : </a:t>
            </a:r>
            <a:r>
              <a:rPr dirty="0" err="1"/>
              <a:t>키의</a:t>
            </a:r>
            <a:r>
              <a:rPr dirty="0"/>
              <a:t> </a:t>
            </a:r>
            <a:r>
              <a:rPr dirty="0" err="1"/>
              <a:t>리스트</a:t>
            </a:r>
            <a:r>
              <a:rPr dirty="0"/>
              <a:t> </a:t>
            </a:r>
            <a:r>
              <a:rPr b="0" dirty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/>
              <a:t> </a:t>
            </a:r>
            <a:r>
              <a:rPr dirty="0" err="1"/>
              <a:t>검색할</a:t>
            </a:r>
            <a:r>
              <a:rPr dirty="0"/>
              <a:t> 키</a:t>
            </a:r>
            <a:r>
              <a:rPr b="0" dirty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x</a:t>
            </a:r>
          </a:p>
          <a:p>
            <a:pPr algn="l" defTabSz="468272">
              <a:lnSpc>
                <a:spcPct val="120000"/>
              </a:lnSpc>
              <a:defRPr sz="5985"/>
            </a:pPr>
            <a:r>
              <a:rPr dirty="0" err="1"/>
              <a:t>출력</a:t>
            </a:r>
            <a:r>
              <a:rPr dirty="0"/>
              <a:t> (</a:t>
            </a:r>
            <a:r>
              <a:rPr dirty="0" err="1"/>
              <a:t>리턴</a:t>
            </a:r>
            <a:r>
              <a:rPr dirty="0"/>
              <a:t>) : </a:t>
            </a:r>
            <a:r>
              <a:rPr b="0" dirty="0" err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rPr dirty="0" err="1"/>
              <a:t>가</a:t>
            </a:r>
            <a:r>
              <a:rPr dirty="0"/>
              <a:t> </a:t>
            </a:r>
            <a:r>
              <a:rPr b="0" dirty="0" err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dirty="0" err="1"/>
              <a:t>에</a:t>
            </a:r>
            <a:r>
              <a:rPr dirty="0"/>
              <a:t>  </a:t>
            </a:r>
            <a:r>
              <a:rPr dirty="0" err="1"/>
              <a:t>있으면</a:t>
            </a:r>
            <a:r>
              <a:rPr dirty="0"/>
              <a:t> </a:t>
            </a:r>
            <a:r>
              <a:rPr b="0" dirty="0" err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위치</a:t>
            </a:r>
            <a:r>
              <a:rPr dirty="0"/>
              <a:t> </a:t>
            </a:r>
            <a:r>
              <a:rPr dirty="0" err="1"/>
              <a:t>인덱스</a:t>
            </a:r>
            <a:r>
              <a:rPr dirty="0"/>
              <a:t> </a:t>
            </a:r>
          </a:p>
          <a:p>
            <a:pPr algn="l" defTabSz="468272">
              <a:defRPr sz="5985"/>
            </a:pPr>
            <a:r>
              <a:rPr lang="ko-KR" altLang="en-US" dirty="0">
                <a:solidFill>
                  <a:schemeClr val="bg1"/>
                </a:solidFill>
              </a:rPr>
              <a:t>출력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리턴</a:t>
            </a:r>
            <a:r>
              <a:rPr lang="en-US" altLang="ko-KR" dirty="0">
                <a:solidFill>
                  <a:schemeClr val="bg1"/>
                </a:solidFill>
              </a:rPr>
              <a:t>) : </a:t>
            </a:r>
            <a:r>
              <a:rPr lang="en-US" altLang="ko-KR" b="0" dirty="0">
                <a:solidFill>
                  <a:schemeClr val="bg1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b="0" dirty="0">
                <a:solidFill>
                  <a:schemeClr val="bg1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dirty="0" err="1"/>
              <a:t>없으면</a:t>
            </a:r>
            <a:r>
              <a:rPr dirty="0"/>
              <a:t> </a:t>
            </a:r>
            <a:r>
              <a:rPr b="0" dirty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None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이분 검색 알고리즘"/>
          <p:cNvSpPr txBox="1">
            <a:spLocks noGrp="1"/>
          </p:cNvSpPr>
          <p:nvPr>
            <p:ph type="title" idx="4294967295"/>
          </p:nvPr>
        </p:nvSpPr>
        <p:spPr>
          <a:xfrm>
            <a:off x="5790471" y="1062056"/>
            <a:ext cx="12803058" cy="154666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sz="8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이분 검색 알고리즘</a:t>
            </a:r>
          </a:p>
        </p:txBody>
      </p:sp>
      <p:sp>
        <p:nvSpPr>
          <p:cNvPr id="452" name="Binary  Search"/>
          <p:cNvSpPr txBox="1"/>
          <p:nvPr/>
        </p:nvSpPr>
        <p:spPr>
          <a:xfrm>
            <a:off x="5722700" y="2404164"/>
            <a:ext cx="9077800" cy="999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460057">
              <a:defRPr sz="5880"/>
            </a:lvl1pPr>
          </a:lstStyle>
          <a:p>
            <a:r>
              <a:t>Binary  Search</a:t>
            </a:r>
          </a:p>
        </p:txBody>
      </p:sp>
      <p:grpSp>
        <p:nvGrpSpPr>
          <p:cNvPr id="456" name="Group"/>
          <p:cNvGrpSpPr/>
          <p:nvPr/>
        </p:nvGrpSpPr>
        <p:grpSpPr>
          <a:xfrm>
            <a:off x="9625436" y="3947356"/>
            <a:ext cx="12289792" cy="7178917"/>
            <a:chOff x="0" y="0"/>
            <a:chExt cx="12289790" cy="7178915"/>
          </a:xfrm>
        </p:grpSpPr>
        <p:pic>
          <p:nvPicPr>
            <p:cNvPr id="453" name="Screen Shot 2021-01-23 at 9.58.10 PM.png" descr="Screen Shot 2021-01-23 at 9.58.1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22861"/>
              <a:ext cx="12289791" cy="41560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4" name="Screen Shot 2021-01-23 at 9.57.59 PM.png" descr="Screen Shot 2021-01-23 at 9.57.5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90" y="1601701"/>
              <a:ext cx="5476004" cy="749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5" name="Screen Shot 2021-01-23 at 9.57.54 PM.png" descr="Screen Shot 2021-01-23 at 9.57.54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5237" y="0"/>
              <a:ext cx="4566309" cy="1284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이분 검색 알고리즘"/>
          <p:cNvSpPr txBox="1">
            <a:spLocks noGrp="1"/>
          </p:cNvSpPr>
          <p:nvPr>
            <p:ph type="title" idx="4294967295"/>
          </p:nvPr>
        </p:nvSpPr>
        <p:spPr>
          <a:xfrm>
            <a:off x="5790471" y="1062056"/>
            <a:ext cx="12803058" cy="154666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sz="8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이분 검색 알고리즘</a:t>
            </a:r>
          </a:p>
        </p:txBody>
      </p:sp>
      <p:sp>
        <p:nvSpPr>
          <p:cNvPr id="459" name="Binary  Search"/>
          <p:cNvSpPr txBox="1"/>
          <p:nvPr/>
        </p:nvSpPr>
        <p:spPr>
          <a:xfrm>
            <a:off x="5722700" y="2404164"/>
            <a:ext cx="9077800" cy="999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460057">
              <a:defRPr sz="5880"/>
            </a:lvl1pPr>
          </a:lstStyle>
          <a:p>
            <a:r>
              <a:t>Binary  Search</a:t>
            </a:r>
          </a:p>
        </p:txBody>
      </p:sp>
      <p:grpSp>
        <p:nvGrpSpPr>
          <p:cNvPr id="467" name="Group"/>
          <p:cNvGrpSpPr/>
          <p:nvPr/>
        </p:nvGrpSpPr>
        <p:grpSpPr>
          <a:xfrm>
            <a:off x="2468772" y="3947356"/>
            <a:ext cx="19446456" cy="8682173"/>
            <a:chOff x="0" y="0"/>
            <a:chExt cx="19446454" cy="8682171"/>
          </a:xfrm>
        </p:grpSpPr>
        <p:pic>
          <p:nvPicPr>
            <p:cNvPr id="460" name="Screen Shot 2021-01-23 at 10.03.19 PM.png" descr="Screen Shot 2021-01-23 at 10.03.19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8" y="8111383"/>
              <a:ext cx="1765878" cy="535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1" name="Screen Shot 2021-01-23 at 10.03.03 PM.png" descr="Screen Shot 2021-01-23 at 10.03.03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42807"/>
              <a:ext cx="1783715" cy="588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2" name="Screen Shot 2021-01-23 at 10.04.09 PM.png" descr="Screen Shot 2021-01-23 at 10.04.09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5799" y="8075708"/>
              <a:ext cx="2479363" cy="606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3" name="Screen Shot 2021-01-23 at 10.03.59 PM.png" descr="Screen Shot 2021-01-23 at 10.03.59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3383" y="3698213"/>
              <a:ext cx="2782595" cy="6778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Screen Shot 2021-01-23 at 9.58.10 PM.png" descr="Screen Shot 2021-01-23 at 9.58.10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6663" y="3022861"/>
              <a:ext cx="12289792" cy="41560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5" name="Screen Shot 2021-01-23 at 9.57.59 PM.png" descr="Screen Shot 2021-01-23 at 9.57.59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17054" y="1601701"/>
              <a:ext cx="5476004" cy="749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6" name="Screen Shot 2021-01-23 at 9.57.54 PM.png" descr="Screen Shot 2021-01-23 at 9.57.54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71901" y="0"/>
              <a:ext cx="4566309" cy="1284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469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0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1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2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5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✔︎"/>
          <p:cNvSpPr txBox="1"/>
          <p:nvPr/>
        </p:nvSpPr>
        <p:spPr>
          <a:xfrm>
            <a:off x="12686003" y="892845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Screen Shot 2021-01-30 at 6.39.21 PM.png" descr="Screen Shot 2021-01-30 at 6.39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01" y="3627411"/>
            <a:ext cx="19694798" cy="8099210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순차 검색과 이분 검색의 성능 비교"/>
          <p:cNvSpPr txBox="1">
            <a:spLocks noGrp="1"/>
          </p:cNvSpPr>
          <p:nvPr>
            <p:ph type="title" idx="4294967295"/>
          </p:nvPr>
        </p:nvSpPr>
        <p:spPr>
          <a:xfrm>
            <a:off x="5623690" y="1259218"/>
            <a:ext cx="13663384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80454">
              <a:defRPr sz="7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순차 검색과 이분 검색의 성능 비교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andom  모듈"/>
          <p:cNvSpPr txBox="1">
            <a:spLocks noGrp="1"/>
          </p:cNvSpPr>
          <p:nvPr>
            <p:ph type="title" idx="4294967295"/>
          </p:nvPr>
        </p:nvSpPr>
        <p:spPr>
          <a:xfrm>
            <a:off x="9019986" y="1510043"/>
            <a:ext cx="634402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/>
          <a:p>
            <a:pPr defTabSz="509349">
              <a:defRPr sz="744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random</a:t>
            </a:r>
            <a:r>
              <a:t>  모듈</a:t>
            </a:r>
          </a:p>
        </p:txBody>
      </p:sp>
      <p:graphicFrame>
        <p:nvGraphicFramePr>
          <p:cNvPr id="483" name="Table"/>
          <p:cNvGraphicFramePr/>
          <p:nvPr/>
        </p:nvGraphicFramePr>
        <p:xfrm>
          <a:off x="1456532" y="3947730"/>
          <a:ext cx="21470933" cy="582053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930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24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의미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용도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05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random.sample(population,k)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시퀀스 population에서 
중복없이 k개를 무작위로 골라
리스트로 모아서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검색 대상
리스트 만들기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398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random.randrange(n)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range(n) 정수범위에서 
정수 하나 무작위로 골라서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검색 키 뽑기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ime  모듈"/>
          <p:cNvSpPr txBox="1"/>
          <p:nvPr/>
        </p:nvSpPr>
        <p:spPr>
          <a:xfrm>
            <a:off x="9019986" y="1459243"/>
            <a:ext cx="6344028" cy="13427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509349">
              <a:defRPr sz="744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time</a:t>
            </a:r>
            <a:r>
              <a:t>  모듈</a:t>
            </a:r>
          </a:p>
        </p:txBody>
      </p:sp>
      <p:graphicFrame>
        <p:nvGraphicFramePr>
          <p:cNvPr id="486" name="Table"/>
          <p:cNvGraphicFramePr/>
          <p:nvPr/>
        </p:nvGraphicFramePr>
        <p:xfrm>
          <a:off x="3030887" y="4251336"/>
          <a:ext cx="18322224" cy="5213325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288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96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의미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용도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35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time.perf_counter()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호출 시점의 절대 시각을
가능한 한 최대로 정밀하게 
초 단위로 리턴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실행 시간
측정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roup"/>
          <p:cNvGrpSpPr/>
          <p:nvPr/>
        </p:nvGrpSpPr>
        <p:grpSpPr>
          <a:xfrm>
            <a:off x="5659628" y="79428"/>
            <a:ext cx="13064744" cy="13557144"/>
            <a:chOff x="0" y="0"/>
            <a:chExt cx="13064743" cy="13557143"/>
          </a:xfrm>
        </p:grpSpPr>
        <p:pic>
          <p:nvPicPr>
            <p:cNvPr id="488" name="Screen Shot 2021-01-30 at 6.43.00 PM.png" descr="Screen Shot 2021-01-30 at 6.43.0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35" y="7487694"/>
              <a:ext cx="13003022" cy="60694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9" name="Screen Shot 2021-01-30 at 6.42.36 PM.png" descr="Screen Shot 2021-01-30 at 6.42.3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064744" cy="7571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492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3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4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5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6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98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sp>
        <p:nvSpPr>
          <p:cNvPr id="500" name="✔︎"/>
          <p:cNvSpPr txBox="1"/>
          <p:nvPr/>
        </p:nvSpPr>
        <p:spPr>
          <a:xfrm>
            <a:off x="12660603" y="994445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"/>
          <p:cNvSpPr/>
          <p:nvPr/>
        </p:nvSpPr>
        <p:spPr>
          <a:xfrm>
            <a:off x="6401894" y="5682970"/>
            <a:ext cx="11713667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검색 범위"/>
          <p:cNvSpPr txBox="1"/>
          <p:nvPr/>
        </p:nvSpPr>
        <p:spPr>
          <a:xfrm>
            <a:off x="9860077" y="4519249"/>
            <a:ext cx="4086101" cy="81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000" b="0" u="sng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검색 범위</a:t>
            </a:r>
          </a:p>
        </p:txBody>
      </p:sp>
      <p:sp>
        <p:nvSpPr>
          <p:cNvPr id="184" name="Rectangle"/>
          <p:cNvSpPr/>
          <p:nvPr/>
        </p:nvSpPr>
        <p:spPr>
          <a:xfrm>
            <a:off x="4117767" y="5682970"/>
            <a:ext cx="790626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x"/>
          <p:cNvSpPr txBox="1"/>
          <p:nvPr/>
        </p:nvSpPr>
        <p:spPr>
          <a:xfrm>
            <a:off x="4326409" y="5791651"/>
            <a:ext cx="399456" cy="65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x</a:t>
            </a:r>
          </a:p>
        </p:txBody>
      </p:sp>
      <p:sp>
        <p:nvSpPr>
          <p:cNvPr id="186" name="Rectangle"/>
          <p:cNvSpPr/>
          <p:nvPr/>
        </p:nvSpPr>
        <p:spPr>
          <a:xfrm>
            <a:off x="6403767" y="5682970"/>
            <a:ext cx="1067595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s[0]"/>
          <p:cNvSpPr txBox="1"/>
          <p:nvPr/>
        </p:nvSpPr>
        <p:spPr>
          <a:xfrm>
            <a:off x="6397417" y="5804351"/>
            <a:ext cx="1131095" cy="65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s[0]</a:t>
            </a:r>
          </a:p>
        </p:txBody>
      </p:sp>
      <p:sp>
        <p:nvSpPr>
          <p:cNvPr id="188" name="=="/>
          <p:cNvSpPr txBox="1"/>
          <p:nvPr/>
        </p:nvSpPr>
        <p:spPr>
          <a:xfrm>
            <a:off x="5258087" y="5804351"/>
            <a:ext cx="643335" cy="65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==</a:t>
            </a:r>
          </a:p>
        </p:txBody>
      </p:sp>
      <p:sp>
        <p:nvSpPr>
          <p:cNvPr id="189" name="Rectangle"/>
          <p:cNvSpPr/>
          <p:nvPr/>
        </p:nvSpPr>
        <p:spPr>
          <a:xfrm>
            <a:off x="6427294" y="9702800"/>
            <a:ext cx="11713667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4143167" y="9702800"/>
            <a:ext cx="790626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x"/>
          <p:cNvSpPr txBox="1"/>
          <p:nvPr/>
        </p:nvSpPr>
        <p:spPr>
          <a:xfrm>
            <a:off x="4364509" y="9824180"/>
            <a:ext cx="399456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x</a:t>
            </a:r>
          </a:p>
        </p:txBody>
      </p:sp>
      <p:sp>
        <p:nvSpPr>
          <p:cNvPr id="192" name="Rectangle"/>
          <p:cNvSpPr/>
          <p:nvPr/>
        </p:nvSpPr>
        <p:spPr>
          <a:xfrm>
            <a:off x="6429167" y="9702800"/>
            <a:ext cx="1067595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s[0]"/>
          <p:cNvSpPr txBox="1"/>
          <p:nvPr/>
        </p:nvSpPr>
        <p:spPr>
          <a:xfrm>
            <a:off x="6397417" y="9824180"/>
            <a:ext cx="1131095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s[0]</a:t>
            </a:r>
          </a:p>
        </p:txBody>
      </p:sp>
      <p:sp>
        <p:nvSpPr>
          <p:cNvPr id="194" name="!="/>
          <p:cNvSpPr txBox="1"/>
          <p:nvPr/>
        </p:nvSpPr>
        <p:spPr>
          <a:xfrm>
            <a:off x="5258087" y="9824180"/>
            <a:ext cx="643335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!=</a:t>
            </a:r>
          </a:p>
        </p:txBody>
      </p:sp>
      <p:sp>
        <p:nvSpPr>
          <p:cNvPr id="195" name="return True"/>
          <p:cNvSpPr txBox="1"/>
          <p:nvPr/>
        </p:nvSpPr>
        <p:spPr>
          <a:xfrm>
            <a:off x="19090642" y="5804351"/>
            <a:ext cx="2838253" cy="65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return True</a:t>
            </a:r>
          </a:p>
        </p:txBody>
      </p:sp>
      <p:sp>
        <p:nvSpPr>
          <p:cNvPr id="196" name="Text"/>
          <p:cNvSpPr txBox="1"/>
          <p:nvPr/>
        </p:nvSpPr>
        <p:spPr>
          <a:xfrm>
            <a:off x="2455105" y="5745093"/>
            <a:ext cx="904926" cy="77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44499" indent="-444499">
              <a:buSzPct val="50000"/>
              <a:buBlip>
                <a:blip r:embed="rId2"/>
              </a:buBlip>
              <a:defRPr sz="4000"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 </a:t>
            </a:r>
          </a:p>
        </p:txBody>
      </p:sp>
      <p:sp>
        <p:nvSpPr>
          <p:cNvPr id="197" name="Text"/>
          <p:cNvSpPr txBox="1"/>
          <p:nvPr/>
        </p:nvSpPr>
        <p:spPr>
          <a:xfrm>
            <a:off x="2455105" y="9862603"/>
            <a:ext cx="904926" cy="77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44499" indent="-444499">
              <a:buSzPct val="50000"/>
              <a:buBlip>
                <a:blip r:embed="rId2"/>
              </a:buBlip>
              <a:defRPr sz="4000"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 </a:t>
            </a:r>
          </a:p>
        </p:txBody>
      </p:sp>
      <p:sp>
        <p:nvSpPr>
          <p:cNvPr id="198" name="s[1:]"/>
          <p:cNvSpPr txBox="1"/>
          <p:nvPr/>
        </p:nvSpPr>
        <p:spPr>
          <a:xfrm>
            <a:off x="11504513" y="5804351"/>
            <a:ext cx="1374974" cy="655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s[1:]</a:t>
            </a:r>
          </a:p>
        </p:txBody>
      </p:sp>
      <p:sp>
        <p:nvSpPr>
          <p:cNvPr id="199" name="s[1:]"/>
          <p:cNvSpPr txBox="1"/>
          <p:nvPr/>
        </p:nvSpPr>
        <p:spPr>
          <a:xfrm>
            <a:off x="11504513" y="9824180"/>
            <a:ext cx="1374974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s[1:]</a:t>
            </a:r>
          </a:p>
        </p:txBody>
      </p:sp>
      <p:pic>
        <p:nvPicPr>
          <p:cNvPr id="200" name="Screen Shot 2021-01-23 at 6.33.29 PM.png" descr="Screen Shot 2021-01-23 at 6.33.2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784" y="883802"/>
            <a:ext cx="16724432" cy="235146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Line"/>
          <p:cNvSpPr/>
          <p:nvPr/>
        </p:nvSpPr>
        <p:spPr>
          <a:xfrm>
            <a:off x="7472710" y="9478864"/>
            <a:ext cx="10597433" cy="1"/>
          </a:xfrm>
          <a:prstGeom prst="line">
            <a:avLst/>
          </a:prstGeom>
          <a:ln w="114300">
            <a:solidFill>
              <a:srgbClr val="FF2600"/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검색 범위"/>
          <p:cNvSpPr txBox="1"/>
          <p:nvPr/>
        </p:nvSpPr>
        <p:spPr>
          <a:xfrm>
            <a:off x="10444277" y="8456249"/>
            <a:ext cx="4086101" cy="81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000" b="0" u="sng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검색 범위</a:t>
            </a:r>
          </a:p>
        </p:txBody>
      </p:sp>
      <p:sp>
        <p:nvSpPr>
          <p:cNvPr id="203" name="Line"/>
          <p:cNvSpPr/>
          <p:nvPr/>
        </p:nvSpPr>
        <p:spPr>
          <a:xfrm>
            <a:off x="6469410" y="5478364"/>
            <a:ext cx="11604034" cy="1"/>
          </a:xfrm>
          <a:prstGeom prst="line">
            <a:avLst/>
          </a:prstGeom>
          <a:ln w="114300">
            <a:solidFill>
              <a:srgbClr val="FF2600"/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✔︎"/>
          <p:cNvSpPr txBox="1"/>
          <p:nvPr/>
        </p:nvSpPr>
        <p:spPr>
          <a:xfrm>
            <a:off x="3084826" y="2060896"/>
            <a:ext cx="671415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sp>
        <p:nvSpPr>
          <p:cNvPr id="205" name="✔︎"/>
          <p:cNvSpPr txBox="1"/>
          <p:nvPr/>
        </p:nvSpPr>
        <p:spPr>
          <a:xfrm>
            <a:off x="1572202" y="9879495"/>
            <a:ext cx="671414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파일"/>
          <p:cNvSpPr txBox="1">
            <a:spLocks noGrp="1"/>
          </p:cNvSpPr>
          <p:nvPr>
            <p:ph type="title" idx="4294967295"/>
          </p:nvPr>
        </p:nvSpPr>
        <p:spPr>
          <a:xfrm>
            <a:off x="8924593" y="1983401"/>
            <a:ext cx="6534814" cy="1681253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98301">
              <a:defRPr sz="10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파일</a:t>
            </a:r>
          </a:p>
        </p:txBody>
      </p:sp>
      <p:sp>
        <p:nvSpPr>
          <p:cNvPr id="503" name="File"/>
          <p:cNvSpPr txBox="1"/>
          <p:nvPr/>
        </p:nvSpPr>
        <p:spPr>
          <a:xfrm>
            <a:off x="8807312" y="4061450"/>
            <a:ext cx="6769376" cy="14600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698301">
              <a:defRPr sz="8925"/>
            </a:lvl1pPr>
          </a:lstStyle>
          <a:p>
            <a:r>
              <a:t>File</a:t>
            </a:r>
          </a:p>
        </p:txBody>
      </p:sp>
      <p:sp>
        <p:nvSpPr>
          <p:cNvPr id="504" name="텍스트 파일"/>
          <p:cNvSpPr txBox="1"/>
          <p:nvPr/>
        </p:nvSpPr>
        <p:spPr>
          <a:xfrm>
            <a:off x="8924593" y="7292001"/>
            <a:ext cx="6534814" cy="1681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657225">
              <a:defRPr sz="9600"/>
            </a:lvl1pPr>
          </a:lstStyle>
          <a:p>
            <a:r>
              <a:t>텍스트 파일</a:t>
            </a:r>
          </a:p>
        </p:txBody>
      </p:sp>
      <p:sp>
        <p:nvSpPr>
          <p:cNvPr id="505" name="Text File"/>
          <p:cNvSpPr txBox="1"/>
          <p:nvPr/>
        </p:nvSpPr>
        <p:spPr>
          <a:xfrm>
            <a:off x="8807312" y="9674849"/>
            <a:ext cx="6769376" cy="14600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698301">
              <a:defRPr sz="8925"/>
            </a:lvl1pPr>
          </a:lstStyle>
          <a:p>
            <a:r>
              <a:t>Text File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파일 열기와 닫기"/>
          <p:cNvSpPr txBox="1">
            <a:spLocks noGrp="1"/>
          </p:cNvSpPr>
          <p:nvPr>
            <p:ph type="title" idx="4294967295"/>
          </p:nvPr>
        </p:nvSpPr>
        <p:spPr>
          <a:xfrm>
            <a:off x="9019986" y="1205243"/>
            <a:ext cx="634402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01134">
              <a:defRPr sz="7320" b="1">
                <a:solidFill>
                  <a:srgbClr val="3092A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파일 열기와 닫기</a:t>
            </a:r>
          </a:p>
        </p:txBody>
      </p:sp>
      <p:pic>
        <p:nvPicPr>
          <p:cNvPr id="508" name="Screen Shot 2021-01-24 at 12.19.47 AM.png" descr="Screen Shot 2021-01-24 at 12.19.4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193" y="3886137"/>
            <a:ext cx="8633613" cy="1303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Screen Shot 2021-01-24 at 12.19.54 AM.png" descr="Screen Shot 2021-01-24 at 12.19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687" y="9663573"/>
            <a:ext cx="3271426" cy="983889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Quote Bubble"/>
          <p:cNvSpPr/>
          <p:nvPr/>
        </p:nvSpPr>
        <p:spPr>
          <a:xfrm>
            <a:off x="8750300" y="5666492"/>
            <a:ext cx="3197239" cy="1820603"/>
          </a:xfrm>
          <a:prstGeom prst="wedgeEllipseCallout">
            <a:avLst>
              <a:gd name="adj1" fmla="val 59855"/>
              <a:gd name="adj2" fmla="val -90780"/>
            </a:avLst>
          </a:prstGeom>
          <a:ln w="38100">
            <a:solidFill>
              <a:srgbClr val="94219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1" name="열고 싶은…"/>
          <p:cNvSpPr txBox="1"/>
          <p:nvPr/>
        </p:nvSpPr>
        <p:spPr>
          <a:xfrm>
            <a:off x="9377051" y="5934472"/>
            <a:ext cx="1943894" cy="129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>
              <a:defRPr>
                <a:solidFill>
                  <a:srgbClr val="942193"/>
                </a:solidFill>
              </a:defRPr>
            </a:pPr>
            <a:r>
              <a:t>열고 싶은 </a:t>
            </a:r>
          </a:p>
          <a:p>
            <a:pPr>
              <a:defRPr>
                <a:solidFill>
                  <a:srgbClr val="942193"/>
                </a:solidFill>
              </a:defRPr>
            </a:pPr>
            <a:r>
              <a:t>파일 이름</a:t>
            </a:r>
          </a:p>
        </p:txBody>
      </p:sp>
      <p:sp>
        <p:nvSpPr>
          <p:cNvPr id="512" name="Quote Bubble"/>
          <p:cNvSpPr/>
          <p:nvPr/>
        </p:nvSpPr>
        <p:spPr>
          <a:xfrm>
            <a:off x="15796694" y="5715816"/>
            <a:ext cx="3010069" cy="1714023"/>
          </a:xfrm>
          <a:prstGeom prst="wedgeEllipseCallout">
            <a:avLst>
              <a:gd name="adj1" fmla="val -59269"/>
              <a:gd name="adj2" fmla="val -96117"/>
            </a:avLst>
          </a:prstGeom>
          <a:ln w="38100">
            <a:solidFill>
              <a:srgbClr val="94219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3" name="접근 모드"/>
          <p:cNvSpPr txBox="1"/>
          <p:nvPr/>
        </p:nvSpPr>
        <p:spPr>
          <a:xfrm>
            <a:off x="16444585" y="6238902"/>
            <a:ext cx="1714436" cy="675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942193"/>
                </a:solidFill>
              </a:defRPr>
            </a:lvl1pPr>
          </a:lstStyle>
          <a:p>
            <a:r>
              <a:t>접근 모드</a:t>
            </a:r>
          </a:p>
        </p:txBody>
      </p:sp>
      <p:sp>
        <p:nvSpPr>
          <p:cNvPr id="514" name="Arrow"/>
          <p:cNvSpPr/>
          <p:nvPr/>
        </p:nvSpPr>
        <p:spPr>
          <a:xfrm>
            <a:off x="22123400" y="11557000"/>
            <a:ext cx="1270000" cy="1270000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파일 접근 모드"/>
          <p:cNvSpPr txBox="1">
            <a:spLocks noGrp="1"/>
          </p:cNvSpPr>
          <p:nvPr>
            <p:ph type="title" idx="4294967295"/>
          </p:nvPr>
        </p:nvSpPr>
        <p:spPr>
          <a:xfrm>
            <a:off x="9019986" y="1205243"/>
            <a:ext cx="634402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17564">
              <a:defRPr sz="7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파일 접근 모드</a:t>
            </a:r>
          </a:p>
        </p:txBody>
      </p:sp>
      <p:pic>
        <p:nvPicPr>
          <p:cNvPr id="517" name="Screen Shot 2021-01-24 at 12.18.06 AM.png" descr="Screen Shot 2021-01-24 at 12.18.0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29" y="3277972"/>
            <a:ext cx="15785942" cy="9191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파일 메소드"/>
          <p:cNvSpPr txBox="1">
            <a:spLocks noGrp="1"/>
          </p:cNvSpPr>
          <p:nvPr>
            <p:ph type="title" idx="4294967295"/>
          </p:nvPr>
        </p:nvSpPr>
        <p:spPr>
          <a:xfrm>
            <a:off x="9019986" y="1662443"/>
            <a:ext cx="634402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17564">
              <a:defRPr sz="7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파일 메소드</a:t>
            </a:r>
          </a:p>
        </p:txBody>
      </p:sp>
      <p:pic>
        <p:nvPicPr>
          <p:cNvPr id="520" name="Screen Shot 2021-01-24 at 12.26.36 AM.png" descr="Screen Shot 2021-01-24 at 12.26.3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59" y="3710777"/>
            <a:ext cx="15974282" cy="896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522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3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4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5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6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28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✔︎"/>
          <p:cNvSpPr txBox="1"/>
          <p:nvPr/>
        </p:nvSpPr>
        <p:spPr>
          <a:xfrm>
            <a:off x="12686003" y="1093505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Screen Shot 2021-01-30 at 6.45.13 PM.png" descr="Screen Shot 2021-01-30 at 6.45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3" y="3197315"/>
            <a:ext cx="15654214" cy="9421252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문자열 검색용 메소드"/>
          <p:cNvSpPr txBox="1">
            <a:spLocks noGrp="1"/>
          </p:cNvSpPr>
          <p:nvPr>
            <p:ph type="title" idx="4294967295"/>
          </p:nvPr>
        </p:nvSpPr>
        <p:spPr>
          <a:xfrm>
            <a:off x="6201501" y="1078243"/>
            <a:ext cx="1198099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17564">
              <a:defRPr sz="7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문자열 검색용 메소드</a:t>
            </a:r>
          </a:p>
        </p:txBody>
      </p:sp>
      <p:sp>
        <p:nvSpPr>
          <p:cNvPr id="534" name="Arrow"/>
          <p:cNvSpPr/>
          <p:nvPr/>
        </p:nvSpPr>
        <p:spPr>
          <a:xfrm>
            <a:off x="22123400" y="11557000"/>
            <a:ext cx="1270000" cy="1270000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문자열 검색 사례 학습"/>
          <p:cNvSpPr txBox="1">
            <a:spLocks noGrp="1"/>
          </p:cNvSpPr>
          <p:nvPr>
            <p:ph type="title" idx="4294967295"/>
          </p:nvPr>
        </p:nvSpPr>
        <p:spPr>
          <a:xfrm>
            <a:off x="6201501" y="1078243"/>
            <a:ext cx="1198099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17564">
              <a:defRPr sz="7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문자열 검색 사례 학습</a:t>
            </a:r>
          </a:p>
        </p:txBody>
      </p:sp>
      <p:sp>
        <p:nvSpPr>
          <p:cNvPr id="537" name="요구사항 : 텍스트 파일에서 처음 나타나는 문자열 x 찾기"/>
          <p:cNvSpPr txBox="1"/>
          <p:nvPr/>
        </p:nvSpPr>
        <p:spPr>
          <a:xfrm>
            <a:off x="5032419" y="2989998"/>
            <a:ext cx="14319162" cy="10911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345043">
              <a:defRPr sz="5040" u="sng"/>
            </a:lvl1pPr>
          </a:lstStyle>
          <a:p>
            <a:r>
              <a:t>요구사항 : 텍스트 파일에서 처음 나타나는 문자열 x 찾기</a:t>
            </a:r>
          </a:p>
        </p:txBody>
      </p:sp>
      <p:sp>
        <p:nvSpPr>
          <p:cNvPr id="538" name="텍스트 파일 전체를 문자열로 읽어오기…"/>
          <p:cNvSpPr txBox="1"/>
          <p:nvPr/>
        </p:nvSpPr>
        <p:spPr>
          <a:xfrm>
            <a:off x="4860622" y="5284124"/>
            <a:ext cx="14662755" cy="3147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55625" indent="-555625" algn="l">
              <a:lnSpc>
                <a:spcPct val="150000"/>
              </a:lnSpc>
              <a:buSzPct val="50000"/>
              <a:buBlip>
                <a:blip r:embed="rId2"/>
              </a:buBlip>
              <a:defRPr sz="4600"/>
            </a:pPr>
            <a:r>
              <a:t>텍스트 파일 전체를 문자열로 읽어오기</a:t>
            </a:r>
          </a:p>
          <a:p>
            <a:pPr marL="555625" indent="-555625" algn="l">
              <a:lnSpc>
                <a:spcPct val="150000"/>
              </a:lnSpc>
              <a:buSzPct val="50000"/>
              <a:buBlip>
                <a:blip r:embed="rId2"/>
              </a:buBlip>
              <a:defRPr sz="4600"/>
            </a:pPr>
            <a:r>
              <a:t>읽어온 문자열에서 처음 나타나는 문자열 x 찾기</a:t>
            </a:r>
          </a:p>
          <a:p>
            <a:pPr marL="555625" indent="-555625" algn="l">
              <a:lnSpc>
                <a:spcPct val="150000"/>
              </a:lnSpc>
              <a:buSzPct val="50000"/>
              <a:buBlip>
                <a:blip r:embed="rId2"/>
              </a:buBlip>
              <a:defRPr sz="4600"/>
            </a:pPr>
            <a:r>
              <a:t>찾은 문자열의 위치 인덱스를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“result.txt”</a:t>
            </a:r>
            <a:r>
              <a:t> 파일에 쓰기 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Screen Shot 2021-01-30 at 6.46.52 PM.png" descr="Screen Shot 2021-01-30 at 6.46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79" y="1254718"/>
            <a:ext cx="18766545" cy="11206564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Arrow"/>
          <p:cNvSpPr/>
          <p:nvPr/>
        </p:nvSpPr>
        <p:spPr>
          <a:xfrm>
            <a:off x="22326600" y="11836400"/>
            <a:ext cx="1270000" cy="1270000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9" y="5169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pp.299~305"/>
          <p:cNvSpPr txBox="1"/>
          <p:nvPr/>
        </p:nvSpPr>
        <p:spPr>
          <a:xfrm>
            <a:off x="10045451" y="3025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pp.299~305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6150797" y="4693611"/>
            <a:ext cx="12082406" cy="8488105"/>
            <a:chOff x="0" y="0"/>
            <a:chExt cx="12082404" cy="8488103"/>
          </a:xfrm>
        </p:grpSpPr>
        <p:pic>
          <p:nvPicPr>
            <p:cNvPr id="545" name="Screen Shot 2021-01-30 at 5.55.17 PM.png" descr="Screen Shot 2021-01-30 at 5.55.1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89" y="7224383"/>
              <a:ext cx="11959116" cy="12637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6" name="Screen Shot 2021-01-30 at 5.55.03 PM.png" descr="Screen Shot 2021-01-30 at 5.55.0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89" y="5865809"/>
              <a:ext cx="11959116" cy="1263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7" name="Screen Shot 2021-01-30 at 5.54.44 PM.png" descr="Screen Shot 2021-01-30 at 5.54.44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89" y="4476413"/>
              <a:ext cx="11959116" cy="1294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8" name="Screen Shot 2021-01-30 at 5.52.59 PM.png" descr="Screen Shot 2021-01-30 at 5.52.59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44" y="2963727"/>
              <a:ext cx="11959116" cy="14178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9" name="Screen Shot 2021-01-30 at 5.52.49 PM.png" descr="Screen Shot 2021-01-30 at 5.52.49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574331"/>
              <a:ext cx="11959115" cy="1294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0" name="Screen Shot 2021-01-30 at 5.52.33 PM.png" descr="Screen Shot 2021-01-30 at 5.52.33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822" y="0"/>
              <a:ext cx="11959116" cy="1479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"/>
          <p:cNvGrpSpPr/>
          <p:nvPr/>
        </p:nvGrpSpPr>
        <p:grpSpPr>
          <a:xfrm>
            <a:off x="4703893" y="444057"/>
            <a:ext cx="14976214" cy="12769288"/>
            <a:chOff x="0" y="0"/>
            <a:chExt cx="14976213" cy="12769286"/>
          </a:xfrm>
        </p:grpSpPr>
        <p:pic>
          <p:nvPicPr>
            <p:cNvPr id="553" name="Screen Shot 2021-01-29 at 7.27.14 PM.png" descr="Screen Shot 2021-01-29 at 7.27.14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18" y="8238273"/>
              <a:ext cx="14786577" cy="4531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4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eq_search_OX([3,5,4,2],4)…"/>
          <p:cNvSpPr txBox="1"/>
          <p:nvPr/>
        </p:nvSpPr>
        <p:spPr>
          <a:xfrm>
            <a:off x="6100043" y="7832699"/>
            <a:ext cx="12183914" cy="278521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eq_search_OX([3,5,4,2],4)…"/>
          <p:cNvSpPr txBox="1"/>
          <p:nvPr/>
        </p:nvSpPr>
        <p:spPr>
          <a:xfrm>
            <a:off x="6100043" y="7832699"/>
            <a:ext cx="12183914" cy="278521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seq_search_OX([5,4,2],4)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11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Microsoft Office PowerPoint</Application>
  <PresentationFormat>사용자 지정</PresentationFormat>
  <Paragraphs>291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8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Monaco</vt:lpstr>
      <vt:lpstr>Lucida Sans Typewriter Regular</vt:lpstr>
      <vt:lpstr>Times New Roman</vt:lpstr>
      <vt:lpstr>White</vt:lpstr>
      <vt:lpstr>PowerPoint 프레젠테이션</vt:lpstr>
      <vt:lpstr>검색</vt:lpstr>
      <vt:lpstr>PowerPoint 프레젠테이션</vt:lpstr>
      <vt:lpstr>리스트 검색 : 존재 유무 확인</vt:lpstr>
      <vt:lpstr>순차 검색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리스트 검색 : 위치 인덱스 찾기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정렬된 리스트 검색 : 존재 유무 확인</vt:lpstr>
      <vt:lpstr>이분 검색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정렬된 리스트 검색 : 위치 인덱스 찾기</vt:lpstr>
      <vt:lpstr>이분 검색 알고리즘</vt:lpstr>
      <vt:lpstr>이분 검색 알고리즘</vt:lpstr>
      <vt:lpstr>PowerPoint 프레젠테이션</vt:lpstr>
      <vt:lpstr>순차 검색과 이분 검색의 성능 비교</vt:lpstr>
      <vt:lpstr>random  모듈</vt:lpstr>
      <vt:lpstr>PowerPoint 프레젠테이션</vt:lpstr>
      <vt:lpstr>PowerPoint 프레젠테이션</vt:lpstr>
      <vt:lpstr>PowerPoint 프레젠테이션</vt:lpstr>
      <vt:lpstr>파일</vt:lpstr>
      <vt:lpstr>파일 열기와 닫기</vt:lpstr>
      <vt:lpstr>파일 접근 모드</vt:lpstr>
      <vt:lpstr>파일 메소드</vt:lpstr>
      <vt:lpstr>PowerPoint 프레젠테이션</vt:lpstr>
      <vt:lpstr>문자열 검색용 메소드</vt:lpstr>
      <vt:lpstr>문자열 검색 사례 학습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 제훈</cp:lastModifiedBy>
  <cp:revision>1</cp:revision>
  <dcterms:modified xsi:type="dcterms:W3CDTF">2021-03-05T05:13:55Z</dcterms:modified>
</cp:coreProperties>
</file>