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17.46 PM.png" descr="Screen Shot 2021-01-29 at 7.17.4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19" y="8681995"/>
            <a:ext cx="14773362" cy="451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논리 연산자"/>
          <p:cNvSpPr txBox="1"/>
          <p:nvPr/>
        </p:nvSpPr>
        <p:spPr>
          <a:xfrm>
            <a:off x="9435073" y="664382"/>
            <a:ext cx="5513853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32579">
              <a:defRPr sz="9239"/>
            </a:lvl1pPr>
          </a:lstStyle>
          <a:p>
            <a:r>
              <a:t>논리 연산자</a:t>
            </a:r>
          </a:p>
        </p:txBody>
      </p:sp>
      <p:graphicFrame>
        <p:nvGraphicFramePr>
          <p:cNvPr id="321" name="Table"/>
          <p:cNvGraphicFramePr/>
          <p:nvPr/>
        </p:nvGraphicFramePr>
        <p:xfrm>
          <a:off x="5817703" y="3638167"/>
          <a:ext cx="12748593" cy="2394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24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62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논리곱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논리합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논리역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2" name="Screen Shot 2021-01-17 at 11.45.14 PM.png" descr="Screen Shot 2021-01-17 at 11.45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111" y="7600346"/>
            <a:ext cx="7045378" cy="301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진리표 Truth Table"/>
          <p:cNvSpPr txBox="1"/>
          <p:nvPr/>
        </p:nvSpPr>
        <p:spPr>
          <a:xfrm>
            <a:off x="6746371" y="985316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000"/>
            </a:pPr>
            <a:r>
              <a:t>진리표 </a:t>
            </a:r>
            <a:r>
              <a:rPr sz="8000"/>
              <a:t>Truth Table</a:t>
            </a:r>
          </a:p>
        </p:txBody>
      </p:sp>
      <p:pic>
        <p:nvPicPr>
          <p:cNvPr id="325" name="Screen Shot 2021-01-17 at 11.45.41 PM.png" descr="Screen Shot 2021-01-17 at 11.45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0" y="4668240"/>
            <a:ext cx="5226065" cy="4027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30" y="4648200"/>
            <a:ext cx="11787615" cy="660370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Arrow"/>
          <p:cNvSpPr/>
          <p:nvPr/>
        </p:nvSpPr>
        <p:spPr>
          <a:xfrm rot="5397140">
            <a:off x="22649310" y="118993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진리표 Truth Table"/>
          <p:cNvSpPr txBox="1"/>
          <p:nvPr/>
        </p:nvSpPr>
        <p:spPr>
          <a:xfrm>
            <a:off x="6746371" y="985316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000"/>
            </a:pPr>
            <a:r>
              <a:t>진리표 </a:t>
            </a:r>
            <a:r>
              <a:rPr sz="8000"/>
              <a:t>Truth Table</a:t>
            </a:r>
          </a:p>
        </p:txBody>
      </p:sp>
      <p:pic>
        <p:nvPicPr>
          <p:cNvPr id="330" name="Screen Shot 2021-01-17 at 11.45.41 PM.png" descr="Screen Shot 2021-01-17 at 11.45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0" y="4668240"/>
            <a:ext cx="5226065" cy="4027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30" y="4648200"/>
            <a:ext cx="11787615" cy="660370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Rectangle"/>
          <p:cNvSpPr/>
          <p:nvPr/>
        </p:nvSpPr>
        <p:spPr>
          <a:xfrm>
            <a:off x="2939179" y="6244002"/>
            <a:ext cx="4585647" cy="87620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8349378" y="6244002"/>
            <a:ext cx="2166285" cy="87620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4" name="Rectangle"/>
          <p:cNvSpPr/>
          <p:nvPr/>
        </p:nvSpPr>
        <p:spPr>
          <a:xfrm>
            <a:off x="2939179" y="7511898"/>
            <a:ext cx="4585647" cy="338959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5" name="Rectangle"/>
          <p:cNvSpPr/>
          <p:nvPr/>
        </p:nvSpPr>
        <p:spPr>
          <a:xfrm>
            <a:off x="8301567" y="7511898"/>
            <a:ext cx="2261908" cy="338959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9432521" y="3619051"/>
            <a:ext cx="1" cy="1420478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진리표 Truth Table"/>
          <p:cNvSpPr txBox="1"/>
          <p:nvPr/>
        </p:nvSpPr>
        <p:spPr>
          <a:xfrm>
            <a:off x="6746371" y="985316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000"/>
            </a:pPr>
            <a:r>
              <a:t>진리표 </a:t>
            </a:r>
            <a:r>
              <a:rPr sz="8000"/>
              <a:t>Truth Table</a:t>
            </a:r>
          </a:p>
        </p:txBody>
      </p:sp>
      <p:pic>
        <p:nvPicPr>
          <p:cNvPr id="340" name="Screen Shot 2021-01-17 at 11.45.41 PM.png" descr="Screen Shot 2021-01-17 at 11.45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0" y="4668240"/>
            <a:ext cx="5226065" cy="4027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30" y="4648200"/>
            <a:ext cx="11787615" cy="6603706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"/>
          <p:cNvSpPr/>
          <p:nvPr/>
        </p:nvSpPr>
        <p:spPr>
          <a:xfrm>
            <a:off x="2939179" y="10092849"/>
            <a:ext cx="4585647" cy="87620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11538750" y="10092849"/>
            <a:ext cx="2166285" cy="87620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939179" y="6255203"/>
            <a:ext cx="4585647" cy="338959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11490938" y="6255203"/>
            <a:ext cx="2261909" cy="3389597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>
            <a:off x="12621892" y="3666862"/>
            <a:ext cx="1" cy="1420479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진리표 Truth Table"/>
          <p:cNvSpPr txBox="1"/>
          <p:nvPr/>
        </p:nvSpPr>
        <p:spPr>
          <a:xfrm>
            <a:off x="6746371" y="985316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>
              <a:defRPr sz="12000"/>
            </a:pPr>
            <a:r>
              <a:t>진리표 </a:t>
            </a:r>
            <a:r>
              <a:rPr sz="8000"/>
              <a:t>Truth Table</a:t>
            </a:r>
          </a:p>
        </p:txBody>
      </p:sp>
      <p:pic>
        <p:nvPicPr>
          <p:cNvPr id="350" name="Screen Shot 2021-01-17 at 11.45.41 PM.png" descr="Screen Shot 2021-01-17 at 11.45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0" y="4668240"/>
            <a:ext cx="5226065" cy="4027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30" y="4648200"/>
            <a:ext cx="11787615" cy="6603706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Line"/>
          <p:cNvSpPr/>
          <p:nvPr/>
        </p:nvSpPr>
        <p:spPr>
          <a:xfrm>
            <a:off x="19944562" y="3666862"/>
            <a:ext cx="1" cy="1420479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연산자"/>
          <p:cNvSpPr txBox="1"/>
          <p:nvPr/>
        </p:nvSpPr>
        <p:spPr>
          <a:xfrm>
            <a:off x="6240279" y="1719233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연산자</a:t>
            </a:r>
          </a:p>
        </p:txBody>
      </p:sp>
      <p:graphicFrame>
        <p:nvGraphicFramePr>
          <p:cNvPr id="355" name="Table"/>
          <p:cNvGraphicFramePr/>
          <p:nvPr/>
        </p:nvGraphicFramePr>
        <p:xfrm>
          <a:off x="6943444" y="5106001"/>
          <a:ext cx="10497110" cy="53506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8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3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연산자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우선순위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결합 순서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가장 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564"/>
                            </a:srgbClr>
                          </a:solidFill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3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564"/>
                            </a:srgbClr>
                          </a:solidFill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3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낮음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564"/>
                            </a:srgbClr>
                          </a:solidFill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연산자"/>
          <p:cNvSpPr txBox="1"/>
          <p:nvPr/>
        </p:nvSpPr>
        <p:spPr>
          <a:xfrm>
            <a:off x="6240279" y="1719233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연산자</a:t>
            </a:r>
          </a:p>
        </p:txBody>
      </p:sp>
      <p:graphicFrame>
        <p:nvGraphicFramePr>
          <p:cNvPr id="359" name="Table"/>
          <p:cNvGraphicFramePr/>
          <p:nvPr/>
        </p:nvGraphicFramePr>
        <p:xfrm>
          <a:off x="6943444" y="5106001"/>
          <a:ext cx="10497110" cy="53506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8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3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연산자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우선순위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결합 순서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947"/>
                            </a:srgbClr>
                          </a:solidFill>
                          <a:sym typeface="Helvetica Neue"/>
                        </a:rPr>
                        <a:t>가장 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3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947"/>
                            </a:srgbClr>
                          </a:solidFill>
                          <a:sym typeface="Helvetica Neue"/>
                        </a:rPr>
                        <a:t>높음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3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2978A8"/>
                          </a:solidFill>
                          <a:sym typeface="Helvetica Neue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0000">
                              <a:alpha val="33947"/>
                            </a:srgbClr>
                          </a:solidFill>
                          <a:sym typeface="Helvetica Neue"/>
                        </a:rPr>
                        <a:t>낮음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0" name="Screen Shot 2021-02-11 at 3.20.04 PM.png" descr="Screen Shot 2021-02-11 at 3.20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951" y="10946090"/>
            <a:ext cx="11248194" cy="2292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단축 계산"/>
          <p:cNvSpPr txBox="1"/>
          <p:nvPr/>
        </p:nvSpPr>
        <p:spPr>
          <a:xfrm>
            <a:off x="6240279" y="624905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단축 계산</a:t>
            </a:r>
          </a:p>
        </p:txBody>
      </p:sp>
      <p:sp>
        <p:nvSpPr>
          <p:cNvPr id="363" name="Short-circuit Evaluation"/>
          <p:cNvSpPr txBox="1"/>
          <p:nvPr/>
        </p:nvSpPr>
        <p:spPr>
          <a:xfrm>
            <a:off x="6755946" y="2830719"/>
            <a:ext cx="10872108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09349">
              <a:defRPr sz="7440"/>
            </a:lvl1pPr>
          </a:lstStyle>
          <a:p>
            <a:r>
              <a:t>Short-circuit Evaluation</a:t>
            </a:r>
          </a:p>
        </p:txBody>
      </p:sp>
      <p:pic>
        <p:nvPicPr>
          <p:cNvPr id="364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07" y="5963023"/>
            <a:ext cx="11787615" cy="6603707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단축 계산"/>
          <p:cNvSpPr txBox="1"/>
          <p:nvPr/>
        </p:nvSpPr>
        <p:spPr>
          <a:xfrm>
            <a:off x="6240279" y="624905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단축 계산</a:t>
            </a:r>
          </a:p>
        </p:txBody>
      </p:sp>
      <p:sp>
        <p:nvSpPr>
          <p:cNvPr id="368" name="Short-circuit Evaluation"/>
          <p:cNvSpPr txBox="1"/>
          <p:nvPr/>
        </p:nvSpPr>
        <p:spPr>
          <a:xfrm>
            <a:off x="6755946" y="2830719"/>
            <a:ext cx="10872108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09349">
              <a:defRPr sz="7440"/>
            </a:lvl1pPr>
          </a:lstStyle>
          <a:p>
            <a:r>
              <a:t>Short-circuit Evaluation</a:t>
            </a:r>
          </a:p>
        </p:txBody>
      </p:sp>
      <p:pic>
        <p:nvPicPr>
          <p:cNvPr id="369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07" y="5963023"/>
            <a:ext cx="11787615" cy="6603707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Rectangle"/>
          <p:cNvSpPr/>
          <p:nvPr/>
        </p:nvSpPr>
        <p:spPr>
          <a:xfrm>
            <a:off x="6661950" y="10104049"/>
            <a:ext cx="1951307" cy="2156151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12090562" y="10104049"/>
            <a:ext cx="1951307" cy="2156151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72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87598" y="10903162"/>
            <a:ext cx="3591580" cy="586955"/>
          </a:xfrm>
          <a:prstGeom prst="rect">
            <a:avLst/>
          </a:prstGeom>
        </p:spPr>
      </p:pic>
      <p:sp>
        <p:nvSpPr>
          <p:cNvPr id="374" name="Rectangle"/>
          <p:cNvSpPr/>
          <p:nvPr/>
        </p:nvSpPr>
        <p:spPr>
          <a:xfrm>
            <a:off x="7171445" y="6388746"/>
            <a:ext cx="932318" cy="812687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77" name="Group"/>
          <p:cNvGrpSpPr/>
          <p:nvPr/>
        </p:nvGrpSpPr>
        <p:grpSpPr>
          <a:xfrm>
            <a:off x="9865542" y="6496423"/>
            <a:ext cx="597334" cy="597333"/>
            <a:chOff x="0" y="0"/>
            <a:chExt cx="597332" cy="597332"/>
          </a:xfrm>
        </p:grpSpPr>
        <p:sp>
          <p:nvSpPr>
            <p:cNvPr id="375" name="Line"/>
            <p:cNvSpPr/>
            <p:nvPr/>
          </p:nvSpPr>
          <p:spPr>
            <a:xfrm>
              <a:off x="0" y="0"/>
              <a:ext cx="597333" cy="597333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0" y="0"/>
              <a:ext cx="597333" cy="597333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78" name="Line"/>
          <p:cNvSpPr/>
          <p:nvPr/>
        </p:nvSpPr>
        <p:spPr>
          <a:xfrm>
            <a:off x="13066215" y="4957780"/>
            <a:ext cx="1" cy="1420479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단축 계산"/>
          <p:cNvSpPr txBox="1"/>
          <p:nvPr/>
        </p:nvSpPr>
        <p:spPr>
          <a:xfrm>
            <a:off x="6240279" y="624905"/>
            <a:ext cx="1190344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t>단축 계산</a:t>
            </a:r>
          </a:p>
        </p:txBody>
      </p:sp>
      <p:sp>
        <p:nvSpPr>
          <p:cNvPr id="382" name="Short-circuit Evaluation"/>
          <p:cNvSpPr txBox="1"/>
          <p:nvPr/>
        </p:nvSpPr>
        <p:spPr>
          <a:xfrm>
            <a:off x="6755946" y="2830719"/>
            <a:ext cx="10872108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09349">
              <a:defRPr sz="7440"/>
            </a:lvl1pPr>
          </a:lstStyle>
          <a:p>
            <a:r>
              <a:t>Short-circuit Evaluation</a:t>
            </a:r>
          </a:p>
        </p:txBody>
      </p:sp>
      <p:pic>
        <p:nvPicPr>
          <p:cNvPr id="383" name="Screen Shot 2021-01-17 at 11.45.32 PM.png" descr="Screen Shot 2021-01-17 at 11.45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07" y="5963023"/>
            <a:ext cx="11787615" cy="6603707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Line"/>
          <p:cNvSpPr/>
          <p:nvPr/>
        </p:nvSpPr>
        <p:spPr>
          <a:xfrm>
            <a:off x="16365227" y="5125121"/>
            <a:ext cx="1" cy="1420479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Rectangle"/>
          <p:cNvSpPr/>
          <p:nvPr/>
        </p:nvSpPr>
        <p:spPr>
          <a:xfrm>
            <a:off x="6661950" y="7546120"/>
            <a:ext cx="1951307" cy="2156150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15389573" y="7546120"/>
            <a:ext cx="1951307" cy="2156150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87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87598" y="8345233"/>
            <a:ext cx="6866678" cy="586955"/>
          </a:xfrm>
          <a:prstGeom prst="rect">
            <a:avLst/>
          </a:prstGeom>
        </p:spPr>
      </p:pic>
      <p:sp>
        <p:nvSpPr>
          <p:cNvPr id="389" name="Rectangle"/>
          <p:cNvSpPr/>
          <p:nvPr/>
        </p:nvSpPr>
        <p:spPr>
          <a:xfrm>
            <a:off x="7171445" y="6388746"/>
            <a:ext cx="932318" cy="812687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92" name="Group"/>
          <p:cNvGrpSpPr/>
          <p:nvPr/>
        </p:nvGrpSpPr>
        <p:grpSpPr>
          <a:xfrm>
            <a:off x="9865542" y="6496423"/>
            <a:ext cx="597334" cy="597333"/>
            <a:chOff x="0" y="0"/>
            <a:chExt cx="597332" cy="597332"/>
          </a:xfrm>
        </p:grpSpPr>
        <p:sp>
          <p:nvSpPr>
            <p:cNvPr id="390" name="Line"/>
            <p:cNvSpPr/>
            <p:nvPr/>
          </p:nvSpPr>
          <p:spPr>
            <a:xfrm>
              <a:off x="0" y="0"/>
              <a:ext cx="597333" cy="597333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 flipV="1">
              <a:off x="0" y="0"/>
              <a:ext cx="597333" cy="597333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93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순차 제어"/>
          <p:cNvSpPr txBox="1"/>
          <p:nvPr/>
        </p:nvSpPr>
        <p:spPr>
          <a:xfrm>
            <a:off x="2162712" y="1213797"/>
            <a:ext cx="4005776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순차 제어</a:t>
            </a:r>
          </a:p>
        </p:txBody>
      </p:sp>
      <p:sp>
        <p:nvSpPr>
          <p:cNvPr id="139" name="Rectangle"/>
          <p:cNvSpPr/>
          <p:nvPr/>
        </p:nvSpPr>
        <p:spPr>
          <a:xfrm>
            <a:off x="2534839" y="4905064"/>
            <a:ext cx="3261522" cy="180209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0" name="Rectangle"/>
          <p:cNvSpPr/>
          <p:nvPr/>
        </p:nvSpPr>
        <p:spPr>
          <a:xfrm>
            <a:off x="2534839" y="8511864"/>
            <a:ext cx="3261522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>
            <a:off x="4165600" y="3798570"/>
            <a:ext cx="1" cy="11119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4167645" y="6661430"/>
            <a:ext cx="1" cy="18401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4167645" y="10324196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&lt;블록&gt;1"/>
          <p:cNvSpPr txBox="1"/>
          <p:nvPr/>
        </p:nvSpPr>
        <p:spPr>
          <a:xfrm>
            <a:off x="3064292" y="528072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145" name="&lt;블록&gt;2"/>
          <p:cNvSpPr txBox="1"/>
          <p:nvPr/>
        </p:nvSpPr>
        <p:spPr>
          <a:xfrm>
            <a:off x="3041038" y="8887522"/>
            <a:ext cx="2202616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14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비교 연산자"/>
          <p:cNvSpPr txBox="1"/>
          <p:nvPr/>
        </p:nvSpPr>
        <p:spPr>
          <a:xfrm>
            <a:off x="9435073" y="4129465"/>
            <a:ext cx="5513853" cy="12406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68272">
              <a:defRPr sz="6840" u="sng"/>
            </a:lvl1pPr>
          </a:lstStyle>
          <a:p>
            <a:r>
              <a:t>비교 연산자</a:t>
            </a:r>
          </a:p>
        </p:txBody>
      </p:sp>
      <p:graphicFrame>
        <p:nvGraphicFramePr>
          <p:cNvPr id="396" name="Table"/>
          <p:cNvGraphicFramePr/>
          <p:nvPr/>
        </p:nvGraphicFramePr>
        <p:xfrm>
          <a:off x="2686657" y="5878545"/>
          <a:ext cx="19010682" cy="2394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6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8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5562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같다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다르다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크다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작다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크거나 같다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FFFFFF"/>
                          </a:solidFill>
                          <a:sym typeface="Helvetica Neue"/>
                        </a:rPr>
                        <a:t>작거나 같다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346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682"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1">
                          <a:latin typeface="NanumGothicCoding"/>
                          <a:ea typeface="NanumGothicCoding"/>
                          <a:cs typeface="NanumGothicCoding"/>
                          <a:sym typeface="NanumGothicCoding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3" name="Group"/>
          <p:cNvGrpSpPr/>
          <p:nvPr/>
        </p:nvGrpSpPr>
        <p:grpSpPr>
          <a:xfrm>
            <a:off x="3827462" y="7339012"/>
            <a:ext cx="16627476" cy="714376"/>
            <a:chOff x="0" y="0"/>
            <a:chExt cx="16627475" cy="714375"/>
          </a:xfrm>
        </p:grpSpPr>
        <p:sp>
          <p:nvSpPr>
            <p:cNvPr id="397" name="=="/>
            <p:cNvSpPr txBox="1"/>
            <p:nvPr/>
          </p:nvSpPr>
          <p:spPr>
            <a:xfrm>
              <a:off x="0" y="0"/>
              <a:ext cx="72707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==</a:t>
              </a:r>
            </a:p>
          </p:txBody>
        </p:sp>
        <p:sp>
          <p:nvSpPr>
            <p:cNvPr id="398" name="!="/>
            <p:cNvSpPr txBox="1"/>
            <p:nvPr/>
          </p:nvSpPr>
          <p:spPr>
            <a:xfrm>
              <a:off x="3225800" y="0"/>
              <a:ext cx="72707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!=</a:t>
              </a:r>
            </a:p>
          </p:txBody>
        </p:sp>
        <p:sp>
          <p:nvSpPr>
            <p:cNvPr id="399" name="&gt;"/>
            <p:cNvSpPr txBox="1"/>
            <p:nvPr/>
          </p:nvSpPr>
          <p:spPr>
            <a:xfrm>
              <a:off x="6651625" y="0"/>
              <a:ext cx="44132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&gt;</a:t>
              </a:r>
            </a:p>
          </p:txBody>
        </p:sp>
        <p:sp>
          <p:nvSpPr>
            <p:cNvPr id="400" name="&lt;"/>
            <p:cNvSpPr txBox="1"/>
            <p:nvPr/>
          </p:nvSpPr>
          <p:spPr>
            <a:xfrm>
              <a:off x="9617075" y="0"/>
              <a:ext cx="44132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&lt;</a:t>
              </a:r>
            </a:p>
          </p:txBody>
        </p:sp>
        <p:sp>
          <p:nvSpPr>
            <p:cNvPr id="401" name="&gt;="/>
            <p:cNvSpPr txBox="1"/>
            <p:nvPr/>
          </p:nvSpPr>
          <p:spPr>
            <a:xfrm>
              <a:off x="12763500" y="0"/>
              <a:ext cx="72707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&gt;=</a:t>
              </a:r>
            </a:p>
          </p:txBody>
        </p:sp>
        <p:sp>
          <p:nvSpPr>
            <p:cNvPr id="402" name="&lt;="/>
            <p:cNvSpPr txBox="1"/>
            <p:nvPr/>
          </p:nvSpPr>
          <p:spPr>
            <a:xfrm>
              <a:off x="15900400" y="0"/>
              <a:ext cx="72707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500">
                  <a:latin typeface="NanumGothicCoding"/>
                  <a:ea typeface="NanumGothicCoding"/>
                  <a:cs typeface="NanumGothicCoding"/>
                  <a:sym typeface="NanumGothicCoding"/>
                </a:defRPr>
              </a:lvl1pPr>
            </a:lstStyle>
            <a:p>
              <a:pPr defTabSz="914400"/>
              <a:r>
                <a:t>&lt;=</a:t>
              </a:r>
            </a:p>
          </p:txBody>
        </p:sp>
      </p:grpSp>
      <p:sp>
        <p:nvSpPr>
          <p:cNvPr id="404" name="비교 논리식"/>
          <p:cNvSpPr txBox="1"/>
          <p:nvPr/>
        </p:nvSpPr>
        <p:spPr>
          <a:xfrm>
            <a:off x="8631937" y="689782"/>
            <a:ext cx="7296912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32579">
              <a:defRPr sz="9239"/>
            </a:lvl1pPr>
          </a:lstStyle>
          <a:p>
            <a:r>
              <a:rPr dirty="0" err="1"/>
              <a:t>비교</a:t>
            </a:r>
            <a:r>
              <a:rPr dirty="0"/>
              <a:t> </a:t>
            </a:r>
            <a:r>
              <a:rPr dirty="0" err="1"/>
              <a:t>논리식</a:t>
            </a:r>
            <a:endParaRPr dirty="0"/>
          </a:p>
        </p:txBody>
      </p:sp>
      <p:pic>
        <p:nvPicPr>
          <p:cNvPr id="405" name="Screen Shot 2021-01-18 at 12.51.38 AM.png" descr="Screen Shot 2021-01-18 at 12.51.3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52" y="9495794"/>
            <a:ext cx="18001896" cy="217174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비교 기준"/>
          <p:cNvSpPr txBox="1"/>
          <p:nvPr/>
        </p:nvSpPr>
        <p:spPr>
          <a:xfrm>
            <a:off x="9435073" y="689782"/>
            <a:ext cx="6493775" cy="2232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72239">
              <a:defRPr sz="11280"/>
            </a:lvl1pPr>
          </a:lstStyle>
          <a:p>
            <a:r>
              <a:rPr dirty="0" err="1"/>
              <a:t>비교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sp>
        <p:nvSpPr>
          <p:cNvPr id="409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4387453" y="5625121"/>
          <a:ext cx="15609094" cy="447891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385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29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 b="1">
                          <a:solidFill>
                            <a:srgbClr val="FFFFFF"/>
                          </a:solidFill>
                          <a:sym typeface="Helvetica Neue"/>
                        </a:rPr>
                        <a:t>수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9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 b="1">
                          <a:solidFill>
                            <a:srgbClr val="FFFFFF"/>
                          </a:solidFill>
                          <a:sym typeface="Helvetica Neue"/>
                        </a:rPr>
                        <a:t>논리값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8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6A2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True</a:t>
                      </a:r>
                      <a:r>
                        <a:t>는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  <a:r>
                        <a:t>로, </a:t>
                      </a:r>
                      <a:r>
                        <a:rPr>
                          <a:solidFill>
                            <a:srgbClr val="0086A2"/>
                          </a:solid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False</a:t>
                      </a:r>
                      <a:r>
                        <a:t>는 </a:t>
                      </a:r>
                      <a:r>
                        <a:rPr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  <a:r>
                        <a:t>으로 처리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97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 b="1">
                          <a:solidFill>
                            <a:srgbClr val="FFFFFF"/>
                          </a:solidFill>
                          <a:sym typeface="Helvetica Neue"/>
                        </a:rPr>
                        <a:t>문자열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sym typeface="Helvetica Neue"/>
                        </a:rPr>
                        <a:t>ASCII 코드 / Unicode 값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1000px-Ascii_Table-nocolor.svg_.png" descr="1000px-Ascii_Table-nocolor.svg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65" y="1067534"/>
            <a:ext cx="16639270" cy="1158093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Rectangle"/>
          <p:cNvSpPr/>
          <p:nvPr/>
        </p:nvSpPr>
        <p:spPr>
          <a:xfrm>
            <a:off x="10893291" y="3004003"/>
            <a:ext cx="1150127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14845233" y="3004003"/>
            <a:ext cx="682406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18773268" y="3004003"/>
            <a:ext cx="682405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16270620" y="3004003"/>
            <a:ext cx="682406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12261903" y="3004003"/>
            <a:ext cx="682406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8253185" y="3004003"/>
            <a:ext cx="682406" cy="932336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19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50562" y="7372210"/>
            <a:ext cx="2094373" cy="586955"/>
          </a:xfrm>
          <a:prstGeom prst="rect">
            <a:avLst/>
          </a:prstGeom>
        </p:spPr>
      </p:pic>
      <p:pic>
        <p:nvPicPr>
          <p:cNvPr id="421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713" y="7372210"/>
            <a:ext cx="2094372" cy="586955"/>
          </a:xfrm>
          <a:prstGeom prst="rect">
            <a:avLst/>
          </a:prstGeom>
        </p:spPr>
      </p:pic>
      <p:pic>
        <p:nvPicPr>
          <p:cNvPr id="423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864" y="7372210"/>
            <a:ext cx="2094372" cy="586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creen Shot 2021-01-30 at 10.34.41 PM.png" descr="Screen Shot 2021-01-30 at 10.34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60" y="6076443"/>
            <a:ext cx="16375480" cy="1563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p.100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p.100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creen Shot 2021-01-29 at 7.17.46 PM.png" descr="Screen Shot 2021-01-29 at 7.17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190" y="2452886"/>
            <a:ext cx="12835291" cy="392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creen Shot 2021-01-30 at 10.17.39 PM.png" descr="Screen Shot 2021-01-30 at 10.17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2" y="1164595"/>
            <a:ext cx="8957140" cy="11386810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✔︎"/>
          <p:cNvSpPr txBox="1"/>
          <p:nvPr/>
        </p:nvSpPr>
        <p:spPr>
          <a:xfrm>
            <a:off x="14235403" y="84487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15140167" y="7293440"/>
            <a:ext cx="4606506" cy="4422065"/>
            <a:chOff x="0" y="0"/>
            <a:chExt cx="4606505" cy="4422064"/>
          </a:xfrm>
        </p:grpSpPr>
        <p:pic>
          <p:nvPicPr>
            <p:cNvPr id="433" name="Screen Shot 2021-01-30 at 10.19.06 PM.png" descr="Screen Shot 2021-01-30 at 10.19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4" y="0"/>
              <a:ext cx="3123953" cy="926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Screen Shot 2021-01-30 at 10.20.48 PM.png" descr="Screen Shot 2021-01-30 at 10.20.4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29" y="1103383"/>
              <a:ext cx="3256324" cy="979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Screen Shot 2021-01-30 at 10.21.03 PM.png" descr="Screen Shot 2021-01-30 at 10.21.0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" y="2259714"/>
              <a:ext cx="3256324" cy="953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Screen Shot 2021-01-30 at 10.21.27 PM.png" descr="Screen Shot 2021-01-30 at 10.21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389572"/>
              <a:ext cx="4606506" cy="1032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선택문"/>
          <p:cNvSpPr txBox="1">
            <a:spLocks noGrp="1"/>
          </p:cNvSpPr>
          <p:nvPr>
            <p:ph type="title" idx="4294967295"/>
          </p:nvPr>
        </p:nvSpPr>
        <p:spPr>
          <a:xfrm>
            <a:off x="9435073" y="33651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선택문</a:t>
            </a:r>
          </a:p>
        </p:txBody>
      </p:sp>
      <p:sp>
        <p:nvSpPr>
          <p:cNvPr id="440" name="Conditional Statement"/>
          <p:cNvSpPr txBox="1"/>
          <p:nvPr/>
        </p:nvSpPr>
        <p:spPr>
          <a:xfrm>
            <a:off x="5390967" y="7035294"/>
            <a:ext cx="13602066" cy="18533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772239">
              <a:lnSpc>
                <a:spcPct val="120000"/>
              </a:lnSpc>
              <a:defRPr sz="9870"/>
            </a:lvl1pPr>
          </a:lstStyle>
          <a:p>
            <a:r>
              <a:t>Conditional Statement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구문"/>
          <p:cNvSpPr txBox="1"/>
          <p:nvPr/>
        </p:nvSpPr>
        <p:spPr>
          <a:xfrm>
            <a:off x="6616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구문</a:t>
            </a:r>
          </a:p>
        </p:txBody>
      </p:sp>
      <p:sp>
        <p:nvSpPr>
          <p:cNvPr id="443" name="의미"/>
          <p:cNvSpPr txBox="1"/>
          <p:nvPr/>
        </p:nvSpPr>
        <p:spPr>
          <a:xfrm>
            <a:off x="15760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의미</a:t>
            </a:r>
          </a:p>
        </p:txBody>
      </p:sp>
      <p:sp>
        <p:nvSpPr>
          <p:cNvPr id="444" name="if &lt;조건&gt;:…"/>
          <p:cNvSpPr txBox="1"/>
          <p:nvPr/>
        </p:nvSpPr>
        <p:spPr>
          <a:xfrm>
            <a:off x="4735140" y="3611065"/>
            <a:ext cx="5501153" cy="4642859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</p:txBody>
      </p:sp>
      <p:pic>
        <p:nvPicPr>
          <p:cNvPr id="445" name="Screen Shot 2021-01-18 at 12.56.40 AM.png" descr="Screen Shot 2021-01-18 at 12.56.4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029" y="3100394"/>
            <a:ext cx="10365374" cy="9450782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구문"/>
          <p:cNvSpPr txBox="1"/>
          <p:nvPr/>
        </p:nvSpPr>
        <p:spPr>
          <a:xfrm>
            <a:off x="6616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구문</a:t>
            </a:r>
          </a:p>
        </p:txBody>
      </p:sp>
      <p:sp>
        <p:nvSpPr>
          <p:cNvPr id="449" name="의미"/>
          <p:cNvSpPr txBox="1"/>
          <p:nvPr/>
        </p:nvSpPr>
        <p:spPr>
          <a:xfrm>
            <a:off x="15760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의미</a:t>
            </a:r>
          </a:p>
        </p:txBody>
      </p:sp>
      <p:sp>
        <p:nvSpPr>
          <p:cNvPr id="450" name="if &lt;조건&gt;:…"/>
          <p:cNvSpPr txBox="1"/>
          <p:nvPr/>
        </p:nvSpPr>
        <p:spPr>
          <a:xfrm>
            <a:off x="4735140" y="3611065"/>
            <a:ext cx="5501153" cy="4642859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</p:txBody>
      </p:sp>
      <p:pic>
        <p:nvPicPr>
          <p:cNvPr id="451" name="Screen Shot 2021-01-18 at 12.56.40 AM.png" descr="Screen Shot 2021-01-18 at 12.56.4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029" y="3100394"/>
            <a:ext cx="10365374" cy="9450782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흐름도…"/>
          <p:cNvSpPr txBox="1"/>
          <p:nvPr/>
        </p:nvSpPr>
        <p:spPr>
          <a:xfrm>
            <a:off x="18559112" y="736752"/>
            <a:ext cx="5686409" cy="2683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6000">
                <a:solidFill>
                  <a:srgbClr val="0433FF"/>
                </a:solidFill>
              </a:defRPr>
            </a:pPr>
            <a:r>
              <a:t>흐름도</a:t>
            </a:r>
          </a:p>
          <a:p>
            <a:pPr defTabSz="584200">
              <a:defRPr sz="6000">
                <a:solidFill>
                  <a:srgbClr val="0433FF"/>
                </a:solidFill>
              </a:defRPr>
            </a:pPr>
            <a:r>
              <a:t>Flow Chart</a:t>
            </a:r>
          </a:p>
        </p:txBody>
      </p:sp>
      <p:sp>
        <p:nvSpPr>
          <p:cNvPr id="453" name="Quote Bubble"/>
          <p:cNvSpPr/>
          <p:nvPr/>
        </p:nvSpPr>
        <p:spPr>
          <a:xfrm>
            <a:off x="19008146" y="897549"/>
            <a:ext cx="4809870" cy="2781868"/>
          </a:xfrm>
          <a:prstGeom prst="wedgeEllipseCallout">
            <a:avLst>
              <a:gd name="adj1" fmla="val -69155"/>
              <a:gd name="adj2" fmla="val 83529"/>
            </a:avLst>
          </a:prstGeom>
          <a:ln w="50800">
            <a:solidFill>
              <a:srgbClr val="0433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Screen Shot 2021-01-18 at 12.57.46 AM.png" descr="Screen Shot 2021-01-18 at 12.57.4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16" y="2914422"/>
            <a:ext cx="10137383" cy="9087210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if &lt;조건&gt;:…"/>
          <p:cNvSpPr txBox="1"/>
          <p:nvPr/>
        </p:nvSpPr>
        <p:spPr>
          <a:xfrm>
            <a:off x="4379540" y="3519076"/>
            <a:ext cx="5501153" cy="2309048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</a:p>
        </p:txBody>
      </p:sp>
      <p:sp>
        <p:nvSpPr>
          <p:cNvPr id="457" name="구문"/>
          <p:cNvSpPr txBox="1"/>
          <p:nvPr/>
        </p:nvSpPr>
        <p:spPr>
          <a:xfrm>
            <a:off x="6616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구문</a:t>
            </a:r>
          </a:p>
        </p:txBody>
      </p:sp>
      <p:sp>
        <p:nvSpPr>
          <p:cNvPr id="458" name="의미"/>
          <p:cNvSpPr txBox="1"/>
          <p:nvPr/>
        </p:nvSpPr>
        <p:spPr>
          <a:xfrm>
            <a:off x="15760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의미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if &lt;조건&gt;1:…"/>
          <p:cNvSpPr txBox="1"/>
          <p:nvPr/>
        </p:nvSpPr>
        <p:spPr>
          <a:xfrm>
            <a:off x="3991644" y="3480789"/>
            <a:ext cx="6226145" cy="6754422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0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0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0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0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  <a:p>
            <a:pPr algn="l">
              <a:lnSpc>
                <a:spcPct val="120000"/>
              </a:lnSpc>
              <a:defRPr sz="60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0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3</a:t>
            </a:r>
          </a:p>
        </p:txBody>
      </p:sp>
      <p:pic>
        <p:nvPicPr>
          <p:cNvPr id="461" name="Screen Shot 2021-01-18 at 12.57.58 AM.png" descr="Screen Shot 2021-01-18 at 12.57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38" y="2753180"/>
            <a:ext cx="11426271" cy="9905126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구문"/>
          <p:cNvSpPr txBox="1"/>
          <p:nvPr/>
        </p:nvSpPr>
        <p:spPr>
          <a:xfrm>
            <a:off x="6616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구문</a:t>
            </a:r>
          </a:p>
        </p:txBody>
      </p:sp>
      <p:sp>
        <p:nvSpPr>
          <p:cNvPr id="463" name="의미"/>
          <p:cNvSpPr txBox="1"/>
          <p:nvPr/>
        </p:nvSpPr>
        <p:spPr>
          <a:xfrm>
            <a:off x="15760973" y="1036752"/>
            <a:ext cx="1737488" cy="12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 u="sng"/>
            </a:lvl1pPr>
          </a:lstStyle>
          <a:p>
            <a:r>
              <a:t>의미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"/>
          <p:cNvGrpSpPr/>
          <p:nvPr/>
        </p:nvGrpSpPr>
        <p:grpSpPr>
          <a:xfrm>
            <a:off x="8012629" y="3835351"/>
            <a:ext cx="7911758" cy="7936856"/>
            <a:chOff x="0" y="0"/>
            <a:chExt cx="7911757" cy="7936854"/>
          </a:xfrm>
        </p:grpSpPr>
        <p:sp>
          <p:nvSpPr>
            <p:cNvPr id="148" name="Shape"/>
            <p:cNvSpPr/>
            <p:nvPr/>
          </p:nvSpPr>
          <p:spPr>
            <a:xfrm>
              <a:off x="2042111" y="1048327"/>
              <a:ext cx="3980996" cy="237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4032608" y="0"/>
              <a:ext cx="1" cy="1089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6679809" y="2224904"/>
              <a:ext cx="1" cy="17123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1" name="Line"/>
            <p:cNvSpPr/>
            <p:nvPr/>
          </p:nvSpPr>
          <p:spPr>
            <a:xfrm flipV="1">
              <a:off x="13151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2" name="Line"/>
            <p:cNvSpPr/>
            <p:nvPr/>
          </p:nvSpPr>
          <p:spPr>
            <a:xfrm flipH="1">
              <a:off x="1284843" y="6870016"/>
              <a:ext cx="53900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3" name="Line"/>
            <p:cNvSpPr/>
            <p:nvPr/>
          </p:nvSpPr>
          <p:spPr>
            <a:xfrm>
              <a:off x="3979886" y="6831099"/>
              <a:ext cx="1" cy="11057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4" name="Rectangle"/>
            <p:cNvSpPr/>
            <p:nvPr/>
          </p:nvSpPr>
          <p:spPr>
            <a:xfrm>
              <a:off x="0" y="3963755"/>
              <a:ext cx="2561866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5" name="Line"/>
            <p:cNvSpPr/>
            <p:nvPr/>
          </p:nvSpPr>
          <p:spPr>
            <a:xfrm flipH="1">
              <a:off x="1315110" y="2200749"/>
              <a:ext cx="1" cy="1767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6" name="?"/>
            <p:cNvSpPr txBox="1"/>
            <p:nvPr/>
          </p:nvSpPr>
          <p:spPr>
            <a:xfrm>
              <a:off x="3031985" y="1710944"/>
              <a:ext cx="2001247" cy="105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6800">
                  <a:solidFill>
                    <a:srgbClr val="FF2600"/>
                  </a:solidFill>
                </a:defRPr>
              </a:lvl1pPr>
            </a:lstStyle>
            <a:p>
              <a:r>
                <a:t>?</a:t>
              </a:r>
            </a:p>
          </p:txBody>
        </p:sp>
        <p:sp>
          <p:nvSpPr>
            <p:cNvPr id="157" name="Line"/>
            <p:cNvSpPr/>
            <p:nvPr/>
          </p:nvSpPr>
          <p:spPr>
            <a:xfrm flipH="1">
              <a:off x="1341020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8" name="Rectangle"/>
            <p:cNvSpPr/>
            <p:nvPr/>
          </p:nvSpPr>
          <p:spPr>
            <a:xfrm>
              <a:off x="5349891" y="3963755"/>
              <a:ext cx="2561867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59" name="Line"/>
            <p:cNvSpPr/>
            <p:nvPr/>
          </p:nvSpPr>
          <p:spPr>
            <a:xfrm flipV="1">
              <a:off x="66798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60" name="&lt;블록&gt;1"/>
            <p:cNvSpPr txBox="1"/>
            <p:nvPr/>
          </p:nvSpPr>
          <p:spPr>
            <a:xfrm>
              <a:off x="213803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1</a:t>
              </a:r>
            </a:p>
          </p:txBody>
        </p:sp>
        <p:sp>
          <p:nvSpPr>
            <p:cNvPr id="161" name="&lt;블록&gt;2"/>
            <p:cNvSpPr txBox="1"/>
            <p:nvPr/>
          </p:nvSpPr>
          <p:spPr>
            <a:xfrm>
              <a:off x="5578502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2</a:t>
              </a:r>
            </a:p>
          </p:txBody>
        </p:sp>
        <p:sp>
          <p:nvSpPr>
            <p:cNvPr id="162" name="Line"/>
            <p:cNvSpPr/>
            <p:nvPr/>
          </p:nvSpPr>
          <p:spPr>
            <a:xfrm flipH="1">
              <a:off x="6033763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</p:grpSp>
      <p:sp>
        <p:nvSpPr>
          <p:cNvPr id="164" name="선택 제어"/>
          <p:cNvSpPr txBox="1"/>
          <p:nvPr/>
        </p:nvSpPr>
        <p:spPr>
          <a:xfrm>
            <a:off x="9965620" y="1219776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선택 제어</a:t>
            </a:r>
          </a:p>
        </p:txBody>
      </p:sp>
      <p:sp>
        <p:nvSpPr>
          <p:cNvPr id="165" name="순차 제어"/>
          <p:cNvSpPr txBox="1"/>
          <p:nvPr/>
        </p:nvSpPr>
        <p:spPr>
          <a:xfrm>
            <a:off x="2162712" y="1213797"/>
            <a:ext cx="4005776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순차 제어</a:t>
            </a:r>
          </a:p>
        </p:txBody>
      </p:sp>
      <p:sp>
        <p:nvSpPr>
          <p:cNvPr id="166" name="Rectangle"/>
          <p:cNvSpPr/>
          <p:nvPr/>
        </p:nvSpPr>
        <p:spPr>
          <a:xfrm>
            <a:off x="2534839" y="4905064"/>
            <a:ext cx="3261522" cy="180209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67" name="Rectangle"/>
          <p:cNvSpPr/>
          <p:nvPr/>
        </p:nvSpPr>
        <p:spPr>
          <a:xfrm>
            <a:off x="2534839" y="8511864"/>
            <a:ext cx="3261522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4165600" y="3798570"/>
            <a:ext cx="1" cy="11119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4167645" y="6661430"/>
            <a:ext cx="1" cy="18401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4167645" y="10324196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71" name="&lt;블록&gt;1"/>
          <p:cNvSpPr txBox="1"/>
          <p:nvPr/>
        </p:nvSpPr>
        <p:spPr>
          <a:xfrm>
            <a:off x="3064292" y="528072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172" name="&lt;블록&gt;2"/>
          <p:cNvSpPr txBox="1"/>
          <p:nvPr/>
        </p:nvSpPr>
        <p:spPr>
          <a:xfrm>
            <a:off x="3041038" y="8887522"/>
            <a:ext cx="2202616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17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if &lt;조건&gt;1:…"/>
          <p:cNvSpPr txBox="1"/>
          <p:nvPr/>
        </p:nvSpPr>
        <p:spPr>
          <a:xfrm>
            <a:off x="4702844" y="2883830"/>
            <a:ext cx="6226145" cy="7921549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…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3</a:t>
            </a:r>
          </a:p>
        </p:txBody>
      </p:sp>
      <p:sp>
        <p:nvSpPr>
          <p:cNvPr id="466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if &lt;조건&gt;1:…"/>
          <p:cNvSpPr txBox="1"/>
          <p:nvPr/>
        </p:nvSpPr>
        <p:spPr>
          <a:xfrm>
            <a:off x="4702844" y="2883830"/>
            <a:ext cx="6226145" cy="7921549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…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3</a:t>
            </a:r>
          </a:p>
        </p:txBody>
      </p:sp>
      <p:sp>
        <p:nvSpPr>
          <p:cNvPr id="469" name="if &lt;조건&gt;1:…"/>
          <p:cNvSpPr txBox="1"/>
          <p:nvPr/>
        </p:nvSpPr>
        <p:spPr>
          <a:xfrm>
            <a:off x="14202444" y="2840426"/>
            <a:ext cx="6226145" cy="7500358"/>
          </a:xfrm>
          <a:prstGeom prst="rect">
            <a:avLst/>
          </a:prstGeom>
          <a:ln w="12700">
            <a:solidFill>
              <a:srgbClr val="A9A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</a:t>
            </a:r>
            <a: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1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&lt;조건&gt;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   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&lt;블록&gt;</a:t>
            </a:r>
            <a:r>
              <a:rPr baseline="-5999">
                <a:latin typeface="나눔명조"/>
                <a:ea typeface="나눔명조"/>
                <a:cs typeface="나눔명조"/>
                <a:sym typeface="나눔명조"/>
              </a:rPr>
              <a:t>2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elif</a:t>
            </a: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  <a:r>
              <a:rPr>
                <a:latin typeface="NanumGothicCoding"/>
                <a:ea typeface="NanumGothicCoding"/>
                <a:cs typeface="NanumGothicCoding"/>
                <a:sym typeface="NanumGothicCoding"/>
              </a:rPr>
              <a:t>…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</a:p>
          <a:p>
            <a:pPr algn="l">
              <a:lnSpc>
                <a:spcPct val="120000"/>
              </a:lnSpc>
              <a:defRPr sz="6200" b="0"/>
            </a:pPr>
            <a:r>
              <a:rPr>
                <a:solidFill>
                  <a:srgbClr val="FF7700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creen Shot 2021-01-30 at 10.34.19 PM.png" descr="Screen Shot 2021-01-30 at 10.34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80" y="6079680"/>
            <a:ext cx="17123040" cy="1556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p.106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p.106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nested"/>
          <p:cNvSpPr txBox="1"/>
          <p:nvPr/>
        </p:nvSpPr>
        <p:spPr>
          <a:xfrm>
            <a:off x="12811753" y="2341052"/>
            <a:ext cx="1884325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200"/>
            </a:lvl1pPr>
          </a:lstStyle>
          <a:p>
            <a:r>
              <a:t>nested</a:t>
            </a:r>
          </a:p>
        </p:txBody>
      </p:sp>
      <p:pic>
        <p:nvPicPr>
          <p:cNvPr id="476" name="Screen Shot 2021-01-18 at 1.02.06 AM.png" descr="Screen Shot 2021-01-18 at 1.02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37" y="2953270"/>
            <a:ext cx="19619326" cy="10104938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선택문의 중첩"/>
          <p:cNvSpPr txBox="1"/>
          <p:nvPr/>
        </p:nvSpPr>
        <p:spPr>
          <a:xfrm>
            <a:off x="9699586" y="1138300"/>
            <a:ext cx="5552605" cy="117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700" u="sng"/>
            </a:lvl1pPr>
          </a:lstStyle>
          <a:p>
            <a:r>
              <a:rPr dirty="0" err="1"/>
              <a:t>선택문의</a:t>
            </a:r>
            <a:r>
              <a:rPr dirty="0"/>
              <a:t> </a:t>
            </a:r>
            <a:r>
              <a:rPr dirty="0" err="1"/>
              <a:t>중첩</a:t>
            </a: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Screen Shot 2021-01-18 at 1.04.01 AM.png" descr="Screen Shot 2021-01-18 at 1.04.0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32" y="135893"/>
            <a:ext cx="19549705" cy="1355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Screen Shot 2021-01-18 at 1.02.06 AM.png" descr="Screen Shot 2021-01-18 at 1.02.0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8" y="159270"/>
            <a:ext cx="8913938" cy="4591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Screen Shot 2021-01-18 at 1.08.50 AM.png" descr="Screen Shot 2021-01-18 at 1.08.5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49" y="4844310"/>
            <a:ext cx="19601782" cy="8616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Screen Shot 2021-01-18 at 1.02.06 AM.png" descr="Screen Shot 2021-01-18 at 1.02.0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8" y="83070"/>
            <a:ext cx="10392885" cy="5352858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and 연산자로…"/>
          <p:cNvSpPr txBox="1"/>
          <p:nvPr/>
        </p:nvSpPr>
        <p:spPr>
          <a:xfrm>
            <a:off x="12294724" y="2406896"/>
            <a:ext cx="7108844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6000" u="sng"/>
            </a:pPr>
            <a:r>
              <a:rPr dirty="0"/>
              <a:t>and </a:t>
            </a:r>
            <a:r>
              <a:rPr dirty="0" err="1"/>
              <a:t>연산자로</a:t>
            </a:r>
            <a:r>
              <a:rPr dirty="0"/>
              <a:t> </a:t>
            </a:r>
          </a:p>
          <a:p>
            <a:pPr>
              <a:defRPr sz="6000" u="sng"/>
            </a:pPr>
            <a:r>
              <a:rPr dirty="0" err="1"/>
              <a:t>중첩</a:t>
            </a:r>
            <a:r>
              <a:rPr dirty="0"/>
              <a:t> </a:t>
            </a:r>
            <a:r>
              <a:rPr dirty="0" err="1"/>
              <a:t>선택문</a:t>
            </a:r>
            <a:r>
              <a:rPr dirty="0"/>
              <a:t> </a:t>
            </a:r>
            <a:r>
              <a:rPr dirty="0" err="1"/>
              <a:t>펼치기</a:t>
            </a:r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"/>
          <p:cNvGrpSpPr/>
          <p:nvPr/>
        </p:nvGrpSpPr>
        <p:grpSpPr>
          <a:xfrm>
            <a:off x="3632373" y="7634541"/>
            <a:ext cx="16306454" cy="5548270"/>
            <a:chOff x="0" y="0"/>
            <a:chExt cx="16306452" cy="5548268"/>
          </a:xfrm>
        </p:grpSpPr>
        <p:pic>
          <p:nvPicPr>
            <p:cNvPr id="486" name="Screen Shot 2021-01-30 at 10.33.19 PM.png" descr="Screen Shot 2021-01-30 at 10.33.1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54683"/>
              <a:ext cx="16306453" cy="159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7" name="Screen Shot 2021-01-30 at 10.33.35 PM.png" descr="Screen Shot 2021-01-30 at 10.33.35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5871"/>
              <a:ext cx="16306453" cy="1556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Screen Shot 2021-01-30 at 10.33.46 PM.png" descr="Screen Shot 2021-01-30 at 10.33.4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306453" cy="159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9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pp.108~110"/>
          <p:cNvSpPr txBox="1"/>
          <p:nvPr/>
        </p:nvSpPr>
        <p:spPr>
          <a:xfrm>
            <a:off x="10061475" y="3533524"/>
            <a:ext cx="4261050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pp.108~110</a:t>
            </a:r>
          </a:p>
        </p:txBody>
      </p:sp>
      <p:pic>
        <p:nvPicPr>
          <p:cNvPr id="492" name="Screen Shot 2021-01-30 at 10.34.02 PM.png" descr="Screen Shot 2021-01-30 at 10.34.02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303" y="5584648"/>
            <a:ext cx="16477544" cy="153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creen Shot 2021-01-29 at 7.17.46 PM.png" descr="Screen Shot 2021-01-29 at 7.17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190" y="2452886"/>
            <a:ext cx="12835291" cy="392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Screen Shot 2021-01-30 at 10.17.39 PM.png" descr="Screen Shot 2021-01-30 at 10.17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2" y="1164595"/>
            <a:ext cx="8957140" cy="1138681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✔︎"/>
          <p:cNvSpPr txBox="1"/>
          <p:nvPr/>
        </p:nvSpPr>
        <p:spPr>
          <a:xfrm>
            <a:off x="14286203" y="95917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501" name="Group"/>
          <p:cNvGrpSpPr/>
          <p:nvPr/>
        </p:nvGrpSpPr>
        <p:grpSpPr>
          <a:xfrm>
            <a:off x="15140167" y="7293440"/>
            <a:ext cx="4606506" cy="4422065"/>
            <a:chOff x="0" y="0"/>
            <a:chExt cx="4606505" cy="4422064"/>
          </a:xfrm>
        </p:grpSpPr>
        <p:pic>
          <p:nvPicPr>
            <p:cNvPr id="497" name="Screen Shot 2021-01-30 at 10.19.06 PM.png" descr="Screen Shot 2021-01-30 at 10.19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4" y="0"/>
              <a:ext cx="3123953" cy="926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8" name="Screen Shot 2021-01-30 at 10.20.48 PM.png" descr="Screen Shot 2021-01-30 at 10.20.4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29" y="1103383"/>
              <a:ext cx="3256324" cy="979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Screen Shot 2021-01-30 at 10.21.03 PM.png" descr="Screen Shot 2021-01-30 at 10.21.0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" y="2259714"/>
              <a:ext cx="3256324" cy="953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Screen Shot 2021-01-30 at 10.21.27 PM.png" descr="Screen Shot 2021-01-30 at 10.21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389572"/>
              <a:ext cx="4606506" cy="1032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반복문"/>
          <p:cNvSpPr txBox="1">
            <a:spLocks noGrp="1"/>
          </p:cNvSpPr>
          <p:nvPr>
            <p:ph type="title" idx="4294967295"/>
          </p:nvPr>
        </p:nvSpPr>
        <p:spPr>
          <a:xfrm>
            <a:off x="9435073" y="38223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반복문</a:t>
            </a:r>
          </a:p>
        </p:txBody>
      </p:sp>
      <p:sp>
        <p:nvSpPr>
          <p:cNvPr id="504" name="Loop"/>
          <p:cNvSpPr txBox="1"/>
          <p:nvPr/>
        </p:nvSpPr>
        <p:spPr>
          <a:xfrm>
            <a:off x="5390967" y="5945025"/>
            <a:ext cx="13602066" cy="3356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lnSpc>
                <a:spcPct val="120000"/>
              </a:lnSpc>
              <a:defRPr sz="10500"/>
            </a:lvl1pPr>
          </a:lstStyle>
          <a:p>
            <a:r>
              <a:t>Loop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무조건 반복"/>
          <p:cNvSpPr txBox="1">
            <a:spLocks noGrp="1"/>
          </p:cNvSpPr>
          <p:nvPr>
            <p:ph type="title" idx="4294967295"/>
          </p:nvPr>
        </p:nvSpPr>
        <p:spPr>
          <a:xfrm>
            <a:off x="8104451" y="266382"/>
            <a:ext cx="8175098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무조건 반복</a:t>
            </a:r>
          </a:p>
        </p:txBody>
      </p:sp>
      <p:pic>
        <p:nvPicPr>
          <p:cNvPr id="507" name="Screen Shot 2021-01-18 at 12.11.12 PM.png" descr="Screen Shot 2021-01-18 at 12.11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6" y="5906324"/>
            <a:ext cx="4912368" cy="2528853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Infinite Loop"/>
          <p:cNvSpPr txBox="1"/>
          <p:nvPr/>
        </p:nvSpPr>
        <p:spPr>
          <a:xfrm>
            <a:off x="9557439" y="2406601"/>
            <a:ext cx="5269122" cy="9889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lnSpc>
                <a:spcPct val="120000"/>
              </a:lnSpc>
              <a:defRPr sz="5775"/>
            </a:lvl1pPr>
          </a:lstStyle>
          <a:p>
            <a:r>
              <a:t>Infinite Loop</a:t>
            </a:r>
          </a:p>
        </p:txBody>
      </p:sp>
      <p:pic>
        <p:nvPicPr>
          <p:cNvPr id="509" name="Screen Shot 2021-01-18 at 12.13.11 PM.png" descr="Screen Shot 2021-01-18 at 12.13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269" y="4136738"/>
            <a:ext cx="5696108" cy="6640960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구문"/>
          <p:cNvSpPr txBox="1"/>
          <p:nvPr/>
        </p:nvSpPr>
        <p:spPr>
          <a:xfrm>
            <a:off x="4284999" y="4370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구문</a:t>
            </a:r>
          </a:p>
        </p:txBody>
      </p:sp>
      <p:sp>
        <p:nvSpPr>
          <p:cNvPr id="511" name="의미"/>
          <p:cNvSpPr txBox="1"/>
          <p:nvPr/>
        </p:nvSpPr>
        <p:spPr>
          <a:xfrm>
            <a:off x="13029882" y="4370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의미</a:t>
            </a:r>
          </a:p>
        </p:txBody>
      </p:sp>
      <p:sp>
        <p:nvSpPr>
          <p:cNvPr id="512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"/>
          <p:cNvGrpSpPr/>
          <p:nvPr/>
        </p:nvGrpSpPr>
        <p:grpSpPr>
          <a:xfrm>
            <a:off x="8012629" y="3835351"/>
            <a:ext cx="7911758" cy="7936856"/>
            <a:chOff x="0" y="0"/>
            <a:chExt cx="7911757" cy="7936854"/>
          </a:xfrm>
        </p:grpSpPr>
        <p:sp>
          <p:nvSpPr>
            <p:cNvPr id="175" name="Shape"/>
            <p:cNvSpPr/>
            <p:nvPr/>
          </p:nvSpPr>
          <p:spPr>
            <a:xfrm>
              <a:off x="2042111" y="1048327"/>
              <a:ext cx="3980996" cy="237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4032608" y="0"/>
              <a:ext cx="1" cy="1089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77" name="Line"/>
            <p:cNvSpPr/>
            <p:nvPr/>
          </p:nvSpPr>
          <p:spPr>
            <a:xfrm>
              <a:off x="6679809" y="2224904"/>
              <a:ext cx="1" cy="17123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13151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 flipH="1">
              <a:off x="1284843" y="6870016"/>
              <a:ext cx="53900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3979886" y="6831099"/>
              <a:ext cx="1" cy="11057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1" name="Rectangle"/>
            <p:cNvSpPr/>
            <p:nvPr/>
          </p:nvSpPr>
          <p:spPr>
            <a:xfrm>
              <a:off x="0" y="3963755"/>
              <a:ext cx="2561866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 flipH="1">
              <a:off x="1315110" y="2200749"/>
              <a:ext cx="1" cy="1767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3" name="?"/>
            <p:cNvSpPr txBox="1"/>
            <p:nvPr/>
          </p:nvSpPr>
          <p:spPr>
            <a:xfrm>
              <a:off x="3031985" y="1710944"/>
              <a:ext cx="2001247" cy="105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6800">
                  <a:solidFill>
                    <a:srgbClr val="FF2600"/>
                  </a:solidFill>
                </a:defRPr>
              </a:lvl1pPr>
            </a:lstStyle>
            <a:p>
              <a:r>
                <a:t>?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1341020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5" name="Rectangle"/>
            <p:cNvSpPr/>
            <p:nvPr/>
          </p:nvSpPr>
          <p:spPr>
            <a:xfrm>
              <a:off x="5349891" y="3963755"/>
              <a:ext cx="2561867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66798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187" name="&lt;블록&gt;1"/>
            <p:cNvSpPr txBox="1"/>
            <p:nvPr/>
          </p:nvSpPr>
          <p:spPr>
            <a:xfrm>
              <a:off x="213803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1</a:t>
              </a:r>
            </a:p>
          </p:txBody>
        </p:sp>
        <p:sp>
          <p:nvSpPr>
            <p:cNvPr id="188" name="&lt;블록&gt;2"/>
            <p:cNvSpPr txBox="1"/>
            <p:nvPr/>
          </p:nvSpPr>
          <p:spPr>
            <a:xfrm>
              <a:off x="5578502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2</a:t>
              </a:r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6033763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</p:grpSp>
      <p:sp>
        <p:nvSpPr>
          <p:cNvPr id="191" name="Shape"/>
          <p:cNvSpPr/>
          <p:nvPr/>
        </p:nvSpPr>
        <p:spPr>
          <a:xfrm>
            <a:off x="18160632" y="4748321"/>
            <a:ext cx="4185352" cy="23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0216355" y="3677145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H="1">
            <a:off x="17426004" y="9053514"/>
            <a:ext cx="116685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H="1">
            <a:off x="20242221" y="10862403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20216354" y="7072642"/>
            <a:ext cx="1" cy="1089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18622547" y="8152469"/>
            <a:ext cx="3261521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17368887" y="4058639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98" name="?"/>
          <p:cNvSpPr txBox="1"/>
          <p:nvPr/>
        </p:nvSpPr>
        <p:spPr>
          <a:xfrm>
            <a:off x="19201319" y="5401145"/>
            <a:ext cx="2103976" cy="103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6800">
                <a:solidFill>
                  <a:srgbClr val="FF2600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23036397" y="5879438"/>
            <a:ext cx="1" cy="502224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0" name="&lt;블록&gt;"/>
          <p:cNvSpPr txBox="1"/>
          <p:nvPr/>
        </p:nvSpPr>
        <p:spPr>
          <a:xfrm>
            <a:off x="19201319" y="8535892"/>
            <a:ext cx="2103976" cy="103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&lt;블록&gt;</a:t>
            </a:r>
          </a:p>
        </p:txBody>
      </p:sp>
      <p:sp>
        <p:nvSpPr>
          <p:cNvPr id="201" name="Line"/>
          <p:cNvSpPr/>
          <p:nvPr/>
        </p:nvSpPr>
        <p:spPr>
          <a:xfrm flipH="1">
            <a:off x="22357187" y="5918767"/>
            <a:ext cx="71072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17396312" y="4078330"/>
            <a:ext cx="1" cy="501312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20253307" y="10829043"/>
            <a:ext cx="1" cy="108941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4" name="선택 제어"/>
          <p:cNvSpPr txBox="1"/>
          <p:nvPr/>
        </p:nvSpPr>
        <p:spPr>
          <a:xfrm>
            <a:off x="9965620" y="1219776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선택 제어</a:t>
            </a:r>
          </a:p>
        </p:txBody>
      </p:sp>
      <p:sp>
        <p:nvSpPr>
          <p:cNvPr id="205" name="반복 제어"/>
          <p:cNvSpPr txBox="1"/>
          <p:nvPr/>
        </p:nvSpPr>
        <p:spPr>
          <a:xfrm>
            <a:off x="18215511" y="1213797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반복 제어</a:t>
            </a:r>
          </a:p>
        </p:txBody>
      </p:sp>
      <p:sp>
        <p:nvSpPr>
          <p:cNvPr id="206" name="순차 제어"/>
          <p:cNvSpPr txBox="1"/>
          <p:nvPr/>
        </p:nvSpPr>
        <p:spPr>
          <a:xfrm>
            <a:off x="2162712" y="1213797"/>
            <a:ext cx="4005776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순차 제어</a:t>
            </a:r>
          </a:p>
        </p:txBody>
      </p:sp>
      <p:sp>
        <p:nvSpPr>
          <p:cNvPr id="207" name="Rectangle"/>
          <p:cNvSpPr/>
          <p:nvPr/>
        </p:nvSpPr>
        <p:spPr>
          <a:xfrm>
            <a:off x="2534839" y="4905064"/>
            <a:ext cx="3261522" cy="180209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34839" y="8511864"/>
            <a:ext cx="3261522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4165600" y="3798570"/>
            <a:ext cx="1" cy="11119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4167645" y="6661430"/>
            <a:ext cx="1" cy="18401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4167645" y="10324196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12" name="&lt;블록&gt;1"/>
          <p:cNvSpPr txBox="1"/>
          <p:nvPr/>
        </p:nvSpPr>
        <p:spPr>
          <a:xfrm>
            <a:off x="3064292" y="528072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213" name="&lt;블록&gt;2"/>
          <p:cNvSpPr txBox="1"/>
          <p:nvPr/>
        </p:nvSpPr>
        <p:spPr>
          <a:xfrm>
            <a:off x="3041038" y="8887522"/>
            <a:ext cx="2202616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21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무조건 반복"/>
          <p:cNvSpPr txBox="1">
            <a:spLocks noGrp="1"/>
          </p:cNvSpPr>
          <p:nvPr>
            <p:ph type="title" idx="4294967295"/>
          </p:nvPr>
        </p:nvSpPr>
        <p:spPr>
          <a:xfrm>
            <a:off x="8104451" y="266382"/>
            <a:ext cx="8175098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무조건 반복</a:t>
            </a:r>
          </a:p>
        </p:txBody>
      </p:sp>
      <p:pic>
        <p:nvPicPr>
          <p:cNvPr id="515" name="Screen Shot 2021-01-18 at 12.11.12 PM.png" descr="Screen Shot 2021-01-18 at 12.11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6" y="5906324"/>
            <a:ext cx="4912368" cy="252885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Infinite Loop"/>
          <p:cNvSpPr txBox="1"/>
          <p:nvPr/>
        </p:nvSpPr>
        <p:spPr>
          <a:xfrm>
            <a:off x="9557439" y="2406601"/>
            <a:ext cx="5269122" cy="9889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51842">
              <a:lnSpc>
                <a:spcPct val="120000"/>
              </a:lnSpc>
              <a:defRPr sz="5775"/>
            </a:lvl1pPr>
          </a:lstStyle>
          <a:p>
            <a:r>
              <a:t>Infinite Loop</a:t>
            </a:r>
          </a:p>
        </p:txBody>
      </p:sp>
      <p:pic>
        <p:nvPicPr>
          <p:cNvPr id="517" name="Screen Shot 2021-01-18 at 12.13.11 PM.png" descr="Screen Shot 2021-01-18 at 12.13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269" y="4136738"/>
            <a:ext cx="5696108" cy="664096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강제 종료 :"/>
          <p:cNvSpPr txBox="1"/>
          <p:nvPr/>
        </p:nvSpPr>
        <p:spPr>
          <a:xfrm>
            <a:off x="6458639" y="11842768"/>
            <a:ext cx="5269122" cy="9889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18980">
              <a:lnSpc>
                <a:spcPct val="120000"/>
              </a:lnSpc>
              <a:defRPr sz="5355"/>
            </a:lvl1pPr>
          </a:lstStyle>
          <a:p>
            <a:r>
              <a:t>강제 종료 :</a:t>
            </a:r>
          </a:p>
        </p:txBody>
      </p:sp>
      <p:pic>
        <p:nvPicPr>
          <p:cNvPr id="519" name="Screen Shot 2021-01-18 at 12.16.27 PM.png" descr="Screen Shot 2021-01-18 at 12.16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552" y="11492696"/>
            <a:ext cx="51435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구문"/>
          <p:cNvSpPr txBox="1"/>
          <p:nvPr/>
        </p:nvSpPr>
        <p:spPr>
          <a:xfrm>
            <a:off x="4284999" y="4370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구문</a:t>
            </a:r>
          </a:p>
        </p:txBody>
      </p:sp>
      <p:sp>
        <p:nvSpPr>
          <p:cNvPr id="521" name="의미"/>
          <p:cNvSpPr txBox="1"/>
          <p:nvPr/>
        </p:nvSpPr>
        <p:spPr>
          <a:xfrm>
            <a:off x="13029882" y="4370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의미</a:t>
            </a:r>
          </a:p>
        </p:txBody>
      </p:sp>
      <p:sp>
        <p:nvSpPr>
          <p:cNvPr id="522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구문"/>
          <p:cNvSpPr txBox="1"/>
          <p:nvPr/>
        </p:nvSpPr>
        <p:spPr>
          <a:xfrm>
            <a:off x="2456199" y="3481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구문</a:t>
            </a:r>
          </a:p>
        </p:txBody>
      </p:sp>
      <p:sp>
        <p:nvSpPr>
          <p:cNvPr id="525" name="의미"/>
          <p:cNvSpPr txBox="1"/>
          <p:nvPr/>
        </p:nvSpPr>
        <p:spPr>
          <a:xfrm>
            <a:off x="10711199" y="3481230"/>
            <a:ext cx="1473836" cy="107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 u="sng"/>
            </a:lvl1pPr>
          </a:lstStyle>
          <a:p>
            <a:r>
              <a:t>의미</a:t>
            </a:r>
          </a:p>
        </p:txBody>
      </p:sp>
      <p:sp>
        <p:nvSpPr>
          <p:cNvPr id="526" name="조건 반복"/>
          <p:cNvSpPr txBox="1">
            <a:spLocks noGrp="1"/>
          </p:cNvSpPr>
          <p:nvPr>
            <p:ph type="title" idx="4294967295"/>
          </p:nvPr>
        </p:nvSpPr>
        <p:spPr>
          <a:xfrm>
            <a:off x="8104451" y="444182"/>
            <a:ext cx="8175098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조건 반복</a:t>
            </a:r>
          </a:p>
        </p:txBody>
      </p:sp>
      <p:pic>
        <p:nvPicPr>
          <p:cNvPr id="527" name="Screen Shot 2021-01-18 at 12.19.10 PM.png" descr="Screen Shot 2021-01-18 at 12.19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6" y="5587571"/>
            <a:ext cx="5851762" cy="320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Screen Shot 2021-01-18 at 12.19.27 PM.png" descr="Screen Shot 2021-01-18 at 12.19.2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707" y="3254054"/>
            <a:ext cx="8678820" cy="10439292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creen Shot 2021-01-30 at 10.32.59 PM.png" descr="Screen Shot 2021-01-30 at 10.32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71" y="5983544"/>
            <a:ext cx="17100458" cy="1748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pp.115~117"/>
          <p:cNvSpPr txBox="1"/>
          <p:nvPr/>
        </p:nvSpPr>
        <p:spPr>
          <a:xfrm>
            <a:off x="10077499" y="3787524"/>
            <a:ext cx="4229002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pp.115~117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사례 학습…"/>
          <p:cNvSpPr txBox="1">
            <a:spLocks noGrp="1"/>
          </p:cNvSpPr>
          <p:nvPr>
            <p:ph type="title" idx="4294967295"/>
          </p:nvPr>
        </p:nvSpPr>
        <p:spPr>
          <a:xfrm>
            <a:off x="8104451" y="2298382"/>
            <a:ext cx="8175098" cy="5068716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/>
          <a:p>
            <a:pPr defTabSz="805100">
              <a:defRPr sz="9408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사례 학습</a:t>
            </a:r>
          </a:p>
          <a:p>
            <a:pPr defTabSz="805100">
              <a:defRPr sz="9408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805100">
              <a:defRPr sz="1176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입력 확인</a:t>
            </a:r>
          </a:p>
        </p:txBody>
      </p:sp>
      <p:sp>
        <p:nvSpPr>
          <p:cNvPr id="536" name="Input Validation"/>
          <p:cNvSpPr txBox="1"/>
          <p:nvPr/>
        </p:nvSpPr>
        <p:spPr>
          <a:xfrm>
            <a:off x="5390967" y="7350161"/>
            <a:ext cx="13602066" cy="18176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lnSpc>
                <a:spcPct val="120000"/>
              </a:lnSpc>
              <a:defRPr sz="9200"/>
            </a:lvl1pPr>
          </a:lstStyle>
          <a:p>
            <a:r>
              <a:t>Input Validation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creen Shot 2021-01-18 at 12.27.34 PM.png" descr="Screen Shot 2021-01-18 at 12.2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35" y="1925803"/>
            <a:ext cx="21913330" cy="11166439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Rectangle"/>
          <p:cNvSpPr/>
          <p:nvPr/>
        </p:nvSpPr>
        <p:spPr>
          <a:xfrm>
            <a:off x="863600" y="3549178"/>
            <a:ext cx="18002264" cy="95459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17257734" y="2514600"/>
            <a:ext cx="3315967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18553134" y="40839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18730934" y="5861949"/>
            <a:ext cx="3513422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18730934" y="7081149"/>
            <a:ext cx="3513422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18553134" y="52142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18553134" y="76399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18553134" y="89480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18578534" y="11195949"/>
            <a:ext cx="425911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8578534" y="12364349"/>
            <a:ext cx="425911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21169334" y="42840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21804334" y="59350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21169334" y="77638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22337734" y="114214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3" name="객체"/>
          <p:cNvSpPr txBox="1"/>
          <p:nvPr/>
        </p:nvSpPr>
        <p:spPr>
          <a:xfrm>
            <a:off x="18377266" y="2503806"/>
            <a:ext cx="1407923" cy="102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700" u="sng"/>
            </a:lvl1pPr>
          </a:lstStyle>
          <a:p>
            <a:r>
              <a:t>객체</a:t>
            </a:r>
          </a:p>
        </p:txBody>
      </p:sp>
      <p:sp>
        <p:nvSpPr>
          <p:cNvPr id="554" name="object"/>
          <p:cNvSpPr txBox="1"/>
          <p:nvPr/>
        </p:nvSpPr>
        <p:spPr>
          <a:xfrm>
            <a:off x="20486650" y="2516820"/>
            <a:ext cx="2289176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object</a:t>
            </a:r>
          </a:p>
        </p:txBody>
      </p:sp>
      <p:pic>
        <p:nvPicPr>
          <p:cNvPr id="555" name="Screen Shot 2021-02-13 at 9.17.11 PM.png" descr="Screen Shot 2021-02-13 at 9.17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93" y="5516576"/>
            <a:ext cx="12657627" cy="2204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creen Shot 2021-01-18 at 12.27.34 PM.png" descr="Screen Shot 2021-01-18 at 12.2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35" y="1925803"/>
            <a:ext cx="21913330" cy="11166439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객체"/>
          <p:cNvSpPr txBox="1"/>
          <p:nvPr/>
        </p:nvSpPr>
        <p:spPr>
          <a:xfrm>
            <a:off x="18377266" y="2503806"/>
            <a:ext cx="1407923" cy="102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700" u="sng"/>
            </a:lvl1pPr>
          </a:lstStyle>
          <a:p>
            <a:r>
              <a:t>객체</a:t>
            </a:r>
          </a:p>
        </p:txBody>
      </p:sp>
      <p:sp>
        <p:nvSpPr>
          <p:cNvPr id="559" name="class"/>
          <p:cNvSpPr txBox="1"/>
          <p:nvPr/>
        </p:nvSpPr>
        <p:spPr>
          <a:xfrm>
            <a:off x="7082562" y="3736020"/>
            <a:ext cx="1919352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class</a:t>
            </a:r>
          </a:p>
        </p:txBody>
      </p:sp>
      <p:sp>
        <p:nvSpPr>
          <p:cNvPr id="560" name="object"/>
          <p:cNvSpPr txBox="1"/>
          <p:nvPr/>
        </p:nvSpPr>
        <p:spPr>
          <a:xfrm>
            <a:off x="20486650" y="2516820"/>
            <a:ext cx="2289176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object</a:t>
            </a:r>
          </a:p>
        </p:txBody>
      </p:sp>
      <p:sp>
        <p:nvSpPr>
          <p:cNvPr id="561" name="Rectangle"/>
          <p:cNvSpPr/>
          <p:nvPr/>
        </p:nvSpPr>
        <p:spPr>
          <a:xfrm>
            <a:off x="10474214" y="4030732"/>
            <a:ext cx="8391650" cy="88337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2" name="Rectangle"/>
          <p:cNvSpPr/>
          <p:nvPr/>
        </p:nvSpPr>
        <p:spPr>
          <a:xfrm>
            <a:off x="18553134" y="40839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3" name="Rectangle"/>
          <p:cNvSpPr/>
          <p:nvPr/>
        </p:nvSpPr>
        <p:spPr>
          <a:xfrm>
            <a:off x="18730934" y="5861949"/>
            <a:ext cx="3513422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4" name="Rectangle"/>
          <p:cNvSpPr/>
          <p:nvPr/>
        </p:nvSpPr>
        <p:spPr>
          <a:xfrm>
            <a:off x="18730934" y="7081149"/>
            <a:ext cx="3513422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18553134" y="52142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6" name="Rectangle"/>
          <p:cNvSpPr/>
          <p:nvPr/>
        </p:nvSpPr>
        <p:spPr>
          <a:xfrm>
            <a:off x="18553134" y="76399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7" name="Rectangle"/>
          <p:cNvSpPr/>
          <p:nvPr/>
        </p:nvSpPr>
        <p:spPr>
          <a:xfrm>
            <a:off x="18553134" y="8948049"/>
            <a:ext cx="299628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8" name="Rectangle"/>
          <p:cNvSpPr/>
          <p:nvPr/>
        </p:nvSpPr>
        <p:spPr>
          <a:xfrm>
            <a:off x="18578534" y="11195949"/>
            <a:ext cx="425911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9" name="Rectangle"/>
          <p:cNvSpPr/>
          <p:nvPr/>
        </p:nvSpPr>
        <p:spPr>
          <a:xfrm>
            <a:off x="18578534" y="12364349"/>
            <a:ext cx="4259116" cy="43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0" name="Rectangle"/>
          <p:cNvSpPr/>
          <p:nvPr/>
        </p:nvSpPr>
        <p:spPr>
          <a:xfrm>
            <a:off x="21169334" y="42840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21804334" y="59350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21169334" y="77638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22337734" y="11421471"/>
            <a:ext cx="466606" cy="1367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4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creen Shot 2021-01-18 at 12.27.34 PM.png" descr="Screen Shot 2021-01-18 at 12.2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35" y="1925803"/>
            <a:ext cx="21913330" cy="11166439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객체"/>
          <p:cNvSpPr txBox="1"/>
          <p:nvPr/>
        </p:nvSpPr>
        <p:spPr>
          <a:xfrm>
            <a:off x="18377266" y="2503806"/>
            <a:ext cx="1407923" cy="102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700" u="sng"/>
            </a:lvl1pPr>
          </a:lstStyle>
          <a:p>
            <a:r>
              <a:t>객체</a:t>
            </a:r>
          </a:p>
        </p:txBody>
      </p:sp>
      <p:sp>
        <p:nvSpPr>
          <p:cNvPr id="578" name="class"/>
          <p:cNvSpPr txBox="1"/>
          <p:nvPr/>
        </p:nvSpPr>
        <p:spPr>
          <a:xfrm>
            <a:off x="7082562" y="3736020"/>
            <a:ext cx="1919352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class</a:t>
            </a:r>
          </a:p>
        </p:txBody>
      </p:sp>
      <p:sp>
        <p:nvSpPr>
          <p:cNvPr id="579" name="object"/>
          <p:cNvSpPr txBox="1"/>
          <p:nvPr/>
        </p:nvSpPr>
        <p:spPr>
          <a:xfrm>
            <a:off x="20486650" y="2516820"/>
            <a:ext cx="2289176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object</a:t>
            </a:r>
          </a:p>
        </p:txBody>
      </p:sp>
      <p:sp>
        <p:nvSpPr>
          <p:cNvPr id="58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Screen Shot 2021-01-18 at 12.27.34 PM.png" descr="Screen Shot 2021-01-18 at 12.2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35" y="1925803"/>
            <a:ext cx="21913330" cy="11166439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형판"/>
          <p:cNvSpPr txBox="1"/>
          <p:nvPr/>
        </p:nvSpPr>
        <p:spPr>
          <a:xfrm>
            <a:off x="8978097" y="451138"/>
            <a:ext cx="1765049" cy="12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600" b="0">
                <a:solidFill>
                  <a:srgbClr val="FF26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t>형판</a:t>
            </a:r>
          </a:p>
        </p:txBody>
      </p:sp>
      <p:sp>
        <p:nvSpPr>
          <p:cNvPr id="584" name="Quote Bubble"/>
          <p:cNvSpPr/>
          <p:nvPr/>
        </p:nvSpPr>
        <p:spPr>
          <a:xfrm>
            <a:off x="8552486" y="254523"/>
            <a:ext cx="2519607" cy="1674983"/>
          </a:xfrm>
          <a:prstGeom prst="wedgeEllipseCallout">
            <a:avLst>
              <a:gd name="adj1" fmla="val -92587"/>
              <a:gd name="adj2" fmla="val 147358"/>
            </a:avLst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5" name="Quote Bubble"/>
          <p:cNvSpPr/>
          <p:nvPr/>
        </p:nvSpPr>
        <p:spPr>
          <a:xfrm>
            <a:off x="13455589" y="236831"/>
            <a:ext cx="2460690" cy="1674983"/>
          </a:xfrm>
          <a:prstGeom prst="wedgeEllipseCallout">
            <a:avLst>
              <a:gd name="adj1" fmla="val 90136"/>
              <a:gd name="adj2" fmla="val 151335"/>
            </a:avLst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6" name="실체"/>
          <p:cNvSpPr txBox="1"/>
          <p:nvPr/>
        </p:nvSpPr>
        <p:spPr>
          <a:xfrm>
            <a:off x="13647371" y="382942"/>
            <a:ext cx="2045336" cy="1370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5600" b="0">
                <a:solidFill>
                  <a:srgbClr val="FF26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r>
              <a:t>실체</a:t>
            </a:r>
          </a:p>
        </p:txBody>
      </p:sp>
      <p:sp>
        <p:nvSpPr>
          <p:cNvPr id="587" name="객체"/>
          <p:cNvSpPr txBox="1"/>
          <p:nvPr/>
        </p:nvSpPr>
        <p:spPr>
          <a:xfrm>
            <a:off x="18377266" y="2503806"/>
            <a:ext cx="1407923" cy="102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700" u="sng"/>
            </a:lvl1pPr>
          </a:lstStyle>
          <a:p>
            <a:r>
              <a:t>객체</a:t>
            </a:r>
          </a:p>
        </p:txBody>
      </p:sp>
      <p:sp>
        <p:nvSpPr>
          <p:cNvPr id="588" name="class"/>
          <p:cNvSpPr txBox="1"/>
          <p:nvPr/>
        </p:nvSpPr>
        <p:spPr>
          <a:xfrm>
            <a:off x="7082562" y="3736020"/>
            <a:ext cx="1919352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class</a:t>
            </a:r>
          </a:p>
        </p:txBody>
      </p:sp>
      <p:sp>
        <p:nvSpPr>
          <p:cNvPr id="589" name="object"/>
          <p:cNvSpPr txBox="1"/>
          <p:nvPr/>
        </p:nvSpPr>
        <p:spPr>
          <a:xfrm>
            <a:off x="20486650" y="2516820"/>
            <a:ext cx="2289176" cy="99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600" u="sng"/>
            </a:lvl1pPr>
          </a:lstStyle>
          <a:p>
            <a:r>
              <a:t>object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&lt;문자열&gt;.isdigit()"/>
          <p:cNvSpPr txBox="1"/>
          <p:nvPr/>
        </p:nvSpPr>
        <p:spPr>
          <a:xfrm>
            <a:off x="6417639" y="4110642"/>
            <a:ext cx="11548723" cy="13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7800"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나눔명조"/>
                <a:ea typeface="나눔명조"/>
                <a:cs typeface="나눔명조"/>
                <a:sym typeface="나눔명조"/>
              </a:rPr>
              <a:t>&lt;문자열&gt;</a:t>
            </a:r>
            <a:r>
              <a:t>.isdigit()</a:t>
            </a:r>
          </a:p>
        </p:txBody>
      </p:sp>
      <p:sp>
        <p:nvSpPr>
          <p:cNvPr id="592" name="메소드…"/>
          <p:cNvSpPr txBox="1"/>
          <p:nvPr/>
        </p:nvSpPr>
        <p:spPr>
          <a:xfrm>
            <a:off x="10516556" y="660565"/>
            <a:ext cx="4205284" cy="2920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673655">
              <a:defRPr sz="9840">
                <a:solidFill>
                  <a:srgbClr val="3469A9"/>
                </a:solidFill>
              </a:defRPr>
            </a:pPr>
            <a:r>
              <a:rPr dirty="0" err="1"/>
              <a:t>메소드</a:t>
            </a:r>
            <a:endParaRPr dirty="0"/>
          </a:p>
          <a:p>
            <a:pPr defTabSz="673655">
              <a:defRPr sz="4920">
                <a:solidFill>
                  <a:srgbClr val="3469A9"/>
                </a:solidFill>
              </a:defRPr>
            </a:pPr>
            <a:r>
              <a:rPr dirty="0"/>
              <a:t>method</a:t>
            </a:r>
          </a:p>
        </p:txBody>
      </p:sp>
      <p:sp>
        <p:nvSpPr>
          <p:cNvPr id="593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&lt;문자열&gt;.isdigit()"/>
          <p:cNvSpPr txBox="1"/>
          <p:nvPr/>
        </p:nvSpPr>
        <p:spPr>
          <a:xfrm>
            <a:off x="6417639" y="4110642"/>
            <a:ext cx="11548723" cy="13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7800"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나눔명조"/>
                <a:ea typeface="나눔명조"/>
                <a:cs typeface="나눔명조"/>
                <a:sym typeface="나눔명조"/>
              </a:rPr>
              <a:t>&lt;문자열&gt;</a:t>
            </a:r>
            <a:r>
              <a:t>.isdigit()</a:t>
            </a:r>
          </a:p>
        </p:txBody>
      </p:sp>
      <p:sp>
        <p:nvSpPr>
          <p:cNvPr id="596" name="메소드…"/>
          <p:cNvSpPr txBox="1"/>
          <p:nvPr/>
        </p:nvSpPr>
        <p:spPr>
          <a:xfrm>
            <a:off x="10516556" y="673243"/>
            <a:ext cx="3766372" cy="2920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 fontScale="92500"/>
          </a:bodyPr>
          <a:lstStyle/>
          <a:p>
            <a:pPr defTabSz="673655">
              <a:defRPr sz="9840">
                <a:solidFill>
                  <a:srgbClr val="3469A9"/>
                </a:solidFill>
              </a:defRPr>
            </a:pPr>
            <a:r>
              <a:t>메소드</a:t>
            </a:r>
          </a:p>
          <a:p>
            <a:pPr defTabSz="673655">
              <a:defRPr sz="4920">
                <a:solidFill>
                  <a:srgbClr val="3469A9"/>
                </a:solidFill>
              </a:defRPr>
            </a:pPr>
            <a:r>
              <a:t>method</a:t>
            </a:r>
          </a:p>
        </p:txBody>
      </p:sp>
      <p:sp>
        <p:nvSpPr>
          <p:cNvPr id="597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611" name="Group"/>
          <p:cNvGrpSpPr/>
          <p:nvPr/>
        </p:nvGrpSpPr>
        <p:grpSpPr>
          <a:xfrm>
            <a:off x="1846153" y="6532582"/>
            <a:ext cx="20691695" cy="5555758"/>
            <a:chOff x="0" y="0"/>
            <a:chExt cx="20691693" cy="5555757"/>
          </a:xfrm>
        </p:grpSpPr>
        <p:pic>
          <p:nvPicPr>
            <p:cNvPr id="598" name="Screen Shot 2021-01-18 at 12.31.28 PM.png" descr="Screen Shot 2021-01-18 at 12.31.2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48647"/>
              <a:ext cx="17783921" cy="46071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2" name="Group"/>
            <p:cNvGrpSpPr/>
            <p:nvPr/>
          </p:nvGrpSpPr>
          <p:grpSpPr>
            <a:xfrm>
              <a:off x="4109757" y="0"/>
              <a:ext cx="3246936" cy="1393664"/>
              <a:chOff x="0" y="0"/>
              <a:chExt cx="3246934" cy="1393663"/>
            </a:xfrm>
          </p:grpSpPr>
          <p:sp>
            <p:nvSpPr>
              <p:cNvPr id="599" name="isdigit()"/>
              <p:cNvSpPr txBox="1"/>
              <p:nvPr/>
            </p:nvSpPr>
            <p:spPr>
              <a:xfrm>
                <a:off x="459708" y="193707"/>
                <a:ext cx="2551389" cy="658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0"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r>
                  <a:t>isdigit()</a:t>
                </a:r>
              </a:p>
            </p:txBody>
          </p:sp>
          <p:sp>
            <p:nvSpPr>
              <p:cNvPr id="600" name="Quote Bubble"/>
              <p:cNvSpPr/>
              <p:nvPr/>
            </p:nvSpPr>
            <p:spPr>
              <a:xfrm>
                <a:off x="0" y="0"/>
                <a:ext cx="3246935" cy="1393664"/>
              </a:xfrm>
              <a:prstGeom prst="wedgeEllipseCallout">
                <a:avLst>
                  <a:gd name="adj1" fmla="val -49594"/>
                  <a:gd name="adj2" fmla="val 65126"/>
                </a:avLst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1" name="…"/>
              <p:cNvSpPr txBox="1"/>
              <p:nvPr/>
            </p:nvSpPr>
            <p:spPr>
              <a:xfrm>
                <a:off x="347719" y="620678"/>
                <a:ext cx="2551389" cy="62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…</a:t>
                </a:r>
              </a:p>
            </p:txBody>
          </p:sp>
        </p:grpSp>
        <p:grpSp>
          <p:nvGrpSpPr>
            <p:cNvPr id="606" name="Group"/>
            <p:cNvGrpSpPr/>
            <p:nvPr/>
          </p:nvGrpSpPr>
          <p:grpSpPr>
            <a:xfrm>
              <a:off x="11145557" y="0"/>
              <a:ext cx="3246936" cy="1393664"/>
              <a:chOff x="0" y="0"/>
              <a:chExt cx="3246934" cy="1393663"/>
            </a:xfrm>
          </p:grpSpPr>
          <p:sp>
            <p:nvSpPr>
              <p:cNvPr id="603" name="isdigit()"/>
              <p:cNvSpPr txBox="1"/>
              <p:nvPr/>
            </p:nvSpPr>
            <p:spPr>
              <a:xfrm>
                <a:off x="459708" y="193707"/>
                <a:ext cx="2551389" cy="658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0"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r>
                  <a:t>isdigit()</a:t>
                </a:r>
              </a:p>
            </p:txBody>
          </p:sp>
          <p:sp>
            <p:nvSpPr>
              <p:cNvPr id="604" name="Quote Bubble"/>
              <p:cNvSpPr/>
              <p:nvPr/>
            </p:nvSpPr>
            <p:spPr>
              <a:xfrm>
                <a:off x="0" y="0"/>
                <a:ext cx="3246935" cy="1393664"/>
              </a:xfrm>
              <a:prstGeom prst="wedgeEllipseCallout">
                <a:avLst>
                  <a:gd name="adj1" fmla="val -49594"/>
                  <a:gd name="adj2" fmla="val 65126"/>
                </a:avLst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5" name="…"/>
              <p:cNvSpPr txBox="1"/>
              <p:nvPr/>
            </p:nvSpPr>
            <p:spPr>
              <a:xfrm>
                <a:off x="347719" y="620678"/>
                <a:ext cx="2551389" cy="62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…</a:t>
                </a:r>
              </a:p>
            </p:txBody>
          </p:sp>
        </p:grpSp>
        <p:grpSp>
          <p:nvGrpSpPr>
            <p:cNvPr id="610" name="Group"/>
            <p:cNvGrpSpPr/>
            <p:nvPr/>
          </p:nvGrpSpPr>
          <p:grpSpPr>
            <a:xfrm>
              <a:off x="17444758" y="0"/>
              <a:ext cx="3246936" cy="1393664"/>
              <a:chOff x="0" y="0"/>
              <a:chExt cx="3246934" cy="1393663"/>
            </a:xfrm>
          </p:grpSpPr>
          <p:sp>
            <p:nvSpPr>
              <p:cNvPr id="607" name="isdigit()"/>
              <p:cNvSpPr txBox="1"/>
              <p:nvPr/>
            </p:nvSpPr>
            <p:spPr>
              <a:xfrm>
                <a:off x="459708" y="193707"/>
                <a:ext cx="2551389" cy="658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b="0"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r>
                  <a:t>isdigit()</a:t>
                </a:r>
              </a:p>
            </p:txBody>
          </p:sp>
          <p:sp>
            <p:nvSpPr>
              <p:cNvPr id="608" name="Quote Bubble"/>
              <p:cNvSpPr/>
              <p:nvPr/>
            </p:nvSpPr>
            <p:spPr>
              <a:xfrm>
                <a:off x="0" y="0"/>
                <a:ext cx="3246935" cy="1393664"/>
              </a:xfrm>
              <a:prstGeom prst="wedgeEllipseCallout">
                <a:avLst>
                  <a:gd name="adj1" fmla="val -49594"/>
                  <a:gd name="adj2" fmla="val 65126"/>
                </a:avLst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9" name="…"/>
              <p:cNvSpPr txBox="1"/>
              <p:nvPr/>
            </p:nvSpPr>
            <p:spPr>
              <a:xfrm>
                <a:off x="347719" y="620678"/>
                <a:ext cx="2551389" cy="62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…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"/>
          <p:cNvGrpSpPr/>
          <p:nvPr/>
        </p:nvGrpSpPr>
        <p:grpSpPr>
          <a:xfrm>
            <a:off x="8012629" y="3835351"/>
            <a:ext cx="7911758" cy="7936856"/>
            <a:chOff x="0" y="0"/>
            <a:chExt cx="7911757" cy="7936854"/>
          </a:xfrm>
        </p:grpSpPr>
        <p:sp>
          <p:nvSpPr>
            <p:cNvPr id="216" name="Shape"/>
            <p:cNvSpPr/>
            <p:nvPr/>
          </p:nvSpPr>
          <p:spPr>
            <a:xfrm>
              <a:off x="2042111" y="1048327"/>
              <a:ext cx="3980996" cy="237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4032608" y="0"/>
              <a:ext cx="1" cy="1089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6679809" y="2224904"/>
              <a:ext cx="1" cy="17123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 flipV="1">
              <a:off x="13151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 flipH="1">
              <a:off x="1284843" y="6870016"/>
              <a:ext cx="53900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3979886" y="6831099"/>
              <a:ext cx="1" cy="11057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2" name="Rectangle"/>
            <p:cNvSpPr/>
            <p:nvPr/>
          </p:nvSpPr>
          <p:spPr>
            <a:xfrm>
              <a:off x="0" y="3963755"/>
              <a:ext cx="2561866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1315110" y="2200749"/>
              <a:ext cx="1" cy="1767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4" name="?"/>
            <p:cNvSpPr txBox="1"/>
            <p:nvPr/>
          </p:nvSpPr>
          <p:spPr>
            <a:xfrm>
              <a:off x="3031985" y="1710944"/>
              <a:ext cx="2001247" cy="105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6800">
                  <a:solidFill>
                    <a:srgbClr val="FF2600"/>
                  </a:solidFill>
                </a:defRPr>
              </a:lvl1pPr>
            </a:lstStyle>
            <a:p>
              <a:r>
                <a:t>?</a:t>
              </a:r>
            </a:p>
          </p:txBody>
        </p:sp>
        <p:sp>
          <p:nvSpPr>
            <p:cNvPr id="225" name="Line"/>
            <p:cNvSpPr/>
            <p:nvPr/>
          </p:nvSpPr>
          <p:spPr>
            <a:xfrm flipH="1">
              <a:off x="1341020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6" name="Rectangle"/>
            <p:cNvSpPr/>
            <p:nvPr/>
          </p:nvSpPr>
          <p:spPr>
            <a:xfrm>
              <a:off x="5349891" y="3963755"/>
              <a:ext cx="2561867" cy="182912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solidFill>
                    <a:srgbClr val="FFFFFF"/>
                  </a:solidFill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 flipV="1">
              <a:off x="6679810" y="5780323"/>
              <a:ext cx="1" cy="11286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  <p:sp>
          <p:nvSpPr>
            <p:cNvPr id="228" name="&lt;블록&gt;1"/>
            <p:cNvSpPr txBox="1"/>
            <p:nvPr/>
          </p:nvSpPr>
          <p:spPr>
            <a:xfrm>
              <a:off x="213803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1</a:t>
              </a:r>
            </a:p>
          </p:txBody>
        </p:sp>
        <p:sp>
          <p:nvSpPr>
            <p:cNvPr id="229" name="&lt;블록&gt;2"/>
            <p:cNvSpPr txBox="1"/>
            <p:nvPr/>
          </p:nvSpPr>
          <p:spPr>
            <a:xfrm>
              <a:off x="5578502" y="4352931"/>
              <a:ext cx="2202616" cy="105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400">
                  <a:latin typeface="나눔명조"/>
                  <a:ea typeface="나눔명조"/>
                  <a:cs typeface="나눔명조"/>
                  <a:sym typeface="나눔명조"/>
                </a:defRPr>
              </a:pPr>
              <a:r>
                <a:t>&lt;블록&gt;</a:t>
              </a:r>
              <a:r>
                <a:rPr baseline="-5999"/>
                <a:t>2</a:t>
              </a:r>
            </a:p>
          </p:txBody>
        </p:sp>
        <p:sp>
          <p:nvSpPr>
            <p:cNvPr id="230" name="Line"/>
            <p:cNvSpPr/>
            <p:nvPr/>
          </p:nvSpPr>
          <p:spPr>
            <a:xfrm flipH="1">
              <a:off x="6033763" y="2236332"/>
              <a:ext cx="6760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400" b="0">
                  <a:latin typeface="Apple SD 산돌고딕 Neo 옅은체"/>
                  <a:ea typeface="Apple SD 산돌고딕 Neo 옅은체"/>
                  <a:cs typeface="Apple SD 산돌고딕 Neo 옅은체"/>
                  <a:sym typeface="Apple SD 산돌고딕 Neo 옅은체"/>
                </a:defRPr>
              </a:pPr>
              <a:endParaRPr/>
            </a:p>
          </p:txBody>
        </p:sp>
      </p:grpSp>
      <p:sp>
        <p:nvSpPr>
          <p:cNvPr id="232" name="Shape"/>
          <p:cNvSpPr/>
          <p:nvPr/>
        </p:nvSpPr>
        <p:spPr>
          <a:xfrm>
            <a:off x="18160632" y="4748321"/>
            <a:ext cx="4185352" cy="23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>
            <a:off x="20216355" y="3677145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 flipH="1">
            <a:off x="17426004" y="9053514"/>
            <a:ext cx="116685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20242221" y="10862403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>
            <a:off x="20216354" y="7072642"/>
            <a:ext cx="1" cy="1089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18622547" y="8152469"/>
            <a:ext cx="3261521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17368887" y="4058639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39" name="?"/>
          <p:cNvSpPr txBox="1"/>
          <p:nvPr/>
        </p:nvSpPr>
        <p:spPr>
          <a:xfrm>
            <a:off x="19201319" y="5401145"/>
            <a:ext cx="2103976" cy="103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6800">
                <a:solidFill>
                  <a:srgbClr val="FF2600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40" name="Line"/>
          <p:cNvSpPr/>
          <p:nvPr/>
        </p:nvSpPr>
        <p:spPr>
          <a:xfrm flipV="1">
            <a:off x="23036397" y="5879438"/>
            <a:ext cx="1" cy="502224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1" name="&lt;블록&gt;"/>
          <p:cNvSpPr txBox="1"/>
          <p:nvPr/>
        </p:nvSpPr>
        <p:spPr>
          <a:xfrm>
            <a:off x="19201319" y="8535892"/>
            <a:ext cx="2103976" cy="103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&lt;블록&gt;</a:t>
            </a:r>
          </a:p>
        </p:txBody>
      </p:sp>
      <p:sp>
        <p:nvSpPr>
          <p:cNvPr id="242" name="Line"/>
          <p:cNvSpPr/>
          <p:nvPr/>
        </p:nvSpPr>
        <p:spPr>
          <a:xfrm flipH="1">
            <a:off x="22357187" y="5918767"/>
            <a:ext cx="71072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17396312" y="4078330"/>
            <a:ext cx="1" cy="501312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20253307" y="10829043"/>
            <a:ext cx="1" cy="108941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5" name="선택 제어"/>
          <p:cNvSpPr txBox="1"/>
          <p:nvPr/>
        </p:nvSpPr>
        <p:spPr>
          <a:xfrm>
            <a:off x="9965620" y="1219776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선택 제어</a:t>
            </a:r>
          </a:p>
        </p:txBody>
      </p:sp>
      <p:sp>
        <p:nvSpPr>
          <p:cNvPr id="246" name="반복 제어"/>
          <p:cNvSpPr txBox="1"/>
          <p:nvPr/>
        </p:nvSpPr>
        <p:spPr>
          <a:xfrm>
            <a:off x="18215511" y="1213797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반복 제어</a:t>
            </a:r>
          </a:p>
        </p:txBody>
      </p:sp>
      <p:sp>
        <p:nvSpPr>
          <p:cNvPr id="247" name="순차 제어"/>
          <p:cNvSpPr txBox="1"/>
          <p:nvPr/>
        </p:nvSpPr>
        <p:spPr>
          <a:xfrm>
            <a:off x="2162712" y="1213797"/>
            <a:ext cx="4005776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순차 제어</a:t>
            </a:r>
          </a:p>
        </p:txBody>
      </p:sp>
      <p:sp>
        <p:nvSpPr>
          <p:cNvPr id="248" name="Rectangle"/>
          <p:cNvSpPr/>
          <p:nvPr/>
        </p:nvSpPr>
        <p:spPr>
          <a:xfrm>
            <a:off x="2534839" y="4905064"/>
            <a:ext cx="3261522" cy="180209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49" name="Rectangle"/>
          <p:cNvSpPr/>
          <p:nvPr/>
        </p:nvSpPr>
        <p:spPr>
          <a:xfrm>
            <a:off x="2534839" y="8511864"/>
            <a:ext cx="3261522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4165600" y="3798570"/>
            <a:ext cx="1" cy="11119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4167645" y="6661430"/>
            <a:ext cx="1" cy="18401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4167645" y="10324196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53" name="&lt;블록&gt;1"/>
          <p:cNvSpPr txBox="1"/>
          <p:nvPr/>
        </p:nvSpPr>
        <p:spPr>
          <a:xfrm>
            <a:off x="3064292" y="528072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254" name="&lt;블록&gt;2"/>
          <p:cNvSpPr txBox="1"/>
          <p:nvPr/>
        </p:nvSpPr>
        <p:spPr>
          <a:xfrm>
            <a:off x="3041038" y="8887522"/>
            <a:ext cx="2202616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255" name="if-else"/>
          <p:cNvSpPr txBox="1"/>
          <p:nvPr/>
        </p:nvSpPr>
        <p:spPr>
          <a:xfrm>
            <a:off x="10512770" y="2603518"/>
            <a:ext cx="2911476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if-else</a:t>
            </a:r>
          </a:p>
        </p:txBody>
      </p:sp>
      <p:sp>
        <p:nvSpPr>
          <p:cNvPr id="256" name="while"/>
          <p:cNvSpPr txBox="1"/>
          <p:nvPr/>
        </p:nvSpPr>
        <p:spPr>
          <a:xfrm>
            <a:off x="19191270" y="2603518"/>
            <a:ext cx="2124076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while</a:t>
            </a:r>
          </a:p>
        </p:txBody>
      </p:sp>
      <p:sp>
        <p:nvSpPr>
          <p:cNvPr id="25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입력 확인"/>
          <p:cNvSpPr txBox="1">
            <a:spLocks noGrp="1"/>
          </p:cNvSpPr>
          <p:nvPr>
            <p:ph type="title" idx="4294967295"/>
          </p:nvPr>
        </p:nvSpPr>
        <p:spPr>
          <a:xfrm>
            <a:off x="8104451" y="1909660"/>
            <a:ext cx="8175098" cy="210463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입력 확인</a:t>
            </a:r>
          </a:p>
        </p:txBody>
      </p:sp>
      <p:sp>
        <p:nvSpPr>
          <p:cNvPr id="614" name="Input Validation"/>
          <p:cNvSpPr txBox="1"/>
          <p:nvPr/>
        </p:nvSpPr>
        <p:spPr>
          <a:xfrm>
            <a:off x="5390967" y="3946561"/>
            <a:ext cx="13602066" cy="18176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lnSpc>
                <a:spcPct val="120000"/>
              </a:lnSpc>
              <a:defRPr sz="9200"/>
            </a:lvl1pPr>
          </a:lstStyle>
          <a:p>
            <a:r>
              <a:t>Input Validation</a:t>
            </a:r>
          </a:p>
        </p:txBody>
      </p:sp>
      <p:sp>
        <p:nvSpPr>
          <p:cNvPr id="615" name="&lt;통과조건&gt;"/>
          <p:cNvSpPr txBox="1"/>
          <p:nvPr/>
        </p:nvSpPr>
        <p:spPr>
          <a:xfrm>
            <a:off x="9082336" y="7314136"/>
            <a:ext cx="6219328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8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나눔명조"/>
                <a:ea typeface="나눔명조"/>
                <a:cs typeface="나눔명조"/>
                <a:sym typeface="나눔명조"/>
              </a:rPr>
              <a:t>&lt;통과조건&gt;</a:t>
            </a:r>
          </a:p>
        </p:txBody>
      </p:sp>
      <p:sp>
        <p:nvSpPr>
          <p:cNvPr id="616" name="True"/>
          <p:cNvSpPr txBox="1"/>
          <p:nvPr/>
        </p:nvSpPr>
        <p:spPr>
          <a:xfrm>
            <a:off x="8482647" y="8809614"/>
            <a:ext cx="1525906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>
                <a:solidFill>
                  <a:srgbClr val="008F00"/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617" name="Line"/>
          <p:cNvSpPr/>
          <p:nvPr/>
        </p:nvSpPr>
        <p:spPr>
          <a:xfrm flipH="1">
            <a:off x="9348590" y="8776153"/>
            <a:ext cx="1790675" cy="179067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8" name="Line"/>
          <p:cNvSpPr/>
          <p:nvPr/>
        </p:nvSpPr>
        <p:spPr>
          <a:xfrm>
            <a:off x="13073866" y="8776153"/>
            <a:ext cx="1793826" cy="179265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9" name="False"/>
          <p:cNvSpPr txBox="1"/>
          <p:nvPr/>
        </p:nvSpPr>
        <p:spPr>
          <a:xfrm>
            <a:off x="14248625" y="8809614"/>
            <a:ext cx="1830350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>
                <a:solidFill>
                  <a:srgbClr val="FF2600"/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620" name="우량"/>
          <p:cNvSpPr txBox="1"/>
          <p:nvPr/>
        </p:nvSpPr>
        <p:spPr>
          <a:xfrm>
            <a:off x="7874744" y="10919228"/>
            <a:ext cx="2741712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800">
                <a:solidFill>
                  <a:srgbClr val="008F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우량</a:t>
            </a:r>
          </a:p>
        </p:txBody>
      </p:sp>
      <p:sp>
        <p:nvSpPr>
          <p:cNvPr id="621" name="불량, 재입력"/>
          <p:cNvSpPr txBox="1"/>
          <p:nvPr/>
        </p:nvSpPr>
        <p:spPr>
          <a:xfrm>
            <a:off x="13349535" y="10919228"/>
            <a:ext cx="6219328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800"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불량, 재입력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입력 확인 코드 패턴"/>
          <p:cNvSpPr txBox="1"/>
          <p:nvPr/>
        </p:nvSpPr>
        <p:spPr>
          <a:xfrm>
            <a:off x="5798870" y="1607540"/>
            <a:ext cx="13659562" cy="21424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rPr dirty="0" err="1"/>
              <a:t>입력</a:t>
            </a:r>
            <a:r>
              <a:rPr dirty="0"/>
              <a:t> </a:t>
            </a:r>
            <a:r>
              <a:rPr dirty="0" err="1"/>
              <a:t>확인</a:t>
            </a:r>
            <a:r>
              <a:rPr dirty="0"/>
              <a:t>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패턴</a:t>
            </a:r>
            <a:endParaRPr dirty="0"/>
          </a:p>
        </p:txBody>
      </p:sp>
      <p:pic>
        <p:nvPicPr>
          <p:cNvPr id="624" name="Screen Shot 2021-01-18 at 12.35.34 PM.png" descr="Screen Shot 2021-01-18 at 12.35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83" y="5456122"/>
            <a:ext cx="9859634" cy="5171658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입력 확인 코드 패턴"/>
          <p:cNvSpPr txBox="1"/>
          <p:nvPr/>
        </p:nvSpPr>
        <p:spPr>
          <a:xfrm>
            <a:off x="5798870" y="1607540"/>
            <a:ext cx="13689280" cy="21424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2000"/>
            </a:lvl1pPr>
          </a:lstStyle>
          <a:p>
            <a:r>
              <a:rPr dirty="0" err="1"/>
              <a:t>입력</a:t>
            </a:r>
            <a:r>
              <a:rPr dirty="0"/>
              <a:t> </a:t>
            </a:r>
            <a:r>
              <a:rPr dirty="0" err="1"/>
              <a:t>확인</a:t>
            </a:r>
            <a:r>
              <a:rPr dirty="0"/>
              <a:t>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패턴</a:t>
            </a:r>
            <a:endParaRPr dirty="0"/>
          </a:p>
        </p:txBody>
      </p:sp>
      <p:pic>
        <p:nvPicPr>
          <p:cNvPr id="628" name="Screen Shot 2021-01-18 at 12.35.34 PM.png" descr="Screen Shot 2021-01-18 at 12.35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83" y="5456122"/>
            <a:ext cx="9859634" cy="5171658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Line"/>
          <p:cNvSpPr/>
          <p:nvPr/>
        </p:nvSpPr>
        <p:spPr>
          <a:xfrm>
            <a:off x="14421491" y="8622058"/>
            <a:ext cx="3828104" cy="11298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x.isdigit()"/>
          <p:cNvSpPr txBox="1"/>
          <p:nvPr/>
        </p:nvSpPr>
        <p:spPr>
          <a:xfrm>
            <a:off x="18613946" y="9231836"/>
            <a:ext cx="503770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>
                <a:solidFill>
                  <a:srgbClr val="0433FF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r>
              <a:t>x.isdigit()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creen Shot 2021-01-18 at 12.37.56 PM.png" descr="Screen Shot 2021-01-18 at 12.37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73" y="255184"/>
            <a:ext cx="13899854" cy="13205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Screen Shot 2021-01-30 at 10.32.36 PM.png" descr="Screen Shot 2021-01-30 at 10.3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46" y="5948622"/>
            <a:ext cx="18610508" cy="1818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p.122"/>
          <p:cNvSpPr txBox="1"/>
          <p:nvPr/>
        </p:nvSpPr>
        <p:spPr>
          <a:xfrm>
            <a:off x="11142662" y="3787524"/>
            <a:ext cx="2098676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p.122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creen Shot 2021-01-29 at 7.17.46 PM.png" descr="Screen Shot 2021-01-29 at 7.17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190" y="2452886"/>
            <a:ext cx="12835291" cy="392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Screen Shot 2021-01-30 at 10.17.39 PM.png" descr="Screen Shot 2021-01-30 at 10.17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2" y="1164595"/>
            <a:ext cx="8957140" cy="11386810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✔︎"/>
          <p:cNvSpPr txBox="1"/>
          <p:nvPr/>
        </p:nvSpPr>
        <p:spPr>
          <a:xfrm>
            <a:off x="14260803" y="10709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15140167" y="7293440"/>
            <a:ext cx="4606506" cy="4422065"/>
            <a:chOff x="0" y="0"/>
            <a:chExt cx="4606505" cy="4422064"/>
          </a:xfrm>
        </p:grpSpPr>
        <p:pic>
          <p:nvPicPr>
            <p:cNvPr id="641" name="Screen Shot 2021-01-30 at 10.19.06 PM.png" descr="Screen Shot 2021-01-30 at 10.19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4" y="0"/>
              <a:ext cx="3123953" cy="926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2" name="Screen Shot 2021-01-30 at 10.20.48 PM.png" descr="Screen Shot 2021-01-30 at 10.20.4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29" y="1103383"/>
              <a:ext cx="3256324" cy="979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3" name="Screen Shot 2021-01-30 at 10.21.03 PM.png" descr="Screen Shot 2021-01-30 at 10.21.0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" y="2259714"/>
              <a:ext cx="3256324" cy="953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4" name="Screen Shot 2021-01-30 at 10.21.27 PM.png" descr="Screen Shot 2021-01-30 at 10.21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389572"/>
              <a:ext cx="4606506" cy="1032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"/>
          <p:cNvGrpSpPr/>
          <p:nvPr/>
        </p:nvGrpSpPr>
        <p:grpSpPr>
          <a:xfrm>
            <a:off x="4000760" y="6196677"/>
            <a:ext cx="16382480" cy="3877634"/>
            <a:chOff x="0" y="0"/>
            <a:chExt cx="16382479" cy="3877633"/>
          </a:xfrm>
        </p:grpSpPr>
        <p:pic>
          <p:nvPicPr>
            <p:cNvPr id="647" name="Screen Shot 2021-01-30 at 10.32.09 PM.png" descr="Screen Shot 2021-01-30 at 10.32.0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4919"/>
              <a:ext cx="16382480" cy="17127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8" name="Screen Shot 2021-01-30 at 10.32.20 PM.png" descr="Screen Shot 2021-01-30 at 10.32.20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382480" cy="16382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0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pp.127~129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pp.127~129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인덱스…"/>
          <p:cNvSpPr txBox="1"/>
          <p:nvPr/>
        </p:nvSpPr>
        <p:spPr>
          <a:xfrm>
            <a:off x="9256300" y="1007732"/>
            <a:ext cx="5871400" cy="2472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657225">
              <a:defRPr sz="9600"/>
            </a:pPr>
            <a:r>
              <a:t>인덱스</a:t>
            </a:r>
          </a:p>
          <a:p>
            <a:pPr defTabSz="657225">
              <a:defRPr sz="5920"/>
            </a:pPr>
            <a:r>
              <a:t>index</a:t>
            </a:r>
          </a:p>
        </p:txBody>
      </p:sp>
      <p:sp>
        <p:nvSpPr>
          <p:cNvPr id="654" name="&quot;컴퓨터과학&quot;"/>
          <p:cNvSpPr txBox="1"/>
          <p:nvPr/>
        </p:nvSpPr>
        <p:spPr>
          <a:xfrm>
            <a:off x="3480033" y="5104137"/>
            <a:ext cx="4927134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</a:t>
            </a:r>
          </a:p>
        </p:txBody>
      </p:sp>
      <p:pic>
        <p:nvPicPr>
          <p:cNvPr id="655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7032804"/>
            <a:ext cx="10151536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인덱스의 범위"/>
          <p:cNvSpPr txBox="1"/>
          <p:nvPr/>
        </p:nvSpPr>
        <p:spPr>
          <a:xfrm>
            <a:off x="15049648" y="4178942"/>
            <a:ext cx="5155904" cy="129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 u="sng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인덱스의 범위</a:t>
            </a:r>
          </a:p>
        </p:txBody>
      </p:sp>
      <p:sp>
        <p:nvSpPr>
          <p:cNvPr id="657" name="n = 문자열의 길이"/>
          <p:cNvSpPr txBox="1"/>
          <p:nvPr/>
        </p:nvSpPr>
        <p:spPr>
          <a:xfrm>
            <a:off x="14013159" y="11100442"/>
            <a:ext cx="7228882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n = 문자열의 길이</a:t>
            </a:r>
          </a:p>
        </p:txBody>
      </p:sp>
      <p:sp>
        <p:nvSpPr>
          <p:cNvPr id="658" name="0 ~ n-1"/>
          <p:cNvSpPr txBox="1"/>
          <p:nvPr/>
        </p:nvSpPr>
        <p:spPr>
          <a:xfrm>
            <a:off x="15735957" y="7003422"/>
            <a:ext cx="3783286" cy="122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0 ~ n-1</a:t>
            </a:r>
          </a:p>
        </p:txBody>
      </p:sp>
      <p:sp>
        <p:nvSpPr>
          <p:cNvPr id="659" name="-1 ~ -n"/>
          <p:cNvSpPr txBox="1"/>
          <p:nvPr/>
        </p:nvSpPr>
        <p:spPr>
          <a:xfrm>
            <a:off x="15431157" y="9051932"/>
            <a:ext cx="3783286" cy="122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-1 ~ -n</a:t>
            </a:r>
          </a:p>
        </p:txBody>
      </p:sp>
      <p:sp>
        <p:nvSpPr>
          <p:cNvPr id="660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인덱스…"/>
          <p:cNvSpPr txBox="1"/>
          <p:nvPr/>
        </p:nvSpPr>
        <p:spPr>
          <a:xfrm>
            <a:off x="9256300" y="1007732"/>
            <a:ext cx="5871400" cy="24721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657225">
              <a:defRPr sz="9600"/>
            </a:pPr>
            <a:r>
              <a:t>인덱스</a:t>
            </a:r>
          </a:p>
          <a:p>
            <a:pPr defTabSz="657225">
              <a:defRPr sz="5920"/>
            </a:pPr>
            <a:r>
              <a:t>index</a:t>
            </a:r>
          </a:p>
        </p:txBody>
      </p:sp>
      <p:sp>
        <p:nvSpPr>
          <p:cNvPr id="663" name="&quot;컴퓨터과학&quot;"/>
          <p:cNvSpPr txBox="1"/>
          <p:nvPr/>
        </p:nvSpPr>
        <p:spPr>
          <a:xfrm>
            <a:off x="3480033" y="5104137"/>
            <a:ext cx="4927134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</a:t>
            </a:r>
          </a:p>
        </p:txBody>
      </p:sp>
      <p:pic>
        <p:nvPicPr>
          <p:cNvPr id="664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7032804"/>
            <a:ext cx="10151536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&quot;컴퓨터과학&quot;[0]"/>
          <p:cNvSpPr txBox="1"/>
          <p:nvPr/>
        </p:nvSpPr>
        <p:spPr>
          <a:xfrm>
            <a:off x="14691466" y="5104137"/>
            <a:ext cx="6481868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"컴퓨터과학"[0]</a:t>
            </a:r>
          </a:p>
        </p:txBody>
      </p:sp>
      <p:sp>
        <p:nvSpPr>
          <p:cNvPr id="666" name="&quot;컴퓨터과학&quot;[2]"/>
          <p:cNvSpPr txBox="1"/>
          <p:nvPr/>
        </p:nvSpPr>
        <p:spPr>
          <a:xfrm>
            <a:off x="14691466" y="7186937"/>
            <a:ext cx="6481868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"컴퓨터과학"[2]</a:t>
            </a:r>
          </a:p>
        </p:txBody>
      </p:sp>
      <p:sp>
        <p:nvSpPr>
          <p:cNvPr id="667" name="&quot;컴퓨터과학&quot;[-1]"/>
          <p:cNvSpPr txBox="1"/>
          <p:nvPr/>
        </p:nvSpPr>
        <p:spPr>
          <a:xfrm>
            <a:off x="14432344" y="9269737"/>
            <a:ext cx="7000112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"컴퓨터과학"[-1]</a:t>
            </a:r>
          </a:p>
        </p:txBody>
      </p:sp>
      <p:sp>
        <p:nvSpPr>
          <p:cNvPr id="668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문자열 조각 복제"/>
          <p:cNvSpPr txBox="1"/>
          <p:nvPr/>
        </p:nvSpPr>
        <p:spPr>
          <a:xfrm>
            <a:off x="6877529" y="660850"/>
            <a:ext cx="10628942" cy="1725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81870">
              <a:defRPr sz="9960">
                <a:solidFill>
                  <a:srgbClr val="3469A9"/>
                </a:solidFill>
              </a:defRPr>
            </a:lvl1pPr>
          </a:lstStyle>
          <a:p>
            <a:r>
              <a:t>문자열 조각 복제</a:t>
            </a:r>
          </a:p>
        </p:txBody>
      </p:sp>
      <p:sp>
        <p:nvSpPr>
          <p:cNvPr id="671" name="&quot;컴퓨터과학&quot;[1:3]"/>
          <p:cNvSpPr txBox="1"/>
          <p:nvPr/>
        </p:nvSpPr>
        <p:spPr>
          <a:xfrm>
            <a:off x="2692422" y="3427737"/>
            <a:ext cx="7518356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"컴퓨터과학"[1:3]</a:t>
            </a:r>
          </a:p>
        </p:txBody>
      </p:sp>
      <p:pic>
        <p:nvPicPr>
          <p:cNvPr id="672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2" y="8048804"/>
            <a:ext cx="10151536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Rectangle"/>
          <p:cNvSpPr/>
          <p:nvPr/>
        </p:nvSpPr>
        <p:spPr>
          <a:xfrm>
            <a:off x="3683000" y="9372600"/>
            <a:ext cx="3706753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 flipV="1">
            <a:off x="4693834" y="4653576"/>
            <a:ext cx="3617671" cy="3314465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5" name="Line"/>
          <p:cNvSpPr/>
          <p:nvPr/>
        </p:nvSpPr>
        <p:spPr>
          <a:xfrm flipV="1">
            <a:off x="8300082" y="4686693"/>
            <a:ext cx="1004353" cy="3278990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 flipH="1">
            <a:off x="4709951" y="7953557"/>
            <a:ext cx="199751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7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"/>
          <p:cNvSpPr/>
          <p:nvPr/>
        </p:nvSpPr>
        <p:spPr>
          <a:xfrm>
            <a:off x="10054741" y="4883679"/>
            <a:ext cx="3980996" cy="2376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12045237" y="3835351"/>
            <a:ext cx="1" cy="108969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14692439" y="6060256"/>
            <a:ext cx="1" cy="171237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9327740" y="9615674"/>
            <a:ext cx="1" cy="112861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9297472" y="10705368"/>
            <a:ext cx="539008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11992515" y="10666451"/>
            <a:ext cx="1" cy="11057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5" name="Rectangle"/>
          <p:cNvSpPr/>
          <p:nvPr/>
        </p:nvSpPr>
        <p:spPr>
          <a:xfrm>
            <a:off x="8012629" y="7799106"/>
            <a:ext cx="2561867" cy="182913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>
            <a:off x="9327740" y="6036101"/>
            <a:ext cx="1" cy="17673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7" name="?"/>
          <p:cNvSpPr txBox="1"/>
          <p:nvPr/>
        </p:nvSpPr>
        <p:spPr>
          <a:xfrm>
            <a:off x="11044615" y="5546295"/>
            <a:ext cx="2001247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6800">
                <a:solidFill>
                  <a:srgbClr val="FF2600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68" name="Line"/>
          <p:cNvSpPr/>
          <p:nvPr/>
        </p:nvSpPr>
        <p:spPr>
          <a:xfrm flipH="1">
            <a:off x="9353650" y="6071684"/>
            <a:ext cx="6760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69" name="Rectangle"/>
          <p:cNvSpPr/>
          <p:nvPr/>
        </p:nvSpPr>
        <p:spPr>
          <a:xfrm>
            <a:off x="13362520" y="7799106"/>
            <a:ext cx="2561867" cy="182913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14692439" y="9615674"/>
            <a:ext cx="1" cy="112861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1" name="&lt;블록&gt;1"/>
          <p:cNvSpPr txBox="1"/>
          <p:nvPr/>
        </p:nvSpPr>
        <p:spPr>
          <a:xfrm>
            <a:off x="8226432" y="818828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272" name="&lt;블록&gt;2"/>
          <p:cNvSpPr txBox="1"/>
          <p:nvPr/>
        </p:nvSpPr>
        <p:spPr>
          <a:xfrm>
            <a:off x="13591131" y="818828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273" name="Line"/>
          <p:cNvSpPr/>
          <p:nvPr/>
        </p:nvSpPr>
        <p:spPr>
          <a:xfrm flipH="1">
            <a:off x="14046393" y="6071684"/>
            <a:ext cx="6760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4" name="Shape"/>
          <p:cNvSpPr/>
          <p:nvPr/>
        </p:nvSpPr>
        <p:spPr>
          <a:xfrm>
            <a:off x="18160632" y="4748321"/>
            <a:ext cx="4185352" cy="23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>
            <a:off x="20216355" y="3677145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17426004" y="9053514"/>
            <a:ext cx="116685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 flipH="1">
            <a:off x="20242221" y="10862403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20216354" y="7072642"/>
            <a:ext cx="1" cy="1089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18622547" y="8152469"/>
            <a:ext cx="3261521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17368887" y="4058639"/>
            <a:ext cx="279664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1" name="?"/>
          <p:cNvSpPr txBox="1"/>
          <p:nvPr/>
        </p:nvSpPr>
        <p:spPr>
          <a:xfrm>
            <a:off x="19201319" y="5401145"/>
            <a:ext cx="2103976" cy="103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6800">
                <a:solidFill>
                  <a:srgbClr val="FF2600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23036397" y="5879438"/>
            <a:ext cx="1" cy="502224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3" name="&lt;블록&gt;"/>
          <p:cNvSpPr txBox="1"/>
          <p:nvPr/>
        </p:nvSpPr>
        <p:spPr>
          <a:xfrm>
            <a:off x="19201319" y="8535892"/>
            <a:ext cx="2103976" cy="103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&lt;블록&gt;</a:t>
            </a:r>
          </a:p>
        </p:txBody>
      </p:sp>
      <p:sp>
        <p:nvSpPr>
          <p:cNvPr id="284" name="Line"/>
          <p:cNvSpPr/>
          <p:nvPr/>
        </p:nvSpPr>
        <p:spPr>
          <a:xfrm flipH="1">
            <a:off x="22357187" y="5918767"/>
            <a:ext cx="71072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V="1">
            <a:off x="17396312" y="4078330"/>
            <a:ext cx="1" cy="501312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20253307" y="10829043"/>
            <a:ext cx="1" cy="108941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87" name="선택 제어"/>
          <p:cNvSpPr txBox="1"/>
          <p:nvPr/>
        </p:nvSpPr>
        <p:spPr>
          <a:xfrm>
            <a:off x="9965620" y="1219776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선택 제어</a:t>
            </a:r>
          </a:p>
        </p:txBody>
      </p:sp>
      <p:sp>
        <p:nvSpPr>
          <p:cNvPr id="288" name="반복 제어"/>
          <p:cNvSpPr txBox="1"/>
          <p:nvPr/>
        </p:nvSpPr>
        <p:spPr>
          <a:xfrm>
            <a:off x="18215511" y="1213797"/>
            <a:ext cx="4005777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반복 제어</a:t>
            </a:r>
          </a:p>
        </p:txBody>
      </p:sp>
      <p:sp>
        <p:nvSpPr>
          <p:cNvPr id="289" name="순차 제어"/>
          <p:cNvSpPr txBox="1"/>
          <p:nvPr/>
        </p:nvSpPr>
        <p:spPr>
          <a:xfrm>
            <a:off x="2162712" y="1213797"/>
            <a:ext cx="4005776" cy="12463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476488">
              <a:defRPr sz="6960"/>
            </a:lvl1pPr>
          </a:lstStyle>
          <a:p>
            <a:r>
              <a:t>순차 제어</a:t>
            </a:r>
          </a:p>
        </p:txBody>
      </p:sp>
      <p:sp>
        <p:nvSpPr>
          <p:cNvPr id="290" name="Rectangle"/>
          <p:cNvSpPr/>
          <p:nvPr/>
        </p:nvSpPr>
        <p:spPr>
          <a:xfrm>
            <a:off x="2534839" y="4905064"/>
            <a:ext cx="3261522" cy="180209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91" name="Rectangle"/>
          <p:cNvSpPr/>
          <p:nvPr/>
        </p:nvSpPr>
        <p:spPr>
          <a:xfrm>
            <a:off x="2534839" y="8511864"/>
            <a:ext cx="3261522" cy="180209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4165600" y="3798570"/>
            <a:ext cx="1" cy="11119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>
            <a:off x="4167645" y="6661430"/>
            <a:ext cx="1" cy="18401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4167645" y="10324196"/>
            <a:ext cx="1" cy="111193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295" name="&lt;논리식&gt;"/>
          <p:cNvSpPr txBox="1"/>
          <p:nvPr/>
        </p:nvSpPr>
        <p:spPr>
          <a:xfrm>
            <a:off x="14879265" y="2414942"/>
            <a:ext cx="2558649" cy="103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4400"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&lt;논리식&gt;</a:t>
            </a:r>
          </a:p>
        </p:txBody>
      </p:sp>
      <p:sp>
        <p:nvSpPr>
          <p:cNvPr id="296" name="Quote Bubble"/>
          <p:cNvSpPr/>
          <p:nvPr/>
        </p:nvSpPr>
        <p:spPr>
          <a:xfrm>
            <a:off x="14534181" y="2014831"/>
            <a:ext cx="3248991" cy="1674983"/>
          </a:xfrm>
          <a:prstGeom prst="wedgeEllipseCallout">
            <a:avLst>
              <a:gd name="adj1" fmla="val -117963"/>
              <a:gd name="adj2" fmla="val 174327"/>
            </a:avLst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Quote Bubble"/>
          <p:cNvSpPr/>
          <p:nvPr/>
        </p:nvSpPr>
        <p:spPr>
          <a:xfrm>
            <a:off x="14534181" y="2014831"/>
            <a:ext cx="3248991" cy="1674983"/>
          </a:xfrm>
          <a:prstGeom prst="wedgeEllipseCallout">
            <a:avLst>
              <a:gd name="adj1" fmla="val 115640"/>
              <a:gd name="adj2" fmla="val 176462"/>
            </a:avLst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&lt;블록&gt;1"/>
          <p:cNvSpPr txBox="1"/>
          <p:nvPr/>
        </p:nvSpPr>
        <p:spPr>
          <a:xfrm>
            <a:off x="3064292" y="5280723"/>
            <a:ext cx="2202616" cy="105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1</a:t>
            </a:r>
          </a:p>
        </p:txBody>
      </p:sp>
      <p:sp>
        <p:nvSpPr>
          <p:cNvPr id="299" name="&lt;블록&gt;2"/>
          <p:cNvSpPr txBox="1"/>
          <p:nvPr/>
        </p:nvSpPr>
        <p:spPr>
          <a:xfrm>
            <a:off x="3041038" y="8887522"/>
            <a:ext cx="2202616" cy="105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40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&lt;블록&gt;</a:t>
            </a:r>
            <a:r>
              <a:rPr baseline="-5999"/>
              <a:t>2</a:t>
            </a:r>
          </a:p>
        </p:txBody>
      </p:sp>
      <p:sp>
        <p:nvSpPr>
          <p:cNvPr id="300" name="if-else"/>
          <p:cNvSpPr txBox="1"/>
          <p:nvPr/>
        </p:nvSpPr>
        <p:spPr>
          <a:xfrm>
            <a:off x="10512770" y="2603518"/>
            <a:ext cx="2911476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if-else</a:t>
            </a:r>
          </a:p>
        </p:txBody>
      </p:sp>
      <p:sp>
        <p:nvSpPr>
          <p:cNvPr id="301" name="while"/>
          <p:cNvSpPr txBox="1"/>
          <p:nvPr/>
        </p:nvSpPr>
        <p:spPr>
          <a:xfrm>
            <a:off x="19191270" y="2603518"/>
            <a:ext cx="2124076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6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rPr>
              <a:t>while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문자열 조각 복제"/>
          <p:cNvSpPr txBox="1"/>
          <p:nvPr/>
        </p:nvSpPr>
        <p:spPr>
          <a:xfrm>
            <a:off x="6877529" y="660850"/>
            <a:ext cx="10628942" cy="1725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81870">
              <a:defRPr sz="9960">
                <a:solidFill>
                  <a:srgbClr val="3469A9"/>
                </a:solidFill>
              </a:defRPr>
            </a:lvl1pPr>
          </a:lstStyle>
          <a:p>
            <a:r>
              <a:t>문자열 조각 복제</a:t>
            </a:r>
          </a:p>
        </p:txBody>
      </p:sp>
      <p:sp>
        <p:nvSpPr>
          <p:cNvPr id="680" name="&quot;컴퓨터과학&quot;[1:3]"/>
          <p:cNvSpPr txBox="1"/>
          <p:nvPr/>
        </p:nvSpPr>
        <p:spPr>
          <a:xfrm>
            <a:off x="2692422" y="3427737"/>
            <a:ext cx="7518356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"컴퓨터과학"[1:3]</a:t>
            </a:r>
          </a:p>
        </p:txBody>
      </p:sp>
      <p:pic>
        <p:nvPicPr>
          <p:cNvPr id="681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2" y="8048804"/>
            <a:ext cx="10151536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"/>
          <p:cNvSpPr/>
          <p:nvPr/>
        </p:nvSpPr>
        <p:spPr>
          <a:xfrm>
            <a:off x="3683000" y="9372600"/>
            <a:ext cx="3706753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3" name="&quot;컴퓨터과학&quot;[3:5]"/>
          <p:cNvSpPr txBox="1"/>
          <p:nvPr/>
        </p:nvSpPr>
        <p:spPr>
          <a:xfrm>
            <a:off x="14312922" y="3478537"/>
            <a:ext cx="7518356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"컴퓨터과학"[3:5]</a:t>
            </a:r>
          </a:p>
        </p:txBody>
      </p:sp>
      <p:pic>
        <p:nvPicPr>
          <p:cNvPr id="684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632" y="8099604"/>
            <a:ext cx="10151535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Rectangle"/>
          <p:cNvSpPr/>
          <p:nvPr/>
        </p:nvSpPr>
        <p:spPr>
          <a:xfrm>
            <a:off x="19202400" y="9423400"/>
            <a:ext cx="3706753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 flipV="1">
            <a:off x="4693834" y="4653576"/>
            <a:ext cx="3617671" cy="3314465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8300082" y="4686693"/>
            <a:ext cx="1004353" cy="3278990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20173305" y="4704376"/>
            <a:ext cx="1" cy="328132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 flipH="1" flipV="1">
            <a:off x="20988434" y="4686693"/>
            <a:ext cx="2709829" cy="3295687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 flipH="1">
            <a:off x="20229351" y="7953557"/>
            <a:ext cx="199751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1" name="Line"/>
          <p:cNvSpPr/>
          <p:nvPr/>
        </p:nvSpPr>
        <p:spPr>
          <a:xfrm flipH="1">
            <a:off x="4709951" y="7953557"/>
            <a:ext cx="1997513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Line"/>
          <p:cNvSpPr/>
          <p:nvPr/>
        </p:nvSpPr>
        <p:spPr>
          <a:xfrm flipH="1">
            <a:off x="8291351" y="7851957"/>
            <a:ext cx="1996891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4" name="&quot;컴퓨터과학&quot;[3:]"/>
          <p:cNvSpPr txBox="1"/>
          <p:nvPr/>
        </p:nvSpPr>
        <p:spPr>
          <a:xfrm>
            <a:off x="2634044" y="3376937"/>
            <a:ext cx="7000112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"컴퓨터과학"[3:]</a:t>
            </a:r>
          </a:p>
        </p:txBody>
      </p:sp>
      <p:pic>
        <p:nvPicPr>
          <p:cNvPr id="695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32" y="7998004"/>
            <a:ext cx="10151535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Rectangle"/>
          <p:cNvSpPr/>
          <p:nvPr/>
        </p:nvSpPr>
        <p:spPr>
          <a:xfrm>
            <a:off x="7264400" y="9321800"/>
            <a:ext cx="3706753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7" name="Line"/>
          <p:cNvSpPr/>
          <p:nvPr/>
        </p:nvSpPr>
        <p:spPr>
          <a:xfrm flipV="1">
            <a:off x="8235305" y="4602776"/>
            <a:ext cx="1" cy="328132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8" name="문자열 조각 복제"/>
          <p:cNvSpPr txBox="1"/>
          <p:nvPr/>
        </p:nvSpPr>
        <p:spPr>
          <a:xfrm>
            <a:off x="6877529" y="660850"/>
            <a:ext cx="10628942" cy="1725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81870">
              <a:defRPr sz="9960">
                <a:solidFill>
                  <a:srgbClr val="3469A9"/>
                </a:solidFill>
              </a:defRPr>
            </a:lvl1pPr>
          </a:lstStyle>
          <a:p>
            <a:r>
              <a:t>문자열 조각 복제</a:t>
            </a:r>
          </a:p>
        </p:txBody>
      </p:sp>
      <p:sp>
        <p:nvSpPr>
          <p:cNvPr id="699" name="Arrow"/>
          <p:cNvSpPr/>
          <p:nvPr/>
        </p:nvSpPr>
        <p:spPr>
          <a:xfrm rot="5397140">
            <a:off x="22649310" y="11886620"/>
            <a:ext cx="1182513" cy="1077750"/>
          </a:xfrm>
          <a:prstGeom prst="rightArrow">
            <a:avLst>
              <a:gd name="adj1" fmla="val 43527"/>
              <a:gd name="adj2" fmla="val 57227"/>
            </a:avLst>
          </a:prstGeom>
          <a:solidFill>
            <a:srgbClr val="D4FC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Line"/>
          <p:cNvSpPr/>
          <p:nvPr/>
        </p:nvSpPr>
        <p:spPr>
          <a:xfrm flipH="1">
            <a:off x="8291351" y="7851957"/>
            <a:ext cx="1996891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2" name="&quot;컴퓨터과학&quot;[3:]"/>
          <p:cNvSpPr txBox="1"/>
          <p:nvPr/>
        </p:nvSpPr>
        <p:spPr>
          <a:xfrm>
            <a:off x="2634044" y="3376937"/>
            <a:ext cx="7000112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"컴퓨터과학"[3:]</a:t>
            </a:r>
          </a:p>
        </p:txBody>
      </p:sp>
      <p:pic>
        <p:nvPicPr>
          <p:cNvPr id="703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32" y="7998004"/>
            <a:ext cx="10151535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7264400" y="9321800"/>
            <a:ext cx="3706753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5" name="Line"/>
          <p:cNvSpPr/>
          <p:nvPr/>
        </p:nvSpPr>
        <p:spPr>
          <a:xfrm flipV="1">
            <a:off x="8235305" y="4602776"/>
            <a:ext cx="1" cy="328132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 flipH="1">
            <a:off x="14377068" y="7851957"/>
            <a:ext cx="2070465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  <a:tail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&quot;컴퓨터과학&quot;[:2]"/>
          <p:cNvSpPr txBox="1"/>
          <p:nvPr/>
        </p:nvSpPr>
        <p:spPr>
          <a:xfrm>
            <a:off x="14343444" y="3407294"/>
            <a:ext cx="7000112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"컴퓨터과학"[:2]</a:t>
            </a:r>
          </a:p>
        </p:txBody>
      </p:sp>
      <p:pic>
        <p:nvPicPr>
          <p:cNvPr id="708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32" y="8028362"/>
            <a:ext cx="10151535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Rectangle"/>
          <p:cNvSpPr/>
          <p:nvPr/>
        </p:nvSpPr>
        <p:spPr>
          <a:xfrm>
            <a:off x="13457322" y="9352157"/>
            <a:ext cx="3706754" cy="1620670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 flipV="1">
            <a:off x="18110800" y="4646715"/>
            <a:ext cx="2341906" cy="3172727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oval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1" name="문자열 조각 복제"/>
          <p:cNvSpPr txBox="1"/>
          <p:nvPr/>
        </p:nvSpPr>
        <p:spPr>
          <a:xfrm>
            <a:off x="6877529" y="660850"/>
            <a:ext cx="10628942" cy="1725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81870">
              <a:defRPr sz="9960">
                <a:solidFill>
                  <a:srgbClr val="3469A9"/>
                </a:solidFill>
              </a:defRPr>
            </a:lvl1pPr>
          </a:lstStyle>
          <a:p>
            <a:r>
              <a:t>문자열 조각 복제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문자열 복제"/>
          <p:cNvSpPr txBox="1"/>
          <p:nvPr/>
        </p:nvSpPr>
        <p:spPr>
          <a:xfrm>
            <a:off x="6877529" y="660850"/>
            <a:ext cx="10628942" cy="1725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681870">
              <a:defRPr sz="9960">
                <a:solidFill>
                  <a:srgbClr val="3469A9"/>
                </a:solidFill>
              </a:defRPr>
            </a:lvl1pPr>
          </a:lstStyle>
          <a:p>
            <a:r>
              <a:t>문자열 복제</a:t>
            </a:r>
          </a:p>
        </p:txBody>
      </p:sp>
      <p:sp>
        <p:nvSpPr>
          <p:cNvPr id="714" name="Line"/>
          <p:cNvSpPr/>
          <p:nvPr/>
        </p:nvSpPr>
        <p:spPr>
          <a:xfrm flipH="1" flipV="1">
            <a:off x="8453115" y="7877357"/>
            <a:ext cx="7477770" cy="1"/>
          </a:xfrm>
          <a:prstGeom prst="line">
            <a:avLst/>
          </a:prstGeom>
          <a:ln w="1016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5" name="&quot;컴퓨터과학&quot;[:]"/>
          <p:cNvSpPr txBox="1"/>
          <p:nvPr/>
        </p:nvSpPr>
        <p:spPr>
          <a:xfrm>
            <a:off x="8709766" y="3402337"/>
            <a:ext cx="6481868" cy="126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"컴퓨터과학"[:]</a:t>
            </a:r>
          </a:p>
        </p:txBody>
      </p:sp>
      <p:pic>
        <p:nvPicPr>
          <p:cNvPr id="716" name="Screen Shot 2021-01-18 at 12.41.05 PM.png" descr="Screen Shot 2021-01-18 at 12.4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32" y="8023404"/>
            <a:ext cx="10151535" cy="426826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Rectangle"/>
          <p:cNvSpPr/>
          <p:nvPr/>
        </p:nvSpPr>
        <p:spPr>
          <a:xfrm>
            <a:off x="7516152" y="9347200"/>
            <a:ext cx="9284301" cy="1620669"/>
          </a:xfrm>
          <a:prstGeom prst="rect">
            <a:avLst/>
          </a:prstGeom>
          <a:ln w="1016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8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&lt;문자열&gt;"/>
          <p:cNvSpPr txBox="1"/>
          <p:nvPr/>
        </p:nvSpPr>
        <p:spPr>
          <a:xfrm>
            <a:off x="8014760" y="849312"/>
            <a:ext cx="2410880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나눔명조"/>
                <a:ea typeface="나눔명조"/>
                <a:cs typeface="나눔명조"/>
                <a:sym typeface="나눔명조"/>
              </a:rPr>
              <a:t>&lt;문자열&gt;</a:t>
            </a:r>
          </a:p>
        </p:txBody>
      </p:sp>
      <p:pic>
        <p:nvPicPr>
          <p:cNvPr id="721" name="Screen Shot 2021-01-18 at 1.06.39 PM.png" descr="Screen Shot 2021-01-18 at 1.06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14" y="2527653"/>
            <a:ext cx="7699572" cy="1600902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&lt;분리문자열&gt;"/>
          <p:cNvSpPr txBox="1"/>
          <p:nvPr/>
        </p:nvSpPr>
        <p:spPr>
          <a:xfrm>
            <a:off x="13186723" y="849312"/>
            <a:ext cx="3496954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나눔명조"/>
                <a:ea typeface="나눔명조"/>
                <a:cs typeface="나눔명조"/>
                <a:sym typeface="나눔명조"/>
              </a:rPr>
              <a:t>&lt;분리문자열&gt;</a:t>
            </a:r>
          </a:p>
        </p:txBody>
      </p:sp>
      <p:sp>
        <p:nvSpPr>
          <p:cNvPr id="723" name="Line"/>
          <p:cNvSpPr/>
          <p:nvPr/>
        </p:nvSpPr>
        <p:spPr>
          <a:xfrm>
            <a:off x="9220200" y="1727199"/>
            <a:ext cx="1" cy="1173358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4" name="Line"/>
          <p:cNvSpPr/>
          <p:nvPr/>
        </p:nvSpPr>
        <p:spPr>
          <a:xfrm>
            <a:off x="14935199" y="1727200"/>
            <a:ext cx="1" cy="1173357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27" name="Group"/>
          <p:cNvGrpSpPr/>
          <p:nvPr/>
        </p:nvGrpSpPr>
        <p:grpSpPr>
          <a:xfrm>
            <a:off x="7292852" y="5535284"/>
            <a:ext cx="9798295" cy="4971555"/>
            <a:chOff x="0" y="0"/>
            <a:chExt cx="9798294" cy="4971553"/>
          </a:xfrm>
        </p:grpSpPr>
        <p:pic>
          <p:nvPicPr>
            <p:cNvPr id="725" name="Screen Shot 2021-01-18 at 1.08.52 PM.png" descr="Screen Shot 2021-01-18 at 1.08.5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798295" cy="1143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6" name="Screen Shot 2021-01-18 at 1.09.03 PM.png" descr="Screen Shot 2021-01-18 at 1.09.03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820" y="3828419"/>
              <a:ext cx="7740654" cy="1143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8" name="Line"/>
          <p:cNvSpPr/>
          <p:nvPr/>
        </p:nvSpPr>
        <p:spPr>
          <a:xfrm flipV="1">
            <a:off x="12192000" y="7133754"/>
            <a:ext cx="0" cy="1774615"/>
          </a:xfrm>
          <a:prstGeom prst="line">
            <a:avLst/>
          </a:prstGeom>
          <a:ln w="203200">
            <a:solidFill>
              <a:srgbClr val="FF26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9" name="Arrow"/>
          <p:cNvSpPr/>
          <p:nvPr/>
        </p:nvSpPr>
        <p:spPr>
          <a:xfrm>
            <a:off x="22410066" y="1204968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346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0" name="튜플(tuple)"/>
          <p:cNvSpPr txBox="1"/>
          <p:nvPr/>
        </p:nvSpPr>
        <p:spPr>
          <a:xfrm>
            <a:off x="9926653" y="11176969"/>
            <a:ext cx="4530694" cy="129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0400"/>
              </a:lnSpc>
              <a:defRPr sz="7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튜플(tuple)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roup"/>
          <p:cNvGrpSpPr/>
          <p:nvPr/>
        </p:nvGrpSpPr>
        <p:grpSpPr>
          <a:xfrm>
            <a:off x="4000760" y="6196677"/>
            <a:ext cx="16382480" cy="3877634"/>
            <a:chOff x="0" y="0"/>
            <a:chExt cx="16382479" cy="3877633"/>
          </a:xfrm>
        </p:grpSpPr>
        <p:pic>
          <p:nvPicPr>
            <p:cNvPr id="732" name="Screen Shot 2021-01-30 at 10.32.09 PM.png" descr="Screen Shot 2021-01-30 at 10.32.0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4919"/>
              <a:ext cx="16382480" cy="17127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3" name="Screen Shot 2021-01-30 at 10.32.20 PM.png" descr="Screen Shot 2021-01-30 at 10.32.20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382480" cy="16382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3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pp.127~129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pp.127~129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roup"/>
          <p:cNvGrpSpPr/>
          <p:nvPr/>
        </p:nvGrpSpPr>
        <p:grpSpPr>
          <a:xfrm>
            <a:off x="4703893" y="444057"/>
            <a:ext cx="14976214" cy="12751410"/>
            <a:chOff x="0" y="0"/>
            <a:chExt cx="14976213" cy="12751408"/>
          </a:xfrm>
        </p:grpSpPr>
        <p:pic>
          <p:nvPicPr>
            <p:cNvPr id="738" name="Screen Shot 2021-01-29 at 7.17.46 PM.png" descr="Screen Shot 2021-01-29 at 7.17.46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26" y="8237938"/>
              <a:ext cx="14773361" cy="4513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9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creen Shot 2021-01-29 at 7.17.46 PM.png" descr="Screen Shot 2021-01-29 at 7.17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190" y="2452886"/>
            <a:ext cx="12835291" cy="3921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Screen Shot 2021-01-30 at 10.17.39 PM.png" descr="Screen Shot 2021-01-30 at 10.17.3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2" y="1164595"/>
            <a:ext cx="8957140" cy="1138681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✔︎"/>
          <p:cNvSpPr txBox="1"/>
          <p:nvPr/>
        </p:nvSpPr>
        <p:spPr>
          <a:xfrm>
            <a:off x="14235403" y="73311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5140167" y="7293440"/>
            <a:ext cx="4606506" cy="4422065"/>
            <a:chOff x="0" y="0"/>
            <a:chExt cx="4606505" cy="4422064"/>
          </a:xfrm>
        </p:grpSpPr>
        <p:pic>
          <p:nvPicPr>
            <p:cNvPr id="306" name="Screen Shot 2021-01-30 at 10.19.06 PM.png" descr="Screen Shot 2021-01-30 at 10.19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4" y="0"/>
              <a:ext cx="3123953" cy="926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Screen Shot 2021-01-30 at 10.20.48 PM.png" descr="Screen Shot 2021-01-30 at 10.20.4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29" y="1103383"/>
              <a:ext cx="3256324" cy="979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Screen Shot 2021-01-30 at 10.21.03 PM.png" descr="Screen Shot 2021-01-30 at 10.21.03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" y="2259714"/>
              <a:ext cx="3256324" cy="953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Screen Shot 2021-01-30 at 10.21.27 PM.png" descr="Screen Shot 2021-01-30 at 10.21.27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389572"/>
              <a:ext cx="4606506" cy="1032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논리식"/>
          <p:cNvSpPr txBox="1">
            <a:spLocks noGrp="1"/>
          </p:cNvSpPr>
          <p:nvPr>
            <p:ph type="title" idx="4294967295"/>
          </p:nvPr>
        </p:nvSpPr>
        <p:spPr>
          <a:xfrm>
            <a:off x="9435073" y="3441382"/>
            <a:ext cx="5513853" cy="2232350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논리식</a:t>
            </a:r>
          </a:p>
        </p:txBody>
      </p:sp>
      <p:sp>
        <p:nvSpPr>
          <p:cNvPr id="313" name="Logical Expression…"/>
          <p:cNvSpPr txBox="1"/>
          <p:nvPr/>
        </p:nvSpPr>
        <p:spPr>
          <a:xfrm>
            <a:off x="7319142" y="6224425"/>
            <a:ext cx="10428555" cy="3356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665440">
              <a:lnSpc>
                <a:spcPct val="120000"/>
              </a:lnSpc>
              <a:defRPr sz="8505"/>
            </a:pPr>
            <a:r>
              <a:t>Logical Expression</a:t>
            </a:r>
          </a:p>
          <a:p>
            <a:pPr defTabSz="665440">
              <a:defRPr sz="8505"/>
            </a:pPr>
            <a:r>
              <a:t>Boolean Expression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논리값"/>
          <p:cNvSpPr txBox="1">
            <a:spLocks noGrp="1"/>
          </p:cNvSpPr>
          <p:nvPr>
            <p:ph type="title" idx="4294967295"/>
          </p:nvPr>
        </p:nvSpPr>
        <p:spPr>
          <a:xfrm>
            <a:off x="9435073" y="3635061"/>
            <a:ext cx="5513853" cy="2038671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논리값</a:t>
            </a:r>
          </a:p>
        </p:txBody>
      </p:sp>
      <p:sp>
        <p:nvSpPr>
          <p:cNvPr id="316" name="Logical Value…"/>
          <p:cNvSpPr txBox="1"/>
          <p:nvPr/>
        </p:nvSpPr>
        <p:spPr>
          <a:xfrm>
            <a:off x="7319142" y="6224425"/>
            <a:ext cx="10428555" cy="3356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pPr defTabSz="747593">
              <a:lnSpc>
                <a:spcPct val="120000"/>
              </a:lnSpc>
              <a:defRPr sz="9555"/>
            </a:pPr>
            <a:r>
              <a:t>Logical Value</a:t>
            </a:r>
          </a:p>
          <a:p>
            <a:pPr defTabSz="747593">
              <a:defRPr sz="9555"/>
            </a:pPr>
            <a:r>
              <a:t>Boolean Value</a:t>
            </a:r>
          </a:p>
        </p:txBody>
      </p:sp>
      <p:sp>
        <p:nvSpPr>
          <p:cNvPr id="317" name="True"/>
          <p:cNvSpPr txBox="1"/>
          <p:nvPr/>
        </p:nvSpPr>
        <p:spPr>
          <a:xfrm>
            <a:off x="9117012" y="10828554"/>
            <a:ext cx="198437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True</a:t>
            </a:r>
          </a:p>
        </p:txBody>
      </p:sp>
      <p:sp>
        <p:nvSpPr>
          <p:cNvPr id="318" name="False"/>
          <p:cNvSpPr txBox="1"/>
          <p:nvPr/>
        </p:nvSpPr>
        <p:spPr>
          <a:xfrm>
            <a:off x="13562012" y="10828554"/>
            <a:ext cx="244157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>
                <a:solidFill>
                  <a:srgbClr val="2978A8"/>
                </a:solidFill>
                <a:latin typeface="NanumGothicCoding"/>
                <a:ea typeface="NanumGothicCoding"/>
                <a:cs typeface="NanumGothicCoding"/>
                <a:sym typeface="NanumGothicCoding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사용자 지정</PresentationFormat>
  <Paragraphs>262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Monaco</vt:lpstr>
      <vt:lpstr>NanumGothicCoding</vt:lpstr>
      <vt:lpstr>나눔명조</vt:lpstr>
      <vt:lpstr>Helvetica</vt:lpstr>
      <vt:lpstr>Lucida Sans Typewriter Regular</vt:lpstr>
      <vt:lpstr>Microsoft Sans Serif</vt:lpstr>
      <vt:lpstr>Times New Roman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논리식</vt:lpstr>
      <vt:lpstr>논리값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선택문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</vt:lpstr>
      <vt:lpstr>무조건 반복</vt:lpstr>
      <vt:lpstr>무조건 반복</vt:lpstr>
      <vt:lpstr>조건 반복</vt:lpstr>
      <vt:lpstr>PowerPoint 프레젠테이션</vt:lpstr>
      <vt:lpstr>사례 학습  입력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입력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 제훈</cp:lastModifiedBy>
  <cp:revision>1</cp:revision>
  <dcterms:modified xsi:type="dcterms:W3CDTF">2021-03-05T04:56:38Z</dcterms:modified>
</cp:coreProperties>
</file>