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714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5838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xfrm>
            <a:off x="4381499" y="3438525"/>
            <a:ext cx="15621001" cy="3486151"/>
          </a:xfrm>
          <a:prstGeom prst="rect">
            <a:avLst/>
          </a:prstGeom>
        </p:spPr>
        <p:txBody>
          <a:bodyPr lIns="38100" tIns="38100" rIns="38100" bIns="38100" anchor="b"/>
          <a:lstStyle>
            <a:lvl1pPr defTabSz="825500">
              <a:defRPr sz="10800"/>
            </a:lvl1pPr>
          </a:lstStyle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1499" y="7019925"/>
            <a:ext cx="15621001" cy="1190626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 defTabSz="825500">
              <a:spcBef>
                <a:spcPts val="0"/>
              </a:spcBef>
              <a:buSzTx/>
              <a:buNone/>
              <a:defRPr sz="5200"/>
            </a:lvl1pPr>
            <a:lvl2pPr marL="0" indent="0" algn="ctr" defTabSz="825500">
              <a:spcBef>
                <a:spcPts val="0"/>
              </a:spcBef>
              <a:buSzTx/>
              <a:buNone/>
              <a:defRPr sz="5200"/>
            </a:lvl2pPr>
            <a:lvl3pPr marL="0" indent="0" algn="ctr" defTabSz="825500">
              <a:spcBef>
                <a:spcPts val="0"/>
              </a:spcBef>
              <a:buSzTx/>
              <a:buNone/>
              <a:defRPr sz="5200"/>
            </a:lvl3pPr>
            <a:lvl4pPr marL="0" indent="0" algn="ctr" defTabSz="825500">
              <a:spcBef>
                <a:spcPts val="0"/>
              </a:spcBef>
              <a:buSzTx/>
              <a:buNone/>
              <a:defRPr sz="5200"/>
            </a:lvl4pPr>
            <a:lvl5pPr marL="0" indent="0" algn="ctr" defTabSz="825500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441" y="11525250"/>
            <a:ext cx="399593" cy="410997"/>
          </a:xfrm>
          <a:prstGeom prst="rect">
            <a:avLst/>
          </a:prstGeom>
        </p:spPr>
        <p:txBody>
          <a:bodyPr lIns="38100" tIns="38100" rIns="38100" bIns="38100"/>
          <a:lstStyle>
            <a:lvl1pPr defTabSz="8255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99" y="8659197"/>
            <a:ext cx="14692802" cy="453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election_sort([3,5,4,2])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903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[2] + </a:t>
            </a:r>
            <a:r>
              <a:rPr>
                <a:solidFill>
                  <a:srgbClr val="FF40FF"/>
                </a:solidFill>
              </a:rPr>
              <a:t>selection_sort([3,5,4])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</p:txBody>
      </p:sp>
      <p:pic>
        <p:nvPicPr>
          <p:cNvPr id="906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</a:t>
            </a:r>
            <a:r>
              <a:rPr>
                <a:solidFill>
                  <a:srgbClr val="00FDFF"/>
                </a:solidFill>
              </a:rPr>
              <a:t>[3] + </a:t>
            </a:r>
            <a:r>
              <a:rPr>
                <a:solidFill>
                  <a:srgbClr val="FF40FF"/>
                </a:solidFill>
              </a:rPr>
              <a:t>selection_sort([5,4])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</p:txBody>
      </p:sp>
      <p:pic>
        <p:nvPicPr>
          <p:cNvPr id="909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</a:t>
            </a:r>
            <a:r>
              <a:rPr>
                <a:solidFill>
                  <a:srgbClr val="00FDFF"/>
                </a:solidFill>
              </a:rPr>
              <a:t>[4] + </a:t>
            </a:r>
            <a:r>
              <a:rPr>
                <a:solidFill>
                  <a:srgbClr val="FF40FF"/>
                </a:solidFill>
              </a:rPr>
              <a:t>selection_sort([5])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</p:txBody>
      </p:sp>
      <p:pic>
        <p:nvPicPr>
          <p:cNvPr id="912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selection_sort([5])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</a:t>
            </a:r>
            <a:r>
              <a:rPr>
                <a:solidFill>
                  <a:srgbClr val="00FDFF"/>
                </a:solidFill>
              </a:rPr>
              <a:t>[5] + </a:t>
            </a:r>
            <a:r>
              <a:rPr>
                <a:solidFill>
                  <a:srgbClr val="FF40FF"/>
                </a:solidFill>
              </a:rPr>
              <a:t>selection_sort([])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</p:txBody>
      </p:sp>
      <p:pic>
        <p:nvPicPr>
          <p:cNvPr id="915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selection_sort([5])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selection_sort([])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</a:t>
            </a:r>
            <a:r>
              <a:rPr>
                <a:solidFill>
                  <a:srgbClr val="00FDFF"/>
                </a:solidFill>
              </a:rPr>
              <a:t>[]</a:t>
            </a:r>
          </a:p>
        </p:txBody>
      </p:sp>
      <p:pic>
        <p:nvPicPr>
          <p:cNvPr id="918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election_sort([3,5,4,2])…"/>
          <p:cNvSpPr txBox="1"/>
          <p:nvPr/>
        </p:nvSpPr>
        <p:spPr>
          <a:xfrm>
            <a:off x="6100043" y="7071355"/>
            <a:ext cx="12183914" cy="4866698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selection_sort([3,5,4])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selection_sort([5,4])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selection_sort([5])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selection_sort([])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[3] + [4] + [5] + []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== </a:t>
            </a:r>
            <a:r>
              <a:rPr>
                <a:solidFill>
                  <a:srgbClr val="00FDFF"/>
                </a:solidFill>
              </a:rPr>
              <a:t>[2,3,4,5]</a:t>
            </a:r>
          </a:p>
        </p:txBody>
      </p:sp>
      <p:pic>
        <p:nvPicPr>
          <p:cNvPr id="921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362172"/>
            <a:ext cx="17663466" cy="6288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67" y="6970411"/>
            <a:ext cx="17523312" cy="6238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Screen Shot 2021-01-22 at 9.30.49 PM.png" descr="Screen Shot 2021-01-22 at 9.30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67" y="305339"/>
            <a:ext cx="17662666" cy="6402084"/>
          </a:xfrm>
          <a:prstGeom prst="rect">
            <a:avLst/>
          </a:prstGeom>
          <a:ln w="12700">
            <a:miter lim="400000"/>
          </a:ln>
        </p:spPr>
      </p:pic>
      <p:sp>
        <p:nvSpPr>
          <p:cNvPr id="925" name="직사각형"/>
          <p:cNvSpPr/>
          <p:nvPr/>
        </p:nvSpPr>
        <p:spPr>
          <a:xfrm>
            <a:off x="6152982" y="3476904"/>
            <a:ext cx="1242956" cy="652358"/>
          </a:xfrm>
          <a:prstGeom prst="rect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6" name="인용 풍선"/>
          <p:cNvSpPr/>
          <p:nvPr/>
        </p:nvSpPr>
        <p:spPr>
          <a:xfrm>
            <a:off x="299406" y="4047208"/>
            <a:ext cx="3044141" cy="2177925"/>
          </a:xfrm>
          <a:prstGeom prst="wedgeEllipseCallout">
            <a:avLst>
              <a:gd name="adj1" fmla="val 140769"/>
              <a:gd name="adj2" fmla="val -61313"/>
            </a:avLst>
          </a:prstGeom>
          <a:ln w="762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27" name="주의!"/>
          <p:cNvSpPr txBox="1"/>
          <p:nvPr/>
        </p:nvSpPr>
        <p:spPr>
          <a:xfrm>
            <a:off x="1138834" y="4645116"/>
            <a:ext cx="1328650" cy="885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>
                <a:solidFill>
                  <a:srgbClr val="FF2600"/>
                </a:solidFill>
              </a:defRPr>
            </a:lvl1pPr>
          </a:lstStyle>
          <a:p>
            <a:r>
              <a:t>주의!</a:t>
            </a:r>
          </a:p>
        </p:txBody>
      </p:sp>
      <p:sp>
        <p:nvSpPr>
          <p:cNvPr id="928" name="직사각형"/>
          <p:cNvSpPr/>
          <p:nvPr/>
        </p:nvSpPr>
        <p:spPr>
          <a:xfrm>
            <a:off x="6086811" y="10105201"/>
            <a:ext cx="4998998" cy="652358"/>
          </a:xfrm>
          <a:prstGeom prst="rect">
            <a:avLst/>
          </a:prstGeom>
          <a:ln w="76200">
            <a:solidFill>
              <a:srgbClr val="008F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81" y="6620502"/>
            <a:ext cx="15652974" cy="6786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03" y="544581"/>
            <a:ext cx="15795530" cy="56234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2" name="표"/>
          <p:cNvGraphicFramePr/>
          <p:nvPr/>
        </p:nvGraphicFramePr>
        <p:xfrm>
          <a:off x="2218044" y="2721454"/>
          <a:ext cx="2018216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3" name="표"/>
          <p:cNvGraphicFramePr/>
          <p:nvPr/>
        </p:nvGraphicFramePr>
        <p:xfrm>
          <a:off x="1921553" y="9344183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6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7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 Shot 2021-01-20 at 11.39.57 AM.png" descr="Screen Shot 2021-01-20 at 11.39.5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051" y="1001394"/>
            <a:ext cx="8773030" cy="1519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940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41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loop([3,5,4],[]+[2])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</p:txBody>
      </p:sp>
      <p:pic>
        <p:nvPicPr>
          <p:cNvPr id="944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45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</a:t>
            </a:r>
            <a:r>
              <a:rPr>
                <a:solidFill>
                  <a:srgbClr val="FF40FF"/>
                </a:solidFill>
              </a:rPr>
              <a:t>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948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49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loop([5,4],[2]+[3])</a:t>
            </a:r>
            <a:r>
              <a:t> ==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953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54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</a:t>
            </a:r>
            <a:r>
              <a:rPr>
                <a:solidFill>
                  <a:srgbClr val="FF40FF"/>
                </a:solidFill>
              </a:rPr>
              <a:t>loop([5,4],[2,3])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957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58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loop([5],[2,3]+[4])</a:t>
            </a:r>
            <a:r>
              <a:t> ==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962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63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</a:t>
            </a:r>
            <a:r>
              <a:rPr>
                <a:solidFill>
                  <a:srgbClr val="FF40FF"/>
                </a:solidFill>
              </a:rPr>
              <a:t>loop([5],[2,3,4])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966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67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election_sort([3,5,4,2])…"/>
          <p:cNvSpPr txBox="1"/>
          <p:nvPr/>
        </p:nvSpPr>
        <p:spPr>
          <a:xfrm>
            <a:off x="7693961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loop([5],[2,3,4])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loop([],[2,3,4]+[5])</a:t>
            </a:r>
            <a:r>
              <a:t> ==</a:t>
            </a:r>
          </a:p>
        </p:txBody>
      </p:sp>
      <p:pic>
        <p:nvPicPr>
          <p:cNvPr id="971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72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loop([5],[2,3,4])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loop([],[2,3,4]+[5]) == </a:t>
            </a:r>
            <a:r>
              <a:rPr>
                <a:solidFill>
                  <a:srgbClr val="FF40FF"/>
                </a:solidFill>
              </a:rPr>
              <a:t>loop([],[2,3,4,5])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pic>
        <p:nvPicPr>
          <p:cNvPr id="975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76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75" y="430811"/>
            <a:ext cx="15773686" cy="6838593"/>
          </a:xfrm>
          <a:prstGeom prst="rect">
            <a:avLst/>
          </a:prstGeom>
          <a:ln w="12700">
            <a:miter lim="400000"/>
          </a:ln>
        </p:spPr>
      </p:pic>
      <p:sp>
        <p:nvSpPr>
          <p:cNvPr id="979" name="selection_sort([3,5,4,2])…"/>
          <p:cNvSpPr txBox="1"/>
          <p:nvPr/>
        </p:nvSpPr>
        <p:spPr>
          <a:xfrm>
            <a:off x="7754317" y="8071463"/>
            <a:ext cx="12183915" cy="4355330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   selection_sort([3,5,4,2])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loop([3,5,4,2],[])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loop([3,5,4],[]+[2]) == loop([3,5,4],[2])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loop([5,4],[2]+[3]) == loop([5,4],[2,3])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loop([5],[2,3]+[4]) == loop([5],[2,3,4])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loop([],[2,3,4]+[5]) == loop([],[2,3,4,5])</a:t>
            </a:r>
          </a:p>
          <a:p>
            <a:pPr algn="l">
              <a:lnSpc>
                <a:spcPct val="120000"/>
              </a:lnSpc>
              <a:defRPr sz="30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[2,3,4,5]</a:t>
            </a:r>
          </a:p>
        </p:txBody>
      </p:sp>
      <p:graphicFrame>
        <p:nvGraphicFramePr>
          <p:cNvPr id="980" name="표"/>
          <p:cNvGraphicFramePr/>
          <p:nvPr/>
        </p:nvGraphicFramePr>
        <p:xfrm>
          <a:off x="1805754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 Shot 2021-01-20 at 11.39.57 AM.png" descr="Screen Shot 2021-01-20 at 11.39.5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051" y="1001394"/>
            <a:ext cx="8773030" cy="1519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2" name="표"/>
          <p:cNvGraphicFramePr/>
          <p:nvPr/>
        </p:nvGraphicFramePr>
        <p:xfrm>
          <a:off x="2532360" y="3719230"/>
          <a:ext cx="19319279" cy="405725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995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59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비고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34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 xs.append(x)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맨 뒤에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</a:t>
                      </a:r>
                      <a:r>
                        <a:t>을 붙인다.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" name="리스트 메소드"/>
          <p:cNvSpPr txBox="1">
            <a:spLocks noGrp="1"/>
          </p:cNvSpPr>
          <p:nvPr>
            <p:ph type="title" idx="4294967295"/>
          </p:nvPr>
        </p:nvSpPr>
        <p:spPr>
          <a:xfrm>
            <a:off x="9359568" y="1665618"/>
            <a:ext cx="6441264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80454">
              <a:defRPr sz="7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리스트</a:t>
            </a:r>
            <a:r>
              <a:rPr dirty="0"/>
              <a:t> </a:t>
            </a:r>
            <a:r>
              <a:rPr dirty="0" err="1"/>
              <a:t>메소드</a:t>
            </a:r>
            <a:endParaRPr dirty="0"/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06" y="6688710"/>
            <a:ext cx="14511558" cy="6822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6" name="Screen Shot 2021-01-30 at 7.29.23 PM.png" descr="Screen Shot 2021-01-30 at 7.29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09" y="398111"/>
            <a:ext cx="14354552" cy="62233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87" name="표"/>
          <p:cNvGraphicFramePr/>
          <p:nvPr/>
        </p:nvGraphicFramePr>
        <p:xfrm>
          <a:off x="2351664" y="3173740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8" name="선"/>
          <p:cNvSpPr/>
          <p:nvPr/>
        </p:nvSpPr>
        <p:spPr>
          <a:xfrm flipH="1">
            <a:off x="11559639" y="4586733"/>
            <a:ext cx="2579634" cy="5822151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9" name="선"/>
          <p:cNvSpPr/>
          <p:nvPr/>
        </p:nvSpPr>
        <p:spPr>
          <a:xfrm>
            <a:off x="12833853" y="4616665"/>
            <a:ext cx="2623899" cy="1"/>
          </a:xfrm>
          <a:prstGeom prst="lin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0" name="선"/>
          <p:cNvSpPr/>
          <p:nvPr/>
        </p:nvSpPr>
        <p:spPr>
          <a:xfrm>
            <a:off x="9768785" y="10915865"/>
            <a:ext cx="4002143" cy="1"/>
          </a:xfrm>
          <a:prstGeom prst="lin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3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94" name="표"/>
          <p:cNvGraphicFramePr/>
          <p:nvPr/>
        </p:nvGraphicFramePr>
        <p:xfrm>
          <a:off x="2236999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5" name="표"/>
          <p:cNvGraphicFramePr/>
          <p:nvPr/>
        </p:nvGraphicFramePr>
        <p:xfrm>
          <a:off x="2533490" y="9362985"/>
          <a:ext cx="2018216" cy="183534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6" name="선"/>
          <p:cNvSpPr/>
          <p:nvPr/>
        </p:nvSpPr>
        <p:spPr>
          <a:xfrm flipH="1" flipV="1">
            <a:off x="11036493" y="2268198"/>
            <a:ext cx="559046" cy="4248398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97" name="직사각형"/>
          <p:cNvSpPr/>
          <p:nvPr/>
        </p:nvSpPr>
        <p:spPr>
          <a:xfrm>
            <a:off x="8229600" y="8918865"/>
            <a:ext cx="1774911" cy="56759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0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01" name="표"/>
          <p:cNvGraphicFramePr/>
          <p:nvPr/>
        </p:nvGraphicFramePr>
        <p:xfrm>
          <a:off x="2236999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2" name="표"/>
          <p:cNvGraphicFramePr/>
          <p:nvPr/>
        </p:nvGraphicFramePr>
        <p:xfrm>
          <a:off x="2533490" y="9362985"/>
          <a:ext cx="2018216" cy="183534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3" name="직사각형"/>
          <p:cNvSpPr/>
          <p:nvPr/>
        </p:nvSpPr>
        <p:spPr>
          <a:xfrm>
            <a:off x="8305800" y="9477665"/>
            <a:ext cx="3226318" cy="56759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04" name="직사각형"/>
          <p:cNvSpPr/>
          <p:nvPr/>
        </p:nvSpPr>
        <p:spPr>
          <a:xfrm>
            <a:off x="9067800" y="2365665"/>
            <a:ext cx="2739759" cy="567599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7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08" name="표"/>
          <p:cNvGraphicFramePr/>
          <p:nvPr/>
        </p:nvGraphicFramePr>
        <p:xfrm>
          <a:off x="2236999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9" name="표"/>
          <p:cNvGraphicFramePr/>
          <p:nvPr/>
        </p:nvGraphicFramePr>
        <p:xfrm>
          <a:off x="2533490" y="9362985"/>
          <a:ext cx="2018216" cy="183534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0" name="직사각형"/>
          <p:cNvSpPr/>
          <p:nvPr/>
        </p:nvSpPr>
        <p:spPr>
          <a:xfrm>
            <a:off x="9017000" y="10055407"/>
            <a:ext cx="4202332" cy="1797244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1" name="직사각형"/>
          <p:cNvSpPr/>
          <p:nvPr/>
        </p:nvSpPr>
        <p:spPr>
          <a:xfrm>
            <a:off x="9804400" y="2939553"/>
            <a:ext cx="4202332" cy="1797243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" name="Screen Shot 2021-01-30 at 7.29.51 PM.png" descr="Screen Shot 2021-01-30 at 7.29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17" y="7475480"/>
            <a:ext cx="14511558" cy="521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4" name="Screen Shot 2021-01-30 at 7.29.41 PM.png" descr="Screen Shot 2021-01-30 at 7.29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90" y="465146"/>
            <a:ext cx="14511559" cy="68222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15" name="표"/>
          <p:cNvGraphicFramePr/>
          <p:nvPr/>
        </p:nvGraphicFramePr>
        <p:xfrm>
          <a:off x="2236999" y="3206826"/>
          <a:ext cx="2611199" cy="133889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88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꼬리 재귀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6" name="표"/>
          <p:cNvGraphicFramePr/>
          <p:nvPr/>
        </p:nvGraphicFramePr>
        <p:xfrm>
          <a:off x="2533490" y="9362985"/>
          <a:ext cx="2018216" cy="183534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01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3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 b="1">
                          <a:solidFill>
                            <a:srgbClr val="0086A2"/>
                          </a:solidFill>
                          <a:sym typeface="Helvetica Neue"/>
                        </a:rPr>
                        <a:t>while
루프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7" name="직사각형"/>
          <p:cNvSpPr/>
          <p:nvPr/>
        </p:nvSpPr>
        <p:spPr>
          <a:xfrm>
            <a:off x="9829800" y="5857778"/>
            <a:ext cx="2226393" cy="617651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18" name="직사각형"/>
          <p:cNvSpPr/>
          <p:nvPr/>
        </p:nvSpPr>
        <p:spPr>
          <a:xfrm>
            <a:off x="8204200" y="11801378"/>
            <a:ext cx="2226393" cy="617651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삽입정렬"/>
          <p:cNvSpPr txBox="1"/>
          <p:nvPr/>
        </p:nvSpPr>
        <p:spPr>
          <a:xfrm>
            <a:off x="8598852" y="3559163"/>
            <a:ext cx="718629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삽입정렬</a:t>
            </a:r>
          </a:p>
        </p:txBody>
      </p:sp>
      <p:sp>
        <p:nvSpPr>
          <p:cNvPr id="1021" name="Insertion Sort"/>
          <p:cNvSpPr txBox="1"/>
          <p:nvPr/>
        </p:nvSpPr>
        <p:spPr>
          <a:xfrm>
            <a:off x="5529516" y="7032489"/>
            <a:ext cx="13324968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Insertion Sort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삽입정렬 알고리즘"/>
          <p:cNvSpPr txBox="1"/>
          <p:nvPr/>
        </p:nvSpPr>
        <p:spPr>
          <a:xfrm>
            <a:off x="8274799" y="896289"/>
            <a:ext cx="7834402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삽입정렬 알고리즘</a:t>
            </a:r>
          </a:p>
        </p:txBody>
      </p:sp>
      <p:sp>
        <p:nvSpPr>
          <p:cNvPr id="1024" name="Insertion Sort"/>
          <p:cNvSpPr txBox="1"/>
          <p:nvPr/>
        </p:nvSpPr>
        <p:spPr>
          <a:xfrm>
            <a:off x="9727260" y="2211315"/>
            <a:ext cx="4929480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r>
              <a:t>Insertion Sort</a:t>
            </a:r>
          </a:p>
        </p:txBody>
      </p:sp>
      <p:graphicFrame>
        <p:nvGraphicFramePr>
          <p:cNvPr id="1025" name="표"/>
          <p:cNvGraphicFramePr/>
          <p:nvPr/>
        </p:nvGraphicFramePr>
        <p:xfrm>
          <a:off x="2054238" y="4049613"/>
          <a:ext cx="20275522" cy="615424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66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0376">
                <a:tc gridSpan="3">
                  <a:txBody>
                    <a:bodyPr/>
                    <a:lstStyle/>
                    <a:p>
                      <a:pPr defTabSz="914400">
                        <a:defRPr sz="48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913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913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37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89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표"/>
          <p:cNvGraphicFramePr/>
          <p:nvPr/>
        </p:nvGraphicFramePr>
        <p:xfrm>
          <a:off x="2465833" y="1052413"/>
          <a:ext cx="19452332" cy="51133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sz="4400" b="0">
                          <a:solidFill>
                            <a:srgbClr val="000000">
                              <a:alpha val="336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>
                              <a:alpha val="34389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3623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84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84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8" name="[]"/>
          <p:cNvSpPr txBox="1"/>
          <p:nvPr/>
        </p:nvSpPr>
        <p:spPr>
          <a:xfrm>
            <a:off x="11975827" y="7448660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  <p:sp>
        <p:nvSpPr>
          <p:cNvPr id="1029" name="선"/>
          <p:cNvSpPr/>
          <p:nvPr/>
        </p:nvSpPr>
        <p:spPr>
          <a:xfrm>
            <a:off x="12319000" y="83719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0" name="정렬"/>
          <p:cNvSpPr txBox="1"/>
          <p:nvPr/>
        </p:nvSpPr>
        <p:spPr>
          <a:xfrm>
            <a:off x="12682795" y="9251836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1031" name="[]"/>
          <p:cNvSpPr txBox="1"/>
          <p:nvPr/>
        </p:nvSpPr>
        <p:spPr>
          <a:xfrm>
            <a:off x="11975827" y="110296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3" name="표"/>
          <p:cNvGraphicFramePr/>
          <p:nvPr/>
        </p:nvGraphicFramePr>
        <p:xfrm>
          <a:off x="2465833" y="1052413"/>
          <a:ext cx="19452332" cy="51133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sz="4400" b="0">
                          <a:solidFill>
                            <a:srgbClr val="000000">
                              <a:alpha val="336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46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>
                              <a:alpha val="34389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3623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54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4" name="직사각형"/>
          <p:cNvSpPr/>
          <p:nvPr/>
        </p:nvSpPr>
        <p:spPr>
          <a:xfrm>
            <a:off x="6750948" y="7175500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35" name="정렬 대상 리스트"/>
          <p:cNvSpPr txBox="1"/>
          <p:nvPr/>
        </p:nvSpPr>
        <p:spPr>
          <a:xfrm>
            <a:off x="10847057" y="6285235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036" name="xs"/>
          <p:cNvSpPr txBox="1"/>
          <p:nvPr/>
        </p:nvSpPr>
        <p:spPr>
          <a:xfrm>
            <a:off x="12048076" y="7311664"/>
            <a:ext cx="64532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creen Shot 2021-01-20 at 12.43.28 PM.png" descr="Screen Shot 2021-01-20 at 12.43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943" y="1028986"/>
            <a:ext cx="8586646" cy="1463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" name="표"/>
          <p:cNvGraphicFramePr/>
          <p:nvPr/>
        </p:nvGraphicFramePr>
        <p:xfrm>
          <a:off x="2465833" y="1052413"/>
          <a:ext cx="19452332" cy="51133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sz="4400" b="0">
                          <a:solidFill>
                            <a:srgbClr val="000000">
                              <a:alpha val="33467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11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>
                              <a:alpha val="33913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3882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3882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9" name="직사각형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0" name="정렬 대상 리스트"/>
          <p:cNvSpPr txBox="1"/>
          <p:nvPr/>
        </p:nvSpPr>
        <p:spPr>
          <a:xfrm>
            <a:off x="10847057" y="6285235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041" name="선"/>
          <p:cNvSpPr/>
          <p:nvPr/>
        </p:nvSpPr>
        <p:spPr>
          <a:xfrm>
            <a:off x="12370736" y="8411887"/>
            <a:ext cx="1" cy="2657301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2" name="선"/>
          <p:cNvSpPr/>
          <p:nvPr/>
        </p:nvSpPr>
        <p:spPr>
          <a:xfrm>
            <a:off x="7409346" y="8432988"/>
            <a:ext cx="10378031" cy="1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3" name="재귀로 정렬"/>
          <p:cNvSpPr txBox="1"/>
          <p:nvPr/>
        </p:nvSpPr>
        <p:spPr>
          <a:xfrm>
            <a:off x="12762096" y="9245839"/>
            <a:ext cx="202623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재귀로 정렬</a:t>
            </a:r>
          </a:p>
        </p:txBody>
      </p:sp>
      <p:sp>
        <p:nvSpPr>
          <p:cNvPr id="1044" name="직사각형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45" name="xs[1:]"/>
          <p:cNvSpPr txBox="1"/>
          <p:nvPr/>
        </p:nvSpPr>
        <p:spPr>
          <a:xfrm>
            <a:off x="11558333" y="7311664"/>
            <a:ext cx="16248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xs[1:]</a:t>
            </a:r>
          </a:p>
        </p:txBody>
      </p:sp>
      <p:sp>
        <p:nvSpPr>
          <p:cNvPr id="1046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xs[0]</a:t>
            </a: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8" name="표"/>
          <p:cNvGraphicFramePr/>
          <p:nvPr/>
        </p:nvGraphicFramePr>
        <p:xfrm>
          <a:off x="2465833" y="1052413"/>
          <a:ext cx="19452332" cy="51133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sz="4400" b="0">
                          <a:solidFill>
                            <a:srgbClr val="000000">
                              <a:alpha val="34381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226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>
                              <a:alpha val="33913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434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424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9" name="직사각형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0" name="정렬 대상 리스트"/>
          <p:cNvSpPr txBox="1"/>
          <p:nvPr/>
        </p:nvSpPr>
        <p:spPr>
          <a:xfrm>
            <a:off x="10847057" y="6285235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051" name="선"/>
          <p:cNvSpPr/>
          <p:nvPr/>
        </p:nvSpPr>
        <p:spPr>
          <a:xfrm>
            <a:off x="12370736" y="8411887"/>
            <a:ext cx="1" cy="2657301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2" name="선"/>
          <p:cNvSpPr/>
          <p:nvPr/>
        </p:nvSpPr>
        <p:spPr>
          <a:xfrm>
            <a:off x="7409346" y="8432988"/>
            <a:ext cx="10378031" cy="1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3" name="재귀로 정렬"/>
          <p:cNvSpPr txBox="1"/>
          <p:nvPr/>
        </p:nvSpPr>
        <p:spPr>
          <a:xfrm>
            <a:off x="12762096" y="9245839"/>
            <a:ext cx="2026235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재귀로 정렬</a:t>
            </a:r>
          </a:p>
        </p:txBody>
      </p:sp>
      <p:sp>
        <p:nvSpPr>
          <p:cNvPr id="1054" name="직사각형"/>
          <p:cNvSpPr/>
          <p:nvPr/>
        </p:nvSpPr>
        <p:spPr>
          <a:xfrm>
            <a:off x="7401889" y="11279658"/>
            <a:ext cx="10392945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5" name="정렬된 xs[1:]"/>
          <p:cNvSpPr txBox="1"/>
          <p:nvPr/>
        </p:nvSpPr>
        <p:spPr>
          <a:xfrm>
            <a:off x="10974539" y="11397724"/>
            <a:ext cx="2792395" cy="66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xs[1:]</a:t>
            </a:r>
          </a:p>
        </p:txBody>
      </p:sp>
      <p:sp>
        <p:nvSpPr>
          <p:cNvPr id="1056" name="xs[1:]"/>
          <p:cNvSpPr txBox="1"/>
          <p:nvPr/>
        </p:nvSpPr>
        <p:spPr>
          <a:xfrm>
            <a:off x="11558333" y="7311664"/>
            <a:ext cx="16248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4042"/>
                  </a:srgbClr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xs[1:]</a:t>
            </a:r>
          </a:p>
        </p:txBody>
      </p:sp>
      <p:sp>
        <p:nvSpPr>
          <p:cNvPr id="1057" name="직사각형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58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xs[0]</a:t>
            </a:r>
          </a:p>
        </p:txBody>
      </p:sp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0" name="표"/>
          <p:cNvGraphicFramePr/>
          <p:nvPr/>
        </p:nvGraphicFramePr>
        <p:xfrm>
          <a:off x="2465833" y="1052413"/>
          <a:ext cx="19452332" cy="51133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sz="4400" b="0">
                          <a:solidFill>
                            <a:srgbClr val="000000">
                              <a:alpha val="34381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의 후미리스트인 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를  재귀로 </a:t>
                      </a:r>
                      <a:r>
                        <a:rPr u="sng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정렬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하고</a:t>
                      </a:r>
                      <a:r>
                        <a:t>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>
                              <a:alpha val="3356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434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18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1" name="직사각형"/>
          <p:cNvSpPr/>
          <p:nvPr/>
        </p:nvSpPr>
        <p:spPr>
          <a:xfrm>
            <a:off x="7401889" y="11279658"/>
            <a:ext cx="10392945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2" name="정렬된 xs[1:]"/>
          <p:cNvSpPr txBox="1"/>
          <p:nvPr/>
        </p:nvSpPr>
        <p:spPr>
          <a:xfrm>
            <a:off x="10974539" y="11397724"/>
            <a:ext cx="2792395" cy="66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xs[1:]</a:t>
            </a:r>
          </a:p>
        </p:txBody>
      </p:sp>
      <p:sp>
        <p:nvSpPr>
          <p:cNvPr id="1063" name="직사각형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4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xs[0]</a:t>
            </a:r>
          </a:p>
        </p:txBody>
      </p:sp>
      <p:sp>
        <p:nvSpPr>
          <p:cNvPr id="1065" name="선"/>
          <p:cNvSpPr/>
          <p:nvPr/>
        </p:nvSpPr>
        <p:spPr>
          <a:xfrm>
            <a:off x="7066343" y="7670957"/>
            <a:ext cx="4345393" cy="3199772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oval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6" name="선"/>
          <p:cNvSpPr/>
          <p:nvPr/>
        </p:nvSpPr>
        <p:spPr>
          <a:xfrm>
            <a:off x="7394830" y="10908482"/>
            <a:ext cx="10378030" cy="1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7" name="삽입"/>
          <p:cNvSpPr txBox="1"/>
          <p:nvPr/>
        </p:nvSpPr>
        <p:spPr>
          <a:xfrm>
            <a:off x="9713689" y="8901541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삽입</a:t>
            </a:r>
          </a:p>
        </p:txBody>
      </p:sp>
      <p:sp>
        <p:nvSpPr>
          <p:cNvPr id="1068" name="직사각형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69" name="xs[1:]"/>
          <p:cNvSpPr txBox="1"/>
          <p:nvPr/>
        </p:nvSpPr>
        <p:spPr>
          <a:xfrm>
            <a:off x="11558333" y="7311664"/>
            <a:ext cx="162480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4042"/>
                  </a:srgbClr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xs[1:]</a:t>
            </a:r>
          </a:p>
        </p:txBody>
      </p:sp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직사각형"/>
          <p:cNvSpPr/>
          <p:nvPr/>
        </p:nvSpPr>
        <p:spPr>
          <a:xfrm>
            <a:off x="6781246" y="11279658"/>
            <a:ext cx="1101358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2" name="정렬된 xs"/>
          <p:cNvSpPr txBox="1"/>
          <p:nvPr/>
        </p:nvSpPr>
        <p:spPr>
          <a:xfrm>
            <a:off x="11381586" y="11397724"/>
            <a:ext cx="1812907" cy="66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</a:p>
        </p:txBody>
      </p:sp>
      <p:sp>
        <p:nvSpPr>
          <p:cNvPr id="1073" name="직사각형"/>
          <p:cNvSpPr/>
          <p:nvPr/>
        </p:nvSpPr>
        <p:spPr>
          <a:xfrm>
            <a:off x="6750664" y="7175500"/>
            <a:ext cx="602855" cy="897805"/>
          </a:xfrm>
          <a:prstGeom prst="rect">
            <a:avLst/>
          </a:prstGeom>
          <a:ln w="63500">
            <a:solidFill>
              <a:srgbClr val="2978A8">
                <a:alpha val="34264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3469A9">
                    <a:alpha val="33565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74" name="xs[0]"/>
          <p:cNvSpPr txBox="1"/>
          <p:nvPr/>
        </p:nvSpPr>
        <p:spPr>
          <a:xfrm>
            <a:off x="6152156" y="8119795"/>
            <a:ext cx="1088670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3539"/>
                  </a:srgbClr>
                </a:solidFill>
              </a:defRPr>
            </a:lvl1pPr>
          </a:lstStyle>
          <a:p>
            <a:r>
              <a:t>xs[0]</a:t>
            </a:r>
          </a:p>
        </p:txBody>
      </p:sp>
      <p:sp>
        <p:nvSpPr>
          <p:cNvPr id="1075" name="직사각형"/>
          <p:cNvSpPr/>
          <p:nvPr/>
        </p:nvSpPr>
        <p:spPr>
          <a:xfrm>
            <a:off x="7411271" y="7175500"/>
            <a:ext cx="10374181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1076" name="표"/>
          <p:cNvGraphicFramePr/>
          <p:nvPr/>
        </p:nvGraphicFramePr>
        <p:xfrm>
          <a:off x="2465833" y="1052413"/>
          <a:ext cx="19452332" cy="51133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sz="4400" b="0">
                          <a:solidFill>
                            <a:srgbClr val="000000">
                              <a:alpha val="34381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의 후미리스트인 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를  재귀로 </a:t>
                      </a:r>
                      <a:r>
                        <a:rPr u="sng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정렬</a:t>
                      </a:r>
                      <a:r>
                        <a:rPr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하고</a:t>
                      </a:r>
                      <a:r>
                        <a:t>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>
                              <a:alpha val="3356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solidFill>
                            <a:srgbClr val="000000">
                              <a:alpha val="3434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2"/>
                        </a:buBlip>
                        <a:defRPr sz="4400">
                          <a:solidFill>
                            <a:srgbClr val="000000">
                              <a:alpha val="3418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70" y="6902658"/>
            <a:ext cx="20154860" cy="552581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79" name="표"/>
          <p:cNvGraphicFramePr/>
          <p:nvPr/>
        </p:nvGraphicFramePr>
        <p:xfrm>
          <a:off x="2465833" y="1052413"/>
          <a:ext cx="19452332" cy="511330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0504">
                <a:tc gridSpan="3">
                  <a:txBody>
                    <a:bodyPr/>
                    <a:lstStyle/>
                    <a:p>
                      <a:pPr defTabSz="914400">
                        <a:defRPr sz="44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3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3587" indent="-611187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후미리스트인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xs[1:]</a:t>
                      </a:r>
                      <a:r>
                        <a:t>를 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763587" indent="-611187" algn="l" defTabSz="914400">
                        <a:buSzPct val="50000"/>
                        <a:buBlip>
                          <a:blip r:embed="rId3"/>
                        </a:buBlip>
                        <a:defRPr sz="4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의 선두원소인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xs[0]</a:t>
                      </a:r>
                      <a:r>
                        <a:t>를 정렬된 리스트의 적절한 위치에 끼워서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11187" indent="-611187" algn="l" defTabSz="914400">
                        <a:buSzPct val="50000"/>
                        <a:buBlip>
                          <a:blip r:embed="rId3"/>
                        </a:buBlip>
                        <a:defRPr sz="44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  <p:sp>
        <p:nvSpPr>
          <p:cNvPr id="1082" name="insertionsort([3,5,4,2])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insert(3,</a:t>
            </a:r>
            <a:r>
              <a:rPr>
                <a:solidFill>
                  <a:srgbClr val="FF2F92"/>
                </a:solidFill>
              </a:rPr>
              <a:t>insertionsort([5,4,2])</a:t>
            </a:r>
            <a:r>
              <a:rPr>
                <a:solidFill>
                  <a:srgbClr val="00FDFF"/>
                </a:solidFill>
              </a:rPr>
              <a:t>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</p:txBody>
      </p:sp>
      <p:pic>
        <p:nvPicPr>
          <p:cNvPr id="1085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</a:t>
            </a:r>
            <a:r>
              <a:rPr>
                <a:solidFill>
                  <a:srgbClr val="00FDFF"/>
                </a:solidFill>
              </a:rPr>
              <a:t>insert(5,</a:t>
            </a:r>
            <a:r>
              <a:rPr>
                <a:solidFill>
                  <a:srgbClr val="FF40FF"/>
                </a:solidFill>
              </a:rPr>
              <a:t>insertionsort([4,2])</a:t>
            </a:r>
            <a:r>
              <a:rPr>
                <a:solidFill>
                  <a:srgbClr val="00FDFF"/>
                </a:solidFill>
              </a:rPr>
              <a:t>)</a:t>
            </a:r>
            <a:r>
              <a:t>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088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</a:t>
            </a:r>
            <a:r>
              <a:rPr>
                <a:solidFill>
                  <a:srgbClr val="00FDFF"/>
                </a:solidFill>
              </a:rPr>
              <a:t>insert(4,</a:t>
            </a:r>
            <a:r>
              <a:rPr>
                <a:solidFill>
                  <a:srgbClr val="FF40FF"/>
                </a:solidFill>
              </a:rPr>
              <a:t>insertionsort([2])</a:t>
            </a:r>
            <a:r>
              <a:rPr>
                <a:solidFill>
                  <a:srgbClr val="00FDFF"/>
                </a:solidFill>
              </a:rPr>
              <a:t>)</a:t>
            </a:r>
            <a:r>
              <a:t>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091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</a:t>
            </a:r>
            <a:r>
              <a:rPr>
                <a:solidFill>
                  <a:srgbClr val="00FDFF"/>
                </a:solidFill>
              </a:rPr>
              <a:t>insert(2,</a:t>
            </a:r>
            <a:r>
              <a:rPr>
                <a:solidFill>
                  <a:srgbClr val="FF40FF"/>
                </a:solidFill>
              </a:rPr>
              <a:t>insertionsort([])</a:t>
            </a:r>
            <a:r>
              <a:rPr>
                <a:solidFill>
                  <a:srgbClr val="00FDFF"/>
                </a:solidFill>
              </a:rPr>
              <a:t>)</a:t>
            </a:r>
            <a:r>
              <a:t>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094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21-01-20 at 12.43.28 PM.png" descr="Screen Shot 2021-01-20 at 12.43.2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9943" y="1028986"/>
            <a:ext cx="8586646" cy="146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</a:t>
            </a:r>
            <a:r>
              <a:rPr>
                <a:solidFill>
                  <a:srgbClr val="00FDFF"/>
                </a:solidFill>
              </a:rPr>
              <a:t>[]</a:t>
            </a:r>
            <a:r>
              <a:t>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097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</a:t>
            </a:r>
            <a:r>
              <a:rPr>
                <a:solidFill>
                  <a:srgbClr val="FF40FF"/>
                </a:solidFill>
              </a:rPr>
              <a:t>insert(2,[])</a:t>
            </a:r>
            <a:r>
              <a:t>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100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</a:t>
            </a:r>
            <a:r>
              <a:rPr>
                <a:solidFill>
                  <a:srgbClr val="00FDFF"/>
                </a:solidFill>
              </a:rPr>
              <a:t>[2]</a:t>
            </a:r>
            <a:r>
              <a:t>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103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</a:t>
            </a:r>
            <a:r>
              <a:rPr>
                <a:solidFill>
                  <a:srgbClr val="FF40FF"/>
                </a:solidFill>
              </a:rPr>
              <a:t>insert(4,[2])</a:t>
            </a:r>
            <a:r>
              <a:t>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106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</a:t>
            </a:r>
            <a:r>
              <a:rPr>
                <a:solidFill>
                  <a:srgbClr val="00FDFF"/>
                </a:solidFill>
              </a:rPr>
              <a:t>[2,4]</a:t>
            </a:r>
            <a:r>
              <a:t>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109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</a:t>
            </a:r>
            <a:r>
              <a:rPr>
                <a:solidFill>
                  <a:srgbClr val="FF40FF"/>
                </a:solidFill>
              </a:rPr>
              <a:t>insert(5,[2,4])</a:t>
            </a:r>
            <a:r>
              <a:t>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pic>
        <p:nvPicPr>
          <p:cNvPr id="1112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insert(3,insert(5,[2,4]))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</a:t>
            </a:r>
            <a:r>
              <a:rPr>
                <a:solidFill>
                  <a:srgbClr val="00FDFF"/>
                </a:solidFill>
              </a:rPr>
              <a:t>[2,4,5]</a:t>
            </a:r>
            <a:r>
              <a:t>)</a:t>
            </a:r>
          </a:p>
        </p:txBody>
      </p:sp>
      <p:pic>
        <p:nvPicPr>
          <p:cNvPr id="1115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insert(3,insert(5,[2,4]))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insert(3,[2,4,5])</a:t>
            </a:r>
          </a:p>
        </p:txBody>
      </p:sp>
      <p:pic>
        <p:nvPicPr>
          <p:cNvPr id="1118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insertionsort([3,5,4,2])…"/>
          <p:cNvSpPr txBox="1"/>
          <p:nvPr/>
        </p:nvSpPr>
        <p:spPr>
          <a:xfrm>
            <a:off x="4137099" y="5460118"/>
            <a:ext cx="16109802" cy="650454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insertionsort([3,5,4,2])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insert(3,insertionsort([5,4,2]))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insert(3,insert(5,insertionsort([4,2])))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insert(3,insert(5,insert(4,insertionsort([2]))))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insert(3,insert(5,insert(4,insert(2,insertionsort([])))))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insert(3,insert(5,insert(4,insert(2,[]))))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insert(3,insert(5,insert(4,[2])))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insert(3,insert(5,[2,4]))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insert(3,[2,4,5])</a:t>
            </a:r>
          </a:p>
          <a:p>
            <a:pPr algn="l">
              <a:lnSpc>
                <a:spcPct val="120000"/>
              </a:lnSpc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[2,3,4,5]</a:t>
            </a:r>
          </a:p>
        </p:txBody>
      </p:sp>
      <p:pic>
        <p:nvPicPr>
          <p:cNvPr id="1121" name="Screen Shot 2021-01-30 at 8.33.07 PM.png" descr="Screen Shot 2021-01-30 at 8.33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51" y="241335"/>
            <a:ext cx="16990098" cy="465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원소 x를 정렬된 리스트 ss의 적절한 위치에 끼워넣기"/>
          <p:cNvSpPr txBox="1"/>
          <p:nvPr/>
        </p:nvSpPr>
        <p:spPr>
          <a:xfrm>
            <a:off x="5349890" y="1935808"/>
            <a:ext cx="14105490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pPr>
              <a:defRPr sz="4600" b="0"/>
            </a:pPr>
            <a:r>
              <a:rPr dirty="0" err="1"/>
              <a:t>원소</a:t>
            </a:r>
            <a:r>
              <a:rPr dirty="0"/>
              <a:t> </a:t>
            </a:r>
            <a:r>
              <a:rPr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</a:t>
            </a:r>
            <a:r>
              <a:rPr dirty="0" err="1"/>
              <a:t>를</a:t>
            </a:r>
            <a:r>
              <a:rPr dirty="0"/>
              <a:t> </a:t>
            </a:r>
            <a:r>
              <a:rPr dirty="0" err="1"/>
              <a:t>정렬된</a:t>
            </a:r>
            <a:r>
              <a:rPr dirty="0"/>
              <a:t> </a:t>
            </a:r>
            <a:r>
              <a:rPr dirty="0" err="1"/>
              <a:t>리스트</a:t>
            </a:r>
            <a:r>
              <a:rPr dirty="0"/>
              <a:t> </a:t>
            </a:r>
            <a:r>
              <a:rPr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ss</a:t>
            </a:r>
            <a:r>
              <a:rPr dirty="0" err="1"/>
              <a:t>의</a:t>
            </a:r>
            <a:r>
              <a:rPr dirty="0"/>
              <a:t> </a:t>
            </a:r>
            <a:r>
              <a:rPr dirty="0" err="1"/>
              <a:t>적절한</a:t>
            </a:r>
            <a:r>
              <a:rPr dirty="0"/>
              <a:t> </a:t>
            </a:r>
            <a:r>
              <a:rPr dirty="0" err="1"/>
              <a:t>위치에</a:t>
            </a:r>
            <a:r>
              <a:rPr dirty="0"/>
              <a:t> </a:t>
            </a:r>
            <a:r>
              <a:rPr dirty="0" err="1"/>
              <a:t>끼워넣기</a:t>
            </a:r>
            <a:endParaRPr dirty="0"/>
          </a:p>
        </p:txBody>
      </p:sp>
      <p:pic>
        <p:nvPicPr>
          <p:cNvPr id="1124" name="Screen Shot 2021-01-23 at 11.15.04 AM.png" descr="Screen Shot 2021-01-23 at 11.15.0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850" y="579102"/>
            <a:ext cx="5202182" cy="11493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2" name="그룹"/>
          <p:cNvGrpSpPr/>
          <p:nvPr/>
        </p:nvGrpSpPr>
        <p:grpSpPr>
          <a:xfrm>
            <a:off x="1915762" y="3470313"/>
            <a:ext cx="20552476" cy="10043833"/>
            <a:chOff x="0" y="0"/>
            <a:chExt cx="20552474" cy="10043832"/>
          </a:xfrm>
        </p:grpSpPr>
        <p:pic>
          <p:nvPicPr>
            <p:cNvPr id="1125" name="선 선" descr="선 선"/>
            <p:cNvPicPr>
              <a:picLocks/>
            </p:cNvPicPr>
            <p:nvPr/>
          </p:nvPicPr>
          <p:blipFill>
            <a:blip r:embed="rId3">
              <a:alphaModFix amt="50234"/>
            </a:blip>
            <a:stretch>
              <a:fillRect/>
            </a:stretch>
          </p:blipFill>
          <p:spPr>
            <a:xfrm rot="16200000">
              <a:off x="10271531" y="5606730"/>
              <a:ext cx="8836103" cy="38101"/>
            </a:xfrm>
            <a:prstGeom prst="rect">
              <a:avLst/>
            </a:prstGeom>
            <a:effectLst/>
          </p:spPr>
        </p:pic>
        <p:pic>
          <p:nvPicPr>
            <p:cNvPr id="1127" name="Screen Shot 2021-01-23 at 11.14.33 AM.png" descr="Screen Shot 2021-01-23 at 11.14.33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5441" y="0"/>
              <a:ext cx="2441277" cy="835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8" name="Screen Shot 2021-01-23 at 11.14.42 AM.png" descr="Screen Shot 2021-01-23 at 11.14.42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7834" y="22230"/>
              <a:ext cx="2329916" cy="7912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9" name="Screen Shot 2021-01-23 at 11.17.53 AM.png" descr="Screen Shot 2021-01-23 at 11.17.53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25531" y="8342974"/>
              <a:ext cx="674523" cy="515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0" name="Screen Shot 2021-01-23 at 11.19.01 AM.png" descr="Screen Shot 2021-01-23 at 11.19.01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686184"/>
              <a:ext cx="12412161" cy="7879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1" name="Screen Shot 2021-01-23 at 11.19.11 AM.png" descr="Screen Shot 2021-01-23 at 11.19.11 A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67004" y="2119360"/>
              <a:ext cx="3585471" cy="49177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21-01-20 at 12.49.27 PM.png" descr="Screen Shot 2021-01-20 at 12.49.2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318" y="1091354"/>
            <a:ext cx="8495896" cy="1339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insert 알고리즘"/>
          <p:cNvSpPr txBox="1"/>
          <p:nvPr/>
        </p:nvSpPr>
        <p:spPr>
          <a:xfrm>
            <a:off x="8191997" y="1426514"/>
            <a:ext cx="8000006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insert</a:t>
            </a:r>
            <a:r>
              <a:t> 알고리즘</a:t>
            </a:r>
          </a:p>
        </p:txBody>
      </p:sp>
      <p:graphicFrame>
        <p:nvGraphicFramePr>
          <p:cNvPr id="1135" name="표"/>
          <p:cNvGraphicFramePr/>
          <p:nvPr/>
        </p:nvGraphicFramePr>
        <p:xfrm>
          <a:off x="2370372" y="4241295"/>
          <a:ext cx="19643254" cy="600867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4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8524">
                <a:tc gridSpan="3">
                  <a:txBody>
                    <a:bodyPr/>
                    <a:lstStyle/>
                    <a:p>
                      <a:pPr defTabSz="914400">
                        <a:defRPr sz="42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정수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</a:t>
                      </a:r>
                      <a:r>
                        <a:t>을 정렬된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ss</a:t>
                      </a:r>
                      <a:r>
                        <a:t>의 제 위치에 끼워 넣으려면,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8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5806" indent="-583406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 &lt;= ss[0]</a:t>
                      </a:r>
                      <a:r>
                        <a:t>이면,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</a:t>
                      </a:r>
                      <a:r>
                        <a:t>를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ss</a:t>
                      </a:r>
                      <a:r>
                        <a:t>의 앞에 붙여서 리턴한다.</a:t>
                      </a:r>
                    </a:p>
                    <a:p>
                      <a:pPr marL="735806" indent="-583406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2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 &gt; ss[0]</a:t>
                      </a:r>
                      <a:r>
                        <a:t>이면, 재귀로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x를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ss[1:]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의 제 위치에 끼워넣고, 그 앞에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ss[0]</a:t>
                      </a:r>
                      <a:r>
                        <a:t>를 붙여서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2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2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200">
                          <a:sym typeface="Helvetica Neue"/>
                        </a:defRPr>
                      </a:pPr>
                      <a:r>
                        <a:t>그냥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</a:t>
                      </a:r>
                      <a:r>
                        <a:t>만 가지고 리스트를 만든다.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insert(9,[])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insert(9,[])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38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insert(9,[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insert(9,[])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A92"/>
                </a:solidFill>
              </a:rPr>
              <a:t>[9]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A92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A92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A92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A92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A92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A92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A92"/>
              </a:solidFill>
            </a:endParaRPr>
          </a:p>
        </p:txBody>
      </p:sp>
      <p:sp>
        <p:nvSpPr>
          <p:cNvPr id="1141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  <p:sp>
        <p:nvSpPr>
          <p:cNvPr id="1144" name="insert(1,[2,4,5,7,8])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insert(1,[2,4,5,7,8])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insert(1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insert(1,[2,4,5,7,8])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[1, 2, 4, 5, 7, 8]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</p:txBody>
      </p:sp>
      <p:sp>
        <p:nvSpPr>
          <p:cNvPr id="1147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insert(6,[2,4,5,7,8])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50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[2] + </a:t>
            </a:r>
            <a:r>
              <a:rPr>
                <a:solidFill>
                  <a:srgbClr val="FF40FF"/>
                </a:solidFill>
              </a:rPr>
              <a:t>insert(6,[4,5,7,8])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</p:txBody>
      </p:sp>
      <p:sp>
        <p:nvSpPr>
          <p:cNvPr id="1153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</a:t>
            </a:r>
            <a:r>
              <a:rPr>
                <a:solidFill>
                  <a:srgbClr val="00FDFF"/>
                </a:solidFill>
              </a:rPr>
              <a:t>[4] + </a:t>
            </a:r>
            <a:r>
              <a:rPr>
                <a:solidFill>
                  <a:srgbClr val="FF40FF"/>
                </a:solidFill>
              </a:rPr>
              <a:t>insert(6,[5,7,8])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</p:txBody>
      </p:sp>
      <p:sp>
        <p:nvSpPr>
          <p:cNvPr id="1156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insert(6,[5,7,8])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</a:t>
            </a:r>
            <a:r>
              <a:rPr>
                <a:solidFill>
                  <a:srgbClr val="00FDFF"/>
                </a:solidFill>
              </a:rPr>
              <a:t>[5] + </a:t>
            </a:r>
            <a:r>
              <a:rPr>
                <a:solidFill>
                  <a:srgbClr val="FF40FF"/>
                </a:solidFill>
              </a:rPr>
              <a:t>insert(6,[7,8])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FF40FF"/>
              </a:solidFill>
            </a:endParaRPr>
          </a:p>
        </p:txBody>
      </p:sp>
      <p:sp>
        <p:nvSpPr>
          <p:cNvPr id="1159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insert(6,[5,7,8])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insert(6,[7,8])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</a:t>
            </a:r>
            <a:r>
              <a:rPr>
                <a:solidFill>
                  <a:srgbClr val="00FDFF"/>
                </a:solidFill>
              </a:rPr>
              <a:t>[6] + [7,8]</a:t>
            </a:r>
            <a:endParaRPr>
              <a:solidFill>
                <a:srgbClr val="FF40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162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21-01-20 at 12.49.27 PM.png" descr="Screen Shot 2021-01-20 at 12.49.27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5318" y="1091354"/>
            <a:ext cx="8495896" cy="1339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insert(6,[2,4,5,7,8])…"/>
          <p:cNvSpPr txBox="1"/>
          <p:nvPr/>
        </p:nvSpPr>
        <p:spPr>
          <a:xfrm>
            <a:off x="5537324" y="4069897"/>
            <a:ext cx="13309352" cy="6948187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insert(6,[2,4,5,7,8])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insert(6,[4,5,7,8])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insert(6,[5,7,8])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insert(6,[7,8])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[2] + [4] + [5] + [6] + [7,8]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. . .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[2,4,5,6,7,8]</a:t>
            </a: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3400" b="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FDFF"/>
              </a:solidFill>
            </a:endParaRPr>
          </a:p>
        </p:txBody>
      </p:sp>
      <p:sp>
        <p:nvSpPr>
          <p:cNvPr id="1165" name="insert 실행추적 사례"/>
          <p:cNvSpPr txBox="1"/>
          <p:nvPr/>
        </p:nvSpPr>
        <p:spPr>
          <a:xfrm>
            <a:off x="7128743" y="1409683"/>
            <a:ext cx="10126514" cy="1529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400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insert</a:t>
            </a:r>
            <a:r>
              <a:t> 실행추적 사례</a:t>
            </a:r>
          </a:p>
        </p:txBody>
      </p:sp>
    </p:spTree>
  </p:cSld>
  <p:clrMapOvr>
    <a:masterClrMapping/>
  </p:clrMapOvr>
  <p:transition spd="med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168" name="pp.233~236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pp.233~236</a:t>
            </a:r>
          </a:p>
        </p:txBody>
      </p:sp>
      <p:grpSp>
        <p:nvGrpSpPr>
          <p:cNvPr id="1172" name="그룹"/>
          <p:cNvGrpSpPr/>
          <p:nvPr/>
        </p:nvGrpSpPr>
        <p:grpSpPr>
          <a:xfrm>
            <a:off x="4736931" y="6028570"/>
            <a:ext cx="14910138" cy="4691060"/>
            <a:chOff x="0" y="0"/>
            <a:chExt cx="14910137" cy="4691059"/>
          </a:xfrm>
        </p:grpSpPr>
        <p:pic>
          <p:nvPicPr>
            <p:cNvPr id="1169" name="Screen Shot 2021-01-30 at 7.16.40 PM.png" descr="Screen Shot 2021-01-30 at 7.16.40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10138" cy="1537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0" name="Screen Shot 2021-01-30 at 7.16.58 PM.png" descr="Screen Shot 2021-01-30 at 7.16.5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499693"/>
              <a:ext cx="14910138" cy="16139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1" name="Screen Shot 2021-01-30 at 7.17.12 PM.png" descr="Screen Shot 2021-01-30 at 7.17.12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115503"/>
              <a:ext cx="14910138" cy="1575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175" name="pp.236~238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pp.236~238</a:t>
            </a:r>
          </a:p>
        </p:txBody>
      </p:sp>
      <p:grpSp>
        <p:nvGrpSpPr>
          <p:cNvPr id="1179" name="그룹"/>
          <p:cNvGrpSpPr/>
          <p:nvPr/>
        </p:nvGrpSpPr>
        <p:grpSpPr>
          <a:xfrm>
            <a:off x="4828021" y="6104818"/>
            <a:ext cx="14727958" cy="4682519"/>
            <a:chOff x="0" y="0"/>
            <a:chExt cx="14727956" cy="4682518"/>
          </a:xfrm>
        </p:grpSpPr>
        <p:pic>
          <p:nvPicPr>
            <p:cNvPr id="1176" name="Screen Shot 2021-01-30 at 7.17.29 PM.png" descr="Screen Shot 2021-01-30 at 7.17.2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727957" cy="1556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7" name="Screen Shot 2021-01-30 at 7.17.40 PM.png" descr="Screen Shot 2021-01-30 at 7.17.40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01065"/>
              <a:ext cx="14727957" cy="1518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8" name="Screen Shot 2021-01-30 at 7.17.55 PM.png" descr="Screen Shot 2021-01-30 at 7.17.55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164172"/>
              <a:ext cx="14727957" cy="1518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합병정렬"/>
          <p:cNvSpPr txBox="1"/>
          <p:nvPr/>
        </p:nvSpPr>
        <p:spPr>
          <a:xfrm>
            <a:off x="8598852" y="3559163"/>
            <a:ext cx="718629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합병정렬</a:t>
            </a:r>
          </a:p>
        </p:txBody>
      </p:sp>
      <p:sp>
        <p:nvSpPr>
          <p:cNvPr id="1182" name="Merge Sort"/>
          <p:cNvSpPr txBox="1"/>
          <p:nvPr/>
        </p:nvSpPr>
        <p:spPr>
          <a:xfrm>
            <a:off x="6723316" y="7032489"/>
            <a:ext cx="10937368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Merge Sort</a:t>
            </a:r>
          </a:p>
        </p:txBody>
      </p:sp>
    </p:spTree>
  </p:cSld>
  <p:clrMapOvr>
    <a:masterClrMapping/>
  </p:clrMapOvr>
  <p:transition spd="med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합병정렬 알고리즘"/>
          <p:cNvSpPr txBox="1"/>
          <p:nvPr/>
        </p:nvSpPr>
        <p:spPr>
          <a:xfrm>
            <a:off x="8274799" y="896289"/>
            <a:ext cx="7834402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합병정렬 알고리즘</a:t>
            </a:r>
          </a:p>
        </p:txBody>
      </p:sp>
      <p:sp>
        <p:nvSpPr>
          <p:cNvPr id="1185" name="Merge Sort"/>
          <p:cNvSpPr txBox="1"/>
          <p:nvPr/>
        </p:nvSpPr>
        <p:spPr>
          <a:xfrm>
            <a:off x="10160012" y="2211315"/>
            <a:ext cx="4063976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r>
              <a:t>Merge Sort</a:t>
            </a:r>
          </a:p>
        </p:txBody>
      </p:sp>
      <p:graphicFrame>
        <p:nvGraphicFramePr>
          <p:cNvPr id="1186" name="표"/>
          <p:cNvGraphicFramePr/>
          <p:nvPr/>
        </p:nvGraphicFramePr>
        <p:xfrm>
          <a:off x="1503133" y="4252813"/>
          <a:ext cx="21377732" cy="77582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9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0376">
                <a:tc gridSpan="3">
                  <a:txBody>
                    <a:bodyPr/>
                    <a:lstStyle/>
                    <a:p>
                      <a:pPr defTabSz="914400">
                        <a:defRPr sz="48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85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91368" indent="-638968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반으로 나누어, 각각 재귀로 합병정렬 완료하고,</a:t>
                      </a:r>
                    </a:p>
                    <a:p>
                      <a:pPr marL="791368" indent="-638968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791368" indent="-638968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2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8968" indent="-638968" algn="l" defTabSz="914400">
                        <a:buSzPct val="50000"/>
                        <a:buBlip>
                          <a:blip r:embed="rId2"/>
                        </a:buBlip>
                        <a:defRPr sz="46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" name="표"/>
          <p:cNvGraphicFramePr/>
          <p:nvPr/>
        </p:nvGraphicFramePr>
        <p:xfrm>
          <a:off x="3294761" y="595116"/>
          <a:ext cx="17794475" cy="61690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1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4573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반으로 나누어, 각각 재귀로 합병정렬 완료하고,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9" name="[]"/>
          <p:cNvSpPr txBox="1"/>
          <p:nvPr/>
        </p:nvSpPr>
        <p:spPr>
          <a:xfrm>
            <a:off x="8242027" y="7169259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  <p:sp>
        <p:nvSpPr>
          <p:cNvPr id="1190" name="선"/>
          <p:cNvSpPr/>
          <p:nvPr/>
        </p:nvSpPr>
        <p:spPr>
          <a:xfrm>
            <a:off x="8585200" y="8092566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1" name="정렬"/>
          <p:cNvSpPr txBox="1"/>
          <p:nvPr/>
        </p:nvSpPr>
        <p:spPr>
          <a:xfrm>
            <a:off x="8948995" y="8972435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1192" name="[]"/>
          <p:cNvSpPr txBox="1"/>
          <p:nvPr/>
        </p:nvSpPr>
        <p:spPr>
          <a:xfrm>
            <a:off x="8242027" y="107502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  <p:sp>
        <p:nvSpPr>
          <p:cNvPr id="1193" name="[x]"/>
          <p:cNvSpPr txBox="1"/>
          <p:nvPr/>
        </p:nvSpPr>
        <p:spPr>
          <a:xfrm>
            <a:off x="14624434" y="7169259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[x]</a:t>
            </a:r>
          </a:p>
        </p:txBody>
      </p:sp>
      <p:sp>
        <p:nvSpPr>
          <p:cNvPr id="1194" name="선"/>
          <p:cNvSpPr/>
          <p:nvPr/>
        </p:nvSpPr>
        <p:spPr>
          <a:xfrm>
            <a:off x="15112999" y="8092565"/>
            <a:ext cx="1" cy="2448714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5" name="정렬"/>
          <p:cNvSpPr txBox="1"/>
          <p:nvPr/>
        </p:nvSpPr>
        <p:spPr>
          <a:xfrm>
            <a:off x="15476795" y="8972434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1196" name="[x]"/>
          <p:cNvSpPr txBox="1"/>
          <p:nvPr/>
        </p:nvSpPr>
        <p:spPr>
          <a:xfrm>
            <a:off x="14624434" y="10750212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[x]</a:t>
            </a:r>
          </a:p>
        </p:txBody>
      </p:sp>
    </p:spTree>
  </p:cSld>
  <p:clrMapOvr>
    <a:masterClrMapping/>
  </p:clrMapOvr>
  <p:transition spd="med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" name="표"/>
          <p:cNvGraphicFramePr/>
          <p:nvPr/>
        </p:nvGraphicFramePr>
        <p:xfrm>
          <a:off x="3294761" y="595116"/>
          <a:ext cx="17794475" cy="61690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1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4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3446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반으로 나누어, </a:t>
                      </a:r>
                      <a:r>
                        <a:rPr>
                          <a:solidFill>
                            <a:srgbClr val="000000">
                              <a:alpha val="33979"/>
                            </a:srgbClr>
                          </a:solidFill>
                        </a:rPr>
                        <a:t>각각 재귀로 합병정렬 완료하고,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4055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9" name="직사각형"/>
          <p:cNvSpPr/>
          <p:nvPr/>
        </p:nvSpPr>
        <p:spPr>
          <a:xfrm>
            <a:off x="6674748" y="759568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0" name="선"/>
          <p:cNvSpPr/>
          <p:nvPr/>
        </p:nvSpPr>
        <p:spPr>
          <a:xfrm flipV="1">
            <a:off x="12043783" y="7602256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1" name="xs"/>
          <p:cNvSpPr txBox="1"/>
          <p:nvPr/>
        </p:nvSpPr>
        <p:spPr>
          <a:xfrm>
            <a:off x="11855056" y="6797171"/>
            <a:ext cx="673888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xs</a:t>
            </a:r>
          </a:p>
        </p:txBody>
      </p:sp>
      <p:sp>
        <p:nvSpPr>
          <p:cNvPr id="1202" name="정렬 대상 리스트"/>
          <p:cNvSpPr txBox="1"/>
          <p:nvPr/>
        </p:nvSpPr>
        <p:spPr>
          <a:xfrm>
            <a:off x="10602937" y="6120977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203" name="좌"/>
          <p:cNvSpPr txBox="1"/>
          <p:nvPr/>
        </p:nvSpPr>
        <p:spPr>
          <a:xfrm>
            <a:off x="9116245" y="7700102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좌</a:t>
            </a:r>
          </a:p>
        </p:txBody>
      </p:sp>
      <p:sp>
        <p:nvSpPr>
          <p:cNvPr id="1204" name="우"/>
          <p:cNvSpPr txBox="1"/>
          <p:nvPr/>
        </p:nvSpPr>
        <p:spPr>
          <a:xfrm>
            <a:off x="14420267" y="7700378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우</a:t>
            </a:r>
          </a:p>
        </p:txBody>
      </p:sp>
    </p:spTree>
  </p:cSld>
  <p:clrMapOvr>
    <a:masterClrMapping/>
  </p:clrMapOvr>
  <p:transition spd="med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6" name="표"/>
          <p:cNvGraphicFramePr/>
          <p:nvPr>
            <p:extLst>
              <p:ext uri="{D42A27DB-BD31-4B8C-83A1-F6EECF244321}">
                <p14:modId xmlns:p14="http://schemas.microsoft.com/office/powerpoint/2010/main" val="4024872266"/>
              </p:ext>
            </p:extLst>
          </p:nvPr>
        </p:nvGraphicFramePr>
        <p:xfrm>
          <a:off x="2308706" y="609371"/>
          <a:ext cx="19691757" cy="51109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9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1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 dirty="0" err="1">
                          <a:solidFill>
                            <a:srgbClr val="000000">
                              <a:alpha val="33577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rPr dirty="0" err="1">
                          <a:solidFill>
                            <a:srgbClr val="000000">
                              <a:alpha val="33675"/>
                            </a:srgbClr>
                          </a:solidFill>
                        </a:rPr>
                        <a:t>를</a:t>
                      </a:r>
                      <a:r>
                        <a:rPr dirty="0">
                          <a:solidFill>
                            <a:srgbClr val="000000">
                              <a:alpha val="3367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3675"/>
                            </a:srgbClr>
                          </a:solidFill>
                        </a:rPr>
                        <a:t>반으로</a:t>
                      </a:r>
                      <a:r>
                        <a:rPr dirty="0">
                          <a:solidFill>
                            <a:srgbClr val="000000">
                              <a:alpha val="3367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3675"/>
                            </a:srgbClr>
                          </a:solidFill>
                        </a:rPr>
                        <a:t>나누어</a:t>
                      </a:r>
                      <a:r>
                        <a:rPr dirty="0">
                          <a:solidFill>
                            <a:srgbClr val="000000">
                              <a:alpha val="33675"/>
                            </a:srgbClr>
                          </a:solidFill>
                        </a:rPr>
                        <a:t>, </a:t>
                      </a:r>
                      <a:r>
                        <a:rPr dirty="0" err="1"/>
                        <a:t>각각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재귀로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합병정렬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완료하고</a:t>
                      </a:r>
                      <a:r>
                        <a:rPr dirty="0"/>
                        <a:t>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 dirty="0" err="1"/>
                        <a:t>정렬된</a:t>
                      </a:r>
                      <a:r>
                        <a:rPr dirty="0"/>
                        <a:t> 두 </a:t>
                      </a:r>
                      <a:r>
                        <a:rPr dirty="0" err="1"/>
                        <a:t>리스트를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앞에서부터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차례로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훑어가며</a:t>
                      </a:r>
                      <a:r>
                        <a:rPr dirty="0"/>
                        <a:t>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두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선두원소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중에서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작은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원소를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먼저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하나씩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취하는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방식으로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하나로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합병</a:t>
                      </a:r>
                      <a:r>
                        <a:rPr baseline="-5999" dirty="0" err="1">
                          <a:solidFill>
                            <a:srgbClr val="000000">
                              <a:alpha val="34396"/>
                            </a:srgbClr>
                          </a:solidFill>
                        </a:rPr>
                        <a:t>merge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하여</a:t>
                      </a:r>
                      <a:r>
                        <a:rPr dirty="0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0000">
                              <a:alpha val="34425"/>
                            </a:srgbClr>
                          </a:solidFill>
                        </a:rPr>
                        <a:t>리턴한다</a:t>
                      </a:r>
                      <a:r>
                        <a:rPr dirty="0"/>
                        <a:t>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4055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59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590"/>
                            </a:srgbClr>
                          </a:solidFill>
                          <a:sym typeface="Helvetica Neue"/>
                        </a:defRPr>
                      </a:pPr>
                      <a:r>
                        <a:rPr dirty="0" err="1"/>
                        <a:t>정렬할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필요가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없으므로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그대로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리턴한다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7" name="직사각형"/>
          <p:cNvSpPr/>
          <p:nvPr/>
        </p:nvSpPr>
        <p:spPr>
          <a:xfrm>
            <a:off x="6674748" y="905872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8" name="직사각형"/>
          <p:cNvSpPr/>
          <p:nvPr/>
        </p:nvSpPr>
        <p:spPr>
          <a:xfrm>
            <a:off x="6718571" y="1143579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9" name="좌 (정렬)"/>
          <p:cNvSpPr txBox="1"/>
          <p:nvPr/>
        </p:nvSpPr>
        <p:spPr>
          <a:xfrm>
            <a:off x="8521885" y="11554762"/>
            <a:ext cx="1739774" cy="72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좌 (정렬)</a:t>
            </a:r>
          </a:p>
        </p:txBody>
      </p:sp>
      <p:sp>
        <p:nvSpPr>
          <p:cNvPr id="1210" name="선"/>
          <p:cNvSpPr/>
          <p:nvPr/>
        </p:nvSpPr>
        <p:spPr>
          <a:xfrm>
            <a:off x="6714135" y="10214609"/>
            <a:ext cx="5228276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1" name="선"/>
          <p:cNvSpPr/>
          <p:nvPr/>
        </p:nvSpPr>
        <p:spPr>
          <a:xfrm>
            <a:off x="9391772" y="10239581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2" name="선"/>
          <p:cNvSpPr/>
          <p:nvPr/>
        </p:nvSpPr>
        <p:spPr>
          <a:xfrm>
            <a:off x="14929820" y="10239581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3" name="재귀로 합병정렬"/>
          <p:cNvSpPr txBox="1"/>
          <p:nvPr/>
        </p:nvSpPr>
        <p:spPr>
          <a:xfrm>
            <a:off x="15348295" y="10466337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재귀로 합병정렬</a:t>
            </a:r>
          </a:p>
        </p:txBody>
      </p:sp>
      <p:sp>
        <p:nvSpPr>
          <p:cNvPr id="1214" name="선"/>
          <p:cNvSpPr/>
          <p:nvPr/>
        </p:nvSpPr>
        <p:spPr>
          <a:xfrm flipV="1">
            <a:off x="12009029" y="9035737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5" name="재귀로 합병정렬"/>
          <p:cNvSpPr txBox="1"/>
          <p:nvPr/>
        </p:nvSpPr>
        <p:spPr>
          <a:xfrm>
            <a:off x="6007484" y="10452817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재귀로 합병정렬</a:t>
            </a:r>
          </a:p>
        </p:txBody>
      </p:sp>
      <p:sp>
        <p:nvSpPr>
          <p:cNvPr id="1216" name="선"/>
          <p:cNvSpPr/>
          <p:nvPr/>
        </p:nvSpPr>
        <p:spPr>
          <a:xfrm flipV="1">
            <a:off x="12009029" y="11438415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17" name="우 (정렬)"/>
          <p:cNvSpPr txBox="1"/>
          <p:nvPr/>
        </p:nvSpPr>
        <p:spPr>
          <a:xfrm>
            <a:off x="13825907" y="11530428"/>
            <a:ext cx="173977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우 (정렬)</a:t>
            </a:r>
          </a:p>
        </p:txBody>
      </p:sp>
      <p:sp>
        <p:nvSpPr>
          <p:cNvPr id="1218" name="xs"/>
          <p:cNvSpPr txBox="1"/>
          <p:nvPr/>
        </p:nvSpPr>
        <p:spPr>
          <a:xfrm>
            <a:off x="11855056" y="8260211"/>
            <a:ext cx="673888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3469A9"/>
                </a:solidFill>
              </a:defRPr>
            </a:lvl1pPr>
          </a:lstStyle>
          <a:p>
            <a:r>
              <a:t>xs</a:t>
            </a:r>
          </a:p>
        </p:txBody>
      </p:sp>
      <p:sp>
        <p:nvSpPr>
          <p:cNvPr id="1219" name="정렬 대상 리스트"/>
          <p:cNvSpPr txBox="1"/>
          <p:nvPr/>
        </p:nvSpPr>
        <p:spPr>
          <a:xfrm>
            <a:off x="10602937" y="7584017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220" name="선"/>
          <p:cNvSpPr/>
          <p:nvPr/>
        </p:nvSpPr>
        <p:spPr>
          <a:xfrm>
            <a:off x="12099388" y="10214609"/>
            <a:ext cx="561006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1" name="좌"/>
          <p:cNvSpPr txBox="1"/>
          <p:nvPr/>
        </p:nvSpPr>
        <p:spPr>
          <a:xfrm>
            <a:off x="9116245" y="9163142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좌</a:t>
            </a:r>
          </a:p>
        </p:txBody>
      </p:sp>
      <p:sp>
        <p:nvSpPr>
          <p:cNvPr id="1222" name="우"/>
          <p:cNvSpPr txBox="1"/>
          <p:nvPr/>
        </p:nvSpPr>
        <p:spPr>
          <a:xfrm>
            <a:off x="14420267" y="9163418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우</a:t>
            </a:r>
          </a:p>
        </p:txBody>
      </p:sp>
    </p:spTree>
  </p:cSld>
  <p:clrMapOvr>
    <a:masterClrMapping/>
  </p:clrMapOvr>
  <p:transition spd="med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" name="표"/>
          <p:cNvGraphicFramePr/>
          <p:nvPr>
            <p:extLst>
              <p:ext uri="{D42A27DB-BD31-4B8C-83A1-F6EECF244321}">
                <p14:modId xmlns:p14="http://schemas.microsoft.com/office/powerpoint/2010/main" val="4003321659"/>
              </p:ext>
            </p:extLst>
          </p:nvPr>
        </p:nvGraphicFramePr>
        <p:xfrm>
          <a:off x="1949479" y="561241"/>
          <a:ext cx="19985863" cy="51109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9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4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063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합병정렬하려면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46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반으로 나누어, 각각 재귀로 합병정렬 완료하고,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정렬된 두 리스트를 앞에서부터 차례로 훑어가며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두 선두원소 중에서 작은 원소를 먼저 하나씩 취하는 방식으로 하나로 합병</a:t>
                      </a:r>
                      <a:r>
                        <a:rPr baseline="-5999"/>
                        <a:t>merge</a:t>
                      </a:r>
                      <a:r>
                        <a:t>하여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4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4266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 dirty="0" err="1"/>
                        <a:t>정렬할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필요가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없으므로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그대로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리턴한다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5" name="직사각형"/>
          <p:cNvSpPr/>
          <p:nvPr/>
        </p:nvSpPr>
        <p:spPr>
          <a:xfrm>
            <a:off x="6674748" y="7559111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6" name="직사각형"/>
          <p:cNvSpPr/>
          <p:nvPr/>
        </p:nvSpPr>
        <p:spPr>
          <a:xfrm>
            <a:off x="6718571" y="9936182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7" name="직사각형"/>
          <p:cNvSpPr/>
          <p:nvPr/>
        </p:nvSpPr>
        <p:spPr>
          <a:xfrm>
            <a:off x="6718571" y="12262270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8" name="좌 (정렬)"/>
          <p:cNvSpPr txBox="1"/>
          <p:nvPr/>
        </p:nvSpPr>
        <p:spPr>
          <a:xfrm>
            <a:off x="8521885" y="10055146"/>
            <a:ext cx="1739774" cy="726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좌 (정렬)</a:t>
            </a:r>
          </a:p>
        </p:txBody>
      </p:sp>
      <p:sp>
        <p:nvSpPr>
          <p:cNvPr id="1229" name="선"/>
          <p:cNvSpPr/>
          <p:nvPr/>
        </p:nvSpPr>
        <p:spPr>
          <a:xfrm>
            <a:off x="6686821" y="12055175"/>
            <a:ext cx="1109800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0" name="선"/>
          <p:cNvSpPr/>
          <p:nvPr/>
        </p:nvSpPr>
        <p:spPr>
          <a:xfrm>
            <a:off x="6714135" y="8714993"/>
            <a:ext cx="5228276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1" name="선"/>
          <p:cNvSpPr/>
          <p:nvPr/>
        </p:nvSpPr>
        <p:spPr>
          <a:xfrm>
            <a:off x="9391772" y="8739965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2" name="선"/>
          <p:cNvSpPr/>
          <p:nvPr/>
        </p:nvSpPr>
        <p:spPr>
          <a:xfrm>
            <a:off x="14929820" y="8739965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3" name="선"/>
          <p:cNvSpPr/>
          <p:nvPr/>
        </p:nvSpPr>
        <p:spPr>
          <a:xfrm>
            <a:off x="9316630" y="11092695"/>
            <a:ext cx="883670" cy="883670"/>
          </a:xfrm>
          <a:prstGeom prst="line">
            <a:avLst/>
          </a:prstGeom>
          <a:ln w="177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4" name="재귀로 합병정렬"/>
          <p:cNvSpPr txBox="1"/>
          <p:nvPr/>
        </p:nvSpPr>
        <p:spPr>
          <a:xfrm>
            <a:off x="15348295" y="8966721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r>
              <a:t>재귀로 합병정렬</a:t>
            </a:r>
          </a:p>
        </p:txBody>
      </p:sp>
      <p:sp>
        <p:nvSpPr>
          <p:cNvPr id="1235" name="선"/>
          <p:cNvSpPr/>
          <p:nvPr/>
        </p:nvSpPr>
        <p:spPr>
          <a:xfrm flipV="1">
            <a:off x="12009029" y="7536121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6" name="재귀로 합병정렬"/>
          <p:cNvSpPr txBox="1"/>
          <p:nvPr/>
        </p:nvSpPr>
        <p:spPr>
          <a:xfrm>
            <a:off x="6007484" y="8953201"/>
            <a:ext cx="305102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r>
              <a:t>재귀로 합병정렬</a:t>
            </a:r>
          </a:p>
        </p:txBody>
      </p:sp>
      <p:sp>
        <p:nvSpPr>
          <p:cNvPr id="1237" name="선"/>
          <p:cNvSpPr/>
          <p:nvPr/>
        </p:nvSpPr>
        <p:spPr>
          <a:xfrm flipV="1">
            <a:off x="12009029" y="9938799"/>
            <a:ext cx="1" cy="884668"/>
          </a:xfrm>
          <a:prstGeom prst="line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8" name="우 (정렬)"/>
          <p:cNvSpPr txBox="1"/>
          <p:nvPr/>
        </p:nvSpPr>
        <p:spPr>
          <a:xfrm>
            <a:off x="13825907" y="10030812"/>
            <a:ext cx="173977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우 (정렬)</a:t>
            </a:r>
          </a:p>
        </p:txBody>
      </p:sp>
      <p:sp>
        <p:nvSpPr>
          <p:cNvPr id="1239" name="정렬"/>
          <p:cNvSpPr txBox="1"/>
          <p:nvPr/>
        </p:nvSpPr>
        <p:spPr>
          <a:xfrm>
            <a:off x="11535764" y="12366685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1240" name="합병"/>
          <p:cNvSpPr txBox="1"/>
          <p:nvPr/>
        </p:nvSpPr>
        <p:spPr>
          <a:xfrm>
            <a:off x="10791715" y="11351022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합병</a:t>
            </a:r>
          </a:p>
        </p:txBody>
      </p:sp>
      <p:sp>
        <p:nvSpPr>
          <p:cNvPr id="1241" name="Merge"/>
          <p:cNvSpPr txBox="1"/>
          <p:nvPr/>
        </p:nvSpPr>
        <p:spPr>
          <a:xfrm>
            <a:off x="11893944" y="11290808"/>
            <a:ext cx="1539520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Merge</a:t>
            </a:r>
          </a:p>
        </p:txBody>
      </p:sp>
      <p:sp>
        <p:nvSpPr>
          <p:cNvPr id="1242" name="xs"/>
          <p:cNvSpPr txBox="1"/>
          <p:nvPr/>
        </p:nvSpPr>
        <p:spPr>
          <a:xfrm>
            <a:off x="11855056" y="6760595"/>
            <a:ext cx="673888" cy="71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r>
              <a:t>xs</a:t>
            </a:r>
          </a:p>
        </p:txBody>
      </p:sp>
      <p:sp>
        <p:nvSpPr>
          <p:cNvPr id="1243" name="정렬 대상 리스트"/>
          <p:cNvSpPr txBox="1"/>
          <p:nvPr/>
        </p:nvSpPr>
        <p:spPr>
          <a:xfrm>
            <a:off x="10602937" y="6084401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244" name="선"/>
          <p:cNvSpPr/>
          <p:nvPr/>
        </p:nvSpPr>
        <p:spPr>
          <a:xfrm>
            <a:off x="12099388" y="8714993"/>
            <a:ext cx="561006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3655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5" name="좌"/>
          <p:cNvSpPr txBox="1"/>
          <p:nvPr/>
        </p:nvSpPr>
        <p:spPr>
          <a:xfrm>
            <a:off x="9116245" y="7663526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r>
              <a:t>좌</a:t>
            </a:r>
          </a:p>
        </p:txBody>
      </p:sp>
      <p:sp>
        <p:nvSpPr>
          <p:cNvPr id="1246" name="우"/>
          <p:cNvSpPr txBox="1"/>
          <p:nvPr/>
        </p:nvSpPr>
        <p:spPr>
          <a:xfrm>
            <a:off x="14420267" y="7663802"/>
            <a:ext cx="551054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4124"/>
                  </a:schemeClr>
                </a:solidFill>
              </a:defRPr>
            </a:lvl1pPr>
          </a:lstStyle>
          <a:p>
            <a:r>
              <a:t>우</a:t>
            </a:r>
          </a:p>
        </p:txBody>
      </p:sp>
      <p:sp>
        <p:nvSpPr>
          <p:cNvPr id="1247" name="선"/>
          <p:cNvSpPr/>
          <p:nvPr/>
        </p:nvSpPr>
        <p:spPr>
          <a:xfrm>
            <a:off x="12054343" y="11058572"/>
            <a:ext cx="5700156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8" name="선"/>
          <p:cNvSpPr/>
          <p:nvPr/>
        </p:nvSpPr>
        <p:spPr>
          <a:xfrm flipH="1">
            <a:off x="13868561" y="11095551"/>
            <a:ext cx="883670" cy="883671"/>
          </a:xfrm>
          <a:prstGeom prst="line">
            <a:avLst/>
          </a:prstGeom>
          <a:ln w="1778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9" name="선"/>
          <p:cNvSpPr/>
          <p:nvPr/>
        </p:nvSpPr>
        <p:spPr>
          <a:xfrm>
            <a:off x="6750321" y="11058572"/>
            <a:ext cx="515590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Screen Shot 2021-01-30 at 8.36.51 PM.png" descr="Screen Shot 2021-01-30 at 8.36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66" y="3903682"/>
            <a:ext cx="15970511" cy="506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252" name="합병정렬"/>
          <p:cNvSpPr txBox="1"/>
          <p:nvPr/>
        </p:nvSpPr>
        <p:spPr>
          <a:xfrm>
            <a:off x="10268648" y="931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합병정렬</a:t>
            </a:r>
          </a:p>
        </p:txBody>
      </p:sp>
      <p:sp>
        <p:nvSpPr>
          <p:cNvPr id="1253" name="Merge Sort"/>
          <p:cNvSpPr txBox="1"/>
          <p:nvPr/>
        </p:nvSpPr>
        <p:spPr>
          <a:xfrm>
            <a:off x="10160012" y="2211315"/>
            <a:ext cx="4063976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r>
              <a:t>Merge Sort</a:t>
            </a:r>
          </a:p>
        </p:txBody>
      </p:sp>
      <p:pic>
        <p:nvPicPr>
          <p:cNvPr id="1254" name="Screen Shot 2021-01-23 at 11.59.06 AM.png" descr="Screen Shot 2021-01-23 at 11.59.0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91" y="9622108"/>
            <a:ext cx="10952617" cy="2910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creen Shot 2021-01-20 at 12.52.12 PM.png" descr="Screen Shot 2021-01-20 at 12.52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298" y="1066767"/>
            <a:ext cx="9630093" cy="1388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합병정렬"/>
          <p:cNvSpPr txBox="1"/>
          <p:nvPr/>
        </p:nvSpPr>
        <p:spPr>
          <a:xfrm>
            <a:off x="3503427" y="5432442"/>
            <a:ext cx="3846704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합병정렬</a:t>
            </a:r>
          </a:p>
        </p:txBody>
      </p:sp>
      <p:pic>
        <p:nvPicPr>
          <p:cNvPr id="1257" name="스크린샷 2019-03-31 오후 9.53.59.png" descr="스크린샷 2019-03-31 오후 9.53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185" y="1028684"/>
            <a:ext cx="9956927" cy="11644541"/>
          </a:xfrm>
          <a:prstGeom prst="rect">
            <a:avLst/>
          </a:prstGeom>
          <a:ln w="12700">
            <a:miter lim="400000"/>
          </a:ln>
        </p:spPr>
      </p:pic>
      <p:sp>
        <p:nvSpPr>
          <p:cNvPr id="1258" name="Merge Sort"/>
          <p:cNvSpPr txBox="1"/>
          <p:nvPr/>
        </p:nvSpPr>
        <p:spPr>
          <a:xfrm>
            <a:off x="3596950" y="7006399"/>
            <a:ext cx="3659658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r>
              <a:t>Merge Sort</a:t>
            </a:r>
          </a:p>
        </p:txBody>
      </p:sp>
    </p:spTree>
  </p:cSld>
  <p:clrMapOvr>
    <a:masterClrMapping/>
  </p:clrMapOvr>
  <p:transition spd="med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합병"/>
          <p:cNvSpPr txBox="1"/>
          <p:nvPr/>
        </p:nvSpPr>
        <p:spPr>
          <a:xfrm>
            <a:off x="3769155" y="5432442"/>
            <a:ext cx="2001140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합병</a:t>
            </a:r>
          </a:p>
        </p:txBody>
      </p:sp>
      <p:sp>
        <p:nvSpPr>
          <p:cNvPr id="1261" name="Merge"/>
          <p:cNvSpPr txBox="1"/>
          <p:nvPr/>
        </p:nvSpPr>
        <p:spPr>
          <a:xfrm>
            <a:off x="3692422" y="7006399"/>
            <a:ext cx="2154607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r>
              <a:t>Merge</a:t>
            </a:r>
          </a:p>
        </p:txBody>
      </p:sp>
      <p:pic>
        <p:nvPicPr>
          <p:cNvPr id="1262" name="스크린샷 2019-03-31 오후 10.12.30.png" descr="스크린샷 2019-03-31 오후 10.12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520" y="923262"/>
            <a:ext cx="14057466" cy="11855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Screen Shot 2021-01-30 at 8.37.50 PM.png" descr="Screen Shot 2021-01-30 at 8.37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89" y="7516345"/>
            <a:ext cx="14011952" cy="5471333"/>
          </a:xfrm>
          <a:prstGeom prst="rect">
            <a:avLst/>
          </a:prstGeom>
          <a:ln w="12700">
            <a:miter lim="400000"/>
          </a:ln>
        </p:spPr>
      </p:pic>
      <p:sp>
        <p:nvSpPr>
          <p:cNvPr id="1265" name="합병"/>
          <p:cNvSpPr txBox="1"/>
          <p:nvPr/>
        </p:nvSpPr>
        <p:spPr>
          <a:xfrm>
            <a:off x="11191430" y="386309"/>
            <a:ext cx="2001140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합병</a:t>
            </a:r>
          </a:p>
        </p:txBody>
      </p:sp>
      <p:sp>
        <p:nvSpPr>
          <p:cNvPr id="1266" name="Merge"/>
          <p:cNvSpPr txBox="1"/>
          <p:nvPr/>
        </p:nvSpPr>
        <p:spPr>
          <a:xfrm>
            <a:off x="11114697" y="1570799"/>
            <a:ext cx="2154606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200"/>
            </a:lvl1pPr>
          </a:lstStyle>
          <a:p>
            <a:r>
              <a:t>Merge</a:t>
            </a:r>
          </a:p>
        </p:txBody>
      </p:sp>
      <p:pic>
        <p:nvPicPr>
          <p:cNvPr id="1267" name="Screen Shot 2021-01-23 at 12.04.48 PM.png" descr="Screen Shot 2021-01-23 at 12.04.4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56" y="3997150"/>
            <a:ext cx="13656088" cy="2995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8" name="Screen Shot 2021-01-23 at 12.07.36 PM.png" descr="Screen Shot 2021-01-23 at 12.07.3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724" y="3042684"/>
            <a:ext cx="12193281" cy="680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그룹"/>
          <p:cNvGrpSpPr/>
          <p:nvPr/>
        </p:nvGrpSpPr>
        <p:grpSpPr>
          <a:xfrm>
            <a:off x="4464236" y="6370253"/>
            <a:ext cx="15455528" cy="3942033"/>
            <a:chOff x="0" y="0"/>
            <a:chExt cx="15455527" cy="3942032"/>
          </a:xfrm>
        </p:grpSpPr>
        <p:pic>
          <p:nvPicPr>
            <p:cNvPr id="1270" name="Screen Shot 2021-01-30 at 7.18.14 PM.png" descr="Screen Shot 2021-01-30 at 7.18.14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5455528" cy="1553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1" name="Screen Shot 2021-01-30 at 7.18.31 PM.png" descr="Screen Shot 2021-01-30 at 7.18.31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48678"/>
              <a:ext cx="15455528" cy="15933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73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274" name="pp.242~243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pp.242~243</a:t>
            </a:r>
          </a:p>
        </p:txBody>
      </p:sp>
    </p:spTree>
  </p:cSld>
  <p:clrMapOvr>
    <a:masterClrMapping/>
  </p:clrMapOvr>
  <p:transition spd="med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퀵정렬"/>
          <p:cNvSpPr txBox="1"/>
          <p:nvPr/>
        </p:nvSpPr>
        <p:spPr>
          <a:xfrm>
            <a:off x="9477692" y="3559163"/>
            <a:ext cx="542861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퀵정렬</a:t>
            </a:r>
          </a:p>
        </p:txBody>
      </p:sp>
      <p:sp>
        <p:nvSpPr>
          <p:cNvPr id="1277" name="Quicksort"/>
          <p:cNvSpPr txBox="1"/>
          <p:nvPr/>
        </p:nvSpPr>
        <p:spPr>
          <a:xfrm>
            <a:off x="7373556" y="7032489"/>
            <a:ext cx="9636888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Quicksort</a:t>
            </a:r>
          </a:p>
        </p:txBody>
      </p:sp>
    </p:spTree>
  </p:cSld>
  <p:clrMapOvr>
    <a:masterClrMapping/>
  </p:clrMapOvr>
  <p:transition spd="med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9" name="표"/>
          <p:cNvGraphicFramePr/>
          <p:nvPr/>
        </p:nvGraphicFramePr>
        <p:xfrm>
          <a:off x="3410024" y="4286680"/>
          <a:ext cx="18913590" cy="70272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66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5769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5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802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9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0" name="퀵정렬 알고리즘"/>
          <p:cNvSpPr txBox="1"/>
          <p:nvPr/>
        </p:nvSpPr>
        <p:spPr>
          <a:xfrm>
            <a:off x="8736190" y="896289"/>
            <a:ext cx="6911620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퀵정렬 알고리즘</a:t>
            </a:r>
          </a:p>
        </p:txBody>
      </p:sp>
      <p:sp>
        <p:nvSpPr>
          <p:cNvPr id="1281" name="Quicksort"/>
          <p:cNvSpPr txBox="1"/>
          <p:nvPr/>
        </p:nvSpPr>
        <p:spPr>
          <a:xfrm>
            <a:off x="10395724" y="2211315"/>
            <a:ext cx="3592552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r>
              <a:t>Quicksort</a:t>
            </a:r>
          </a:p>
        </p:txBody>
      </p:sp>
    </p:spTree>
  </p:cSld>
  <p:clrMapOvr>
    <a:masterClrMapping/>
  </p:clrMapOvr>
  <p:transition spd="med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3" name="표"/>
          <p:cNvGraphicFramePr/>
          <p:nvPr/>
        </p:nvGraphicFramePr>
        <p:xfrm>
          <a:off x="3667536" y="400480"/>
          <a:ext cx="17048926" cy="57121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sz="3400" b="0">
                          <a:solidFill>
                            <a:srgbClr val="000000">
                              <a:alpha val="34348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>
                              <a:alpha val="33677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51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51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4051"/>
                            </a:srgbClr>
                          </a:solidFill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651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4" name="[]"/>
          <p:cNvSpPr txBox="1"/>
          <p:nvPr/>
        </p:nvSpPr>
        <p:spPr>
          <a:xfrm>
            <a:off x="8242027" y="7169259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  <p:sp>
        <p:nvSpPr>
          <p:cNvPr id="1285" name="선"/>
          <p:cNvSpPr/>
          <p:nvPr/>
        </p:nvSpPr>
        <p:spPr>
          <a:xfrm>
            <a:off x="8585200" y="8092566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6" name="정렬"/>
          <p:cNvSpPr txBox="1"/>
          <p:nvPr/>
        </p:nvSpPr>
        <p:spPr>
          <a:xfrm>
            <a:off x="8948995" y="8972435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1287" name="[]"/>
          <p:cNvSpPr txBox="1"/>
          <p:nvPr/>
        </p:nvSpPr>
        <p:spPr>
          <a:xfrm>
            <a:off x="8242027" y="107502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  <p:sp>
        <p:nvSpPr>
          <p:cNvPr id="1288" name="[x]"/>
          <p:cNvSpPr txBox="1"/>
          <p:nvPr/>
        </p:nvSpPr>
        <p:spPr>
          <a:xfrm>
            <a:off x="14624434" y="7169259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[x]</a:t>
            </a:r>
          </a:p>
        </p:txBody>
      </p:sp>
      <p:sp>
        <p:nvSpPr>
          <p:cNvPr id="1289" name="선"/>
          <p:cNvSpPr/>
          <p:nvPr/>
        </p:nvSpPr>
        <p:spPr>
          <a:xfrm>
            <a:off x="15112999" y="8092565"/>
            <a:ext cx="1" cy="2448714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0" name="정렬"/>
          <p:cNvSpPr txBox="1"/>
          <p:nvPr/>
        </p:nvSpPr>
        <p:spPr>
          <a:xfrm>
            <a:off x="15476795" y="8972434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1291" name="[x]"/>
          <p:cNvSpPr txBox="1"/>
          <p:nvPr/>
        </p:nvSpPr>
        <p:spPr>
          <a:xfrm>
            <a:off x="14624434" y="10750212"/>
            <a:ext cx="1027932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[x]</a:t>
            </a:r>
          </a:p>
        </p:txBody>
      </p:sp>
    </p:spTree>
  </p:cSld>
  <p:clrMapOvr>
    <a:masterClrMapping/>
  </p:clrMapOvr>
  <p:transition spd="med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3" name="표"/>
          <p:cNvGraphicFramePr/>
          <p:nvPr/>
        </p:nvGraphicFramePr>
        <p:xfrm>
          <a:off x="3667536" y="400480"/>
          <a:ext cx="17048926" cy="57121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sz="34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42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420"/>
                            </a:srgbClr>
                          </a:solidFill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94" name="직사각형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5" name="직사각형"/>
          <p:cNvSpPr/>
          <p:nvPr/>
        </p:nvSpPr>
        <p:spPr>
          <a:xfrm>
            <a:off x="6826087" y="7251556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6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297" name="pivot"/>
          <p:cNvSpPr txBox="1"/>
          <p:nvPr/>
        </p:nvSpPr>
        <p:spPr>
          <a:xfrm>
            <a:off x="6526444" y="6664386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pivot</a:t>
            </a:r>
          </a:p>
        </p:txBody>
      </p:sp>
    </p:spTree>
  </p:cSld>
  <p:clrMapOvr>
    <a:masterClrMapping/>
  </p:clrMapOvr>
  <p:transition spd="med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9" name="표"/>
          <p:cNvGraphicFramePr/>
          <p:nvPr/>
        </p:nvGraphicFramePr>
        <p:xfrm>
          <a:off x="3667536" y="400480"/>
          <a:ext cx="17048926" cy="57121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sz="34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0" name="직사각형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1" name="직사각형"/>
          <p:cNvSpPr/>
          <p:nvPr/>
        </p:nvSpPr>
        <p:spPr>
          <a:xfrm>
            <a:off x="6826087" y="7251556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2" name="직사각형"/>
          <p:cNvSpPr/>
          <p:nvPr/>
        </p:nvSpPr>
        <p:spPr>
          <a:xfrm>
            <a:off x="6823052" y="952446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3" name="직사각형"/>
          <p:cNvSpPr/>
          <p:nvPr/>
        </p:nvSpPr>
        <p:spPr>
          <a:xfrm>
            <a:off x="10700727" y="9524467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4" name="선"/>
          <p:cNvSpPr/>
          <p:nvPr/>
        </p:nvSpPr>
        <p:spPr>
          <a:xfrm>
            <a:off x="7519846" y="8345305"/>
            <a:ext cx="10232435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5" name="선"/>
          <p:cNvSpPr/>
          <p:nvPr/>
        </p:nvSpPr>
        <p:spPr>
          <a:xfrm flipH="1">
            <a:off x="8908326" y="8335973"/>
            <a:ext cx="1408927" cy="1130429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6" name="선"/>
          <p:cNvSpPr/>
          <p:nvPr/>
        </p:nvSpPr>
        <p:spPr>
          <a:xfrm>
            <a:off x="13527776" y="8344201"/>
            <a:ext cx="1120463" cy="1120463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07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308" name="left"/>
          <p:cNvSpPr txBox="1"/>
          <p:nvPr/>
        </p:nvSpPr>
        <p:spPr>
          <a:xfrm>
            <a:off x="8204998" y="9663723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left</a:t>
            </a:r>
          </a:p>
        </p:txBody>
      </p:sp>
      <p:sp>
        <p:nvSpPr>
          <p:cNvPr id="1309" name="right"/>
          <p:cNvSpPr txBox="1"/>
          <p:nvPr/>
        </p:nvSpPr>
        <p:spPr>
          <a:xfrm>
            <a:off x="13858888" y="9647932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right</a:t>
            </a:r>
          </a:p>
        </p:txBody>
      </p:sp>
      <p:sp>
        <p:nvSpPr>
          <p:cNvPr id="1310" name="pivot"/>
          <p:cNvSpPr txBox="1"/>
          <p:nvPr/>
        </p:nvSpPr>
        <p:spPr>
          <a:xfrm>
            <a:off x="6526444" y="6664386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pivot</a:t>
            </a:r>
          </a:p>
        </p:txBody>
      </p:sp>
      <p:sp>
        <p:nvSpPr>
          <p:cNvPr id="1311" name="pivot"/>
          <p:cNvSpPr txBox="1"/>
          <p:nvPr/>
        </p:nvSpPr>
        <p:spPr>
          <a:xfrm>
            <a:off x="10401084" y="8932895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pivot</a:t>
            </a:r>
          </a:p>
        </p:txBody>
      </p:sp>
    </p:spTree>
  </p:cSld>
  <p:clrMapOvr>
    <a:masterClrMapping/>
  </p:clrMapOvr>
  <p:transition spd="med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" name="표"/>
          <p:cNvGraphicFramePr/>
          <p:nvPr/>
        </p:nvGraphicFramePr>
        <p:xfrm>
          <a:off x="3667536" y="400480"/>
          <a:ext cx="17048926" cy="571215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5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6444">
                <a:tc gridSpan="3">
                  <a:txBody>
                    <a:bodyPr/>
                    <a:lstStyle/>
                    <a:p>
                      <a:pPr defTabSz="914400">
                        <a:defRPr sz="34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9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722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6246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7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 b="1">
                          <a:solidFill>
                            <a:srgbClr val="0086A2">
                              <a:alpha val="3393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400">
                          <a:solidFill>
                            <a:srgbClr val="000000">
                              <a:alpha val="34051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2281" indent="-472281" algn="l" defTabSz="914400">
                        <a:buSzPct val="50000"/>
                        <a:buBlip>
                          <a:blip r:embed="rId2"/>
                        </a:buBlip>
                        <a:defRPr sz="3400">
                          <a:solidFill>
                            <a:srgbClr val="000000">
                              <a:alpha val="33873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필요가 없으므로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4" name="직사각형"/>
          <p:cNvSpPr/>
          <p:nvPr/>
        </p:nvSpPr>
        <p:spPr>
          <a:xfrm>
            <a:off x="6823052" y="7255958"/>
            <a:ext cx="11034504" cy="897805"/>
          </a:xfrm>
          <a:prstGeom prst="rect">
            <a:avLst/>
          </a:prstGeom>
          <a:ln w="63500">
            <a:solidFill>
              <a:srgbClr val="3469A9">
                <a:alpha val="33685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5" name="직사각형"/>
          <p:cNvSpPr/>
          <p:nvPr/>
        </p:nvSpPr>
        <p:spPr>
          <a:xfrm>
            <a:off x="6826087" y="7251556"/>
            <a:ext cx="627603" cy="897805"/>
          </a:xfrm>
          <a:prstGeom prst="rect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  <a:alpha val="34351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6" name="직사각형"/>
          <p:cNvSpPr/>
          <p:nvPr/>
        </p:nvSpPr>
        <p:spPr>
          <a:xfrm>
            <a:off x="6823052" y="9524467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7" name="직사각형"/>
          <p:cNvSpPr/>
          <p:nvPr/>
        </p:nvSpPr>
        <p:spPr>
          <a:xfrm>
            <a:off x="10700727" y="9524467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8" name="직사각형"/>
          <p:cNvSpPr/>
          <p:nvPr/>
        </p:nvSpPr>
        <p:spPr>
          <a:xfrm>
            <a:off x="6823052" y="11841646"/>
            <a:ext cx="11034504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9" name="직사각형"/>
          <p:cNvSpPr/>
          <p:nvPr/>
        </p:nvSpPr>
        <p:spPr>
          <a:xfrm>
            <a:off x="10700727" y="11841646"/>
            <a:ext cx="62760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0" name="정렬"/>
          <p:cNvSpPr txBox="1"/>
          <p:nvPr/>
        </p:nvSpPr>
        <p:spPr>
          <a:xfrm>
            <a:off x="14157793" y="12810016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1321" name="선"/>
          <p:cNvSpPr/>
          <p:nvPr/>
        </p:nvSpPr>
        <p:spPr>
          <a:xfrm>
            <a:off x="6941560" y="10611580"/>
            <a:ext cx="3723158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2" name="선"/>
          <p:cNvSpPr/>
          <p:nvPr/>
        </p:nvSpPr>
        <p:spPr>
          <a:xfrm>
            <a:off x="11391806" y="10611580"/>
            <a:ext cx="6390624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3" name="선"/>
          <p:cNvSpPr/>
          <p:nvPr/>
        </p:nvSpPr>
        <p:spPr>
          <a:xfrm>
            <a:off x="8803138" y="10617317"/>
            <a:ext cx="1" cy="1179877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4" name="선"/>
          <p:cNvSpPr/>
          <p:nvPr/>
        </p:nvSpPr>
        <p:spPr>
          <a:xfrm>
            <a:off x="14587117" y="10602178"/>
            <a:ext cx="1" cy="1179876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5" name="선"/>
          <p:cNvSpPr/>
          <p:nvPr/>
        </p:nvSpPr>
        <p:spPr>
          <a:xfrm>
            <a:off x="7519846" y="8345305"/>
            <a:ext cx="10232435" cy="1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6" name="선"/>
          <p:cNvSpPr/>
          <p:nvPr/>
        </p:nvSpPr>
        <p:spPr>
          <a:xfrm flipH="1">
            <a:off x="8908326" y="8335973"/>
            <a:ext cx="1408927" cy="1130429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7" name="선"/>
          <p:cNvSpPr/>
          <p:nvPr/>
        </p:nvSpPr>
        <p:spPr>
          <a:xfrm>
            <a:off x="13527776" y="8344201"/>
            <a:ext cx="1120463" cy="1120463"/>
          </a:xfrm>
          <a:prstGeom prst="line">
            <a:avLst/>
          </a:prstGeom>
          <a:ln w="101600">
            <a:solidFill>
              <a:schemeClr val="accent4">
                <a:hueOff val="-1081314"/>
                <a:satOff val="4338"/>
                <a:lumOff val="-8931"/>
                <a:alpha val="34263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8" name="재귀로 정렬"/>
          <p:cNvSpPr txBox="1"/>
          <p:nvPr/>
        </p:nvSpPr>
        <p:spPr>
          <a:xfrm>
            <a:off x="15085045" y="10873828"/>
            <a:ext cx="1909319" cy="63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재귀로 정렬</a:t>
            </a:r>
          </a:p>
        </p:txBody>
      </p:sp>
      <p:sp>
        <p:nvSpPr>
          <p:cNvPr id="1329" name="재귀로 정렬"/>
          <p:cNvSpPr txBox="1"/>
          <p:nvPr/>
        </p:nvSpPr>
        <p:spPr>
          <a:xfrm>
            <a:off x="6424711" y="10873828"/>
            <a:ext cx="1909319" cy="63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재귀로 정렬</a:t>
            </a:r>
          </a:p>
        </p:txBody>
      </p:sp>
      <p:sp>
        <p:nvSpPr>
          <p:cNvPr id="1330" name="정렬 대상 리스트"/>
          <p:cNvSpPr txBox="1"/>
          <p:nvPr/>
        </p:nvSpPr>
        <p:spPr>
          <a:xfrm>
            <a:off x="10919161" y="6432340"/>
            <a:ext cx="2842286" cy="66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>
                    <a:alpha val="34042"/>
                  </a:srgbClr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1331" name="left"/>
          <p:cNvSpPr txBox="1"/>
          <p:nvPr/>
        </p:nvSpPr>
        <p:spPr>
          <a:xfrm>
            <a:off x="8204998" y="9663723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left</a:t>
            </a:r>
          </a:p>
        </p:txBody>
      </p:sp>
      <p:sp>
        <p:nvSpPr>
          <p:cNvPr id="1332" name="right"/>
          <p:cNvSpPr txBox="1"/>
          <p:nvPr/>
        </p:nvSpPr>
        <p:spPr>
          <a:xfrm>
            <a:off x="13858888" y="9647932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right</a:t>
            </a:r>
          </a:p>
        </p:txBody>
      </p:sp>
      <p:sp>
        <p:nvSpPr>
          <p:cNvPr id="1333" name="pivot"/>
          <p:cNvSpPr txBox="1"/>
          <p:nvPr/>
        </p:nvSpPr>
        <p:spPr>
          <a:xfrm>
            <a:off x="6526444" y="6664386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3469A9">
                    <a:alpha val="33969"/>
                  </a:srgbClr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pivot</a:t>
            </a:r>
          </a:p>
        </p:txBody>
      </p:sp>
      <p:sp>
        <p:nvSpPr>
          <p:cNvPr id="1334" name="pivot"/>
          <p:cNvSpPr txBox="1"/>
          <p:nvPr/>
        </p:nvSpPr>
        <p:spPr>
          <a:xfrm>
            <a:off x="10401084" y="8932895"/>
            <a:ext cx="1226890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pivot</a:t>
            </a:r>
          </a:p>
        </p:txBody>
      </p:sp>
      <p:sp>
        <p:nvSpPr>
          <p:cNvPr id="1335" name="pivot"/>
          <p:cNvSpPr txBox="1"/>
          <p:nvPr/>
        </p:nvSpPr>
        <p:spPr>
          <a:xfrm>
            <a:off x="10401083" y="11217669"/>
            <a:ext cx="122689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pivot</a:t>
            </a:r>
          </a:p>
        </p:txBody>
      </p:sp>
      <p:sp>
        <p:nvSpPr>
          <p:cNvPr id="1336" name="left"/>
          <p:cNvSpPr txBox="1"/>
          <p:nvPr/>
        </p:nvSpPr>
        <p:spPr>
          <a:xfrm>
            <a:off x="8204998" y="11964635"/>
            <a:ext cx="1196281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left</a:t>
            </a:r>
          </a:p>
        </p:txBody>
      </p:sp>
      <p:sp>
        <p:nvSpPr>
          <p:cNvPr id="1337" name="right"/>
          <p:cNvSpPr txBox="1"/>
          <p:nvPr/>
        </p:nvSpPr>
        <p:spPr>
          <a:xfrm>
            <a:off x="13858888" y="11965111"/>
            <a:ext cx="1456458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 b="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right</a:t>
            </a:r>
          </a:p>
        </p:txBody>
      </p:sp>
      <p:sp>
        <p:nvSpPr>
          <p:cNvPr id="1338" name="정렬"/>
          <p:cNvSpPr txBox="1"/>
          <p:nvPr/>
        </p:nvSpPr>
        <p:spPr>
          <a:xfrm>
            <a:off x="8373815" y="12796094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3469A9"/>
                </a:solidFill>
              </a:defRPr>
            </a:lvl1pPr>
          </a:lstStyle>
          <a:p>
            <a:r>
              <a:t>정렬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21-01-20 at 12.52.12 PM.png" descr="Screen Shot 2021-01-20 at 12.52.12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4353" y="1048612"/>
            <a:ext cx="9630093" cy="1388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퀵정렬"/>
          <p:cNvSpPr txBox="1"/>
          <p:nvPr/>
        </p:nvSpPr>
        <p:spPr>
          <a:xfrm>
            <a:off x="2699381" y="5432442"/>
            <a:ext cx="2923922" cy="142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/>
            </a:lvl1pPr>
          </a:lstStyle>
          <a:p>
            <a:r>
              <a:t>퀵정렬</a:t>
            </a:r>
          </a:p>
        </p:txBody>
      </p:sp>
      <p:sp>
        <p:nvSpPr>
          <p:cNvPr id="1341" name="Quicksort"/>
          <p:cNvSpPr txBox="1"/>
          <p:nvPr/>
        </p:nvSpPr>
        <p:spPr>
          <a:xfrm>
            <a:off x="2365066" y="6956705"/>
            <a:ext cx="3592552" cy="103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/>
            </a:lvl1pPr>
          </a:lstStyle>
          <a:p>
            <a:r>
              <a:t>Quicksort</a:t>
            </a:r>
          </a:p>
        </p:txBody>
      </p:sp>
      <p:pic>
        <p:nvPicPr>
          <p:cNvPr id="1342" name="스크린샷 2019-03-31 오후 10.27.06.png" descr="스크린샷 2019-03-31 오후 10.27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316" y="1289723"/>
            <a:ext cx="16282367" cy="11122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" name="Screen Shot 2021-01-30 at 8.39.11 PM.png" descr="Screen Shot 2021-01-30 at 8.39.1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88" y="7515604"/>
            <a:ext cx="15058534" cy="533024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45" name="표"/>
          <p:cNvGraphicFramePr/>
          <p:nvPr>
            <p:extLst>
              <p:ext uri="{D42A27DB-BD31-4B8C-83A1-F6EECF244321}">
                <p14:modId xmlns:p14="http://schemas.microsoft.com/office/powerpoint/2010/main" val="755040179"/>
              </p:ext>
            </p:extLst>
          </p:nvPr>
        </p:nvGraphicFramePr>
        <p:xfrm>
          <a:off x="4401666" y="1103213"/>
          <a:ext cx="15503378" cy="566672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2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929">
                <a:tc gridSpan="3">
                  <a:txBody>
                    <a:bodyPr/>
                    <a:lstStyle/>
                    <a:p>
                      <a:pPr defTabSz="914400">
                        <a:defRPr sz="32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퀵정렬하려면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2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&gt;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969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기</a:t>
                      </a:r>
                      <a:r>
                        <a:t>준으로 사용할 피봇 원소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하나 고른다. 편의상 맨 앞에 있는 원소를 고르기로 한다.</a:t>
                      </a:r>
                    </a:p>
                    <a:p>
                      <a:pPr marL="5969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</a:t>
                      </a:r>
                      <a:r>
                        <a:t>을 기준으로 작은 원소는 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로, 큰 원소는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로 옮긴다. </a:t>
                      </a:r>
                    </a:p>
                    <a:p>
                      <a:pPr marL="5969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t>왼쪽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오른쪽 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각각 재귀로 정렬하고,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left</a:t>
                      </a:r>
                      <a:r>
                        <a:t>와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pivot과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right</a:t>
                      </a:r>
                      <a:r>
                        <a:t>를 나란히 붙여서 리턴한다.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58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len(xs) &lt;=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00" indent="-444500" algn="l" defTabSz="914400">
                        <a:buSzPct val="50000"/>
                        <a:buBlip>
                          <a:blip r:embed="rId3"/>
                        </a:buBlip>
                        <a:defRPr sz="3200">
                          <a:sym typeface="Helvetica Neue"/>
                        </a:defRPr>
                      </a:pPr>
                      <a:r>
                        <a:rPr dirty="0" err="1"/>
                        <a:t>정렬할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필요가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없으므로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그대로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리턴한다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48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FF40FF"/>
                </a:solidFill>
              </a:rPr>
              <a:t>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49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2" name="partition(5,[7,2,1,9,4])…"/>
          <p:cNvSpPr txBox="1"/>
          <p:nvPr/>
        </p:nvSpPr>
        <p:spPr>
          <a:xfrm>
            <a:off x="7440293" y="7225408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53" name="✔︎"/>
          <p:cNvSpPr txBox="1"/>
          <p:nvPr/>
        </p:nvSpPr>
        <p:spPr>
          <a:xfrm>
            <a:off x="5238293" y="21552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6" name="partition(5,[7,2,1,9,4])…"/>
          <p:cNvSpPr txBox="1"/>
          <p:nvPr/>
        </p:nvSpPr>
        <p:spPr>
          <a:xfrm>
            <a:off x="7440293" y="7225408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left, right = </a:t>
            </a:r>
            <a:r>
              <a:rPr>
                <a:solidFill>
                  <a:srgbClr val="FF40FF"/>
                </a:solidFill>
              </a:rPr>
              <a:t>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57" name="✔︎"/>
          <p:cNvSpPr txBox="1"/>
          <p:nvPr/>
        </p:nvSpPr>
        <p:spPr>
          <a:xfrm>
            <a:off x="5238293" y="21552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60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</a:t>
            </a:r>
            <a:r>
              <a:rPr>
                <a:solidFill>
                  <a:srgbClr val="00FDFF"/>
                </a:solidFill>
              </a:rPr>
              <a:t>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61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64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</a:t>
            </a:r>
            <a:r>
              <a:rPr>
                <a:solidFill>
                  <a:srgbClr val="00FDFF"/>
                </a:solidFill>
              </a:rPr>
              <a:t>left, right = </a:t>
            </a:r>
            <a:r>
              <a:rPr>
                <a:solidFill>
                  <a:srgbClr val="FF40FF"/>
                </a:solidFill>
              </a:rPr>
              <a:t>partition(5,[1,9,4])</a:t>
            </a: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65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68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</a:t>
            </a:r>
            <a:r>
              <a:rPr>
                <a:solidFill>
                  <a:srgbClr val="00FDFF"/>
                </a:solidFill>
              </a:rPr>
              <a:t>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69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1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72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</a:t>
            </a:r>
            <a:r>
              <a:rPr>
                <a:solidFill>
                  <a:srgbClr val="00FDFF"/>
                </a:solidFill>
              </a:rPr>
              <a:t>left, right = </a:t>
            </a:r>
            <a:r>
              <a:rPr>
                <a:solidFill>
                  <a:srgbClr val="FF40FF"/>
                </a:solidFill>
              </a:rPr>
              <a:t>partition(5,[9,4])</a:t>
            </a:r>
            <a:endParaRPr>
              <a:solidFill>
                <a:srgbClr val="00FDFF"/>
              </a:solidFill>
            </a:endParaRP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73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5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76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</a:t>
            </a:r>
            <a:r>
              <a:rPr>
                <a:solidFill>
                  <a:srgbClr val="00FDFF"/>
                </a:solidFill>
              </a:rPr>
              <a:t>left, right = partition(5,[4])</a:t>
            </a:r>
            <a:r>
              <a:t>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77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creen Shot 2021-01-20 at 12.54.39 PM.png" descr="Screen Shot 2021-01-20 at 12.54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573" y="1058147"/>
            <a:ext cx="9633944" cy="2184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80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</a:t>
            </a:r>
            <a:r>
              <a:rPr>
                <a:solidFill>
                  <a:srgbClr val="00FDFF"/>
                </a:solidFill>
              </a:rPr>
              <a:t>left, right = </a:t>
            </a:r>
            <a:r>
              <a:rPr>
                <a:solidFill>
                  <a:srgbClr val="FF40FF"/>
                </a:solidFill>
              </a:rPr>
              <a:t>partition(5,[4])</a:t>
            </a:r>
            <a:r>
              <a:t>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81" name="✔︎"/>
          <p:cNvSpPr txBox="1"/>
          <p:nvPr/>
        </p:nvSpPr>
        <p:spPr>
          <a:xfrm>
            <a:off x="5238293" y="2142595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3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84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=&gt; </a:t>
            </a:r>
            <a:r>
              <a:rPr>
                <a:solidFill>
                  <a:srgbClr val="00FDFF"/>
                </a:solidFill>
              </a:rPr>
              <a:t>left, right = partition(5,[])</a:t>
            </a:r>
            <a:r>
              <a:t>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85" name="✔︎"/>
          <p:cNvSpPr txBox="1"/>
          <p:nvPr/>
        </p:nvSpPr>
        <p:spPr>
          <a:xfrm>
            <a:off x="5119759" y="5935662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88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=&gt; </a:t>
            </a:r>
            <a:r>
              <a:rPr>
                <a:solidFill>
                  <a:srgbClr val="00FDFF"/>
                </a:solidFill>
              </a:rPr>
              <a:t>left, right = </a:t>
            </a:r>
            <a:r>
              <a:rPr>
                <a:solidFill>
                  <a:srgbClr val="FF40FF"/>
                </a:solidFill>
              </a:rPr>
              <a:t>partition(5,[])</a:t>
            </a:r>
            <a:r>
              <a:t>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89" name="✔︎"/>
          <p:cNvSpPr txBox="1"/>
          <p:nvPr/>
        </p:nvSpPr>
        <p:spPr>
          <a:xfrm>
            <a:off x="5119759" y="5935662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92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</a:t>
            </a:r>
            <a:r>
              <a:rPr>
                <a:solidFill>
                  <a:srgbClr val="212121">
                    <a:alpha val="34901"/>
                  </a:srgbClr>
                </a:solidFill>
              </a:rPr>
              <a:t>partition(5,[])</a:t>
            </a:r>
            <a:r>
              <a:t>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29742"/>
                  </a:srgbClr>
                </a:solidFill>
              </a:rPr>
              <a:t>                =&gt;</a:t>
            </a:r>
            <a:r>
              <a:rPr>
                <a:solidFill>
                  <a:srgbClr val="000000">
                    <a:alpha val="50000"/>
                  </a:srgbClr>
                </a:solidFill>
              </a:rPr>
              <a:t> </a:t>
            </a:r>
            <a:r>
              <a:rPr>
                <a:solidFill>
                  <a:srgbClr val="00FDFF"/>
                </a:solidFill>
              </a:rPr>
              <a:t>[],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93" name="✔︎"/>
          <p:cNvSpPr txBox="1"/>
          <p:nvPr/>
        </p:nvSpPr>
        <p:spPr>
          <a:xfrm>
            <a:off x="5238293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96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</a:t>
            </a:r>
            <a:r>
              <a:rPr>
                <a:solidFill>
                  <a:srgbClr val="FF40FF"/>
                </a:solidFill>
              </a:rPr>
              <a:t>left</a:t>
            </a:r>
            <a:r>
              <a:t>, right = partition(5,[</a:t>
            </a:r>
            <a:r>
              <a:rPr>
                <a:solidFill>
                  <a:srgbClr val="FF40FF"/>
                </a:solidFill>
              </a:rPr>
              <a:t>4</a:t>
            </a:r>
            <a:r>
              <a:t>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29742"/>
                  </a:srgbClr>
                </a:solidFill>
              </a:rPr>
              <a:t>                =&gt;</a:t>
            </a:r>
            <a:r>
              <a:rPr>
                <a:solidFill>
                  <a:srgbClr val="000000">
                    <a:alpha val="50000"/>
                  </a:srgbClr>
                </a:solidFill>
              </a:rPr>
              <a:t> </a:t>
            </a:r>
            <a:r>
              <a:rPr>
                <a:solidFill>
                  <a:srgbClr val="00FDFF"/>
                </a:solidFill>
              </a:rPr>
              <a:t>[],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397" name="✔︎"/>
          <p:cNvSpPr txBox="1"/>
          <p:nvPr/>
        </p:nvSpPr>
        <p:spPr>
          <a:xfrm>
            <a:off x="5238293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00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</a:t>
            </a:r>
            <a:r>
              <a:rPr>
                <a:solidFill>
                  <a:srgbClr val="000000">
                    <a:alpha val="29742"/>
                  </a:srgbClr>
                </a:solidFill>
              </a:rPr>
              <a:t>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29742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29742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29742"/>
                  </a:srgbClr>
                </a:solidFill>
              </a:rPr>
              <a:t>         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401" name="✔︎"/>
          <p:cNvSpPr txBox="1"/>
          <p:nvPr/>
        </p:nvSpPr>
        <p:spPr>
          <a:xfrm>
            <a:off x="5204426" y="4293129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04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</a:t>
            </a:r>
            <a:r>
              <a:rPr>
                <a:solidFill>
                  <a:srgbClr val="FF40FF"/>
                </a:solidFill>
              </a:rPr>
              <a:t>right</a:t>
            </a:r>
            <a:r>
              <a:t> = partition(5,[</a:t>
            </a:r>
            <a:r>
              <a:rPr>
                <a:solidFill>
                  <a:srgbClr val="FF40FF"/>
                </a:solidFill>
              </a:rPr>
              <a:t>9</a:t>
            </a:r>
            <a:r>
              <a:t>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</a:t>
            </a:r>
            <a:r>
              <a:rPr>
                <a:solidFill>
                  <a:srgbClr val="000000">
                    <a:alpha val="29742"/>
                  </a:srgbClr>
                </a:solidFill>
              </a:rPr>
              <a:t>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29742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29742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29742"/>
                  </a:srgbClr>
                </a:solidFill>
              </a:rPr>
              <a:t>         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405" name="✔︎"/>
          <p:cNvSpPr txBox="1"/>
          <p:nvPr/>
        </p:nvSpPr>
        <p:spPr>
          <a:xfrm>
            <a:off x="5204426" y="4293129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08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      =&gt; </a:t>
            </a:r>
            <a:r>
              <a:rPr>
                <a:solidFill>
                  <a:srgbClr val="00FDFF"/>
                </a:solidFill>
              </a:rPr>
              <a:t>[4],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409" name="✔︎"/>
          <p:cNvSpPr txBox="1"/>
          <p:nvPr/>
        </p:nvSpPr>
        <p:spPr>
          <a:xfrm>
            <a:off x="5272159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1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12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</a:t>
            </a:r>
            <a:r>
              <a:rPr>
                <a:solidFill>
                  <a:srgbClr val="FF40FF"/>
                </a:solidFill>
              </a:rPr>
              <a:t>left</a:t>
            </a:r>
            <a:r>
              <a:t>, right = partition(5,[</a:t>
            </a:r>
            <a:r>
              <a:rPr>
                <a:solidFill>
                  <a:srgbClr val="FF40FF"/>
                </a:solidFill>
              </a:rPr>
              <a:t>1</a:t>
            </a:r>
            <a:r>
              <a:t>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29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      =&gt; </a:t>
            </a:r>
            <a:r>
              <a:rPr>
                <a:solidFill>
                  <a:srgbClr val="00FDFF"/>
                </a:solidFill>
              </a:rPr>
              <a:t>[4],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   =&gt;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</p:txBody>
      </p:sp>
      <p:sp>
        <p:nvSpPr>
          <p:cNvPr id="1413" name="✔︎"/>
          <p:cNvSpPr txBox="1"/>
          <p:nvPr/>
        </p:nvSpPr>
        <p:spPr>
          <a:xfrm>
            <a:off x="5272159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16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[4,1],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</a:t>
            </a:r>
          </a:p>
        </p:txBody>
      </p:sp>
      <p:sp>
        <p:nvSpPr>
          <p:cNvPr id="1417" name="✔︎"/>
          <p:cNvSpPr txBox="1"/>
          <p:nvPr/>
        </p:nvSpPr>
        <p:spPr>
          <a:xfrm>
            <a:off x="5272159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정렬"/>
          <p:cNvSpPr txBox="1">
            <a:spLocks noGrp="1"/>
          </p:cNvSpPr>
          <p:nvPr>
            <p:ph type="title" idx="4294967295"/>
          </p:nvPr>
        </p:nvSpPr>
        <p:spPr>
          <a:xfrm>
            <a:off x="8656477" y="991179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정렬</a:t>
            </a:r>
          </a:p>
        </p:txBody>
      </p:sp>
      <p:sp>
        <p:nvSpPr>
          <p:cNvPr id="139" name="Sorting"/>
          <p:cNvSpPr txBox="1"/>
          <p:nvPr/>
        </p:nvSpPr>
        <p:spPr>
          <a:xfrm>
            <a:off x="9356163" y="2666681"/>
            <a:ext cx="4265492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83287">
              <a:defRPr sz="7454"/>
            </a:lvl1pPr>
          </a:lstStyle>
          <a:p>
            <a:r>
              <a:t>Sorting</a:t>
            </a:r>
          </a:p>
        </p:txBody>
      </p:sp>
      <p:sp>
        <p:nvSpPr>
          <p:cNvPr id="140" name="직사각형"/>
          <p:cNvSpPr/>
          <p:nvPr/>
        </p:nvSpPr>
        <p:spPr>
          <a:xfrm>
            <a:off x="3477494" y="6345630"/>
            <a:ext cx="1030041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직사각형"/>
          <p:cNvSpPr/>
          <p:nvPr/>
        </p:nvSpPr>
        <p:spPr>
          <a:xfrm>
            <a:off x="5356638" y="8491128"/>
            <a:ext cx="1030040" cy="37398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직사각형"/>
          <p:cNvSpPr/>
          <p:nvPr/>
        </p:nvSpPr>
        <p:spPr>
          <a:xfrm>
            <a:off x="7235782" y="5370407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직사각형"/>
          <p:cNvSpPr/>
          <p:nvPr/>
        </p:nvSpPr>
        <p:spPr>
          <a:xfrm>
            <a:off x="9114926" y="7295238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 advClick="0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Screen Shot 2021-01-20 at 12.54.39 PM.png" descr="Screen Shot 2021-01-20 at 12.54.39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8573" y="1058147"/>
            <a:ext cx="9633944" cy="2184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20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FF40FF"/>
                </a:solidFill>
              </a:rPr>
              <a:t>left</a:t>
            </a:r>
            <a:r>
              <a:t>, right = partition(5,[</a:t>
            </a:r>
            <a:r>
              <a:rPr>
                <a:solidFill>
                  <a:srgbClr val="FF40FF"/>
                </a:solidFill>
              </a:rPr>
              <a:t>2</a:t>
            </a:r>
            <a:r>
              <a:t>,1,9,4])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[4,1],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 =&gt;</a:t>
            </a:r>
          </a:p>
        </p:txBody>
      </p:sp>
      <p:sp>
        <p:nvSpPr>
          <p:cNvPr id="1421" name="✔︎"/>
          <p:cNvSpPr txBox="1"/>
          <p:nvPr/>
        </p:nvSpPr>
        <p:spPr>
          <a:xfrm>
            <a:off x="5272159" y="3240520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24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right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partition(5,[2,1,9,4])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[4,1],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[4,1,2],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1425" name="✔︎"/>
          <p:cNvSpPr txBox="1"/>
          <p:nvPr/>
        </p:nvSpPr>
        <p:spPr>
          <a:xfrm>
            <a:off x="5204426" y="4293129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28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</a:t>
            </a:r>
            <a:r>
              <a:rPr>
                <a:solidFill>
                  <a:srgbClr val="FF40FF"/>
                </a:solidFill>
              </a:rPr>
              <a:t>7</a:t>
            </a:r>
            <a:r>
              <a:t>,2,1,9,4]) 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left, </a:t>
            </a:r>
            <a:r>
              <a:rPr>
                <a:solidFill>
                  <a:srgbClr val="FF40FF"/>
                </a:solidFill>
              </a:rPr>
              <a:t>right</a:t>
            </a:r>
            <a:r>
              <a:t> = </a:t>
            </a:r>
            <a:r>
              <a:rPr>
                <a:solidFill>
                  <a:srgbClr val="000000">
                    <a:alpha val="30037"/>
                  </a:srgbClr>
                </a:solidFill>
              </a:rPr>
              <a:t>partition(5,[2,1,9,4])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[4,1],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>
                    <a:alpha val="30037"/>
                  </a:srgbClr>
                </a:solidFill>
              </a:rPr>
              <a:t>    =&gt;</a:t>
            </a:r>
            <a:r>
              <a:t> </a:t>
            </a:r>
            <a:r>
              <a:rPr>
                <a:solidFill>
                  <a:srgbClr val="00FDFF"/>
                </a:solidFill>
              </a:rPr>
              <a:t>[4,1,2],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</a:t>
            </a:r>
          </a:p>
        </p:txBody>
      </p:sp>
      <p:sp>
        <p:nvSpPr>
          <p:cNvPr id="1429" name="✔︎"/>
          <p:cNvSpPr txBox="1"/>
          <p:nvPr/>
        </p:nvSpPr>
        <p:spPr>
          <a:xfrm>
            <a:off x="5204426" y="4293129"/>
            <a:ext cx="56394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</p:spTree>
  </p:cSld>
  <p:clrMapOvr>
    <a:masterClrMapping/>
  </p:clrMapOvr>
  <p:transition spd="med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artition(5,[7,2,1,9,4])…"/>
          <p:cNvSpPr txBox="1"/>
          <p:nvPr/>
        </p:nvSpPr>
        <p:spPr>
          <a:xfrm>
            <a:off x="7440293" y="7208475"/>
            <a:ext cx="9503414" cy="6021965"/>
          </a:xfrm>
          <a:prstGeom prst="rect">
            <a:avLst/>
          </a:prstGeom>
          <a:ln w="12700">
            <a:solidFill>
              <a:srgbClr val="3469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   partition(5,[7,2,1,9,4])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=&gt; left, right = partition(5,[2,1,9,4])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=&gt; left, right = partition(5,[1,9,4])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left, right = partition(5,[9,4])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left, right = partition(5,[4])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left, right = partition(5,[]) 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=&gt; [],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=&gt; [4], []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=&gt; [4], [9]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=&gt; [4,1], [9]</a:t>
            </a:r>
          </a:p>
          <a:p>
            <a:pPr algn="l">
              <a:lnSpc>
                <a:spcPct val="120000"/>
              </a:lnSpc>
              <a:defRPr sz="2500" b="0">
                <a:solidFill>
                  <a:srgbClr val="000000">
                    <a:alpha val="30037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=&gt; [4,1,2], [9]</a:t>
            </a:r>
          </a:p>
          <a:p>
            <a:pPr algn="l">
              <a:lnSpc>
                <a:spcPct val="120000"/>
              </a:lnSpc>
              <a:defRPr sz="2500" b="0">
                <a:latin typeface="Monaco"/>
                <a:ea typeface="Monaco"/>
                <a:cs typeface="Monaco"/>
                <a:sym typeface="Monaco"/>
              </a:defRPr>
            </a:pPr>
            <a:r>
              <a:t>=&gt; </a:t>
            </a:r>
            <a:r>
              <a:rPr>
                <a:solidFill>
                  <a:srgbClr val="00FDFF"/>
                </a:solidFill>
              </a:rPr>
              <a:t>[4,1,2], [9,7]</a:t>
            </a:r>
          </a:p>
        </p:txBody>
      </p:sp>
      <p:pic>
        <p:nvPicPr>
          <p:cNvPr id="1432" name="Screen Shot 2021-01-30 at 8.39.31 PM.png" descr="Screen Shot 2021-01-30 at 8.39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4" y="480551"/>
            <a:ext cx="13329745" cy="6247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1435" name="pp.247~248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pp.247~248</a:t>
            </a:r>
          </a:p>
        </p:txBody>
      </p:sp>
      <p:grpSp>
        <p:nvGrpSpPr>
          <p:cNvPr id="1439" name="그룹"/>
          <p:cNvGrpSpPr/>
          <p:nvPr/>
        </p:nvGrpSpPr>
        <p:grpSpPr>
          <a:xfrm>
            <a:off x="5201800" y="6155456"/>
            <a:ext cx="13980400" cy="5178755"/>
            <a:chOff x="0" y="0"/>
            <a:chExt cx="13980399" cy="5178753"/>
          </a:xfrm>
        </p:grpSpPr>
        <p:pic>
          <p:nvPicPr>
            <p:cNvPr id="1436" name="Screen Shot 2021-01-30 at 7.18.52 PM.png" descr="Screen Shot 2021-01-30 at 7.18.5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980400" cy="14773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7" name="Screen Shot 2021-01-30 at 7.19.07 PM.png" descr="Screen Shot 2021-01-30 at 7.19.07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886753"/>
              <a:ext cx="13980400" cy="1441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8" name="Screen Shot 2021-01-30 at 7.19.19 PM.png" descr="Screen Shot 2021-01-30 at 7.19.19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737475"/>
              <a:ext cx="13980400" cy="14412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그룹"/>
          <p:cNvGrpSpPr/>
          <p:nvPr/>
        </p:nvGrpSpPr>
        <p:grpSpPr>
          <a:xfrm>
            <a:off x="4703893" y="444057"/>
            <a:ext cx="14976214" cy="12746155"/>
            <a:chOff x="0" y="0"/>
            <a:chExt cx="14976213" cy="12746154"/>
          </a:xfrm>
        </p:grpSpPr>
        <p:pic>
          <p:nvPicPr>
            <p:cNvPr id="1441" name="Screen Shot 2021-01-29 at 7.24.14 PM.png" descr="Screen Shot 2021-01-29 at 7.24.14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706" y="8215140"/>
              <a:ext cx="14692801" cy="45310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2" name="Screen Shot 2021-01-29 at 7.02.49 PM.png" descr="Screen Shot 2021-01-29 at 7.02.49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976214" cy="8108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그룹"/>
          <p:cNvGrpSpPr/>
          <p:nvPr/>
        </p:nvGrpSpPr>
        <p:grpSpPr>
          <a:xfrm>
            <a:off x="13928573" y="1058147"/>
            <a:ext cx="9633944" cy="2184568"/>
            <a:chOff x="0" y="0"/>
            <a:chExt cx="9633943" cy="2184567"/>
          </a:xfrm>
        </p:grpSpPr>
        <p:pic>
          <p:nvPicPr>
            <p:cNvPr id="260" name="Screen Shot 2021-01-20 at 12.54.39 PM.png" descr="Screen Shot 2021-01-20 at 12.54.39 P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9633944" cy="2184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Screen Shot 2021-01-20 at 1.01.36 PM.png" descr="Screen Shot 2021-01-20 at 1.01.36 PM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85345" y="199363"/>
              <a:ext cx="988169" cy="970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3" name="그룹"/>
          <p:cNvGrpSpPr/>
          <p:nvPr/>
        </p:nvGrpSpPr>
        <p:grpSpPr>
          <a:xfrm>
            <a:off x="13928573" y="1058147"/>
            <a:ext cx="9633944" cy="2184568"/>
            <a:chOff x="0" y="0"/>
            <a:chExt cx="9633943" cy="2184567"/>
          </a:xfrm>
        </p:grpSpPr>
        <p:pic>
          <p:nvPicPr>
            <p:cNvPr id="271" name="Screen Shot 2021-01-20 at 12.54.39 PM.png" descr="Screen Shot 2021-01-20 at 12.54.39 PM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9633944" cy="21845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Screen Shot 2021-01-20 at 1.01.36 PM.png" descr="Screen Shot 2021-01-20 at 1.01.36 PM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85345" y="199363"/>
              <a:ext cx="988169" cy="970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creen Shot 2021-01-20 at 1.08.28 PM.png" descr="Screen Shot 2021-01-20 at 1.08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790" y="1033266"/>
            <a:ext cx="9976109" cy="303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creen Shot 2021-01-20 at 11.50.21 AM.png" descr="Screen Shot 2021-01-20 at 11.50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23" y="11749261"/>
            <a:ext cx="11310325" cy="102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creen Shot 2021-01-20 at 1.08.28 PM.png" descr="Screen Shot 2021-01-20 at 1.08.28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7790" y="1033266"/>
            <a:ext cx="9976109" cy="3039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creen Shot 2021-01-20 at 1.11.06 PM.png" descr="Screen Shot 2021-01-20 at 1.11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154" y="1095324"/>
            <a:ext cx="9909380" cy="291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Screen Shot 2021-01-20 at 11.50.21 AM.png" descr="Screen Shot 2021-01-20 at 11.50.2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23" y="11749261"/>
            <a:ext cx="11310325" cy="102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Screen Shot 2021-01-20 at 11.49.46 AM.png" descr="Screen Shot 2021-01-20 at 11.49.46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87" y="10459894"/>
            <a:ext cx="11310324" cy="1045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Screen Shot 2021-01-20 at 11.49.17 AM.png" descr="Screen Shot 2021-01-20 at 11.49.17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23" y="9245183"/>
            <a:ext cx="11310325" cy="970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Screen Shot 2021-01-20 at 11.48.25 AM.png" descr="Screen Shot 2021-01-20 at 11.48.25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87" y="7541789"/>
            <a:ext cx="11310324" cy="153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Screen Shot 2021-01-20 at 11.47.59 AM.png" descr="Screen Shot 2021-01-20 at 11.47.59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87" y="5882065"/>
            <a:ext cx="11310324" cy="1567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Screen Shot 2021-01-20 at 11.47.42 AM.png" descr="Screen Shot 2021-01-20 at 11.47.42 A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487" y="4222343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creen Shot 2021-01-20 at 11.46.51 AM.png" descr="Screen Shot 2021-01-20 at 11.46.51 A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487" y="940224"/>
            <a:ext cx="11310324" cy="160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Screen Shot 2021-01-20 at 11.47.14 AM.png" descr="Screen Shot 2021-01-20 at 11.47.14 A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9487" y="2599947"/>
            <a:ext cx="11310324" cy="156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그룹"/>
          <p:cNvGrpSpPr/>
          <p:nvPr/>
        </p:nvGrpSpPr>
        <p:grpSpPr>
          <a:xfrm>
            <a:off x="1311312" y="4405221"/>
            <a:ext cx="7159534" cy="5696595"/>
            <a:chOff x="0" y="0"/>
            <a:chExt cx="7159532" cy="5696594"/>
          </a:xfrm>
        </p:grpSpPr>
        <p:pic>
          <p:nvPicPr>
            <p:cNvPr id="316" name="Screen Shot 2021-01-20 at 3.06.40 PM.png" descr="Screen Shot 2021-01-20 at 3.06.40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7159533" cy="56965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직사각형"/>
            <p:cNvSpPr/>
            <p:nvPr/>
          </p:nvSpPr>
          <p:spPr>
            <a:xfrm>
              <a:off x="86495" y="47217"/>
              <a:ext cx="2644752" cy="56021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8" name="직사각형"/>
            <p:cNvSpPr/>
            <p:nvPr/>
          </p:nvSpPr>
          <p:spPr>
            <a:xfrm>
              <a:off x="2670534" y="4367050"/>
              <a:ext cx="4473215" cy="12823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정렬"/>
          <p:cNvSpPr txBox="1">
            <a:spLocks noGrp="1"/>
          </p:cNvSpPr>
          <p:nvPr>
            <p:ph type="title" idx="4294967295"/>
          </p:nvPr>
        </p:nvSpPr>
        <p:spPr>
          <a:xfrm>
            <a:off x="8656477" y="991179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정렬</a:t>
            </a:r>
          </a:p>
        </p:txBody>
      </p:sp>
      <p:sp>
        <p:nvSpPr>
          <p:cNvPr id="146" name="Sorting"/>
          <p:cNvSpPr txBox="1"/>
          <p:nvPr/>
        </p:nvSpPr>
        <p:spPr>
          <a:xfrm>
            <a:off x="9356163" y="2666681"/>
            <a:ext cx="4265492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83287">
              <a:defRPr sz="7454"/>
            </a:lvl1pPr>
          </a:lstStyle>
          <a:p>
            <a:r>
              <a:t>Sorting</a:t>
            </a:r>
          </a:p>
        </p:txBody>
      </p:sp>
      <p:sp>
        <p:nvSpPr>
          <p:cNvPr id="147" name="직사각형"/>
          <p:cNvSpPr/>
          <p:nvPr/>
        </p:nvSpPr>
        <p:spPr>
          <a:xfrm>
            <a:off x="3477494" y="6345630"/>
            <a:ext cx="1030041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직사각형"/>
          <p:cNvSpPr/>
          <p:nvPr/>
        </p:nvSpPr>
        <p:spPr>
          <a:xfrm>
            <a:off x="5356638" y="8491128"/>
            <a:ext cx="1030040" cy="37398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직사각형"/>
          <p:cNvSpPr/>
          <p:nvPr/>
        </p:nvSpPr>
        <p:spPr>
          <a:xfrm>
            <a:off x="7235782" y="5370407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직사각형"/>
          <p:cNvSpPr/>
          <p:nvPr/>
        </p:nvSpPr>
        <p:spPr>
          <a:xfrm>
            <a:off x="9114926" y="7295238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직사각형"/>
          <p:cNvSpPr/>
          <p:nvPr/>
        </p:nvSpPr>
        <p:spPr>
          <a:xfrm>
            <a:off x="17997321" y="6345630"/>
            <a:ext cx="1030041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직사각형"/>
          <p:cNvSpPr/>
          <p:nvPr/>
        </p:nvSpPr>
        <p:spPr>
          <a:xfrm>
            <a:off x="14239033" y="8491128"/>
            <a:ext cx="1030041" cy="37398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직사각형"/>
          <p:cNvSpPr/>
          <p:nvPr/>
        </p:nvSpPr>
        <p:spPr>
          <a:xfrm>
            <a:off x="19876465" y="5370407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직사각형"/>
          <p:cNvSpPr/>
          <p:nvPr/>
        </p:nvSpPr>
        <p:spPr>
          <a:xfrm>
            <a:off x="16118177" y="7295238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화살표"/>
          <p:cNvSpPr/>
          <p:nvPr/>
        </p:nvSpPr>
        <p:spPr>
          <a:xfrm>
            <a:off x="11372701" y="8442077"/>
            <a:ext cx="1648629" cy="1270001"/>
          </a:xfrm>
          <a:prstGeom prst="rightArrow">
            <a:avLst>
              <a:gd name="adj1" fmla="val 48662"/>
              <a:gd name="adj2" fmla="val 6372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403" y="5589980"/>
            <a:ext cx="7159533" cy="5696595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직사각형"/>
          <p:cNvSpPr/>
          <p:nvPr/>
        </p:nvSpPr>
        <p:spPr>
          <a:xfrm>
            <a:off x="2225178" y="6113058"/>
            <a:ext cx="1698767" cy="3973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1" name="직사각형"/>
          <p:cNvSpPr/>
          <p:nvPr/>
        </p:nvSpPr>
        <p:spPr>
          <a:xfrm>
            <a:off x="6032204" y="5716089"/>
            <a:ext cx="1831807" cy="25387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32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Screen Shot 2021-01-20 at 3.24.39 PM.png" descr="Screen Shot 2021-01-20 at 3.24.39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568" y="7874365"/>
            <a:ext cx="5372973" cy="1149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Screen Shot 2021-01-20 at 3.21.25 PM.png" descr="Screen Shot 2021-01-20 at 3.21.25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2309" y="7598026"/>
            <a:ext cx="10560942" cy="101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creen Shot 2021-01-20 at 1.23.21 PM.png" descr="Screen Shot 2021-01-20 at 1.23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6" y="5110129"/>
            <a:ext cx="10560941" cy="1045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Screen Shot 2021-01-20 at 1.21.33 PM.png" descr="Screen Shot 2021-01-20 at 1.21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526" y="3857467"/>
            <a:ext cx="10560941" cy="993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Screen Shot 2021-01-20 at 1.20.15 PM.png" descr="Screen Shot 2021-01-20 at 1.20.1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26" y="2552523"/>
            <a:ext cx="10560941" cy="104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Screen Shot 2021-01-20 at 1.18.49 PM.png" descr="Screen Shot 2021-01-20 at 1.18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26" y="1195296"/>
            <a:ext cx="10560941" cy="1097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Screen Shot 2021-01-20 at 3.06.40 PM.png" descr="Screen Shot 2021-01-20 at 3.06.40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1514" y="1109487"/>
            <a:ext cx="7159534" cy="5696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Screen Shot 2021-01-20 at 3.21.04 PM.png" descr="Screen Shot 2021-01-20 at 3.21.04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615" y="6415073"/>
            <a:ext cx="10560941" cy="92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Screen Shot 2021-01-20 at 3.21.25 PM.png" descr="Screen Shot 2021-01-20 at 3.21.25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2309" y="7598026"/>
            <a:ext cx="10560942" cy="101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Screen Shot 2021-01-20 at 3.32.11 PM.png" descr="Screen Shot 2021-01-20 at 3.32.11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513" y="9252842"/>
            <a:ext cx="5395083" cy="2631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7" name="그룹"/>
          <p:cNvGrpSpPr/>
          <p:nvPr/>
        </p:nvGrpSpPr>
        <p:grpSpPr>
          <a:xfrm>
            <a:off x="14988833" y="1500923"/>
            <a:ext cx="6228751" cy="2449860"/>
            <a:chOff x="0" y="0"/>
            <a:chExt cx="6228749" cy="2449858"/>
          </a:xfrm>
        </p:grpSpPr>
        <p:pic>
          <p:nvPicPr>
            <p:cNvPr id="375" name="Screen Shot 2021-01-20 at 3.45.38 PM.png" descr="Screen Shot 2021-01-20 at 3.45.38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228750" cy="2378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6" name="직사각형"/>
            <p:cNvSpPr/>
            <p:nvPr/>
          </p:nvSpPr>
          <p:spPr>
            <a:xfrm>
              <a:off x="3184769" y="1234628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3" name="그룹"/>
          <p:cNvGrpSpPr/>
          <p:nvPr/>
        </p:nvGrpSpPr>
        <p:grpSpPr>
          <a:xfrm>
            <a:off x="14988833" y="1500923"/>
            <a:ext cx="6228751" cy="2449860"/>
            <a:chOff x="0" y="0"/>
            <a:chExt cx="6228749" cy="2449858"/>
          </a:xfrm>
        </p:grpSpPr>
        <p:pic>
          <p:nvPicPr>
            <p:cNvPr id="381" name="Screen Shot 2021-01-20 at 3.45.38 PM.png" descr="Screen Shot 2021-01-20 at 3.45.38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6228750" cy="2378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2" name="직사각형"/>
            <p:cNvSpPr/>
            <p:nvPr/>
          </p:nvSpPr>
          <p:spPr>
            <a:xfrm>
              <a:off x="3184769" y="1234628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정렬"/>
          <p:cNvSpPr txBox="1">
            <a:spLocks noGrp="1"/>
          </p:cNvSpPr>
          <p:nvPr>
            <p:ph type="title" idx="4294967295"/>
          </p:nvPr>
        </p:nvSpPr>
        <p:spPr>
          <a:xfrm>
            <a:off x="8651461" y="974234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정렬</a:t>
            </a:r>
          </a:p>
        </p:txBody>
      </p:sp>
      <p:sp>
        <p:nvSpPr>
          <p:cNvPr id="158" name="Sorting"/>
          <p:cNvSpPr txBox="1"/>
          <p:nvPr/>
        </p:nvSpPr>
        <p:spPr>
          <a:xfrm>
            <a:off x="9351147" y="2649736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83287">
              <a:defRPr sz="7454"/>
            </a:lvl1pPr>
          </a:lstStyle>
          <a:p>
            <a:r>
              <a:t>Sorting</a:t>
            </a:r>
          </a:p>
        </p:txBody>
      </p:sp>
      <p:sp>
        <p:nvSpPr>
          <p:cNvPr id="159" name="직사각형"/>
          <p:cNvSpPr/>
          <p:nvPr/>
        </p:nvSpPr>
        <p:spPr>
          <a:xfrm>
            <a:off x="3472479" y="6328685"/>
            <a:ext cx="1030040" cy="58853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직사각형"/>
          <p:cNvSpPr/>
          <p:nvPr/>
        </p:nvSpPr>
        <p:spPr>
          <a:xfrm>
            <a:off x="5351622" y="8474182"/>
            <a:ext cx="1030041" cy="37398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직사각형"/>
          <p:cNvSpPr/>
          <p:nvPr/>
        </p:nvSpPr>
        <p:spPr>
          <a:xfrm>
            <a:off x="7230766" y="5353462"/>
            <a:ext cx="1030041" cy="6860568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직사각형"/>
          <p:cNvSpPr/>
          <p:nvPr/>
        </p:nvSpPr>
        <p:spPr>
          <a:xfrm>
            <a:off x="9109910" y="7278292"/>
            <a:ext cx="1030041" cy="49357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화살표"/>
          <p:cNvSpPr/>
          <p:nvPr/>
        </p:nvSpPr>
        <p:spPr>
          <a:xfrm>
            <a:off x="11367685" y="8425132"/>
            <a:ext cx="1648629" cy="1270001"/>
          </a:xfrm>
          <a:prstGeom prst="rightArrow">
            <a:avLst>
              <a:gd name="adj1" fmla="val 48662"/>
              <a:gd name="adj2" fmla="val 6372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68" name="그룹"/>
          <p:cNvGrpSpPr/>
          <p:nvPr/>
        </p:nvGrpSpPr>
        <p:grpSpPr>
          <a:xfrm>
            <a:off x="14244048" y="5353462"/>
            <a:ext cx="6667473" cy="6860568"/>
            <a:chOff x="0" y="0"/>
            <a:chExt cx="6667472" cy="6860566"/>
          </a:xfrm>
        </p:grpSpPr>
        <p:sp>
          <p:nvSpPr>
            <p:cNvPr id="164" name="직사각형"/>
            <p:cNvSpPr/>
            <p:nvPr/>
          </p:nvSpPr>
          <p:spPr>
            <a:xfrm>
              <a:off x="1889176" y="975222"/>
              <a:ext cx="1030041" cy="5885345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5" name="직사각형"/>
            <p:cNvSpPr/>
            <p:nvPr/>
          </p:nvSpPr>
          <p:spPr>
            <a:xfrm>
              <a:off x="5637432" y="3120720"/>
              <a:ext cx="1030041" cy="37398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직사각형"/>
            <p:cNvSpPr/>
            <p:nvPr/>
          </p:nvSpPr>
          <p:spPr>
            <a:xfrm>
              <a:off x="0" y="0"/>
              <a:ext cx="1030040" cy="6860567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7" name="직사각형"/>
            <p:cNvSpPr/>
            <p:nvPr/>
          </p:nvSpPr>
          <p:spPr>
            <a:xfrm>
              <a:off x="3758288" y="1924830"/>
              <a:ext cx="1030041" cy="493573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creen Shot 2021-01-20 at 3.44.41 PM.png" descr="Screen Shot 2021-01-20 at 3.44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5" y="4646867"/>
            <a:ext cx="11004730" cy="110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그룹"/>
          <p:cNvGrpSpPr/>
          <p:nvPr/>
        </p:nvGrpSpPr>
        <p:grpSpPr>
          <a:xfrm>
            <a:off x="14988833" y="1500923"/>
            <a:ext cx="6228751" cy="2449860"/>
            <a:chOff x="0" y="0"/>
            <a:chExt cx="6228749" cy="2449858"/>
          </a:xfrm>
        </p:grpSpPr>
        <p:pic>
          <p:nvPicPr>
            <p:cNvPr id="388" name="Screen Shot 2021-01-20 at 3.45.38 PM.png" descr="Screen Shot 2021-01-20 at 3.45.3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6228750" cy="2378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직사각형"/>
            <p:cNvSpPr/>
            <p:nvPr/>
          </p:nvSpPr>
          <p:spPr>
            <a:xfrm>
              <a:off x="3184769" y="1234628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그룹"/>
          <p:cNvGrpSpPr/>
          <p:nvPr/>
        </p:nvGrpSpPr>
        <p:grpSpPr>
          <a:xfrm>
            <a:off x="14754834" y="1440398"/>
            <a:ext cx="7389570" cy="2376059"/>
            <a:chOff x="0" y="0"/>
            <a:chExt cx="7389569" cy="2376057"/>
          </a:xfrm>
        </p:grpSpPr>
        <p:pic>
          <p:nvPicPr>
            <p:cNvPr id="392" name="Screen Shot 2021-01-20 at 3.45.53 PM.png" descr="Screen Shot 2021-01-20 at 3.45.53 P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81" y="4889"/>
              <a:ext cx="7245689" cy="23244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3" name="직사각형"/>
            <p:cNvSpPr/>
            <p:nvPr/>
          </p:nvSpPr>
          <p:spPr>
            <a:xfrm>
              <a:off x="296626" y="1160827"/>
              <a:ext cx="1313758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4" name="직사각형"/>
            <p:cNvSpPr/>
            <p:nvPr/>
          </p:nvSpPr>
          <p:spPr>
            <a:xfrm>
              <a:off x="0" y="0"/>
              <a:ext cx="6747231" cy="12152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96" name="Screen Shot 2021-01-20 at 4.09.11 PM.png" descr="Screen Shot 2021-01-20 at 4.09.1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861" y="1453921"/>
            <a:ext cx="6271495" cy="110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Screen Shot 2021-01-20 at 3.44.41 PM.png" descr="Screen Shot 2021-01-20 at 3.44.41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065" y="4646867"/>
            <a:ext cx="11004730" cy="110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creen Shot 2021-01-20 at 3.45.53 PM.png" descr="Screen Shot 2021-01-20 at 3.45.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51" y="1464663"/>
            <a:ext cx="7245689" cy="2324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Screen Shot 2021-01-20 at 3.44.41 PM.png" descr="Screen Shot 2021-01-20 at 3.44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65" y="4646867"/>
            <a:ext cx="11004730" cy="1107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Screen Shot 2021-01-20 at 3.43.28 PM.png" descr="Screen Shot 2021-01-20 at 3.43.2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44" y="3064397"/>
            <a:ext cx="10986571" cy="1053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Screen Shot 2021-01-20 at 3.43.03 PM.png" descr="Screen Shot 2021-01-20 at 3.43.0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065" y="1481926"/>
            <a:ext cx="11004730" cy="105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그룹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07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8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13" name="그룹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11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2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4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0" name="그룹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17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21" name="Screen Shot 2021-01-20 at 4.13.59 PM.png" descr="Screen Shot 2021-01-20 at 4.13.59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387" y="6102357"/>
            <a:ext cx="3332395" cy="694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Screen Shot 2021-01-20 at 4.13.35 PM.png" descr="Screen Shot 2021-01-20 at 4.13.35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416" y="4635680"/>
            <a:ext cx="19260450" cy="833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0" name="그룹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27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8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3" name="그룹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31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4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Screen Shot 2021-01-20 at 4.26.06 PM.png" descr="Screen Shot 2021-01-20 at 4.26.06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7791" y="6001532"/>
            <a:ext cx="8661583" cy="132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그룹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39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5" name="그룹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43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6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creen Shot 2021-01-20 at 4.26.19 PM.png" descr="Screen Shot 2021-01-20 at 4.26.19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7937" y="9393082"/>
            <a:ext cx="5007877" cy="127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Screen Shot 2021-01-20 at 4.26.06 PM.png" descr="Screen Shot 2021-01-20 at 4.26.06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7791" y="6001532"/>
            <a:ext cx="8661583" cy="132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Screen Shot 2021-01-20 at 4.13.52 PM.png" descr="Screen Shot 2021-01-20 at 4.13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43" y="2584432"/>
            <a:ext cx="2439790" cy="733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5" name="그룹"/>
          <p:cNvGrpSpPr/>
          <p:nvPr/>
        </p:nvGrpSpPr>
        <p:grpSpPr>
          <a:xfrm>
            <a:off x="2284076" y="8113934"/>
            <a:ext cx="19815848" cy="3707788"/>
            <a:chOff x="0" y="0"/>
            <a:chExt cx="19815847" cy="3707787"/>
          </a:xfrm>
        </p:grpSpPr>
        <p:pic>
          <p:nvPicPr>
            <p:cNvPr id="452" name="Screen Shot 2021-01-20 at 4.14.12 PM.png" descr="Screen Shot 2021-01-20 at 4.14.12 P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1511" y="2993702"/>
              <a:ext cx="4284508" cy="714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3" name="Screen Shot 2021-01-20 at 4.14.06 PM.png" descr="Screen Shot 2021-01-20 at 4.14.06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754" y="1486513"/>
              <a:ext cx="3927466" cy="7140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4" name="Screen Shot 2021-01-20 at 4.13.43 PM.png" descr="Screen Shot 2021-01-20 at 4.13.43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9815848" cy="852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8" name="그룹"/>
          <p:cNvGrpSpPr/>
          <p:nvPr/>
        </p:nvGrpSpPr>
        <p:grpSpPr>
          <a:xfrm>
            <a:off x="2263416" y="4635680"/>
            <a:ext cx="19260450" cy="2160927"/>
            <a:chOff x="0" y="0"/>
            <a:chExt cx="19260449" cy="2160926"/>
          </a:xfrm>
        </p:grpSpPr>
        <p:pic>
          <p:nvPicPr>
            <p:cNvPr id="456" name="Screen Shot 2021-01-20 at 4.13.59 PM.png" descr="Screen Shot 2021-01-20 at 4.13.59 P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8970" y="1466677"/>
              <a:ext cx="3332396" cy="694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7" name="Screen Shot 2021-01-20 at 4.13.35 PM.png" descr="Screen Shot 2021-01-20 at 4.13.35 P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9260450" cy="833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9" name="Screen Shot 2021-01-20 at 4.13.27 PM.png" descr="Screen Shot 2021-01-20 at 4.13.2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953" y="998740"/>
            <a:ext cx="18705050" cy="952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Screen Shot 2021-01-20 at 4.26.27 PM.png" descr="Screen Shot 2021-01-20 at 4.26.27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0567" y="11120500"/>
            <a:ext cx="8636032" cy="127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Screen Shot 2021-01-20 at 4.26.19 PM.png" descr="Screen Shot 2021-01-20 at 4.26.19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37937" y="9393082"/>
            <a:ext cx="5007877" cy="1277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Screen Shot 2021-01-20 at 4.26.06 PM.png" descr="Screen Shot 2021-01-20 at 4.26.06 P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17791" y="6001532"/>
            <a:ext cx="8661583" cy="132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Screen Shot 2021-01-20 at 4.25.58 PM.png" descr="Screen Shot 2021-01-20 at 4.25.58 P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11531" y="2584432"/>
            <a:ext cx="6234296" cy="1354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시퀀스 연산"/>
          <p:cNvSpPr txBox="1">
            <a:spLocks noGrp="1"/>
          </p:cNvSpPr>
          <p:nvPr>
            <p:ph type="title" idx="4294967295"/>
          </p:nvPr>
        </p:nvSpPr>
        <p:spPr>
          <a:xfrm>
            <a:off x="9359568" y="776618"/>
            <a:ext cx="5664864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517564">
              <a:defRPr sz="75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시퀀스 연산</a:t>
            </a:r>
          </a:p>
        </p:txBody>
      </p:sp>
      <p:graphicFrame>
        <p:nvGraphicFramePr>
          <p:cNvPr id="466" name="표"/>
          <p:cNvGraphicFramePr/>
          <p:nvPr/>
        </p:nvGraphicFramePr>
        <p:xfrm>
          <a:off x="3771915" y="2517609"/>
          <a:ext cx="19541453" cy="1031648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01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212"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rPr>
                        <a:t>연산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6350">
                      <a:solidFill>
                        <a:srgbClr val="919191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latin typeface="Apple SD 산돌고딕 Neo 볼드체"/>
                          <a:ea typeface="Apple SD 산돌고딕 Neo 볼드체"/>
                          <a:cs typeface="Apple SD 산돌고딕 Neo 볼드체"/>
                          <a:sym typeface="Apple SD 산돌고딕 Neo 볼드체"/>
                        </a:rPr>
                        <a:t>의미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6350">
                      <a:solidFill>
                        <a:srgbClr val="919191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12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x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in</a:t>
                      </a:r>
                      <a:r>
                        <a:t> 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6350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 있으면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True</a:t>
                      </a:r>
                      <a:r>
                        <a:t>, 없으면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False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6350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x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not in</a:t>
                      </a:r>
                      <a:r>
                        <a:t> 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 없으면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True</a:t>
                      </a:r>
                      <a:r>
                        <a:t>, 있으면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False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s[i]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s에서</a:t>
                      </a: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에 있는 원소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s[i:j]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에서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까지 시퀀스 조각 (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포함,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제외)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s[i:j:k]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에서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까지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k</a:t>
                      </a:r>
                      <a:r>
                        <a:t>간격으로 띄운 시퀀스 조각 (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포함,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제외)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len</a:t>
                      </a:r>
                      <a:r>
                        <a:t>(s)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의 길이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min</a:t>
                      </a:r>
                      <a:r>
                        <a:t>(s)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가장 작은 원소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32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0086A2"/>
                          </a:solidFill>
                        </a:rPr>
                        <a:t>max</a:t>
                      </a:r>
                      <a:r>
                        <a:t>(s)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가장 큰 원소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s.index(x)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가장 앞에 나오는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의 인덱스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s.index(x,i)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의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에서 시작하여 가장 앞에 나오는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의 인덱스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s.index(x,i,j)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의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i에서</a:t>
                      </a: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까지 범위에서 가장 앞에 나오는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x의</a:t>
                      </a:r>
                      <a:r>
                        <a:t> 인덱스 (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i</a:t>
                      </a:r>
                      <a:r>
                        <a:t> 포함,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j</a:t>
                      </a:r>
                      <a:r>
                        <a:t> 제외)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s.count(x)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에서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의 빈도수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 + t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와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t</a:t>
                      </a:r>
                      <a:r>
                        <a:t> 나란히 붙이기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s * n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를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번 반복하여 나란히 붙이기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n * s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457200">
                        <a:defRPr sz="3200">
                          <a:latin typeface="Apple SD 산돌고딕 Neo 일반체"/>
                          <a:ea typeface="Apple SD 산돌고딕 Neo 일반체"/>
                          <a:cs typeface="Apple SD 산돌고딕 Neo 일반체"/>
                          <a:sym typeface="Apple SD 산돌고딕 Neo 일반체"/>
                        </a:defRPr>
                      </a:pPr>
                      <a:r>
                        <a:t>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s</a:t>
                      </a:r>
                      <a:r>
                        <a:t>를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n</a:t>
                      </a:r>
                      <a:r>
                        <a:t>번 반복하여 나란히 붙이기</a:t>
                      </a:r>
                    </a:p>
                  </a:txBody>
                  <a:tcPr marL="50800" marR="50800" marT="50800" marB="50800" horzOverflow="overflow">
                    <a:lnL w="3175">
                      <a:solidFill>
                        <a:srgbClr val="919191"/>
                      </a:solidFill>
                      <a:miter lim="400000"/>
                    </a:lnL>
                    <a:lnR w="3175">
                      <a:solidFill>
                        <a:srgbClr val="919191"/>
                      </a:solidFill>
                      <a:miter lim="400000"/>
                    </a:lnR>
                    <a:lnT w="3175">
                      <a:solidFill>
                        <a:srgbClr val="919191"/>
                      </a:solidFill>
                      <a:miter lim="400000"/>
                    </a:lnT>
                    <a:lnB w="3175">
                      <a:solidFill>
                        <a:srgbClr val="919191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67" name="s, t : 시퀀스…"/>
          <p:cNvSpPr txBox="1"/>
          <p:nvPr/>
        </p:nvSpPr>
        <p:spPr>
          <a:xfrm>
            <a:off x="304980" y="3217382"/>
            <a:ext cx="2845657" cy="2374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/>
            <a:r>
              <a:rPr b="0">
                <a:latin typeface="Monaco"/>
                <a:ea typeface="Monaco"/>
                <a:cs typeface="Monaco"/>
                <a:sym typeface="Monaco"/>
              </a:rPr>
              <a:t>s</a:t>
            </a:r>
            <a:r>
              <a:t>, </a:t>
            </a:r>
            <a:r>
              <a:rPr b="0">
                <a:latin typeface="Monaco"/>
                <a:ea typeface="Monaco"/>
                <a:cs typeface="Monaco"/>
                <a:sym typeface="Monaco"/>
              </a:rPr>
              <a:t>t</a:t>
            </a:r>
            <a:r>
              <a:t> </a:t>
            </a:r>
            <a:r>
              <a:rPr b="0"/>
              <a:t>: 시퀀스</a:t>
            </a:r>
          </a:p>
          <a:p>
            <a:pPr algn="r">
              <a:defRPr b="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x</a:t>
            </a:r>
            <a:r>
              <a:t> : 원소</a:t>
            </a:r>
          </a:p>
          <a:p>
            <a:pPr algn="r">
              <a:defRPr b="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i</a:t>
            </a:r>
            <a:r>
              <a:t>,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j</a:t>
            </a:r>
            <a:r>
              <a:t>,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k</a:t>
            </a:r>
            <a:r>
              <a:t> : 인덱스</a:t>
            </a:r>
          </a:p>
          <a:p>
            <a:pPr algn="r">
              <a:defRPr b="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n</a:t>
            </a:r>
            <a:r>
              <a:t> : 자연수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r &lt;변수&gt; in &lt;시퀀스&gt;:…"/>
          <p:cNvSpPr txBox="1"/>
          <p:nvPr/>
        </p:nvSpPr>
        <p:spPr>
          <a:xfrm>
            <a:off x="7061237" y="5890890"/>
            <a:ext cx="11683926" cy="274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70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for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&lt;변수&gt;</a:t>
            </a:r>
            <a:r>
              <a:t> in </a:t>
            </a:r>
            <a:r>
              <a:rPr>
                <a:latin typeface="나눔명조"/>
                <a:ea typeface="나눔명조"/>
                <a:cs typeface="나눔명조"/>
                <a:sym typeface="나눔명조"/>
              </a:rPr>
              <a:t>&lt;시퀀스&gt;</a:t>
            </a:r>
            <a:r>
              <a:t>:</a:t>
            </a:r>
          </a:p>
          <a:p>
            <a:pPr algn="l">
              <a:lnSpc>
                <a:spcPct val="150000"/>
              </a:lnSpc>
              <a:defRPr sz="70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  <p:sp>
        <p:nvSpPr>
          <p:cNvPr id="470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4802"/>
            </a:lvl1pPr>
          </a:lstStyle>
          <a:p>
            <a:r>
              <a:t>for-loop</a:t>
            </a:r>
          </a:p>
        </p:txBody>
      </p:sp>
      <p:sp>
        <p:nvSpPr>
          <p:cNvPr id="471" name="for 루프"/>
          <p:cNvSpPr txBox="1">
            <a:spLocks noGrp="1"/>
          </p:cNvSpPr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루프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리스트"/>
          <p:cNvSpPr txBox="1">
            <a:spLocks noGrp="1"/>
          </p:cNvSpPr>
          <p:nvPr>
            <p:ph type="title" idx="4294967295"/>
          </p:nvPr>
        </p:nvSpPr>
        <p:spPr>
          <a:xfrm>
            <a:off x="8651461" y="974234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리스트</a:t>
            </a:r>
          </a:p>
        </p:txBody>
      </p:sp>
      <p:sp>
        <p:nvSpPr>
          <p:cNvPr id="171" name="List"/>
          <p:cNvSpPr txBox="1"/>
          <p:nvPr/>
        </p:nvSpPr>
        <p:spPr>
          <a:xfrm>
            <a:off x="9351147" y="2852936"/>
            <a:ext cx="4265493" cy="1774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>
              <a:defRPr sz="10500"/>
            </a:lvl1pPr>
          </a:lstStyle>
          <a:p>
            <a:r>
              <a:t>List</a:t>
            </a:r>
          </a:p>
        </p:txBody>
      </p:sp>
      <p:pic>
        <p:nvPicPr>
          <p:cNvPr id="172" name="Screen Shot 2021-01-19 at 1.43.34 PM.png" descr="Screen Shot 2021-01-19 at 1.43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61" y="5716078"/>
            <a:ext cx="21245464" cy="2827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1-01-19 at 1.44.51 PM.png" descr="Screen Shot 2021-01-19 at 1.44.51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36724" y="9279490"/>
            <a:ext cx="5494529" cy="155597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인용 풍선"/>
          <p:cNvSpPr/>
          <p:nvPr/>
        </p:nvSpPr>
        <p:spPr>
          <a:xfrm>
            <a:off x="7380899" y="11722303"/>
            <a:ext cx="2342975" cy="1582239"/>
          </a:xfrm>
          <a:prstGeom prst="wedgeEllipseCallout">
            <a:avLst>
              <a:gd name="adj1" fmla="val 43603"/>
              <a:gd name="adj2" fmla="val -121472"/>
            </a:avLst>
          </a:prstGeom>
          <a:ln w="254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리스트"/>
          <p:cNvSpPr txBox="1"/>
          <p:nvPr/>
        </p:nvSpPr>
        <p:spPr>
          <a:xfrm>
            <a:off x="7554587" y="12079435"/>
            <a:ext cx="2049720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900">
                <a:solidFill>
                  <a:srgbClr val="2978A8"/>
                </a:solidFill>
              </a:defRPr>
            </a:lvl1pPr>
          </a:lstStyle>
          <a:p>
            <a:r>
              <a:t>리스트</a:t>
            </a:r>
          </a:p>
        </p:txBody>
      </p:sp>
      <p:sp>
        <p:nvSpPr>
          <p:cNvPr id="176" name="화살표"/>
          <p:cNvSpPr/>
          <p:nvPr/>
        </p:nvSpPr>
        <p:spPr>
          <a:xfrm>
            <a:off x="21241560" y="11243402"/>
            <a:ext cx="1436683" cy="1345042"/>
          </a:xfrm>
          <a:prstGeom prst="rightArrow">
            <a:avLst>
              <a:gd name="adj1" fmla="val 43527"/>
              <a:gd name="adj2" fmla="val 55710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4802"/>
            </a:lvl1pPr>
          </a:lstStyle>
          <a:p>
            <a:r>
              <a:t>for-loop</a:t>
            </a:r>
          </a:p>
        </p:txBody>
      </p:sp>
      <p:sp>
        <p:nvSpPr>
          <p:cNvPr id="474" name="for 루프"/>
          <p:cNvSpPr txBox="1">
            <a:spLocks noGrp="1"/>
          </p:cNvSpPr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루프</a:t>
            </a:r>
          </a:p>
        </p:txBody>
      </p:sp>
      <p:sp>
        <p:nvSpPr>
          <p:cNvPr id="475" name="화살표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6" name="for x in s:…"/>
          <p:cNvSpPr txBox="1"/>
          <p:nvPr/>
        </p:nvSpPr>
        <p:spPr>
          <a:xfrm>
            <a:off x="7071468" y="5903912"/>
            <a:ext cx="6583463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70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for x in s:</a:t>
            </a:r>
          </a:p>
          <a:p>
            <a:pPr algn="l">
              <a:lnSpc>
                <a:spcPct val="150000"/>
              </a:lnSpc>
              <a:defRPr sz="70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t>        &lt;블록&gt;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4802"/>
            </a:lvl1pPr>
          </a:lstStyle>
          <a:p>
            <a:r>
              <a:t>for-loop</a:t>
            </a:r>
          </a:p>
        </p:txBody>
      </p:sp>
      <p:sp>
        <p:nvSpPr>
          <p:cNvPr id="479" name="for 루프"/>
          <p:cNvSpPr txBox="1">
            <a:spLocks noGrp="1"/>
          </p:cNvSpPr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루프</a:t>
            </a:r>
          </a:p>
        </p:txBody>
      </p:sp>
      <p:sp>
        <p:nvSpPr>
          <p:cNvPr id="480" name="화살표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2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483" name="인용 풍선"/>
          <p:cNvSpPr/>
          <p:nvPr/>
        </p:nvSpPr>
        <p:spPr>
          <a:xfrm>
            <a:off x="16608573" y="429406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for x in s:…"/>
          <p:cNvSpPr txBox="1"/>
          <p:nvPr/>
        </p:nvSpPr>
        <p:spPr>
          <a:xfrm>
            <a:off x="6652906" y="5934219"/>
            <a:ext cx="6583463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70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rPr dirty="0"/>
              <a:t>for x in s:</a:t>
            </a:r>
          </a:p>
          <a:p>
            <a:pPr algn="l">
              <a:lnSpc>
                <a:spcPct val="150000"/>
              </a:lnSpc>
              <a:defRPr sz="70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 dirty="0"/>
              <a:t>        &lt;블록&gt;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4802"/>
            </a:lvl1pPr>
          </a:lstStyle>
          <a:p>
            <a:r>
              <a:t>for-loop</a:t>
            </a:r>
          </a:p>
        </p:txBody>
      </p:sp>
      <p:sp>
        <p:nvSpPr>
          <p:cNvPr id="486" name="for 루프"/>
          <p:cNvSpPr txBox="1">
            <a:spLocks noGrp="1"/>
          </p:cNvSpPr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루프</a:t>
            </a:r>
          </a:p>
        </p:txBody>
      </p:sp>
      <p:sp>
        <p:nvSpPr>
          <p:cNvPr id="487" name="화살표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9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490" name="인용 풍선"/>
          <p:cNvSpPr/>
          <p:nvPr/>
        </p:nvSpPr>
        <p:spPr>
          <a:xfrm>
            <a:off x="16560254" y="611558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1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492" name="인용 풍선"/>
          <p:cNvSpPr/>
          <p:nvPr/>
        </p:nvSpPr>
        <p:spPr>
          <a:xfrm>
            <a:off x="16608573" y="429406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for x in s:…"/>
          <p:cNvSpPr txBox="1"/>
          <p:nvPr/>
        </p:nvSpPr>
        <p:spPr>
          <a:xfrm>
            <a:off x="6652906" y="5934219"/>
            <a:ext cx="6583463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70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rPr dirty="0"/>
              <a:t>for x in s:</a:t>
            </a:r>
          </a:p>
          <a:p>
            <a:pPr algn="l">
              <a:lnSpc>
                <a:spcPct val="150000"/>
              </a:lnSpc>
              <a:defRPr sz="70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 dirty="0"/>
              <a:t>        &lt;블록&gt;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4802"/>
            </a:lvl1pPr>
          </a:lstStyle>
          <a:p>
            <a:r>
              <a:t>for-loop</a:t>
            </a:r>
          </a:p>
        </p:txBody>
      </p:sp>
      <p:sp>
        <p:nvSpPr>
          <p:cNvPr id="495" name="for 루프"/>
          <p:cNvSpPr txBox="1">
            <a:spLocks noGrp="1"/>
          </p:cNvSpPr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루프</a:t>
            </a:r>
          </a:p>
        </p:txBody>
      </p:sp>
      <p:sp>
        <p:nvSpPr>
          <p:cNvPr id="496" name="화살표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8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499" name="인용 풍선"/>
          <p:cNvSpPr/>
          <p:nvPr/>
        </p:nvSpPr>
        <p:spPr>
          <a:xfrm>
            <a:off x="16560254" y="611558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0" name="x = s[2]"/>
          <p:cNvSpPr txBox="1"/>
          <p:nvPr/>
        </p:nvSpPr>
        <p:spPr>
          <a:xfrm>
            <a:off x="17435909" y="8065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2</a:t>
            </a:r>
            <a:r>
              <a:t>]</a:t>
            </a:r>
          </a:p>
        </p:txBody>
      </p:sp>
      <p:sp>
        <p:nvSpPr>
          <p:cNvPr id="501" name="인용 풍선"/>
          <p:cNvSpPr/>
          <p:nvPr/>
        </p:nvSpPr>
        <p:spPr>
          <a:xfrm>
            <a:off x="16608573" y="8024425"/>
            <a:ext cx="5192683" cy="1535367"/>
          </a:xfrm>
          <a:prstGeom prst="wedgeEllipseCallout">
            <a:avLst>
              <a:gd name="adj1" fmla="val -130508"/>
              <a:gd name="adj2" fmla="val -30749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2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503" name="인용 풍선"/>
          <p:cNvSpPr/>
          <p:nvPr/>
        </p:nvSpPr>
        <p:spPr>
          <a:xfrm>
            <a:off x="16608573" y="429406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for x in s:…"/>
          <p:cNvSpPr txBox="1"/>
          <p:nvPr/>
        </p:nvSpPr>
        <p:spPr>
          <a:xfrm>
            <a:off x="6652906" y="5934219"/>
            <a:ext cx="6583463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70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rPr dirty="0"/>
              <a:t>for x in s:</a:t>
            </a:r>
          </a:p>
          <a:p>
            <a:pPr algn="l">
              <a:lnSpc>
                <a:spcPct val="150000"/>
              </a:lnSpc>
              <a:defRPr sz="70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 dirty="0"/>
              <a:t>        &lt;블록&gt;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4802"/>
            </a:lvl1pPr>
          </a:lstStyle>
          <a:p>
            <a:r>
              <a:t>for-loop</a:t>
            </a:r>
          </a:p>
        </p:txBody>
      </p:sp>
      <p:sp>
        <p:nvSpPr>
          <p:cNvPr id="506" name="for 루프"/>
          <p:cNvSpPr txBox="1">
            <a:spLocks noGrp="1"/>
          </p:cNvSpPr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루프</a:t>
            </a:r>
          </a:p>
        </p:txBody>
      </p:sp>
      <p:sp>
        <p:nvSpPr>
          <p:cNvPr id="507" name="화살표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9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510" name="인용 풍선"/>
          <p:cNvSpPr/>
          <p:nvPr/>
        </p:nvSpPr>
        <p:spPr>
          <a:xfrm>
            <a:off x="16560254" y="611558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1" name="x = s[2]"/>
          <p:cNvSpPr txBox="1"/>
          <p:nvPr/>
        </p:nvSpPr>
        <p:spPr>
          <a:xfrm>
            <a:off x="17435909" y="8065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2</a:t>
            </a:r>
            <a:r>
              <a:t>]</a:t>
            </a:r>
          </a:p>
        </p:txBody>
      </p:sp>
      <p:sp>
        <p:nvSpPr>
          <p:cNvPr id="512" name="인용 풍선"/>
          <p:cNvSpPr/>
          <p:nvPr/>
        </p:nvSpPr>
        <p:spPr>
          <a:xfrm>
            <a:off x="16608573" y="8024425"/>
            <a:ext cx="5192683" cy="1535367"/>
          </a:xfrm>
          <a:prstGeom prst="wedgeEllipseCallout">
            <a:avLst>
              <a:gd name="adj1" fmla="val -130508"/>
              <a:gd name="adj2" fmla="val -30749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3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514" name="인용 풍선"/>
          <p:cNvSpPr/>
          <p:nvPr/>
        </p:nvSpPr>
        <p:spPr>
          <a:xfrm>
            <a:off x="16608573" y="429406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5" name=". . ."/>
          <p:cNvSpPr txBox="1"/>
          <p:nvPr/>
        </p:nvSpPr>
        <p:spPr>
          <a:xfrm>
            <a:off x="17810869" y="9294044"/>
            <a:ext cx="2833862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0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. . .</a:t>
            </a:r>
          </a:p>
        </p:txBody>
      </p:sp>
      <p:sp>
        <p:nvSpPr>
          <p:cNvPr id="13" name="for x in s:…"/>
          <p:cNvSpPr txBox="1"/>
          <p:nvPr/>
        </p:nvSpPr>
        <p:spPr>
          <a:xfrm>
            <a:off x="6652906" y="5934219"/>
            <a:ext cx="6583463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70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rPr dirty="0"/>
              <a:t>for x in s:</a:t>
            </a:r>
          </a:p>
          <a:p>
            <a:pPr algn="l">
              <a:lnSpc>
                <a:spcPct val="150000"/>
              </a:lnSpc>
              <a:defRPr sz="70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 dirty="0"/>
              <a:t>        &lt;블록&gt;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or-loop"/>
          <p:cNvSpPr txBox="1"/>
          <p:nvPr/>
        </p:nvSpPr>
        <p:spPr>
          <a:xfrm>
            <a:off x="10804838" y="1895493"/>
            <a:ext cx="2431531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fontScale="92500"/>
          </a:bodyPr>
          <a:lstStyle>
            <a:lvl1pPr defTabSz="402550">
              <a:defRPr sz="4802"/>
            </a:lvl1pPr>
          </a:lstStyle>
          <a:p>
            <a:r>
              <a:t>for-loop</a:t>
            </a:r>
          </a:p>
        </p:txBody>
      </p:sp>
      <p:sp>
        <p:nvSpPr>
          <p:cNvPr id="518" name="for 루프"/>
          <p:cNvSpPr txBox="1">
            <a:spLocks noGrp="1"/>
          </p:cNvSpPr>
          <p:nvPr>
            <p:ph type="title" idx="4294967295"/>
          </p:nvPr>
        </p:nvSpPr>
        <p:spPr>
          <a:xfrm>
            <a:off x="9359568" y="435052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96885">
              <a:defRPr sz="1164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루프</a:t>
            </a:r>
          </a:p>
        </p:txBody>
      </p:sp>
      <p:sp>
        <p:nvSpPr>
          <p:cNvPr id="519" name="화살표"/>
          <p:cNvSpPr/>
          <p:nvPr/>
        </p:nvSpPr>
        <p:spPr>
          <a:xfrm>
            <a:off x="22732023" y="12414560"/>
            <a:ext cx="1152960" cy="1026880"/>
          </a:xfrm>
          <a:prstGeom prst="rightArrow">
            <a:avLst>
              <a:gd name="adj1" fmla="val 43527"/>
              <a:gd name="adj2" fmla="val 58561"/>
            </a:avLst>
          </a:prstGeom>
          <a:solidFill>
            <a:srgbClr val="0086A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0" name="for x in s:…"/>
          <p:cNvSpPr txBox="1"/>
          <p:nvPr/>
        </p:nvSpPr>
        <p:spPr>
          <a:xfrm>
            <a:off x="6652906" y="5934219"/>
            <a:ext cx="6583463" cy="272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70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rPr dirty="0"/>
              <a:t>for x in s:</a:t>
            </a:r>
          </a:p>
          <a:p>
            <a:pPr algn="l">
              <a:lnSpc>
                <a:spcPct val="150000"/>
              </a:lnSpc>
              <a:defRPr sz="7000" b="0">
                <a:latin typeface="나눔명조"/>
                <a:ea typeface="나눔명조"/>
                <a:cs typeface="나눔명조"/>
                <a:sym typeface="나눔명조"/>
              </a:defRPr>
            </a:pPr>
            <a:r>
              <a:rPr dirty="0"/>
              <a:t>        &lt;블록&gt;</a:t>
            </a:r>
          </a:p>
        </p:txBody>
      </p:sp>
      <p:sp>
        <p:nvSpPr>
          <p:cNvPr id="521" name="x = s[1]"/>
          <p:cNvSpPr txBox="1"/>
          <p:nvPr/>
        </p:nvSpPr>
        <p:spPr>
          <a:xfrm>
            <a:off x="17435909" y="6160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1</a:t>
            </a:r>
            <a:r>
              <a:t>]</a:t>
            </a:r>
          </a:p>
        </p:txBody>
      </p:sp>
      <p:sp>
        <p:nvSpPr>
          <p:cNvPr id="522" name="인용 풍선"/>
          <p:cNvSpPr/>
          <p:nvPr/>
        </p:nvSpPr>
        <p:spPr>
          <a:xfrm>
            <a:off x="16560254" y="6115582"/>
            <a:ext cx="5192682" cy="1535368"/>
          </a:xfrm>
          <a:prstGeom prst="wedgeEllipseCallout">
            <a:avLst>
              <a:gd name="adj1" fmla="val -129888"/>
              <a:gd name="adj2" fmla="val 76802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3" name="x = s[2]"/>
          <p:cNvSpPr txBox="1"/>
          <p:nvPr/>
        </p:nvSpPr>
        <p:spPr>
          <a:xfrm>
            <a:off x="17435909" y="8065622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2</a:t>
            </a:r>
            <a:r>
              <a:t>]</a:t>
            </a:r>
          </a:p>
        </p:txBody>
      </p:sp>
      <p:sp>
        <p:nvSpPr>
          <p:cNvPr id="524" name="인용 풍선"/>
          <p:cNvSpPr/>
          <p:nvPr/>
        </p:nvSpPr>
        <p:spPr>
          <a:xfrm>
            <a:off x="16608573" y="8024425"/>
            <a:ext cx="5192683" cy="1535367"/>
          </a:xfrm>
          <a:prstGeom prst="wedgeEllipseCallout">
            <a:avLst>
              <a:gd name="adj1" fmla="val -130508"/>
              <a:gd name="adj2" fmla="val -30749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5" name="x = s[0]"/>
          <p:cNvSpPr txBox="1"/>
          <p:nvPr/>
        </p:nvSpPr>
        <p:spPr>
          <a:xfrm>
            <a:off x="17435909" y="4335264"/>
            <a:ext cx="358378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</a:t>
            </a:r>
          </a:p>
        </p:txBody>
      </p:sp>
      <p:sp>
        <p:nvSpPr>
          <p:cNvPr id="526" name="인용 풍선"/>
          <p:cNvSpPr/>
          <p:nvPr/>
        </p:nvSpPr>
        <p:spPr>
          <a:xfrm>
            <a:off x="16608573" y="4294067"/>
            <a:ext cx="5192683" cy="1535368"/>
          </a:xfrm>
          <a:prstGeom prst="wedgeEllipseCallout">
            <a:avLst>
              <a:gd name="adj1" fmla="val -133360"/>
              <a:gd name="adj2" fmla="val 185005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7" name="x = s[len(s)-1]"/>
          <p:cNvSpPr txBox="1"/>
          <p:nvPr/>
        </p:nvSpPr>
        <p:spPr>
          <a:xfrm>
            <a:off x="15936068" y="10990183"/>
            <a:ext cx="6583463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6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pPr>
            <a:r>
              <a:t>x = s[</a:t>
            </a:r>
            <a:r>
              <a:rPr>
                <a:solidFill>
                  <a:srgbClr val="0433FF"/>
                </a:solidFill>
              </a:rPr>
              <a:t>len(s)-1</a:t>
            </a:r>
            <a:r>
              <a:t>]</a:t>
            </a:r>
          </a:p>
        </p:txBody>
      </p:sp>
      <p:sp>
        <p:nvSpPr>
          <p:cNvPr id="528" name="인용 풍선"/>
          <p:cNvSpPr/>
          <p:nvPr/>
        </p:nvSpPr>
        <p:spPr>
          <a:xfrm>
            <a:off x="15186691" y="10948986"/>
            <a:ext cx="8127465" cy="1535367"/>
          </a:xfrm>
          <a:prstGeom prst="wedgeEllipseCallout">
            <a:avLst>
              <a:gd name="adj1" fmla="val -83854"/>
              <a:gd name="adj2" fmla="val -195314"/>
            </a:avLst>
          </a:prstGeom>
          <a:ln w="76200">
            <a:solidFill>
              <a:srgbClr val="FF2F92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9" name=". . ."/>
          <p:cNvSpPr txBox="1"/>
          <p:nvPr/>
        </p:nvSpPr>
        <p:spPr>
          <a:xfrm>
            <a:off x="17810869" y="9294044"/>
            <a:ext cx="2833862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7000" b="0">
                <a:solidFill>
                  <a:srgbClr val="FF2600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rPr dirty="0"/>
              <a:t>. . .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89" y="1075793"/>
            <a:ext cx="4691422" cy="2540211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pp.222~224"/>
          <p:cNvSpPr txBox="1"/>
          <p:nvPr/>
        </p:nvSpPr>
        <p:spPr>
          <a:xfrm>
            <a:off x="10045451" y="3787524"/>
            <a:ext cx="4293098" cy="11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800" b="0">
                <a:solidFill>
                  <a:srgbClr val="3092A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pp.222~224</a:t>
            </a:r>
          </a:p>
        </p:txBody>
      </p:sp>
      <p:pic>
        <p:nvPicPr>
          <p:cNvPr id="533" name="Screen Shot 2021-01-30 at 7.15.52 PM.png" descr="Screen Shot 2021-01-30 at 7.15.5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09" y="5908077"/>
            <a:ext cx="16753182" cy="1899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99" y="8659197"/>
            <a:ext cx="14692802" cy="453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Screen Shot 2021-01-29 at 7.02.49 PM.png" descr="Screen Shot 2021-01-29 at 7.02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893" y="444057"/>
            <a:ext cx="14976214" cy="810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0" advTm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169" y="3810661"/>
            <a:ext cx="12805532" cy="394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Screen Shot 2021-01-30 at 6.53.33 PM.png" descr="Screen Shot 2021-01-30 at 6.53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15" y="1137560"/>
            <a:ext cx="8999674" cy="1144088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✔︎"/>
          <p:cNvSpPr txBox="1"/>
          <p:nvPr/>
        </p:nvSpPr>
        <p:spPr>
          <a:xfrm>
            <a:off x="13422603" y="103283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543" name="그룹"/>
          <p:cNvGrpSpPr/>
          <p:nvPr/>
        </p:nvGrpSpPr>
        <p:grpSpPr>
          <a:xfrm>
            <a:off x="14410531" y="8967985"/>
            <a:ext cx="4500203" cy="2274118"/>
            <a:chOff x="0" y="0"/>
            <a:chExt cx="4500201" cy="2274117"/>
          </a:xfrm>
        </p:grpSpPr>
        <p:pic>
          <p:nvPicPr>
            <p:cNvPr id="541" name="Screen Shot 2021-01-30 at 6.55.45 PM.png" descr="Screen Shot 2021-01-30 at 6.55.45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130301" cy="886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Screen Shot 2021-01-30 at 6.56.08 PM.png" descr="Screen Shot 2021-01-30 at 6.56.0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37" y="1387198"/>
              <a:ext cx="4486765" cy="8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정렬"/>
          <p:cNvSpPr txBox="1">
            <a:spLocks noGrp="1"/>
          </p:cNvSpPr>
          <p:nvPr>
            <p:ph type="title" idx="4294967295"/>
          </p:nvPr>
        </p:nvSpPr>
        <p:spPr>
          <a:xfrm>
            <a:off x="9359568" y="5255857"/>
            <a:ext cx="5664864" cy="1977025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정렬</a:t>
            </a:r>
          </a:p>
        </p:txBody>
      </p:sp>
      <p:sp>
        <p:nvSpPr>
          <p:cNvPr id="546" name="Sorting"/>
          <p:cNvSpPr txBox="1"/>
          <p:nvPr/>
        </p:nvSpPr>
        <p:spPr>
          <a:xfrm>
            <a:off x="9429889" y="7017829"/>
            <a:ext cx="5524222" cy="1442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665440">
              <a:defRPr sz="8829"/>
            </a:lvl1pPr>
          </a:lstStyle>
          <a:p>
            <a:r>
              <a:t>Sorting</a:t>
            </a:r>
          </a:p>
        </p:txBody>
      </p:sp>
      <p:sp>
        <p:nvSpPr>
          <p:cNvPr id="547" name="순서를 매길 수 있는 원소로 구성된 리스트"/>
          <p:cNvSpPr txBox="1"/>
          <p:nvPr/>
        </p:nvSpPr>
        <p:spPr>
          <a:xfrm>
            <a:off x="5564193" y="1704010"/>
            <a:ext cx="13255613" cy="116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300">
                <a:solidFill>
                  <a:srgbClr val="0086A2"/>
                </a:solidFill>
              </a:defRPr>
            </a:lvl1pPr>
          </a:lstStyle>
          <a:p>
            <a:r>
              <a:t>순서를 매길 수 있는 원소로 구성된 리스트</a:t>
            </a:r>
          </a:p>
        </p:txBody>
      </p:sp>
      <p:sp>
        <p:nvSpPr>
          <p:cNvPr id="548" name="순서대로 정렬한 리스트"/>
          <p:cNvSpPr txBox="1"/>
          <p:nvPr/>
        </p:nvSpPr>
        <p:spPr>
          <a:xfrm>
            <a:off x="8202752" y="10975010"/>
            <a:ext cx="7521296" cy="116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300">
                <a:solidFill>
                  <a:srgbClr val="0086A2"/>
                </a:solidFill>
              </a:defRPr>
            </a:lvl1pPr>
          </a:lstStyle>
          <a:p>
            <a:r>
              <a:t>순서대로 정렬한 리스트</a:t>
            </a:r>
          </a:p>
        </p:txBody>
      </p:sp>
      <p:sp>
        <p:nvSpPr>
          <p:cNvPr id="549" name="선"/>
          <p:cNvSpPr/>
          <p:nvPr/>
        </p:nvSpPr>
        <p:spPr>
          <a:xfrm>
            <a:off x="12227122" y="3225799"/>
            <a:ext cx="1" cy="1977025"/>
          </a:xfrm>
          <a:prstGeom prst="line">
            <a:avLst/>
          </a:prstGeom>
          <a:ln w="152400">
            <a:solidFill>
              <a:srgbClr val="0086A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0" name="선"/>
          <p:cNvSpPr/>
          <p:nvPr/>
        </p:nvSpPr>
        <p:spPr>
          <a:xfrm>
            <a:off x="12192000" y="8729064"/>
            <a:ext cx="1" cy="1977025"/>
          </a:xfrm>
          <a:prstGeom prst="line">
            <a:avLst/>
          </a:prstGeom>
          <a:ln w="152400">
            <a:solidFill>
              <a:srgbClr val="0086A2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21-01-29 at 7.24.14 PM.png" descr="Screen Shot 2021-01-29 at 7.24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169" y="3810661"/>
            <a:ext cx="12805532" cy="394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21-01-30 at 6.53.33 PM.png" descr="Screen Shot 2021-01-30 at 6.53.3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15" y="1137560"/>
            <a:ext cx="8999674" cy="1144088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✔︎"/>
          <p:cNvSpPr txBox="1"/>
          <p:nvPr/>
        </p:nvSpPr>
        <p:spPr>
          <a:xfrm>
            <a:off x="13422603" y="9007585"/>
            <a:ext cx="843361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FF2600"/>
                </a:solidFill>
              </a:defRPr>
            </a:lvl1pPr>
          </a:lstStyle>
          <a:p>
            <a:r>
              <a:t>✔︎</a:t>
            </a:r>
          </a:p>
        </p:txBody>
      </p:sp>
      <p:grpSp>
        <p:nvGrpSpPr>
          <p:cNvPr id="183" name="그룹"/>
          <p:cNvGrpSpPr/>
          <p:nvPr/>
        </p:nvGrpSpPr>
        <p:grpSpPr>
          <a:xfrm>
            <a:off x="14410531" y="8967985"/>
            <a:ext cx="4500203" cy="2274118"/>
            <a:chOff x="0" y="0"/>
            <a:chExt cx="4500201" cy="2274117"/>
          </a:xfrm>
        </p:grpSpPr>
        <p:pic>
          <p:nvPicPr>
            <p:cNvPr id="181" name="Screen Shot 2021-01-30 at 6.55.45 PM.png" descr="Screen Shot 2021-01-30 at 6.55.45 P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130301" cy="886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Screen Shot 2021-01-30 at 6.56.08 PM.png" descr="Screen Shot 2021-01-30 at 6.56.08 P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37" y="1387198"/>
              <a:ext cx="4486765" cy="8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" name="표"/>
          <p:cNvGraphicFramePr/>
          <p:nvPr/>
        </p:nvGraphicFramePr>
        <p:xfrm>
          <a:off x="3150750" y="4453972"/>
          <a:ext cx="18082498" cy="789856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17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633">
                <a:tc>
                  <a:txBody>
                    <a:bodyPr/>
                    <a:lstStyle/>
                    <a:p>
                      <a:pPr defTabSz="914400">
                        <a:defRPr sz="4000" b="1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ym typeface="Helvetica Neue"/>
                        </a:rPr>
                        <a:t>인덱스로
직접 접근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ym typeface="Helvetica Neue"/>
                        </a:rPr>
                        <a:t>길이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ym typeface="Helvetica Neue"/>
                        </a:rPr>
                        <a:t>원소의 타입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 b="1">
                          <a:sym typeface="Helvetica Neue"/>
                        </a:rPr>
                        <a:t>리스트
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5400">
                          <a:sym typeface="Helvetica Neue"/>
                        </a:rPr>
                        <a:t>불가능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가변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달라도 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5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 b="1">
                          <a:sym typeface="Helvetica Neue"/>
                        </a:rPr>
                        <a:t>배열
Array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5400">
                          <a:sym typeface="Helvetica Neue"/>
                        </a:rPr>
                        <a:t>가능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고정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ym typeface="Helvetica Neue"/>
                        </a:rPr>
                        <a:t>같아야 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리스트 vs. 배열"/>
          <p:cNvSpPr txBox="1">
            <a:spLocks noGrp="1"/>
          </p:cNvSpPr>
          <p:nvPr>
            <p:ph type="title" idx="4294967295"/>
          </p:nvPr>
        </p:nvSpPr>
        <p:spPr>
          <a:xfrm>
            <a:off x="7271794" y="1297309"/>
            <a:ext cx="10924766" cy="207017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리스트</a:t>
            </a:r>
            <a:r>
              <a:rPr dirty="0"/>
              <a:t> vs. </a:t>
            </a:r>
            <a:r>
              <a:rPr dirty="0" err="1"/>
              <a:t>배열</a:t>
            </a:r>
            <a:endParaRPr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5" name="표"/>
          <p:cNvGraphicFramePr/>
          <p:nvPr/>
        </p:nvGraphicFramePr>
        <p:xfrm>
          <a:off x="3150750" y="4453972"/>
          <a:ext cx="18082498" cy="789856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17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8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633">
                <a:tc>
                  <a:txBody>
                    <a:bodyPr/>
                    <a:lstStyle/>
                    <a:p>
                      <a:pPr defTabSz="914400">
                        <a:defRPr sz="4000" b="1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ym typeface="Helvetica Neue"/>
                        </a:rPr>
                        <a:t>인덱스로
직접 접근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ym typeface="Helvetica Neue"/>
                        </a:rPr>
                        <a:t>길이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ym typeface="Helvetica Neue"/>
                        </a:rPr>
                        <a:t>원소의 타입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36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 b="1">
                          <a:sym typeface="Helvetica Neue"/>
                        </a:rPr>
                        <a:t>리스트
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5400">
                          <a:solidFill>
                            <a:srgbClr val="FF2600"/>
                          </a:solidFill>
                          <a:sym typeface="Helvetica Neue"/>
                        </a:rPr>
                        <a:t>불가능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olidFill>
                            <a:srgbClr val="0433FF"/>
                          </a:solidFill>
                          <a:sym typeface="Helvetica Neue"/>
                        </a:rPr>
                        <a:t>가변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b="1">
                          <a:solidFill>
                            <a:srgbClr val="0433FF"/>
                          </a:solidFill>
                          <a:sym typeface="Helvetica Neue"/>
                        </a:rPr>
                        <a:t>달라도 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5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200" b="1">
                          <a:sym typeface="Helvetica Neue"/>
                        </a:rPr>
                        <a:t>배열
Array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defTabSz="914400">
                        <a:lnSpc>
                          <a:spcPct val="120000"/>
                        </a:lnSpc>
                        <a:defRPr sz="1800"/>
                      </a:pPr>
                      <a:r>
                        <a:rPr sz="5400" b="1">
                          <a:solidFill>
                            <a:srgbClr val="0433FF"/>
                          </a:solidFill>
                          <a:sym typeface="Helvetica Neue"/>
                        </a:rPr>
                        <a:t>가능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olidFill>
                            <a:srgbClr val="FF2600"/>
                          </a:solidFill>
                          <a:sym typeface="Helvetica Neue"/>
                        </a:rPr>
                        <a:t>고정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>
                          <a:solidFill>
                            <a:srgbClr val="FF2600"/>
                          </a:solidFill>
                          <a:sym typeface="Helvetica Neue"/>
                        </a:rPr>
                        <a:t>같아야 함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6" name="파이썬의 리스트"/>
          <p:cNvSpPr txBox="1">
            <a:spLocks noGrp="1"/>
          </p:cNvSpPr>
          <p:nvPr>
            <p:ph type="title" idx="4294967295"/>
          </p:nvPr>
        </p:nvSpPr>
        <p:spPr>
          <a:xfrm>
            <a:off x="7271794" y="1297309"/>
            <a:ext cx="11199086" cy="2070173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파이썬의</a:t>
            </a:r>
            <a:r>
              <a:rPr dirty="0"/>
              <a:t> </a:t>
            </a:r>
            <a:r>
              <a:rPr dirty="0" err="1"/>
              <a:t>리스트</a:t>
            </a:r>
            <a:endParaRPr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리스트"/>
          <p:cNvSpPr txBox="1">
            <a:spLocks noGrp="1"/>
          </p:cNvSpPr>
          <p:nvPr>
            <p:ph type="title" idx="4294967295"/>
          </p:nvPr>
        </p:nvSpPr>
        <p:spPr>
          <a:xfrm>
            <a:off x="9359568" y="975803"/>
            <a:ext cx="5664864" cy="1637112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681870">
              <a:defRPr sz="996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리스트</a:t>
            </a:r>
          </a:p>
        </p:txBody>
      </p:sp>
      <p:sp>
        <p:nvSpPr>
          <p:cNvPr id="559" name="구조 귀납歸納,인덕"/>
          <p:cNvSpPr txBox="1"/>
          <p:nvPr/>
        </p:nvSpPr>
        <p:spPr>
          <a:xfrm>
            <a:off x="9550691" y="3647807"/>
            <a:ext cx="5282617" cy="1142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000" u="sng"/>
            </a:pPr>
            <a:r>
              <a:t>구조 귀납</a:t>
            </a:r>
            <a:r>
              <a:rPr sz="4800"/>
              <a:t>歸納,인덕</a:t>
            </a:r>
          </a:p>
        </p:txBody>
      </p:sp>
      <p:sp>
        <p:nvSpPr>
          <p:cNvPr id="560" name="Structural Induction"/>
          <p:cNvSpPr txBox="1"/>
          <p:nvPr/>
        </p:nvSpPr>
        <p:spPr>
          <a:xfrm>
            <a:off x="9344812" y="4734324"/>
            <a:ext cx="5694376" cy="83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600" u="sng"/>
            </a:lvl1pPr>
          </a:lstStyle>
          <a:p>
            <a:r>
              <a:t>Structural Induction</a:t>
            </a:r>
          </a:p>
        </p:txBody>
      </p:sp>
      <p:graphicFrame>
        <p:nvGraphicFramePr>
          <p:cNvPr id="561" name="표"/>
          <p:cNvGraphicFramePr/>
          <p:nvPr/>
        </p:nvGraphicFramePr>
        <p:xfrm>
          <a:off x="3629581" y="6181419"/>
          <a:ext cx="17124835" cy="627339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543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4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5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(3)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>
                          <a:sym typeface="Helvetica Neue"/>
                        </a:rPr>
                        <a:t>그 외에 다른 리스트는 없다.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2" name="List"/>
          <p:cNvSpPr txBox="1"/>
          <p:nvPr/>
        </p:nvSpPr>
        <p:spPr>
          <a:xfrm>
            <a:off x="10868260" y="2325759"/>
            <a:ext cx="2647479" cy="12641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 lnSpcReduction="10000"/>
          </a:bodyPr>
          <a:lstStyle>
            <a:lvl1pPr defTabSz="599717">
              <a:defRPr sz="7665"/>
            </a:lvl1pPr>
          </a:lstStyle>
          <a:p>
            <a:r>
              <a:t>List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8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569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1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2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573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574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7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578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579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580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2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584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585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586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587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0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591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592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593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594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595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7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8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599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00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01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02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03" name="[2]"/>
          <p:cNvSpPr txBox="1"/>
          <p:nvPr/>
        </p:nvSpPr>
        <p:spPr>
          <a:xfrm>
            <a:off x="10631049" y="11373955"/>
            <a:ext cx="165900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</a:t>
            </a:r>
          </a:p>
        </p:txBody>
      </p:sp>
      <p:sp>
        <p:nvSpPr>
          <p:cNvPr id="604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5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시퀀스"/>
          <p:cNvSpPr txBox="1">
            <a:spLocks noGrp="1"/>
          </p:cNvSpPr>
          <p:nvPr>
            <p:ph type="title" idx="4294967295"/>
          </p:nvPr>
        </p:nvSpPr>
        <p:spPr>
          <a:xfrm>
            <a:off x="9359568" y="1112856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시퀀스</a:t>
            </a:r>
          </a:p>
        </p:txBody>
      </p:sp>
      <p:sp>
        <p:nvSpPr>
          <p:cNvPr id="186" name="Sequence"/>
          <p:cNvSpPr txBox="1"/>
          <p:nvPr/>
        </p:nvSpPr>
        <p:spPr>
          <a:xfrm>
            <a:off x="10059254" y="2861364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33995">
              <a:defRPr sz="6825"/>
            </a:lvl1pPr>
          </a:lstStyle>
          <a:p>
            <a:r>
              <a:t>Sequence</a:t>
            </a:r>
          </a:p>
        </p:txBody>
      </p:sp>
      <p:graphicFrame>
        <p:nvGraphicFramePr>
          <p:cNvPr id="187" name="표"/>
          <p:cNvGraphicFramePr/>
          <p:nvPr/>
        </p:nvGraphicFramePr>
        <p:xfrm>
          <a:off x="3626777" y="4899121"/>
          <a:ext cx="17130445" cy="7099018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514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7572">
                <a:tc rowSpan="3"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시퀀스 타입</a:t>
                      </a:r>
                    </a:p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Sequence Type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리스트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[4, 6, 9, 11]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튜플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Tuple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('컴퓨터과학', 1, '짱')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정수범위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Range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range(3,9)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657">
                <a:tc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7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8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09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10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11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12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13" name="[4, 2]"/>
          <p:cNvSpPr txBox="1"/>
          <p:nvPr/>
        </p:nvSpPr>
        <p:spPr>
          <a:xfrm>
            <a:off x="9454202" y="11373955"/>
            <a:ext cx="28358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[4, 2]</a:t>
            </a:r>
          </a:p>
        </p:txBody>
      </p:sp>
      <p:sp>
        <p:nvSpPr>
          <p:cNvPr id="614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5" name="선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6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9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20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21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22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23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24" name="[5, 4, 2]"/>
          <p:cNvSpPr txBox="1"/>
          <p:nvPr/>
        </p:nvSpPr>
        <p:spPr>
          <a:xfrm>
            <a:off x="78006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[5, 4, 2]</a:t>
            </a:r>
          </a:p>
        </p:txBody>
      </p:sp>
      <p:sp>
        <p:nvSpPr>
          <p:cNvPr id="625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6" name="선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7" name="선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28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1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32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33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34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35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36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[3, 5, 4, 2]</a:t>
            </a:r>
          </a:p>
        </p:txBody>
      </p:sp>
      <p:sp>
        <p:nvSpPr>
          <p:cNvPr id="637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8" name="선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39" name="선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0" name="선"/>
          <p:cNvSpPr/>
          <p:nvPr/>
        </p:nvSpPr>
        <p:spPr>
          <a:xfrm>
            <a:off x="3883373" y="11032307"/>
            <a:ext cx="823458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1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4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45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46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47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48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49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50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[3, 5, 4, 2]</a:t>
            </a:r>
          </a:p>
        </p:txBody>
      </p:sp>
      <p:sp>
        <p:nvSpPr>
          <p:cNvPr id="651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3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4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55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56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57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58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59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60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661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</a:t>
            </a:r>
          </a:p>
        </p:txBody>
      </p:sp>
      <p:sp>
        <p:nvSpPr>
          <p:cNvPr id="662" name="선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3" name="선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4" name="[3, 5, 4, 2]"/>
          <p:cNvSpPr txBox="1"/>
          <p:nvPr/>
        </p:nvSpPr>
        <p:spPr>
          <a:xfrm>
            <a:off x="7267283" y="113866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[3, 5, 4, 2]</a:t>
            </a:r>
          </a:p>
        </p:txBody>
      </p:sp>
      <p:sp>
        <p:nvSpPr>
          <p:cNvPr id="665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66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8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9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70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71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72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73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74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75" name="::"/>
          <p:cNvSpPr txBox="1"/>
          <p:nvPr/>
        </p:nvSpPr>
        <p:spPr>
          <a:xfrm>
            <a:off x="180539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676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677" name="4"/>
          <p:cNvSpPr txBox="1"/>
          <p:nvPr/>
        </p:nvSpPr>
        <p:spPr>
          <a:xfrm>
            <a:off x="16885510" y="1069225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</a:t>
            </a:r>
          </a:p>
        </p:txBody>
      </p:sp>
      <p:sp>
        <p:nvSpPr>
          <p:cNvPr id="678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</a:t>
            </a:r>
          </a:p>
        </p:txBody>
      </p:sp>
      <p:sp>
        <p:nvSpPr>
          <p:cNvPr id="679" name="선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0" name="선"/>
          <p:cNvSpPr/>
          <p:nvPr/>
        </p:nvSpPr>
        <p:spPr>
          <a:xfrm flipV="1">
            <a:off x="17805399" y="101272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1" name="선"/>
          <p:cNvSpPr/>
          <p:nvPr/>
        </p:nvSpPr>
        <p:spPr>
          <a:xfrm flipH="1" flipV="1">
            <a:off x="19066357" y="101272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2" name="선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3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[3, 5, 4, 2]</a:t>
            </a:r>
          </a:p>
        </p:txBody>
      </p:sp>
      <p:sp>
        <p:nvSpPr>
          <p:cNvPr id="684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5" name="선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6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9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90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691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692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693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694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695" name="::"/>
          <p:cNvSpPr txBox="1"/>
          <p:nvPr/>
        </p:nvSpPr>
        <p:spPr>
          <a:xfrm>
            <a:off x="16885510" y="80121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696" name="::"/>
          <p:cNvSpPr txBox="1"/>
          <p:nvPr/>
        </p:nvSpPr>
        <p:spPr>
          <a:xfrm>
            <a:off x="180539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697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698" name="5"/>
          <p:cNvSpPr txBox="1"/>
          <p:nvPr/>
        </p:nvSpPr>
        <p:spPr>
          <a:xfrm>
            <a:off x="155901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</a:t>
            </a:r>
          </a:p>
        </p:txBody>
      </p:sp>
      <p:sp>
        <p:nvSpPr>
          <p:cNvPr id="699" name="4"/>
          <p:cNvSpPr txBox="1"/>
          <p:nvPr/>
        </p:nvSpPr>
        <p:spPr>
          <a:xfrm>
            <a:off x="16885510" y="1069225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</a:t>
            </a:r>
          </a:p>
        </p:txBody>
      </p:sp>
      <p:sp>
        <p:nvSpPr>
          <p:cNvPr id="700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</a:t>
            </a:r>
          </a:p>
        </p:txBody>
      </p:sp>
      <p:sp>
        <p:nvSpPr>
          <p:cNvPr id="701" name="선"/>
          <p:cNvSpPr/>
          <p:nvPr/>
        </p:nvSpPr>
        <p:spPr>
          <a:xfrm flipV="1">
            <a:off x="16484599" y="8804013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2" name="선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3" name="선"/>
          <p:cNvSpPr/>
          <p:nvPr/>
        </p:nvSpPr>
        <p:spPr>
          <a:xfrm flipV="1">
            <a:off x="17805399" y="101272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4" name="선"/>
          <p:cNvSpPr/>
          <p:nvPr/>
        </p:nvSpPr>
        <p:spPr>
          <a:xfrm flipH="1" flipV="1">
            <a:off x="17821757" y="8804013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5" name="선"/>
          <p:cNvSpPr/>
          <p:nvPr/>
        </p:nvSpPr>
        <p:spPr>
          <a:xfrm flipH="1" flipV="1">
            <a:off x="19066357" y="101272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6" name="선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7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[3, 5, 4, 2]</a:t>
            </a:r>
          </a:p>
        </p:txBody>
      </p:sp>
      <p:sp>
        <p:nvSpPr>
          <p:cNvPr id="708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9" name="선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0" name="선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11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3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/>
                        <a:t>여기서, </a:t>
                      </a: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/>
                        <a:t>는 리스트 생성 연산자로 </a:t>
                      </a:r>
                      <a:r>
                        <a:rPr sz="3600" b="1"/>
                        <a:t>cons</a:t>
                      </a:r>
                      <a:r>
                        <a:rPr sz="3600"/>
                        <a:t>tructor 라고 한다.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4" name="[]"/>
          <p:cNvSpPr txBox="1"/>
          <p:nvPr/>
        </p:nvSpPr>
        <p:spPr>
          <a:xfrm>
            <a:off x="11144624" y="9507867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15" name="2 :: []"/>
          <p:cNvSpPr txBox="1"/>
          <p:nvPr/>
        </p:nvSpPr>
        <p:spPr>
          <a:xfrm>
            <a:off x="9204085" y="9507867"/>
            <a:ext cx="295539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 :: []</a:t>
            </a:r>
          </a:p>
        </p:txBody>
      </p:sp>
      <p:sp>
        <p:nvSpPr>
          <p:cNvPr id="716" name="4 :: 2 :: []"/>
          <p:cNvSpPr txBox="1"/>
          <p:nvPr/>
        </p:nvSpPr>
        <p:spPr>
          <a:xfrm>
            <a:off x="7542946" y="9507867"/>
            <a:ext cx="447144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 :: 2 :: []</a:t>
            </a:r>
          </a:p>
        </p:txBody>
      </p:sp>
      <p:sp>
        <p:nvSpPr>
          <p:cNvPr id="717" name="5 :: 4 :: 2 :: []"/>
          <p:cNvSpPr txBox="1"/>
          <p:nvPr/>
        </p:nvSpPr>
        <p:spPr>
          <a:xfrm>
            <a:off x="5754807" y="9507867"/>
            <a:ext cx="62697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 :: 4 :: 2 :: []</a:t>
            </a:r>
          </a:p>
        </p:txBody>
      </p:sp>
      <p:sp>
        <p:nvSpPr>
          <p:cNvPr id="718" name="3 :: 5 :: 4 :: 2 :: []"/>
          <p:cNvSpPr txBox="1"/>
          <p:nvPr/>
        </p:nvSpPr>
        <p:spPr>
          <a:xfrm>
            <a:off x="3966668" y="9507867"/>
            <a:ext cx="806799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 :: 5 :: 4 :: 2 :: []</a:t>
            </a:r>
          </a:p>
        </p:txBody>
      </p:sp>
      <p:sp>
        <p:nvSpPr>
          <p:cNvPr id="719" name="[]"/>
          <p:cNvSpPr txBox="1"/>
          <p:nvPr/>
        </p:nvSpPr>
        <p:spPr>
          <a:xfrm>
            <a:off x="20466756" y="12057282"/>
            <a:ext cx="87488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20" name="::"/>
          <p:cNvSpPr txBox="1"/>
          <p:nvPr/>
        </p:nvSpPr>
        <p:spPr>
          <a:xfrm>
            <a:off x="15590110" y="66659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721" name="::"/>
          <p:cNvSpPr txBox="1"/>
          <p:nvPr/>
        </p:nvSpPr>
        <p:spPr>
          <a:xfrm>
            <a:off x="16885510" y="80121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722" name="::"/>
          <p:cNvSpPr txBox="1"/>
          <p:nvPr/>
        </p:nvSpPr>
        <p:spPr>
          <a:xfrm>
            <a:off x="180539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723" name="::"/>
          <p:cNvSpPr txBox="1"/>
          <p:nvPr/>
        </p:nvSpPr>
        <p:spPr>
          <a:xfrm>
            <a:off x="19273110" y="106348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::</a:t>
            </a:r>
          </a:p>
        </p:txBody>
      </p:sp>
      <p:sp>
        <p:nvSpPr>
          <p:cNvPr id="724" name="3"/>
          <p:cNvSpPr txBox="1"/>
          <p:nvPr/>
        </p:nvSpPr>
        <p:spPr>
          <a:xfrm>
            <a:off x="14447110" y="801211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3</a:t>
            </a:r>
          </a:p>
        </p:txBody>
      </p:sp>
      <p:sp>
        <p:nvSpPr>
          <p:cNvPr id="725" name="5"/>
          <p:cNvSpPr txBox="1"/>
          <p:nvPr/>
        </p:nvSpPr>
        <p:spPr>
          <a:xfrm>
            <a:off x="15590110" y="92124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5</a:t>
            </a:r>
          </a:p>
        </p:txBody>
      </p:sp>
      <p:sp>
        <p:nvSpPr>
          <p:cNvPr id="726" name="4"/>
          <p:cNvSpPr txBox="1"/>
          <p:nvPr/>
        </p:nvSpPr>
        <p:spPr>
          <a:xfrm>
            <a:off x="16885510" y="1069225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4</a:t>
            </a:r>
          </a:p>
        </p:txBody>
      </p:sp>
      <p:sp>
        <p:nvSpPr>
          <p:cNvPr id="727" name="2"/>
          <p:cNvSpPr txBox="1"/>
          <p:nvPr/>
        </p:nvSpPr>
        <p:spPr>
          <a:xfrm>
            <a:off x="18053910" y="12057282"/>
            <a:ext cx="107778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2</a:t>
            </a:r>
          </a:p>
        </p:txBody>
      </p:sp>
      <p:sp>
        <p:nvSpPr>
          <p:cNvPr id="728" name="선"/>
          <p:cNvSpPr/>
          <p:nvPr/>
        </p:nvSpPr>
        <p:spPr>
          <a:xfrm flipV="1">
            <a:off x="15239999" y="7561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9" name="선"/>
          <p:cNvSpPr/>
          <p:nvPr/>
        </p:nvSpPr>
        <p:spPr>
          <a:xfrm flipV="1">
            <a:off x="16484599" y="8804013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0" name="선"/>
          <p:cNvSpPr/>
          <p:nvPr/>
        </p:nvSpPr>
        <p:spPr>
          <a:xfrm flipV="1">
            <a:off x="18821399" y="114988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1" name="선"/>
          <p:cNvSpPr/>
          <p:nvPr/>
        </p:nvSpPr>
        <p:spPr>
          <a:xfrm flipV="1">
            <a:off x="17805399" y="10127286"/>
            <a:ext cx="591514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2" name="선"/>
          <p:cNvSpPr/>
          <p:nvPr/>
        </p:nvSpPr>
        <p:spPr>
          <a:xfrm flipH="1" flipV="1">
            <a:off x="16500957" y="7561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3" name="선"/>
          <p:cNvSpPr/>
          <p:nvPr/>
        </p:nvSpPr>
        <p:spPr>
          <a:xfrm flipH="1" flipV="1">
            <a:off x="17821757" y="8804013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4" name="선"/>
          <p:cNvSpPr/>
          <p:nvPr/>
        </p:nvSpPr>
        <p:spPr>
          <a:xfrm flipH="1" flipV="1">
            <a:off x="19066357" y="101272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5" name="선"/>
          <p:cNvSpPr/>
          <p:nvPr/>
        </p:nvSpPr>
        <p:spPr>
          <a:xfrm flipH="1" flipV="1">
            <a:off x="20285557" y="11498886"/>
            <a:ext cx="558798" cy="59151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6" name="[3, 5, 4, 2]"/>
          <p:cNvSpPr txBox="1"/>
          <p:nvPr/>
        </p:nvSpPr>
        <p:spPr>
          <a:xfrm>
            <a:off x="7267283" y="11373955"/>
            <a:ext cx="50227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[3, 5, 4, 2]</a:t>
            </a:r>
          </a:p>
        </p:txBody>
      </p:sp>
      <p:sp>
        <p:nvSpPr>
          <p:cNvPr id="737" name="선"/>
          <p:cNvSpPr/>
          <p:nvPr/>
        </p:nvSpPr>
        <p:spPr>
          <a:xfrm>
            <a:off x="11139607" y="10410342"/>
            <a:ext cx="88492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8" name="선"/>
          <p:cNvSpPr/>
          <p:nvPr/>
        </p:nvSpPr>
        <p:spPr>
          <a:xfrm>
            <a:off x="7483078" y="10703359"/>
            <a:ext cx="459117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9" name="선"/>
          <p:cNvSpPr/>
          <p:nvPr/>
        </p:nvSpPr>
        <p:spPr>
          <a:xfrm>
            <a:off x="5661373" y="10874299"/>
            <a:ext cx="645658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0" name="선"/>
          <p:cNvSpPr/>
          <p:nvPr/>
        </p:nvSpPr>
        <p:spPr>
          <a:xfrm>
            <a:off x="3883373" y="11032307"/>
            <a:ext cx="8234589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41" name="선"/>
          <p:cNvSpPr/>
          <p:nvPr/>
        </p:nvSpPr>
        <p:spPr>
          <a:xfrm>
            <a:off x="9309100" y="10556850"/>
            <a:ext cx="2745362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3" name="표"/>
          <p:cNvGraphicFramePr/>
          <p:nvPr/>
        </p:nvGraphicFramePr>
        <p:xfrm>
          <a:off x="3629581" y="11522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 ::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600">
                          <a:solidFill>
                            <a:srgbClr val="FF2600"/>
                          </a:solidFill>
                        </a:rPr>
                        <a:t>여기서, </a:t>
                      </a:r>
                      <a:r>
                        <a:rPr sz="3600">
                          <a:solidFill>
                            <a:srgbClr val="FF26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::</a:t>
                      </a:r>
                      <a:r>
                        <a:rPr sz="3600">
                          <a:solidFill>
                            <a:srgbClr val="FF2600"/>
                          </a:solidFill>
                        </a:rPr>
                        <a:t>는 리스트 생성 연산자로 </a:t>
                      </a:r>
                      <a:r>
                        <a:rPr sz="3600" b="1">
                          <a:solidFill>
                            <a:srgbClr val="FF2600"/>
                          </a:solidFill>
                        </a:rPr>
                        <a:t>cons</a:t>
                      </a:r>
                      <a:r>
                        <a:rPr sz="3600">
                          <a:solidFill>
                            <a:srgbClr val="FF2600"/>
                          </a:solidFill>
                        </a:rPr>
                        <a:t>tructor 라고 한다.</a:t>
                      </a:r>
                      <a:endParaRPr sz="3600"/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4" name="표"/>
          <p:cNvGraphicFramePr/>
          <p:nvPr/>
        </p:nvGraphicFramePr>
        <p:xfrm>
          <a:off x="3629581" y="727361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graphicFrame>
        <p:nvGraphicFramePr>
          <p:cNvPr id="747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시퀀스"/>
          <p:cNvSpPr txBox="1">
            <a:spLocks noGrp="1"/>
          </p:cNvSpPr>
          <p:nvPr>
            <p:ph type="title" idx="4294967295"/>
          </p:nvPr>
        </p:nvSpPr>
        <p:spPr>
          <a:xfrm>
            <a:off x="9359568" y="1112856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시퀀스</a:t>
            </a:r>
          </a:p>
        </p:txBody>
      </p:sp>
      <p:sp>
        <p:nvSpPr>
          <p:cNvPr id="190" name="Sequence"/>
          <p:cNvSpPr txBox="1"/>
          <p:nvPr/>
        </p:nvSpPr>
        <p:spPr>
          <a:xfrm>
            <a:off x="10059254" y="2861364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33995">
              <a:defRPr sz="6825"/>
            </a:lvl1pPr>
          </a:lstStyle>
          <a:p>
            <a:r>
              <a:t>Sequence</a:t>
            </a:r>
          </a:p>
        </p:txBody>
      </p:sp>
      <p:graphicFrame>
        <p:nvGraphicFramePr>
          <p:cNvPr id="191" name="표"/>
          <p:cNvGraphicFramePr/>
          <p:nvPr/>
        </p:nvGraphicFramePr>
        <p:xfrm>
          <a:off x="3626777" y="4899121"/>
          <a:ext cx="17130445" cy="7099018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514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7572">
                <a:tc rowSpan="3"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시퀀스 타입</a:t>
                      </a:r>
                    </a:p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Sequence Type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리스트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[4, 6, 9, 11]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튜플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Tuple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('컴퓨터과학', 1, '짱')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3600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정수범위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Range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range(3,9)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657">
                <a:tc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텍스트 시퀀스 타입</a:t>
                      </a:r>
                    </a:p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Text  Sequence Type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문자열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"컴퓨터과학"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51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graphicFrame>
        <p:nvGraphicFramePr>
          <p:cNvPr id="752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3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54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57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graphicFrame>
        <p:nvGraphicFramePr>
          <p:cNvPr id="758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9" name="[2]"/>
          <p:cNvSpPr txBox="1"/>
          <p:nvPr/>
        </p:nvSpPr>
        <p:spPr>
          <a:xfrm>
            <a:off x="15329842" y="10103127"/>
            <a:ext cx="173574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</a:t>
            </a:r>
          </a:p>
        </p:txBody>
      </p:sp>
      <p:sp>
        <p:nvSpPr>
          <p:cNvPr id="760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1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64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sp>
        <p:nvSpPr>
          <p:cNvPr id="765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[4] + [2] + []</a:t>
            </a:r>
          </a:p>
        </p:txBody>
      </p:sp>
      <p:graphicFrame>
        <p:nvGraphicFramePr>
          <p:cNvPr id="766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7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8" name="선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69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72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sp>
        <p:nvSpPr>
          <p:cNvPr id="773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[4] + [2] + []</a:t>
            </a:r>
          </a:p>
        </p:txBody>
      </p:sp>
      <p:graphicFrame>
        <p:nvGraphicFramePr>
          <p:cNvPr id="774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5" name="[4, 2]"/>
          <p:cNvSpPr txBox="1"/>
          <p:nvPr/>
        </p:nvSpPr>
        <p:spPr>
          <a:xfrm>
            <a:off x="14164964" y="10103127"/>
            <a:ext cx="2900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[4, 2]</a:t>
            </a:r>
          </a:p>
        </p:txBody>
      </p:sp>
      <p:sp>
        <p:nvSpPr>
          <p:cNvPr id="776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7" name="선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8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81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sp>
        <p:nvSpPr>
          <p:cNvPr id="782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[4] + [2] + []</a:t>
            </a:r>
          </a:p>
        </p:txBody>
      </p:sp>
      <p:sp>
        <p:nvSpPr>
          <p:cNvPr id="783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[5] + [4] + [2] + []</a:t>
            </a:r>
          </a:p>
        </p:txBody>
      </p:sp>
      <p:graphicFrame>
        <p:nvGraphicFramePr>
          <p:cNvPr id="784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5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6" name="선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7" name="선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88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791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sp>
        <p:nvSpPr>
          <p:cNvPr id="792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[4] + [2] + []</a:t>
            </a:r>
          </a:p>
        </p:txBody>
      </p:sp>
      <p:sp>
        <p:nvSpPr>
          <p:cNvPr id="793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[5] + [4] + [2] + []</a:t>
            </a:r>
          </a:p>
        </p:txBody>
      </p:sp>
      <p:graphicFrame>
        <p:nvGraphicFramePr>
          <p:cNvPr id="794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5" name="[5, 4, 2]"/>
          <p:cNvSpPr txBox="1"/>
          <p:nvPr/>
        </p:nvSpPr>
        <p:spPr>
          <a:xfrm>
            <a:off x="13102223" y="10103127"/>
            <a:ext cx="396336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[5, 4, 2]</a:t>
            </a:r>
          </a:p>
        </p:txBody>
      </p:sp>
      <p:sp>
        <p:nvSpPr>
          <p:cNvPr id="796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7" name="선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8" name="선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99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802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sp>
        <p:nvSpPr>
          <p:cNvPr id="803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[4] + [2] + []</a:t>
            </a:r>
          </a:p>
        </p:txBody>
      </p:sp>
      <p:sp>
        <p:nvSpPr>
          <p:cNvPr id="804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[5] + [4] + [2] + []</a:t>
            </a:r>
          </a:p>
        </p:txBody>
      </p:sp>
      <p:sp>
        <p:nvSpPr>
          <p:cNvPr id="805" name="[3] + [5] + [4] + [2] + []"/>
          <p:cNvSpPr txBox="1"/>
          <p:nvPr/>
        </p:nvSpPr>
        <p:spPr>
          <a:xfrm>
            <a:off x="7247974" y="7527380"/>
            <a:ext cx="9506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[3] + [5] + [4] + [2] + []</a:t>
            </a:r>
          </a:p>
        </p:txBody>
      </p:sp>
      <p:graphicFrame>
        <p:nvGraphicFramePr>
          <p:cNvPr id="806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7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8" name="선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9" name="선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0" name="선"/>
          <p:cNvSpPr/>
          <p:nvPr/>
        </p:nvSpPr>
        <p:spPr>
          <a:xfrm>
            <a:off x="7382909" y="9178107"/>
            <a:ext cx="920681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1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[]"/>
          <p:cNvSpPr txBox="1"/>
          <p:nvPr/>
        </p:nvSpPr>
        <p:spPr>
          <a:xfrm>
            <a:off x="15869474" y="7527380"/>
            <a:ext cx="8748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[]</a:t>
            </a:r>
          </a:p>
        </p:txBody>
      </p:sp>
      <p:sp>
        <p:nvSpPr>
          <p:cNvPr id="814" name="[2] + []"/>
          <p:cNvSpPr txBox="1"/>
          <p:nvPr/>
        </p:nvSpPr>
        <p:spPr>
          <a:xfrm>
            <a:off x="13357102" y="7527380"/>
            <a:ext cx="377892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[2] + []</a:t>
            </a:r>
          </a:p>
        </p:txBody>
      </p:sp>
      <p:sp>
        <p:nvSpPr>
          <p:cNvPr id="815" name="[4] + [2] + []"/>
          <p:cNvSpPr txBox="1"/>
          <p:nvPr/>
        </p:nvSpPr>
        <p:spPr>
          <a:xfrm>
            <a:off x="11563841" y="7527380"/>
            <a:ext cx="51907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[4] + [2] + []</a:t>
            </a:r>
          </a:p>
        </p:txBody>
      </p:sp>
      <p:sp>
        <p:nvSpPr>
          <p:cNvPr id="816" name="[5] + [4] + [2] + []"/>
          <p:cNvSpPr txBox="1"/>
          <p:nvPr/>
        </p:nvSpPr>
        <p:spPr>
          <a:xfrm>
            <a:off x="9409830" y="7527380"/>
            <a:ext cx="734868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[5] + [4] + [2] + []</a:t>
            </a:r>
          </a:p>
        </p:txBody>
      </p:sp>
      <p:sp>
        <p:nvSpPr>
          <p:cNvPr id="817" name="[3] + [5] + [4] + [2] + []"/>
          <p:cNvSpPr txBox="1"/>
          <p:nvPr/>
        </p:nvSpPr>
        <p:spPr>
          <a:xfrm>
            <a:off x="7247974" y="7527380"/>
            <a:ext cx="9506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[3] + [5] + [4] + [2] + []</a:t>
            </a:r>
          </a:p>
        </p:txBody>
      </p:sp>
      <p:graphicFrame>
        <p:nvGraphicFramePr>
          <p:cNvPr id="818" name="표"/>
          <p:cNvGraphicFramePr/>
          <p:nvPr/>
        </p:nvGraphicFramePr>
        <p:xfrm>
          <a:off x="3629581" y="1120909"/>
          <a:ext cx="17124835" cy="466574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3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390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ym typeface="Helvetica Neue"/>
                        </a:rPr>
                        <a:t>(1)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기초
Basis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빈 리스트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[]</a:t>
                      </a:r>
                      <a:r>
                        <a:t>은 </a:t>
                      </a:r>
                      <a:r>
                        <a:rPr b="1"/>
                        <a:t>리스트</a:t>
                      </a:r>
                      <a:r>
                        <a:t> 이다.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8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ym typeface="Helvetica Neue"/>
                        </a:rPr>
                        <a:t>(2)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>
                          <a:solidFill>
                            <a:srgbClr val="0086A2"/>
                          </a:solidFill>
                          <a:sym typeface="Helvetica Neue"/>
                        </a:rPr>
                        <a:t>귀납
Induction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0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가 임의의 </a:t>
                      </a:r>
                      <a:r>
                        <a:rPr b="1"/>
                        <a:t>원소</a:t>
                      </a:r>
                      <a:r>
                        <a:t>이고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가 임의의 </a:t>
                      </a:r>
                      <a:r>
                        <a:rPr b="1"/>
                        <a:t>리스트</a:t>
                      </a:r>
                      <a:r>
                        <a:t>이면, </a:t>
                      </a:r>
                    </a:p>
                    <a:p>
                      <a:pPr defTabSz="914400">
                        <a:lnSpc>
                          <a:spcPct val="120000"/>
                        </a:lnSpc>
                        <a:defRPr sz="4000">
                          <a:sym typeface="Helvetica Neue"/>
                        </a:defRPr>
                      </a:pPr>
                      <a:r>
                        <a:rPr>
                          <a:solidFill>
                            <a:srgbClr val="008F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[x] + xs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t>도 </a:t>
                      </a:r>
                      <a:r>
                        <a:rPr b="1"/>
                        <a:t>리스트</a:t>
                      </a:r>
                      <a:r>
                        <a:t>이다.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는 </a:t>
                      </a:r>
                      <a:r>
                        <a:rPr b="1"/>
                        <a:t>선두원소(head)</a:t>
                      </a:r>
                      <a:r>
                        <a:t>,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은 </a:t>
                      </a:r>
                      <a:r>
                        <a:rPr b="1"/>
                        <a:t>후미리스트(tail)</a:t>
                      </a:r>
                      <a:r>
                        <a:t>라고 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" name="[3, 5, 4, 2]"/>
          <p:cNvSpPr txBox="1"/>
          <p:nvPr/>
        </p:nvSpPr>
        <p:spPr>
          <a:xfrm>
            <a:off x="12042816" y="10103127"/>
            <a:ext cx="502276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7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r>
              <a:t>[3, 5, 4, 2]</a:t>
            </a:r>
          </a:p>
        </p:txBody>
      </p:sp>
      <p:sp>
        <p:nvSpPr>
          <p:cNvPr id="820" name="선"/>
          <p:cNvSpPr/>
          <p:nvPr/>
        </p:nvSpPr>
        <p:spPr>
          <a:xfrm>
            <a:off x="13874298" y="8678219"/>
            <a:ext cx="274536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1" name="선"/>
          <p:cNvSpPr/>
          <p:nvPr/>
        </p:nvSpPr>
        <p:spPr>
          <a:xfrm>
            <a:off x="11698775" y="8836459"/>
            <a:ext cx="4890953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2" name="선"/>
          <p:cNvSpPr/>
          <p:nvPr/>
        </p:nvSpPr>
        <p:spPr>
          <a:xfrm>
            <a:off x="9548686" y="9007282"/>
            <a:ext cx="7041041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3" name="선"/>
          <p:cNvSpPr/>
          <p:nvPr/>
        </p:nvSpPr>
        <p:spPr>
          <a:xfrm>
            <a:off x="7382909" y="9178107"/>
            <a:ext cx="9206818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4" name="선"/>
          <p:cNvSpPr/>
          <p:nvPr/>
        </p:nvSpPr>
        <p:spPr>
          <a:xfrm>
            <a:off x="15994591" y="8513707"/>
            <a:ext cx="624654" cy="1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선택정렬"/>
          <p:cNvSpPr txBox="1"/>
          <p:nvPr/>
        </p:nvSpPr>
        <p:spPr>
          <a:xfrm>
            <a:off x="8598852" y="3834770"/>
            <a:ext cx="7186296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선택정렬</a:t>
            </a:r>
          </a:p>
        </p:txBody>
      </p:sp>
      <p:sp>
        <p:nvSpPr>
          <p:cNvPr id="827" name="Selection Sort"/>
          <p:cNvSpPr txBox="1"/>
          <p:nvPr/>
        </p:nvSpPr>
        <p:spPr>
          <a:xfrm>
            <a:off x="5284660" y="7308096"/>
            <a:ext cx="13814680" cy="257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0">
                <a:solidFill>
                  <a:srgbClr val="0086A2"/>
                </a:solidFill>
              </a:defRPr>
            </a:lvl1pPr>
          </a:lstStyle>
          <a:p>
            <a:r>
              <a:t>Selection Sort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선택정렬 알고리즘"/>
          <p:cNvSpPr txBox="1"/>
          <p:nvPr/>
        </p:nvSpPr>
        <p:spPr>
          <a:xfrm>
            <a:off x="8274799" y="896289"/>
            <a:ext cx="7834402" cy="149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400">
                <a:solidFill>
                  <a:srgbClr val="0086A2"/>
                </a:solidFill>
              </a:defRPr>
            </a:lvl1pPr>
          </a:lstStyle>
          <a:p>
            <a:r>
              <a:t>선택정렬 알고리즘</a:t>
            </a:r>
          </a:p>
        </p:txBody>
      </p:sp>
      <p:sp>
        <p:nvSpPr>
          <p:cNvPr id="830" name="Selection Sort"/>
          <p:cNvSpPr txBox="1"/>
          <p:nvPr/>
        </p:nvSpPr>
        <p:spPr>
          <a:xfrm>
            <a:off x="9638500" y="2211315"/>
            <a:ext cx="5107001" cy="103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800">
                <a:solidFill>
                  <a:srgbClr val="0086A2"/>
                </a:solidFill>
              </a:defRPr>
            </a:lvl1pPr>
          </a:lstStyle>
          <a:p>
            <a:r>
              <a:t>Selection Sort</a:t>
            </a:r>
          </a:p>
        </p:txBody>
      </p:sp>
      <p:graphicFrame>
        <p:nvGraphicFramePr>
          <p:cNvPr id="831" name="표"/>
          <p:cNvGraphicFramePr/>
          <p:nvPr/>
        </p:nvGraphicFramePr>
        <p:xfrm>
          <a:off x="1812855" y="52047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시퀀스"/>
          <p:cNvSpPr txBox="1">
            <a:spLocks noGrp="1"/>
          </p:cNvSpPr>
          <p:nvPr>
            <p:ph type="title" idx="4294967295"/>
          </p:nvPr>
        </p:nvSpPr>
        <p:spPr>
          <a:xfrm>
            <a:off x="9359568" y="1112856"/>
            <a:ext cx="5664864" cy="197702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>
              <a:defRPr sz="12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시퀀스</a:t>
            </a:r>
          </a:p>
        </p:txBody>
      </p:sp>
      <p:sp>
        <p:nvSpPr>
          <p:cNvPr id="194" name="Sequence"/>
          <p:cNvSpPr txBox="1"/>
          <p:nvPr/>
        </p:nvSpPr>
        <p:spPr>
          <a:xfrm>
            <a:off x="10059254" y="2861364"/>
            <a:ext cx="4265493" cy="1242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>
            <a:lvl1pPr defTabSz="533995">
              <a:defRPr sz="6825"/>
            </a:lvl1pPr>
          </a:lstStyle>
          <a:p>
            <a:r>
              <a:t>Sequence</a:t>
            </a:r>
          </a:p>
        </p:txBody>
      </p:sp>
      <p:graphicFrame>
        <p:nvGraphicFramePr>
          <p:cNvPr id="195" name="표"/>
          <p:cNvGraphicFramePr/>
          <p:nvPr/>
        </p:nvGraphicFramePr>
        <p:xfrm>
          <a:off x="3626777" y="4899121"/>
          <a:ext cx="17130445" cy="7099018"/>
        </p:xfrm>
        <a:graphic>
          <a:graphicData uri="http://schemas.openxmlformats.org/drawingml/2006/table">
            <a:tbl>
              <a:tblPr firstCol="1" bandRow="1">
                <a:tableStyleId>{4C3C2611-4C71-4FC5-86AE-919BDF0F9419}</a:tableStyleId>
              </a:tblPr>
              <a:tblGrid>
                <a:gridCol w="514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7572">
                <a:tc rowSpan="3"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시퀀스 타입</a:t>
                      </a:r>
                    </a:p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Sequence Type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리스트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List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[4, 6, 9, 11]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  <a:r>
                        <a:t>수정 가능</a:t>
                      </a:r>
                    </a:p>
                    <a:p>
                      <a:pPr defTabSz="914400">
                        <a:defRPr sz="3600">
                          <a:solidFill>
                            <a:srgbClr val="0086A2"/>
                          </a:solidFill>
                          <a:sym typeface="Helvetica Neue"/>
                        </a:defRPr>
                      </a:pPr>
                      <a:r>
                        <a:t>Mutable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튜플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Tuple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('컴퓨터과학', 1, '짱')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rowSpan="3">
                  <a:txBody>
                    <a:bodyPr/>
                    <a:lstStyle/>
                    <a:p>
                      <a:pPr defTabSz="914400">
                        <a:defRPr sz="3600" b="1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  <a:r>
                        <a:t>수정 불가능</a:t>
                      </a:r>
                    </a:p>
                    <a:p>
                      <a:pPr defTabSz="914400">
                        <a:defRPr sz="3600">
                          <a:solidFill>
                            <a:srgbClr val="FF2600"/>
                          </a:solidFill>
                          <a:sym typeface="Helvetica Neue"/>
                        </a:defRPr>
                      </a:pPr>
                      <a:r>
                        <a:t>Immutable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정수범위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Range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range(3,9)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657">
                <a:tc>
                  <a:txBody>
                    <a:bodyPr/>
                    <a:lstStyle/>
                    <a:p>
                      <a:pPr defTabSz="914400">
                        <a:defRPr sz="400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텍스트 시퀀스 타입</a:t>
                      </a:r>
                    </a:p>
                    <a:p>
                      <a:pPr defTabSz="914400">
                        <a:defRPr sz="3600" b="0">
                          <a:solidFill>
                            <a:srgbClr val="000000"/>
                          </a:solidFill>
                          <a:sym typeface="Helvetica Neue"/>
                        </a:defRPr>
                      </a:pPr>
                      <a:r>
                        <a:t>Text  Sequence Type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 b="1">
                          <a:sym typeface="Helvetica Neue"/>
                        </a:defRPr>
                      </a:pPr>
                      <a:r>
                        <a:t>문자열</a:t>
                      </a:r>
                    </a:p>
                    <a:p>
                      <a:pPr defTabSz="914400">
                        <a:defRPr sz="3600">
                          <a:sym typeface="Helvetica Neue"/>
                        </a:defRPr>
                      </a:pPr>
                      <a: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Monaco"/>
                          <a:ea typeface="Monaco"/>
                          <a:cs typeface="Monaco"/>
                          <a:sym typeface="Monaco"/>
                        </a:rPr>
                        <a:t>"컴퓨터과학"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C0C0C0"/>
                      </a:solidFill>
                      <a:miter lim="400000"/>
                    </a:lnT>
                    <a:lnB w="12700">
                      <a:solidFill>
                        <a:srgbClr val="C0C0C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3507"/>
                            </a:srgbClr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233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4" name="[]"/>
          <p:cNvSpPr txBox="1"/>
          <p:nvPr/>
        </p:nvSpPr>
        <p:spPr>
          <a:xfrm>
            <a:off x="11823427" y="8007460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  <p:sp>
        <p:nvSpPr>
          <p:cNvPr id="835" name="선"/>
          <p:cNvSpPr/>
          <p:nvPr/>
        </p:nvSpPr>
        <p:spPr>
          <a:xfrm>
            <a:off x="12166600" y="89307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36" name="정렬"/>
          <p:cNvSpPr txBox="1"/>
          <p:nvPr/>
        </p:nvSpPr>
        <p:spPr>
          <a:xfrm>
            <a:off x="12530395" y="9810636"/>
            <a:ext cx="94653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정렬</a:t>
            </a:r>
          </a:p>
        </p:txBody>
      </p:sp>
      <p:sp>
        <p:nvSpPr>
          <p:cNvPr id="837" name="[]"/>
          <p:cNvSpPr txBox="1"/>
          <p:nvPr/>
        </p:nvSpPr>
        <p:spPr>
          <a:xfrm>
            <a:off x="11823427" y="11588412"/>
            <a:ext cx="73714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800" b="0"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[]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42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4573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>
                        <a:alpha val="9416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0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841" name="직사각형"/>
          <p:cNvSpPr/>
          <p:nvPr/>
        </p:nvSpPr>
        <p:spPr>
          <a:xfrm>
            <a:off x="6335166" y="7792280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2" name="xs"/>
          <p:cNvSpPr txBox="1"/>
          <p:nvPr/>
        </p:nvSpPr>
        <p:spPr>
          <a:xfrm>
            <a:off x="11864131" y="7896694"/>
            <a:ext cx="70653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4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815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4266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5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846" name="직사각형"/>
          <p:cNvSpPr/>
          <p:nvPr/>
        </p:nvSpPr>
        <p:spPr>
          <a:xfrm>
            <a:off x="6335166" y="7792280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7" name="xs"/>
          <p:cNvSpPr txBox="1"/>
          <p:nvPr/>
        </p:nvSpPr>
        <p:spPr>
          <a:xfrm>
            <a:off x="11864131" y="7896694"/>
            <a:ext cx="70653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</a:p>
        </p:txBody>
      </p:sp>
      <p:sp>
        <p:nvSpPr>
          <p:cNvPr id="848" name="직사각형"/>
          <p:cNvSpPr/>
          <p:nvPr/>
        </p:nvSpPr>
        <p:spPr>
          <a:xfrm>
            <a:off x="9715240" y="77851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9" name="smallest"/>
          <p:cNvSpPr txBox="1"/>
          <p:nvPr/>
        </p:nvSpPr>
        <p:spPr>
          <a:xfrm>
            <a:off x="9139266" y="87165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smallest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41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35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2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853" name="직사각형"/>
          <p:cNvSpPr/>
          <p:nvPr/>
        </p:nvSpPr>
        <p:spPr>
          <a:xfrm>
            <a:off x="6335166" y="7792280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4" name="xs"/>
          <p:cNvSpPr txBox="1"/>
          <p:nvPr/>
        </p:nvSpPr>
        <p:spPr>
          <a:xfrm>
            <a:off x="11864131" y="7896694"/>
            <a:ext cx="70653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defRPr>
            </a:lvl1pPr>
          </a:lstStyle>
          <a:p>
            <a:pPr defTabSz="9144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</a:p>
        </p:txBody>
      </p:sp>
      <p:sp>
        <p:nvSpPr>
          <p:cNvPr id="855" name="직사각형"/>
          <p:cNvSpPr/>
          <p:nvPr/>
        </p:nvSpPr>
        <p:spPr>
          <a:xfrm>
            <a:off x="9715240" y="77851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6" name="smallest"/>
          <p:cNvSpPr txBox="1"/>
          <p:nvPr/>
        </p:nvSpPr>
        <p:spPr>
          <a:xfrm>
            <a:off x="9139266" y="87165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smallest</a:t>
            </a:r>
          </a:p>
        </p:txBody>
      </p:sp>
      <p:sp>
        <p:nvSpPr>
          <p:cNvPr id="857" name="선"/>
          <p:cNvSpPr/>
          <p:nvPr/>
        </p:nvSpPr>
        <p:spPr>
          <a:xfrm flipH="1">
            <a:off x="6715104" y="8209289"/>
            <a:ext cx="3358079" cy="3358078"/>
          </a:xfrm>
          <a:prstGeom prst="line">
            <a:avLst/>
          </a:prstGeom>
          <a:ln w="635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oval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58" name="제거"/>
          <p:cNvSpPr txBox="1"/>
          <p:nvPr/>
        </p:nvSpPr>
        <p:spPr>
          <a:xfrm>
            <a:off x="8507517" y="9865451"/>
            <a:ext cx="85864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제거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861" name="직사각형"/>
          <p:cNvSpPr/>
          <p:nvPr/>
        </p:nvSpPr>
        <p:spPr>
          <a:xfrm>
            <a:off x="7030471" y="7792280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2" name="xs-smallest"/>
          <p:cNvSpPr txBox="1"/>
          <p:nvPr/>
        </p:nvSpPr>
        <p:spPr>
          <a:xfrm>
            <a:off x="11037689" y="7896694"/>
            <a:ext cx="235942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914400">
              <a:defRPr sz="3600"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  <a:r>
              <a:rPr b="1" baseline="319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-smallest</a:t>
            </a:r>
          </a:p>
        </p:txBody>
      </p:sp>
      <p:sp>
        <p:nvSpPr>
          <p:cNvPr id="863" name="직사각형"/>
          <p:cNvSpPr/>
          <p:nvPr/>
        </p:nvSpPr>
        <p:spPr>
          <a:xfrm>
            <a:off x="6362440" y="116205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4" name="smallest"/>
          <p:cNvSpPr txBox="1"/>
          <p:nvPr/>
        </p:nvSpPr>
        <p:spPr>
          <a:xfrm>
            <a:off x="5786466" y="125519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smallest</a:t>
            </a:r>
          </a:p>
        </p:txBody>
      </p:sp>
      <p:sp>
        <p:nvSpPr>
          <p:cNvPr id="865" name="직사각형"/>
          <p:cNvSpPr/>
          <p:nvPr/>
        </p:nvSpPr>
        <p:spPr>
          <a:xfrm>
            <a:off x="6362440" y="779228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866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4164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000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3507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449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233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3718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3765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3765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9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870" name="직사각형"/>
          <p:cNvSpPr/>
          <p:nvPr/>
        </p:nvSpPr>
        <p:spPr>
          <a:xfrm>
            <a:off x="7030471" y="7792280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1" name="xs-smallest"/>
          <p:cNvSpPr txBox="1"/>
          <p:nvPr/>
        </p:nvSpPr>
        <p:spPr>
          <a:xfrm>
            <a:off x="11037689" y="7896694"/>
            <a:ext cx="235942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914400">
              <a:defRPr sz="3600" b="0">
                <a:solidFill>
                  <a:srgbClr val="3469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  <a:r>
              <a:rPr b="1" baseline="319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-smallest</a:t>
            </a:r>
          </a:p>
        </p:txBody>
      </p:sp>
      <p:sp>
        <p:nvSpPr>
          <p:cNvPr id="872" name="선"/>
          <p:cNvSpPr/>
          <p:nvPr/>
        </p:nvSpPr>
        <p:spPr>
          <a:xfrm>
            <a:off x="12166600" y="89307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3" name="직사각형"/>
          <p:cNvSpPr/>
          <p:nvPr/>
        </p:nvSpPr>
        <p:spPr>
          <a:xfrm>
            <a:off x="6362440" y="779228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4" name="재귀로 정렬"/>
          <p:cNvSpPr txBox="1"/>
          <p:nvPr/>
        </p:nvSpPr>
        <p:spPr>
          <a:xfrm>
            <a:off x="12584827" y="9791942"/>
            <a:ext cx="2260067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재귀로 정렬</a:t>
            </a:r>
          </a:p>
        </p:txBody>
      </p:sp>
      <p:sp>
        <p:nvSpPr>
          <p:cNvPr id="875" name="직사각형"/>
          <p:cNvSpPr/>
          <p:nvPr/>
        </p:nvSpPr>
        <p:spPr>
          <a:xfrm>
            <a:off x="7030471" y="11620162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2978A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6" name="정렬된 xs-smallest"/>
          <p:cNvSpPr txBox="1"/>
          <p:nvPr/>
        </p:nvSpPr>
        <p:spPr>
          <a:xfrm>
            <a:off x="10330122" y="11724577"/>
            <a:ext cx="3672958" cy="72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  <a:r>
              <a:rPr baseline="319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-smallest</a:t>
            </a:r>
          </a:p>
        </p:txBody>
      </p:sp>
      <p:sp>
        <p:nvSpPr>
          <p:cNvPr id="877" name="직사각형"/>
          <p:cNvSpPr/>
          <p:nvPr/>
        </p:nvSpPr>
        <p:spPr>
          <a:xfrm>
            <a:off x="6362440" y="116205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78" name="smallest"/>
          <p:cNvSpPr txBox="1"/>
          <p:nvPr/>
        </p:nvSpPr>
        <p:spPr>
          <a:xfrm>
            <a:off x="5786466" y="125519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smallest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42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3718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1" name="직사각형"/>
          <p:cNvSpPr/>
          <p:nvPr/>
        </p:nvSpPr>
        <p:spPr>
          <a:xfrm>
            <a:off x="7030471" y="11620162"/>
            <a:ext cx="11018363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2978A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2" name="정렬된 xs-smallest"/>
          <p:cNvSpPr txBox="1"/>
          <p:nvPr/>
        </p:nvSpPr>
        <p:spPr>
          <a:xfrm>
            <a:off x="10330122" y="11724577"/>
            <a:ext cx="3672958" cy="72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>
                <a:solidFill>
                  <a:srgbClr val="3469A9"/>
                </a:solidFill>
              </a:defRPr>
            </a:pPr>
            <a:r>
              <a:t>정렬된 </a:t>
            </a:r>
            <a:r>
              <a:rPr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  <a:r>
              <a:rPr baseline="319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-smallest</a:t>
            </a:r>
          </a:p>
        </p:txBody>
      </p:sp>
      <p:sp>
        <p:nvSpPr>
          <p:cNvPr id="883" name="직사각형"/>
          <p:cNvSpPr/>
          <p:nvPr/>
        </p:nvSpPr>
        <p:spPr>
          <a:xfrm>
            <a:off x="6362440" y="11620500"/>
            <a:ext cx="627603" cy="897805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4" name="smallest"/>
          <p:cNvSpPr txBox="1"/>
          <p:nvPr/>
        </p:nvSpPr>
        <p:spPr>
          <a:xfrm>
            <a:off x="5786466" y="12551906"/>
            <a:ext cx="177955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smallest</a:t>
            </a:r>
          </a:p>
        </p:txBody>
      </p:sp>
      <p:sp>
        <p:nvSpPr>
          <p:cNvPr id="885" name="정렬 대상 리스트"/>
          <p:cNvSpPr txBox="1"/>
          <p:nvPr/>
        </p:nvSpPr>
        <p:spPr>
          <a:xfrm>
            <a:off x="10628337" y="7050045"/>
            <a:ext cx="3178126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>
                    <a:alpha val="34408"/>
                  </a:srgbClr>
                </a:solidFill>
              </a:defRPr>
            </a:lvl1pPr>
          </a:lstStyle>
          <a:p>
            <a:r>
              <a:t>정렬 대상 리스트</a:t>
            </a:r>
          </a:p>
        </p:txBody>
      </p:sp>
      <p:sp>
        <p:nvSpPr>
          <p:cNvPr id="886" name="직사각형"/>
          <p:cNvSpPr/>
          <p:nvPr/>
        </p:nvSpPr>
        <p:spPr>
          <a:xfrm>
            <a:off x="7030471" y="7792280"/>
            <a:ext cx="11018363" cy="897805"/>
          </a:xfrm>
          <a:prstGeom prst="rect">
            <a:avLst/>
          </a:prstGeom>
          <a:ln w="63500">
            <a:solidFill>
              <a:srgbClr val="3469A9">
                <a:alpha val="33896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7" name="xs-smallest"/>
          <p:cNvSpPr txBox="1"/>
          <p:nvPr/>
        </p:nvSpPr>
        <p:spPr>
          <a:xfrm>
            <a:off x="11037689" y="7896694"/>
            <a:ext cx="2359422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914400">
              <a:defRPr sz="3600" b="0">
                <a:solidFill>
                  <a:srgbClr val="3469A9">
                    <a:alpha val="34408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b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xs</a:t>
            </a:r>
            <a:r>
              <a:rPr b="1" baseline="31999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-smallest</a:t>
            </a:r>
          </a:p>
        </p:txBody>
      </p:sp>
      <p:sp>
        <p:nvSpPr>
          <p:cNvPr id="888" name="선"/>
          <p:cNvSpPr/>
          <p:nvPr/>
        </p:nvSpPr>
        <p:spPr>
          <a:xfrm>
            <a:off x="12166600" y="8930767"/>
            <a:ext cx="1" cy="2448713"/>
          </a:xfrm>
          <a:prstGeom prst="line">
            <a:avLst/>
          </a:prstGeom>
          <a:ln w="76200">
            <a:solidFill>
              <a:schemeClr val="accent4">
                <a:hueOff val="-1081314"/>
                <a:satOff val="4338"/>
                <a:lumOff val="-8931"/>
                <a:alpha val="33721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9" name="직사각형"/>
          <p:cNvSpPr/>
          <p:nvPr/>
        </p:nvSpPr>
        <p:spPr>
          <a:xfrm>
            <a:off x="6362440" y="7792280"/>
            <a:ext cx="627603" cy="897805"/>
          </a:xfrm>
          <a:prstGeom prst="rect">
            <a:avLst/>
          </a:prstGeom>
          <a:ln w="63500">
            <a:solidFill>
              <a:srgbClr val="FF2600">
                <a:alpha val="75434"/>
              </a:srgbClr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2600">
                    <a:alpha val="34176"/>
                  </a:srgb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0" name="재귀로 정렬"/>
          <p:cNvSpPr txBox="1"/>
          <p:nvPr/>
        </p:nvSpPr>
        <p:spPr>
          <a:xfrm>
            <a:off x="12584827" y="9791942"/>
            <a:ext cx="2260067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chemeClr val="accent4">
                    <a:hueOff val="-1081314"/>
                    <a:satOff val="4338"/>
                    <a:lumOff val="-8931"/>
                    <a:alpha val="33753"/>
                  </a:schemeClr>
                </a:solidFill>
              </a:defRPr>
            </a:lvl1pPr>
          </a:lstStyle>
          <a:p>
            <a:r>
              <a:t>재귀로 정렬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직사각형"/>
          <p:cNvSpPr/>
          <p:nvPr/>
        </p:nvSpPr>
        <p:spPr>
          <a:xfrm>
            <a:off x="6335166" y="11620162"/>
            <a:ext cx="11713668" cy="897805"/>
          </a:xfrm>
          <a:prstGeom prst="rect">
            <a:avLst/>
          </a:prstGeom>
          <a:ln w="63500">
            <a:solidFill>
              <a:srgbClr val="3469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2978A8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93" name="정렬된 xs"/>
          <p:cNvSpPr txBox="1"/>
          <p:nvPr/>
        </p:nvSpPr>
        <p:spPr>
          <a:xfrm>
            <a:off x="11186529" y="11726243"/>
            <a:ext cx="1960144" cy="72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>
                <a:solidFill>
                  <a:srgbClr val="3469A9"/>
                </a:solidFill>
              </a:defRPr>
            </a:lvl1pPr>
          </a:lstStyle>
          <a:p>
            <a:r>
              <a:t>정렬된 xs</a:t>
            </a:r>
          </a:p>
        </p:txBody>
      </p:sp>
      <p:graphicFrame>
        <p:nvGraphicFramePr>
          <p:cNvPr id="894" name="표"/>
          <p:cNvGraphicFramePr/>
          <p:nvPr/>
        </p:nvGraphicFramePr>
        <p:xfrm>
          <a:off x="1812855" y="8613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>
                              <a:alpha val="33426"/>
                            </a:srgbClr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444"/>
                            </a:srgbClr>
                          </a:solidFill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2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>
                              <a:alpha val="33718"/>
                            </a:srgbClr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solidFill>
                            <a:srgbClr val="000000">
                              <a:alpha val="34350"/>
                            </a:srgbClr>
                          </a:solidFill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2"/>
                        </a:buBlip>
                        <a:defRPr sz="3800">
                          <a:solidFill>
                            <a:srgbClr val="000000">
                              <a:alpha val="34350"/>
                            </a:srgbClr>
                          </a:solidFill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Screen Shot 2021-01-30 at 7.28.57 PM.png" descr="Screen Shot 2021-01-30 at 7.2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1" y="6862597"/>
            <a:ext cx="17663465" cy="628841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97" name="표"/>
          <p:cNvGraphicFramePr/>
          <p:nvPr/>
        </p:nvGraphicFramePr>
        <p:xfrm>
          <a:off x="1812855" y="962955"/>
          <a:ext cx="20758288" cy="56479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4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90">
                <a:tc gridSpan="3">
                  <a:txBody>
                    <a:bodyPr/>
                    <a:lstStyle/>
                    <a:p>
                      <a:pPr defTabSz="914400">
                        <a:defRPr sz="3800" b="0">
                          <a:solidFill>
                            <a:srgbClr val="0000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리스트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</a:t>
                      </a:r>
                      <a:r>
                        <a:rPr u="sng"/>
                        <a:t>정렬</a:t>
                      </a:r>
                      <a:r>
                        <a:t> 하려면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반복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!=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가장 작은 원소를 찾아서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t>로 지정하고, 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에서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를 </a:t>
                      </a:r>
                      <a:r>
                        <a:t>제거하고,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</a:t>
                      </a:r>
                      <a:r>
                        <a:t>를 재귀로 </a:t>
                      </a:r>
                      <a:r>
                        <a:rPr u="sng"/>
                        <a:t>정렬</a:t>
                      </a:r>
                      <a:r>
                        <a:t>하고,</a:t>
                      </a:r>
                    </a:p>
                    <a:p>
                      <a:pPr marL="680243" indent="-527843" algn="l" defTabSz="914400">
                        <a:lnSpc>
                          <a:spcPct val="120000"/>
                        </a:lnSpc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smallest가 선두원소, 정렬된</a:t>
                      </a:r>
                      <a:r>
                        <a:t>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xs가 후미리스트인 리스트를</a:t>
                      </a:r>
                      <a:r>
                        <a:t>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1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 b="1">
                          <a:solidFill>
                            <a:srgbClr val="0086A2"/>
                          </a:solidFill>
                          <a:sym typeface="Helvetica Neue"/>
                        </a:rPr>
                        <a:t>종료 조건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xs == []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27843" indent="-527843" algn="l" defTabSz="914400">
                        <a:buSzPct val="50000"/>
                        <a:buBlip>
                          <a:blip r:embed="rId3"/>
                        </a:buBlip>
                        <a:defRPr sz="3800">
                          <a:sym typeface="Helvetica Neue"/>
                        </a:defRPr>
                      </a:pPr>
                      <a:r>
                        <a:t>정렬할 원소가 없으므로 </a:t>
                      </a:r>
                      <a:r>
                        <a:rPr>
                          <a:latin typeface="Lucida Sans Typewriter"/>
                          <a:ea typeface="Lucida Sans Typewriter"/>
                          <a:cs typeface="Lucida Sans Typewriter"/>
                          <a:sym typeface="Lucida Sans Typewriter"/>
                        </a:rPr>
                        <a:t>[]</a:t>
                      </a:r>
                      <a:r>
                        <a:t>를 그대로 리턴한다.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리스트 메소드"/>
          <p:cNvSpPr txBox="1">
            <a:spLocks noGrp="1"/>
          </p:cNvSpPr>
          <p:nvPr>
            <p:ph type="title" idx="4294967295"/>
          </p:nvPr>
        </p:nvSpPr>
        <p:spPr>
          <a:xfrm>
            <a:off x="9359568" y="1665618"/>
            <a:ext cx="6404688" cy="1342744"/>
          </a:xfrm>
          <a:prstGeom prst="rect">
            <a:avLst/>
          </a:prstGeom>
          <a:solidFill>
            <a:srgbClr val="FFFFFF"/>
          </a:solidFill>
        </p:spPr>
        <p:txBody>
          <a:bodyPr lIns="53578" tIns="53578" rIns="53578" bIns="53578" anchor="b"/>
          <a:lstStyle>
            <a:lvl1pPr defTabSz="780454">
              <a:defRPr sz="7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err="1"/>
              <a:t>리스트</a:t>
            </a:r>
            <a:r>
              <a:rPr dirty="0"/>
              <a:t> </a:t>
            </a:r>
            <a:r>
              <a:rPr dirty="0" err="1"/>
              <a:t>메소드</a:t>
            </a:r>
            <a:endParaRPr dirty="0"/>
          </a:p>
        </p:txBody>
      </p:sp>
      <p:graphicFrame>
        <p:nvGraphicFramePr>
          <p:cNvPr id="900" name="표"/>
          <p:cNvGraphicFramePr/>
          <p:nvPr/>
        </p:nvGraphicFramePr>
        <p:xfrm>
          <a:off x="2532360" y="3719230"/>
          <a:ext cx="19319279" cy="4043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995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098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연산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의미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FFFFF"/>
                          </a:solidFill>
                          <a:sym typeface="Helvetica Neue"/>
                        </a:rPr>
                        <a:t>비고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651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 xs.remove(x)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800">
                          <a:latin typeface="Monaco"/>
                          <a:ea typeface="Monaco"/>
                          <a:cs typeface="Monaco"/>
                          <a:sym typeface="Monaco"/>
                        </a:rPr>
                        <a:t>xs에서 
가장 앞에 나오는 원소 x을 
제거한다.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800">
                          <a:sym typeface="Helvetica Neue"/>
                        </a:defRPr>
                      </a:pP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t>이 </a:t>
                      </a:r>
                      <a:r>
                        <a:rPr>
                          <a:latin typeface="Monaco"/>
                          <a:ea typeface="Monaco"/>
                          <a:cs typeface="Monaco"/>
                          <a:sym typeface="Monaco"/>
                        </a:rPr>
                        <a:t>xs</a:t>
                      </a:r>
                      <a:r>
                        <a:t>에 없으면 </a:t>
                      </a:r>
                    </a:p>
                    <a:p>
                      <a:pPr defTabSz="914400">
                        <a:defRPr sz="3800">
                          <a:sym typeface="Helvetica Neue"/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ValueError</a:t>
                      </a:r>
                      <a:r>
                        <a:t>가 발생한다.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A9A9A9"/>
                      </a:solidFill>
                      <a:miter lim="400000"/>
                    </a:lnL>
                    <a:lnR w="12700">
                      <a:solidFill>
                        <a:srgbClr val="A9A9A9"/>
                      </a:solidFill>
                      <a:miter lim="400000"/>
                    </a:lnR>
                    <a:lnT w="12700">
                      <a:solidFill>
                        <a:srgbClr val="A9A9A9"/>
                      </a:solidFill>
                      <a:miter lim="400000"/>
                    </a:lnT>
                    <a:lnB w="12700">
                      <a:solidFill>
                        <a:srgbClr val="A9A9A9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8601</Words>
  <Application>Microsoft Office PowerPoint</Application>
  <PresentationFormat>사용자 지정</PresentationFormat>
  <Paragraphs>1496</Paragraphs>
  <Slides>205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205</vt:i4>
      </vt:variant>
    </vt:vector>
  </HeadingPairs>
  <TitlesOfParts>
    <vt:vector size="217" baseType="lpstr">
      <vt:lpstr>Apple SD 산돌고딕 Neo 볼드체</vt:lpstr>
      <vt:lpstr>Apple SD 산돌고딕 Neo 옅은체</vt:lpstr>
      <vt:lpstr>Apple SD 산돌고딕 Neo 일반체</vt:lpstr>
      <vt:lpstr>Helvetica Neue</vt:lpstr>
      <vt:lpstr>Helvetica Neue Light</vt:lpstr>
      <vt:lpstr>Helvetica Neue Medium</vt:lpstr>
      <vt:lpstr>Helvetica Neue Thin</vt:lpstr>
      <vt:lpstr>Monaco</vt:lpstr>
      <vt:lpstr>나눔명조</vt:lpstr>
      <vt:lpstr>Lucida Sans Typewriter</vt:lpstr>
      <vt:lpstr>Times New Roman</vt:lpstr>
      <vt:lpstr>White</vt:lpstr>
      <vt:lpstr>PowerPoint 프레젠테이션</vt:lpstr>
      <vt:lpstr>정렬</vt:lpstr>
      <vt:lpstr>정렬</vt:lpstr>
      <vt:lpstr>정렬</vt:lpstr>
      <vt:lpstr>리스트</vt:lpstr>
      <vt:lpstr>PowerPoint 프레젠테이션</vt:lpstr>
      <vt:lpstr>시퀀스</vt:lpstr>
      <vt:lpstr>시퀀스</vt:lpstr>
      <vt:lpstr>시퀀스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시퀀스 연산</vt:lpstr>
      <vt:lpstr>for 루프</vt:lpstr>
      <vt:lpstr>for 루프</vt:lpstr>
      <vt:lpstr>for 루프</vt:lpstr>
      <vt:lpstr>for 루프</vt:lpstr>
      <vt:lpstr>for 루프</vt:lpstr>
      <vt:lpstr>for 루프</vt:lpstr>
      <vt:lpstr>for 루프</vt:lpstr>
      <vt:lpstr>PowerPoint 프레젠테이션</vt:lpstr>
      <vt:lpstr>PowerPoint 프레젠테이션</vt:lpstr>
      <vt:lpstr>PowerPoint 프레젠테이션</vt:lpstr>
      <vt:lpstr>정렬</vt:lpstr>
      <vt:lpstr>리스트 vs. 배열</vt:lpstr>
      <vt:lpstr>파이썬의 리스트</vt:lpstr>
      <vt:lpstr>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유 제훈</cp:lastModifiedBy>
  <cp:revision>2</cp:revision>
  <dcterms:modified xsi:type="dcterms:W3CDTF">2021-03-05T05:11:14Z</dcterms:modified>
</cp:coreProperties>
</file>