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3382" y="13073062"/>
            <a:ext cx="427711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6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75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0.png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21-01-29 at 7.21.16 PM.png" descr="Screen Shot 2021-01-29 at 7.21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90" y="8683046"/>
            <a:ext cx="14724620" cy="4483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순진무구 알고리즘"/>
          <p:cNvSpPr txBox="1">
            <a:spLocks noGrp="1"/>
          </p:cNvSpPr>
          <p:nvPr>
            <p:ph type="title" idx="4294967295"/>
          </p:nvPr>
        </p:nvSpPr>
        <p:spPr>
          <a:xfrm>
            <a:off x="7250317" y="562762"/>
            <a:ext cx="9830675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681870">
              <a:defRPr sz="99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순진무구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pic>
        <p:nvPicPr>
          <p:cNvPr id="198" name="Screen Shot 2021-01-18 at 1.40.26 PM.png" descr="Screen Shot 2021-01-18 at 1.40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51" y="6766148"/>
            <a:ext cx="13582076" cy="226859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계산복잡도computational complexity…"/>
          <p:cNvSpPr txBox="1">
            <a:spLocks noGrp="1"/>
          </p:cNvSpPr>
          <p:nvPr>
            <p:ph type="body" idx="4294967295"/>
          </p:nvPr>
        </p:nvSpPr>
        <p:spPr>
          <a:xfrm>
            <a:off x="1842641" y="3175000"/>
            <a:ext cx="20698718" cy="8862914"/>
          </a:xfrm>
          <a:prstGeom prst="rect">
            <a:avLst/>
          </a:prstGeom>
        </p:spPr>
        <p:txBody>
          <a:bodyPr lIns="50800" tIns="50800" rIns="50800" bIns="50800">
            <a:normAutofit lnSpcReduction="10000"/>
          </a:bodyPr>
          <a:lstStyle/>
          <a:p>
            <a:pPr marL="280034" indent="-280034" defTabSz="368045">
              <a:spcBef>
                <a:spcPts val="2600"/>
              </a:spcBef>
              <a:defRPr sz="3906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계산복잡도</a:t>
            </a:r>
            <a:r>
              <a:rPr baseline="31999"/>
              <a:t>computational complexity</a:t>
            </a:r>
          </a:p>
          <a:p>
            <a:pPr marL="560069" lvl="1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: 프로그램이 얼마나 빨리 답을 계산하는가?</a:t>
            </a:r>
          </a:p>
          <a:p>
            <a:pPr marL="560069" lvl="1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 : 답을 계산하면서 얼마나 많은 공간을 사용하는가?</a:t>
            </a:r>
          </a:p>
          <a:p>
            <a:pPr marL="280034" indent="-280034" defTabSz="368045">
              <a:spcBef>
                <a:spcPts val="2600"/>
              </a:spcBef>
              <a:defRPr sz="3906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power 함수의 계산 복잡도</a:t>
            </a:r>
          </a:p>
          <a:p>
            <a:pPr marL="560069" lvl="1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</a:t>
            </a:r>
          </a:p>
          <a:p>
            <a:pPr marL="840105" lvl="2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곱셈의 횟수 ( = 재귀 함수를 호출하는 횟수)에 비례</a:t>
            </a:r>
          </a:p>
          <a:p>
            <a:pPr marL="840105" lvl="2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인수가 n 일 때 곱셈을 총 n번(= 재귀 호출을 총 n번) 하므로 계산시간은 n에 비례</a:t>
            </a:r>
          </a:p>
          <a:p>
            <a:pPr marL="560069" lvl="1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</a:t>
            </a:r>
          </a:p>
          <a:p>
            <a:pPr marL="840105" lvl="2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재귀 함수를 호출하는 횟수에 비례 (답을 구해온 뒤에 곱해야 할 수를 기억해둘 공간 필요)</a:t>
            </a:r>
          </a:p>
          <a:p>
            <a:pPr marL="840105" lvl="2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인수가 n 일 때 재귀 호출을 총 n번 하므로 필요 공간은 n에 비례</a:t>
            </a:r>
          </a:p>
        </p:txBody>
      </p:sp>
      <p:sp>
        <p:nvSpPr>
          <p:cNvPr id="682" name="재귀 함수의 계산 비용 분석"/>
          <p:cNvSpPr txBox="1"/>
          <p:nvPr/>
        </p:nvSpPr>
        <p:spPr>
          <a:xfrm>
            <a:off x="4892675" y="1199969"/>
            <a:ext cx="15496580" cy="157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800"/>
            </a:lvl1pPr>
          </a:lstStyle>
          <a:p>
            <a:r>
              <a:t>  재귀 함수의 계산 비용 분석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Screen Shot 2021-01-18 at 4.54.02 PM.png" descr="Screen Shot 2021-01-18 at 4.54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87" y="1027696"/>
            <a:ext cx="16412376" cy="45559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85" name="Table"/>
          <p:cNvGraphicFramePr/>
          <p:nvPr/>
        </p:nvGraphicFramePr>
        <p:xfrm>
          <a:off x="2080566" y="2904806"/>
          <a:ext cx="2018216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roup"/>
          <p:cNvGrpSpPr/>
          <p:nvPr/>
        </p:nvGrpSpPr>
        <p:grpSpPr>
          <a:xfrm>
            <a:off x="5683838" y="1027696"/>
            <a:ext cx="16430673" cy="11660608"/>
            <a:chOff x="0" y="0"/>
            <a:chExt cx="16430671" cy="11660607"/>
          </a:xfrm>
        </p:grpSpPr>
        <p:pic>
          <p:nvPicPr>
            <p:cNvPr id="688" name="Screen Shot 2021-01-18 at 4.54.02 PM.png" descr="Screen Shot 2021-01-18 at 4.54.02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8" y="0"/>
              <a:ext cx="16412376" cy="45559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9" name="Screen Shot 2021-01-18 at 4.54.19 PM.png" descr="Screen Shot 2021-01-18 at 4.54.1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732392"/>
              <a:ext cx="16430672" cy="5928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1" name="Line"/>
          <p:cNvSpPr/>
          <p:nvPr/>
        </p:nvSpPr>
        <p:spPr>
          <a:xfrm flipV="1">
            <a:off x="9352515" y="5578570"/>
            <a:ext cx="1" cy="1751057"/>
          </a:xfrm>
          <a:prstGeom prst="line">
            <a:avLst/>
          </a:prstGeom>
          <a:ln w="2032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692" name="Table"/>
          <p:cNvGraphicFramePr/>
          <p:nvPr/>
        </p:nvGraphicFramePr>
        <p:xfrm>
          <a:off x="2080566" y="2904806"/>
          <a:ext cx="2018216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3" name="Table"/>
          <p:cNvGraphicFramePr/>
          <p:nvPr/>
        </p:nvGraphicFramePr>
        <p:xfrm>
          <a:off x="1784075" y="9148323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Screen Shot 2021-01-18 at 4.54.33 PM.png" descr="Screen Shot 2021-01-18 at 4.54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72" y="6871947"/>
            <a:ext cx="16238406" cy="5891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Screen Shot 2021-01-18 at 4.54.02 PM.png" descr="Screen Shot 2021-01-18 at 4.54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87" y="1027696"/>
            <a:ext cx="16412376" cy="4555944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Line"/>
          <p:cNvSpPr/>
          <p:nvPr/>
        </p:nvSpPr>
        <p:spPr>
          <a:xfrm flipV="1">
            <a:off x="9352515" y="5578570"/>
            <a:ext cx="1" cy="1751057"/>
          </a:xfrm>
          <a:prstGeom prst="line">
            <a:avLst/>
          </a:prstGeom>
          <a:ln w="2032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699" name="Table"/>
          <p:cNvGraphicFramePr/>
          <p:nvPr/>
        </p:nvGraphicFramePr>
        <p:xfrm>
          <a:off x="2080566" y="2904806"/>
          <a:ext cx="2018216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0" name="Table"/>
          <p:cNvGraphicFramePr/>
          <p:nvPr/>
        </p:nvGraphicFramePr>
        <p:xfrm>
          <a:off x="1784075" y="9148323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03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0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07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0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11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1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15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1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loop(4-1,2*2)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19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2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loop(4-1,2*2)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23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2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순진무구 알고리즘"/>
          <p:cNvSpPr txBox="1">
            <a:spLocks noGrp="1"/>
          </p:cNvSpPr>
          <p:nvPr>
            <p:ph type="title" idx="4294967295"/>
          </p:nvPr>
        </p:nvSpPr>
        <p:spPr>
          <a:xfrm>
            <a:off x="7250317" y="562762"/>
            <a:ext cx="9702659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681870">
              <a:defRPr sz="99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순진무구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pic>
        <p:nvPicPr>
          <p:cNvPr id="202" name="Screen Shot 2021-01-18 at 1.40.26 PM.png" descr="Screen Shot 2021-01-18 at 1.40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51" y="6766148"/>
            <a:ext cx="13582076" cy="22685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6" name="Group"/>
          <p:cNvGrpSpPr/>
          <p:nvPr/>
        </p:nvGrpSpPr>
        <p:grpSpPr>
          <a:xfrm>
            <a:off x="19290210" y="7838784"/>
            <a:ext cx="3315902" cy="1574702"/>
            <a:chOff x="0" y="0"/>
            <a:chExt cx="3315901" cy="1574700"/>
          </a:xfrm>
        </p:grpSpPr>
        <p:sp>
          <p:nvSpPr>
            <p:cNvPr id="203" name="Quote Bubble"/>
            <p:cNvSpPr/>
            <p:nvPr/>
          </p:nvSpPr>
          <p:spPr>
            <a:xfrm>
              <a:off x="0" y="0"/>
              <a:ext cx="3315902" cy="1574701"/>
            </a:xfrm>
            <a:prstGeom prst="wedgeEllipseCallout">
              <a:avLst>
                <a:gd name="adj1" fmla="val -91895"/>
                <a:gd name="adj2" fmla="val -18690"/>
              </a:avLst>
            </a:prstGeom>
            <a:noFill/>
            <a:ln w="254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" name="Rectangle"/>
            <p:cNvSpPr/>
            <p:nvPr/>
          </p:nvSpPr>
          <p:spPr>
            <a:xfrm>
              <a:off x="2389531" y="576815"/>
              <a:ext cx="297818" cy="421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205" name="Screen Shot 2021-01-18 at 10.03.22 PM.png" descr="Screen Shot 2021-01-18 at 10.03.22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449" y="412750"/>
              <a:ext cx="1905001" cy="749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0" name="Group"/>
          <p:cNvGrpSpPr/>
          <p:nvPr/>
        </p:nvGrpSpPr>
        <p:grpSpPr>
          <a:xfrm>
            <a:off x="7859328" y="9838525"/>
            <a:ext cx="5392596" cy="1970683"/>
            <a:chOff x="0" y="0"/>
            <a:chExt cx="5392595" cy="1970682"/>
          </a:xfrm>
        </p:grpSpPr>
        <p:sp>
          <p:nvSpPr>
            <p:cNvPr id="207" name="Quote Bubble"/>
            <p:cNvSpPr/>
            <p:nvPr/>
          </p:nvSpPr>
          <p:spPr>
            <a:xfrm>
              <a:off x="0" y="0"/>
              <a:ext cx="5392596" cy="1970683"/>
            </a:xfrm>
            <a:prstGeom prst="wedgeEllipseCallout">
              <a:avLst>
                <a:gd name="adj1" fmla="val 9364"/>
                <a:gd name="adj2" fmla="val -152257"/>
              </a:avLst>
            </a:prstGeom>
            <a:noFill/>
            <a:ln w="254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8" name="Rectangle"/>
            <p:cNvSpPr/>
            <p:nvPr/>
          </p:nvSpPr>
          <p:spPr>
            <a:xfrm>
              <a:off x="4949741" y="764121"/>
              <a:ext cx="297817" cy="421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209" name="Screen Shot 2021-01-18 at 10.03.00 PM.png" descr="Screen Shot 2021-01-18 at 10.03.00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868" y="593705"/>
              <a:ext cx="3683001" cy="762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3" name="Group"/>
          <p:cNvGrpSpPr/>
          <p:nvPr/>
        </p:nvGrpSpPr>
        <p:grpSpPr>
          <a:xfrm>
            <a:off x="1104340" y="3773453"/>
            <a:ext cx="6798327" cy="2823370"/>
            <a:chOff x="0" y="0"/>
            <a:chExt cx="6798326" cy="2823368"/>
          </a:xfrm>
        </p:grpSpPr>
        <p:sp>
          <p:nvSpPr>
            <p:cNvPr id="211" name="Quote Bubble"/>
            <p:cNvSpPr/>
            <p:nvPr/>
          </p:nvSpPr>
          <p:spPr>
            <a:xfrm>
              <a:off x="0" y="0"/>
              <a:ext cx="6798327" cy="2823369"/>
            </a:xfrm>
            <a:prstGeom prst="wedgeEllipseCallout">
              <a:avLst>
                <a:gd name="adj1" fmla="val 55071"/>
                <a:gd name="adj2" fmla="val 85225"/>
              </a:avLst>
            </a:prstGeom>
            <a:noFill/>
            <a:ln w="254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212" name="Screen Shot 2021-01-18 at 10.02.49 PM.png" descr="Screen Shot 2021-01-18 at 10.02.49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803" y="820624"/>
              <a:ext cx="5380281" cy="10118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8" name="Group"/>
          <p:cNvGrpSpPr/>
          <p:nvPr/>
        </p:nvGrpSpPr>
        <p:grpSpPr>
          <a:xfrm>
            <a:off x="19290210" y="5984583"/>
            <a:ext cx="3315902" cy="1574702"/>
            <a:chOff x="0" y="0"/>
            <a:chExt cx="3315901" cy="1574700"/>
          </a:xfrm>
        </p:grpSpPr>
        <p:sp>
          <p:nvSpPr>
            <p:cNvPr id="214" name="Quote Bubble"/>
            <p:cNvSpPr/>
            <p:nvPr/>
          </p:nvSpPr>
          <p:spPr>
            <a:xfrm>
              <a:off x="0" y="0"/>
              <a:ext cx="3315902" cy="1574701"/>
            </a:xfrm>
            <a:prstGeom prst="wedgeEllipseCallout">
              <a:avLst>
                <a:gd name="adj1" fmla="val -92248"/>
                <a:gd name="adj2" fmla="val 33449"/>
              </a:avLst>
            </a:prstGeom>
            <a:noFill/>
            <a:ln w="254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17" name="Group"/>
            <p:cNvGrpSpPr/>
            <p:nvPr/>
          </p:nvGrpSpPr>
          <p:grpSpPr>
            <a:xfrm>
              <a:off x="726600" y="403225"/>
              <a:ext cx="1862700" cy="768350"/>
              <a:chOff x="0" y="0"/>
              <a:chExt cx="1862698" cy="768350"/>
            </a:xfrm>
          </p:grpSpPr>
          <p:pic>
            <p:nvPicPr>
              <p:cNvPr id="215" name="Screen Shot 2021-01-18 at 10.03.44 PM.png" descr="Screen Shot 2021-01-18 at 10.03.44 PM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1998" y="0"/>
                <a:ext cx="520701" cy="76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6" name="Screen Shot 2021-01-18 at 10.03.34 PM.png" descr="Screen Shot 2021-01-18 at 10.03.34 PM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19050"/>
                <a:ext cx="1435100" cy="7493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loop(4-1,2*2)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loop(3-1,2*4)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27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2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loop(4-1,2*2)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loop(3-1,2*4)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31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3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loop(4-1,2*2)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loop(3-1,2*4)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loop(2-1,2*8)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8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35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3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loop(4-1,2*2)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loop(3-1,2*4)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loop(2-1,2*8)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8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loop(1,16)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39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4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loop(4-1,2*2)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loop(3-1,2*4)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loop(2-1,2*8)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8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loop(1,16)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loop(1-1,2*16)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16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43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4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loop(4-1,2*2)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loop(3-1,2*4)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loop(2-1,2*8)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8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loop(1,16)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loop(1-1,2*16)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16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loop(0,32)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747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4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loop(4-1,2*2)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loop(3-1,2*4)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loop(2-1,2*8)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8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loop(1,16)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loop(1-1,2*16)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16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loop(0,32)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loop(0-1,2*32)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32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751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5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ower(2,5)…"/>
          <p:cNvSpPr txBox="1"/>
          <p:nvPr/>
        </p:nvSpPr>
        <p:spPr>
          <a:xfrm>
            <a:off x="6440647" y="5053214"/>
            <a:ext cx="11502707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loop(5-1,2*1)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loop(4-1,2*2)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loop(3-1,2*4)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loop(2-1,2*8)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8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loop(1,16)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loop(1-1,2*16)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16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loop(0,32)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loop(0-1,2*32)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32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32</a:t>
            </a:r>
          </a:p>
        </p:txBody>
      </p:sp>
      <p:sp>
        <p:nvSpPr>
          <p:cNvPr id="755" name="def power(b,n):…"/>
          <p:cNvSpPr txBox="1"/>
          <p:nvPr/>
        </p:nvSpPr>
        <p:spPr>
          <a:xfrm>
            <a:off x="6438183" y="935216"/>
            <a:ext cx="8319636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loop(n-1,b*prod)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loop(n,1)</a:t>
            </a:r>
          </a:p>
        </p:txBody>
      </p:sp>
      <p:sp>
        <p:nvSpPr>
          <p:cNvPr id="756" name="계산 비용 분석"/>
          <p:cNvSpPr txBox="1"/>
          <p:nvPr/>
        </p:nvSpPr>
        <p:spPr>
          <a:xfrm>
            <a:off x="18665617" y="1987190"/>
            <a:ext cx="3220492" cy="832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 u="sng"/>
            </a:lvl1pPr>
          </a:lstStyle>
          <a:p>
            <a:r>
              <a:t>계산 비용 분석</a:t>
            </a:r>
          </a:p>
        </p:txBody>
      </p:sp>
      <p:sp>
        <p:nvSpPr>
          <p:cNvPr id="757" name="시간"/>
          <p:cNvSpPr txBox="1"/>
          <p:nvPr/>
        </p:nvSpPr>
        <p:spPr>
          <a:xfrm>
            <a:off x="19009353" y="2970297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시간</a:t>
            </a:r>
          </a:p>
        </p:txBody>
      </p:sp>
      <p:sp>
        <p:nvSpPr>
          <p:cNvPr id="758" name="공간"/>
          <p:cNvSpPr txBox="1"/>
          <p:nvPr/>
        </p:nvSpPr>
        <p:spPr>
          <a:xfrm>
            <a:off x="19009353" y="3809667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공간</a:t>
            </a:r>
          </a:p>
        </p:txBody>
      </p:sp>
    </p:spTree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계산복잡도computational complexity…"/>
          <p:cNvSpPr txBox="1">
            <a:spLocks noGrp="1"/>
          </p:cNvSpPr>
          <p:nvPr>
            <p:ph type="body" idx="4294967295"/>
          </p:nvPr>
        </p:nvSpPr>
        <p:spPr>
          <a:xfrm>
            <a:off x="1240234" y="2692400"/>
            <a:ext cx="21903532" cy="988308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333375" indent="-333375" defTabSz="438150">
              <a:spcBef>
                <a:spcPts val="3100"/>
              </a:spcBef>
              <a:defRPr sz="465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계산복잡도</a:t>
            </a:r>
            <a:r>
              <a:rPr baseline="31999"/>
              <a:t>computational complexity</a:t>
            </a:r>
          </a:p>
          <a:p>
            <a:pPr marL="666750" lvl="1" indent="-333375" defTabSz="438150">
              <a:spcBef>
                <a:spcPts val="3100"/>
              </a:spcBef>
              <a:defRPr sz="465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: 프로그램이 얼마나 빨리 답을 계산하는가?</a:t>
            </a:r>
          </a:p>
          <a:p>
            <a:pPr marL="666750" lvl="1" indent="-333375" defTabSz="438150">
              <a:spcBef>
                <a:spcPts val="3100"/>
              </a:spcBef>
              <a:defRPr sz="465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 : 답을 계산하면서 얼마나 많은 공간을 사용하는가?</a:t>
            </a:r>
          </a:p>
          <a:p>
            <a:pPr marL="333375" indent="-333375" defTabSz="438150">
              <a:spcBef>
                <a:spcPts val="3100"/>
              </a:spcBef>
              <a:defRPr sz="465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꼬리재귀 power 함수의 계산 복잡도</a:t>
            </a:r>
          </a:p>
          <a:p>
            <a:pPr marL="666750" lvl="1" indent="-333375" defTabSz="438150">
              <a:spcBef>
                <a:spcPts val="3100"/>
              </a:spcBef>
              <a:defRPr sz="465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</a:t>
            </a:r>
          </a:p>
          <a:p>
            <a:pPr marL="1000125" lvl="2" indent="-333375" defTabSz="438150">
              <a:spcBef>
                <a:spcPts val="3100"/>
              </a:spcBef>
              <a:defRPr sz="465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곱셈의 횟수 ( = 재귀 함수를 호출하는 횟수)에 비례</a:t>
            </a:r>
          </a:p>
          <a:p>
            <a:pPr marL="1000125" lvl="2" indent="-333375" defTabSz="438150">
              <a:spcBef>
                <a:spcPts val="3100"/>
              </a:spcBef>
              <a:defRPr sz="465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인수가 n 일 때 곱셈을 총 n번(= 재귀 호출을 총 n번) 하므로 계산시간은 n에 비례</a:t>
            </a:r>
          </a:p>
          <a:p>
            <a:pPr marL="666750" lvl="1" indent="-333375" defTabSz="438150">
              <a:spcBef>
                <a:spcPts val="3100"/>
              </a:spcBef>
              <a:defRPr sz="465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</a:t>
            </a:r>
          </a:p>
          <a:p>
            <a:pPr marL="1000125" lvl="2" indent="-333375" defTabSz="438150">
              <a:spcBef>
                <a:spcPts val="3100"/>
              </a:spcBef>
              <a:defRPr sz="465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인수의 크기와 상관없이 일정</a:t>
            </a:r>
          </a:p>
        </p:txBody>
      </p:sp>
      <p:sp>
        <p:nvSpPr>
          <p:cNvPr id="761" name="꼬리재귀 함수의 계산 비용 분석"/>
          <p:cNvSpPr txBox="1"/>
          <p:nvPr/>
        </p:nvSpPr>
        <p:spPr>
          <a:xfrm>
            <a:off x="3236976" y="806338"/>
            <a:ext cx="16703314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8800"/>
            </a:lvl1pPr>
          </a:lstStyle>
          <a:p>
            <a:r>
              <a:rPr dirty="0"/>
              <a:t>  </a:t>
            </a:r>
            <a:r>
              <a:rPr dirty="0" err="1"/>
              <a:t>꼬리재귀</a:t>
            </a:r>
            <a:r>
              <a:rPr dirty="0"/>
              <a:t> </a:t>
            </a:r>
            <a:r>
              <a:rPr dirty="0" err="1"/>
              <a:t>함수의</a:t>
            </a:r>
            <a:r>
              <a:rPr dirty="0"/>
              <a:t> </a:t>
            </a:r>
            <a:r>
              <a:rPr dirty="0" err="1"/>
              <a:t>계산</a:t>
            </a:r>
            <a:r>
              <a:rPr dirty="0"/>
              <a:t>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분석</a:t>
            </a:r>
            <a:endParaRPr dirty="0"/>
          </a:p>
        </p:txBody>
      </p:sp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Screen Shot 2021-01-18 at 4.59.35 PM.png" descr="Screen Shot 2021-01-18 at 4.59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34" y="7714088"/>
            <a:ext cx="16353041" cy="5055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Screen Shot 2021-01-18 at 4.54.33 PM.png" descr="Screen Shot 2021-01-18 at 4.54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51" y="565853"/>
            <a:ext cx="16238407" cy="5891650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Line"/>
          <p:cNvSpPr/>
          <p:nvPr/>
        </p:nvSpPr>
        <p:spPr>
          <a:xfrm flipV="1">
            <a:off x="9369935" y="6449578"/>
            <a:ext cx="1" cy="1751057"/>
          </a:xfrm>
          <a:prstGeom prst="line">
            <a:avLst/>
          </a:prstGeom>
          <a:ln w="2032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766" name="Table"/>
          <p:cNvGraphicFramePr/>
          <p:nvPr/>
        </p:nvGraphicFramePr>
        <p:xfrm>
          <a:off x="2324448" y="9088959"/>
          <a:ext cx="2018216" cy="160432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43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7" name="Table"/>
          <p:cNvGraphicFramePr/>
          <p:nvPr/>
        </p:nvGraphicFramePr>
        <p:xfrm>
          <a:off x="2027957" y="3086111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8" name="계산 비용 분석"/>
          <p:cNvSpPr txBox="1"/>
          <p:nvPr/>
        </p:nvSpPr>
        <p:spPr>
          <a:xfrm>
            <a:off x="17202323" y="9146872"/>
            <a:ext cx="3220493" cy="832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 u="sng"/>
            </a:lvl1pPr>
          </a:lstStyle>
          <a:p>
            <a:r>
              <a:t>계산 비용 분석</a:t>
            </a:r>
          </a:p>
        </p:txBody>
      </p:sp>
      <p:sp>
        <p:nvSpPr>
          <p:cNvPr id="769" name="시간"/>
          <p:cNvSpPr txBox="1"/>
          <p:nvPr/>
        </p:nvSpPr>
        <p:spPr>
          <a:xfrm>
            <a:off x="17546059" y="10129979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시간</a:t>
            </a:r>
          </a:p>
        </p:txBody>
      </p:sp>
      <p:sp>
        <p:nvSpPr>
          <p:cNvPr id="770" name="공간"/>
          <p:cNvSpPr txBox="1"/>
          <p:nvPr/>
        </p:nvSpPr>
        <p:spPr>
          <a:xfrm>
            <a:off x="17546059" y="10969349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공간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creen Shot 2021-01-18 at 1.47.55 PM.png" descr="Screen Shot 2021-01-18 at 1.47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696" y="2551661"/>
            <a:ext cx="13962839" cy="10903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 Shot 2021-01-18 at 1.40.26 PM.png" descr="Screen Shot 2021-01-18 at 1.40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258" y="537389"/>
            <a:ext cx="10737483" cy="1793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creen Shot 2021-01-18 at 10.03.11 PM.png" descr="Screen Shot 2021-01-18 at 10.03.1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288" y="3314056"/>
            <a:ext cx="3867555" cy="966889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Quote Bubble"/>
          <p:cNvSpPr/>
          <p:nvPr/>
        </p:nvSpPr>
        <p:spPr>
          <a:xfrm>
            <a:off x="1667165" y="2451736"/>
            <a:ext cx="6008439" cy="2823369"/>
          </a:xfrm>
          <a:prstGeom prst="wedgeEllipseCallout">
            <a:avLst>
              <a:gd name="adj1" fmla="val 91528"/>
              <a:gd name="adj2" fmla="val 21369"/>
            </a:avLst>
          </a:prstGeom>
          <a:ln w="254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계산복잡도computational complexity…"/>
          <p:cNvSpPr txBox="1">
            <a:spLocks noGrp="1"/>
          </p:cNvSpPr>
          <p:nvPr>
            <p:ph type="body" idx="4294967295"/>
          </p:nvPr>
        </p:nvSpPr>
        <p:spPr>
          <a:xfrm>
            <a:off x="1477267" y="3328955"/>
            <a:ext cx="21429466" cy="9251256"/>
          </a:xfrm>
          <a:prstGeom prst="rect">
            <a:avLst/>
          </a:prstGeom>
        </p:spPr>
        <p:txBody>
          <a:bodyPr lIns="50800" tIns="50800" rIns="50800" bIns="50800">
            <a:normAutofit lnSpcReduction="10000"/>
          </a:bodyPr>
          <a:lstStyle/>
          <a:p>
            <a:pPr marL="324485" indent="-324485" defTabSz="426466">
              <a:spcBef>
                <a:spcPts val="3000"/>
              </a:spcBef>
              <a:defRPr sz="4526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계산복잡도</a:t>
            </a:r>
            <a:r>
              <a:rPr baseline="31999"/>
              <a:t>computational complexity</a:t>
            </a:r>
          </a:p>
          <a:p>
            <a:pPr marL="648970" lvl="1" indent="-324485" defTabSz="426466">
              <a:spcBef>
                <a:spcPts val="3000"/>
              </a:spcBef>
              <a:defRPr sz="452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: 프로그램이 얼마나 빨리 답을 계산하는가?</a:t>
            </a:r>
          </a:p>
          <a:p>
            <a:pPr marL="648970" lvl="1" indent="-324485" defTabSz="426466">
              <a:spcBef>
                <a:spcPts val="3000"/>
              </a:spcBef>
              <a:defRPr sz="452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 : 답을 계산하면서 얼마나 많은 공간을 사용하는가?</a:t>
            </a:r>
          </a:p>
          <a:p>
            <a:pPr marL="324485" indent="-324485" defTabSz="426466">
              <a:spcBef>
                <a:spcPts val="3000"/>
              </a:spcBef>
              <a:defRPr sz="4526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while 루프로 작성한 power의 계산 복잡도</a:t>
            </a:r>
          </a:p>
          <a:p>
            <a:pPr marL="648970" lvl="1" indent="-324485" defTabSz="426466">
              <a:spcBef>
                <a:spcPts val="3000"/>
              </a:spcBef>
              <a:defRPr sz="452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</a:t>
            </a:r>
          </a:p>
          <a:p>
            <a:pPr marL="973455" lvl="2" indent="-324485" defTabSz="426466">
              <a:spcBef>
                <a:spcPts val="3000"/>
              </a:spcBef>
              <a:defRPr sz="452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곱셈의 횟수 ( = 루프를 반복하는 횟수)에 비례</a:t>
            </a:r>
          </a:p>
          <a:p>
            <a:pPr marL="973455" lvl="2" indent="-324485" defTabSz="426466">
              <a:spcBef>
                <a:spcPts val="3000"/>
              </a:spcBef>
              <a:defRPr sz="452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인수가 n 일 때 곱셈을 총 n번(= 루프 반복을 총 n번) 하므로 계산시간은 n에 비례</a:t>
            </a:r>
          </a:p>
          <a:p>
            <a:pPr marL="648970" lvl="1" indent="-324485" defTabSz="426466">
              <a:spcBef>
                <a:spcPts val="3000"/>
              </a:spcBef>
              <a:defRPr sz="452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</a:t>
            </a:r>
          </a:p>
          <a:p>
            <a:pPr marL="973455" lvl="2" indent="-324485" defTabSz="426466">
              <a:spcBef>
                <a:spcPts val="3000"/>
              </a:spcBef>
              <a:defRPr sz="452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인수의 크기와 상관없이 일정</a:t>
            </a:r>
          </a:p>
        </p:txBody>
      </p:sp>
      <p:sp>
        <p:nvSpPr>
          <p:cNvPr id="773" name="while 루프 함수의 계산 비용 분석"/>
          <p:cNvSpPr txBox="1"/>
          <p:nvPr/>
        </p:nvSpPr>
        <p:spPr>
          <a:xfrm>
            <a:off x="4089895" y="1225369"/>
            <a:ext cx="16204209" cy="157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800"/>
            </a:lvl1pPr>
          </a:lstStyle>
          <a:p>
            <a:r>
              <a:t>  while 루프 함수의 계산 비용 분석</a:t>
            </a:r>
          </a:p>
        </p:txBody>
      </p:sp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계산 시간 비용 절약?"/>
          <p:cNvSpPr txBox="1">
            <a:spLocks noGrp="1"/>
          </p:cNvSpPr>
          <p:nvPr>
            <p:ph type="title" idx="4294967295"/>
          </p:nvPr>
        </p:nvSpPr>
        <p:spPr>
          <a:xfrm>
            <a:off x="6089865" y="1043511"/>
            <a:ext cx="13675848" cy="223544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805100">
              <a:defRPr sz="117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계산</a:t>
            </a:r>
            <a:r>
              <a:rPr dirty="0"/>
              <a:t> </a:t>
            </a:r>
            <a:r>
              <a:rPr dirty="0" err="1"/>
              <a:t>시간</a:t>
            </a:r>
            <a:r>
              <a:rPr dirty="0"/>
              <a:t>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절약</a:t>
            </a:r>
            <a:r>
              <a:rPr dirty="0"/>
              <a:t>?</a:t>
            </a:r>
          </a:p>
        </p:txBody>
      </p:sp>
      <p:grpSp>
        <p:nvGrpSpPr>
          <p:cNvPr id="778" name="Group"/>
          <p:cNvGrpSpPr/>
          <p:nvPr/>
        </p:nvGrpSpPr>
        <p:grpSpPr>
          <a:xfrm>
            <a:off x="5024688" y="3910480"/>
            <a:ext cx="14741024" cy="2643840"/>
            <a:chOff x="0" y="0"/>
            <a:chExt cx="14741022" cy="2643838"/>
          </a:xfrm>
        </p:grpSpPr>
        <p:pic>
          <p:nvPicPr>
            <p:cNvPr id="776" name="Screen Shot 2021-01-18 at 5.44.42 PM.png" descr="Screen Shot 2021-01-18 at 5.44.42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129047" cy="26438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7" name="Screen Shot 2021-01-18 at 5.45.03 PM.png" descr="Screen Shot 2021-01-18 at 5.45.03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8810" y="881292"/>
              <a:ext cx="8772213" cy="14384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79" name="곱셈의 횟수"/>
          <p:cNvSpPr txBox="1"/>
          <p:nvPr/>
        </p:nvSpPr>
        <p:spPr>
          <a:xfrm>
            <a:off x="4676353" y="10658831"/>
            <a:ext cx="5379294" cy="1524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>
              <a:defRPr sz="8600">
                <a:solidFill>
                  <a:srgbClr val="0433FF"/>
                </a:solidFill>
              </a:defRPr>
            </a:lvl1pPr>
          </a:lstStyle>
          <a:p>
            <a:r>
              <a:t>곱셈의 횟수</a:t>
            </a:r>
          </a:p>
        </p:txBody>
      </p:sp>
      <p:sp>
        <p:nvSpPr>
          <p:cNvPr id="780" name="Line"/>
          <p:cNvSpPr/>
          <p:nvPr/>
        </p:nvSpPr>
        <p:spPr>
          <a:xfrm flipV="1">
            <a:off x="5703285" y="6419914"/>
            <a:ext cx="1" cy="4005781"/>
          </a:xfrm>
          <a:prstGeom prst="line">
            <a:avLst/>
          </a:prstGeom>
          <a:ln w="152400">
            <a:solidFill>
              <a:srgbClr val="0433FF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1" name="Line"/>
          <p:cNvSpPr/>
          <p:nvPr/>
        </p:nvSpPr>
        <p:spPr>
          <a:xfrm flipV="1">
            <a:off x="8522686" y="6419914"/>
            <a:ext cx="1" cy="4005781"/>
          </a:xfrm>
          <a:prstGeom prst="line">
            <a:avLst/>
          </a:prstGeom>
          <a:ln w="152400">
            <a:solidFill>
              <a:srgbClr val="0433FF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2" name="n"/>
          <p:cNvSpPr txBox="1"/>
          <p:nvPr/>
        </p:nvSpPr>
        <p:spPr>
          <a:xfrm>
            <a:off x="3998912" y="8124218"/>
            <a:ext cx="638176" cy="120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600" b="0" i="1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</a:t>
            </a:r>
          </a:p>
        </p:txBody>
      </p:sp>
      <p:sp>
        <p:nvSpPr>
          <p:cNvPr id="783" name="1 + n / 2"/>
          <p:cNvSpPr txBox="1"/>
          <p:nvPr/>
        </p:nvSpPr>
        <p:spPr>
          <a:xfrm>
            <a:off x="9609770" y="8124218"/>
            <a:ext cx="3488061" cy="120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600" b="0" i="1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1 </a:t>
            </a:r>
            <a:r>
              <a:t>+ n / </a:t>
            </a:r>
            <a:r>
              <a:rPr i="0"/>
              <a:t>2</a:t>
            </a:r>
          </a:p>
        </p:txBody>
      </p:sp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나눠 풀기 알고리즘</a:t>
            </a:r>
          </a:p>
        </p:txBody>
      </p:sp>
      <p:sp>
        <p:nvSpPr>
          <p:cNvPr id="786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787" name="Screen Shot 2021-01-18 at 5.45.28 PM.png" descr="Screen Shot 2021-01-18 at 5.45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93" y="3206858"/>
            <a:ext cx="15132245" cy="3856094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1117700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풀기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sp>
        <p:nvSpPr>
          <p:cNvPr id="791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792" name="Screen Shot 2021-01-18 at 5.45.28 PM.png" descr="Screen Shot 2021-01-18 at 5.45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93" y="3206858"/>
            <a:ext cx="15132245" cy="3856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Screen Shot 2021-01-18 at 5.47.12 PM.png" descr="Screen Shot 2021-01-18 at 5.47.1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28" y="7538186"/>
            <a:ext cx="14968974" cy="6007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796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79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00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80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power(2*2,6//2)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04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80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power(2*2,6//2)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power(4,3)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08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80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power(2*2,6//2)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power(4,3)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12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81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power(2*2,6//2)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power(4,3)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power(4*4,2//2)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16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81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creen Shot 2021-01-18 at 1.40.26 PM.png" descr="Screen Shot 2021-01-18 at 1.40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94" y="1543237"/>
            <a:ext cx="13276812" cy="2217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creen Shot 2021-01-18 at 1.49.26 PM.png" descr="Screen Shot 2021-01-18 at 1.49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15" y="4742089"/>
            <a:ext cx="19893370" cy="5603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power(2*2,6//2)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power(4,3)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power(4*4,2//2)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power(16,1)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20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82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power(2*2,6//2)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power(4,3)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power(4*4,2//2)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power(16,1)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 * power(16,0)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24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82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power(2*2,6//2)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power(4,3)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power(4*4,2//2)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power(16,1)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 * power(16,0)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 *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28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82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power(2*2,6//2)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power(4,3)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power(4*4,2//2)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power(16,1)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 * power(16,0)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 *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832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83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power(2*2,6//2)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power(4,3)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power(4*4,2//2)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power(16,1)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 * power(16,0)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 *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64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836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83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ower(2,7)…"/>
          <p:cNvSpPr txBox="1"/>
          <p:nvPr/>
        </p:nvSpPr>
        <p:spPr>
          <a:xfrm>
            <a:off x="8057512" y="5767937"/>
            <a:ext cx="8268975" cy="667812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power(2*2,6//2)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power(4,3)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power(4*4,2//2)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power(16,1)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 * power(16,0)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 *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4 * 16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64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128</a:t>
            </a:r>
          </a:p>
        </p:txBody>
      </p:sp>
      <p:sp>
        <p:nvSpPr>
          <p:cNvPr id="840" name="def power(b,n):…"/>
          <p:cNvSpPr txBox="1"/>
          <p:nvPr/>
        </p:nvSpPr>
        <p:spPr>
          <a:xfrm>
            <a:off x="8057512" y="792805"/>
            <a:ext cx="826897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power(b*b,n//2)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841" name="계산 비용 분석"/>
          <p:cNvSpPr txBox="1"/>
          <p:nvPr/>
        </p:nvSpPr>
        <p:spPr>
          <a:xfrm>
            <a:off x="18282372" y="2283333"/>
            <a:ext cx="3220493" cy="832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 u="sng"/>
            </a:lvl1pPr>
          </a:lstStyle>
          <a:p>
            <a:r>
              <a:t>계산 비용 분석</a:t>
            </a:r>
          </a:p>
        </p:txBody>
      </p:sp>
      <p:sp>
        <p:nvSpPr>
          <p:cNvPr id="842" name="시간"/>
          <p:cNvSpPr txBox="1"/>
          <p:nvPr/>
        </p:nvSpPr>
        <p:spPr>
          <a:xfrm>
            <a:off x="18626108" y="3266440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시간</a:t>
            </a:r>
          </a:p>
        </p:txBody>
      </p:sp>
      <p:sp>
        <p:nvSpPr>
          <p:cNvPr id="843" name="공간"/>
          <p:cNvSpPr txBox="1"/>
          <p:nvPr/>
        </p:nvSpPr>
        <p:spPr>
          <a:xfrm>
            <a:off x="18626108" y="4105810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공간</a:t>
            </a:r>
          </a:p>
        </p:txBody>
      </p:sp>
    </p:spTree>
  </p:cSld>
  <p:clrMapOvr>
    <a:masterClrMapping/>
  </p:clrMapOvr>
  <p:transition spd="med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계산복잡도computational complexity…"/>
          <p:cNvSpPr txBox="1">
            <a:spLocks noGrp="1"/>
          </p:cNvSpPr>
          <p:nvPr>
            <p:ph type="body" idx="4294967295"/>
          </p:nvPr>
        </p:nvSpPr>
        <p:spPr>
          <a:xfrm>
            <a:off x="495300" y="2908557"/>
            <a:ext cx="23544511" cy="1006665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284479" indent="-284479" defTabSz="373887">
              <a:spcBef>
                <a:spcPts val="2600"/>
              </a:spcBef>
              <a:defRPr sz="3968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계산복잡도</a:t>
            </a:r>
            <a:r>
              <a:rPr baseline="31999"/>
              <a:t>computational complexity</a:t>
            </a:r>
          </a:p>
          <a:p>
            <a:pPr marL="568959" lvl="1" indent="-284479" defTabSz="373887">
              <a:spcBef>
                <a:spcPts val="2600"/>
              </a:spcBef>
              <a:defRPr sz="396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: 프로그램이 얼마나 빨리 답을 계산하는가?</a:t>
            </a:r>
          </a:p>
          <a:p>
            <a:pPr marL="568959" lvl="1" indent="-284479" defTabSz="373887">
              <a:spcBef>
                <a:spcPts val="2600"/>
              </a:spcBef>
              <a:defRPr sz="396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 : 답을 계산하면서 얼마나 많은 공간을 사용하는가?</a:t>
            </a:r>
          </a:p>
          <a:p>
            <a:pPr marL="284479" indent="-284479" defTabSz="373887">
              <a:spcBef>
                <a:spcPts val="2600"/>
              </a:spcBef>
              <a:defRPr sz="3968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power 함수의 계산 복잡도</a:t>
            </a:r>
          </a:p>
          <a:p>
            <a:pPr marL="568959" lvl="1" indent="-284479" defTabSz="373887">
              <a:spcBef>
                <a:spcPts val="2600"/>
              </a:spcBef>
              <a:defRPr sz="396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</a:t>
            </a:r>
          </a:p>
          <a:p>
            <a:pPr marL="853439" lvl="2" indent="-284479" defTabSz="373887">
              <a:spcBef>
                <a:spcPts val="2600"/>
              </a:spcBef>
              <a:defRPr sz="396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곱셈의 횟수 ( = 재귀 함수를 호출하는 횟수)에 비례</a:t>
            </a:r>
          </a:p>
          <a:p>
            <a:pPr marL="853439" lvl="2" indent="-284479" defTabSz="373887">
              <a:spcBef>
                <a:spcPts val="2600"/>
              </a:spcBef>
              <a:defRPr sz="396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둘째 인수 n이 짝수 일 때 인수의 크기가 반으로 작아지므로 호출 횟수를 대략 따져보면 약 log</a:t>
            </a:r>
            <a:r>
              <a:rPr baseline="-5999"/>
              <a:t>2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 번이 되므로 계산시간은 log</a:t>
            </a:r>
            <a:r>
              <a:rPr baseline="-5999"/>
              <a:t>2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에 비례함</a:t>
            </a:r>
          </a:p>
          <a:p>
            <a:pPr marL="568959" lvl="1" indent="-284479" defTabSz="373887">
              <a:spcBef>
                <a:spcPts val="2600"/>
              </a:spcBef>
              <a:defRPr sz="396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</a:t>
            </a:r>
          </a:p>
          <a:p>
            <a:pPr marL="853439" lvl="2" indent="-284479" defTabSz="373887">
              <a:spcBef>
                <a:spcPts val="2600"/>
              </a:spcBef>
              <a:defRPr sz="396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재귀 함수를 호출하는 횟수에 비례 (답을 구해온 뒤에 곱해야 할 수를 기억해둘 공간 필요)</a:t>
            </a:r>
          </a:p>
          <a:p>
            <a:pPr marL="853439" lvl="2" indent="-284479" defTabSz="373887">
              <a:spcBef>
                <a:spcPts val="2600"/>
              </a:spcBef>
              <a:defRPr sz="396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둘째 인수 n이 짝수 일 때 위와 마찬가지로 재귀 호출을 약 log</a:t>
            </a:r>
            <a:r>
              <a:rPr baseline="-5999"/>
              <a:t>2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 번 하므로 계산시간은 log</a:t>
            </a:r>
            <a:r>
              <a:rPr baseline="-5999"/>
              <a:t>2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에 비례함</a:t>
            </a:r>
          </a:p>
        </p:txBody>
      </p:sp>
      <p:sp>
        <p:nvSpPr>
          <p:cNvPr id="846" name="재귀 함수의 계산 비용 분석"/>
          <p:cNvSpPr txBox="1"/>
          <p:nvPr/>
        </p:nvSpPr>
        <p:spPr>
          <a:xfrm>
            <a:off x="4892675" y="1199969"/>
            <a:ext cx="15496580" cy="157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800"/>
            </a:lvl1pPr>
          </a:lstStyle>
          <a:p>
            <a:r>
              <a:t>  재귀 함수의 계산 비용 분석</a:t>
            </a:r>
          </a:p>
        </p:txBody>
      </p:sp>
    </p:spTree>
  </p:cSld>
  <p:clrMapOvr>
    <a:masterClrMapping/>
  </p:clrMapOvr>
  <p:transition spd="med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" name="Table"/>
          <p:cNvGraphicFramePr/>
          <p:nvPr/>
        </p:nvGraphicFramePr>
        <p:xfrm>
          <a:off x="2193192" y="500062"/>
          <a:ext cx="4882584" cy="13126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44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992">
                <a:tc>
                  <a:txBody>
                    <a:bodyPr/>
                    <a:lstStyle/>
                    <a:p>
                      <a:pPr algn="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FFFFFF"/>
                          </a:solidFill>
                          <a:latin typeface="Apple SD 산돌고딕 Neo 볼드체"/>
                          <a:ea typeface="Apple SD 산돌고딕 Neo 볼드체"/>
                          <a:cs typeface="Apple SD 산돌고딕 Neo 볼드체"/>
                          <a:sym typeface="Apple SD 산돌고딕 Neo 볼드체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4400" b="0">
                          <a:latin typeface="Apple SD 산돌고딕 Neo 볼드체"/>
                          <a:ea typeface="Apple SD 산돌고딕 Neo 볼드체"/>
                          <a:cs typeface="Apple SD 산돌고딕 Neo 볼드체"/>
                          <a:sym typeface="Apple SD 산돌고딕 Neo 볼드체"/>
                        </a:defRPr>
                      </a:pPr>
                      <a:r>
                        <a:t>log</a:t>
                      </a:r>
                      <a:r>
                        <a:rPr baseline="-5999"/>
                        <a:t>2</a:t>
                      </a:r>
                      <a: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32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64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256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512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1024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2048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4096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8192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16384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14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32768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47992"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65536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44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49" name="n  vs.  log2n"/>
          <p:cNvSpPr txBox="1"/>
          <p:nvPr/>
        </p:nvSpPr>
        <p:spPr>
          <a:xfrm>
            <a:off x="11713158" y="831569"/>
            <a:ext cx="7610173" cy="1482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8800"/>
            </a:pPr>
            <a:r>
              <a:t>n  vs.  log</a:t>
            </a:r>
            <a:r>
              <a:rPr baseline="-5999"/>
              <a:t>2</a:t>
            </a:r>
            <a:r>
              <a:t>n</a:t>
            </a:r>
          </a:p>
        </p:txBody>
      </p:sp>
      <p:pic>
        <p:nvPicPr>
          <p:cNvPr id="850" name="image_1550398347123_750.png" descr="image_1550398347123_7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240" y="4098361"/>
            <a:ext cx="12736008" cy="7613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66506"/>
          <p:cNvSpPr txBox="1"/>
          <p:nvPr/>
        </p:nvSpPr>
        <p:spPr>
          <a:xfrm>
            <a:off x="6803224" y="436106"/>
            <a:ext cx="128536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66506</a:t>
            </a:r>
          </a:p>
        </p:txBody>
      </p:sp>
      <p:sp>
        <p:nvSpPr>
          <p:cNvPr id="853" name="33253"/>
          <p:cNvSpPr txBox="1"/>
          <p:nvPr/>
        </p:nvSpPr>
        <p:spPr>
          <a:xfrm>
            <a:off x="6803224" y="1121906"/>
            <a:ext cx="128536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33253</a:t>
            </a:r>
          </a:p>
        </p:txBody>
      </p:sp>
      <p:sp>
        <p:nvSpPr>
          <p:cNvPr id="854" name="33252"/>
          <p:cNvSpPr txBox="1"/>
          <p:nvPr/>
        </p:nvSpPr>
        <p:spPr>
          <a:xfrm>
            <a:off x="8581224" y="1121906"/>
            <a:ext cx="128536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33252</a:t>
            </a:r>
          </a:p>
        </p:txBody>
      </p:sp>
      <p:sp>
        <p:nvSpPr>
          <p:cNvPr id="855" name="16626"/>
          <p:cNvSpPr txBox="1"/>
          <p:nvPr/>
        </p:nvSpPr>
        <p:spPr>
          <a:xfrm>
            <a:off x="8581224" y="1883906"/>
            <a:ext cx="128536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16626</a:t>
            </a:r>
          </a:p>
        </p:txBody>
      </p:sp>
      <p:sp>
        <p:nvSpPr>
          <p:cNvPr id="856" name="8313"/>
          <p:cNvSpPr txBox="1"/>
          <p:nvPr/>
        </p:nvSpPr>
        <p:spPr>
          <a:xfrm>
            <a:off x="8833904" y="2645906"/>
            <a:ext cx="105940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8313</a:t>
            </a:r>
          </a:p>
        </p:txBody>
      </p:sp>
      <p:sp>
        <p:nvSpPr>
          <p:cNvPr id="857" name="8312"/>
          <p:cNvSpPr txBox="1"/>
          <p:nvPr/>
        </p:nvSpPr>
        <p:spPr>
          <a:xfrm>
            <a:off x="10434104" y="2645906"/>
            <a:ext cx="105940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8312</a:t>
            </a:r>
          </a:p>
        </p:txBody>
      </p:sp>
      <p:sp>
        <p:nvSpPr>
          <p:cNvPr id="858" name="4156"/>
          <p:cNvSpPr txBox="1"/>
          <p:nvPr/>
        </p:nvSpPr>
        <p:spPr>
          <a:xfrm>
            <a:off x="10434104" y="3407906"/>
            <a:ext cx="105940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4156</a:t>
            </a:r>
          </a:p>
        </p:txBody>
      </p:sp>
      <p:sp>
        <p:nvSpPr>
          <p:cNvPr id="859" name="2078"/>
          <p:cNvSpPr txBox="1"/>
          <p:nvPr/>
        </p:nvSpPr>
        <p:spPr>
          <a:xfrm>
            <a:off x="10434104" y="4169906"/>
            <a:ext cx="105940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2078</a:t>
            </a:r>
          </a:p>
        </p:txBody>
      </p:sp>
      <p:sp>
        <p:nvSpPr>
          <p:cNvPr id="860" name="1039"/>
          <p:cNvSpPr txBox="1"/>
          <p:nvPr/>
        </p:nvSpPr>
        <p:spPr>
          <a:xfrm>
            <a:off x="10434104" y="4931906"/>
            <a:ext cx="105940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1039</a:t>
            </a:r>
          </a:p>
        </p:txBody>
      </p:sp>
      <p:sp>
        <p:nvSpPr>
          <p:cNvPr id="861" name="1038"/>
          <p:cNvSpPr txBox="1"/>
          <p:nvPr/>
        </p:nvSpPr>
        <p:spPr>
          <a:xfrm>
            <a:off x="11907304" y="4931906"/>
            <a:ext cx="105940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1038</a:t>
            </a:r>
          </a:p>
        </p:txBody>
      </p:sp>
      <p:sp>
        <p:nvSpPr>
          <p:cNvPr id="862" name="519"/>
          <p:cNvSpPr txBox="1"/>
          <p:nvPr/>
        </p:nvSpPr>
        <p:spPr>
          <a:xfrm>
            <a:off x="12159983" y="5770106"/>
            <a:ext cx="8334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519</a:t>
            </a:r>
          </a:p>
        </p:txBody>
      </p:sp>
      <p:sp>
        <p:nvSpPr>
          <p:cNvPr id="863" name="518"/>
          <p:cNvSpPr txBox="1"/>
          <p:nvPr/>
        </p:nvSpPr>
        <p:spPr>
          <a:xfrm>
            <a:off x="13506183" y="5770106"/>
            <a:ext cx="8334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518</a:t>
            </a:r>
          </a:p>
        </p:txBody>
      </p:sp>
      <p:sp>
        <p:nvSpPr>
          <p:cNvPr id="864" name="259"/>
          <p:cNvSpPr txBox="1"/>
          <p:nvPr/>
        </p:nvSpPr>
        <p:spPr>
          <a:xfrm>
            <a:off x="13506183" y="6557506"/>
            <a:ext cx="8334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259</a:t>
            </a:r>
          </a:p>
        </p:txBody>
      </p:sp>
      <p:sp>
        <p:nvSpPr>
          <p:cNvPr id="865" name="258"/>
          <p:cNvSpPr txBox="1"/>
          <p:nvPr/>
        </p:nvSpPr>
        <p:spPr>
          <a:xfrm>
            <a:off x="14699983" y="6557506"/>
            <a:ext cx="8334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258</a:t>
            </a:r>
          </a:p>
        </p:txBody>
      </p:sp>
      <p:sp>
        <p:nvSpPr>
          <p:cNvPr id="866" name="129"/>
          <p:cNvSpPr txBox="1"/>
          <p:nvPr/>
        </p:nvSpPr>
        <p:spPr>
          <a:xfrm>
            <a:off x="14699983" y="7319506"/>
            <a:ext cx="8334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129</a:t>
            </a:r>
          </a:p>
        </p:txBody>
      </p:sp>
      <p:sp>
        <p:nvSpPr>
          <p:cNvPr id="867" name="128"/>
          <p:cNvSpPr txBox="1"/>
          <p:nvPr/>
        </p:nvSpPr>
        <p:spPr>
          <a:xfrm>
            <a:off x="15919183" y="7319506"/>
            <a:ext cx="8334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128</a:t>
            </a:r>
          </a:p>
        </p:txBody>
      </p:sp>
      <p:sp>
        <p:nvSpPr>
          <p:cNvPr id="868" name="64"/>
          <p:cNvSpPr txBox="1"/>
          <p:nvPr/>
        </p:nvSpPr>
        <p:spPr>
          <a:xfrm>
            <a:off x="16133762" y="8081506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64</a:t>
            </a:r>
          </a:p>
        </p:txBody>
      </p:sp>
      <p:sp>
        <p:nvSpPr>
          <p:cNvPr id="869" name="32"/>
          <p:cNvSpPr txBox="1"/>
          <p:nvPr/>
        </p:nvSpPr>
        <p:spPr>
          <a:xfrm>
            <a:off x="16133762" y="8843506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32</a:t>
            </a:r>
          </a:p>
        </p:txBody>
      </p:sp>
      <p:sp>
        <p:nvSpPr>
          <p:cNvPr id="870" name="16"/>
          <p:cNvSpPr txBox="1"/>
          <p:nvPr/>
        </p:nvSpPr>
        <p:spPr>
          <a:xfrm>
            <a:off x="16133762" y="9605506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16</a:t>
            </a:r>
          </a:p>
        </p:txBody>
      </p:sp>
      <p:sp>
        <p:nvSpPr>
          <p:cNvPr id="871" name="8"/>
          <p:cNvSpPr txBox="1"/>
          <p:nvPr/>
        </p:nvSpPr>
        <p:spPr>
          <a:xfrm>
            <a:off x="16335641" y="10367506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8</a:t>
            </a:r>
          </a:p>
        </p:txBody>
      </p:sp>
      <p:sp>
        <p:nvSpPr>
          <p:cNvPr id="872" name="4"/>
          <p:cNvSpPr txBox="1"/>
          <p:nvPr/>
        </p:nvSpPr>
        <p:spPr>
          <a:xfrm>
            <a:off x="16335641" y="11129506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4</a:t>
            </a:r>
          </a:p>
        </p:txBody>
      </p:sp>
      <p:sp>
        <p:nvSpPr>
          <p:cNvPr id="873" name="2"/>
          <p:cNvSpPr txBox="1"/>
          <p:nvPr/>
        </p:nvSpPr>
        <p:spPr>
          <a:xfrm>
            <a:off x="16335641" y="11891506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2</a:t>
            </a:r>
          </a:p>
        </p:txBody>
      </p:sp>
      <p:sp>
        <p:nvSpPr>
          <p:cNvPr id="874" name="1"/>
          <p:cNvSpPr txBox="1"/>
          <p:nvPr/>
        </p:nvSpPr>
        <p:spPr>
          <a:xfrm>
            <a:off x="16335641" y="12653506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</a:t>
            </a:r>
          </a:p>
        </p:txBody>
      </p:sp>
      <p:sp>
        <p:nvSpPr>
          <p:cNvPr id="875" name="0"/>
          <p:cNvSpPr txBox="1"/>
          <p:nvPr/>
        </p:nvSpPr>
        <p:spPr>
          <a:xfrm>
            <a:off x="17343837" y="12653506"/>
            <a:ext cx="23693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r>
              <a:t>0</a:t>
            </a:r>
          </a:p>
        </p:txBody>
      </p:sp>
      <p:sp>
        <p:nvSpPr>
          <p:cNvPr id="876" name="power(2, 66506)"/>
          <p:cNvSpPr txBox="1"/>
          <p:nvPr/>
        </p:nvSpPr>
        <p:spPr>
          <a:xfrm>
            <a:off x="869175" y="436106"/>
            <a:ext cx="3196667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power(2, 66506)</a:t>
            </a:r>
          </a:p>
        </p:txBody>
      </p:sp>
    </p:spTree>
  </p:cSld>
  <p:clrMapOvr>
    <a:masterClrMapping/>
  </p:clrMapOvr>
  <p:transition spd="med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Screen Shot 2021-01-18 at 5.47.12 PM.png" descr="Screen Shot 2021-01-18 at 5.47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216" y="355844"/>
            <a:ext cx="14455367" cy="5801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9" name="Screen Shot 2021-01-18 at 6.09.07 PM.png" descr="Screen Shot 2021-01-18 at 6.09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338" y="6319610"/>
            <a:ext cx="14681324" cy="704054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80" name="Table"/>
          <p:cNvGraphicFramePr/>
          <p:nvPr/>
        </p:nvGraphicFramePr>
        <p:xfrm>
          <a:off x="1772860" y="2832989"/>
          <a:ext cx="2018216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1" name="Table"/>
          <p:cNvGraphicFramePr/>
          <p:nvPr/>
        </p:nvGraphicFramePr>
        <p:xfrm>
          <a:off x="1476369" y="8988217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29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3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84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88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88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88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loop(2,7-1,2*1) ==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92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89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loop(2,7-1,2*1) == loop(2,6,2)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896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89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loop(2,7-1,2*1) == loop(2,6,2)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loop(2*2,6//2,2) ==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900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90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loop(2,7-1,2*1) == loop(2,6,2)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loop(2*2,6//2,2) == loop(4,3,2)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904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90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loop(2,7-1,2*1) == loop(2,6,2)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loop(2*2,6//2,2) == loop(4,3,2)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loop(4,3-1,4*2) ==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908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90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loop(2,7-1,2*1) == loop(2,6,2)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loop(2*2,6//2,2) == loop(4,3,2)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loop(4,3-1,4*2) == loop(4,2,8)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912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91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loop(2,7-1,2*1) == loop(2,6,2)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loop(2*2,6//2,2) == loop(4,3,2)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loop(4,3-1,4*2) == loop(4,2,8)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loop(4*4,2//2,8) ==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916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91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loop(2,7-1,2*1) == loop(2,6,2)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loop(2*2,6//2,2) == loop(4,3,2)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loop(4,3-1,4*2) == loop(4,2,8)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loop(4*4,2//2,8) == loop(16,1,8)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920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92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33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3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loop(2,7-1,2*1) == loop(2,6,2)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loop(2*2,6//2,2) == loop(4,3,2)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loop(4,3-1,4*2) == loop(4,2,8)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loop(4*4,2//2,8) == loop(16,1,8)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loop(16,1-1,16*8) ==</a:t>
            </a:r>
          </a:p>
        </p:txBody>
      </p:sp>
      <p:sp>
        <p:nvSpPr>
          <p:cNvPr id="924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92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loop(2,7-1,2*1) == loop(2,6,2)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loop(2*2,6//2,2) == loop(4,3,2)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loop(4,3-1,4*2) == loop(4,2,8)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loop(4*4,2//2,8) == loop(16,1,8)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loop(16,1-1,16*8) == loop(16,0,128)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928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92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ower(2,7)…"/>
          <p:cNvSpPr txBox="1"/>
          <p:nvPr/>
        </p:nvSpPr>
        <p:spPr>
          <a:xfrm>
            <a:off x="7193312" y="7203084"/>
            <a:ext cx="9997376" cy="444635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power(2,7)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loop(2,7-1,2*1) == loop(2,6,2)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loop(2*2,6//2,2) == loop(4,3,2)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loop(4,3-1,4*2) == loop(4,2,8)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loop(4*4,2//2,8) == loop(16,1,8)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loop(16,1-1,16*8) == loop(16,0,128)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128</a:t>
            </a:r>
          </a:p>
        </p:txBody>
      </p:sp>
      <p:sp>
        <p:nvSpPr>
          <p:cNvPr id="932" name="def power(b,n):…"/>
          <p:cNvSpPr txBox="1"/>
          <p:nvPr/>
        </p:nvSpPr>
        <p:spPr>
          <a:xfrm>
            <a:off x="7192878" y="1126455"/>
            <a:ext cx="9998244" cy="5400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def</a:t>
            </a:r>
            <a:r>
              <a:t> loop(b,n,prod):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% 2 ==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loop(b*b,n//2,prod)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loop(b,n-1,b*prod)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prod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return</a:t>
            </a:r>
            <a:r>
              <a:t> loop(b,n,1)</a:t>
            </a:r>
          </a:p>
        </p:txBody>
      </p:sp>
      <p:sp>
        <p:nvSpPr>
          <p:cNvPr id="933" name="계산 비용 분석"/>
          <p:cNvSpPr txBox="1"/>
          <p:nvPr/>
        </p:nvSpPr>
        <p:spPr>
          <a:xfrm>
            <a:off x="18282372" y="2283333"/>
            <a:ext cx="3220493" cy="832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 u="sng"/>
            </a:lvl1pPr>
          </a:lstStyle>
          <a:p>
            <a:r>
              <a:t>계산 비용 분석</a:t>
            </a:r>
          </a:p>
        </p:txBody>
      </p:sp>
      <p:sp>
        <p:nvSpPr>
          <p:cNvPr id="934" name="시간"/>
          <p:cNvSpPr txBox="1"/>
          <p:nvPr/>
        </p:nvSpPr>
        <p:spPr>
          <a:xfrm>
            <a:off x="18626108" y="3266440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시간</a:t>
            </a:r>
          </a:p>
        </p:txBody>
      </p:sp>
      <p:sp>
        <p:nvSpPr>
          <p:cNvPr id="935" name="공간"/>
          <p:cNvSpPr txBox="1"/>
          <p:nvPr/>
        </p:nvSpPr>
        <p:spPr>
          <a:xfrm>
            <a:off x="18626108" y="4105810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공간</a:t>
            </a:r>
          </a:p>
        </p:txBody>
      </p:sp>
    </p:spTree>
  </p:cSld>
  <p:clrMapOvr>
    <a:masterClrMapping/>
  </p:clrMapOvr>
  <p:transition spd="med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계산복잡도computational complexity…"/>
          <p:cNvSpPr txBox="1">
            <a:spLocks noGrp="1"/>
          </p:cNvSpPr>
          <p:nvPr>
            <p:ph type="body" idx="4294967295"/>
          </p:nvPr>
        </p:nvSpPr>
        <p:spPr>
          <a:xfrm>
            <a:off x="749300" y="3164292"/>
            <a:ext cx="22885400" cy="9580067"/>
          </a:xfrm>
          <a:prstGeom prst="rect">
            <a:avLst/>
          </a:prstGeom>
        </p:spPr>
        <p:txBody>
          <a:bodyPr lIns="50800" tIns="50800" rIns="50800" bIns="50800">
            <a:normAutofit lnSpcReduction="10000"/>
          </a:bodyPr>
          <a:lstStyle/>
          <a:p>
            <a:pPr marL="315594" indent="-315594" defTabSz="414781">
              <a:spcBef>
                <a:spcPts val="2900"/>
              </a:spcBef>
              <a:defRPr sz="4402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계산복잡도</a:t>
            </a:r>
            <a:r>
              <a:rPr baseline="31999" dirty="0" err="1"/>
              <a:t>computational</a:t>
            </a:r>
            <a:r>
              <a:rPr baseline="31999" dirty="0"/>
              <a:t> complexity</a:t>
            </a:r>
          </a:p>
          <a:p>
            <a:pPr marL="631189" lvl="1" indent="-315594" defTabSz="414781">
              <a:spcBef>
                <a:spcPts val="2900"/>
              </a:spcBef>
              <a:defRPr sz="4402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시간</a:t>
            </a:r>
            <a:r>
              <a:rPr dirty="0"/>
              <a:t> : </a:t>
            </a:r>
            <a:r>
              <a:rPr dirty="0" err="1"/>
              <a:t>프로그램이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답을</a:t>
            </a:r>
            <a:r>
              <a:rPr dirty="0"/>
              <a:t> </a:t>
            </a:r>
            <a:r>
              <a:rPr dirty="0" err="1"/>
              <a:t>계산하는가</a:t>
            </a:r>
            <a:r>
              <a:rPr dirty="0"/>
              <a:t>?</a:t>
            </a:r>
          </a:p>
          <a:p>
            <a:pPr marL="631189" lvl="1" indent="-315594" defTabSz="414781">
              <a:spcBef>
                <a:spcPts val="2900"/>
              </a:spcBef>
              <a:defRPr sz="4402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공간</a:t>
            </a:r>
            <a:r>
              <a:rPr dirty="0"/>
              <a:t> : </a:t>
            </a:r>
            <a:r>
              <a:rPr dirty="0" err="1"/>
              <a:t>답을</a:t>
            </a:r>
            <a:r>
              <a:rPr dirty="0"/>
              <a:t> </a:t>
            </a:r>
            <a:r>
              <a:rPr dirty="0" err="1"/>
              <a:t>계산하면서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공간을</a:t>
            </a:r>
            <a:r>
              <a:rPr dirty="0"/>
              <a:t> </a:t>
            </a:r>
            <a:r>
              <a:rPr dirty="0" err="1"/>
              <a:t>사용하는가</a:t>
            </a:r>
            <a:r>
              <a:rPr dirty="0"/>
              <a:t>?</a:t>
            </a:r>
          </a:p>
          <a:p>
            <a:pPr marL="315594" indent="-315594" defTabSz="414781">
              <a:spcBef>
                <a:spcPts val="2900"/>
              </a:spcBef>
              <a:defRPr sz="4402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꼬리재귀</a:t>
            </a:r>
            <a:r>
              <a:rPr dirty="0"/>
              <a:t> power </a:t>
            </a:r>
            <a:r>
              <a:rPr dirty="0" err="1"/>
              <a:t>함수의</a:t>
            </a:r>
            <a:r>
              <a:rPr dirty="0"/>
              <a:t> </a:t>
            </a:r>
            <a:r>
              <a:rPr dirty="0" err="1"/>
              <a:t>계산</a:t>
            </a:r>
            <a:r>
              <a:rPr dirty="0"/>
              <a:t> </a:t>
            </a:r>
            <a:r>
              <a:rPr dirty="0" err="1"/>
              <a:t>복잡도</a:t>
            </a:r>
            <a:endParaRPr dirty="0"/>
          </a:p>
          <a:p>
            <a:pPr marL="631189" lvl="1" indent="-315594" defTabSz="414781">
              <a:spcBef>
                <a:spcPts val="2900"/>
              </a:spcBef>
              <a:defRPr sz="4402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시간</a:t>
            </a:r>
            <a:r>
              <a:rPr dirty="0"/>
              <a:t> </a:t>
            </a:r>
          </a:p>
          <a:p>
            <a:pPr marL="946784" lvl="2" indent="-315594" defTabSz="414781">
              <a:spcBef>
                <a:spcPts val="2900"/>
              </a:spcBef>
              <a:defRPr sz="4402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곱셈의</a:t>
            </a:r>
            <a:r>
              <a:rPr dirty="0"/>
              <a:t> </a:t>
            </a:r>
            <a:r>
              <a:rPr dirty="0" err="1"/>
              <a:t>횟수</a:t>
            </a:r>
            <a:r>
              <a:rPr dirty="0"/>
              <a:t> ( = </a:t>
            </a:r>
            <a:r>
              <a:rPr dirty="0" err="1"/>
              <a:t>재귀</a:t>
            </a:r>
            <a:r>
              <a:rPr dirty="0"/>
              <a:t> </a:t>
            </a:r>
            <a:r>
              <a:rPr dirty="0" err="1"/>
              <a:t>함수를</a:t>
            </a:r>
            <a:r>
              <a:rPr dirty="0"/>
              <a:t> </a:t>
            </a:r>
            <a:r>
              <a:rPr dirty="0" err="1"/>
              <a:t>호출하는</a:t>
            </a:r>
            <a:r>
              <a:rPr dirty="0"/>
              <a:t> </a:t>
            </a:r>
            <a:r>
              <a:rPr dirty="0" err="1"/>
              <a:t>횟수</a:t>
            </a:r>
            <a:r>
              <a:rPr dirty="0"/>
              <a:t>)에 </a:t>
            </a:r>
            <a:r>
              <a:rPr dirty="0" err="1"/>
              <a:t>비례</a:t>
            </a:r>
            <a:endParaRPr dirty="0"/>
          </a:p>
          <a:p>
            <a:pPr marL="946784" lvl="2" indent="-315594" defTabSz="414781">
              <a:spcBef>
                <a:spcPts val="2900"/>
              </a:spcBef>
              <a:defRPr sz="4402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인수</a:t>
            </a:r>
            <a:r>
              <a:rPr dirty="0"/>
              <a:t> </a:t>
            </a:r>
            <a:r>
              <a:rPr dirty="0" err="1"/>
              <a:t>n이</a:t>
            </a:r>
            <a:r>
              <a:rPr dirty="0"/>
              <a:t> </a:t>
            </a:r>
            <a:r>
              <a:rPr dirty="0" err="1"/>
              <a:t>짝수</a:t>
            </a:r>
            <a:r>
              <a:rPr dirty="0"/>
              <a:t> 일 때 </a:t>
            </a:r>
            <a:r>
              <a:rPr dirty="0" err="1"/>
              <a:t>인수의</a:t>
            </a:r>
            <a:r>
              <a:rPr dirty="0"/>
              <a:t> </a:t>
            </a:r>
            <a:r>
              <a:rPr dirty="0" err="1"/>
              <a:t>크기가</a:t>
            </a:r>
            <a:r>
              <a:rPr dirty="0"/>
              <a:t> </a:t>
            </a:r>
            <a:r>
              <a:rPr dirty="0" err="1"/>
              <a:t>반으로</a:t>
            </a:r>
            <a:r>
              <a:rPr dirty="0"/>
              <a:t> </a:t>
            </a:r>
            <a:r>
              <a:rPr dirty="0" err="1"/>
              <a:t>작아지므로</a:t>
            </a:r>
            <a:r>
              <a:rPr dirty="0"/>
              <a:t> </a:t>
            </a:r>
            <a:r>
              <a:rPr dirty="0" err="1"/>
              <a:t>호출</a:t>
            </a:r>
            <a:r>
              <a:rPr dirty="0"/>
              <a:t> </a:t>
            </a:r>
            <a:r>
              <a:rPr dirty="0" err="1"/>
              <a:t>횟수를</a:t>
            </a:r>
            <a:r>
              <a:rPr dirty="0"/>
              <a:t> </a:t>
            </a:r>
            <a:r>
              <a:rPr dirty="0" err="1"/>
              <a:t>대략</a:t>
            </a:r>
            <a:r>
              <a:rPr dirty="0"/>
              <a:t> </a:t>
            </a:r>
            <a:r>
              <a:rPr dirty="0" err="1"/>
              <a:t>따져보면</a:t>
            </a:r>
            <a:r>
              <a:rPr dirty="0"/>
              <a:t> 약 log</a:t>
            </a:r>
            <a:r>
              <a:rPr baseline="-5999" dirty="0"/>
              <a:t>2</a:t>
            </a:r>
            <a:r>
              <a:rPr i="1" dirty="0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rPr dirty="0"/>
              <a:t> </a:t>
            </a:r>
            <a:r>
              <a:rPr dirty="0" err="1"/>
              <a:t>번이</a:t>
            </a:r>
            <a:r>
              <a:rPr dirty="0"/>
              <a:t> </a:t>
            </a:r>
            <a:r>
              <a:rPr dirty="0" err="1"/>
              <a:t>되므로</a:t>
            </a:r>
            <a:r>
              <a:rPr dirty="0"/>
              <a:t> </a:t>
            </a:r>
            <a:r>
              <a:rPr dirty="0" err="1"/>
              <a:t>계산시간은</a:t>
            </a:r>
            <a:r>
              <a:rPr dirty="0"/>
              <a:t> log</a:t>
            </a:r>
            <a:r>
              <a:rPr baseline="-5999" dirty="0"/>
              <a:t>2</a:t>
            </a:r>
            <a:r>
              <a:rPr i="1" dirty="0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rPr dirty="0"/>
              <a:t>에 </a:t>
            </a:r>
            <a:r>
              <a:rPr dirty="0" err="1"/>
              <a:t>비례함</a:t>
            </a:r>
            <a:endParaRPr dirty="0"/>
          </a:p>
          <a:p>
            <a:pPr marL="631189" lvl="1" indent="-315594" defTabSz="414781">
              <a:spcBef>
                <a:spcPts val="2900"/>
              </a:spcBef>
              <a:defRPr sz="4402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공간</a:t>
            </a:r>
            <a:endParaRPr dirty="0"/>
          </a:p>
          <a:p>
            <a:pPr marL="946784" lvl="2" indent="-315594" defTabSz="414781">
              <a:spcBef>
                <a:spcPts val="2900"/>
              </a:spcBef>
              <a:defRPr sz="4402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인수의</a:t>
            </a:r>
            <a:r>
              <a:rPr dirty="0"/>
              <a:t> </a:t>
            </a:r>
            <a:r>
              <a:rPr dirty="0" err="1"/>
              <a:t>크기와</a:t>
            </a:r>
            <a:r>
              <a:rPr dirty="0"/>
              <a:t> </a:t>
            </a:r>
            <a:r>
              <a:rPr dirty="0" err="1"/>
              <a:t>상관없이</a:t>
            </a:r>
            <a:r>
              <a:rPr dirty="0"/>
              <a:t> </a:t>
            </a:r>
            <a:r>
              <a:rPr dirty="0" err="1"/>
              <a:t>일정</a:t>
            </a:r>
            <a:endParaRPr dirty="0"/>
          </a:p>
        </p:txBody>
      </p:sp>
      <p:sp>
        <p:nvSpPr>
          <p:cNvPr id="938" name="꼬리재귀 함수의 계산 비용 분석"/>
          <p:cNvSpPr txBox="1"/>
          <p:nvPr/>
        </p:nvSpPr>
        <p:spPr>
          <a:xfrm>
            <a:off x="3913632" y="1238138"/>
            <a:ext cx="16605504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8800"/>
            </a:lvl1pPr>
          </a:lstStyle>
          <a:p>
            <a:r>
              <a:rPr dirty="0"/>
              <a:t>  </a:t>
            </a:r>
            <a:r>
              <a:rPr dirty="0" err="1"/>
              <a:t>꼬리재귀</a:t>
            </a:r>
            <a:r>
              <a:rPr dirty="0"/>
              <a:t> </a:t>
            </a:r>
            <a:r>
              <a:rPr dirty="0" err="1"/>
              <a:t>함수의</a:t>
            </a:r>
            <a:r>
              <a:rPr dirty="0"/>
              <a:t> </a:t>
            </a:r>
            <a:r>
              <a:rPr dirty="0" err="1"/>
              <a:t>계산</a:t>
            </a:r>
            <a:r>
              <a:rPr dirty="0"/>
              <a:t>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분석</a:t>
            </a:r>
            <a:endParaRPr dirty="0"/>
          </a:p>
        </p:txBody>
      </p:sp>
    </p:spTree>
  </p:cSld>
  <p:clrMapOvr>
    <a:masterClrMapping/>
  </p:clrMapOvr>
  <p:transition spd="med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" name="Table"/>
          <p:cNvGraphicFramePr/>
          <p:nvPr/>
        </p:nvGraphicFramePr>
        <p:xfrm>
          <a:off x="2324448" y="9309246"/>
          <a:ext cx="2018216" cy="160432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43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1" name="Table"/>
          <p:cNvGraphicFramePr/>
          <p:nvPr/>
        </p:nvGraphicFramePr>
        <p:xfrm>
          <a:off x="2027957" y="2602394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2" name="계산 비용 분석"/>
          <p:cNvSpPr txBox="1"/>
          <p:nvPr/>
        </p:nvSpPr>
        <p:spPr>
          <a:xfrm>
            <a:off x="19405186" y="9153336"/>
            <a:ext cx="3220492" cy="832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 u="sng"/>
            </a:lvl1pPr>
          </a:lstStyle>
          <a:p>
            <a:r>
              <a:t>계산 비용 분석</a:t>
            </a:r>
          </a:p>
        </p:txBody>
      </p:sp>
      <p:sp>
        <p:nvSpPr>
          <p:cNvPr id="943" name="시간"/>
          <p:cNvSpPr txBox="1"/>
          <p:nvPr/>
        </p:nvSpPr>
        <p:spPr>
          <a:xfrm>
            <a:off x="19715032" y="10136443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시간</a:t>
            </a:r>
          </a:p>
        </p:txBody>
      </p:sp>
      <p:sp>
        <p:nvSpPr>
          <p:cNvPr id="944" name="공간"/>
          <p:cNvSpPr txBox="1"/>
          <p:nvPr/>
        </p:nvSpPr>
        <p:spPr>
          <a:xfrm>
            <a:off x="19715032" y="10975812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공간</a:t>
            </a:r>
          </a:p>
        </p:txBody>
      </p:sp>
      <p:pic>
        <p:nvPicPr>
          <p:cNvPr id="945" name="Screen Shot 2021-01-18 at 6.09.07 PM.png" descr="Screen Shot 2021-01-18 at 6.09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86" y="320012"/>
            <a:ext cx="12310628" cy="5903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6" name="Screen Shot 2021-01-18 at 6.33.27 PM.png" descr="Screen Shot 2021-01-18 at 6.33.2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686" y="7501629"/>
            <a:ext cx="12310628" cy="5814866"/>
          </a:xfrm>
          <a:prstGeom prst="rect">
            <a:avLst/>
          </a:prstGeom>
          <a:ln w="12700">
            <a:miter lim="400000"/>
          </a:ln>
        </p:spPr>
      </p:pic>
      <p:sp>
        <p:nvSpPr>
          <p:cNvPr id="947" name="Line"/>
          <p:cNvSpPr/>
          <p:nvPr/>
        </p:nvSpPr>
        <p:spPr>
          <a:xfrm flipV="1">
            <a:off x="8556569" y="6249982"/>
            <a:ext cx="1" cy="1617026"/>
          </a:xfrm>
          <a:prstGeom prst="line">
            <a:avLst/>
          </a:prstGeom>
          <a:ln w="2032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계산복잡도computational complexity…"/>
          <p:cNvSpPr txBox="1">
            <a:spLocks noGrp="1"/>
          </p:cNvSpPr>
          <p:nvPr>
            <p:ph type="body" idx="4294967295"/>
          </p:nvPr>
        </p:nvSpPr>
        <p:spPr>
          <a:xfrm>
            <a:off x="3162300" y="3282769"/>
            <a:ext cx="18059400" cy="9292829"/>
          </a:xfrm>
          <a:prstGeom prst="rect">
            <a:avLst/>
          </a:prstGeom>
        </p:spPr>
        <p:txBody>
          <a:bodyPr lIns="50800" tIns="50800" rIns="50800" bIns="50800">
            <a:normAutofit lnSpcReduction="10000"/>
          </a:bodyPr>
          <a:lstStyle/>
          <a:p>
            <a:pPr marL="302260" indent="-302260" defTabSz="397256">
              <a:spcBef>
                <a:spcPts val="2800"/>
              </a:spcBef>
              <a:defRPr sz="4216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계산복잡도</a:t>
            </a:r>
            <a:r>
              <a:rPr baseline="31999"/>
              <a:t>computational complexity</a:t>
            </a:r>
          </a:p>
          <a:p>
            <a:pPr marL="604520" lvl="1" indent="-302260" defTabSz="397256">
              <a:spcBef>
                <a:spcPts val="2800"/>
              </a:spcBef>
              <a:defRPr sz="421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: 프로그램이 얼마나 빨리 답을 계산하는가?</a:t>
            </a:r>
          </a:p>
          <a:p>
            <a:pPr marL="604520" lvl="1" indent="-302260" defTabSz="397256">
              <a:spcBef>
                <a:spcPts val="2800"/>
              </a:spcBef>
              <a:defRPr sz="421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 : 답을 계산하면서 얼마나 많은 공간을 사용하는가?</a:t>
            </a:r>
          </a:p>
          <a:p>
            <a:pPr marL="302260" indent="-302260" defTabSz="397256">
              <a:spcBef>
                <a:spcPts val="2800"/>
              </a:spcBef>
              <a:defRPr sz="4216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while 루프로 작성한 power의 계산 복잡도</a:t>
            </a:r>
          </a:p>
          <a:p>
            <a:pPr marL="604520" lvl="1" indent="-302260" defTabSz="397256">
              <a:spcBef>
                <a:spcPts val="2800"/>
              </a:spcBef>
              <a:defRPr sz="421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</a:t>
            </a:r>
          </a:p>
          <a:p>
            <a:pPr marL="906780" lvl="2" indent="-302260" defTabSz="397256">
              <a:spcBef>
                <a:spcPts val="2800"/>
              </a:spcBef>
              <a:defRPr sz="421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곱셈의 횟수 ( = 루프를 반복하는 횟수)에 비례</a:t>
            </a:r>
          </a:p>
          <a:p>
            <a:pPr marL="906780" lvl="2" indent="-302260" defTabSz="397256">
              <a:spcBef>
                <a:spcPts val="2800"/>
              </a:spcBef>
              <a:defRPr sz="421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둘째 인수 n이 짝수 일 때 인수의 크기가 반으로 작아지므로 계산시간은 log</a:t>
            </a:r>
            <a:r>
              <a:rPr baseline="-5999"/>
              <a:t>2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에 비례함</a:t>
            </a:r>
          </a:p>
          <a:p>
            <a:pPr marL="604520" lvl="1" indent="-302260" defTabSz="397256">
              <a:spcBef>
                <a:spcPts val="2800"/>
              </a:spcBef>
              <a:defRPr sz="421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</a:t>
            </a:r>
          </a:p>
          <a:p>
            <a:pPr marL="906780" lvl="2" indent="-302260" defTabSz="397256">
              <a:spcBef>
                <a:spcPts val="2800"/>
              </a:spcBef>
              <a:defRPr sz="421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인수의 크기와 상관없이 일정</a:t>
            </a:r>
          </a:p>
        </p:txBody>
      </p:sp>
      <p:sp>
        <p:nvSpPr>
          <p:cNvPr id="950" name="while 루프 함수의 계산 비용 분석"/>
          <p:cNvSpPr txBox="1"/>
          <p:nvPr/>
        </p:nvSpPr>
        <p:spPr>
          <a:xfrm>
            <a:off x="3705374" y="1174569"/>
            <a:ext cx="16973253" cy="157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800"/>
            </a:lvl1pPr>
          </a:lstStyle>
          <a:p>
            <a:r>
              <a:t>while 루프 함수의 계산 비용 분석</a:t>
            </a:r>
          </a:p>
        </p:txBody>
      </p:sp>
    </p:spTree>
  </p:cSld>
  <p:clrMapOvr>
    <a:masterClrMapping/>
  </p:clrMapOvr>
  <p:transition spd="med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Screen Shot 2021-01-18 at 6.33.27 PM.png" descr="Screen Shot 2021-01-18 at 6.33.2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48" y="1470737"/>
            <a:ext cx="22810704" cy="10774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roup"/>
          <p:cNvGrpSpPr/>
          <p:nvPr/>
        </p:nvGrpSpPr>
        <p:grpSpPr>
          <a:xfrm>
            <a:off x="14049655" y="7284763"/>
            <a:ext cx="5690361" cy="4388620"/>
            <a:chOff x="0" y="0"/>
            <a:chExt cx="5690360" cy="4388618"/>
          </a:xfrm>
        </p:grpSpPr>
        <p:pic>
          <p:nvPicPr>
            <p:cNvPr id="954" name="Screen Shot 2021-01-30 at 8.51.45 PM.png" descr="Screen Shot 2021-01-30 at 8.51.45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690361" cy="9269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5" name="Screen Shot 2021-01-30 at 8.52.11 PM.png" descr="Screen Shot 2021-01-30 at 8.52.1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22" y="1116590"/>
              <a:ext cx="3681999" cy="926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6" name="Screen Shot 2021-01-30 at 8.52.28 PM.png" descr="Screen Shot 2021-01-30 at 8.52.2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20" y="2302010"/>
              <a:ext cx="4299956" cy="9011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7" name="Screen Shot 2021-01-30 at 8.52.41 PM.png" descr="Screen Shot 2021-01-30 at 8.52.41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71" y="3461682"/>
              <a:ext cx="2780810" cy="9269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59" name="Screen Shot 2021-01-29 at 7.21.16 PM.png" descr="Screen Shot 2021-01-29 at 7.21.1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2069" y="2464068"/>
            <a:ext cx="12805532" cy="3898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960" name="Screen Shot 2021-01-30 at 8.50.04 PM.png" descr="Screen Shot 2021-01-30 at 8.50.0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045" y="1149870"/>
            <a:ext cx="8958214" cy="11416260"/>
          </a:xfrm>
          <a:prstGeom prst="rect">
            <a:avLst/>
          </a:prstGeom>
          <a:ln w="12700">
            <a:miter lim="400000"/>
          </a:ln>
        </p:spPr>
      </p:pic>
      <p:sp>
        <p:nvSpPr>
          <p:cNvPr id="961" name="✔︎"/>
          <p:cNvSpPr txBox="1"/>
          <p:nvPr/>
        </p:nvSpPr>
        <p:spPr>
          <a:xfrm>
            <a:off x="13270203" y="95663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약수…"/>
          <p:cNvSpPr txBox="1">
            <a:spLocks noGrp="1"/>
          </p:cNvSpPr>
          <p:nvPr>
            <p:ph type="title" idx="4294967295"/>
          </p:nvPr>
        </p:nvSpPr>
        <p:spPr>
          <a:xfrm>
            <a:off x="2386552" y="1189338"/>
            <a:ext cx="3069081" cy="2159001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약수</a:t>
            </a:r>
          </a:p>
          <a:p>
            <a:pPr defTabSz="584200">
              <a:defRPr sz="4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Divisor</a:t>
            </a:r>
          </a:p>
        </p:txBody>
      </p:sp>
      <p:grpSp>
        <p:nvGrpSpPr>
          <p:cNvPr id="969" name="Group"/>
          <p:cNvGrpSpPr/>
          <p:nvPr/>
        </p:nvGrpSpPr>
        <p:grpSpPr>
          <a:xfrm>
            <a:off x="1398931" y="1104612"/>
            <a:ext cx="21586138" cy="8550665"/>
            <a:chOff x="0" y="0"/>
            <a:chExt cx="21586137" cy="8550663"/>
          </a:xfrm>
        </p:grpSpPr>
        <p:sp>
          <p:nvSpPr>
            <p:cNvPr id="964" name="정수의 약수는…"/>
            <p:cNvSpPr txBox="1"/>
            <p:nvPr/>
          </p:nvSpPr>
          <p:spPr>
            <a:xfrm>
              <a:off x="0" y="2932594"/>
              <a:ext cx="4650135" cy="4996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정수의 약수는 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나누어서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나머지 없이 떨어지는 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양수를 말한다.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예를 들어, 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42의 약수는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42, 21, 14, 7, 6, 3, 2, 1</a:t>
              </a:r>
            </a:p>
          </p:txBody>
        </p:sp>
        <p:sp>
          <p:nvSpPr>
            <p:cNvPr id="965" name="두 정수의 공약수는…"/>
            <p:cNvSpPr txBox="1"/>
            <p:nvPr/>
          </p:nvSpPr>
          <p:spPr>
            <a:xfrm>
              <a:off x="6238238" y="2929643"/>
              <a:ext cx="7153127" cy="5621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두 정수의 공약수는 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두 정수의 약수 중에서 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공통되는 수를 말한다.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예를 들어, 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54의 약수는 54, 27, 18, 9, 6, 3, 2, 1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24의 약수는 24, 12, 8, 6, 4, 3, 2, 1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54와 24의 공약수는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6, 3, 2, 1</a:t>
              </a:r>
            </a:p>
          </p:txBody>
        </p:sp>
        <p:sp>
          <p:nvSpPr>
            <p:cNvPr id="966" name="공약수…"/>
            <p:cNvSpPr txBox="1"/>
            <p:nvPr/>
          </p:nvSpPr>
          <p:spPr>
            <a:xfrm>
              <a:off x="7585928" y="0"/>
              <a:ext cx="4851936" cy="2159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defTabSz="584200">
                <a:defRPr sz="80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공약수</a:t>
              </a:r>
            </a:p>
            <a:p>
              <a:pPr defTabSz="584200">
                <a:defRPr sz="44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Common Divisor</a:t>
              </a:r>
            </a:p>
          </p:txBody>
        </p:sp>
        <p:sp>
          <p:nvSpPr>
            <p:cNvPr id="967" name="공약수들 중에서…"/>
            <p:cNvSpPr txBox="1"/>
            <p:nvPr/>
          </p:nvSpPr>
          <p:spPr>
            <a:xfrm>
              <a:off x="15737543" y="2929643"/>
              <a:ext cx="4286251" cy="5621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공약수들 중에서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가장 큰 수를 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최대공약수라고 한다.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예를 들어, 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54와 24의 공약수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6, 3, 2, 1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중에서</a:t>
              </a:r>
            </a:p>
            <a:p>
              <a:pPr defTabSz="584200">
                <a:lnSpc>
                  <a:spcPct val="120000"/>
                </a:lnSpc>
                <a:defRPr sz="36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최대공약수는 6이다.</a:t>
              </a:r>
            </a:p>
          </p:txBody>
        </p:sp>
        <p:sp>
          <p:nvSpPr>
            <p:cNvPr id="968" name="최대공약수…"/>
            <p:cNvSpPr txBox="1"/>
            <p:nvPr/>
          </p:nvSpPr>
          <p:spPr>
            <a:xfrm>
              <a:off x="14569392" y="0"/>
              <a:ext cx="7016746" cy="2159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defTabSz="584200">
                <a:defRPr sz="80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최대공약수</a:t>
              </a:r>
            </a:p>
            <a:p>
              <a:pPr defTabSz="584200">
                <a:defRPr sz="44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Greatest Common Divisor</a:t>
              </a:r>
            </a:p>
          </p:txBody>
        </p:sp>
      </p:grpSp>
      <p:sp>
        <p:nvSpPr>
          <p:cNvPr id="970" name="from math import gcd"/>
          <p:cNvSpPr txBox="1"/>
          <p:nvPr/>
        </p:nvSpPr>
        <p:spPr>
          <a:xfrm>
            <a:off x="7377577" y="11347031"/>
            <a:ext cx="962884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sz="5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r>
              <a:t>from math import gcd</a:t>
            </a:r>
          </a:p>
        </p:txBody>
      </p:sp>
      <p:sp>
        <p:nvSpPr>
          <p:cNvPr id="971" name="Arrow"/>
          <p:cNvSpPr/>
          <p:nvPr/>
        </p:nvSpPr>
        <p:spPr>
          <a:xfrm>
            <a:off x="21494784" y="11336828"/>
            <a:ext cx="1152960" cy="1026881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최대공약수 계산 함수"/>
          <p:cNvSpPr txBox="1"/>
          <p:nvPr/>
        </p:nvSpPr>
        <p:spPr>
          <a:xfrm>
            <a:off x="7049416" y="1204248"/>
            <a:ext cx="11000840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8800"/>
            </a:lvl1pPr>
          </a:lstStyle>
          <a:p>
            <a:r>
              <a:rPr dirty="0" err="1"/>
              <a:t>최대공약수</a:t>
            </a:r>
            <a:r>
              <a:rPr dirty="0"/>
              <a:t> </a:t>
            </a:r>
            <a:r>
              <a:rPr dirty="0" err="1"/>
              <a:t>계산</a:t>
            </a:r>
            <a:r>
              <a:rPr dirty="0"/>
              <a:t> </a:t>
            </a:r>
            <a:r>
              <a:rPr dirty="0" err="1"/>
              <a:t>함수</a:t>
            </a:r>
            <a:endParaRPr dirty="0"/>
          </a:p>
        </p:txBody>
      </p:sp>
      <p:sp>
        <p:nvSpPr>
          <p:cNvPr id="974" name="두 자연수 m과 n을 인수로 받아…"/>
          <p:cNvSpPr txBox="1"/>
          <p:nvPr/>
        </p:nvSpPr>
        <p:spPr>
          <a:xfrm>
            <a:off x="5462612" y="4800599"/>
            <a:ext cx="13458776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lnSpc>
                <a:spcPct val="150000"/>
              </a:lnSpc>
              <a:defRPr sz="68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두 자연수 </a:t>
            </a: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m</a:t>
            </a:r>
            <a:r>
              <a:t>과 </a:t>
            </a: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n</a:t>
            </a:r>
            <a:r>
              <a:t>을 인수로 받아</a:t>
            </a:r>
          </a:p>
          <a:p>
            <a:pPr defTabSz="584200">
              <a:lnSpc>
                <a:spcPct val="150000"/>
              </a:lnSpc>
              <a:defRPr sz="68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두 자연수의 최대공약수를 계산하는 </a:t>
            </a:r>
          </a:p>
          <a:p>
            <a:pPr defTabSz="584200">
              <a:lnSpc>
                <a:spcPct val="150000"/>
              </a:lnSpc>
              <a:defRPr sz="68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함수 </a:t>
            </a: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gcd</a:t>
            </a:r>
            <a:r>
              <a:t>을 만들자.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37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3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977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Euclid</a:t>
            </a:r>
          </a:p>
        </p:txBody>
      </p:sp>
      <p:pic>
        <p:nvPicPr>
          <p:cNvPr id="978" name="Screen Shot 2021-01-18 at 6.57.07 PM.png" descr="Screen Shot 2021-01-18 at 6.57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11" y="5515642"/>
            <a:ext cx="14694778" cy="2535463"/>
          </a:xfrm>
          <a:prstGeom prst="rect">
            <a:avLst/>
          </a:prstGeom>
          <a:ln w="12700">
            <a:miter lim="400000"/>
          </a:ln>
        </p:spPr>
      </p:pic>
      <p:sp>
        <p:nvSpPr>
          <p:cNvPr id="979" name="나눗셈을 이용한 알고리즘…"/>
          <p:cNvSpPr txBox="1"/>
          <p:nvPr/>
        </p:nvSpPr>
        <p:spPr>
          <a:xfrm>
            <a:off x="5621749" y="3683592"/>
            <a:ext cx="13140502" cy="140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 defTabSz="584200">
              <a:lnSpc>
                <a:spcPct val="150000"/>
              </a:lnSpc>
              <a:buSzPct val="45000"/>
              <a:buBlip>
                <a:blip r:embed="rId3"/>
              </a:buBlip>
              <a:defRPr sz="36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나눗셈을 이용한 알고리즘</a:t>
            </a:r>
          </a:p>
          <a:p>
            <a:pPr marL="444500" indent="-444500" algn="l" defTabSz="584200">
              <a:lnSpc>
                <a:spcPct val="150000"/>
              </a:lnSpc>
              <a:buSzPct val="45000"/>
              <a:buBlip>
                <a:blip r:embed="rId3"/>
              </a:buBlip>
              <a:defRPr sz="36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두 수의 최대공약수는 두 수의 차이로도 나누어지는 성질을 이용</a:t>
            </a:r>
          </a:p>
        </p:txBody>
      </p:sp>
      <p:sp>
        <p:nvSpPr>
          <p:cNvPr id="98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983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Euclid</a:t>
            </a:r>
          </a:p>
        </p:txBody>
      </p:sp>
      <p:pic>
        <p:nvPicPr>
          <p:cNvPr id="984" name="Screen Shot 2021-01-18 at 6.57.07 PM.png" descr="Screen Shot 2021-01-18 at 6.57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11" y="5515642"/>
            <a:ext cx="14694778" cy="2535463"/>
          </a:xfrm>
          <a:prstGeom prst="rect">
            <a:avLst/>
          </a:prstGeom>
          <a:ln w="12700">
            <a:miter lim="400000"/>
          </a:ln>
        </p:spPr>
      </p:pic>
      <p:sp>
        <p:nvSpPr>
          <p:cNvPr id="985" name="나눗셈을 이용한 알고리즘…"/>
          <p:cNvSpPr txBox="1"/>
          <p:nvPr/>
        </p:nvSpPr>
        <p:spPr>
          <a:xfrm>
            <a:off x="5621749" y="3683592"/>
            <a:ext cx="13140502" cy="140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 defTabSz="584200">
              <a:lnSpc>
                <a:spcPct val="150000"/>
              </a:lnSpc>
              <a:buSzPct val="45000"/>
              <a:buBlip>
                <a:blip r:embed="rId3"/>
              </a:buBlip>
              <a:defRPr sz="36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나눗셈을 이용한 알고리즘</a:t>
            </a:r>
          </a:p>
          <a:p>
            <a:pPr marL="444500" indent="-444500" algn="l" defTabSz="584200">
              <a:lnSpc>
                <a:spcPct val="150000"/>
              </a:lnSpc>
              <a:buSzPct val="45000"/>
              <a:buBlip>
                <a:blip r:embed="rId3"/>
              </a:buBlip>
              <a:defRPr sz="36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두 수의 최대공약수는 두 수의 차이로도 나누어지는 성질을 이용</a:t>
            </a:r>
          </a:p>
        </p:txBody>
      </p:sp>
      <p:grpSp>
        <p:nvGrpSpPr>
          <p:cNvPr id="988" name="Group"/>
          <p:cNvGrpSpPr/>
          <p:nvPr/>
        </p:nvGrpSpPr>
        <p:grpSpPr>
          <a:xfrm>
            <a:off x="2853051" y="8364485"/>
            <a:ext cx="18677898" cy="5011757"/>
            <a:chOff x="0" y="0"/>
            <a:chExt cx="18677897" cy="5011755"/>
          </a:xfrm>
        </p:grpSpPr>
        <p:pic>
          <p:nvPicPr>
            <p:cNvPr id="986" name="Screen Shot 2021-01-18 at 7.17.45 PM.png" descr="Screen Shot 2021-01-18 at 7.17.45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4" y="0"/>
              <a:ext cx="18641424" cy="4681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7" name="Screen Shot 2021-01-18 at 7.17.52 PM.png" descr="Screen Shot 2021-01-18 at 7.17.52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593786"/>
              <a:ext cx="18620526" cy="4179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991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Euclid</a:t>
            </a:r>
          </a:p>
        </p:txBody>
      </p:sp>
      <p:sp>
        <p:nvSpPr>
          <p:cNvPr id="992" name="gcd(18,48)…"/>
          <p:cNvSpPr txBox="1"/>
          <p:nvPr/>
        </p:nvSpPr>
        <p:spPr>
          <a:xfrm>
            <a:off x="8762666" y="7543433"/>
            <a:ext cx="6858668" cy="333047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993" name="def gcd(m,n):…"/>
          <p:cNvSpPr txBox="1"/>
          <p:nvPr/>
        </p:nvSpPr>
        <p:spPr>
          <a:xfrm>
            <a:off x="9152790" y="3853774"/>
            <a:ext cx="6078420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gcd(m,n):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!=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gcd(n,m%n)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m</a:t>
            </a:r>
          </a:p>
        </p:txBody>
      </p:sp>
      <p:sp>
        <p:nvSpPr>
          <p:cNvPr id="99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997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>
                <a:solidFill>
                  <a:srgbClr val="3469A9"/>
                </a:solidFill>
              </a:defRPr>
            </a:lvl1pPr>
          </a:lstStyle>
          <a:p>
            <a:r>
              <a:t>Euclid</a:t>
            </a:r>
          </a:p>
        </p:txBody>
      </p:sp>
      <p:sp>
        <p:nvSpPr>
          <p:cNvPr id="998" name="gcd(18,48)…"/>
          <p:cNvSpPr txBox="1"/>
          <p:nvPr/>
        </p:nvSpPr>
        <p:spPr>
          <a:xfrm>
            <a:off x="8762666" y="7543433"/>
            <a:ext cx="6858668" cy="333047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gcd(48,18%48) ==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999" name="def gcd(m,n):…"/>
          <p:cNvSpPr txBox="1"/>
          <p:nvPr/>
        </p:nvSpPr>
        <p:spPr>
          <a:xfrm>
            <a:off x="9152790" y="3853774"/>
            <a:ext cx="6078420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gcd(m,n):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!=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gcd(n,m%n)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m</a:t>
            </a:r>
          </a:p>
        </p:txBody>
      </p:sp>
      <p:sp>
        <p:nvSpPr>
          <p:cNvPr id="100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1003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>
                <a:solidFill>
                  <a:srgbClr val="3469A9"/>
                </a:solidFill>
              </a:defRPr>
            </a:lvl1pPr>
          </a:lstStyle>
          <a:p>
            <a:r>
              <a:t>Euclid</a:t>
            </a:r>
          </a:p>
        </p:txBody>
      </p:sp>
      <p:sp>
        <p:nvSpPr>
          <p:cNvPr id="1004" name="gcd(18,48)…"/>
          <p:cNvSpPr txBox="1"/>
          <p:nvPr/>
        </p:nvSpPr>
        <p:spPr>
          <a:xfrm>
            <a:off x="8762666" y="7543433"/>
            <a:ext cx="6858668" cy="333047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gcd(48,18%48) == gcd(48,18)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005" name="def gcd(m,n):…"/>
          <p:cNvSpPr txBox="1"/>
          <p:nvPr/>
        </p:nvSpPr>
        <p:spPr>
          <a:xfrm>
            <a:off x="9152790" y="3853774"/>
            <a:ext cx="6078420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gcd(m,n):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!=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gcd(n,m%n)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m</a:t>
            </a:r>
          </a:p>
        </p:txBody>
      </p:sp>
      <p:sp>
        <p:nvSpPr>
          <p:cNvPr id="100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1009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>
                <a:solidFill>
                  <a:srgbClr val="3469A9"/>
                </a:solidFill>
              </a:defRPr>
            </a:lvl1pPr>
          </a:lstStyle>
          <a:p>
            <a:r>
              <a:t>Euclid</a:t>
            </a:r>
          </a:p>
        </p:txBody>
      </p:sp>
      <p:sp>
        <p:nvSpPr>
          <p:cNvPr id="1010" name="gcd(18,48)…"/>
          <p:cNvSpPr txBox="1"/>
          <p:nvPr/>
        </p:nvSpPr>
        <p:spPr>
          <a:xfrm>
            <a:off x="8762666" y="7543433"/>
            <a:ext cx="6858668" cy="333047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gcd(48,18%48) == gcd(48,18)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gcd(18,48%18) ==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011" name="def gcd(m,n):…"/>
          <p:cNvSpPr txBox="1"/>
          <p:nvPr/>
        </p:nvSpPr>
        <p:spPr>
          <a:xfrm>
            <a:off x="9152790" y="3853774"/>
            <a:ext cx="6078420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gcd(m,n):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!=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gcd(n,m%n)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m</a:t>
            </a:r>
          </a:p>
        </p:txBody>
      </p:sp>
      <p:sp>
        <p:nvSpPr>
          <p:cNvPr id="101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1015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>
                <a:solidFill>
                  <a:srgbClr val="3469A9"/>
                </a:solidFill>
              </a:defRPr>
            </a:lvl1pPr>
          </a:lstStyle>
          <a:p>
            <a:r>
              <a:t>Euclid</a:t>
            </a:r>
          </a:p>
        </p:txBody>
      </p:sp>
      <p:sp>
        <p:nvSpPr>
          <p:cNvPr id="1016" name="gcd(18,48)…"/>
          <p:cNvSpPr txBox="1"/>
          <p:nvPr/>
        </p:nvSpPr>
        <p:spPr>
          <a:xfrm>
            <a:off x="8762666" y="7543433"/>
            <a:ext cx="6858668" cy="333047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gcd(48,18%48) == gcd(48,18)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gcd(18,48%18) == gcd(18,12)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017" name="def gcd(m,n):…"/>
          <p:cNvSpPr txBox="1"/>
          <p:nvPr/>
        </p:nvSpPr>
        <p:spPr>
          <a:xfrm>
            <a:off x="9152790" y="3853774"/>
            <a:ext cx="6078420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gcd(m,n):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!=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gcd(n,m%n)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m</a:t>
            </a:r>
          </a:p>
        </p:txBody>
      </p:sp>
      <p:sp>
        <p:nvSpPr>
          <p:cNvPr id="101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1021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>
                <a:solidFill>
                  <a:srgbClr val="3469A9"/>
                </a:solidFill>
              </a:defRPr>
            </a:lvl1pPr>
          </a:lstStyle>
          <a:p>
            <a:r>
              <a:t>Euclid</a:t>
            </a:r>
          </a:p>
        </p:txBody>
      </p:sp>
      <p:sp>
        <p:nvSpPr>
          <p:cNvPr id="1022" name="gcd(18,48)…"/>
          <p:cNvSpPr txBox="1"/>
          <p:nvPr/>
        </p:nvSpPr>
        <p:spPr>
          <a:xfrm>
            <a:off x="8762666" y="7543433"/>
            <a:ext cx="6858668" cy="333047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gcd(48,18%48) == gcd(48,18)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gcd(18,48%18) == gcd(18,12)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gcd(12,18%12) ==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023" name="def gcd(m,n):…"/>
          <p:cNvSpPr txBox="1"/>
          <p:nvPr/>
        </p:nvSpPr>
        <p:spPr>
          <a:xfrm>
            <a:off x="9152790" y="3853774"/>
            <a:ext cx="6078420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gcd(m,n):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!=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gcd(n,m%n)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m</a:t>
            </a:r>
          </a:p>
        </p:txBody>
      </p:sp>
      <p:sp>
        <p:nvSpPr>
          <p:cNvPr id="102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1027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>
                <a:solidFill>
                  <a:srgbClr val="3469A9"/>
                </a:solidFill>
              </a:defRPr>
            </a:lvl1pPr>
          </a:lstStyle>
          <a:p>
            <a:r>
              <a:t>Euclid</a:t>
            </a:r>
          </a:p>
        </p:txBody>
      </p:sp>
      <p:sp>
        <p:nvSpPr>
          <p:cNvPr id="1028" name="gcd(18,48)…"/>
          <p:cNvSpPr txBox="1"/>
          <p:nvPr/>
        </p:nvSpPr>
        <p:spPr>
          <a:xfrm>
            <a:off x="8762666" y="7543433"/>
            <a:ext cx="6858668" cy="333047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gcd(48,18%48) == gcd(48,18)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gcd(18,48%18) == gcd(18,12)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gcd(12,18%12) == gcd(12,6)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1029" name="def gcd(m,n):…"/>
          <p:cNvSpPr txBox="1"/>
          <p:nvPr/>
        </p:nvSpPr>
        <p:spPr>
          <a:xfrm>
            <a:off x="9152790" y="3853774"/>
            <a:ext cx="6078420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gcd(m,n):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!=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gcd(n,m%n)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m</a:t>
            </a:r>
          </a:p>
        </p:txBody>
      </p:sp>
      <p:sp>
        <p:nvSpPr>
          <p:cNvPr id="103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1033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>
                <a:solidFill>
                  <a:srgbClr val="3469A9"/>
                </a:solidFill>
              </a:defRPr>
            </a:lvl1pPr>
          </a:lstStyle>
          <a:p>
            <a:r>
              <a:t>Euclid</a:t>
            </a:r>
          </a:p>
        </p:txBody>
      </p:sp>
      <p:sp>
        <p:nvSpPr>
          <p:cNvPr id="1034" name="gcd(18,48)…"/>
          <p:cNvSpPr txBox="1"/>
          <p:nvPr/>
        </p:nvSpPr>
        <p:spPr>
          <a:xfrm>
            <a:off x="8762666" y="7543433"/>
            <a:ext cx="6858668" cy="333047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gcd(48,18%48) == gcd(48,18)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gcd(18,48%18) == gcd(18,12)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gcd(12,18%12) == gcd(12,6)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gcd(6,12%6) ==</a:t>
            </a:r>
          </a:p>
        </p:txBody>
      </p:sp>
      <p:sp>
        <p:nvSpPr>
          <p:cNvPr id="1035" name="def gcd(m,n):…"/>
          <p:cNvSpPr txBox="1"/>
          <p:nvPr/>
        </p:nvSpPr>
        <p:spPr>
          <a:xfrm>
            <a:off x="9152790" y="3853774"/>
            <a:ext cx="6078420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gcd(m,n):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!=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gcd(n,m%n)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m</a:t>
            </a:r>
          </a:p>
        </p:txBody>
      </p:sp>
      <p:sp>
        <p:nvSpPr>
          <p:cNvPr id="103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41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4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1039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>
                <a:solidFill>
                  <a:srgbClr val="3469A9"/>
                </a:solidFill>
              </a:defRPr>
            </a:lvl1pPr>
          </a:lstStyle>
          <a:p>
            <a:r>
              <a:t>Euclid</a:t>
            </a:r>
          </a:p>
        </p:txBody>
      </p:sp>
      <p:sp>
        <p:nvSpPr>
          <p:cNvPr id="1040" name="gcd(18,48)…"/>
          <p:cNvSpPr txBox="1"/>
          <p:nvPr/>
        </p:nvSpPr>
        <p:spPr>
          <a:xfrm>
            <a:off x="8762666" y="7543433"/>
            <a:ext cx="6858668" cy="333047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gcd(48,18%48) == gcd(48,18)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gcd(18,48%18) == gcd(18,12)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gcd(12,18%12) == gcd(12,6)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gcd(6,12%6) == gcd(6,0)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1041" name="def gcd(m,n):…"/>
          <p:cNvSpPr txBox="1"/>
          <p:nvPr/>
        </p:nvSpPr>
        <p:spPr>
          <a:xfrm>
            <a:off x="9152790" y="3853774"/>
            <a:ext cx="6078420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gcd(m,n):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!=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gcd(n,m%n)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m</a:t>
            </a:r>
          </a:p>
        </p:txBody>
      </p:sp>
      <p:sp>
        <p:nvSpPr>
          <p:cNvPr id="104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유클리드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31162">
              <a:defRPr sz="10680" b="1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유클리드 알고리즘</a:t>
            </a:r>
          </a:p>
        </p:txBody>
      </p:sp>
      <p:sp>
        <p:nvSpPr>
          <p:cNvPr id="1045" name="Euclid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>
                <a:solidFill>
                  <a:srgbClr val="3469A9"/>
                </a:solidFill>
              </a:defRPr>
            </a:lvl1pPr>
          </a:lstStyle>
          <a:p>
            <a:r>
              <a:t>Euclid</a:t>
            </a:r>
          </a:p>
        </p:txBody>
      </p:sp>
      <p:sp>
        <p:nvSpPr>
          <p:cNvPr id="1046" name="gcd(18,48)…"/>
          <p:cNvSpPr txBox="1"/>
          <p:nvPr/>
        </p:nvSpPr>
        <p:spPr>
          <a:xfrm>
            <a:off x="8762666" y="7543433"/>
            <a:ext cx="6858668" cy="333047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gcd(48,18%48) == gcd(48,18)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gcd(18,48%18) == gcd(18,12)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gcd(12,18%12) == gcd(12,6)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gcd(6,12%6) == gcd(6,0)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6</a:t>
            </a:r>
          </a:p>
        </p:txBody>
      </p:sp>
      <p:sp>
        <p:nvSpPr>
          <p:cNvPr id="1047" name="def gcd(m,n):…"/>
          <p:cNvSpPr txBox="1"/>
          <p:nvPr/>
        </p:nvSpPr>
        <p:spPr>
          <a:xfrm>
            <a:off x="9152790" y="3853774"/>
            <a:ext cx="6078420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gcd(m,n):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!=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 </a:t>
            </a:r>
            <a:r>
              <a:t>gcd(n,m%n)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lvl="4"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m</a:t>
            </a:r>
          </a:p>
        </p:txBody>
      </p:sp>
    </p:spTree>
  </p:cSld>
  <p:clrMapOvr>
    <a:masterClrMapping/>
  </p:clrMapOvr>
  <p:transition spd="med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050" name="p.181"/>
          <p:cNvSpPr txBox="1"/>
          <p:nvPr/>
        </p:nvSpPr>
        <p:spPr>
          <a:xfrm>
            <a:off x="11142662" y="4057536"/>
            <a:ext cx="20986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p.181</a:t>
            </a:r>
          </a:p>
        </p:txBody>
      </p:sp>
      <p:pic>
        <p:nvPicPr>
          <p:cNvPr id="1051" name="Screen Shot 2021-01-30 at 9.15.25 PM.png" descr="Screen Shot 2021-01-30 at 9.15.2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91" y="6014959"/>
            <a:ext cx="17627218" cy="1686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1135988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풀기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sp>
        <p:nvSpPr>
          <p:cNvPr id="1054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sp>
        <p:nvSpPr>
          <p:cNvPr id="1055" name="뺄셈, 2로 곱하기, 2로 나누기 연산만 이용한 알고리즘"/>
          <p:cNvSpPr txBox="1"/>
          <p:nvPr/>
        </p:nvSpPr>
        <p:spPr>
          <a:xfrm>
            <a:off x="4355754" y="3372682"/>
            <a:ext cx="1567249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 defTabSz="584200">
              <a:lnSpc>
                <a:spcPct val="150000"/>
              </a:lnSpc>
              <a:buSzPct val="45000"/>
              <a:buBlip>
                <a:blip r:embed="rId2"/>
              </a:buBlip>
              <a:defRPr sz="5200"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t>뺄셈, 2로 곱하기, 2로 나누기 연산만 이용한 알고리즘</a:t>
            </a:r>
          </a:p>
        </p:txBody>
      </p:sp>
      <p:pic>
        <p:nvPicPr>
          <p:cNvPr id="1056" name="Screen Shot 2021-01-18 at 7.36.34 PM.png" descr="Screen Shot 2021-01-18 at 7.36.3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572" y="4704823"/>
            <a:ext cx="19511286" cy="8697522"/>
          </a:xfrm>
          <a:prstGeom prst="rect">
            <a:avLst/>
          </a:prstGeom>
          <a:ln w="12700">
            <a:miter lim="400000"/>
          </a:ln>
        </p:spPr>
      </p:pic>
      <p:sp>
        <p:nvSpPr>
          <p:cNvPr id="1057" name="Rectangle"/>
          <p:cNvSpPr/>
          <p:nvPr/>
        </p:nvSpPr>
        <p:spPr>
          <a:xfrm>
            <a:off x="9087041" y="4704823"/>
            <a:ext cx="724366" cy="13971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8" name="Rectangle"/>
          <p:cNvSpPr/>
          <p:nvPr/>
        </p:nvSpPr>
        <p:spPr>
          <a:xfrm>
            <a:off x="10029559" y="4704823"/>
            <a:ext cx="724367" cy="13971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059" name="Screen Shot 2021-02-21 at 8.46.04 PM.png" descr="Screen Shot 2021-02-21 at 8.46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697" y="4746355"/>
            <a:ext cx="657054" cy="1314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0" name="Screen Shot 2021-02-21 at 8.46.16 PM.png" descr="Screen Shot 2021-02-21 at 8.46.1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559" y="4657737"/>
            <a:ext cx="724367" cy="1491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Screen Shot 2021-01-18 at 7.36.34 PM.png" descr="Screen Shot 2021-01-18 at 7.36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0" y="547769"/>
            <a:ext cx="12730075" cy="56746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5" name="Group"/>
          <p:cNvGrpSpPr/>
          <p:nvPr/>
        </p:nvGrpSpPr>
        <p:grpSpPr>
          <a:xfrm>
            <a:off x="3505131" y="9139370"/>
            <a:ext cx="7109887" cy="4421826"/>
            <a:chOff x="0" y="0"/>
            <a:chExt cx="7109886" cy="4421825"/>
          </a:xfrm>
        </p:grpSpPr>
        <p:pic>
          <p:nvPicPr>
            <p:cNvPr id="1063" name="Screen Shot 2021-02-21 at 8.51.27 PM.png" descr="Screen Shot 2021-02-21 at 8.51.2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596494" cy="4421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4" name="Screen Shot 2021-02-21 at 8.51.34 PM.png" descr="Screen Shot 2021-02-21 at 8.51.34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2463" y="36244"/>
              <a:ext cx="507424" cy="43493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68" name="Group"/>
          <p:cNvGrpSpPr/>
          <p:nvPr/>
        </p:nvGrpSpPr>
        <p:grpSpPr>
          <a:xfrm>
            <a:off x="13145904" y="222983"/>
            <a:ext cx="10901365" cy="13270034"/>
            <a:chOff x="0" y="0"/>
            <a:chExt cx="10901364" cy="13270033"/>
          </a:xfrm>
        </p:grpSpPr>
        <p:pic>
          <p:nvPicPr>
            <p:cNvPr id="1066" name="Screen Shot 2021-02-21 at 8.53.07 PM.png" descr="Screen Shot 2021-02-21 at 8.53.07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0681649" cy="13270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7" name="Screen Shot 2021-02-21 at 8.53.17 PM.png" descr="Screen Shot 2021-02-21 at 8.53.17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63890" y="36456"/>
              <a:ext cx="437475" cy="13197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715364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나눠 풀기 알고리즘</a:t>
            </a:r>
          </a:p>
        </p:txBody>
      </p:sp>
      <p:sp>
        <p:nvSpPr>
          <p:cNvPr id="1071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072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3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07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235559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나눠 풀기 알고리즘</a:t>
            </a:r>
          </a:p>
        </p:txBody>
      </p:sp>
      <p:sp>
        <p:nvSpPr>
          <p:cNvPr id="1077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078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9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08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642212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풀기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sp>
        <p:nvSpPr>
          <p:cNvPr id="1083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084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5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08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770228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풀기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sp>
        <p:nvSpPr>
          <p:cNvPr id="1089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090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1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09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5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gcd(9,12)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096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715364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풀기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sp>
        <p:nvSpPr>
          <p:cNvPr id="1097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sp>
        <p:nvSpPr>
          <p:cNvPr id="109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45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4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623924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풀기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sp>
        <p:nvSpPr>
          <p:cNvPr id="1101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102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3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gcd(9,12)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gcd(9,12//2)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10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495908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풀기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sp>
        <p:nvSpPr>
          <p:cNvPr id="1107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108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9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gcd(9,12)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gcd(9,12//2)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gcd(9,6)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11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806804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나눠 풀기 알고리즘</a:t>
            </a:r>
          </a:p>
        </p:txBody>
      </p:sp>
      <p:sp>
        <p:nvSpPr>
          <p:cNvPr id="1113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114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5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gcd(9,12)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gcd(9,12//2)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gcd(9,6)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gcd(9,6//2)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11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806804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풀기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sp>
        <p:nvSpPr>
          <p:cNvPr id="1119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120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1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gcd(9,12)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gcd(9,12//2)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gcd(9,6)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gcd(9,6//2)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12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916532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풀기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sp>
        <p:nvSpPr>
          <p:cNvPr id="1125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126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7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gcd(9,12)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gcd(9,12//2)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gcd(9,6)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gcd(9,6//2)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gcd(3,(9-3)//2)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12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495908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풀기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sp>
        <p:nvSpPr>
          <p:cNvPr id="1131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132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3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gcd(9,12)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gcd(9,12//2)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gcd(9,6)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gcd(9,6//2)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gcd(3,(9-3)//2)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gcd(3,3)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13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825092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나눠 풀기 알고리즘</a:t>
            </a:r>
          </a:p>
        </p:txBody>
      </p:sp>
      <p:sp>
        <p:nvSpPr>
          <p:cNvPr id="1137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138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9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gcd(9,12)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gcd(9,12//2)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gcd(9,6)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gcd(9,6//2)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gcd(3,(9-3)//2)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gcd(3,3)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gcd(3,(3-3)//2)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14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642212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나눠 풀기 알고리즘</a:t>
            </a:r>
          </a:p>
        </p:txBody>
      </p:sp>
      <p:sp>
        <p:nvSpPr>
          <p:cNvPr id="1143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144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5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gcd(9,12)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gcd(9,12//2)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gcd(9,6)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gcd(9,6//2)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gcd(3,(9-3)//2)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gcd(3,3)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gcd(3,(3-3)//2)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gcd(3,0)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114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623924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나눠 풀기 알고리즘</a:t>
            </a:r>
          </a:p>
        </p:txBody>
      </p:sp>
      <p:sp>
        <p:nvSpPr>
          <p:cNvPr id="1149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150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gcd(9,12)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gcd(9,12//2)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gcd(9,6)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gcd(9,6//2)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gcd(3,(9-3)//2)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gcd(3,3)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gcd(3,(3-3)//2)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gcd(3,0)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3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115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나눠 풀기 알고리즘"/>
          <p:cNvSpPr txBox="1">
            <a:spLocks noGrp="1"/>
          </p:cNvSpPr>
          <p:nvPr>
            <p:ph type="title" idx="4294967295"/>
          </p:nvPr>
        </p:nvSpPr>
        <p:spPr>
          <a:xfrm>
            <a:off x="7115436" y="535511"/>
            <a:ext cx="10605636" cy="183569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22947">
              <a:defRPr sz="10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풀기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sp>
        <p:nvSpPr>
          <p:cNvPr id="1155" name="Divide-and-Conquer"/>
          <p:cNvSpPr txBox="1"/>
          <p:nvPr/>
        </p:nvSpPr>
        <p:spPr>
          <a:xfrm>
            <a:off x="7033005" y="2175231"/>
            <a:ext cx="5379294" cy="728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386119">
              <a:defRPr sz="4041"/>
            </a:lvl1pPr>
          </a:lstStyle>
          <a:p>
            <a:r>
              <a:t>Divide-and-Conquer</a:t>
            </a:r>
          </a:p>
        </p:txBody>
      </p:sp>
      <p:pic>
        <p:nvPicPr>
          <p:cNvPr id="1156" name="Screen Shot 2021-01-18 at 7.38.09 PM.png" descr="Screen Shot 2021-01-18 at 7.38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36" y="3273045"/>
            <a:ext cx="115062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7" name="gcd(18,48)…"/>
          <p:cNvSpPr txBox="1"/>
          <p:nvPr/>
        </p:nvSpPr>
        <p:spPr>
          <a:xfrm>
            <a:off x="15523762" y="3761445"/>
            <a:ext cx="5502402" cy="789222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gcd(18,48)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gcd(18//2,48//2)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gcd(9,24)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gcd(9,24//2)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gcd(9,12)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gcd(9,12//2)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gcd(9,6)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gcd(9,6//2)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gcd(9,3)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gcd(3,(9-3)//2)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gcd(3,3)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gcd(3,(3-3)//2) 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== 2 * gcd(3,0)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2 * 3</a:t>
            </a:r>
          </a:p>
          <a:p>
            <a:pPr algn="l">
              <a:lnSpc>
                <a:spcPct val="120000"/>
              </a:lnSpc>
              <a:defRPr sz="2600" b="0">
                <a:latin typeface="Monaco"/>
                <a:ea typeface="Monaco"/>
                <a:cs typeface="Monaco"/>
                <a:sym typeface="Monaco"/>
              </a:defRPr>
            </a:pPr>
            <a:r>
              <a:t>=&gt; 6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igma(5)…"/>
          <p:cNvSpPr txBox="1"/>
          <p:nvPr/>
        </p:nvSpPr>
        <p:spPr>
          <a:xfrm>
            <a:off x="3191777" y="331154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49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5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160" name="pp.183~185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pp.183~185</a:t>
            </a:r>
          </a:p>
        </p:txBody>
      </p:sp>
      <p:grpSp>
        <p:nvGrpSpPr>
          <p:cNvPr id="1163" name="Group"/>
          <p:cNvGrpSpPr/>
          <p:nvPr/>
        </p:nvGrpSpPr>
        <p:grpSpPr>
          <a:xfrm>
            <a:off x="3643633" y="6215852"/>
            <a:ext cx="17096734" cy="3758517"/>
            <a:chOff x="0" y="0"/>
            <a:chExt cx="17096733" cy="3758516"/>
          </a:xfrm>
        </p:grpSpPr>
        <p:pic>
          <p:nvPicPr>
            <p:cNvPr id="1161" name="Screen Shot 2021-01-30 at 9.15.09 PM.png" descr="Screen Shot 2021-01-30 at 9.15.0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7096734" cy="15610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2" name="Screen Shot 2021-01-30 at 9.14.55 PM.png" descr="Screen Shot 2021-01-30 at 9.14.55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160343"/>
              <a:ext cx="17096734" cy="15981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roup"/>
          <p:cNvGrpSpPr/>
          <p:nvPr/>
        </p:nvGrpSpPr>
        <p:grpSpPr>
          <a:xfrm>
            <a:off x="14049655" y="7284763"/>
            <a:ext cx="5690361" cy="4388620"/>
            <a:chOff x="0" y="0"/>
            <a:chExt cx="5690360" cy="4388618"/>
          </a:xfrm>
        </p:grpSpPr>
        <p:pic>
          <p:nvPicPr>
            <p:cNvPr id="1165" name="Screen Shot 2021-01-30 at 8.51.45 PM.png" descr="Screen Shot 2021-01-30 at 8.51.45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690361" cy="9269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6" name="Screen Shot 2021-01-30 at 8.52.11 PM.png" descr="Screen Shot 2021-01-30 at 8.52.1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22" y="1116590"/>
              <a:ext cx="3681999" cy="926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7" name="Screen Shot 2021-01-30 at 8.52.28 PM.png" descr="Screen Shot 2021-01-30 at 8.52.2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20" y="2302010"/>
              <a:ext cx="4299956" cy="9011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8" name="Screen Shot 2021-01-30 at 8.52.41 PM.png" descr="Screen Shot 2021-01-30 at 8.52.41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71" y="3461682"/>
              <a:ext cx="2780810" cy="9269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70" name="Screen Shot 2021-01-29 at 7.21.16 PM.png" descr="Screen Shot 2021-01-29 at 7.21.1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2069" y="2464068"/>
            <a:ext cx="12805532" cy="3898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1" name="Screen Shot 2021-01-30 at 8.50.04 PM.png" descr="Screen Shot 2021-01-30 at 8.50.0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045" y="1149870"/>
            <a:ext cx="8958214" cy="11416260"/>
          </a:xfrm>
          <a:prstGeom prst="rect">
            <a:avLst/>
          </a:prstGeom>
          <a:ln w="12700">
            <a:miter lim="400000"/>
          </a:ln>
        </p:spPr>
      </p:pic>
      <p:sp>
        <p:nvSpPr>
          <p:cNvPr id="1172" name="✔︎"/>
          <p:cNvSpPr txBox="1"/>
          <p:nvPr/>
        </p:nvSpPr>
        <p:spPr>
          <a:xfrm>
            <a:off x="13346403" y="107347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175" name="덧셈/뺄셈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덧셈/뺄셈 알고리즘</a:t>
            </a:r>
          </a:p>
        </p:txBody>
      </p:sp>
      <p:pic>
        <p:nvPicPr>
          <p:cNvPr id="1176" name="Screen Shot 2021-02-21 at 10.03.20 PM.png" descr="Screen Shot 2021-02-21 at 10.03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705" y="4059035"/>
            <a:ext cx="12192590" cy="2633940"/>
          </a:xfrm>
          <a:prstGeom prst="rect">
            <a:avLst/>
          </a:prstGeom>
          <a:ln w="12700">
            <a:miter lim="400000"/>
          </a:ln>
        </p:spPr>
      </p:pic>
      <p:sp>
        <p:nvSpPr>
          <p:cNvPr id="117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180" name="덧셈/뺄셈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덧셈/뺄셈 알고리즘</a:t>
            </a:r>
          </a:p>
        </p:txBody>
      </p:sp>
      <p:pic>
        <p:nvPicPr>
          <p:cNvPr id="1181" name="Screen Shot 2021-02-21 at 10.03.20 PM.png" descr="Screen Shot 2021-02-21 at 10.03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705" y="4059035"/>
            <a:ext cx="12192590" cy="26339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4" name="Group"/>
          <p:cNvGrpSpPr/>
          <p:nvPr/>
        </p:nvGrpSpPr>
        <p:grpSpPr>
          <a:xfrm>
            <a:off x="6260681" y="7483203"/>
            <a:ext cx="11862638" cy="5776027"/>
            <a:chOff x="0" y="0"/>
            <a:chExt cx="11862637" cy="5776025"/>
          </a:xfrm>
        </p:grpSpPr>
        <p:pic>
          <p:nvPicPr>
            <p:cNvPr id="1182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502981" cy="57728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3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63969" y="88678"/>
              <a:ext cx="598669" cy="5687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1189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187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8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9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1195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193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4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9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1201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199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0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mult(3,3)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1207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205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6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mult(3,3)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mult(3,2)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1213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211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2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1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mult(3,3)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mult(3,2)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mult(3,1)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1219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217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8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2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자연수"/>
          <p:cNvSpPr txBox="1">
            <a:spLocks noGrp="1"/>
          </p:cNvSpPr>
          <p:nvPr>
            <p:ph type="title" idx="4294967295"/>
          </p:nvPr>
        </p:nvSpPr>
        <p:spPr>
          <a:xfrm>
            <a:off x="9359568" y="925003"/>
            <a:ext cx="5664864" cy="2205263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자연수</a:t>
            </a:r>
          </a:p>
        </p:txBody>
      </p:sp>
      <p:pic>
        <p:nvPicPr>
          <p:cNvPr id="139" name="30.gif" descr="3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57" y="7339702"/>
            <a:ext cx="12003286" cy="153391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Natural Number"/>
          <p:cNvSpPr txBox="1"/>
          <p:nvPr/>
        </p:nvSpPr>
        <p:spPr>
          <a:xfrm>
            <a:off x="7302565" y="2719021"/>
            <a:ext cx="9778870" cy="17966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80454">
              <a:defRPr sz="9975"/>
            </a:lvl1pPr>
          </a:lstStyle>
          <a:p>
            <a:r>
              <a:t>Natural Number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53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5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mult(3,3)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mult(3,2)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mult(3,1)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mult(3,0)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1225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223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4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2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mult(3,3)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mult(3,2)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mult(3,1)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mult(3,0)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+ 0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1231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229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0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3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mult(3,3)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mult(3,2)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mult(3,1)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mult(3,0)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+ 0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1237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235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6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3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mult(3,3)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mult(3,2)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mult(3,1)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mult(3,0)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+ 0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+ 6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1243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241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2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4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mult(3,3)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mult(3,2)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mult(3,1)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mult(3,0)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+ 0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+ 6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+ 9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grpSp>
        <p:nvGrpSpPr>
          <p:cNvPr id="1249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247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8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mult(3,3)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mult(3,2)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mult(3,1)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mult(3,0)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+ 0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+ 6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+ 9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+ 12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1255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253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4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mult(3,3)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mult(3,2)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mult(3,1)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mult(3,0)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+ 0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+ 6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+ 9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+ 12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+ 15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1261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259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0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6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mult(3,6)…"/>
          <p:cNvSpPr txBox="1"/>
          <p:nvPr/>
        </p:nvSpPr>
        <p:spPr>
          <a:xfrm>
            <a:off x="11494654" y="1311309"/>
            <a:ext cx="11790050" cy="11093382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4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mult(3,6)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mult(3,5)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mult(3,4)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mult(3,3)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mult(3,2)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mult(3,1)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mult(3,0)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 + 0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+ 3 + 3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+ 3 + 6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+ 3 + 9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+ 3 + 12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3 + 15</a:t>
            </a:r>
          </a:p>
          <a:p>
            <a:pPr algn="l">
              <a:lnSpc>
                <a:spcPct val="120000"/>
              </a:lnSpc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=&gt; 18</a:t>
            </a:r>
          </a:p>
        </p:txBody>
      </p:sp>
      <p:grpSp>
        <p:nvGrpSpPr>
          <p:cNvPr id="1267" name="Group"/>
          <p:cNvGrpSpPr/>
          <p:nvPr/>
        </p:nvGrpSpPr>
        <p:grpSpPr>
          <a:xfrm>
            <a:off x="677354" y="1115451"/>
            <a:ext cx="10283682" cy="5007219"/>
            <a:chOff x="0" y="0"/>
            <a:chExt cx="10283680" cy="5007218"/>
          </a:xfrm>
        </p:grpSpPr>
        <p:pic>
          <p:nvPicPr>
            <p:cNvPr id="1265" name="Screen Shot 2021-02-21 at 10.07.26 PM.png" descr="Screen Shot 2021-02-21 at 10.07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71896" cy="5004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6" name="Screen Shot 2021-02-21 at 10.07.34 PM.png" descr="Screen Shot 2021-02-21 at 10.07.3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696" y="76875"/>
              <a:ext cx="518985" cy="4930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roup"/>
          <p:cNvGrpSpPr/>
          <p:nvPr/>
        </p:nvGrpSpPr>
        <p:grpSpPr>
          <a:xfrm>
            <a:off x="3417518" y="6214702"/>
            <a:ext cx="17548964" cy="3864845"/>
            <a:chOff x="0" y="0"/>
            <a:chExt cx="17548962" cy="3864844"/>
          </a:xfrm>
        </p:grpSpPr>
        <p:pic>
          <p:nvPicPr>
            <p:cNvPr id="1269" name="Screen Shot 2021-01-30 at 9.14.38 PM.png" descr="Screen Shot 2021-01-30 at 9.14.38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7548963" cy="16022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0" name="Screen Shot 2021-01-30 at 9.14.17 PM.png" descr="Screen Shot 2021-01-30 at 9.14.1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00698"/>
              <a:ext cx="17548963" cy="1564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72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273" name="pp.185~188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pp.185~188</a:t>
            </a:r>
          </a:p>
        </p:txBody>
      </p:sp>
    </p:spTree>
  </p:cSld>
  <p:clrMapOvr>
    <a:masterClrMapping/>
  </p:clrMapOvr>
  <p:transition spd="med"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276" name="덧셈/뺄셈/절반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451842">
              <a:defRPr sz="6600"/>
            </a:lvl1pPr>
          </a:lstStyle>
          <a:p>
            <a:r>
              <a:t>덧셈/뺄셈/절반 알고리즘</a:t>
            </a:r>
          </a:p>
        </p:txBody>
      </p:sp>
      <p:grpSp>
        <p:nvGrpSpPr>
          <p:cNvPr id="1281" name="Group"/>
          <p:cNvGrpSpPr/>
          <p:nvPr/>
        </p:nvGrpSpPr>
        <p:grpSpPr>
          <a:xfrm>
            <a:off x="5996712" y="4165880"/>
            <a:ext cx="12390576" cy="1202036"/>
            <a:chOff x="0" y="0"/>
            <a:chExt cx="12390575" cy="1202034"/>
          </a:xfrm>
        </p:grpSpPr>
        <p:pic>
          <p:nvPicPr>
            <p:cNvPr id="1277" name="Screen Shot 2021-02-21 at 10.20.09 PM.png" descr="Screen Shot 2021-02-21 at 10.20.09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951924" cy="12020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80" name="Group"/>
            <p:cNvGrpSpPr/>
            <p:nvPr/>
          </p:nvGrpSpPr>
          <p:grpSpPr>
            <a:xfrm>
              <a:off x="8581121" y="54149"/>
              <a:ext cx="3809455" cy="1017537"/>
              <a:chOff x="0" y="0"/>
              <a:chExt cx="3809453" cy="1017535"/>
            </a:xfrm>
          </p:grpSpPr>
          <p:pic>
            <p:nvPicPr>
              <p:cNvPr id="1278" name="Screen Shot 2021-02-21 at 10.21.23 PM.png" descr="Screen Shot 2021-02-21 at 10.21.23 PM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59" y="77480"/>
                <a:ext cx="2682595" cy="9250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79" name="Screen Shot 2021-02-21 at 10.21.07 PM.png" descr="Screen Shot 2021-02-21 at 10.21.07 PM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017536" cy="10175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28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57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5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285" name="덧셈/뺄셈/절반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85000" lnSpcReduction="10000"/>
          </a:bodyPr>
          <a:lstStyle>
            <a:lvl1pPr defTabSz="451842">
              <a:defRPr sz="6600"/>
            </a:lvl1pPr>
          </a:lstStyle>
          <a:p>
            <a:r>
              <a:t>덧셈/뺄셈/절반 알고리즘</a:t>
            </a:r>
          </a:p>
        </p:txBody>
      </p:sp>
      <p:pic>
        <p:nvPicPr>
          <p:cNvPr id="1286" name="Screen Shot 2021-02-21 at 10.20.17 PM.png" descr="Screen Shot 2021-02-21 at 10.20.1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31" y="7370343"/>
            <a:ext cx="17475738" cy="33749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91" name="Group"/>
          <p:cNvGrpSpPr/>
          <p:nvPr/>
        </p:nvGrpSpPr>
        <p:grpSpPr>
          <a:xfrm>
            <a:off x="5996712" y="4165880"/>
            <a:ext cx="12390576" cy="1202036"/>
            <a:chOff x="0" y="0"/>
            <a:chExt cx="12390575" cy="1202034"/>
          </a:xfrm>
        </p:grpSpPr>
        <p:pic>
          <p:nvPicPr>
            <p:cNvPr id="1287" name="Screen Shot 2021-02-21 at 10.20.09 PM.png" descr="Screen Shot 2021-02-21 at 10.20.0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951924" cy="12020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90" name="Group"/>
            <p:cNvGrpSpPr/>
            <p:nvPr/>
          </p:nvGrpSpPr>
          <p:grpSpPr>
            <a:xfrm>
              <a:off x="8581121" y="54149"/>
              <a:ext cx="3809455" cy="1017537"/>
              <a:chOff x="0" y="0"/>
              <a:chExt cx="3809453" cy="1017535"/>
            </a:xfrm>
          </p:grpSpPr>
          <p:pic>
            <p:nvPicPr>
              <p:cNvPr id="1288" name="Screen Shot 2021-02-21 at 10.21.23 PM.png" descr="Screen Shot 2021-02-21 at 10.21.23 PM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859" y="77480"/>
                <a:ext cx="2682595" cy="9250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89" name="Screen Shot 2021-02-21 at 10.21.07 PM.png" descr="Screen Shot 2021-02-21 at 10.21.07 PM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017536" cy="10175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spd="med"/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roup"/>
          <p:cNvGrpSpPr/>
          <p:nvPr/>
        </p:nvGrpSpPr>
        <p:grpSpPr>
          <a:xfrm>
            <a:off x="3595290" y="5827583"/>
            <a:ext cx="17193420" cy="6065181"/>
            <a:chOff x="0" y="0"/>
            <a:chExt cx="17193418" cy="6065180"/>
          </a:xfrm>
        </p:grpSpPr>
        <p:pic>
          <p:nvPicPr>
            <p:cNvPr id="1293" name="Screen Shot 2021-01-30 at 9.14.05 PM.png" descr="Screen Shot 2021-01-30 at 9.14.05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7193419" cy="1607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4" name="Screen Shot 2021-01-30 at 9.13.51 PM.png" descr="Screen Shot 2021-01-30 at 9.13.5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266361"/>
              <a:ext cx="17193419" cy="15324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5" name="Screen Shot 2021-01-30 at 9.13.34 PM.png" descr="Screen Shot 2021-01-30 at 9.13.34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57969"/>
              <a:ext cx="17193419" cy="1607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97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298" name="pp.188~191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pp.188~191</a:t>
            </a:r>
          </a:p>
        </p:txBody>
      </p:sp>
    </p:spTree>
  </p:cSld>
  <p:clrMapOvr>
    <a:masterClrMapping/>
  </p:clrMapOvr>
  <p:transition spd="med"/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301" name="러시아 농부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러시아 농부 알고리즘</a:t>
            </a:r>
          </a:p>
        </p:txBody>
      </p:sp>
      <p:pic>
        <p:nvPicPr>
          <p:cNvPr id="1302" name="Screen Shot 2021-02-21 at 10.23.55 PM.png" descr="Screen Shot 2021-02-21 at 10.2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3" y="3480712"/>
            <a:ext cx="19232765" cy="675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3" name="Screen Shot 2021-02-21 at 10.24.42 PM.png" descr="Screen Shot 2021-02-21 at 10.2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983" y="5958839"/>
            <a:ext cx="2013411" cy="765097"/>
          </a:xfrm>
          <a:prstGeom prst="rect">
            <a:avLst/>
          </a:prstGeom>
          <a:ln w="12700">
            <a:miter lim="400000"/>
          </a:ln>
        </p:spPr>
      </p:pic>
      <p:sp>
        <p:nvSpPr>
          <p:cNvPr id="1304" name="Text"/>
          <p:cNvSpPr txBox="1"/>
          <p:nvPr/>
        </p:nvSpPr>
        <p:spPr>
          <a:xfrm>
            <a:off x="17917200" y="7043697"/>
            <a:ext cx="4338341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</a:t>
            </a:r>
          </a:p>
        </p:txBody>
      </p:sp>
      <p:sp>
        <p:nvSpPr>
          <p:cNvPr id="1305" name="Arrow"/>
          <p:cNvSpPr/>
          <p:nvPr/>
        </p:nvSpPr>
        <p:spPr>
          <a:xfrm rot="5397140">
            <a:off x="11600765" y="12256180"/>
            <a:ext cx="1182513" cy="1077749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308" name="러시아 농부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러시아 농부 알고리즘</a:t>
            </a:r>
          </a:p>
        </p:txBody>
      </p:sp>
      <p:pic>
        <p:nvPicPr>
          <p:cNvPr id="1309" name="Screen Shot 2021-02-21 at 10.23.55 PM.png" descr="Screen Shot 2021-02-21 at 10.2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3" y="3480712"/>
            <a:ext cx="19232765" cy="675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0" name="Screen Shot 2021-02-21 at 10.24.42 PM.png" descr="Screen Shot 2021-02-21 at 10.2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983" y="5958839"/>
            <a:ext cx="2013411" cy="765097"/>
          </a:xfrm>
          <a:prstGeom prst="rect">
            <a:avLst/>
          </a:prstGeom>
          <a:ln w="12700">
            <a:miter lim="400000"/>
          </a:ln>
        </p:spPr>
      </p:pic>
      <p:sp>
        <p:nvSpPr>
          <p:cNvPr id="1311" name="57    86"/>
          <p:cNvSpPr txBox="1"/>
          <p:nvPr/>
        </p:nvSpPr>
        <p:spPr>
          <a:xfrm>
            <a:off x="17917200" y="7043697"/>
            <a:ext cx="5042348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57    86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</a:t>
            </a:r>
          </a:p>
        </p:txBody>
      </p:sp>
      <p:sp>
        <p:nvSpPr>
          <p:cNvPr id="1312" name="Arrow"/>
          <p:cNvSpPr/>
          <p:nvPr/>
        </p:nvSpPr>
        <p:spPr>
          <a:xfrm rot="5397140">
            <a:off x="11600765" y="12256180"/>
            <a:ext cx="1182513" cy="1077749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315" name="러시아 농부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러시아 농부 알고리즘</a:t>
            </a:r>
          </a:p>
        </p:txBody>
      </p:sp>
      <p:pic>
        <p:nvPicPr>
          <p:cNvPr id="1316" name="Screen Shot 2021-02-21 at 10.23.55 PM.png" descr="Screen Shot 2021-02-21 at 10.2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3" y="3480712"/>
            <a:ext cx="19232765" cy="675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7" name="Screen Shot 2021-02-21 at 10.24.42 PM.png" descr="Screen Shot 2021-02-21 at 10.2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983" y="5958839"/>
            <a:ext cx="2013411" cy="765097"/>
          </a:xfrm>
          <a:prstGeom prst="rect">
            <a:avLst/>
          </a:prstGeom>
          <a:ln w="12700">
            <a:miter lim="400000"/>
          </a:ln>
        </p:spPr>
      </p:pic>
      <p:sp>
        <p:nvSpPr>
          <p:cNvPr id="1318" name="57    86…"/>
          <p:cNvSpPr txBox="1"/>
          <p:nvPr/>
        </p:nvSpPr>
        <p:spPr>
          <a:xfrm>
            <a:off x="17917200" y="7043697"/>
            <a:ext cx="5042348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57    86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114    43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</a:t>
            </a:r>
          </a:p>
        </p:txBody>
      </p:sp>
      <p:sp>
        <p:nvSpPr>
          <p:cNvPr id="1319" name="Arrow"/>
          <p:cNvSpPr/>
          <p:nvPr/>
        </p:nvSpPr>
        <p:spPr>
          <a:xfrm rot="5397140">
            <a:off x="11600765" y="12256180"/>
            <a:ext cx="1182513" cy="1077749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322" name="러시아 농부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러시아 농부 알고리즘</a:t>
            </a:r>
          </a:p>
        </p:txBody>
      </p:sp>
      <p:pic>
        <p:nvPicPr>
          <p:cNvPr id="1323" name="Screen Shot 2021-02-21 at 10.23.55 PM.png" descr="Screen Shot 2021-02-21 at 10.2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3" y="3480712"/>
            <a:ext cx="19232765" cy="675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4" name="Screen Shot 2021-02-21 at 10.24.42 PM.png" descr="Screen Shot 2021-02-21 at 10.2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983" y="5958839"/>
            <a:ext cx="2013411" cy="765097"/>
          </a:xfrm>
          <a:prstGeom prst="rect">
            <a:avLst/>
          </a:prstGeom>
          <a:ln w="12700">
            <a:miter lim="400000"/>
          </a:ln>
        </p:spPr>
      </p:pic>
      <p:sp>
        <p:nvSpPr>
          <p:cNvPr id="1325" name="57    86…"/>
          <p:cNvSpPr txBox="1"/>
          <p:nvPr/>
        </p:nvSpPr>
        <p:spPr>
          <a:xfrm>
            <a:off x="17917200" y="7043697"/>
            <a:ext cx="5042348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57    86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114    43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228    21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</a:t>
            </a:r>
          </a:p>
        </p:txBody>
      </p:sp>
      <p:sp>
        <p:nvSpPr>
          <p:cNvPr id="1326" name="Arrow"/>
          <p:cNvSpPr/>
          <p:nvPr/>
        </p:nvSpPr>
        <p:spPr>
          <a:xfrm rot="5397140">
            <a:off x="11600765" y="12256180"/>
            <a:ext cx="1182513" cy="1077749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329" name="러시아 농부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러시아 농부 알고리즘</a:t>
            </a:r>
          </a:p>
        </p:txBody>
      </p:sp>
      <p:pic>
        <p:nvPicPr>
          <p:cNvPr id="1330" name="Screen Shot 2021-02-21 at 10.23.55 PM.png" descr="Screen Shot 2021-02-21 at 10.2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3" y="3480712"/>
            <a:ext cx="19232765" cy="675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1" name="Screen Shot 2021-02-21 at 10.24.42 PM.png" descr="Screen Shot 2021-02-21 at 10.2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983" y="5958839"/>
            <a:ext cx="2013411" cy="765097"/>
          </a:xfrm>
          <a:prstGeom prst="rect">
            <a:avLst/>
          </a:prstGeom>
          <a:ln w="12700">
            <a:miter lim="400000"/>
          </a:ln>
        </p:spPr>
      </p:pic>
      <p:sp>
        <p:nvSpPr>
          <p:cNvPr id="1332" name="57    86…"/>
          <p:cNvSpPr txBox="1"/>
          <p:nvPr/>
        </p:nvSpPr>
        <p:spPr>
          <a:xfrm>
            <a:off x="17917200" y="7043697"/>
            <a:ext cx="5042348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57    86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114    43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228    21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456    10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</a:t>
            </a:r>
          </a:p>
        </p:txBody>
      </p:sp>
      <p:sp>
        <p:nvSpPr>
          <p:cNvPr id="1333" name="Arrow"/>
          <p:cNvSpPr/>
          <p:nvPr/>
        </p:nvSpPr>
        <p:spPr>
          <a:xfrm rot="5397140">
            <a:off x="11600765" y="12256180"/>
            <a:ext cx="1182513" cy="1077749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336" name="러시아 농부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러시아 농부 알고리즘</a:t>
            </a:r>
          </a:p>
        </p:txBody>
      </p:sp>
      <p:pic>
        <p:nvPicPr>
          <p:cNvPr id="1337" name="Screen Shot 2021-02-21 at 10.23.55 PM.png" descr="Screen Shot 2021-02-21 at 10.2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3" y="3480712"/>
            <a:ext cx="19232765" cy="675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8" name="Screen Shot 2021-02-21 at 10.24.42 PM.png" descr="Screen Shot 2021-02-21 at 10.2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983" y="5958839"/>
            <a:ext cx="2013411" cy="765097"/>
          </a:xfrm>
          <a:prstGeom prst="rect">
            <a:avLst/>
          </a:prstGeom>
          <a:ln w="12700">
            <a:miter lim="400000"/>
          </a:ln>
        </p:spPr>
      </p:pic>
      <p:sp>
        <p:nvSpPr>
          <p:cNvPr id="1339" name="57    86…"/>
          <p:cNvSpPr txBox="1"/>
          <p:nvPr/>
        </p:nvSpPr>
        <p:spPr>
          <a:xfrm>
            <a:off x="17917200" y="7043697"/>
            <a:ext cx="5042348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57    86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114    43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228    21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456    10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912     5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</a:t>
            </a:r>
          </a:p>
        </p:txBody>
      </p:sp>
      <p:sp>
        <p:nvSpPr>
          <p:cNvPr id="1340" name="Arrow"/>
          <p:cNvSpPr/>
          <p:nvPr/>
        </p:nvSpPr>
        <p:spPr>
          <a:xfrm rot="5397140">
            <a:off x="11600765" y="12256180"/>
            <a:ext cx="1182513" cy="1077749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343" name="러시아 농부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러시아 농부 알고리즘</a:t>
            </a:r>
          </a:p>
        </p:txBody>
      </p:sp>
      <p:pic>
        <p:nvPicPr>
          <p:cNvPr id="1344" name="Screen Shot 2021-02-21 at 10.23.55 PM.png" descr="Screen Shot 2021-02-21 at 10.2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3" y="3480712"/>
            <a:ext cx="19232765" cy="675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5" name="Screen Shot 2021-02-21 at 10.24.42 PM.png" descr="Screen Shot 2021-02-21 at 10.2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983" y="5958839"/>
            <a:ext cx="2013411" cy="765097"/>
          </a:xfrm>
          <a:prstGeom prst="rect">
            <a:avLst/>
          </a:prstGeom>
          <a:ln w="12700">
            <a:miter lim="400000"/>
          </a:ln>
        </p:spPr>
      </p:pic>
      <p:sp>
        <p:nvSpPr>
          <p:cNvPr id="1346" name="57    86…"/>
          <p:cNvSpPr txBox="1"/>
          <p:nvPr/>
        </p:nvSpPr>
        <p:spPr>
          <a:xfrm>
            <a:off x="17917200" y="7043697"/>
            <a:ext cx="5042348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57    86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114    43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228    21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456    10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912     5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1824     2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</a:t>
            </a:r>
          </a:p>
        </p:txBody>
      </p:sp>
      <p:sp>
        <p:nvSpPr>
          <p:cNvPr id="1347" name="Arrow"/>
          <p:cNvSpPr/>
          <p:nvPr/>
        </p:nvSpPr>
        <p:spPr>
          <a:xfrm rot="5397140">
            <a:off x="11600765" y="12256180"/>
            <a:ext cx="1182513" cy="1077749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350" name="러시아 농부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러시아 농부 알고리즘</a:t>
            </a:r>
          </a:p>
        </p:txBody>
      </p:sp>
      <p:pic>
        <p:nvPicPr>
          <p:cNvPr id="1351" name="Screen Shot 2021-02-21 at 10.23.55 PM.png" descr="Screen Shot 2021-02-21 at 10.2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3" y="3480712"/>
            <a:ext cx="19232765" cy="675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2" name="Screen Shot 2021-02-21 at 10.24.42 PM.png" descr="Screen Shot 2021-02-21 at 10.2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983" y="5958839"/>
            <a:ext cx="2013411" cy="765097"/>
          </a:xfrm>
          <a:prstGeom prst="rect">
            <a:avLst/>
          </a:prstGeom>
          <a:ln w="12700">
            <a:miter lim="400000"/>
          </a:ln>
        </p:spPr>
      </p:pic>
      <p:sp>
        <p:nvSpPr>
          <p:cNvPr id="1353" name="57    86…"/>
          <p:cNvSpPr txBox="1"/>
          <p:nvPr/>
        </p:nvSpPr>
        <p:spPr>
          <a:xfrm>
            <a:off x="17917200" y="7043697"/>
            <a:ext cx="5042348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57    86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114    43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228    21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456    10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912     5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1824     2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3648     1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</a:t>
            </a:r>
          </a:p>
        </p:txBody>
      </p:sp>
      <p:sp>
        <p:nvSpPr>
          <p:cNvPr id="1354" name="Arrow"/>
          <p:cNvSpPr/>
          <p:nvPr/>
        </p:nvSpPr>
        <p:spPr>
          <a:xfrm rot="5397140">
            <a:off x="11600765" y="12256180"/>
            <a:ext cx="1182513" cy="1077749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(((sigma(1)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61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6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357" name="러시아 농부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러시아 농부 알고리즘</a:t>
            </a:r>
          </a:p>
        </p:txBody>
      </p:sp>
      <p:pic>
        <p:nvPicPr>
          <p:cNvPr id="1358" name="Screen Shot 2021-02-21 at 10.23.55 PM.png" descr="Screen Shot 2021-02-21 at 10.2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3" y="3480712"/>
            <a:ext cx="19232765" cy="675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9" name="Screen Shot 2021-02-21 at 10.24.42 PM.png" descr="Screen Shot 2021-02-21 at 10.2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983" y="5958839"/>
            <a:ext cx="2013411" cy="765097"/>
          </a:xfrm>
          <a:prstGeom prst="rect">
            <a:avLst/>
          </a:prstGeom>
          <a:ln w="12700">
            <a:miter lim="400000"/>
          </a:ln>
        </p:spPr>
      </p:pic>
      <p:sp>
        <p:nvSpPr>
          <p:cNvPr id="1360" name="57    86…"/>
          <p:cNvSpPr txBox="1"/>
          <p:nvPr/>
        </p:nvSpPr>
        <p:spPr>
          <a:xfrm>
            <a:off x="17917200" y="7043697"/>
            <a:ext cx="5042348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57    86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114    43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228    21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456    10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912     5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1824     2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3648     1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</a:t>
            </a:r>
          </a:p>
        </p:txBody>
      </p:sp>
      <p:sp>
        <p:nvSpPr>
          <p:cNvPr id="1361" name="Line"/>
          <p:cNvSpPr/>
          <p:nvPr/>
        </p:nvSpPr>
        <p:spPr>
          <a:xfrm>
            <a:off x="19162064" y="9481132"/>
            <a:ext cx="4139670" cy="1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62" name="Line"/>
          <p:cNvSpPr/>
          <p:nvPr/>
        </p:nvSpPr>
        <p:spPr>
          <a:xfrm>
            <a:off x="19162064" y="7442337"/>
            <a:ext cx="4139670" cy="1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63" name="Line"/>
          <p:cNvSpPr/>
          <p:nvPr/>
        </p:nvSpPr>
        <p:spPr>
          <a:xfrm>
            <a:off x="19162064" y="10855018"/>
            <a:ext cx="4139670" cy="1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64" name="Arrow"/>
          <p:cNvSpPr/>
          <p:nvPr/>
        </p:nvSpPr>
        <p:spPr>
          <a:xfrm rot="5397140">
            <a:off x="11600765" y="12256180"/>
            <a:ext cx="1182513" cy="1077749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곱셈"/>
          <p:cNvSpPr txBox="1">
            <a:spLocks noGrp="1"/>
          </p:cNvSpPr>
          <p:nvPr>
            <p:ph type="title" idx="4294967295"/>
          </p:nvPr>
        </p:nvSpPr>
        <p:spPr>
          <a:xfrm>
            <a:off x="10360353" y="413183"/>
            <a:ext cx="3663294" cy="150561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24363">
              <a:defRPr sz="912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곱셈</a:t>
            </a:r>
          </a:p>
        </p:txBody>
      </p:sp>
      <p:sp>
        <p:nvSpPr>
          <p:cNvPr id="1367" name="러시아 농부 알고리즘"/>
          <p:cNvSpPr txBox="1"/>
          <p:nvPr/>
        </p:nvSpPr>
        <p:spPr>
          <a:xfrm>
            <a:off x="8010197" y="2089668"/>
            <a:ext cx="8363607" cy="117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defRPr sz="6600"/>
            </a:lvl1pPr>
          </a:lstStyle>
          <a:p>
            <a:r>
              <a:t>러시아 농부 알고리즘</a:t>
            </a:r>
          </a:p>
        </p:txBody>
      </p:sp>
      <p:pic>
        <p:nvPicPr>
          <p:cNvPr id="1368" name="Screen Shot 2021-02-21 at 10.23.55 PM.png" descr="Screen Shot 2021-02-21 at 10.2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3" y="3480712"/>
            <a:ext cx="19232765" cy="675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9" name="Screen Shot 2021-02-21 at 10.24.42 PM.png" descr="Screen Shot 2021-02-21 at 10.2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983" y="5958839"/>
            <a:ext cx="2013411" cy="765097"/>
          </a:xfrm>
          <a:prstGeom prst="rect">
            <a:avLst/>
          </a:prstGeom>
          <a:ln w="12700">
            <a:miter lim="400000"/>
          </a:ln>
        </p:spPr>
      </p:pic>
      <p:sp>
        <p:nvSpPr>
          <p:cNvPr id="1370" name="57    86…"/>
          <p:cNvSpPr txBox="1"/>
          <p:nvPr/>
        </p:nvSpPr>
        <p:spPr>
          <a:xfrm>
            <a:off x="17917200" y="7043697"/>
            <a:ext cx="5042348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57    86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114    43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228    21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456    10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912     5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1824     2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+   3648     1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—————————-</a:t>
            </a:r>
          </a:p>
          <a:p>
            <a:pPr algn="l" defTabSz="584200">
              <a:defRPr sz="46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4902</a:t>
            </a:r>
          </a:p>
        </p:txBody>
      </p:sp>
      <p:sp>
        <p:nvSpPr>
          <p:cNvPr id="1371" name="Line"/>
          <p:cNvSpPr/>
          <p:nvPr/>
        </p:nvSpPr>
        <p:spPr>
          <a:xfrm>
            <a:off x="19162064" y="9481132"/>
            <a:ext cx="4139670" cy="1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72" name="Line"/>
          <p:cNvSpPr/>
          <p:nvPr/>
        </p:nvSpPr>
        <p:spPr>
          <a:xfrm>
            <a:off x="19162064" y="7442337"/>
            <a:ext cx="4139670" cy="1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73" name="Line"/>
          <p:cNvSpPr/>
          <p:nvPr/>
        </p:nvSpPr>
        <p:spPr>
          <a:xfrm>
            <a:off x="19162064" y="10855018"/>
            <a:ext cx="4139670" cy="1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roup"/>
          <p:cNvGrpSpPr/>
          <p:nvPr/>
        </p:nvGrpSpPr>
        <p:grpSpPr>
          <a:xfrm>
            <a:off x="3389363" y="5898346"/>
            <a:ext cx="17605274" cy="5837525"/>
            <a:chOff x="0" y="0"/>
            <a:chExt cx="17605272" cy="5837524"/>
          </a:xfrm>
        </p:grpSpPr>
        <p:pic>
          <p:nvPicPr>
            <p:cNvPr id="1375" name="Screen Shot 2021-01-30 at 9.13.19 PM.png" descr="Screen Shot 2021-01-30 at 9.13.19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7605273" cy="1607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6" name="Screen Shot 2021-01-30 at 9.12.59 PM.png" descr="Screen Shot 2021-01-30 at 9.12.5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076770"/>
              <a:ext cx="17605273" cy="1645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7" name="Screen Shot 2021-01-30 at 9.12.38 PM.png" descr="Screen Shot 2021-01-30 at 9.12.3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191813"/>
              <a:ext cx="17605273" cy="1645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79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380" name="pp.191~194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pp.191~194</a:t>
            </a:r>
          </a:p>
        </p:txBody>
      </p:sp>
    </p:spTree>
  </p:cSld>
  <p:clrMapOvr>
    <a:masterClrMapping/>
  </p:clrMapOvr>
  <p:transition spd="med"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4" name="Group"/>
          <p:cNvGrpSpPr/>
          <p:nvPr/>
        </p:nvGrpSpPr>
        <p:grpSpPr>
          <a:xfrm>
            <a:off x="4703893" y="444057"/>
            <a:ext cx="14976214" cy="12722307"/>
            <a:chOff x="0" y="0"/>
            <a:chExt cx="14976213" cy="12722306"/>
          </a:xfrm>
        </p:grpSpPr>
        <p:pic>
          <p:nvPicPr>
            <p:cNvPr id="1382" name="Screen Shot 2021-01-29 at 7.21.16 PM.png" descr="Screen Shot 2021-01-29 at 7.21.1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796" y="8238989"/>
              <a:ext cx="14724621" cy="4483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3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(((sigma(1)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sigma(1-1) + 1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65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6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(((sigma(1)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sigma(1-1) + 1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((((sigma(0)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69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7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(((sigma(1)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sigma(1-1) + 1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((((sigma(0)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sigma(0-1) + 0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73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7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(((sigma(1)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sigma(1-1) + 1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((((sigma(0)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sigma(0-1) + 0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((((0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77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7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(((sigma(1)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sigma(1-1) + 1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((((sigma(0)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sigma(0-1) + 0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((((0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(((1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81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8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(((sigma(1)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sigma(1-1) + 1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((((sigma(0)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sigma(0-1) + 0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((((0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(((1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((3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285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8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(((sigma(1)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sigma(1-1) + 1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((((sigma(0)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sigma(0-1) + 0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((((0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(((1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((3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(6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289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9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자연수"/>
          <p:cNvSpPr txBox="1">
            <a:spLocks noGrp="1"/>
          </p:cNvSpPr>
          <p:nvPr>
            <p:ph type="title" idx="4294967295"/>
          </p:nvPr>
        </p:nvSpPr>
        <p:spPr>
          <a:xfrm>
            <a:off x="9359568" y="975803"/>
            <a:ext cx="5664864" cy="2205263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자연수</a:t>
            </a:r>
          </a:p>
        </p:txBody>
      </p:sp>
      <p:sp>
        <p:nvSpPr>
          <p:cNvPr id="143" name="수학적 귀납歸納,인덕"/>
          <p:cNvSpPr txBox="1"/>
          <p:nvPr/>
        </p:nvSpPr>
        <p:spPr>
          <a:xfrm>
            <a:off x="4293526" y="5163448"/>
            <a:ext cx="5941747" cy="114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u="sng"/>
            </a:pPr>
            <a:r>
              <a:t>수학적 귀납</a:t>
            </a:r>
            <a:r>
              <a:rPr sz="4800"/>
              <a:t>歸納,인덕</a:t>
            </a:r>
          </a:p>
        </p:txBody>
      </p:sp>
      <p:sp>
        <p:nvSpPr>
          <p:cNvPr id="144" name="Mathematical Induction"/>
          <p:cNvSpPr txBox="1"/>
          <p:nvPr/>
        </p:nvSpPr>
        <p:spPr>
          <a:xfrm>
            <a:off x="3818115" y="6465994"/>
            <a:ext cx="6892570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 u="sng"/>
            </a:lvl1pPr>
          </a:lstStyle>
          <a:p>
            <a:r>
              <a:t> Mathematical Induction</a:t>
            </a:r>
          </a:p>
        </p:txBody>
      </p:sp>
      <p:graphicFrame>
        <p:nvGraphicFramePr>
          <p:cNvPr id="145" name="Table"/>
          <p:cNvGraphicFramePr/>
          <p:nvPr/>
        </p:nvGraphicFramePr>
        <p:xfrm>
          <a:off x="1824131" y="7877518"/>
          <a:ext cx="11918121" cy="465343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551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2978A8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0</a:t>
                      </a:r>
                      <a:r>
                        <a:t>은 자연수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95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2978A8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</a:t>
                      </a:r>
                      <a:r>
                        <a:t>이 자연수이면,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n+1</a:t>
                      </a:r>
                      <a:r>
                        <a:t>도 자연수이다.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3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(3)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Helvetica Neue"/>
                        </a:rPr>
                        <a:t>그 외에 다른 자연수는 없다.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Natural Number"/>
          <p:cNvSpPr txBox="1"/>
          <p:nvPr/>
        </p:nvSpPr>
        <p:spPr>
          <a:xfrm>
            <a:off x="7302565" y="2769821"/>
            <a:ext cx="9778870" cy="17966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80454">
              <a:defRPr sz="9975"/>
            </a:lvl1pPr>
          </a:lstStyle>
          <a:p>
            <a:r>
              <a:t>Natural Number</a:t>
            </a:r>
          </a:p>
        </p:txBody>
      </p:sp>
      <p:grpSp>
        <p:nvGrpSpPr>
          <p:cNvPr id="149" name="자연수는 무한이 많이 있지만…"/>
          <p:cNvGrpSpPr/>
          <p:nvPr/>
        </p:nvGrpSpPr>
        <p:grpSpPr>
          <a:xfrm>
            <a:off x="15231814" y="8247164"/>
            <a:ext cx="7424849" cy="3914141"/>
            <a:chOff x="0" y="0"/>
            <a:chExt cx="7424848" cy="3914140"/>
          </a:xfrm>
        </p:grpSpPr>
        <p:sp>
          <p:nvSpPr>
            <p:cNvPr id="148" name="자연수는 무한이 많이 있지만…"/>
            <p:cNvSpPr txBox="1"/>
            <p:nvPr/>
          </p:nvSpPr>
          <p:spPr>
            <a:xfrm>
              <a:off x="50800" y="50799"/>
              <a:ext cx="7323249" cy="3812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4200">
                  <a:solidFill>
                    <a:srgbClr val="2978A8"/>
                  </a:solidFill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자연수는 무한이 많이 있지만</a:t>
              </a:r>
            </a:p>
            <a:p>
              <a:pPr defTabSz="584200">
                <a:lnSpc>
                  <a:spcPct val="120000"/>
                </a:lnSpc>
                <a:defRPr sz="4200">
                  <a:solidFill>
                    <a:srgbClr val="2978A8"/>
                  </a:solidFill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이 귀납 정의를 이용하면</a:t>
              </a:r>
            </a:p>
            <a:p>
              <a:pPr defTabSz="584200">
                <a:lnSpc>
                  <a:spcPct val="120000"/>
                </a:lnSpc>
                <a:defRPr sz="4200">
                  <a:solidFill>
                    <a:srgbClr val="2978A8"/>
                  </a:solidFill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아무리 큰 자연수라도</a:t>
              </a:r>
            </a:p>
            <a:p>
              <a:pPr defTabSz="584200">
                <a:lnSpc>
                  <a:spcPct val="120000"/>
                </a:lnSpc>
                <a:defRPr sz="4200">
                  <a:solidFill>
                    <a:srgbClr val="2978A8"/>
                  </a:solidFill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유한한 절차를 거쳐서</a:t>
              </a:r>
            </a:p>
            <a:p>
              <a:pPr defTabSz="584200">
                <a:lnSpc>
                  <a:spcPct val="120000"/>
                </a:lnSpc>
                <a:defRPr sz="4200">
                  <a:solidFill>
                    <a:srgbClr val="2978A8"/>
                  </a:solidFill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자연수임을 확인할 수 있다.</a:t>
              </a:r>
            </a:p>
          </p:txBody>
        </p:sp>
        <p:pic>
          <p:nvPicPr>
            <p:cNvPr id="147" name="자연수는 무한이 많이 있지만… 자연수는 무한이 많이 있지만이 귀납 정의를 이용하면아무리 큰 자연수라도유한한 절차를 거쳐서자연수임을 확인할 수 있다." descr="자연수는 무한이 많이 있지만… 자연수는 무한이 많이 있지만이 귀납 정의를 이용하면아무리 큰 자연수라도유한한 절차를 거쳐서자연수임을 확인할 수 있다.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7424849" cy="391414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(((sigma(1)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sigma(1-1) + 1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((((sigma(0)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sigma(0-1) + 0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((((0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(((1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((3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(6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10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293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9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(((sigma(1)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sigma(1-1) + 1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((((sigma(0)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sigma(0-1) + 0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((((0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(((1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((3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(6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10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15</a:t>
            </a:r>
          </a:p>
        </p:txBody>
      </p:sp>
      <p:sp>
        <p:nvSpPr>
          <p:cNvPr id="297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29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igma(5)…"/>
          <p:cNvSpPr txBox="1"/>
          <p:nvPr/>
        </p:nvSpPr>
        <p:spPr>
          <a:xfrm>
            <a:off x="3196309" y="3286145"/>
            <a:ext cx="18000447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sigma(5-1) + 5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sigma(4)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sigma(4-1) + 4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(sigma(3)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sigma(3-1) + 3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((sigma(2)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sigma(2-1) + 2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(((sigma(1)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sigma(1-1) + 1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((((sigma(0)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(((((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sigma(0-1) + 0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0)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((((0 + 1)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(((1 + 2)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((3 + 3)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(6 + 4)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10 + 5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15</a:t>
            </a:r>
          </a:p>
        </p:txBody>
      </p:sp>
      <p:sp>
        <p:nvSpPr>
          <p:cNvPr id="301" name="def sigma(n):…"/>
          <p:cNvSpPr txBox="1"/>
          <p:nvPr/>
        </p:nvSpPr>
        <p:spPr>
          <a:xfrm>
            <a:off x="3187244" y="404081"/>
            <a:ext cx="7124878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sigma(n-1) + n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</p:txBody>
      </p:sp>
      <p:sp>
        <p:nvSpPr>
          <p:cNvPr id="302" name="계산 비용 분석"/>
          <p:cNvSpPr txBox="1"/>
          <p:nvPr/>
        </p:nvSpPr>
        <p:spPr>
          <a:xfrm>
            <a:off x="14325367" y="515193"/>
            <a:ext cx="3220493" cy="832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 u="sng"/>
            </a:lvl1pPr>
          </a:lstStyle>
          <a:p>
            <a:r>
              <a:t>계산 비용 분석</a:t>
            </a:r>
          </a:p>
        </p:txBody>
      </p:sp>
      <p:sp>
        <p:nvSpPr>
          <p:cNvPr id="303" name="시간"/>
          <p:cNvSpPr txBox="1"/>
          <p:nvPr/>
        </p:nvSpPr>
        <p:spPr>
          <a:xfrm>
            <a:off x="14669103" y="1498300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시간</a:t>
            </a:r>
          </a:p>
        </p:txBody>
      </p:sp>
      <p:sp>
        <p:nvSpPr>
          <p:cNvPr id="304" name="공간"/>
          <p:cNvSpPr txBox="1"/>
          <p:nvPr/>
        </p:nvSpPr>
        <p:spPr>
          <a:xfrm>
            <a:off x="14669103" y="2337669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공간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계산복잡도computational complexity…"/>
          <p:cNvSpPr txBox="1">
            <a:spLocks noGrp="1"/>
          </p:cNvSpPr>
          <p:nvPr>
            <p:ph type="body" idx="4294967295"/>
          </p:nvPr>
        </p:nvSpPr>
        <p:spPr>
          <a:xfrm>
            <a:off x="2183110" y="3491293"/>
            <a:ext cx="20017780" cy="9153228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280035" indent="-280035" defTabSz="368045">
              <a:spcBef>
                <a:spcPts val="2600"/>
              </a:spcBef>
              <a:defRPr sz="3906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계산복잡도</a:t>
            </a:r>
            <a:r>
              <a:rPr baseline="31999"/>
              <a:t>computational complexity</a:t>
            </a:r>
          </a:p>
          <a:p>
            <a:pPr marL="560069" lvl="1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: 프로그램이 얼마나 빨리 답을 계산하는가?</a:t>
            </a:r>
          </a:p>
          <a:p>
            <a:pPr marL="560069" lvl="1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 : 답을 계산하면서 얼마나 많은 공간을 사용하는가?</a:t>
            </a:r>
          </a:p>
          <a:p>
            <a:pPr marL="280035" indent="-280035" defTabSz="368045">
              <a:spcBef>
                <a:spcPts val="2600"/>
              </a:spcBef>
              <a:defRPr sz="3906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sigma 함수의 계산 복잡도</a:t>
            </a:r>
          </a:p>
          <a:p>
            <a:pPr marL="560069" lvl="1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</a:t>
            </a:r>
          </a:p>
          <a:p>
            <a:pPr marL="840105" lvl="2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덧셈의 횟수 ( = 재귀 함수를 호출하는 횟수)에 비례</a:t>
            </a:r>
          </a:p>
          <a:p>
            <a:pPr marL="840105" lvl="2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인수가 n 일 때 덧셈을 총 n번(= 재귀 호출을 총 n번) 하므로 계산시간은 n에 비례</a:t>
            </a:r>
          </a:p>
          <a:p>
            <a:pPr marL="560069" lvl="1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</a:t>
            </a:r>
          </a:p>
          <a:p>
            <a:pPr marL="840105" lvl="2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재귀 함수를 호출하는 횟수에 비례 (답을 구해온 뒤에 더해야 할 수를 기억해둘 공간 필요)</a:t>
            </a:r>
          </a:p>
          <a:p>
            <a:pPr marL="840105" lvl="2" indent="-280034" defTabSz="368045">
              <a:spcBef>
                <a:spcPts val="2600"/>
              </a:spcBef>
              <a:defRPr sz="3906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인수가 n 일 때 재귀 호출을 총 n번 하므로 필요 공간은 n에 비례</a:t>
            </a:r>
          </a:p>
        </p:txBody>
      </p:sp>
      <p:sp>
        <p:nvSpPr>
          <p:cNvPr id="307" name="재귀 함수의 계산 비용 분석"/>
          <p:cNvSpPr txBox="1"/>
          <p:nvPr/>
        </p:nvSpPr>
        <p:spPr>
          <a:xfrm>
            <a:off x="5645894" y="1281985"/>
            <a:ext cx="13922266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8800"/>
            </a:lvl1pPr>
          </a:lstStyle>
          <a:p>
            <a:r>
              <a:rPr dirty="0" err="1"/>
              <a:t>재귀</a:t>
            </a:r>
            <a:r>
              <a:rPr dirty="0"/>
              <a:t> </a:t>
            </a:r>
            <a:r>
              <a:rPr dirty="0" err="1"/>
              <a:t>함수의</a:t>
            </a:r>
            <a:r>
              <a:rPr dirty="0"/>
              <a:t> </a:t>
            </a:r>
            <a:r>
              <a:rPr dirty="0" err="1"/>
              <a:t>계산</a:t>
            </a:r>
            <a:r>
              <a:rPr dirty="0"/>
              <a:t>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분석</a:t>
            </a:r>
            <a:endParaRPr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꼬리재귀 함수"/>
          <p:cNvSpPr txBox="1"/>
          <p:nvPr/>
        </p:nvSpPr>
        <p:spPr>
          <a:xfrm>
            <a:off x="7739265" y="3757259"/>
            <a:ext cx="8905470" cy="2185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600"/>
            </a:lvl1pPr>
          </a:lstStyle>
          <a:p>
            <a:r>
              <a:t>꼬리재귀 함수</a:t>
            </a:r>
          </a:p>
        </p:txBody>
      </p:sp>
      <p:sp>
        <p:nvSpPr>
          <p:cNvPr id="310" name="Tail Recursive Function"/>
          <p:cNvSpPr txBox="1"/>
          <p:nvPr/>
        </p:nvSpPr>
        <p:spPr>
          <a:xfrm>
            <a:off x="5656465" y="7547014"/>
            <a:ext cx="13071070" cy="1544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200"/>
            </a:lvl1pPr>
          </a:lstStyle>
          <a:p>
            <a:r>
              <a:t>Tail Recursive Function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"/>
          <p:cNvGrpSpPr/>
          <p:nvPr/>
        </p:nvGrpSpPr>
        <p:grpSpPr>
          <a:xfrm>
            <a:off x="5172268" y="210374"/>
            <a:ext cx="18046099" cy="13295252"/>
            <a:chOff x="0" y="0"/>
            <a:chExt cx="18046098" cy="13295249"/>
          </a:xfrm>
        </p:grpSpPr>
        <p:pic>
          <p:nvPicPr>
            <p:cNvPr id="312" name="Screen Shot 2021-01-18 at 1.49.26 PM.png" descr="Screen Shot 2021-01-18 at 1.49.2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9" y="0"/>
              <a:ext cx="18041760" cy="5081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Screen Shot 2021-01-18 at 2.40.21 PM.png" descr="Screen Shot 2021-01-18 at 2.40.2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03611"/>
              <a:ext cx="18046099" cy="71916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" name="Line"/>
            <p:cNvSpPr/>
            <p:nvPr/>
          </p:nvSpPr>
          <p:spPr>
            <a:xfrm flipV="1">
              <a:off x="9023049" y="4945817"/>
              <a:ext cx="1" cy="1751057"/>
            </a:xfrm>
            <a:prstGeom prst="line">
              <a:avLst/>
            </a:prstGeom>
            <a:noFill/>
            <a:ln w="203200" cap="flat">
              <a:solidFill>
                <a:srgbClr val="FF26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aphicFrame>
        <p:nvGraphicFramePr>
          <p:cNvPr id="316" name="Table"/>
          <p:cNvGraphicFramePr/>
          <p:nvPr/>
        </p:nvGraphicFramePr>
        <p:xfrm>
          <a:off x="1854104" y="2399622"/>
          <a:ext cx="2018216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2978A8"/>
                          </a:solidFill>
                          <a:sym typeface="Helvetica Neue"/>
                        </a:rPr>
                        <a:t>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7" name="Table"/>
          <p:cNvGraphicFramePr/>
          <p:nvPr/>
        </p:nvGraphicFramePr>
        <p:xfrm>
          <a:off x="1557613" y="9357365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2978A8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20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32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24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32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28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32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32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33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"/>
          <p:cNvGrpSpPr/>
          <p:nvPr/>
        </p:nvGrpSpPr>
        <p:grpSpPr>
          <a:xfrm>
            <a:off x="14049655" y="7284763"/>
            <a:ext cx="5690361" cy="4388620"/>
            <a:chOff x="0" y="0"/>
            <a:chExt cx="5690360" cy="4388618"/>
          </a:xfrm>
        </p:grpSpPr>
        <p:pic>
          <p:nvPicPr>
            <p:cNvPr id="151" name="Screen Shot 2021-01-30 at 8.51.45 PM.png" descr="Screen Shot 2021-01-30 at 8.51.45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690361" cy="9269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Screen Shot 2021-01-30 at 8.52.11 PM.png" descr="Screen Shot 2021-01-30 at 8.52.1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22" y="1116590"/>
              <a:ext cx="3681999" cy="926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Screen Shot 2021-01-30 at 8.52.28 PM.png" descr="Screen Shot 2021-01-30 at 8.52.2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20" y="2302010"/>
              <a:ext cx="4299956" cy="9011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Screen Shot 2021-01-30 at 8.52.41 PM.png" descr="Screen Shot 2021-01-30 at 8.52.41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71" y="3461682"/>
              <a:ext cx="2780810" cy="9269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6" name="Screen Shot 2021-01-29 at 7.21.16 PM.png" descr="Screen Shot 2021-01-29 at 7.21.1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2069" y="2464068"/>
            <a:ext cx="12805532" cy="3898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creen Shot 2021-01-30 at 8.50.04 PM.png" descr="Screen Shot 2021-01-30 at 8.50.0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045" y="1149870"/>
            <a:ext cx="8958214" cy="1141626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✔︎"/>
          <p:cNvSpPr txBox="1"/>
          <p:nvPr/>
        </p:nvSpPr>
        <p:spPr>
          <a:xfrm>
            <a:off x="13244803" y="73311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36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loop(4-1,4+5)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33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40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loop(4-1,4+5)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loop(3,9)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34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44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loop(4-1,4+5)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loop(3,9)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loop(3-1,3+9)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9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34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48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loop(4-1,4+5)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loop(3,9)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loop(3-1,3+9)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9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34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52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loop(4-1,4+5)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loop(3,9)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loop(3-1,3+9)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9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loop(2-1,2+12)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35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56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loop(4-1,4+5)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loop(3,9)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loop(3-1,3+9)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9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loop(2-1,2+12)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loop(1,14)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35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60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loop(4-1,4+5)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loop(3,9)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loop(3-1,3+9)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9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loop(2-1,2+12)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loop(1,14)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loop(1-1,1+14)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36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64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loop(4-1,4+5)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loop(3,9)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loop(3-1,3+9)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9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loop(2-1,2+12)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loop(1,14)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loop(1-1,1+14)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loop(0,15)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endParaRPr>
              <a:solidFill>
                <a:srgbClr val="2978A8"/>
              </a:solidFill>
            </a:endParaRPr>
          </a:p>
        </p:txBody>
      </p:sp>
      <p:sp>
        <p:nvSpPr>
          <p:cNvPr id="36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68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loop(4-1,4+5)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loop(3,9)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loop(3-1,3+9)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9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loop(2-1,2+12)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loop(1,14)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loop(1-1,1+14)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loop(0,15)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loop(0-1,0+15)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36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72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loop(4-1,4+5)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loop(3,9)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loop(3-1,3+9)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9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loop(2-1,2+12)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loop(1,14)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loop(1-1,1+14)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loop(0,15)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loop(0-1,0+15)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15</a:t>
            </a:r>
          </a:p>
        </p:txBody>
      </p:sp>
      <p:sp>
        <p:nvSpPr>
          <p:cNvPr id="37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자연수 수열의 합"/>
          <p:cNvSpPr txBox="1">
            <a:spLocks noGrp="1"/>
          </p:cNvSpPr>
          <p:nvPr>
            <p:ph type="title" idx="4294967295"/>
          </p:nvPr>
        </p:nvSpPr>
        <p:spPr>
          <a:xfrm>
            <a:off x="6772876" y="751014"/>
            <a:ext cx="10838247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39378">
              <a:defRPr sz="10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자연수</a:t>
            </a:r>
            <a:r>
              <a:rPr dirty="0"/>
              <a:t> </a:t>
            </a:r>
            <a:r>
              <a:rPr dirty="0" err="1"/>
              <a:t>수열의</a:t>
            </a:r>
            <a:r>
              <a:rPr dirty="0"/>
              <a:t> 합</a:t>
            </a:r>
          </a:p>
        </p:txBody>
      </p:sp>
      <p:sp>
        <p:nvSpPr>
          <p:cNvPr id="161" name="덧셈만으로 0부터 n까지 누적 합을 계산하여 내주는 함수 sigma(n)을 만들자.…"/>
          <p:cNvSpPr txBox="1"/>
          <p:nvPr/>
        </p:nvSpPr>
        <p:spPr>
          <a:xfrm>
            <a:off x="5990426" y="3879334"/>
            <a:ext cx="12403149" cy="26800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3800" b="0">
                <a:solidFill>
                  <a:srgbClr val="3469A9"/>
                </a:solidFill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덧셈만으로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t>부터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</a:t>
            </a:r>
            <a:r>
              <a:t>까지 누적 합을 계산하여 내주는 함수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sigma(n)</a:t>
            </a:r>
            <a:r>
              <a:t>을 만들자. </a:t>
            </a:r>
          </a:p>
          <a:p>
            <a:pPr>
              <a:defRPr sz="3800" b="0">
                <a:solidFill>
                  <a:srgbClr val="3469A9"/>
                </a:solidFill>
                <a:latin typeface="나눔명조"/>
                <a:ea typeface="나눔명조"/>
                <a:cs typeface="나눔명조"/>
                <a:sym typeface="나눔명조"/>
              </a:defRPr>
            </a:pPr>
            <a:endParaRPr/>
          </a:p>
          <a:p>
            <a:pPr>
              <a:defRPr sz="3800" b="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0 + 1 + 2 + 3 + … + n</a:t>
            </a:r>
          </a:p>
        </p:txBody>
      </p:sp>
      <p:sp>
        <p:nvSpPr>
          <p:cNvPr id="16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def sigma(n):…"/>
          <p:cNvSpPr txBox="1"/>
          <p:nvPr/>
        </p:nvSpPr>
        <p:spPr>
          <a:xfrm>
            <a:off x="6455604" y="546575"/>
            <a:ext cx="8319635" cy="43338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sigma(n):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loop(n,0)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loop(n,total):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loop(n-1,n+total)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376" name="sigma(5)…"/>
          <p:cNvSpPr txBox="1"/>
          <p:nvPr/>
        </p:nvSpPr>
        <p:spPr>
          <a:xfrm>
            <a:off x="6446218" y="5209995"/>
            <a:ext cx="11491564" cy="779400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sigma(5)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loop(5,0)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loop(5-1,5+0)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0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loop(4,5)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loop(4-1,4+5)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loop(3,9)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loop(3-1,3+9)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9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loop(2,12)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loop(2-1,2+12)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loop(1,14)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loop(1-1,1+14)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loop(0,15)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loop(0-1,0+15)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15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15</a:t>
            </a:r>
          </a:p>
        </p:txBody>
      </p:sp>
      <p:sp>
        <p:nvSpPr>
          <p:cNvPr id="377" name="계산 비용 분석"/>
          <p:cNvSpPr txBox="1"/>
          <p:nvPr/>
        </p:nvSpPr>
        <p:spPr>
          <a:xfrm>
            <a:off x="19048860" y="2276144"/>
            <a:ext cx="3220493" cy="832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 u="sng"/>
            </a:lvl1pPr>
          </a:lstStyle>
          <a:p>
            <a:r>
              <a:t>계산 비용 분석</a:t>
            </a:r>
          </a:p>
        </p:txBody>
      </p:sp>
      <p:sp>
        <p:nvSpPr>
          <p:cNvPr id="378" name="시간"/>
          <p:cNvSpPr txBox="1"/>
          <p:nvPr/>
        </p:nvSpPr>
        <p:spPr>
          <a:xfrm>
            <a:off x="19392596" y="3259251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시간</a:t>
            </a:r>
          </a:p>
        </p:txBody>
      </p:sp>
      <p:sp>
        <p:nvSpPr>
          <p:cNvPr id="379" name="공간"/>
          <p:cNvSpPr txBox="1"/>
          <p:nvPr/>
        </p:nvSpPr>
        <p:spPr>
          <a:xfrm>
            <a:off x="19392596" y="4098621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공간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계산복잡도computational complexity…"/>
          <p:cNvSpPr txBox="1">
            <a:spLocks noGrp="1"/>
          </p:cNvSpPr>
          <p:nvPr>
            <p:ph type="body" idx="4294967295"/>
          </p:nvPr>
        </p:nvSpPr>
        <p:spPr>
          <a:xfrm>
            <a:off x="2230338" y="3645925"/>
            <a:ext cx="19923324" cy="8488364"/>
          </a:xfrm>
          <a:prstGeom prst="rect">
            <a:avLst/>
          </a:prstGeom>
        </p:spPr>
        <p:txBody>
          <a:bodyPr lIns="50800" tIns="50800" rIns="50800" bIns="50800">
            <a:normAutofit lnSpcReduction="10000"/>
          </a:bodyPr>
          <a:lstStyle/>
          <a:p>
            <a:pPr marL="297815" indent="-297815" defTabSz="391414">
              <a:spcBef>
                <a:spcPts val="2800"/>
              </a:spcBef>
              <a:defRPr sz="4154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계산복잡도</a:t>
            </a:r>
            <a:r>
              <a:rPr baseline="31999" dirty="0" err="1"/>
              <a:t>computational</a:t>
            </a:r>
            <a:r>
              <a:rPr baseline="31999" dirty="0"/>
              <a:t> complexity</a:t>
            </a:r>
          </a:p>
          <a:p>
            <a:pPr marL="595630" lvl="1" indent="-297815" defTabSz="391414">
              <a:spcBef>
                <a:spcPts val="2800"/>
              </a:spcBef>
              <a:defRPr sz="4154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시간</a:t>
            </a:r>
            <a:r>
              <a:rPr dirty="0"/>
              <a:t> : </a:t>
            </a:r>
            <a:r>
              <a:rPr dirty="0" err="1"/>
              <a:t>프로그램이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답을</a:t>
            </a:r>
            <a:r>
              <a:rPr dirty="0"/>
              <a:t> </a:t>
            </a:r>
            <a:r>
              <a:rPr dirty="0" err="1"/>
              <a:t>계산하는가</a:t>
            </a:r>
            <a:r>
              <a:rPr dirty="0"/>
              <a:t>?</a:t>
            </a:r>
          </a:p>
          <a:p>
            <a:pPr marL="595630" lvl="1" indent="-297815" defTabSz="391414">
              <a:spcBef>
                <a:spcPts val="2800"/>
              </a:spcBef>
              <a:defRPr sz="4154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공간</a:t>
            </a:r>
            <a:r>
              <a:rPr dirty="0"/>
              <a:t> : </a:t>
            </a:r>
            <a:r>
              <a:rPr dirty="0" err="1"/>
              <a:t>답을</a:t>
            </a:r>
            <a:r>
              <a:rPr dirty="0"/>
              <a:t> </a:t>
            </a:r>
            <a:r>
              <a:rPr dirty="0" err="1"/>
              <a:t>계산하면서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공간을</a:t>
            </a:r>
            <a:r>
              <a:rPr dirty="0"/>
              <a:t> </a:t>
            </a:r>
            <a:r>
              <a:rPr dirty="0" err="1"/>
              <a:t>사용하는가</a:t>
            </a:r>
            <a:r>
              <a:rPr dirty="0"/>
              <a:t>?</a:t>
            </a:r>
          </a:p>
          <a:p>
            <a:pPr marL="297815" indent="-297815" defTabSz="391414">
              <a:spcBef>
                <a:spcPts val="2800"/>
              </a:spcBef>
              <a:defRPr sz="4154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꼬리재귀</a:t>
            </a:r>
            <a:r>
              <a:rPr dirty="0"/>
              <a:t> sigma </a:t>
            </a:r>
            <a:r>
              <a:rPr dirty="0" err="1"/>
              <a:t>함수의</a:t>
            </a:r>
            <a:r>
              <a:rPr dirty="0"/>
              <a:t> </a:t>
            </a:r>
            <a:r>
              <a:rPr dirty="0" err="1"/>
              <a:t>계산</a:t>
            </a:r>
            <a:r>
              <a:rPr dirty="0"/>
              <a:t> </a:t>
            </a:r>
            <a:r>
              <a:rPr dirty="0" err="1"/>
              <a:t>복잡도</a:t>
            </a:r>
            <a:endParaRPr dirty="0"/>
          </a:p>
          <a:p>
            <a:pPr marL="595630" lvl="1" indent="-297815" defTabSz="391414">
              <a:spcBef>
                <a:spcPts val="2800"/>
              </a:spcBef>
              <a:defRPr sz="4154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시간</a:t>
            </a:r>
            <a:r>
              <a:rPr dirty="0"/>
              <a:t> </a:t>
            </a:r>
          </a:p>
          <a:p>
            <a:pPr marL="893444" lvl="2" indent="-297815" defTabSz="391414">
              <a:spcBef>
                <a:spcPts val="2800"/>
              </a:spcBef>
              <a:defRPr sz="4154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덧셈의</a:t>
            </a:r>
            <a:r>
              <a:rPr dirty="0"/>
              <a:t> </a:t>
            </a:r>
            <a:r>
              <a:rPr dirty="0" err="1"/>
              <a:t>횟수</a:t>
            </a:r>
            <a:r>
              <a:rPr dirty="0"/>
              <a:t> ( = </a:t>
            </a:r>
            <a:r>
              <a:rPr dirty="0" err="1"/>
              <a:t>재귀</a:t>
            </a:r>
            <a:r>
              <a:rPr dirty="0"/>
              <a:t> </a:t>
            </a:r>
            <a:r>
              <a:rPr dirty="0" err="1"/>
              <a:t>함수를</a:t>
            </a:r>
            <a:r>
              <a:rPr dirty="0"/>
              <a:t> </a:t>
            </a:r>
            <a:r>
              <a:rPr dirty="0" err="1"/>
              <a:t>호출하는</a:t>
            </a:r>
            <a:r>
              <a:rPr dirty="0"/>
              <a:t> </a:t>
            </a:r>
            <a:r>
              <a:rPr dirty="0" err="1"/>
              <a:t>횟수</a:t>
            </a:r>
            <a:r>
              <a:rPr dirty="0"/>
              <a:t>)에 </a:t>
            </a:r>
            <a:r>
              <a:rPr dirty="0" err="1"/>
              <a:t>비례</a:t>
            </a:r>
            <a:endParaRPr dirty="0"/>
          </a:p>
          <a:p>
            <a:pPr marL="893444" lvl="2" indent="-297815" defTabSz="391414">
              <a:spcBef>
                <a:spcPts val="2800"/>
              </a:spcBef>
              <a:defRPr sz="4154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인수가</a:t>
            </a:r>
            <a:r>
              <a:rPr dirty="0"/>
              <a:t> n 일 때 </a:t>
            </a:r>
            <a:r>
              <a:rPr dirty="0" err="1"/>
              <a:t>덧셈을</a:t>
            </a:r>
            <a:r>
              <a:rPr dirty="0"/>
              <a:t> 총 </a:t>
            </a:r>
            <a:r>
              <a:rPr dirty="0" err="1"/>
              <a:t>n번</a:t>
            </a:r>
            <a:r>
              <a:rPr dirty="0"/>
              <a:t>(= </a:t>
            </a:r>
            <a:r>
              <a:rPr dirty="0" err="1"/>
              <a:t>재귀</a:t>
            </a:r>
            <a:r>
              <a:rPr dirty="0"/>
              <a:t> </a:t>
            </a:r>
            <a:r>
              <a:rPr dirty="0" err="1"/>
              <a:t>호출을</a:t>
            </a:r>
            <a:r>
              <a:rPr dirty="0"/>
              <a:t> 총 </a:t>
            </a:r>
            <a:r>
              <a:rPr dirty="0" err="1"/>
              <a:t>n번</a:t>
            </a:r>
            <a:r>
              <a:rPr dirty="0"/>
              <a:t>) </a:t>
            </a:r>
            <a:r>
              <a:rPr dirty="0" err="1"/>
              <a:t>하므로</a:t>
            </a:r>
            <a:r>
              <a:rPr dirty="0"/>
              <a:t> </a:t>
            </a:r>
            <a:r>
              <a:rPr dirty="0" err="1"/>
              <a:t>계산시간은</a:t>
            </a:r>
            <a:r>
              <a:rPr dirty="0"/>
              <a:t> </a:t>
            </a:r>
            <a:r>
              <a:rPr dirty="0" err="1"/>
              <a:t>n에</a:t>
            </a:r>
            <a:r>
              <a:rPr dirty="0"/>
              <a:t> </a:t>
            </a:r>
            <a:r>
              <a:rPr dirty="0" err="1"/>
              <a:t>비례</a:t>
            </a:r>
            <a:endParaRPr dirty="0"/>
          </a:p>
          <a:p>
            <a:pPr marL="595630" lvl="1" indent="-297815" defTabSz="391414">
              <a:spcBef>
                <a:spcPts val="2800"/>
              </a:spcBef>
              <a:defRPr sz="4154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공간</a:t>
            </a:r>
            <a:endParaRPr dirty="0"/>
          </a:p>
          <a:p>
            <a:pPr marL="893444" lvl="2" indent="-297815" defTabSz="391414">
              <a:spcBef>
                <a:spcPts val="2800"/>
              </a:spcBef>
              <a:defRPr sz="4154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인수의</a:t>
            </a:r>
            <a:r>
              <a:rPr dirty="0"/>
              <a:t> </a:t>
            </a:r>
            <a:r>
              <a:rPr dirty="0" err="1"/>
              <a:t>크기와</a:t>
            </a:r>
            <a:r>
              <a:rPr dirty="0"/>
              <a:t> </a:t>
            </a:r>
            <a:r>
              <a:rPr dirty="0" err="1"/>
              <a:t>상관없이</a:t>
            </a:r>
            <a:r>
              <a:rPr dirty="0"/>
              <a:t> </a:t>
            </a:r>
            <a:r>
              <a:rPr dirty="0" err="1"/>
              <a:t>일정</a:t>
            </a:r>
            <a:endParaRPr dirty="0"/>
          </a:p>
        </p:txBody>
      </p:sp>
      <p:sp>
        <p:nvSpPr>
          <p:cNvPr id="382" name="꼬리재귀 함수의 계산 비용 분석"/>
          <p:cNvSpPr txBox="1"/>
          <p:nvPr/>
        </p:nvSpPr>
        <p:spPr>
          <a:xfrm>
            <a:off x="4428362" y="1267861"/>
            <a:ext cx="16127349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8800"/>
            </a:lvl1pPr>
          </a:lstStyle>
          <a:p>
            <a:r>
              <a:rPr dirty="0" err="1"/>
              <a:t>꼬리재귀</a:t>
            </a:r>
            <a:r>
              <a:rPr dirty="0"/>
              <a:t> </a:t>
            </a:r>
            <a:r>
              <a:rPr dirty="0" err="1"/>
              <a:t>함수의</a:t>
            </a:r>
            <a:r>
              <a:rPr dirty="0"/>
              <a:t> </a:t>
            </a:r>
            <a:r>
              <a:rPr dirty="0" err="1"/>
              <a:t>계산</a:t>
            </a:r>
            <a:r>
              <a:rPr dirty="0"/>
              <a:t>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분석</a:t>
            </a:r>
            <a:endParaRPr dirty="0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oup"/>
          <p:cNvGrpSpPr/>
          <p:nvPr/>
        </p:nvGrpSpPr>
        <p:grpSpPr>
          <a:xfrm>
            <a:off x="2147978" y="168662"/>
            <a:ext cx="16588660" cy="13378676"/>
            <a:chOff x="0" y="0"/>
            <a:chExt cx="16588658" cy="13378674"/>
          </a:xfrm>
        </p:grpSpPr>
        <p:pic>
          <p:nvPicPr>
            <p:cNvPr id="384" name="Screen Shot 2021-01-18 at 2.40.21 PM.png" descr="Screen Shot 2021-01-18 at 2.40.21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1" y="0"/>
              <a:ext cx="16571216" cy="6603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5" name="Screen Shot 2021-01-18 at 2.59.12 PM.png" descr="Screen Shot 2021-01-18 at 2.59.12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568538"/>
              <a:ext cx="16588659" cy="58101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6" name="Line"/>
            <p:cNvSpPr/>
            <p:nvPr/>
          </p:nvSpPr>
          <p:spPr>
            <a:xfrm flipV="1">
              <a:off x="7714251" y="6418030"/>
              <a:ext cx="1" cy="2494673"/>
            </a:xfrm>
            <a:prstGeom prst="line">
              <a:avLst/>
            </a:prstGeom>
            <a:noFill/>
            <a:ln w="127000" cap="flat">
              <a:solidFill>
                <a:srgbClr val="FF40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7" name="Rectangle"/>
            <p:cNvSpPr/>
            <p:nvPr/>
          </p:nvSpPr>
          <p:spPr>
            <a:xfrm>
              <a:off x="1672094" y="8969843"/>
              <a:ext cx="7753899" cy="3396302"/>
            </a:xfrm>
            <a:prstGeom prst="rect">
              <a:avLst/>
            </a:prstGeom>
            <a:noFill/>
            <a:ln w="63500" cap="flat">
              <a:solidFill>
                <a:srgbClr val="FF40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8" name="보조 함수"/>
            <p:cNvSpPr txBox="1"/>
            <p:nvPr/>
          </p:nvSpPr>
          <p:spPr>
            <a:xfrm>
              <a:off x="9140128" y="2892248"/>
              <a:ext cx="2149425" cy="819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40FF"/>
                  </a:solidFill>
                </a:defRPr>
              </a:lvl1pPr>
            </a:lstStyle>
            <a:p>
              <a:r>
                <a:t>보조 함수</a:t>
              </a:r>
            </a:p>
          </p:txBody>
        </p:sp>
        <p:sp>
          <p:nvSpPr>
            <p:cNvPr id="389" name="Rectangle"/>
            <p:cNvSpPr/>
            <p:nvPr/>
          </p:nvSpPr>
          <p:spPr>
            <a:xfrm>
              <a:off x="735157" y="2864885"/>
              <a:ext cx="8034551" cy="3496004"/>
            </a:xfrm>
            <a:prstGeom prst="rect">
              <a:avLst/>
            </a:prstGeom>
            <a:noFill/>
            <a:ln w="63500" cap="flat">
              <a:solidFill>
                <a:srgbClr val="FF40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0" name="지역화"/>
            <p:cNvSpPr txBox="1"/>
            <p:nvPr/>
          </p:nvSpPr>
          <p:spPr>
            <a:xfrm>
              <a:off x="8018184" y="7000757"/>
              <a:ext cx="1539749" cy="790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40FF"/>
                  </a:solidFill>
                </a:defRPr>
              </a:lvl1pPr>
            </a:lstStyle>
            <a:p>
              <a:r>
                <a:t>지역화</a:t>
              </a:r>
            </a:p>
          </p:txBody>
        </p:sp>
        <p:sp>
          <p:nvSpPr>
            <p:cNvPr id="391" name="지역 함수"/>
            <p:cNvSpPr txBox="1"/>
            <p:nvPr/>
          </p:nvSpPr>
          <p:spPr>
            <a:xfrm>
              <a:off x="9912054" y="8998609"/>
              <a:ext cx="2149425" cy="819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40FF"/>
                  </a:solidFill>
                </a:defRPr>
              </a:lvl1pPr>
            </a:lstStyle>
            <a:p>
              <a:r>
                <a:t>지역 함수</a:t>
              </a:r>
            </a:p>
          </p:txBody>
        </p:sp>
        <p:sp>
          <p:nvSpPr>
            <p:cNvPr id="392" name="local function"/>
            <p:cNvSpPr txBox="1"/>
            <p:nvPr/>
          </p:nvSpPr>
          <p:spPr>
            <a:xfrm>
              <a:off x="9816083" y="9738120"/>
              <a:ext cx="2341367" cy="502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2400">
                  <a:solidFill>
                    <a:srgbClr val="FF40FF"/>
                  </a:solidFill>
                </a:defRPr>
              </a:lvl1pPr>
            </a:lstStyle>
            <a:p>
              <a:r>
                <a:t>local function</a:t>
              </a:r>
            </a:p>
          </p:txBody>
        </p:sp>
      </p:grpSp>
      <p:sp>
        <p:nvSpPr>
          <p:cNvPr id="394" name="캡슐화"/>
          <p:cNvSpPr txBox="1"/>
          <p:nvPr/>
        </p:nvSpPr>
        <p:spPr>
          <a:xfrm>
            <a:off x="19047003" y="9074965"/>
            <a:ext cx="2888070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400">
                <a:solidFill>
                  <a:srgbClr val="008F00"/>
                </a:solidFill>
              </a:defRPr>
            </a:lvl1pPr>
          </a:lstStyle>
          <a:p>
            <a:r>
              <a:t>캡슐화</a:t>
            </a:r>
          </a:p>
        </p:txBody>
      </p:sp>
      <p:sp>
        <p:nvSpPr>
          <p:cNvPr id="395" name="Encapsulation"/>
          <p:cNvSpPr txBox="1"/>
          <p:nvPr/>
        </p:nvSpPr>
        <p:spPr>
          <a:xfrm>
            <a:off x="19359130" y="10141411"/>
            <a:ext cx="3683840" cy="762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100">
                <a:solidFill>
                  <a:srgbClr val="008F00"/>
                </a:solidFill>
              </a:defRPr>
            </a:lvl1pPr>
          </a:lstStyle>
          <a:p>
            <a:r>
              <a:t>Encapsulation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Screen Shot 2021-01-18 at 2.59.12 PM.png" descr="Screen Shot 2021-01-18 at 2.59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75" y="6451242"/>
            <a:ext cx="16100972" cy="563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Screen Shot 2021-01-18 at 1.49.26 PM.png" descr="Screen Shot 2021-01-18 at 1.49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58" y="960887"/>
            <a:ext cx="16200606" cy="456327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99" name="Table"/>
          <p:cNvGraphicFramePr/>
          <p:nvPr/>
        </p:nvGraphicFramePr>
        <p:xfrm>
          <a:off x="16411486" y="2597811"/>
          <a:ext cx="4000785" cy="174384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0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38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하향식
Top-down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0" name="Table"/>
          <p:cNvGraphicFramePr/>
          <p:nvPr/>
        </p:nvGraphicFramePr>
        <p:xfrm>
          <a:off x="16411486" y="8614865"/>
          <a:ext cx="4000785" cy="174384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0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38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상향식
Bottom-up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1" name="Table"/>
          <p:cNvGraphicFramePr/>
          <p:nvPr/>
        </p:nvGraphicFramePr>
        <p:xfrm>
          <a:off x="2307028" y="2800286"/>
          <a:ext cx="2018216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2" name="Table"/>
          <p:cNvGraphicFramePr/>
          <p:nvPr/>
        </p:nvGraphicFramePr>
        <p:xfrm>
          <a:off x="2010536" y="8817340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creen Shot 2021-01-18 at 2.59.12 PM.png" descr="Screen Shot 2021-01-18 at 2.59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571" y="929055"/>
            <a:ext cx="16100972" cy="563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Screen Shot 2021-01-18 at 3.16.34 PM.png" descr="Screen Shot 2021-01-18 at 3.16.3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16" y="7770725"/>
            <a:ext cx="16100972" cy="4523418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Line"/>
          <p:cNvSpPr/>
          <p:nvPr/>
        </p:nvSpPr>
        <p:spPr>
          <a:xfrm flipV="1">
            <a:off x="14143056" y="6606359"/>
            <a:ext cx="1" cy="1751057"/>
          </a:xfrm>
          <a:prstGeom prst="line">
            <a:avLst/>
          </a:prstGeom>
          <a:ln w="2032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407" name="Table"/>
          <p:cNvGraphicFramePr/>
          <p:nvPr/>
        </p:nvGraphicFramePr>
        <p:xfrm>
          <a:off x="2533490" y="9362985"/>
          <a:ext cx="2018216" cy="183534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3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2045377" y="3312573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creen Shot 2021-01-18 at 3.16.44 PM.png" descr="Screen Shot 2021-01-18 at 3.16.4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16" y="7792298"/>
            <a:ext cx="16100972" cy="4480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Screen Shot 2021-01-18 at 2.59.12 PM.png" descr="Screen Shot 2021-01-18 at 2.59.1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71" y="929055"/>
            <a:ext cx="16100972" cy="5639326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Line"/>
          <p:cNvSpPr/>
          <p:nvPr/>
        </p:nvSpPr>
        <p:spPr>
          <a:xfrm flipV="1">
            <a:off x="14143056" y="6606359"/>
            <a:ext cx="1" cy="1751057"/>
          </a:xfrm>
          <a:prstGeom prst="line">
            <a:avLst/>
          </a:prstGeom>
          <a:ln w="2032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414" name="Table"/>
          <p:cNvGraphicFramePr/>
          <p:nvPr/>
        </p:nvGraphicFramePr>
        <p:xfrm>
          <a:off x="2533490" y="9362985"/>
          <a:ext cx="2018216" cy="183534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3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5" name="Table"/>
          <p:cNvGraphicFramePr/>
          <p:nvPr/>
        </p:nvGraphicFramePr>
        <p:xfrm>
          <a:off x="2045377" y="3312573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3469A9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" name="계산 비용 분석"/>
          <p:cNvSpPr txBox="1"/>
          <p:nvPr/>
        </p:nvSpPr>
        <p:spPr>
          <a:xfrm>
            <a:off x="18090751" y="9024930"/>
            <a:ext cx="3220493" cy="832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 u="sng"/>
            </a:lvl1pPr>
          </a:lstStyle>
          <a:p>
            <a:r>
              <a:t>계산 비용 분석</a:t>
            </a:r>
          </a:p>
        </p:txBody>
      </p:sp>
      <p:sp>
        <p:nvSpPr>
          <p:cNvPr id="417" name="시간"/>
          <p:cNvSpPr txBox="1"/>
          <p:nvPr/>
        </p:nvSpPr>
        <p:spPr>
          <a:xfrm>
            <a:off x="18434487" y="10008037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시간</a:t>
            </a:r>
          </a:p>
        </p:txBody>
      </p:sp>
      <p:sp>
        <p:nvSpPr>
          <p:cNvPr id="418" name="공간"/>
          <p:cNvSpPr txBox="1"/>
          <p:nvPr/>
        </p:nvSpPr>
        <p:spPr>
          <a:xfrm>
            <a:off x="18434487" y="10847407"/>
            <a:ext cx="144659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공간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계산복잡도computational complexity…"/>
          <p:cNvSpPr txBox="1">
            <a:spLocks noGrp="1"/>
          </p:cNvSpPr>
          <p:nvPr>
            <p:ph type="body" idx="4294967295"/>
          </p:nvPr>
        </p:nvSpPr>
        <p:spPr>
          <a:xfrm>
            <a:off x="1633735" y="3403600"/>
            <a:ext cx="21116530" cy="8767168"/>
          </a:xfrm>
          <a:prstGeom prst="rect">
            <a:avLst/>
          </a:prstGeom>
        </p:spPr>
        <p:txBody>
          <a:bodyPr lIns="50800" tIns="50800" rIns="50800" bIns="50800">
            <a:normAutofit lnSpcReduction="10000"/>
          </a:bodyPr>
          <a:lstStyle/>
          <a:p>
            <a:pPr marL="306704" indent="-306704" defTabSz="403097">
              <a:spcBef>
                <a:spcPts val="2800"/>
              </a:spcBef>
              <a:defRPr sz="4278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계산복잡도</a:t>
            </a:r>
            <a:r>
              <a:rPr baseline="31999"/>
              <a:t>computational complexity</a:t>
            </a:r>
          </a:p>
          <a:p>
            <a:pPr marL="613409" lvl="1" indent="-306704" defTabSz="403097">
              <a:spcBef>
                <a:spcPts val="2800"/>
              </a:spcBef>
              <a:defRPr sz="427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: 프로그램이 얼마나 빨리 답을 계산하는가?</a:t>
            </a:r>
          </a:p>
          <a:p>
            <a:pPr marL="613409" lvl="1" indent="-306704" defTabSz="403097">
              <a:spcBef>
                <a:spcPts val="2800"/>
              </a:spcBef>
              <a:defRPr sz="427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 : 답을 계산하면서 얼마나 많은 공간을 사용하는가?</a:t>
            </a:r>
          </a:p>
          <a:p>
            <a:pPr marL="306704" indent="-306704" defTabSz="403097">
              <a:spcBef>
                <a:spcPts val="2800"/>
              </a:spcBef>
              <a:defRPr sz="4278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while 루프로 작성한 sigma의 계산 복잡도</a:t>
            </a:r>
          </a:p>
          <a:p>
            <a:pPr marL="613409" lvl="1" indent="-306704" defTabSz="403097">
              <a:spcBef>
                <a:spcPts val="2800"/>
              </a:spcBef>
              <a:defRPr sz="427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시간 </a:t>
            </a:r>
          </a:p>
          <a:p>
            <a:pPr marL="920114" lvl="2" indent="-306704" defTabSz="403097">
              <a:spcBef>
                <a:spcPts val="2800"/>
              </a:spcBef>
              <a:defRPr sz="427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덧셈의 횟수 ( = 루프를 반복하는 횟수)에 비례</a:t>
            </a:r>
          </a:p>
          <a:p>
            <a:pPr marL="920114" lvl="2" indent="-306704" defTabSz="403097">
              <a:spcBef>
                <a:spcPts val="2800"/>
              </a:spcBef>
              <a:defRPr sz="427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인수가 n 일 때 덧셈을 총 n번(= 루프 반복을 총 n번) 하므로 계산시간은 n에 비례</a:t>
            </a:r>
          </a:p>
          <a:p>
            <a:pPr marL="613409" lvl="1" indent="-306704" defTabSz="403097">
              <a:spcBef>
                <a:spcPts val="2800"/>
              </a:spcBef>
              <a:defRPr sz="427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공간</a:t>
            </a:r>
          </a:p>
          <a:p>
            <a:pPr marL="920114" lvl="2" indent="-306704" defTabSz="403097">
              <a:spcBef>
                <a:spcPts val="2800"/>
              </a:spcBef>
              <a:defRPr sz="4278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인수의 크기와 상관없이 일정</a:t>
            </a:r>
          </a:p>
        </p:txBody>
      </p:sp>
      <p:sp>
        <p:nvSpPr>
          <p:cNvPr id="421" name="while 루프 함수의 계산 비용 분석"/>
          <p:cNvSpPr txBox="1"/>
          <p:nvPr/>
        </p:nvSpPr>
        <p:spPr>
          <a:xfrm>
            <a:off x="3824858" y="1212997"/>
            <a:ext cx="17224629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8800"/>
            </a:lvl1pPr>
          </a:lstStyle>
          <a:p>
            <a:r>
              <a:rPr dirty="0"/>
              <a:t>while </a:t>
            </a:r>
            <a:r>
              <a:rPr dirty="0" err="1"/>
              <a:t>루프</a:t>
            </a:r>
            <a:r>
              <a:rPr dirty="0"/>
              <a:t> </a:t>
            </a:r>
            <a:r>
              <a:rPr dirty="0" err="1"/>
              <a:t>함수의</a:t>
            </a:r>
            <a:r>
              <a:rPr dirty="0"/>
              <a:t> </a:t>
            </a:r>
            <a:r>
              <a:rPr dirty="0" err="1"/>
              <a:t>계산</a:t>
            </a:r>
            <a:r>
              <a:rPr dirty="0"/>
              <a:t>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분석</a:t>
            </a:r>
            <a:endParaRPr dirty="0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지정문의 실행 순서"/>
          <p:cNvSpPr txBox="1"/>
          <p:nvPr/>
        </p:nvSpPr>
        <p:spPr>
          <a:xfrm>
            <a:off x="5645894" y="1040616"/>
            <a:ext cx="13092212" cy="157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800"/>
            </a:lvl1pPr>
          </a:lstStyle>
          <a:p>
            <a:r>
              <a:t>지정문의 실행 순서</a:t>
            </a:r>
          </a:p>
        </p:txBody>
      </p:sp>
      <p:pic>
        <p:nvPicPr>
          <p:cNvPr id="424" name="Screen Shot 2021-01-18 at 3.16.44 PM.png" descr="Screen Shot 2021-01-18 at 3.16.4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14" y="3047670"/>
            <a:ext cx="16100972" cy="4480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Screen Shot 2020-10-03 at 1.16.38 PM.png" descr="Screen Shot 2020-10-03 at 1.16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69" y="9037738"/>
            <a:ext cx="12570262" cy="1586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하향식으로 작동하는 재귀 함수는 실행 논리를 직관적으로 표현할 수 있어서 코딩하기 쉬운 반면, 공간 효율이 떨어질 수 있다.…"/>
          <p:cNvSpPr txBox="1"/>
          <p:nvPr/>
        </p:nvSpPr>
        <p:spPr>
          <a:xfrm>
            <a:off x="2687202" y="3576143"/>
            <a:ext cx="19009596" cy="8441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763984" indent="-763984" algn="l" defTabSz="457200">
              <a:lnSpc>
                <a:spcPct val="120000"/>
              </a:lnSpc>
              <a:buSzPct val="50000"/>
              <a:buBlip>
                <a:blip r:embed="rId2"/>
              </a:buBlip>
              <a:defRPr sz="4800"/>
            </a:pPr>
            <a:r>
              <a:t>하향식으로 작동하는 재귀 함수는 실행 논리를 직관적으로 표현할 수 있어서 코딩하기 쉬운 반면, 공간 효율이 떨어질 수 있다.</a:t>
            </a:r>
          </a:p>
          <a:p>
            <a:pPr marL="763984" indent="-763984" algn="l" defTabSz="457200">
              <a:lnSpc>
                <a:spcPct val="120000"/>
              </a:lnSpc>
              <a:buSzPct val="50000"/>
              <a:buBlip>
                <a:blip r:embed="rId2"/>
              </a:buBlip>
              <a:defRPr sz="4800"/>
            </a:pPr>
            <a:r>
              <a:t>상향식으로 작동하는 꼬리재귀 함수나 while 루프 버전로 변환하면 공간을 절약할 수 있다.</a:t>
            </a:r>
          </a:p>
          <a:p>
            <a:pPr marL="763984" indent="-763984" algn="l" defTabSz="457200">
              <a:lnSpc>
                <a:spcPct val="120000"/>
              </a:lnSpc>
              <a:buSzPct val="50000"/>
              <a:buBlip>
                <a:blip r:embed="rId2"/>
              </a:buBlip>
              <a:defRPr sz="4800"/>
            </a:pPr>
            <a:r>
              <a:t>재귀 함수, 꼬리재귀 함수, while 문은 모두 구조적으로 연관이 있어서 상호 기계적으로 변환할 수 있다.</a:t>
            </a:r>
          </a:p>
          <a:p>
            <a:pPr marL="763984" indent="-763984" algn="l" defTabSz="457200">
              <a:lnSpc>
                <a:spcPct val="120000"/>
              </a:lnSpc>
              <a:buSzPct val="50000"/>
              <a:buBlip>
                <a:blip r:embed="rId2"/>
              </a:buBlip>
              <a:defRPr sz="4800"/>
            </a:pPr>
            <a:r>
              <a:t>상대적으로 사고하기 쉬운 하향식으로 재귀 함수를 먼저 작성하고, 꼬리재귀와 while 루프로 차례로 변환하여 함수를 다듬는 것은 권장할만한 코딩 습관이다.</a:t>
            </a:r>
          </a:p>
        </p:txBody>
      </p:sp>
      <p:sp>
        <p:nvSpPr>
          <p:cNvPr id="428" name="정리"/>
          <p:cNvSpPr txBox="1"/>
          <p:nvPr/>
        </p:nvSpPr>
        <p:spPr>
          <a:xfrm>
            <a:off x="11367198" y="1230526"/>
            <a:ext cx="1649604" cy="1171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r>
              <a:t>정리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파이썬과 재귀의 궁합"/>
          <p:cNvSpPr txBox="1">
            <a:spLocks noGrp="1"/>
          </p:cNvSpPr>
          <p:nvPr>
            <p:ph type="title" idx="4294967295"/>
          </p:nvPr>
        </p:nvSpPr>
        <p:spPr>
          <a:xfrm>
            <a:off x="5409536" y="943539"/>
            <a:ext cx="13564928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파이썬과</a:t>
            </a:r>
            <a:r>
              <a:rPr dirty="0"/>
              <a:t> </a:t>
            </a:r>
            <a:r>
              <a:rPr dirty="0" err="1"/>
              <a:t>재귀의</a:t>
            </a:r>
            <a:r>
              <a:rPr dirty="0"/>
              <a:t> </a:t>
            </a:r>
            <a:r>
              <a:rPr dirty="0" err="1"/>
              <a:t>궁합</a:t>
            </a:r>
            <a:endParaRPr dirty="0"/>
          </a:p>
        </p:txBody>
      </p:sp>
      <p:pic>
        <p:nvPicPr>
          <p:cNvPr id="431" name="maxresdefault.jpg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12" y="4105474"/>
            <a:ext cx="15407976" cy="8666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귀납"/>
          <p:cNvSpPr txBox="1"/>
          <p:nvPr/>
        </p:nvSpPr>
        <p:spPr>
          <a:xfrm>
            <a:off x="258578" y="7327750"/>
            <a:ext cx="3431053" cy="829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60057">
              <a:defRPr sz="4592" u="sng"/>
            </a:lvl1pPr>
          </a:lstStyle>
          <a:p>
            <a:r>
              <a:t>귀납</a:t>
            </a:r>
          </a:p>
        </p:txBody>
      </p:sp>
      <p:graphicFrame>
        <p:nvGraphicFramePr>
          <p:cNvPr id="166" name="Table"/>
          <p:cNvGraphicFramePr/>
          <p:nvPr/>
        </p:nvGraphicFramePr>
        <p:xfrm>
          <a:off x="966001" y="8646434"/>
          <a:ext cx="9893201" cy="26708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5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7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222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2978A8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0</a:t>
                      </a:r>
                      <a:r>
                        <a:t>은 자연수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8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2978A8"/>
                          </a:solidFill>
                          <a:sym typeface="Helvetica Neue"/>
                        </a:rPr>
                        <a:t>인덕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</a:t>
                      </a:r>
                      <a:r>
                        <a:t>이 자연수이면,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n+1</a:t>
                      </a:r>
                      <a:r>
                        <a:t>도 자연수이다.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7" name="덧셈만으로 0부터 n까지 누적 합을 계산하여 내주는 함수 sigma(n)을 만들자.…"/>
          <p:cNvSpPr txBox="1"/>
          <p:nvPr/>
        </p:nvSpPr>
        <p:spPr>
          <a:xfrm>
            <a:off x="5990426" y="3879334"/>
            <a:ext cx="12403149" cy="26800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3800" b="0">
                <a:solidFill>
                  <a:srgbClr val="3469A9"/>
                </a:solidFill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덧셈만으로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t>부터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</a:t>
            </a:r>
            <a:r>
              <a:t>까지 누적 합을 계산하여 내주는 함수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sigma(n)</a:t>
            </a:r>
            <a:r>
              <a:t>을 만들자. </a:t>
            </a:r>
          </a:p>
          <a:p>
            <a:pPr>
              <a:defRPr sz="3800" b="0">
                <a:solidFill>
                  <a:srgbClr val="3469A9"/>
                </a:solidFill>
                <a:latin typeface="나눔명조"/>
                <a:ea typeface="나눔명조"/>
                <a:cs typeface="나눔명조"/>
                <a:sym typeface="나눔명조"/>
              </a:defRPr>
            </a:pPr>
            <a:endParaRPr/>
          </a:p>
          <a:p>
            <a:pPr>
              <a:defRPr sz="3800" b="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0 + 1 + 2 + 3 + … + n</a:t>
            </a:r>
          </a:p>
        </p:txBody>
      </p:sp>
      <p:sp>
        <p:nvSpPr>
          <p:cNvPr id="16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자연수 수열의 합">
            <a:extLst>
              <a:ext uri="{FF2B5EF4-FFF2-40B4-BE49-F238E27FC236}">
                <a16:creationId xmlns:a16="http://schemas.microsoft.com/office/drawing/2014/main" id="{826894F2-56EE-4789-AD68-9D3A0EB08F21}"/>
              </a:ext>
            </a:extLst>
          </p:cNvPr>
          <p:cNvSpPr txBox="1">
            <a:spLocks/>
          </p:cNvSpPr>
          <p:nvPr/>
        </p:nvSpPr>
        <p:spPr>
          <a:xfrm>
            <a:off x="6772876" y="751014"/>
            <a:ext cx="10838247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marL="0" marR="0" indent="0" algn="ctr" defTabSz="7393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8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자연수 수열의 합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가우스 알고리즘"/>
          <p:cNvSpPr txBox="1">
            <a:spLocks noGrp="1"/>
          </p:cNvSpPr>
          <p:nvPr>
            <p:ph type="title" idx="4294967295"/>
          </p:nvPr>
        </p:nvSpPr>
        <p:spPr>
          <a:xfrm>
            <a:off x="7162067" y="665715"/>
            <a:ext cx="10059866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57225">
              <a:defRPr sz="9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가우스 알고리즘</a:t>
            </a:r>
          </a:p>
        </p:txBody>
      </p:sp>
      <p:grpSp>
        <p:nvGrpSpPr>
          <p:cNvPr id="438" name="Group"/>
          <p:cNvGrpSpPr/>
          <p:nvPr/>
        </p:nvGrpSpPr>
        <p:grpSpPr>
          <a:xfrm>
            <a:off x="5806938" y="2966506"/>
            <a:ext cx="12770124" cy="7135190"/>
            <a:chOff x="0" y="0"/>
            <a:chExt cx="12770122" cy="7135189"/>
          </a:xfrm>
        </p:grpSpPr>
        <p:pic>
          <p:nvPicPr>
            <p:cNvPr id="434" name="Screen Shot 2021-01-18 at 3.33.01 PM.png" descr="Screen Shot 2021-01-18 at 3.33.01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605" y="5962422"/>
              <a:ext cx="4746912" cy="1172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5" name="Screen Shot 2021-01-18 at 3.32.54 PM.png" descr="Screen Shot 2021-01-18 at 3.32.5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221" y="4374924"/>
              <a:ext cx="5435680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6" name="Screen Shot 2021-01-18 at 3.32.48 PM.png" descr="Screen Shot 2021-01-18 at 3.32.4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787425"/>
              <a:ext cx="12770123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7" name="Screen Shot 2021-01-18 at 3.32.43 PM.png" descr="Screen Shot 2021-01-18 at 3.32.4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3685" y="0"/>
              <a:ext cx="7222752" cy="1675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9" name="Rectangle"/>
          <p:cNvSpPr/>
          <p:nvPr/>
        </p:nvSpPr>
        <p:spPr>
          <a:xfrm>
            <a:off x="5765800" y="3865851"/>
            <a:ext cx="13391211" cy="64813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0" name="Arrow"/>
          <p:cNvSpPr/>
          <p:nvPr/>
        </p:nvSpPr>
        <p:spPr>
          <a:xfrm rot="5397140">
            <a:off x="22649310" y="118993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가우스 알고리즘"/>
          <p:cNvSpPr txBox="1">
            <a:spLocks noGrp="1"/>
          </p:cNvSpPr>
          <p:nvPr>
            <p:ph type="title" idx="4294967295"/>
          </p:nvPr>
        </p:nvSpPr>
        <p:spPr>
          <a:xfrm>
            <a:off x="7162067" y="665715"/>
            <a:ext cx="10059866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57225">
              <a:defRPr sz="9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가우스 알고리즘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5806938" y="2966506"/>
            <a:ext cx="12770124" cy="7135190"/>
            <a:chOff x="0" y="0"/>
            <a:chExt cx="12770122" cy="7135189"/>
          </a:xfrm>
        </p:grpSpPr>
        <p:pic>
          <p:nvPicPr>
            <p:cNvPr id="443" name="Screen Shot 2021-01-18 at 3.33.01 PM.png" descr="Screen Shot 2021-01-18 at 3.33.01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605" y="5962422"/>
              <a:ext cx="4746912" cy="1172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Screen Shot 2021-01-18 at 3.32.54 PM.png" descr="Screen Shot 2021-01-18 at 3.32.5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221" y="4374924"/>
              <a:ext cx="5435680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5" name="Screen Shot 2021-01-18 at 3.32.48 PM.png" descr="Screen Shot 2021-01-18 at 3.32.4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787425"/>
              <a:ext cx="12770123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Screen Shot 2021-01-18 at 3.32.43 PM.png" descr="Screen Shot 2021-01-18 at 3.32.4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3685" y="0"/>
              <a:ext cx="7222752" cy="1675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8" name="역순으로 나열"/>
          <p:cNvSpPr txBox="1"/>
          <p:nvPr/>
        </p:nvSpPr>
        <p:spPr>
          <a:xfrm>
            <a:off x="16453910" y="3880499"/>
            <a:ext cx="2377772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역순으로 나열</a:t>
            </a:r>
          </a:p>
        </p:txBody>
      </p:sp>
      <p:sp>
        <p:nvSpPr>
          <p:cNvPr id="449" name="Rectangle"/>
          <p:cNvSpPr/>
          <p:nvPr/>
        </p:nvSpPr>
        <p:spPr>
          <a:xfrm>
            <a:off x="5765800" y="5664200"/>
            <a:ext cx="13391211" cy="46830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가우스 알고리즘"/>
          <p:cNvSpPr txBox="1">
            <a:spLocks noGrp="1"/>
          </p:cNvSpPr>
          <p:nvPr>
            <p:ph type="title" idx="4294967295"/>
          </p:nvPr>
        </p:nvSpPr>
        <p:spPr>
          <a:xfrm>
            <a:off x="7162067" y="665715"/>
            <a:ext cx="10059866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57225">
              <a:defRPr sz="9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가우스 알고리즘</a:t>
            </a:r>
          </a:p>
        </p:txBody>
      </p:sp>
      <p:grpSp>
        <p:nvGrpSpPr>
          <p:cNvPr id="457" name="Group"/>
          <p:cNvGrpSpPr/>
          <p:nvPr/>
        </p:nvGrpSpPr>
        <p:grpSpPr>
          <a:xfrm>
            <a:off x="5806938" y="2966506"/>
            <a:ext cx="12770124" cy="7135190"/>
            <a:chOff x="0" y="0"/>
            <a:chExt cx="12770122" cy="7135189"/>
          </a:xfrm>
        </p:grpSpPr>
        <p:pic>
          <p:nvPicPr>
            <p:cNvPr id="453" name="Screen Shot 2021-01-18 at 3.33.01 PM.png" descr="Screen Shot 2021-01-18 at 3.33.01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605" y="5962422"/>
              <a:ext cx="4746912" cy="1172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4" name="Screen Shot 2021-01-18 at 3.32.54 PM.png" descr="Screen Shot 2021-01-18 at 3.32.5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221" y="4374924"/>
              <a:ext cx="5435680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5" name="Screen Shot 2021-01-18 at 3.32.48 PM.png" descr="Screen Shot 2021-01-18 at 3.32.4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787425"/>
              <a:ext cx="12770123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Screen Shot 2021-01-18 at 3.32.43 PM.png" descr="Screen Shot 2021-01-18 at 3.32.4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3685" y="0"/>
              <a:ext cx="7222752" cy="1675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8" name="역순으로 나열"/>
          <p:cNvSpPr txBox="1"/>
          <p:nvPr/>
        </p:nvSpPr>
        <p:spPr>
          <a:xfrm>
            <a:off x="16453910" y="3880499"/>
            <a:ext cx="2377772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역순으로 나열</a:t>
            </a:r>
          </a:p>
        </p:txBody>
      </p:sp>
      <p:sp>
        <p:nvSpPr>
          <p:cNvPr id="459" name="Line"/>
          <p:cNvSpPr/>
          <p:nvPr/>
        </p:nvSpPr>
        <p:spPr>
          <a:xfrm flipV="1">
            <a:off x="12191999" y="4859020"/>
            <a:ext cx="1" cy="790576"/>
          </a:xfrm>
          <a:prstGeom prst="line">
            <a:avLst/>
          </a:prstGeom>
          <a:ln w="101600">
            <a:solidFill>
              <a:srgbClr val="008F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0" name="두 등식의 각 항의 아래와 위를 합함"/>
          <p:cNvSpPr txBox="1"/>
          <p:nvPr/>
        </p:nvSpPr>
        <p:spPr>
          <a:xfrm>
            <a:off x="12767061" y="4924247"/>
            <a:ext cx="5754955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두 등식의 각 항의 아래와 위를 합함</a:t>
            </a:r>
          </a:p>
        </p:txBody>
      </p:sp>
      <p:sp>
        <p:nvSpPr>
          <p:cNvPr id="461" name="Rectangle"/>
          <p:cNvSpPr/>
          <p:nvPr/>
        </p:nvSpPr>
        <p:spPr>
          <a:xfrm>
            <a:off x="5715000" y="6883400"/>
            <a:ext cx="13391211" cy="39053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가우스 알고리즘"/>
          <p:cNvSpPr txBox="1">
            <a:spLocks noGrp="1"/>
          </p:cNvSpPr>
          <p:nvPr>
            <p:ph type="title" idx="4294967295"/>
          </p:nvPr>
        </p:nvSpPr>
        <p:spPr>
          <a:xfrm>
            <a:off x="7162067" y="665715"/>
            <a:ext cx="10059866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57225">
              <a:defRPr sz="9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가우스 알고리즘</a:t>
            </a:r>
          </a:p>
        </p:txBody>
      </p:sp>
      <p:grpSp>
        <p:nvGrpSpPr>
          <p:cNvPr id="469" name="Group"/>
          <p:cNvGrpSpPr/>
          <p:nvPr/>
        </p:nvGrpSpPr>
        <p:grpSpPr>
          <a:xfrm>
            <a:off x="5806938" y="2966506"/>
            <a:ext cx="12770124" cy="7135190"/>
            <a:chOff x="0" y="0"/>
            <a:chExt cx="12770122" cy="7135189"/>
          </a:xfrm>
        </p:grpSpPr>
        <p:pic>
          <p:nvPicPr>
            <p:cNvPr id="465" name="Screen Shot 2021-01-18 at 3.33.01 PM.png" descr="Screen Shot 2021-01-18 at 3.33.01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605" y="5962422"/>
              <a:ext cx="4746912" cy="1172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6" name="Screen Shot 2021-01-18 at 3.32.54 PM.png" descr="Screen Shot 2021-01-18 at 3.32.5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221" y="4374924"/>
              <a:ext cx="5435680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7" name="Screen Shot 2021-01-18 at 3.32.48 PM.png" descr="Screen Shot 2021-01-18 at 3.32.4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787425"/>
              <a:ext cx="12770123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8" name="Screen Shot 2021-01-18 at 3.32.43 PM.png" descr="Screen Shot 2021-01-18 at 3.32.4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3685" y="0"/>
              <a:ext cx="7222752" cy="1675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0" name="역순으로 나열"/>
          <p:cNvSpPr txBox="1"/>
          <p:nvPr/>
        </p:nvSpPr>
        <p:spPr>
          <a:xfrm>
            <a:off x="16453910" y="3880499"/>
            <a:ext cx="2377772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역순으로 나열</a:t>
            </a:r>
          </a:p>
        </p:txBody>
      </p:sp>
      <p:sp>
        <p:nvSpPr>
          <p:cNvPr id="471" name="Line"/>
          <p:cNvSpPr/>
          <p:nvPr/>
        </p:nvSpPr>
        <p:spPr>
          <a:xfrm flipV="1">
            <a:off x="12191999" y="4859020"/>
            <a:ext cx="1" cy="790576"/>
          </a:xfrm>
          <a:prstGeom prst="line">
            <a:avLst/>
          </a:prstGeom>
          <a:ln w="101600">
            <a:solidFill>
              <a:srgbClr val="008F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2" name="Line"/>
          <p:cNvSpPr/>
          <p:nvPr/>
        </p:nvSpPr>
        <p:spPr>
          <a:xfrm flipV="1">
            <a:off x="12191999" y="6640934"/>
            <a:ext cx="1" cy="790576"/>
          </a:xfrm>
          <a:prstGeom prst="line">
            <a:avLst/>
          </a:prstGeom>
          <a:ln w="101600">
            <a:solidFill>
              <a:srgbClr val="008F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3" name="두 등식의 각 항의 아래와 위를 합함"/>
          <p:cNvSpPr txBox="1"/>
          <p:nvPr/>
        </p:nvSpPr>
        <p:spPr>
          <a:xfrm>
            <a:off x="12767061" y="4924247"/>
            <a:ext cx="5754955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두 등식의 각 항의 아래와 위를 합함</a:t>
            </a:r>
          </a:p>
        </p:txBody>
      </p:sp>
      <p:sp>
        <p:nvSpPr>
          <p:cNvPr id="474" name="정리"/>
          <p:cNvSpPr txBox="1"/>
          <p:nvPr/>
        </p:nvSpPr>
        <p:spPr>
          <a:xfrm>
            <a:off x="12811232" y="6717134"/>
            <a:ext cx="85864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정리</a:t>
            </a:r>
          </a:p>
        </p:txBody>
      </p:sp>
      <p:sp>
        <p:nvSpPr>
          <p:cNvPr id="475" name="Rectangle"/>
          <p:cNvSpPr/>
          <p:nvPr/>
        </p:nvSpPr>
        <p:spPr>
          <a:xfrm>
            <a:off x="5969000" y="8488077"/>
            <a:ext cx="13391211" cy="18122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가우스 알고리즘"/>
          <p:cNvSpPr txBox="1">
            <a:spLocks noGrp="1"/>
          </p:cNvSpPr>
          <p:nvPr>
            <p:ph type="title" idx="4294967295"/>
          </p:nvPr>
        </p:nvSpPr>
        <p:spPr>
          <a:xfrm>
            <a:off x="7162067" y="665715"/>
            <a:ext cx="10059866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57225">
              <a:defRPr sz="9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가우스 알고리즘</a:t>
            </a:r>
          </a:p>
        </p:txBody>
      </p:sp>
      <p:grpSp>
        <p:nvGrpSpPr>
          <p:cNvPr id="483" name="Group"/>
          <p:cNvGrpSpPr/>
          <p:nvPr/>
        </p:nvGrpSpPr>
        <p:grpSpPr>
          <a:xfrm>
            <a:off x="5806938" y="2966506"/>
            <a:ext cx="12770124" cy="7135190"/>
            <a:chOff x="0" y="0"/>
            <a:chExt cx="12770122" cy="7135189"/>
          </a:xfrm>
        </p:grpSpPr>
        <p:pic>
          <p:nvPicPr>
            <p:cNvPr id="479" name="Screen Shot 2021-01-18 at 3.33.01 PM.png" descr="Screen Shot 2021-01-18 at 3.33.01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605" y="5962422"/>
              <a:ext cx="4746912" cy="1172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0" name="Screen Shot 2021-01-18 at 3.32.54 PM.png" descr="Screen Shot 2021-01-18 at 3.32.54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221" y="4374924"/>
              <a:ext cx="5435680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1" name="Screen Shot 2021-01-18 at 3.32.48 PM.png" descr="Screen Shot 2021-01-18 at 3.32.4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787425"/>
              <a:ext cx="12770123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2" name="Screen Shot 2021-01-18 at 3.32.43 PM.png" descr="Screen Shot 2021-01-18 at 3.32.4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3685" y="0"/>
              <a:ext cx="7222752" cy="1675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4" name="역순으로 나열"/>
          <p:cNvSpPr txBox="1"/>
          <p:nvPr/>
        </p:nvSpPr>
        <p:spPr>
          <a:xfrm>
            <a:off x="16453910" y="3880499"/>
            <a:ext cx="2377772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역순으로 나열</a:t>
            </a:r>
          </a:p>
        </p:txBody>
      </p:sp>
      <p:sp>
        <p:nvSpPr>
          <p:cNvPr id="485" name="Line"/>
          <p:cNvSpPr/>
          <p:nvPr/>
        </p:nvSpPr>
        <p:spPr>
          <a:xfrm flipV="1">
            <a:off x="12191999" y="4859020"/>
            <a:ext cx="1" cy="790576"/>
          </a:xfrm>
          <a:prstGeom prst="line">
            <a:avLst/>
          </a:prstGeom>
          <a:ln w="101600">
            <a:solidFill>
              <a:srgbClr val="008F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6" name="Line"/>
          <p:cNvSpPr/>
          <p:nvPr/>
        </p:nvSpPr>
        <p:spPr>
          <a:xfrm flipV="1">
            <a:off x="12191999" y="6640934"/>
            <a:ext cx="1" cy="790576"/>
          </a:xfrm>
          <a:prstGeom prst="line">
            <a:avLst/>
          </a:prstGeom>
          <a:ln w="101600">
            <a:solidFill>
              <a:srgbClr val="008F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7" name="Line"/>
          <p:cNvSpPr/>
          <p:nvPr/>
        </p:nvSpPr>
        <p:spPr>
          <a:xfrm flipV="1">
            <a:off x="12191999" y="8166713"/>
            <a:ext cx="1" cy="790576"/>
          </a:xfrm>
          <a:prstGeom prst="line">
            <a:avLst/>
          </a:prstGeom>
          <a:ln w="101600">
            <a:solidFill>
              <a:srgbClr val="008F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8" name="두 등식의 각 항의 아래와 위를 합함"/>
          <p:cNvSpPr txBox="1"/>
          <p:nvPr/>
        </p:nvSpPr>
        <p:spPr>
          <a:xfrm>
            <a:off x="12767061" y="4924247"/>
            <a:ext cx="5754955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두 등식의 각 항의 아래와 위를 합함</a:t>
            </a:r>
          </a:p>
        </p:txBody>
      </p:sp>
      <p:sp>
        <p:nvSpPr>
          <p:cNvPr id="489" name="정리"/>
          <p:cNvSpPr txBox="1"/>
          <p:nvPr/>
        </p:nvSpPr>
        <p:spPr>
          <a:xfrm>
            <a:off x="12811232" y="6717134"/>
            <a:ext cx="85864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정리</a:t>
            </a:r>
          </a:p>
        </p:txBody>
      </p:sp>
      <p:sp>
        <p:nvSpPr>
          <p:cNvPr id="490" name="양변을 2로 나눔"/>
          <p:cNvSpPr txBox="1"/>
          <p:nvPr/>
        </p:nvSpPr>
        <p:spPr>
          <a:xfrm>
            <a:off x="12822890" y="8166714"/>
            <a:ext cx="2716709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양변을 2로 나눔</a:t>
            </a:r>
          </a:p>
        </p:txBody>
      </p:sp>
      <p:sp>
        <p:nvSpPr>
          <p:cNvPr id="49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가우스 알고리즘"/>
          <p:cNvSpPr txBox="1">
            <a:spLocks noGrp="1"/>
          </p:cNvSpPr>
          <p:nvPr>
            <p:ph type="title" idx="4294967295"/>
          </p:nvPr>
        </p:nvSpPr>
        <p:spPr>
          <a:xfrm>
            <a:off x="7162067" y="665715"/>
            <a:ext cx="10059866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57225">
              <a:defRPr sz="9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가우스 알고리즘</a:t>
            </a:r>
          </a:p>
        </p:txBody>
      </p:sp>
      <p:pic>
        <p:nvPicPr>
          <p:cNvPr id="494" name="Screen Shot 2021-01-18 at 3.34.41 PM.png" descr="Screen Shot 2021-01-18 at 3.34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44" y="10447577"/>
            <a:ext cx="15498912" cy="24211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9" name="Group"/>
          <p:cNvGrpSpPr/>
          <p:nvPr/>
        </p:nvGrpSpPr>
        <p:grpSpPr>
          <a:xfrm>
            <a:off x="5806938" y="2966506"/>
            <a:ext cx="12770124" cy="7135190"/>
            <a:chOff x="0" y="0"/>
            <a:chExt cx="12770122" cy="7135189"/>
          </a:xfrm>
        </p:grpSpPr>
        <p:pic>
          <p:nvPicPr>
            <p:cNvPr id="495" name="Screen Shot 2021-01-18 at 3.33.01 PM.png" descr="Screen Shot 2021-01-18 at 3.33.0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1605" y="5962422"/>
              <a:ext cx="4746912" cy="1172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6" name="Screen Shot 2021-01-18 at 3.32.54 PM.png" descr="Screen Shot 2021-01-18 at 3.32.54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7221" y="4374924"/>
              <a:ext cx="5435680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7" name="Screen Shot 2021-01-18 at 3.32.48 PM.png" descr="Screen Shot 2021-01-18 at 3.32.4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787425"/>
              <a:ext cx="12770123" cy="763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8" name="Screen Shot 2021-01-18 at 3.32.43 PM.png" descr="Screen Shot 2021-01-18 at 3.32.43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3685" y="0"/>
              <a:ext cx="7222752" cy="1675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00" name="역순으로 나열"/>
          <p:cNvSpPr txBox="1"/>
          <p:nvPr/>
        </p:nvSpPr>
        <p:spPr>
          <a:xfrm>
            <a:off x="16453910" y="3880499"/>
            <a:ext cx="2377772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역순으로 나열</a:t>
            </a:r>
          </a:p>
        </p:txBody>
      </p:sp>
      <p:sp>
        <p:nvSpPr>
          <p:cNvPr id="501" name="Line"/>
          <p:cNvSpPr/>
          <p:nvPr/>
        </p:nvSpPr>
        <p:spPr>
          <a:xfrm flipV="1">
            <a:off x="12191999" y="4859020"/>
            <a:ext cx="1" cy="790576"/>
          </a:xfrm>
          <a:prstGeom prst="line">
            <a:avLst/>
          </a:prstGeom>
          <a:ln w="101600">
            <a:solidFill>
              <a:srgbClr val="008F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12191999" y="6640934"/>
            <a:ext cx="1" cy="790576"/>
          </a:xfrm>
          <a:prstGeom prst="line">
            <a:avLst/>
          </a:prstGeom>
          <a:ln w="101600">
            <a:solidFill>
              <a:srgbClr val="008F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12191999" y="8166713"/>
            <a:ext cx="1" cy="790576"/>
          </a:xfrm>
          <a:prstGeom prst="line">
            <a:avLst/>
          </a:prstGeom>
          <a:ln w="101600">
            <a:solidFill>
              <a:srgbClr val="008F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4" name="두 등식의 각 항의 아래와 위를 합함"/>
          <p:cNvSpPr txBox="1"/>
          <p:nvPr/>
        </p:nvSpPr>
        <p:spPr>
          <a:xfrm>
            <a:off x="12767061" y="4924247"/>
            <a:ext cx="5754955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두 등식의 각 항의 아래와 위를 합함</a:t>
            </a:r>
          </a:p>
        </p:txBody>
      </p:sp>
      <p:sp>
        <p:nvSpPr>
          <p:cNvPr id="505" name="정리"/>
          <p:cNvSpPr txBox="1"/>
          <p:nvPr/>
        </p:nvSpPr>
        <p:spPr>
          <a:xfrm>
            <a:off x="12811232" y="6717134"/>
            <a:ext cx="85864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정리</a:t>
            </a:r>
          </a:p>
        </p:txBody>
      </p:sp>
      <p:sp>
        <p:nvSpPr>
          <p:cNvPr id="506" name="양변을 2로 나눔"/>
          <p:cNvSpPr txBox="1"/>
          <p:nvPr/>
        </p:nvSpPr>
        <p:spPr>
          <a:xfrm>
            <a:off x="12822890" y="8166714"/>
            <a:ext cx="2716709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r>
              <a:t>양변을 2로 나눔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수학적 귀납법 검증"/>
          <p:cNvSpPr txBox="1">
            <a:spLocks noGrp="1"/>
          </p:cNvSpPr>
          <p:nvPr>
            <p:ph type="title" idx="4294967295"/>
          </p:nvPr>
        </p:nvSpPr>
        <p:spPr>
          <a:xfrm>
            <a:off x="7162067" y="665715"/>
            <a:ext cx="10059866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657225">
              <a:defRPr sz="9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수학적 귀납법 검증</a:t>
            </a:r>
          </a:p>
        </p:txBody>
      </p:sp>
      <p:sp>
        <p:nvSpPr>
          <p:cNvPr id="509" name="자연수 n을 중심으로 펼치는 주장 또는 명제 P(n)은 모든 n에 대해서 성립하는가?"/>
          <p:cNvSpPr txBox="1"/>
          <p:nvPr/>
        </p:nvSpPr>
        <p:spPr>
          <a:xfrm>
            <a:off x="1167379" y="3116206"/>
            <a:ext cx="22049241" cy="99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marL="763984" indent="-763984" algn="l" defTabSz="457200">
              <a:lnSpc>
                <a:spcPct val="120000"/>
              </a:lnSpc>
              <a:buSzPct val="50000"/>
              <a:buBlip>
                <a:blip r:embed="rId2"/>
              </a:buBlip>
              <a:defRPr sz="5200"/>
            </a:lvl1pPr>
          </a:lstStyle>
          <a:p>
            <a:r>
              <a:t>자연수 n을 중심으로 펼치는 주장 또는 명제 P(n)은 모든 n에 대해서 성립하는가? </a:t>
            </a:r>
          </a:p>
        </p:txBody>
      </p:sp>
      <p:sp>
        <p:nvSpPr>
          <p:cNvPr id="510" name="수학적 귀납법 증명…"/>
          <p:cNvSpPr txBox="1"/>
          <p:nvPr/>
        </p:nvSpPr>
        <p:spPr>
          <a:xfrm>
            <a:off x="1167379" y="4881847"/>
            <a:ext cx="22049241" cy="514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763984" indent="-763984" algn="l" defTabSz="457200">
              <a:lnSpc>
                <a:spcPct val="120000"/>
              </a:lnSpc>
              <a:buSzPct val="50000"/>
              <a:buBlip>
                <a:blip r:embed="rId2"/>
              </a:buBlip>
              <a:defRPr sz="5200" u="sng"/>
            </a:pPr>
            <a:r>
              <a:t>수학적 귀납법 증명</a:t>
            </a:r>
          </a:p>
          <a:p>
            <a:pPr marL="1611312" lvl="2" indent="-722312" algn="l" defTabSz="457200">
              <a:lnSpc>
                <a:spcPct val="120000"/>
              </a:lnSpc>
              <a:buSzPct val="145000"/>
              <a:buChar char="•"/>
              <a:defRPr sz="5200"/>
            </a:pPr>
            <a:r>
              <a:t>기초 단계 </a:t>
            </a:r>
            <a:r>
              <a:rPr sz="4200"/>
              <a:t>base step</a:t>
            </a:r>
            <a:r>
              <a:t>: </a:t>
            </a:r>
          </a:p>
          <a:p>
            <a:pPr lvl="4" indent="0" algn="l" defTabSz="457200">
              <a:lnSpc>
                <a:spcPct val="120000"/>
              </a:lnSpc>
              <a:defRPr sz="5200"/>
            </a:pPr>
            <a:r>
              <a:t>              P(0)은 참이다.</a:t>
            </a:r>
          </a:p>
          <a:p>
            <a:pPr marL="1611312" lvl="2" indent="-722312" algn="l" defTabSz="457200">
              <a:lnSpc>
                <a:spcPct val="120000"/>
              </a:lnSpc>
              <a:buSzPct val="145000"/>
              <a:buChar char="•"/>
              <a:defRPr sz="5200"/>
            </a:pPr>
            <a:r>
              <a:t>귀납 단계 </a:t>
            </a:r>
            <a:r>
              <a:rPr sz="4200"/>
              <a:t>induction step</a:t>
            </a:r>
            <a:r>
              <a:t>: </a:t>
            </a:r>
          </a:p>
          <a:p>
            <a:pPr lvl="5" indent="0" algn="l" defTabSz="457200">
              <a:lnSpc>
                <a:spcPct val="120000"/>
              </a:lnSpc>
              <a:defRPr sz="5200"/>
            </a:pPr>
            <a:r>
              <a:t>              임의의 자연수 n에 대해서, P(n)이 참이면, P(n+1)도 참이다.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가우스 알고리즘의 검증"/>
          <p:cNvSpPr txBox="1">
            <a:spLocks noGrp="1"/>
          </p:cNvSpPr>
          <p:nvPr>
            <p:ph type="title" idx="4294967295"/>
          </p:nvPr>
        </p:nvSpPr>
        <p:spPr>
          <a:xfrm>
            <a:off x="7020442" y="386993"/>
            <a:ext cx="10828645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91502">
              <a:defRPr sz="8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가우스</a:t>
            </a:r>
            <a:r>
              <a:rPr dirty="0"/>
              <a:t> </a:t>
            </a:r>
            <a:r>
              <a:rPr dirty="0" err="1"/>
              <a:t>알고리즘의</a:t>
            </a:r>
            <a:r>
              <a:rPr dirty="0"/>
              <a:t> </a:t>
            </a:r>
            <a:r>
              <a:rPr dirty="0" err="1"/>
              <a:t>검증</a:t>
            </a:r>
            <a:endParaRPr dirty="0"/>
          </a:p>
        </p:txBody>
      </p:sp>
      <p:grpSp>
        <p:nvGrpSpPr>
          <p:cNvPr id="515" name="Group"/>
          <p:cNvGrpSpPr/>
          <p:nvPr/>
        </p:nvGrpSpPr>
        <p:grpSpPr>
          <a:xfrm>
            <a:off x="316456" y="2615254"/>
            <a:ext cx="23751088" cy="9834231"/>
            <a:chOff x="0" y="0"/>
            <a:chExt cx="23751086" cy="9834229"/>
          </a:xfrm>
        </p:grpSpPr>
        <p:pic>
          <p:nvPicPr>
            <p:cNvPr id="513" name="Screen Shot 2021-01-18 at 3.48.00 PM.png" descr="Screen Shot 2021-01-18 at 3.48.00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5047" y="1008792"/>
              <a:ext cx="11746040" cy="8820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4" name="Screen Shot 2021-01-18 at 3.47.47 PM.png" descr="Screen Shot 2021-01-18 at 3.47.4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775007" cy="9834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6" name="Rectangle"/>
          <p:cNvSpPr/>
          <p:nvPr/>
        </p:nvSpPr>
        <p:spPr>
          <a:xfrm>
            <a:off x="316456" y="5415238"/>
            <a:ext cx="23751088" cy="8004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12328276" y="3357277"/>
            <a:ext cx="11781738" cy="28670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가우스 알고리즘의 검증"/>
          <p:cNvSpPr txBox="1">
            <a:spLocks noGrp="1"/>
          </p:cNvSpPr>
          <p:nvPr>
            <p:ph type="title" idx="4294967295"/>
          </p:nvPr>
        </p:nvSpPr>
        <p:spPr>
          <a:xfrm>
            <a:off x="7020442" y="386993"/>
            <a:ext cx="10627477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91502">
              <a:defRPr sz="8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가우스</a:t>
            </a:r>
            <a:r>
              <a:rPr dirty="0"/>
              <a:t> </a:t>
            </a:r>
            <a:r>
              <a:rPr dirty="0" err="1"/>
              <a:t>알고리즘의</a:t>
            </a:r>
            <a:r>
              <a:rPr dirty="0"/>
              <a:t> </a:t>
            </a:r>
            <a:r>
              <a:rPr dirty="0" err="1"/>
              <a:t>검증</a:t>
            </a:r>
            <a:endParaRPr dirty="0"/>
          </a:p>
        </p:txBody>
      </p:sp>
      <p:grpSp>
        <p:nvGrpSpPr>
          <p:cNvPr id="523" name="Group"/>
          <p:cNvGrpSpPr/>
          <p:nvPr/>
        </p:nvGrpSpPr>
        <p:grpSpPr>
          <a:xfrm>
            <a:off x="316456" y="2615254"/>
            <a:ext cx="23751088" cy="9834231"/>
            <a:chOff x="0" y="0"/>
            <a:chExt cx="23751086" cy="9834229"/>
          </a:xfrm>
        </p:grpSpPr>
        <p:pic>
          <p:nvPicPr>
            <p:cNvPr id="521" name="Screen Shot 2021-01-18 at 3.48.00 PM.png" descr="Screen Shot 2021-01-18 at 3.48.00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5047" y="1008792"/>
              <a:ext cx="11746040" cy="8820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2" name="Screen Shot 2021-01-18 at 3.47.47 PM.png" descr="Screen Shot 2021-01-18 at 3.47.4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775007" cy="9834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4" name="Rectangle"/>
          <p:cNvSpPr/>
          <p:nvPr/>
        </p:nvSpPr>
        <p:spPr>
          <a:xfrm>
            <a:off x="316456" y="8724576"/>
            <a:ext cx="23751088" cy="46948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12328276" y="3357277"/>
            <a:ext cx="11781738" cy="55892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가우스 알고리즘의 검증"/>
          <p:cNvSpPr txBox="1">
            <a:spLocks noGrp="1"/>
          </p:cNvSpPr>
          <p:nvPr>
            <p:ph type="title" idx="4294967295"/>
          </p:nvPr>
        </p:nvSpPr>
        <p:spPr>
          <a:xfrm>
            <a:off x="7020442" y="386993"/>
            <a:ext cx="10828646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91502">
              <a:defRPr sz="8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가우스</a:t>
            </a:r>
            <a:r>
              <a:rPr dirty="0"/>
              <a:t> </a:t>
            </a:r>
            <a:r>
              <a:rPr dirty="0" err="1"/>
              <a:t>알고리즘의</a:t>
            </a:r>
            <a:r>
              <a:rPr dirty="0"/>
              <a:t> </a:t>
            </a:r>
            <a:r>
              <a:rPr dirty="0" err="1"/>
              <a:t>검증</a:t>
            </a:r>
            <a:endParaRPr dirty="0"/>
          </a:p>
        </p:txBody>
      </p:sp>
      <p:grpSp>
        <p:nvGrpSpPr>
          <p:cNvPr id="531" name="Group"/>
          <p:cNvGrpSpPr/>
          <p:nvPr/>
        </p:nvGrpSpPr>
        <p:grpSpPr>
          <a:xfrm>
            <a:off x="316456" y="2615254"/>
            <a:ext cx="23751088" cy="9834231"/>
            <a:chOff x="0" y="0"/>
            <a:chExt cx="23751086" cy="9834229"/>
          </a:xfrm>
        </p:grpSpPr>
        <p:pic>
          <p:nvPicPr>
            <p:cNvPr id="529" name="Screen Shot 2021-01-18 at 3.48.00 PM.png" descr="Screen Shot 2021-01-18 at 3.48.00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5047" y="1008792"/>
              <a:ext cx="11746040" cy="8820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0" name="Screen Shot 2021-01-18 at 3.47.47 PM.png" descr="Screen Shot 2021-01-18 at 3.47.4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775007" cy="9834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2" name="Rectangle"/>
          <p:cNvSpPr/>
          <p:nvPr/>
        </p:nvSpPr>
        <p:spPr>
          <a:xfrm>
            <a:off x="12379076" y="5293675"/>
            <a:ext cx="11781738" cy="74080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귀납"/>
          <p:cNvSpPr txBox="1"/>
          <p:nvPr/>
        </p:nvSpPr>
        <p:spPr>
          <a:xfrm>
            <a:off x="258578" y="7327750"/>
            <a:ext cx="3431053" cy="829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60057">
              <a:defRPr sz="4592" u="sng"/>
            </a:lvl1pPr>
          </a:lstStyle>
          <a:p>
            <a:r>
              <a:t>귀납</a:t>
            </a:r>
          </a:p>
        </p:txBody>
      </p:sp>
      <p:pic>
        <p:nvPicPr>
          <p:cNvPr id="172" name="Group" descr="Gro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152" y="8845102"/>
            <a:ext cx="5107973" cy="90025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3" name="Table"/>
          <p:cNvGraphicFramePr/>
          <p:nvPr/>
        </p:nvGraphicFramePr>
        <p:xfrm>
          <a:off x="966001" y="8646434"/>
          <a:ext cx="9893201" cy="26708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5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7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222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2978A8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0</a:t>
                      </a:r>
                      <a:r>
                        <a:t>은 자연수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8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2978A8"/>
                          </a:solidFill>
                          <a:sym typeface="Helvetica Neue"/>
                        </a:rPr>
                        <a:t>인덕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</a:t>
                      </a:r>
                      <a:r>
                        <a:t>이 자연수이면,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n+1</a:t>
                      </a:r>
                      <a:r>
                        <a:t>도 자연수이다.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" name="덧셈만으로 0부터 n까지 누적 합을 계산하여 내주는 함수 sigma(n)을 만들자.…"/>
          <p:cNvSpPr txBox="1"/>
          <p:nvPr/>
        </p:nvSpPr>
        <p:spPr>
          <a:xfrm>
            <a:off x="5990426" y="3879334"/>
            <a:ext cx="12403149" cy="26800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3800" b="0">
                <a:solidFill>
                  <a:srgbClr val="3469A9"/>
                </a:solidFill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덧셈만으로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t>부터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</a:t>
            </a:r>
            <a:r>
              <a:t>까지 누적 합을 계산하여 내주는 함수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sigma(n)</a:t>
            </a:r>
            <a:r>
              <a:t>을 만들자. </a:t>
            </a:r>
          </a:p>
          <a:p>
            <a:pPr>
              <a:defRPr sz="3800" b="0">
                <a:solidFill>
                  <a:srgbClr val="3469A9"/>
                </a:solidFill>
                <a:latin typeface="나눔명조"/>
                <a:ea typeface="나눔명조"/>
                <a:cs typeface="나눔명조"/>
                <a:sym typeface="나눔명조"/>
              </a:defRPr>
            </a:pPr>
            <a:endParaRPr/>
          </a:p>
          <a:p>
            <a:pPr>
              <a:defRPr sz="3800" b="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0 + 1 + 2 + 3 + … + n</a:t>
            </a:r>
          </a:p>
        </p:txBody>
      </p:sp>
      <p:sp>
        <p:nvSpPr>
          <p:cNvPr id="17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자연수 수열의 합">
            <a:extLst>
              <a:ext uri="{FF2B5EF4-FFF2-40B4-BE49-F238E27FC236}">
                <a16:creationId xmlns:a16="http://schemas.microsoft.com/office/drawing/2014/main" id="{233BD372-1C3C-408C-981B-498ED7A2F267}"/>
              </a:ext>
            </a:extLst>
          </p:cNvPr>
          <p:cNvSpPr txBox="1">
            <a:spLocks/>
          </p:cNvSpPr>
          <p:nvPr/>
        </p:nvSpPr>
        <p:spPr>
          <a:xfrm>
            <a:off x="6772876" y="751014"/>
            <a:ext cx="10838247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marL="0" marR="0" indent="0" algn="ctr" defTabSz="7393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8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자연수 수열의 합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가우스 알고리즘의 검증"/>
          <p:cNvSpPr txBox="1">
            <a:spLocks noGrp="1"/>
          </p:cNvSpPr>
          <p:nvPr>
            <p:ph type="title" idx="4294967295"/>
          </p:nvPr>
        </p:nvSpPr>
        <p:spPr>
          <a:xfrm>
            <a:off x="7020442" y="386993"/>
            <a:ext cx="10700629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91502">
              <a:defRPr sz="8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가우스 알고리즘의 검증</a:t>
            </a:r>
          </a:p>
        </p:txBody>
      </p:sp>
      <p:grpSp>
        <p:nvGrpSpPr>
          <p:cNvPr id="538" name="Group"/>
          <p:cNvGrpSpPr/>
          <p:nvPr/>
        </p:nvGrpSpPr>
        <p:grpSpPr>
          <a:xfrm>
            <a:off x="316456" y="2615254"/>
            <a:ext cx="23751088" cy="9834231"/>
            <a:chOff x="0" y="0"/>
            <a:chExt cx="23751086" cy="9834229"/>
          </a:xfrm>
        </p:grpSpPr>
        <p:pic>
          <p:nvPicPr>
            <p:cNvPr id="536" name="Screen Shot 2021-01-18 at 3.48.00 PM.png" descr="Screen Shot 2021-01-18 at 3.48.00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5047" y="1008792"/>
              <a:ext cx="11746040" cy="8820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7" name="Screen Shot 2021-01-18 at 3.47.47 PM.png" descr="Screen Shot 2021-01-18 at 3.47.4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775007" cy="9834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9" name="Rectangle"/>
          <p:cNvSpPr/>
          <p:nvPr/>
        </p:nvSpPr>
        <p:spPr>
          <a:xfrm>
            <a:off x="12379076" y="7053756"/>
            <a:ext cx="11781738" cy="56479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가우스 알고리즘의 검증"/>
          <p:cNvSpPr txBox="1">
            <a:spLocks noGrp="1"/>
          </p:cNvSpPr>
          <p:nvPr>
            <p:ph type="title" idx="4294967295"/>
          </p:nvPr>
        </p:nvSpPr>
        <p:spPr>
          <a:xfrm>
            <a:off x="7020442" y="386993"/>
            <a:ext cx="10700629" cy="167618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591502">
              <a:defRPr sz="8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가우스 알고리즘의 검증</a:t>
            </a:r>
          </a:p>
        </p:txBody>
      </p:sp>
      <p:grpSp>
        <p:nvGrpSpPr>
          <p:cNvPr id="545" name="Group"/>
          <p:cNvGrpSpPr/>
          <p:nvPr/>
        </p:nvGrpSpPr>
        <p:grpSpPr>
          <a:xfrm>
            <a:off x="316456" y="2615254"/>
            <a:ext cx="23751088" cy="9834231"/>
            <a:chOff x="0" y="0"/>
            <a:chExt cx="23751086" cy="9834229"/>
          </a:xfrm>
        </p:grpSpPr>
        <p:pic>
          <p:nvPicPr>
            <p:cNvPr id="543" name="Screen Shot 2021-01-18 at 3.48.00 PM.png" descr="Screen Shot 2021-01-18 at 3.48.00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5047" y="1008792"/>
              <a:ext cx="11746040" cy="8820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4" name="Screen Shot 2021-01-18 at 3.47.47 PM.png" descr="Screen Shot 2021-01-18 at 3.47.4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775007" cy="9834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6" name="Rectangle"/>
          <p:cNvSpPr/>
          <p:nvPr/>
        </p:nvSpPr>
        <p:spPr>
          <a:xfrm>
            <a:off x="12379076" y="8121422"/>
            <a:ext cx="11781738" cy="45803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roup"/>
          <p:cNvGrpSpPr/>
          <p:nvPr/>
        </p:nvGrpSpPr>
        <p:grpSpPr>
          <a:xfrm>
            <a:off x="316456" y="2615254"/>
            <a:ext cx="23751088" cy="9834231"/>
            <a:chOff x="0" y="0"/>
            <a:chExt cx="23751086" cy="9834229"/>
          </a:xfrm>
        </p:grpSpPr>
        <p:pic>
          <p:nvPicPr>
            <p:cNvPr id="550" name="Screen Shot 2021-01-18 at 3.48.00 PM.png" descr="Screen Shot 2021-01-18 at 3.48.00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5047" y="1008792"/>
              <a:ext cx="11746040" cy="8820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1" name="Screen Shot 2021-01-18 at 3.47.47 PM.png" descr="Screen Shot 2021-01-18 at 3.47.4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775007" cy="9834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3" name="Rectangle"/>
          <p:cNvSpPr/>
          <p:nvPr/>
        </p:nvSpPr>
        <p:spPr>
          <a:xfrm>
            <a:off x="12379076" y="9075918"/>
            <a:ext cx="11781738" cy="36258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가우스 알고리즘의 검증">
            <a:extLst>
              <a:ext uri="{FF2B5EF4-FFF2-40B4-BE49-F238E27FC236}">
                <a16:creationId xmlns:a16="http://schemas.microsoft.com/office/drawing/2014/main" id="{34A5A164-10F4-4F46-8D7D-E533886BFC4B}"/>
              </a:ext>
            </a:extLst>
          </p:cNvPr>
          <p:cNvSpPr txBox="1">
            <a:spLocks/>
          </p:cNvSpPr>
          <p:nvPr/>
        </p:nvSpPr>
        <p:spPr>
          <a:xfrm>
            <a:off x="7020442" y="386993"/>
            <a:ext cx="10700629" cy="16761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0000"/>
          </a:bodyPr>
          <a:lstStyle>
            <a:lvl1pPr marL="0" marR="0" indent="0" algn="ctr" defTabSz="5915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4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가우스 알고리즘의 검증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roup"/>
          <p:cNvGrpSpPr/>
          <p:nvPr/>
        </p:nvGrpSpPr>
        <p:grpSpPr>
          <a:xfrm>
            <a:off x="316456" y="2615254"/>
            <a:ext cx="23751088" cy="9834231"/>
            <a:chOff x="0" y="0"/>
            <a:chExt cx="23751086" cy="9834229"/>
          </a:xfrm>
        </p:grpSpPr>
        <p:pic>
          <p:nvPicPr>
            <p:cNvPr id="557" name="Screen Shot 2021-01-18 at 3.48.00 PM.png" descr="Screen Shot 2021-01-18 at 3.48.00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5047" y="1008792"/>
              <a:ext cx="11746040" cy="8820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8" name="Screen Shot 2021-01-18 at 3.47.47 PM.png" descr="Screen Shot 2021-01-18 at 3.47.4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775007" cy="9834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60" name="Rectangle"/>
          <p:cNvSpPr/>
          <p:nvPr/>
        </p:nvSpPr>
        <p:spPr>
          <a:xfrm>
            <a:off x="12379076" y="10017958"/>
            <a:ext cx="11781738" cy="26837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가우스 알고리즘의 검증">
            <a:extLst>
              <a:ext uri="{FF2B5EF4-FFF2-40B4-BE49-F238E27FC236}">
                <a16:creationId xmlns:a16="http://schemas.microsoft.com/office/drawing/2014/main" id="{4AB1BFC9-5180-4FC7-BF64-53E864F52CFF}"/>
              </a:ext>
            </a:extLst>
          </p:cNvPr>
          <p:cNvSpPr txBox="1">
            <a:spLocks/>
          </p:cNvSpPr>
          <p:nvPr/>
        </p:nvSpPr>
        <p:spPr>
          <a:xfrm>
            <a:off x="7020442" y="386993"/>
            <a:ext cx="10700629" cy="16761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0000"/>
          </a:bodyPr>
          <a:lstStyle>
            <a:lvl1pPr marL="0" marR="0" indent="0" algn="ctr" defTabSz="5915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4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가우스 알고리즘의 검증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"/>
          <p:cNvGrpSpPr/>
          <p:nvPr/>
        </p:nvGrpSpPr>
        <p:grpSpPr>
          <a:xfrm>
            <a:off x="316456" y="2615254"/>
            <a:ext cx="23751088" cy="9834231"/>
            <a:chOff x="0" y="0"/>
            <a:chExt cx="23751086" cy="9834229"/>
          </a:xfrm>
        </p:grpSpPr>
        <p:pic>
          <p:nvPicPr>
            <p:cNvPr id="564" name="Screen Shot 2021-01-18 at 3.48.00 PM.png" descr="Screen Shot 2021-01-18 at 3.48.00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5047" y="1008792"/>
              <a:ext cx="11746040" cy="8820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5" name="Screen Shot 2021-01-18 at 3.47.47 PM.png" descr="Screen Shot 2021-01-18 at 3.47.4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775007" cy="9834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67" name="Rectangle"/>
          <p:cNvSpPr/>
          <p:nvPr/>
        </p:nvSpPr>
        <p:spPr>
          <a:xfrm>
            <a:off x="12379076" y="11136226"/>
            <a:ext cx="11781738" cy="15655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8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가우스 알고리즘의 검증">
            <a:extLst>
              <a:ext uri="{FF2B5EF4-FFF2-40B4-BE49-F238E27FC236}">
                <a16:creationId xmlns:a16="http://schemas.microsoft.com/office/drawing/2014/main" id="{706C2FE1-677B-4D01-9838-32754DC8F210}"/>
              </a:ext>
            </a:extLst>
          </p:cNvPr>
          <p:cNvSpPr txBox="1">
            <a:spLocks/>
          </p:cNvSpPr>
          <p:nvPr/>
        </p:nvSpPr>
        <p:spPr>
          <a:xfrm>
            <a:off x="7020442" y="386993"/>
            <a:ext cx="10700629" cy="16761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0000"/>
          </a:bodyPr>
          <a:lstStyle>
            <a:lvl1pPr marL="0" marR="0" indent="0" algn="ctr" defTabSz="5915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4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가우스 알고리즘의 검증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roup"/>
          <p:cNvGrpSpPr/>
          <p:nvPr/>
        </p:nvGrpSpPr>
        <p:grpSpPr>
          <a:xfrm>
            <a:off x="316456" y="2615254"/>
            <a:ext cx="23751088" cy="9834231"/>
            <a:chOff x="0" y="0"/>
            <a:chExt cx="23751086" cy="9834229"/>
          </a:xfrm>
        </p:grpSpPr>
        <p:pic>
          <p:nvPicPr>
            <p:cNvPr id="571" name="Screen Shot 2021-01-18 at 3.48.00 PM.png" descr="Screen Shot 2021-01-18 at 3.48.00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5047" y="1008792"/>
              <a:ext cx="11746040" cy="88203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2" name="Screen Shot 2021-01-18 at 3.47.47 PM.png" descr="Screen Shot 2021-01-18 at 3.47.47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775007" cy="9834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가우스 알고리즘의 검증">
            <a:extLst>
              <a:ext uri="{FF2B5EF4-FFF2-40B4-BE49-F238E27FC236}">
                <a16:creationId xmlns:a16="http://schemas.microsoft.com/office/drawing/2014/main" id="{4C5A5D57-FBE1-4955-B135-741EE2316DDB}"/>
              </a:ext>
            </a:extLst>
          </p:cNvPr>
          <p:cNvSpPr txBox="1">
            <a:spLocks/>
          </p:cNvSpPr>
          <p:nvPr/>
        </p:nvSpPr>
        <p:spPr>
          <a:xfrm>
            <a:off x="7020442" y="386993"/>
            <a:ext cx="10700629" cy="16761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0000"/>
          </a:bodyPr>
          <a:lstStyle>
            <a:lvl1pPr marL="0" marR="0" indent="0" algn="ctr" defTabSz="5915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4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가우스 알고리즘의 검증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Screen Shot 2021-01-30 at 9.15.59 PM.png" descr="Screen Shot 2021-01-30 at 9.15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38" y="6039853"/>
            <a:ext cx="17504524" cy="163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pp.166~167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pp.166~167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roup"/>
          <p:cNvGrpSpPr/>
          <p:nvPr/>
        </p:nvGrpSpPr>
        <p:grpSpPr>
          <a:xfrm>
            <a:off x="14049655" y="7284763"/>
            <a:ext cx="5690361" cy="4388620"/>
            <a:chOff x="0" y="0"/>
            <a:chExt cx="5690360" cy="4388618"/>
          </a:xfrm>
        </p:grpSpPr>
        <p:pic>
          <p:nvPicPr>
            <p:cNvPr id="579" name="Screen Shot 2021-01-30 at 8.51.45 PM.png" descr="Screen Shot 2021-01-30 at 8.51.45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690361" cy="9269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0" name="Screen Shot 2021-01-30 at 8.52.11 PM.png" descr="Screen Shot 2021-01-30 at 8.52.1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22" y="1116590"/>
              <a:ext cx="3681999" cy="926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1" name="Screen Shot 2021-01-30 at 8.52.28 PM.png" descr="Screen Shot 2021-01-30 at 8.52.2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20" y="2302010"/>
              <a:ext cx="4299956" cy="9011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2" name="Screen Shot 2021-01-30 at 8.52.41 PM.png" descr="Screen Shot 2021-01-30 at 8.52.41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71" y="3461682"/>
              <a:ext cx="2780810" cy="9269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84" name="Screen Shot 2021-01-29 at 7.21.16 PM.png" descr="Screen Shot 2021-01-29 at 7.21.1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2069" y="2464068"/>
            <a:ext cx="12805532" cy="3898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Screen Shot 2021-01-30 at 8.50.04 PM.png" descr="Screen Shot 2021-01-30 at 8.50.0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045" y="1149870"/>
            <a:ext cx="8958214" cy="11416260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✔︎"/>
          <p:cNvSpPr txBox="1"/>
          <p:nvPr/>
        </p:nvSpPr>
        <p:spPr>
          <a:xfrm>
            <a:off x="13270203" y="83725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거듭제곱 bn 계산하기"/>
          <p:cNvSpPr txBox="1">
            <a:spLocks noGrp="1"/>
          </p:cNvSpPr>
          <p:nvPr>
            <p:ph type="title" idx="4294967295"/>
          </p:nvPr>
        </p:nvSpPr>
        <p:spPr>
          <a:xfrm>
            <a:off x="7074220" y="705975"/>
            <a:ext cx="10235560" cy="199621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/>
          <a:p>
            <a:pPr defTabSz="640794">
              <a:defRPr sz="936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거듭제곱 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b</a:t>
            </a:r>
            <a:r>
              <a:rPr b="0" baseline="31999">
                <a:latin typeface="Monaco"/>
                <a:ea typeface="Monaco"/>
                <a:cs typeface="Monaco"/>
                <a:sym typeface="Monaco"/>
              </a:rPr>
              <a:t>n</a:t>
            </a:r>
            <a:r>
              <a:t> 계산하기 </a:t>
            </a:r>
          </a:p>
        </p:txBody>
      </p:sp>
      <p:sp>
        <p:nvSpPr>
          <p:cNvPr id="589" name="b**n"/>
          <p:cNvSpPr txBox="1"/>
          <p:nvPr/>
        </p:nvSpPr>
        <p:spPr>
          <a:xfrm>
            <a:off x="11080491" y="3706162"/>
            <a:ext cx="2223019" cy="104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sz="6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r>
              <a:t>b**n</a:t>
            </a:r>
          </a:p>
        </p:txBody>
      </p:sp>
      <p:sp>
        <p:nvSpPr>
          <p:cNvPr id="590" name="pow(b,n)"/>
          <p:cNvSpPr txBox="1"/>
          <p:nvPr/>
        </p:nvSpPr>
        <p:spPr>
          <a:xfrm>
            <a:off x="10238554" y="5488692"/>
            <a:ext cx="3906892" cy="104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sz="6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r>
              <a:t>pow(b,n)</a:t>
            </a:r>
          </a:p>
        </p:txBody>
      </p:sp>
      <p:sp>
        <p:nvSpPr>
          <p:cNvPr id="591" name="Arrow"/>
          <p:cNvSpPr/>
          <p:nvPr/>
        </p:nvSpPr>
        <p:spPr>
          <a:xfrm>
            <a:off x="21349813" y="4497779"/>
            <a:ext cx="1152960" cy="1026881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2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거듭제곱 bn 계산하기"/>
          <p:cNvSpPr txBox="1">
            <a:spLocks noGrp="1"/>
          </p:cNvSpPr>
          <p:nvPr>
            <p:ph type="title" idx="4294967295"/>
          </p:nvPr>
        </p:nvSpPr>
        <p:spPr>
          <a:xfrm>
            <a:off x="7074220" y="705975"/>
            <a:ext cx="10235560" cy="199621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/>
          <a:p>
            <a:pPr defTabSz="640794">
              <a:defRPr sz="936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거듭제곱 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b</a:t>
            </a:r>
            <a:r>
              <a:rPr b="0" baseline="31999">
                <a:latin typeface="Monaco"/>
                <a:ea typeface="Monaco"/>
                <a:cs typeface="Monaco"/>
                <a:sym typeface="Monaco"/>
              </a:rPr>
              <a:t>n</a:t>
            </a:r>
            <a:r>
              <a:t> 계산하기 </a:t>
            </a:r>
          </a:p>
        </p:txBody>
      </p:sp>
      <p:sp>
        <p:nvSpPr>
          <p:cNvPr id="595" name="b**n"/>
          <p:cNvSpPr txBox="1"/>
          <p:nvPr/>
        </p:nvSpPr>
        <p:spPr>
          <a:xfrm>
            <a:off x="11080491" y="3706162"/>
            <a:ext cx="2223019" cy="104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sz="6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r>
              <a:t>b**n</a:t>
            </a:r>
          </a:p>
        </p:txBody>
      </p:sp>
      <p:sp>
        <p:nvSpPr>
          <p:cNvPr id="596" name="pow(b,n)"/>
          <p:cNvSpPr txBox="1"/>
          <p:nvPr/>
        </p:nvSpPr>
        <p:spPr>
          <a:xfrm>
            <a:off x="10238554" y="5488692"/>
            <a:ext cx="3906892" cy="104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sz="6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r>
              <a:t>pow(b,n)</a:t>
            </a:r>
          </a:p>
        </p:txBody>
      </p:sp>
      <p:sp>
        <p:nvSpPr>
          <p:cNvPr id="597" name="b의 n 거듭제곱인  bn을 계산하여 내주는 함수…"/>
          <p:cNvSpPr txBox="1"/>
          <p:nvPr/>
        </p:nvSpPr>
        <p:spPr>
          <a:xfrm>
            <a:off x="5000904" y="7967114"/>
            <a:ext cx="14382192" cy="432861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5400" b="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b</a:t>
            </a:r>
            <a:r>
              <a:t>의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n </a:t>
            </a:r>
            <a:r>
              <a:t>거듭제곱인 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b</a:t>
            </a:r>
            <a:r>
              <a:rPr baseline="31999">
                <a:latin typeface="Monaco"/>
                <a:ea typeface="Monaco"/>
                <a:cs typeface="Monaco"/>
                <a:sym typeface="Monaco"/>
              </a:rPr>
              <a:t>n</a:t>
            </a:r>
            <a:r>
              <a:t>을 계산하여 내주는 함수 </a:t>
            </a:r>
          </a:p>
          <a:p>
            <a:pPr>
              <a:lnSpc>
                <a:spcPct val="120000"/>
              </a:lnSpc>
              <a:defRPr sz="5400" b="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power(b,n)</a:t>
            </a:r>
            <a:r>
              <a:t>을 별도로 만들어보자.</a:t>
            </a:r>
          </a:p>
          <a:p>
            <a:pPr>
              <a:lnSpc>
                <a:spcPct val="120000"/>
              </a:lnSpc>
              <a:defRPr sz="5400" b="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b</a:t>
            </a:r>
            <a:r>
              <a:t>는 정수,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n</a:t>
            </a:r>
            <a:r>
              <a:t>은 자연수로 제한하고,</a:t>
            </a:r>
          </a:p>
          <a:p>
            <a:pPr>
              <a:lnSpc>
                <a:spcPct val="120000"/>
              </a:lnSpc>
              <a:defRPr sz="5400" b="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음수 인수는 모두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0</a:t>
            </a:r>
            <a:r>
              <a:t>으로 취급하기로 한다.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귀납"/>
          <p:cNvSpPr txBox="1"/>
          <p:nvPr/>
        </p:nvSpPr>
        <p:spPr>
          <a:xfrm>
            <a:off x="258578" y="7327750"/>
            <a:ext cx="3431053" cy="829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60057">
              <a:defRPr sz="4592" u="sng"/>
            </a:lvl1pPr>
          </a:lstStyle>
          <a:p>
            <a:r>
              <a:t>귀납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12444888" y="8845102"/>
            <a:ext cx="10646501" cy="2273471"/>
            <a:chOff x="0" y="0"/>
            <a:chExt cx="10646500" cy="2273470"/>
          </a:xfrm>
        </p:grpSpPr>
        <p:pic>
          <p:nvPicPr>
            <p:cNvPr id="179" name="Screen Shot 2021-01-18 at 1.37.53 PM.png" descr="Screen Shot 2021-01-18 at 1.37.5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73215"/>
              <a:ext cx="10646501" cy="900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Screen Shot 2021-01-18 at 1.37.43 PM.png" descr="Screen Shot 2021-01-18 at 1.37.43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9264" y="0"/>
              <a:ext cx="5107973" cy="900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182" name="Table"/>
          <p:cNvGraphicFramePr/>
          <p:nvPr/>
        </p:nvGraphicFramePr>
        <p:xfrm>
          <a:off x="966001" y="8646434"/>
          <a:ext cx="9893201" cy="26708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5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7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222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2978A8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0</a:t>
                      </a:r>
                      <a:r>
                        <a:t>은 자연수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8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2978A8"/>
                          </a:solidFill>
                          <a:sym typeface="Helvetica Neue"/>
                        </a:rPr>
                        <a:t>인덕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</a:t>
                      </a:r>
                      <a:r>
                        <a:t>이 자연수이면,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n+1</a:t>
                      </a:r>
                      <a:r>
                        <a:t>도 자연수이다.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3" name="덧셈만으로 0부터 n까지 누적 합을 계산하여 내주는 함수 sigma(n)을 만들자.…"/>
          <p:cNvSpPr txBox="1"/>
          <p:nvPr/>
        </p:nvSpPr>
        <p:spPr>
          <a:xfrm>
            <a:off x="5990426" y="3879334"/>
            <a:ext cx="12403149" cy="26800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3800" b="0">
                <a:solidFill>
                  <a:srgbClr val="3469A9"/>
                </a:solidFill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덧셈만으로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t>부터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</a:t>
            </a:r>
            <a:r>
              <a:t>까지 누적 합을 계산하여 내주는 함수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sigma(n)</a:t>
            </a:r>
            <a:r>
              <a:t>을 만들자. </a:t>
            </a:r>
          </a:p>
          <a:p>
            <a:pPr>
              <a:defRPr sz="3800" b="0">
                <a:solidFill>
                  <a:srgbClr val="3469A9"/>
                </a:solidFill>
                <a:latin typeface="나눔명조"/>
                <a:ea typeface="나눔명조"/>
                <a:cs typeface="나눔명조"/>
                <a:sym typeface="나눔명조"/>
              </a:defRPr>
            </a:pPr>
            <a:endParaRPr/>
          </a:p>
          <a:p>
            <a:pPr>
              <a:defRPr sz="3800" b="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0 + 1 + 2 + 3 + … + n</a:t>
            </a:r>
          </a:p>
        </p:txBody>
      </p:sp>
      <p:sp>
        <p:nvSpPr>
          <p:cNvPr id="18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자연수 수열의 합">
            <a:extLst>
              <a:ext uri="{FF2B5EF4-FFF2-40B4-BE49-F238E27FC236}">
                <a16:creationId xmlns:a16="http://schemas.microsoft.com/office/drawing/2014/main" id="{FDA78633-F95E-48BE-A203-2A8823245259}"/>
              </a:ext>
            </a:extLst>
          </p:cNvPr>
          <p:cNvSpPr txBox="1">
            <a:spLocks/>
          </p:cNvSpPr>
          <p:nvPr/>
        </p:nvSpPr>
        <p:spPr>
          <a:xfrm>
            <a:off x="6772876" y="751014"/>
            <a:ext cx="10838247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marL="0" marR="0" indent="0" algn="ctr" defTabSz="7393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8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자연수 수열의 합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순진무구 알고리즘"/>
          <p:cNvSpPr txBox="1">
            <a:spLocks noGrp="1"/>
          </p:cNvSpPr>
          <p:nvPr>
            <p:ph type="title" idx="4294967295"/>
          </p:nvPr>
        </p:nvSpPr>
        <p:spPr>
          <a:xfrm>
            <a:off x="7074220" y="827916"/>
            <a:ext cx="10921172" cy="199621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>
            <a:normAutofit fontScale="90000"/>
          </a:bodyPr>
          <a:lstStyle>
            <a:lvl1pPr defTabSz="755808">
              <a:defRPr sz="110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순진무구</a:t>
            </a:r>
            <a:r>
              <a:rPr dirty="0"/>
              <a:t> </a:t>
            </a:r>
            <a:r>
              <a:rPr dirty="0" err="1"/>
              <a:t>알고리즘</a:t>
            </a:r>
            <a:endParaRPr dirty="0"/>
          </a:p>
        </p:txBody>
      </p:sp>
      <p:pic>
        <p:nvPicPr>
          <p:cNvPr id="600" name="Screen Shot 2021-01-18 at 3.56.02 PM.png" descr="Screen Shot 2021-01-18 at 3.56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640" y="3769460"/>
            <a:ext cx="8572719" cy="2376596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Screen Shot 2021-01-18 at 3.56.02 PM.png" descr="Screen Shot 2021-01-18 at 3.56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640" y="3769460"/>
            <a:ext cx="8572719" cy="2376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Screen Shot 2021-01-18 at 3.56.40 PM.png" descr="Screen Shot 2021-01-18 at 3.56.4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88" y="7091389"/>
            <a:ext cx="16091624" cy="439849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순진무구 알고리즘">
            <a:extLst>
              <a:ext uri="{FF2B5EF4-FFF2-40B4-BE49-F238E27FC236}">
                <a16:creationId xmlns:a16="http://schemas.microsoft.com/office/drawing/2014/main" id="{A9196D2D-59EC-48A6-8B5A-4DC6C72D0E92}"/>
              </a:ext>
            </a:extLst>
          </p:cNvPr>
          <p:cNvSpPr txBox="1">
            <a:spLocks/>
          </p:cNvSpPr>
          <p:nvPr/>
        </p:nvSpPr>
        <p:spPr>
          <a:xfrm>
            <a:off x="7074220" y="827916"/>
            <a:ext cx="10921172" cy="19962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0000"/>
          </a:bodyPr>
          <a:lstStyle>
            <a:lvl1pPr marL="0" marR="0" indent="0" algn="ctr" defTabSz="75580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4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순진무구 알고리즘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08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0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12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1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16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1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20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2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24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2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28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2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32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3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power(2,2-1)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36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3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귀납"/>
          <p:cNvSpPr txBox="1"/>
          <p:nvPr/>
        </p:nvSpPr>
        <p:spPr>
          <a:xfrm>
            <a:off x="258578" y="7327750"/>
            <a:ext cx="3431053" cy="829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60057">
              <a:defRPr sz="4592" u="sng"/>
            </a:lvl1pPr>
          </a:lstStyle>
          <a:p>
            <a:r>
              <a:t>귀납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12444888" y="8845102"/>
            <a:ext cx="10646501" cy="2273471"/>
            <a:chOff x="0" y="0"/>
            <a:chExt cx="10646500" cy="2273470"/>
          </a:xfrm>
        </p:grpSpPr>
        <p:pic>
          <p:nvPicPr>
            <p:cNvPr id="188" name="Screen Shot 2021-01-18 at 1.37.53 PM.png" descr="Screen Shot 2021-01-18 at 1.37.5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73215"/>
              <a:ext cx="10646501" cy="900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Screen Shot 2021-01-18 at 1.37.43 PM.png" descr="Screen Shot 2021-01-18 at 1.37.43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9264" y="0"/>
              <a:ext cx="5107973" cy="900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191" name="Table"/>
          <p:cNvGraphicFramePr/>
          <p:nvPr/>
        </p:nvGraphicFramePr>
        <p:xfrm>
          <a:off x="966001" y="8646434"/>
          <a:ext cx="9893201" cy="26708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5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7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222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2978A8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0</a:t>
                      </a:r>
                      <a:r>
                        <a:t>은 자연수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8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2978A8"/>
                          </a:solidFill>
                          <a:sym typeface="Helvetica Neue"/>
                        </a:rPr>
                        <a:t>인덕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</a:t>
                      </a:r>
                      <a:r>
                        <a:t>이 자연수이면,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n+1</a:t>
                      </a:r>
                      <a:r>
                        <a:t>도 자연수이다.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4" name="Group"/>
          <p:cNvGrpSpPr/>
          <p:nvPr/>
        </p:nvGrpSpPr>
        <p:grpSpPr>
          <a:xfrm>
            <a:off x="13122105" y="11564944"/>
            <a:ext cx="4537947" cy="1619262"/>
            <a:chOff x="0" y="0"/>
            <a:chExt cx="4537946" cy="1619260"/>
          </a:xfrm>
        </p:grpSpPr>
        <p:sp>
          <p:nvSpPr>
            <p:cNvPr id="192" name="Quote Bubble"/>
            <p:cNvSpPr/>
            <p:nvPr/>
          </p:nvSpPr>
          <p:spPr>
            <a:xfrm>
              <a:off x="0" y="0"/>
              <a:ext cx="4537947" cy="1619261"/>
            </a:xfrm>
            <a:prstGeom prst="wedgeEllipseCallout">
              <a:avLst>
                <a:gd name="adj1" fmla="val 8988"/>
                <a:gd name="adj2" fmla="val -94420"/>
              </a:avLst>
            </a:prstGeom>
            <a:noFill/>
            <a:ln w="254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93" name="Screen Shot 2021-01-18 at 10.09.11 PM.png" descr="Screen Shot 2021-01-18 at 10.09.1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434" y="417650"/>
              <a:ext cx="3683001" cy="749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5" name="덧셈만으로 0부터 n까지 누적 합을 계산하여 내주는 함수 sigma(n)을 만들자.…"/>
          <p:cNvSpPr txBox="1"/>
          <p:nvPr/>
        </p:nvSpPr>
        <p:spPr>
          <a:xfrm>
            <a:off x="5990426" y="3879334"/>
            <a:ext cx="12403149" cy="26800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3800" b="0">
                <a:solidFill>
                  <a:srgbClr val="3469A9"/>
                </a:solidFill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덧셈만으로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t>부터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</a:t>
            </a:r>
            <a:r>
              <a:t>까지 누적 합을 계산하여 내주는 함수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sigma(n)</a:t>
            </a:r>
            <a:r>
              <a:t>을 만들자. </a:t>
            </a:r>
          </a:p>
          <a:p>
            <a:pPr>
              <a:defRPr sz="3800" b="0">
                <a:solidFill>
                  <a:srgbClr val="3469A9"/>
                </a:solidFill>
                <a:latin typeface="나눔명조"/>
                <a:ea typeface="나눔명조"/>
                <a:cs typeface="나눔명조"/>
                <a:sym typeface="나눔명조"/>
              </a:defRPr>
            </a:pPr>
            <a:endParaRPr/>
          </a:p>
          <a:p>
            <a:pPr>
              <a:defRPr sz="3800" b="0">
                <a:solidFill>
                  <a:srgbClr val="3469A9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0 + 1 + 2 + 3 + … + n</a:t>
            </a:r>
          </a:p>
        </p:txBody>
      </p:sp>
      <p:sp>
        <p:nvSpPr>
          <p:cNvPr id="12" name="자연수 수열의 합">
            <a:extLst>
              <a:ext uri="{FF2B5EF4-FFF2-40B4-BE49-F238E27FC236}">
                <a16:creationId xmlns:a16="http://schemas.microsoft.com/office/drawing/2014/main" id="{DDCED6F5-D715-4B3A-905B-81739B2E0275}"/>
              </a:ext>
            </a:extLst>
          </p:cNvPr>
          <p:cNvSpPr txBox="1">
            <a:spLocks/>
          </p:cNvSpPr>
          <p:nvPr/>
        </p:nvSpPr>
        <p:spPr>
          <a:xfrm>
            <a:off x="6772876" y="751014"/>
            <a:ext cx="10838247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marL="0" marR="0" indent="0" algn="ctr" defTabSz="7393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8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ko-KR" altLang="en-US"/>
              <a:t>자연수 수열의 합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power(2,2-1)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power(2,1)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40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4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power(2,2-1)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power(2,1)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power(2,1-1)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44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4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power(2,2-1)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power(2,1)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power(2,1-1)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power(2,0)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48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4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power(2,2-1)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power(2,1)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power(2,1-1)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power(2,0)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power(2,0-1)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52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5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power(2,2-1)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power(2,1)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power(2,1-1)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power(2,0)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power(2,0-1)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56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5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power(2,2-1)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power(2,1)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power(2,1-1)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power(2,0)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power(2,0-1)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60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61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power(2,2-1)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power(2,1)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power(2,1-1)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power(2,0)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power(2,0-1)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664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6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power(2,2-1)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power(2,1)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power(2,1-1)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power(2,0)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power(2,0-1)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8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668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6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ower(2,5)…"/>
          <p:cNvSpPr txBox="1"/>
          <p:nvPr/>
        </p:nvSpPr>
        <p:spPr>
          <a:xfrm>
            <a:off x="3191777" y="3320985"/>
            <a:ext cx="18000446" cy="10025773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power(2,2-1)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power(2,1)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power(2,1-1)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power(2,0)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power(2,0-1)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8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16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672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7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ower(2,5)…"/>
          <p:cNvSpPr txBox="1"/>
          <p:nvPr/>
        </p:nvSpPr>
        <p:spPr>
          <a:xfrm>
            <a:off x="3191777" y="3303565"/>
            <a:ext cx="18000446" cy="10025774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8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power(2,5)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5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power(2,5-1)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power(2,4)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4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power(2,4-1)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power(2,3)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3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power(2,3-1)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power(2,2)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2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power(2,2-1)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power(2,1)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1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power(2,1-1)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power(2,0)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0 &gt; 0: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2 * power(2,0-1)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 * 1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2 * 2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2 * 4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2 * 8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2 * 16</a:t>
            </a:r>
          </a:p>
          <a:p>
            <a:pPr algn="l">
              <a:lnSpc>
                <a:spcPct val="120000"/>
              </a:lnSpc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=&gt; 32</a:t>
            </a:r>
          </a:p>
        </p:txBody>
      </p:sp>
      <p:sp>
        <p:nvSpPr>
          <p:cNvPr id="676" name="def power(b,n):…"/>
          <p:cNvSpPr txBox="1"/>
          <p:nvPr/>
        </p:nvSpPr>
        <p:spPr>
          <a:xfrm>
            <a:off x="3204664" y="438921"/>
            <a:ext cx="7656246" cy="27336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2978A8"/>
                </a:solidFill>
              </a:rPr>
              <a:t>def</a:t>
            </a:r>
            <a:r>
              <a:t> power(b,n):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if</a:t>
            </a:r>
            <a:r>
              <a:t> n &gt; 0: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b * power(b,n-1)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</a:t>
            </a:r>
            <a:r>
              <a:rPr>
                <a:solidFill>
                  <a:srgbClr val="2978A8"/>
                </a:solidFill>
              </a:rPr>
              <a:t>else</a:t>
            </a:r>
            <a:r>
              <a:t>:       </a:t>
            </a:r>
          </a:p>
          <a:p>
            <a:pPr algn="l">
              <a:lnSpc>
                <a:spcPct val="120000"/>
              </a:lnSpc>
              <a:defRPr sz="3000"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</a:t>
            </a:r>
            <a:r>
              <a:rPr>
                <a:solidFill>
                  <a:srgbClr val="2978A8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677" name="계산 비용 분석"/>
          <p:cNvSpPr txBox="1"/>
          <p:nvPr/>
        </p:nvSpPr>
        <p:spPr>
          <a:xfrm>
            <a:off x="14258319" y="550033"/>
            <a:ext cx="3220492" cy="832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 u="sng"/>
            </a:lvl1pPr>
          </a:lstStyle>
          <a:p>
            <a:r>
              <a:t>계산 비용 분석</a:t>
            </a:r>
          </a:p>
        </p:txBody>
      </p:sp>
      <p:sp>
        <p:nvSpPr>
          <p:cNvPr id="678" name="시간"/>
          <p:cNvSpPr txBox="1"/>
          <p:nvPr/>
        </p:nvSpPr>
        <p:spPr>
          <a:xfrm>
            <a:off x="14602054" y="1533140"/>
            <a:ext cx="1446595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시간</a:t>
            </a:r>
          </a:p>
        </p:txBody>
      </p:sp>
      <p:sp>
        <p:nvSpPr>
          <p:cNvPr id="679" name="공간"/>
          <p:cNvSpPr txBox="1"/>
          <p:nvPr/>
        </p:nvSpPr>
        <p:spPr>
          <a:xfrm>
            <a:off x="14602054" y="2372510"/>
            <a:ext cx="1446595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00062" indent="-500062">
              <a:buSzPct val="145000"/>
              <a:buChar char="•"/>
              <a:defRPr sz="3600"/>
            </a:lvl1pPr>
          </a:lstStyle>
          <a:p>
            <a:r>
              <a:t>공간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17215</Words>
  <Application>Microsoft Office PowerPoint</Application>
  <PresentationFormat>사용자 지정</PresentationFormat>
  <Paragraphs>2750</Paragraphs>
  <Slides>223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223</vt:i4>
      </vt:variant>
    </vt:vector>
  </HeadingPairs>
  <TitlesOfParts>
    <vt:vector size="237" baseType="lpstr">
      <vt:lpstr>Apple SD 산돌고딕 Neo 볼드체</vt:lpstr>
      <vt:lpstr>Apple SD 산돌고딕 Neo 옅은체</vt:lpstr>
      <vt:lpstr>Helvetica Neue</vt:lpstr>
      <vt:lpstr>Helvetica Neue Light</vt:lpstr>
      <vt:lpstr>Helvetica Neue Medium</vt:lpstr>
      <vt:lpstr>Helvetica Neue Thin</vt:lpstr>
      <vt:lpstr>Monaco</vt:lpstr>
      <vt:lpstr>NanumGothicCoding</vt:lpstr>
      <vt:lpstr>나눔고딕</vt:lpstr>
      <vt:lpstr>나눔명조</vt:lpstr>
      <vt:lpstr>Helvetica</vt:lpstr>
      <vt:lpstr>Lucida Sans Typewriter Regular</vt:lpstr>
      <vt:lpstr>Times New Roman</vt:lpstr>
      <vt:lpstr>White</vt:lpstr>
      <vt:lpstr>PowerPoint 프레젠테이션</vt:lpstr>
      <vt:lpstr>자연수</vt:lpstr>
      <vt:lpstr>자연수</vt:lpstr>
      <vt:lpstr>PowerPoint 프레젠테이션</vt:lpstr>
      <vt:lpstr>자연수 수열의 합</vt:lpstr>
      <vt:lpstr>PowerPoint 프레젠테이션</vt:lpstr>
      <vt:lpstr>PowerPoint 프레젠테이션</vt:lpstr>
      <vt:lpstr>PowerPoint 프레젠테이션</vt:lpstr>
      <vt:lpstr>PowerPoint 프레젠테이션</vt:lpstr>
      <vt:lpstr>순진무구 알고리즘</vt:lpstr>
      <vt:lpstr>순진무구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파이썬과 재귀의 궁합</vt:lpstr>
      <vt:lpstr>가우스 알고리즘</vt:lpstr>
      <vt:lpstr>가우스 알고리즘</vt:lpstr>
      <vt:lpstr>가우스 알고리즘</vt:lpstr>
      <vt:lpstr>가우스 알고리즘</vt:lpstr>
      <vt:lpstr>가우스 알고리즘</vt:lpstr>
      <vt:lpstr>가우스 알고리즘</vt:lpstr>
      <vt:lpstr>수학적 귀납법 검증</vt:lpstr>
      <vt:lpstr>가우스 알고리즘의 검증</vt:lpstr>
      <vt:lpstr>가우스 알고리즘의 검증</vt:lpstr>
      <vt:lpstr>가우스 알고리즘의 검증</vt:lpstr>
      <vt:lpstr>가우스 알고리즘의 검증</vt:lpstr>
      <vt:lpstr>가우스 알고리즘의 검증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거듭제곱 bn 계산하기 </vt:lpstr>
      <vt:lpstr>거듭제곱 bn 계산하기 </vt:lpstr>
      <vt:lpstr>순진무구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계산 시간 비용 절약?</vt:lpstr>
      <vt:lpstr>나눠 풀기 알고리즘</vt:lpstr>
      <vt:lpstr>나눠 풀기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약수 Divisor</vt:lpstr>
      <vt:lpstr>PowerPoint 프레젠테이션</vt:lpstr>
      <vt:lpstr>유클리드 알고리즘</vt:lpstr>
      <vt:lpstr>유클리드 알고리즘</vt:lpstr>
      <vt:lpstr>유클리드 알고리즘</vt:lpstr>
      <vt:lpstr>유클리드 알고리즘</vt:lpstr>
      <vt:lpstr>유클리드 알고리즘</vt:lpstr>
      <vt:lpstr>유클리드 알고리즘</vt:lpstr>
      <vt:lpstr>유클리드 알고리즘</vt:lpstr>
      <vt:lpstr>유클리드 알고리즘</vt:lpstr>
      <vt:lpstr>유클리드 알고리즘</vt:lpstr>
      <vt:lpstr>유클리드 알고리즘</vt:lpstr>
      <vt:lpstr>유클리드 알고리즘</vt:lpstr>
      <vt:lpstr>유클리드 알고리즘</vt:lpstr>
      <vt:lpstr>PowerPoint 프레젠테이션</vt:lpstr>
      <vt:lpstr>나눠 풀기 알고리즘</vt:lpstr>
      <vt:lpstr>PowerPoint 프레젠테이션</vt:lpstr>
      <vt:lpstr>나눠 풀기 알고리즘</vt:lpstr>
      <vt:lpstr>나눠 풀기 알고리즘</vt:lpstr>
      <vt:lpstr>나눠 풀기 알고리즘</vt:lpstr>
      <vt:lpstr>나눠 풀기 알고리즘</vt:lpstr>
      <vt:lpstr>나눠 풀기 알고리즘</vt:lpstr>
      <vt:lpstr>나눠 풀기 알고리즘</vt:lpstr>
      <vt:lpstr>나눠 풀기 알고리즘</vt:lpstr>
      <vt:lpstr>나눠 풀기 알고리즘</vt:lpstr>
      <vt:lpstr>나눠 풀기 알고리즘</vt:lpstr>
      <vt:lpstr>나눠 풀기 알고리즘</vt:lpstr>
      <vt:lpstr>나눠 풀기 알고리즘</vt:lpstr>
      <vt:lpstr>나눠 풀기 알고리즘</vt:lpstr>
      <vt:lpstr>나눠 풀기 알고리즘</vt:lpstr>
      <vt:lpstr>나눠 풀기 알고리즘</vt:lpstr>
      <vt:lpstr>나눠 풀기 알고리즘</vt:lpstr>
      <vt:lpstr>PowerPoint 프레젠테이션</vt:lpstr>
      <vt:lpstr>PowerPoint 프레젠테이션</vt:lpstr>
      <vt:lpstr>곱셈</vt:lpstr>
      <vt:lpstr>곱셈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곱셈</vt:lpstr>
      <vt:lpstr>곱셈</vt:lpstr>
      <vt:lpstr>PowerPoint 프레젠테이션</vt:lpstr>
      <vt:lpstr>곱셈</vt:lpstr>
      <vt:lpstr>곱셈</vt:lpstr>
      <vt:lpstr>곱셈</vt:lpstr>
      <vt:lpstr>곱셈</vt:lpstr>
      <vt:lpstr>곱셈</vt:lpstr>
      <vt:lpstr>곱셈</vt:lpstr>
      <vt:lpstr>곱셈</vt:lpstr>
      <vt:lpstr>곱셈</vt:lpstr>
      <vt:lpstr>곱셈</vt:lpstr>
      <vt:lpstr>곱셈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 제훈</cp:lastModifiedBy>
  <cp:revision>2</cp:revision>
  <dcterms:modified xsi:type="dcterms:W3CDTF">2021-03-05T05:06:34Z</dcterms:modified>
</cp:coreProperties>
</file>