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Relationship Id="rId244" Type="http://schemas.openxmlformats.org/officeDocument/2006/relationships/slide" Target="slides/slide237.xml"/><Relationship Id="rId245" Type="http://schemas.openxmlformats.org/officeDocument/2006/relationships/slide" Target="slides/slide238.xml"/><Relationship Id="rId246" Type="http://schemas.openxmlformats.org/officeDocument/2006/relationships/slide" Target="slides/slide239.xml"/><Relationship Id="rId247" Type="http://schemas.openxmlformats.org/officeDocument/2006/relationships/slide" Target="slides/slide240.xml"/><Relationship Id="rId248" Type="http://schemas.openxmlformats.org/officeDocument/2006/relationships/slide" Target="slides/slide241.xml"/><Relationship Id="rId249" Type="http://schemas.openxmlformats.org/officeDocument/2006/relationships/slide" Target="slides/slide242.xml"/><Relationship Id="rId250" Type="http://schemas.openxmlformats.org/officeDocument/2006/relationships/slide" Target="slides/slide243.xml"/><Relationship Id="rId251" Type="http://schemas.openxmlformats.org/officeDocument/2006/relationships/slide" Target="slides/slide244.xml"/><Relationship Id="rId252" Type="http://schemas.openxmlformats.org/officeDocument/2006/relationships/slide" Target="slides/slide245.xml"/><Relationship Id="rId253" Type="http://schemas.openxmlformats.org/officeDocument/2006/relationships/slide" Target="slides/slide246.xml"/><Relationship Id="rId254" Type="http://schemas.openxmlformats.org/officeDocument/2006/relationships/slide" Target="slides/slide247.xml"/><Relationship Id="rId255" Type="http://schemas.openxmlformats.org/officeDocument/2006/relationships/slide" Target="slides/slide248.xml"/><Relationship Id="rId256" Type="http://schemas.openxmlformats.org/officeDocument/2006/relationships/slide" Target="slides/slide249.xml"/><Relationship Id="rId257" Type="http://schemas.openxmlformats.org/officeDocument/2006/relationships/slide" Target="slides/slide250.xml"/><Relationship Id="rId258" Type="http://schemas.openxmlformats.org/officeDocument/2006/relationships/slide" Target="slides/slide251.xml"/><Relationship Id="rId259" Type="http://schemas.openxmlformats.org/officeDocument/2006/relationships/slide" Target="slides/slide252.xml"/><Relationship Id="rId260" Type="http://schemas.openxmlformats.org/officeDocument/2006/relationships/slide" Target="slides/slide253.xml"/><Relationship Id="rId261" Type="http://schemas.openxmlformats.org/officeDocument/2006/relationships/slide" Target="slides/slide254.xml"/><Relationship Id="rId262" Type="http://schemas.openxmlformats.org/officeDocument/2006/relationships/slide" Target="slides/slide255.xml"/><Relationship Id="rId263" Type="http://schemas.openxmlformats.org/officeDocument/2006/relationships/slide" Target="slides/slide256.xml"/><Relationship Id="rId264" Type="http://schemas.openxmlformats.org/officeDocument/2006/relationships/slide" Target="slides/slide257.xml"/><Relationship Id="rId265" Type="http://schemas.openxmlformats.org/officeDocument/2006/relationships/slide" Target="slides/slide258.xml"/><Relationship Id="rId266" Type="http://schemas.openxmlformats.org/officeDocument/2006/relationships/slide" Target="slides/slide259.xml"/><Relationship Id="rId267" Type="http://schemas.openxmlformats.org/officeDocument/2006/relationships/slide" Target="slides/slide260.xml"/><Relationship Id="rId268" Type="http://schemas.openxmlformats.org/officeDocument/2006/relationships/slide" Target="slides/slide261.xml"/><Relationship Id="rId269" Type="http://schemas.openxmlformats.org/officeDocument/2006/relationships/slide" Target="slides/slide262.xml"/><Relationship Id="rId270" Type="http://schemas.openxmlformats.org/officeDocument/2006/relationships/slide" Target="slides/slide263.xml"/><Relationship Id="rId271" Type="http://schemas.openxmlformats.org/officeDocument/2006/relationships/slide" Target="slides/slide264.xml"/><Relationship Id="rId272" Type="http://schemas.openxmlformats.org/officeDocument/2006/relationships/slide" Target="slides/slide265.xml"/><Relationship Id="rId273" Type="http://schemas.openxmlformats.org/officeDocument/2006/relationships/slide" Target="slides/slide266.xml"/><Relationship Id="rId274" Type="http://schemas.openxmlformats.org/officeDocument/2006/relationships/slide" Target="slides/slide267.xml"/><Relationship Id="rId275" Type="http://schemas.openxmlformats.org/officeDocument/2006/relationships/slide" Target="slides/slide26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Relationship Id="rId3" Type="http://schemas.openxmlformats.org/officeDocument/2006/relationships/image" Target="../media/image52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Relationship Id="rId3" Type="http://schemas.openxmlformats.org/officeDocument/2006/relationships/image" Target="../media/image54.png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5.png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5.png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5.png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5.png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Relationship Id="rId3" Type="http://schemas.openxmlformats.org/officeDocument/2006/relationships/image" Target="../media/image51.png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/Relationships>
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/Relationships>
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2.png"/></Relationships>
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/Relationships>
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2.png"/></Relationships>
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/Relationships>
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/Relationships>
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5.png"/><Relationship Id="rId4" Type="http://schemas.openxmlformats.org/officeDocument/2006/relationships/image" Target="../media/image7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6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7.png"/></Relationships>
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/Relationships>
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/Relationships>
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/Relationships>
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/Relationships>
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Relationship Id="rId5" Type="http://schemas.openxmlformats.org/officeDocument/2006/relationships/image" Target="../media/image74.png"/></Relationships>
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0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/Relationships>
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Relationship Id="rId5" Type="http://schemas.openxmlformats.org/officeDocument/2006/relationships/image" Target="../media/image80.png"/></Relationships>
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3.png"/><Relationship Id="rId4" Type="http://schemas.openxmlformats.org/officeDocument/2006/relationships/image" Target="../media/image78.png"/><Relationship Id="rId5" Type="http://schemas.openxmlformats.org/officeDocument/2006/relationships/image" Target="../media/image80.png"/></Relationships>
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1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Relationship Id="rId6" Type="http://schemas.openxmlformats.org/officeDocument/2006/relationships/image" Target="../media/image74.png"/></Relationships>
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1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/Relationships>
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1.png"/><Relationship Id="rId4" Type="http://schemas.openxmlformats.org/officeDocument/2006/relationships/image" Target="../media/image78.png"/></Relationships>
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1.png"/><Relationship Id="rId4" Type="http://schemas.openxmlformats.org/officeDocument/2006/relationships/image" Target="../media/image78.png"/><Relationship Id="rId5" Type="http://schemas.openxmlformats.org/officeDocument/2006/relationships/image" Target="../media/image74.png"/></Relationships>
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2.png"/><Relationship Id="rId4" Type="http://schemas.openxmlformats.org/officeDocument/2006/relationships/image" Target="../media/image81.png"/><Relationship Id="rId5" Type="http://schemas.openxmlformats.org/officeDocument/2006/relationships/image" Target="../media/image78.png"/><Relationship Id="rId6" Type="http://schemas.openxmlformats.org/officeDocument/2006/relationships/image" Target="../media/image74.png"/></Relationships>
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1.png"/><Relationship Id="rId4" Type="http://schemas.openxmlformats.org/officeDocument/2006/relationships/image" Target="../media/image78.png"/></Relationships>
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8.png"/><Relationship Id="rId4" Type="http://schemas.openxmlformats.org/officeDocument/2006/relationships/image" Target="../media/image8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8.png"/><Relationship Id="rId4" Type="http://schemas.openxmlformats.org/officeDocument/2006/relationships/image" Target="../media/image83.png"/><Relationship Id="rId5" Type="http://schemas.openxmlformats.org/officeDocument/2006/relationships/image" Target="../media/image74.png"/></Relationships>
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8.png"/><Relationship Id="rId4" Type="http://schemas.openxmlformats.org/officeDocument/2006/relationships/image" Target="../media/image84.png"/><Relationship Id="rId5" Type="http://schemas.openxmlformats.org/officeDocument/2006/relationships/image" Target="../media/image74.png"/></Relationships>
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78.png"/><Relationship Id="rId4" Type="http://schemas.openxmlformats.org/officeDocument/2006/relationships/image" Target="../media/image85.png"/><Relationship Id="rId5" Type="http://schemas.openxmlformats.org/officeDocument/2006/relationships/image" Target="../media/image74.png"/></Relationships>
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74.png"/></Relationships>
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7.png"/><Relationship Id="rId4" Type="http://schemas.openxmlformats.org/officeDocument/2006/relationships/image" Target="../media/image85.png"/><Relationship Id="rId5" Type="http://schemas.openxmlformats.org/officeDocument/2006/relationships/image" Target="../media/image88.png"/><Relationship Id="rId6" Type="http://schemas.openxmlformats.org/officeDocument/2006/relationships/image" Target="../media/image74.png"/></Relationships>
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85.png"/><Relationship Id="rId4" Type="http://schemas.openxmlformats.org/officeDocument/2006/relationships/image" Target="../media/image89.png"/></Relationships>
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Relationship Id="rId3" Type="http://schemas.openxmlformats.org/officeDocument/2006/relationships/image" Target="../media/image90.png"/></Relationships>
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1.png"/></Relationships>
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Relationship Id="rId9" Type="http://schemas.openxmlformats.org/officeDocument/2006/relationships/image" Target="../media/image19.png"/></Relationships>
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
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7.png"/></Relationships>
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2.png"/></Relationships>
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0.png"/><Relationship Id="rId9" Type="http://schemas.openxmlformats.org/officeDocument/2006/relationships/image" Target="../media/image17.png"/><Relationship Id="rId10" Type="http://schemas.openxmlformats.org/officeDocument/2006/relationships/image" Target="../media/image19.png"/></Relationships>
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Relationship Id="rId9" Type="http://schemas.openxmlformats.org/officeDocument/2006/relationships/image" Target="../media/image10.png"/></Relationships>
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Relationship Id="rId9" Type="http://schemas.openxmlformats.org/officeDocument/2006/relationships/image" Target="../media/image10.png"/><Relationship Id="rId10" Type="http://schemas.openxmlformats.org/officeDocument/2006/relationships/image" Target="../media/image21.png"/></Relationships>
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/Relationships>
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0.png"/><Relationship Id="rId3" Type="http://schemas.openxmlformats.org/officeDocument/2006/relationships/image" Target="../media/image51.png"/></Relationships>
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1.png"/></Relationships>
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/Relationships>
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7.png"/><Relationship Id="rId10" Type="http://schemas.openxmlformats.org/officeDocument/2006/relationships/image" Target="../media/image46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8.png"/><Relationship Id="rId10" Type="http://schemas.openxmlformats.org/officeDocument/2006/relationships/image" Target="../media/image47.png"/><Relationship Id="rId11" Type="http://schemas.openxmlformats.org/officeDocument/2006/relationships/image" Target="../media/image4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9.png"/><Relationship Id="rId10" Type="http://schemas.openxmlformats.org/officeDocument/2006/relationships/image" Target="../media/image48.png"/><Relationship Id="rId11" Type="http://schemas.openxmlformats.org/officeDocument/2006/relationships/image" Target="../media/image47.png"/><Relationship Id="rId12" Type="http://schemas.openxmlformats.org/officeDocument/2006/relationships/image" Target="../media/image4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50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3" Type="http://schemas.openxmlformats.org/officeDocument/2006/relationships/image" Target="../media/image51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5599" y="8659197"/>
            <a:ext cx="14692802" cy="45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election_sort([3,5,4,2])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03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[2] + </a:t>
            </a:r>
            <a:r>
              <a:rPr>
                <a:solidFill>
                  <a:srgbClr val="FF40FF"/>
                </a:solidFill>
              </a:rPr>
              <a:t>selection_sort([3,5,4])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06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</a:t>
            </a:r>
            <a:r>
              <a:rPr>
                <a:solidFill>
                  <a:srgbClr val="00FDFF"/>
                </a:solidFill>
              </a:rPr>
              <a:t>[3] + </a:t>
            </a:r>
            <a:r>
              <a:rPr>
                <a:solidFill>
                  <a:srgbClr val="FF40FF"/>
                </a:solidFill>
              </a:rPr>
              <a:t>selection_sort([5,4])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09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</a:t>
            </a:r>
            <a:r>
              <a:rPr>
                <a:solidFill>
                  <a:srgbClr val="00FDFF"/>
                </a:solidFill>
              </a:rPr>
              <a:t>[4] + </a:t>
            </a:r>
            <a:r>
              <a:rPr>
                <a:solidFill>
                  <a:srgbClr val="FF40FF"/>
                </a:solidFill>
              </a:rPr>
              <a:t>selection_sort([5])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12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selection_sort([5])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</a:t>
            </a:r>
            <a:r>
              <a:rPr>
                <a:solidFill>
                  <a:srgbClr val="00FDFF"/>
                </a:solidFill>
              </a:rPr>
              <a:t>[5] + </a:t>
            </a:r>
            <a:r>
              <a:rPr>
                <a:solidFill>
                  <a:srgbClr val="FF40FF"/>
                </a:solidFill>
              </a:rPr>
              <a:t>selection_sort([])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15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selection_sort([5])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selection_sort([])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</a:t>
            </a:r>
            <a:r>
              <a:rPr>
                <a:solidFill>
                  <a:srgbClr val="00FDFF"/>
                </a:solidFill>
              </a:rPr>
              <a:t>[]</a:t>
            </a:r>
            <a:endParaRPr>
              <a:solidFill>
                <a:srgbClr val="00FDFF"/>
              </a:solidFill>
            </a:endParaRPr>
          </a:p>
        </p:txBody>
      </p:sp>
      <p:pic>
        <p:nvPicPr>
          <p:cNvPr id="918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selection_sort([5])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selection_sort([])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[]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== </a:t>
            </a:r>
            <a:r>
              <a:rPr>
                <a:solidFill>
                  <a:srgbClr val="00FDFF"/>
                </a:solidFill>
              </a:rPr>
              <a:t>[2,3,4,5]</a:t>
            </a:r>
          </a:p>
        </p:txBody>
      </p:sp>
      <p:pic>
        <p:nvPicPr>
          <p:cNvPr id="921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267" y="6970411"/>
            <a:ext cx="17523312" cy="6238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Screen Shot 2021-01-22 at 9.30.49 PM.png" descr="Screen Shot 2021-01-22 at 9.30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0667" y="305339"/>
            <a:ext cx="17662666" cy="6402084"/>
          </a:xfrm>
          <a:prstGeom prst="rect">
            <a:avLst/>
          </a:prstGeom>
          <a:ln w="12700">
            <a:miter lim="400000"/>
          </a:ln>
        </p:spPr>
      </p:pic>
      <p:sp>
        <p:nvSpPr>
          <p:cNvPr id="925" name="Rectangle"/>
          <p:cNvSpPr/>
          <p:nvPr/>
        </p:nvSpPr>
        <p:spPr>
          <a:xfrm>
            <a:off x="6152982" y="3476904"/>
            <a:ext cx="1242956" cy="65235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6" name="Quote Bubble"/>
          <p:cNvSpPr/>
          <p:nvPr/>
        </p:nvSpPr>
        <p:spPr>
          <a:xfrm>
            <a:off x="299406" y="4047208"/>
            <a:ext cx="3044141" cy="2177925"/>
          </a:xfrm>
          <a:prstGeom prst="wedgeEllipseCallout">
            <a:avLst>
              <a:gd name="adj1" fmla="val 140769"/>
              <a:gd name="adj2" fmla="val -61313"/>
            </a:avLst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7" name="주의!"/>
          <p:cNvSpPr txBox="1"/>
          <p:nvPr/>
        </p:nvSpPr>
        <p:spPr>
          <a:xfrm>
            <a:off x="1138834" y="4645116"/>
            <a:ext cx="1328650" cy="88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rgbClr val="FF2600"/>
                </a:solidFill>
              </a:defRPr>
            </a:lvl1pPr>
          </a:lstStyle>
          <a:p>
            <a:pPr/>
            <a:r>
              <a:t>주의!</a:t>
            </a:r>
          </a:p>
        </p:txBody>
      </p:sp>
      <p:sp>
        <p:nvSpPr>
          <p:cNvPr id="928" name="Rectangle"/>
          <p:cNvSpPr/>
          <p:nvPr/>
        </p:nvSpPr>
        <p:spPr>
          <a:xfrm>
            <a:off x="6086811" y="10105201"/>
            <a:ext cx="4998998" cy="652358"/>
          </a:xfrm>
          <a:prstGeom prst="rect">
            <a:avLst/>
          </a:prstGeom>
          <a:ln w="76200">
            <a:solidFill>
              <a:srgbClr val="008F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1481" y="6620502"/>
            <a:ext cx="15652974" cy="6786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0203" y="544581"/>
            <a:ext cx="15795530" cy="56234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2" name="Table"/>
          <p:cNvGraphicFramePr/>
          <p:nvPr/>
        </p:nvGraphicFramePr>
        <p:xfrm>
          <a:off x="2218044" y="2721454"/>
          <a:ext cx="2030918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18216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3" name="Table"/>
          <p:cNvGraphicFramePr/>
          <p:nvPr/>
        </p:nvGraphicFramePr>
        <p:xfrm>
          <a:off x="1921553" y="9344183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6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937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21-01-20 at 11.39.57 AM.png" descr="Screen Shot 2021-01-20 at 11.39.5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4051" y="1001394"/>
            <a:ext cx="8773030" cy="1519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40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1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loop([3,5,4],[]+[2])</a:t>
            </a: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44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5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</a:t>
            </a:r>
            <a:r>
              <a:rPr>
                <a:solidFill>
                  <a:srgbClr val="FF40FF"/>
                </a:solidFill>
              </a:rPr>
              <a:t>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48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9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loop([5,4],[2]+[3])</a:t>
            </a:r>
            <a:r>
              <a:t> ==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52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53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</a:t>
            </a:r>
            <a:r>
              <a:rPr>
                <a:solidFill>
                  <a:srgbClr val="FF40FF"/>
                </a:solidFill>
              </a:rPr>
              <a:t>loop([5,4],[2,3])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56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57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loop([5],[2,3]+[4])</a:t>
            </a:r>
            <a:r>
              <a:t> ==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60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61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</a:t>
            </a:r>
            <a:r>
              <a:rPr>
                <a:solidFill>
                  <a:srgbClr val="FF40FF"/>
                </a:solidFill>
              </a:rPr>
              <a:t>loop([5],[2,3,4])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964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65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election_sort([3,5,4,2])…"/>
          <p:cNvSpPr txBox="1"/>
          <p:nvPr/>
        </p:nvSpPr>
        <p:spPr>
          <a:xfrm>
            <a:off x="7693961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loop([5],[2,3,4])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loop([],[2,3,4]+[5])</a:t>
            </a:r>
            <a:r>
              <a:t> ==</a:t>
            </a:r>
          </a:p>
        </p:txBody>
      </p:sp>
      <p:pic>
        <p:nvPicPr>
          <p:cNvPr id="968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69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loop([5],[2,3,4])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loop([],[2,3,4]+[5]) == </a:t>
            </a:r>
            <a:r>
              <a:rPr>
                <a:solidFill>
                  <a:srgbClr val="FF40FF"/>
                </a:solidFill>
              </a:rPr>
              <a:t>loop([],[2,3,4,5])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972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73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loop([5],[2,3,4])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loop([],[2,3,4]+[5]) == loop([],[2,3,4,5])</a:t>
            </a:r>
          </a:p>
          <a:p>
            <a:pPr algn="l">
              <a:lnSpc>
                <a:spcPct val="120000"/>
              </a:lnSpc>
              <a:defRPr b="0" sz="30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[2,3,4,5]</a:t>
            </a:r>
          </a:p>
        </p:txBody>
      </p:sp>
      <p:graphicFrame>
        <p:nvGraphicFramePr>
          <p:cNvPr id="977" name="Table"/>
          <p:cNvGraphicFramePr/>
          <p:nvPr/>
        </p:nvGraphicFramePr>
        <p:xfrm>
          <a:off x="1805754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21-01-20 at 11.39.57 AM.png" descr="Screen Shot 2021-01-20 at 11.39.5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04051" y="1001394"/>
            <a:ext cx="8773030" cy="1519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" name="Table"/>
          <p:cNvGraphicFramePr/>
          <p:nvPr/>
        </p:nvGraphicFramePr>
        <p:xfrm>
          <a:off x="2532360" y="3719230"/>
          <a:ext cx="18437027" cy="44775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4995247"/>
                <a:gridCol w="7540389"/>
                <a:gridCol w="6783643"/>
              </a:tblGrid>
              <a:tr h="146590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비고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59134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 xs.append(x)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맨 뒤에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을 붙인다.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0" name="리스트 메소드"/>
          <p:cNvSpPr txBox="1"/>
          <p:nvPr>
            <p:ph type="title" idx="4294967295"/>
          </p:nvPr>
        </p:nvSpPr>
        <p:spPr>
          <a:xfrm>
            <a:off x="9359568" y="1665618"/>
            <a:ext cx="566486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80454">
              <a:defRPr b="1" sz="7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리스트 메소드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406" y="6688710"/>
            <a:ext cx="14511558" cy="6822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3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0909" y="398111"/>
            <a:ext cx="14354552" cy="62233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84" name="Table"/>
          <p:cNvGraphicFramePr/>
          <p:nvPr/>
        </p:nvGraphicFramePr>
        <p:xfrm>
          <a:off x="2351664" y="3173740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985" name="Line"/>
          <p:cNvSpPr/>
          <p:nvPr/>
        </p:nvSpPr>
        <p:spPr>
          <a:xfrm flipH="1">
            <a:off x="11559639" y="4586733"/>
            <a:ext cx="2579634" cy="582215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6" name="Line"/>
          <p:cNvSpPr/>
          <p:nvPr/>
        </p:nvSpPr>
        <p:spPr>
          <a:xfrm>
            <a:off x="12833853" y="4616665"/>
            <a:ext cx="2623899" cy="1"/>
          </a:xfrm>
          <a:prstGeom prst="lin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7" name="Line"/>
          <p:cNvSpPr/>
          <p:nvPr/>
        </p:nvSpPr>
        <p:spPr>
          <a:xfrm>
            <a:off x="9768785" y="10915865"/>
            <a:ext cx="4002143" cy="1"/>
          </a:xfrm>
          <a:prstGeom prst="lin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0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91" name="Table"/>
          <p:cNvGraphicFramePr/>
          <p:nvPr/>
        </p:nvGraphicFramePr>
        <p:xfrm>
          <a:off x="2236999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2" name="Table"/>
          <p:cNvGraphicFramePr/>
          <p:nvPr/>
        </p:nvGraphicFramePr>
        <p:xfrm>
          <a:off x="2533490" y="9362985"/>
          <a:ext cx="2030917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18216"/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993" name="Line"/>
          <p:cNvSpPr/>
          <p:nvPr/>
        </p:nvSpPr>
        <p:spPr>
          <a:xfrm flipH="1" flipV="1">
            <a:off x="11036493" y="2268198"/>
            <a:ext cx="559046" cy="4248398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4" name="Rectangle"/>
          <p:cNvSpPr/>
          <p:nvPr/>
        </p:nvSpPr>
        <p:spPr>
          <a:xfrm>
            <a:off x="8229600" y="8918865"/>
            <a:ext cx="1774911" cy="56759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98" name="Table"/>
          <p:cNvGraphicFramePr/>
          <p:nvPr/>
        </p:nvGraphicFramePr>
        <p:xfrm>
          <a:off x="2236999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9" name="Table"/>
          <p:cNvGraphicFramePr/>
          <p:nvPr/>
        </p:nvGraphicFramePr>
        <p:xfrm>
          <a:off x="2533490" y="9362985"/>
          <a:ext cx="2030917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18216"/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00" name="Rectangle"/>
          <p:cNvSpPr/>
          <p:nvPr/>
        </p:nvSpPr>
        <p:spPr>
          <a:xfrm>
            <a:off x="8305800" y="9477665"/>
            <a:ext cx="3226318" cy="56759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1" name="Rectangle"/>
          <p:cNvSpPr/>
          <p:nvPr/>
        </p:nvSpPr>
        <p:spPr>
          <a:xfrm>
            <a:off x="9067800" y="2365665"/>
            <a:ext cx="2739759" cy="56759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4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05" name="Table"/>
          <p:cNvGraphicFramePr/>
          <p:nvPr/>
        </p:nvGraphicFramePr>
        <p:xfrm>
          <a:off x="2236999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6" name="Table"/>
          <p:cNvGraphicFramePr/>
          <p:nvPr/>
        </p:nvGraphicFramePr>
        <p:xfrm>
          <a:off x="2533490" y="9362985"/>
          <a:ext cx="2030917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18216"/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07" name="Rectangle"/>
          <p:cNvSpPr/>
          <p:nvPr/>
        </p:nvSpPr>
        <p:spPr>
          <a:xfrm>
            <a:off x="9017000" y="10055407"/>
            <a:ext cx="4202332" cy="1797244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8" name="Rectangle"/>
          <p:cNvSpPr/>
          <p:nvPr/>
        </p:nvSpPr>
        <p:spPr>
          <a:xfrm>
            <a:off x="9804400" y="2939553"/>
            <a:ext cx="4202332" cy="1797243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1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12" name="Table"/>
          <p:cNvGraphicFramePr/>
          <p:nvPr/>
        </p:nvGraphicFramePr>
        <p:xfrm>
          <a:off x="2236999" y="320682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3" name="Table"/>
          <p:cNvGraphicFramePr/>
          <p:nvPr/>
        </p:nvGraphicFramePr>
        <p:xfrm>
          <a:off x="2533490" y="9362985"/>
          <a:ext cx="2030917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18216"/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14" name="Rectangle"/>
          <p:cNvSpPr/>
          <p:nvPr/>
        </p:nvSpPr>
        <p:spPr>
          <a:xfrm>
            <a:off x="9829800" y="5857778"/>
            <a:ext cx="2226393" cy="61765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5" name="Rectangle"/>
          <p:cNvSpPr/>
          <p:nvPr/>
        </p:nvSpPr>
        <p:spPr>
          <a:xfrm>
            <a:off x="8204200" y="11801378"/>
            <a:ext cx="2226393" cy="61765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삽입정렬"/>
          <p:cNvSpPr txBox="1"/>
          <p:nvPr/>
        </p:nvSpPr>
        <p:spPr>
          <a:xfrm>
            <a:off x="8598852" y="3559163"/>
            <a:ext cx="718629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삽입정렬</a:t>
            </a:r>
          </a:p>
        </p:txBody>
      </p:sp>
      <p:sp>
        <p:nvSpPr>
          <p:cNvPr id="1018" name="Insertion Sort"/>
          <p:cNvSpPr txBox="1"/>
          <p:nvPr/>
        </p:nvSpPr>
        <p:spPr>
          <a:xfrm>
            <a:off x="5529516" y="7032489"/>
            <a:ext cx="13324968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Insertion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삽입정렬 알고리즘"/>
          <p:cNvSpPr txBox="1"/>
          <p:nvPr/>
        </p:nvSpPr>
        <p:spPr>
          <a:xfrm>
            <a:off x="8274799" y="896289"/>
            <a:ext cx="7834402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삽입정렬 알고리즘</a:t>
            </a:r>
          </a:p>
        </p:txBody>
      </p:sp>
      <p:sp>
        <p:nvSpPr>
          <p:cNvPr id="1021" name="Insertion Sort"/>
          <p:cNvSpPr txBox="1"/>
          <p:nvPr/>
        </p:nvSpPr>
        <p:spPr>
          <a:xfrm>
            <a:off x="9727260" y="2211315"/>
            <a:ext cx="4929480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Insertion Sort</a:t>
            </a:r>
          </a:p>
        </p:txBody>
      </p:sp>
      <p:graphicFrame>
        <p:nvGraphicFramePr>
          <p:cNvPr id="1022" name="Table"/>
          <p:cNvGraphicFramePr/>
          <p:nvPr/>
        </p:nvGraphicFramePr>
        <p:xfrm>
          <a:off x="2054238" y="4049613"/>
          <a:ext cx="18339832" cy="7439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66273"/>
                <a:gridCol w="3799649"/>
                <a:gridCol w="13309600"/>
              </a:tblGrid>
              <a:tr h="1450376">
                <a:tc gridSpan="3">
                  <a:txBody>
                    <a:bodyPr/>
                    <a:lstStyle/>
                    <a:p>
                      <a:pPr defTabSz="914400">
                        <a:defRPr b="0" sz="48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0600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913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913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6437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89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>
                              <a:alpha val="336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>
                              <a:alpha val="34389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3623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84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84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5" name="[]"/>
          <p:cNvSpPr txBox="1"/>
          <p:nvPr/>
        </p:nvSpPr>
        <p:spPr>
          <a:xfrm>
            <a:off x="11975827" y="7448660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1026" name="Line"/>
          <p:cNvSpPr/>
          <p:nvPr/>
        </p:nvSpPr>
        <p:spPr>
          <a:xfrm>
            <a:off x="12319000" y="83719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7" name="정렬"/>
          <p:cNvSpPr txBox="1"/>
          <p:nvPr/>
        </p:nvSpPr>
        <p:spPr>
          <a:xfrm>
            <a:off x="12682795" y="9251836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028" name="[]"/>
          <p:cNvSpPr txBox="1"/>
          <p:nvPr/>
        </p:nvSpPr>
        <p:spPr>
          <a:xfrm>
            <a:off x="11975827" y="110296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>
                              <a:alpha val="336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467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>
                              <a:alpha val="34389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3623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54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1" name="Rectangle"/>
          <p:cNvSpPr/>
          <p:nvPr/>
        </p:nvSpPr>
        <p:spPr>
          <a:xfrm>
            <a:off x="6750948" y="7175500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2" name="정렬 대상 리스트"/>
          <p:cNvSpPr txBox="1"/>
          <p:nvPr/>
        </p:nvSpPr>
        <p:spPr>
          <a:xfrm>
            <a:off x="10847057" y="6285235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033" name="xs"/>
          <p:cNvSpPr txBox="1"/>
          <p:nvPr/>
        </p:nvSpPr>
        <p:spPr>
          <a:xfrm>
            <a:off x="12048076" y="7311664"/>
            <a:ext cx="64532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creen Shot 2021-01-20 at 12.43.28 PM.png" descr="Screen Shot 2021-01-20 at 12.43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9943" y="1028986"/>
            <a:ext cx="8586646" cy="1463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>
                              <a:alpha val="33467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112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>
                              <a:alpha val="33913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3882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882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6" name="Rectangle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7" name="정렬 대상 리스트"/>
          <p:cNvSpPr txBox="1"/>
          <p:nvPr/>
        </p:nvSpPr>
        <p:spPr>
          <a:xfrm>
            <a:off x="10847057" y="6285235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038" name="Line"/>
          <p:cNvSpPr/>
          <p:nvPr/>
        </p:nvSpPr>
        <p:spPr>
          <a:xfrm>
            <a:off x="12370736" y="8411887"/>
            <a:ext cx="1" cy="2657301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9" name="Line"/>
          <p:cNvSpPr/>
          <p:nvPr/>
        </p:nvSpPr>
        <p:spPr>
          <a:xfrm>
            <a:off x="7409346" y="8432988"/>
            <a:ext cx="10378031" cy="1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0" name="재귀로 정렬"/>
          <p:cNvSpPr txBox="1"/>
          <p:nvPr/>
        </p:nvSpPr>
        <p:spPr>
          <a:xfrm>
            <a:off x="12762096" y="9245839"/>
            <a:ext cx="202623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1041" name="Rectangle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2" name="xs[1:]"/>
          <p:cNvSpPr txBox="1"/>
          <p:nvPr/>
        </p:nvSpPr>
        <p:spPr>
          <a:xfrm>
            <a:off x="11558333" y="7311664"/>
            <a:ext cx="16248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xs[1:]</a:t>
            </a:r>
          </a:p>
        </p:txBody>
      </p:sp>
      <p:sp>
        <p:nvSpPr>
          <p:cNvPr id="1043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xs[0]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>
                              <a:alpha val="34381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>
                              <a:alpha val="33913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434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424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6" name="Rectangle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7" name="정렬 대상 리스트"/>
          <p:cNvSpPr txBox="1"/>
          <p:nvPr/>
        </p:nvSpPr>
        <p:spPr>
          <a:xfrm>
            <a:off x="10847057" y="6285235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048" name="Line"/>
          <p:cNvSpPr/>
          <p:nvPr/>
        </p:nvSpPr>
        <p:spPr>
          <a:xfrm>
            <a:off x="12370736" y="8411887"/>
            <a:ext cx="1" cy="2657301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" name="Line"/>
          <p:cNvSpPr/>
          <p:nvPr/>
        </p:nvSpPr>
        <p:spPr>
          <a:xfrm>
            <a:off x="7409346" y="8432988"/>
            <a:ext cx="10378031" cy="1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0" name="재귀로 정렬"/>
          <p:cNvSpPr txBox="1"/>
          <p:nvPr/>
        </p:nvSpPr>
        <p:spPr>
          <a:xfrm>
            <a:off x="12762096" y="9245839"/>
            <a:ext cx="202623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1051" name="Rectangle"/>
          <p:cNvSpPr/>
          <p:nvPr/>
        </p:nvSpPr>
        <p:spPr>
          <a:xfrm>
            <a:off x="7401889" y="11279658"/>
            <a:ext cx="1039294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2" name="정렬된 xs[1:]"/>
          <p:cNvSpPr txBox="1"/>
          <p:nvPr/>
        </p:nvSpPr>
        <p:spPr>
          <a:xfrm>
            <a:off x="10974539" y="11397724"/>
            <a:ext cx="2792395" cy="66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xs[1:]</a:t>
            </a:r>
          </a:p>
        </p:txBody>
      </p:sp>
      <p:sp>
        <p:nvSpPr>
          <p:cNvPr id="1053" name="xs[1:]"/>
          <p:cNvSpPr txBox="1"/>
          <p:nvPr/>
        </p:nvSpPr>
        <p:spPr>
          <a:xfrm>
            <a:off x="11558333" y="7311664"/>
            <a:ext cx="16248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xs[1:]</a:t>
            </a:r>
          </a:p>
        </p:txBody>
      </p:sp>
      <p:sp>
        <p:nvSpPr>
          <p:cNvPr id="1054" name="Rectangle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5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xs[0]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7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>
                              <a:alpha val="34381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의 후미리스트인 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를  재귀로 </a:t>
                      </a:r>
                      <a:r>
                        <a:rPr u="sng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정렬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하고</a:t>
                      </a:r>
                      <a:r>
                        <a:t>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>
                              <a:alpha val="3356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434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18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8" name="Rectangle"/>
          <p:cNvSpPr/>
          <p:nvPr/>
        </p:nvSpPr>
        <p:spPr>
          <a:xfrm>
            <a:off x="7401889" y="11279658"/>
            <a:ext cx="1039294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9" name="정렬된 xs[1:]"/>
          <p:cNvSpPr txBox="1"/>
          <p:nvPr/>
        </p:nvSpPr>
        <p:spPr>
          <a:xfrm>
            <a:off x="10974539" y="11397724"/>
            <a:ext cx="2792395" cy="66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xs[1:]</a:t>
            </a:r>
          </a:p>
        </p:txBody>
      </p:sp>
      <p:sp>
        <p:nvSpPr>
          <p:cNvPr id="1060" name="Rectangle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1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xs[0]</a:t>
            </a:r>
          </a:p>
        </p:txBody>
      </p:sp>
      <p:sp>
        <p:nvSpPr>
          <p:cNvPr id="1062" name="Line"/>
          <p:cNvSpPr/>
          <p:nvPr/>
        </p:nvSpPr>
        <p:spPr>
          <a:xfrm>
            <a:off x="7066343" y="7670957"/>
            <a:ext cx="4345393" cy="3199772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3" name="Line"/>
          <p:cNvSpPr/>
          <p:nvPr/>
        </p:nvSpPr>
        <p:spPr>
          <a:xfrm>
            <a:off x="7394830" y="10908482"/>
            <a:ext cx="10378030" cy="1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4" name="삽입"/>
          <p:cNvSpPr txBox="1"/>
          <p:nvPr/>
        </p:nvSpPr>
        <p:spPr>
          <a:xfrm>
            <a:off x="9713689" y="8901541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삽입</a:t>
            </a:r>
          </a:p>
        </p:txBody>
      </p:sp>
      <p:sp>
        <p:nvSpPr>
          <p:cNvPr id="1065" name="Rectangle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6" name="xs[1:]"/>
          <p:cNvSpPr txBox="1"/>
          <p:nvPr/>
        </p:nvSpPr>
        <p:spPr>
          <a:xfrm>
            <a:off x="11558333" y="7311664"/>
            <a:ext cx="16248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xs[1:]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"/>
          <p:cNvSpPr/>
          <p:nvPr/>
        </p:nvSpPr>
        <p:spPr>
          <a:xfrm>
            <a:off x="6781246" y="11279658"/>
            <a:ext cx="1101358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9" name="정렬된 xs"/>
          <p:cNvSpPr txBox="1"/>
          <p:nvPr/>
        </p:nvSpPr>
        <p:spPr>
          <a:xfrm>
            <a:off x="11381586" y="11397724"/>
            <a:ext cx="1812907" cy="66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</a:p>
        </p:txBody>
      </p:sp>
      <p:sp>
        <p:nvSpPr>
          <p:cNvPr id="1070" name="Rectangle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>
                <a:alpha val="34264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3469A9">
                    <a:alpha val="33565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1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3539"/>
                  </a:srgbClr>
                </a:solidFill>
              </a:defRPr>
            </a:lvl1pPr>
          </a:lstStyle>
          <a:p>
            <a:pPr/>
            <a:r>
              <a:t>xs[0]</a:t>
            </a:r>
          </a:p>
        </p:txBody>
      </p:sp>
      <p:sp>
        <p:nvSpPr>
          <p:cNvPr id="1072" name="Rectangle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1073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>
                              <a:alpha val="34381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의 후미리스트인 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를  재귀로 </a:t>
                      </a:r>
                      <a:r>
                        <a:rPr u="sng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정렬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하고</a:t>
                      </a:r>
                      <a:r>
                        <a:t>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>
                              <a:alpha val="3356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434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18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570" y="6902658"/>
            <a:ext cx="20154860" cy="552581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76" name="Table"/>
          <p:cNvGraphicFramePr/>
          <p:nvPr/>
        </p:nvGraphicFramePr>
        <p:xfrm>
          <a:off x="2465833" y="1052413"/>
          <a:ext cx="20288224" cy="482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26081"/>
                <a:gridCol w="3647437"/>
                <a:gridCol w="12578814"/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b="0" sz="44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3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4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3"/>
                        </a:buBlip>
                        <a:defRPr sz="44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  <p:sp>
        <p:nvSpPr>
          <p:cNvPr id="1079" name="insertionsort([3,5,4,2])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insert(3,</a:t>
            </a:r>
            <a:r>
              <a:rPr>
                <a:solidFill>
                  <a:srgbClr val="FF2F92"/>
                </a:solidFill>
              </a:rPr>
              <a:t>insertionsort([5,4,2])</a:t>
            </a:r>
            <a:r>
              <a:rPr>
                <a:solidFill>
                  <a:srgbClr val="00FDFF"/>
                </a:solidFill>
              </a:rPr>
              <a:t>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082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</a:t>
            </a:r>
            <a:r>
              <a:rPr>
                <a:solidFill>
                  <a:srgbClr val="00FDFF"/>
                </a:solidFill>
              </a:rPr>
              <a:t>insert(5,</a:t>
            </a:r>
            <a:r>
              <a:rPr>
                <a:solidFill>
                  <a:srgbClr val="FF40FF"/>
                </a:solidFill>
              </a:rPr>
              <a:t>insertionsort([4,2])</a:t>
            </a:r>
            <a:r>
              <a:rPr>
                <a:solidFill>
                  <a:srgbClr val="00FDFF"/>
                </a:solidFill>
              </a:rPr>
              <a:t>)</a:t>
            </a:r>
            <a:r>
              <a:t>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085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</a:t>
            </a:r>
            <a:r>
              <a:rPr>
                <a:solidFill>
                  <a:srgbClr val="00FDFF"/>
                </a:solidFill>
              </a:rPr>
              <a:t>insert(4,</a:t>
            </a:r>
            <a:r>
              <a:rPr>
                <a:solidFill>
                  <a:srgbClr val="FF40FF"/>
                </a:solidFill>
              </a:rPr>
              <a:t>insertionsort([2])</a:t>
            </a:r>
            <a:r>
              <a:rPr>
                <a:solidFill>
                  <a:srgbClr val="00FDFF"/>
                </a:solidFill>
              </a:rPr>
              <a:t>)</a:t>
            </a:r>
            <a:r>
              <a:t>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088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</a:t>
            </a:r>
            <a:r>
              <a:rPr>
                <a:solidFill>
                  <a:srgbClr val="00FDFF"/>
                </a:solidFill>
              </a:rPr>
              <a:t>insert(2,</a:t>
            </a:r>
            <a:r>
              <a:rPr>
                <a:solidFill>
                  <a:srgbClr val="FF40FF"/>
                </a:solidFill>
              </a:rPr>
              <a:t>insertionsort([])</a:t>
            </a:r>
            <a:r>
              <a:rPr>
                <a:solidFill>
                  <a:srgbClr val="00FDFF"/>
                </a:solidFill>
              </a:rPr>
              <a:t>)</a:t>
            </a:r>
            <a:r>
              <a:t>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091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21-01-20 at 12.43.28 PM.png" descr="Screen Shot 2021-01-20 at 12.43.2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09943" y="1028986"/>
            <a:ext cx="8586646" cy="146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</a:t>
            </a:r>
            <a:r>
              <a:rPr>
                <a:solidFill>
                  <a:srgbClr val="00FDFF"/>
                </a:solidFill>
              </a:rPr>
              <a:t>[]</a:t>
            </a:r>
            <a:r>
              <a:t>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094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</a:t>
            </a:r>
            <a:r>
              <a:rPr>
                <a:solidFill>
                  <a:srgbClr val="FF40FF"/>
                </a:solidFill>
              </a:rPr>
              <a:t>insert(2,[])</a:t>
            </a:r>
            <a:r>
              <a:t>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097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</a:t>
            </a:r>
            <a:r>
              <a:rPr>
                <a:solidFill>
                  <a:srgbClr val="00FDFF"/>
                </a:solidFill>
              </a:rPr>
              <a:t>[2]</a:t>
            </a:r>
            <a:r>
              <a:t>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100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</a:t>
            </a:r>
            <a:r>
              <a:rPr>
                <a:solidFill>
                  <a:srgbClr val="FF40FF"/>
                </a:solidFill>
              </a:rPr>
              <a:t>insert(4,[2])</a:t>
            </a:r>
            <a:r>
              <a:t>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103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</a:t>
            </a:r>
            <a:r>
              <a:rPr>
                <a:solidFill>
                  <a:srgbClr val="00FDFF"/>
                </a:solidFill>
              </a:rPr>
              <a:t>[2,4]</a:t>
            </a:r>
            <a:r>
              <a:t>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106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</a:t>
            </a:r>
            <a:r>
              <a:rPr>
                <a:solidFill>
                  <a:srgbClr val="FF40FF"/>
                </a:solidFill>
              </a:rPr>
              <a:t>insert(5,[2,4])</a:t>
            </a:r>
            <a:r>
              <a:t>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109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insert(3,insert(5,[2,4]))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</a:t>
            </a:r>
            <a:r>
              <a:rPr>
                <a:solidFill>
                  <a:srgbClr val="00FDFF"/>
                </a:solidFill>
              </a:rPr>
              <a:t>[2,4,5]</a:t>
            </a:r>
            <a:r>
              <a:t>)</a:t>
            </a:r>
          </a:p>
        </p:txBody>
      </p:sp>
      <p:pic>
        <p:nvPicPr>
          <p:cNvPr id="1112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insert(3,insert(5,[2,4]))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insert(3,[2,4,5])</a:t>
            </a:r>
            <a:endParaRPr>
              <a:solidFill>
                <a:srgbClr val="FF40FF"/>
              </a:solidFill>
            </a:endParaRPr>
          </a:p>
        </p:txBody>
      </p:sp>
      <p:pic>
        <p:nvPicPr>
          <p:cNvPr id="1115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insert(3,insert(5,[2,4]))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insert(3,[2,4,5])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[2,3,4,5]</a:t>
            </a:r>
          </a:p>
        </p:txBody>
      </p:sp>
      <p:pic>
        <p:nvPicPr>
          <p:cNvPr id="1118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원소 x를 정렬된 리스트 ss의 적절한 위치에 끼워넣기"/>
          <p:cNvSpPr txBox="1"/>
          <p:nvPr/>
        </p:nvSpPr>
        <p:spPr>
          <a:xfrm>
            <a:off x="5349890" y="1935808"/>
            <a:ext cx="13684220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4600"/>
            </a:pPr>
            <a:r>
              <a:t>원소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를 정렬된 리스트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ss</a:t>
            </a:r>
            <a:r>
              <a:t>의 적절한 위치에 끼워넣기</a:t>
            </a:r>
          </a:p>
        </p:txBody>
      </p:sp>
      <p:pic>
        <p:nvPicPr>
          <p:cNvPr id="1121" name="Screen Shot 2021-01-23 at 11.15.04 AM.png" descr="Screen Shot 2021-01-23 at 11.15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0850" y="579102"/>
            <a:ext cx="5202182" cy="11493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9" name="Group"/>
          <p:cNvGrpSpPr/>
          <p:nvPr/>
        </p:nvGrpSpPr>
        <p:grpSpPr>
          <a:xfrm>
            <a:off x="1915762" y="3470313"/>
            <a:ext cx="20552476" cy="10043833"/>
            <a:chOff x="0" y="0"/>
            <a:chExt cx="20552474" cy="10043832"/>
          </a:xfrm>
        </p:grpSpPr>
        <p:pic>
          <p:nvPicPr>
            <p:cNvPr id="1122" name="Line Line" descr="Line Line"/>
            <p:cNvPicPr>
              <a:picLocks noChangeAspect="0"/>
            </p:cNvPicPr>
            <p:nvPr/>
          </p:nvPicPr>
          <p:blipFill>
            <a:blip r:embed="rId3">
              <a:alphaModFix amt="50234"/>
              <a:extLst/>
            </a:blip>
            <a:stretch>
              <a:fillRect/>
            </a:stretch>
          </p:blipFill>
          <p:spPr>
            <a:xfrm rot="16200000">
              <a:off x="10271531" y="5606730"/>
              <a:ext cx="8836103" cy="38101"/>
            </a:xfrm>
            <a:prstGeom prst="rect">
              <a:avLst/>
            </a:prstGeom>
            <a:effectLst/>
          </p:spPr>
        </p:pic>
        <p:pic>
          <p:nvPicPr>
            <p:cNvPr id="1124" name="Screen Shot 2021-01-23 at 11.14.33 AM.png" descr="Screen Shot 2021-01-23 at 11.14.33 A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985441" y="0"/>
              <a:ext cx="2441277" cy="835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5" name="Screen Shot 2021-01-23 at 11.14.42 AM.png" descr="Screen Shot 2021-01-23 at 11.14.42 A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897834" y="22230"/>
              <a:ext cx="2329916" cy="7912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6" name="Screen Shot 2021-01-23 at 11.17.53 AM.png" descr="Screen Shot 2021-01-23 at 11.17.53 A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725531" y="8342974"/>
              <a:ext cx="674523" cy="515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7" name="Screen Shot 2021-01-23 at 11.19.01 AM.png" descr="Screen Shot 2021-01-23 at 11.19.01 A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1686184"/>
              <a:ext cx="12412161" cy="7879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8" name="Screen Shot 2021-01-23 at 11.19.11 AM.png" descr="Screen Shot 2021-01-23 at 11.19.11 A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6967004" y="2119360"/>
              <a:ext cx="3585471" cy="4917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21-01-20 at 12.49.27 PM.png" descr="Screen Shot 2021-01-20 at 12.49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5318" y="1091354"/>
            <a:ext cx="8495896" cy="1339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insert 알고리즘"/>
          <p:cNvSpPr txBox="1"/>
          <p:nvPr/>
        </p:nvSpPr>
        <p:spPr>
          <a:xfrm>
            <a:off x="8191997" y="1426514"/>
            <a:ext cx="8000006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</a:t>
            </a:r>
            <a:r>
              <a:t> 알고리즘</a:t>
            </a:r>
          </a:p>
        </p:txBody>
      </p:sp>
      <p:graphicFrame>
        <p:nvGraphicFramePr>
          <p:cNvPr id="1132" name="Table"/>
          <p:cNvGraphicFramePr/>
          <p:nvPr/>
        </p:nvGraphicFramePr>
        <p:xfrm>
          <a:off x="2370372" y="4241295"/>
          <a:ext cx="20820516" cy="856367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41895"/>
                <a:gridCol w="3421284"/>
                <a:gridCol w="12980075"/>
              </a:tblGrid>
              <a:tr h="1338524">
                <a:tc gridSpan="3">
                  <a:txBody>
                    <a:bodyPr/>
                    <a:lstStyle/>
                    <a:p>
                      <a:pPr defTabSz="914400">
                        <a:defRPr b="0" sz="42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정수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을 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제 위치에 끼워 넣으려면,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158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5806" indent="-583406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 &lt;= ss[0]</a:t>
                      </a:r>
                      <a:r>
                        <a:t>이면,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ss</a:t>
                      </a:r>
                      <a:r>
                        <a:t>의 앞에 붙여서 리턴한다.</a:t>
                      </a:r>
                    </a:p>
                    <a:p>
                      <a:pPr marL="735806" indent="-583406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 &gt; ss[0]</a:t>
                      </a:r>
                      <a:r>
                        <a:t>이면, 재귀로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제 위치에 끼워넣고, 그 앞에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ss[0]</a:t>
                      </a:r>
                      <a:r>
                        <a:t>를 붙여서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542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sym typeface="Helvetica Neue"/>
                        </a:defRPr>
                      </a:pPr>
                      <a:r>
                        <a:t>그냥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만 가지고 리스트를 만든다.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insert(9,[])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insert(9,[])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35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insert(9,[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insert(9,[])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A92"/>
                </a:solidFill>
              </a:rPr>
              <a:t>[9]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38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  <p:sp>
        <p:nvSpPr>
          <p:cNvPr id="1141" name="insert(1,[2,4,5,7,8])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insert(1,[2,4,5,7,8])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insert(1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insert(1,[2,4,5,7,8])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[1, 2, 4, 5, 7, 8]</a:t>
            </a: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44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insert(6,[2,4,5,7,8])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47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[2] + </a:t>
            </a:r>
            <a:r>
              <a:rPr>
                <a:solidFill>
                  <a:srgbClr val="FF40FF"/>
                </a:solidFill>
              </a:rPr>
              <a:t>insert(6,[4,5,7,8])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50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</a:t>
            </a:r>
            <a:r>
              <a:rPr>
                <a:solidFill>
                  <a:srgbClr val="00FDFF"/>
                </a:solidFill>
              </a:rPr>
              <a:t>[4] + </a:t>
            </a:r>
            <a:r>
              <a:rPr>
                <a:solidFill>
                  <a:srgbClr val="FF40FF"/>
                </a:solidFill>
              </a:rPr>
              <a:t>insert(6,[5,7,8])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53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insert(6,[5,7,8])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</a:t>
            </a:r>
            <a:r>
              <a:rPr>
                <a:solidFill>
                  <a:srgbClr val="00FDFF"/>
                </a:solidFill>
              </a:rPr>
              <a:t>[5] + </a:t>
            </a:r>
            <a:r>
              <a:rPr>
                <a:solidFill>
                  <a:srgbClr val="FF40FF"/>
                </a:solidFill>
              </a:rPr>
              <a:t>insert(6,[7,8])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56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insert(6,[5,7,8])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insert(6,[7,8])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</a:t>
            </a:r>
            <a:r>
              <a:rPr>
                <a:solidFill>
                  <a:srgbClr val="00FDFF"/>
                </a:solidFill>
              </a:rPr>
              <a:t>[6] + [7,8]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59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21-01-20 at 12.49.27 PM.png" descr="Screen Shot 2021-01-20 at 12.49.27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955318" y="1091354"/>
            <a:ext cx="8495896" cy="1339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insert(6,[5,7,8])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insert(6,[7,8])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[6] + [7,8]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. . .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[2,4,5,6,7,8]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62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pp.233~236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pp.233~236</a:t>
            </a:r>
          </a:p>
        </p:txBody>
      </p:sp>
      <p:grpSp>
        <p:nvGrpSpPr>
          <p:cNvPr id="1169" name="Group"/>
          <p:cNvGrpSpPr/>
          <p:nvPr/>
        </p:nvGrpSpPr>
        <p:grpSpPr>
          <a:xfrm>
            <a:off x="4736931" y="6028570"/>
            <a:ext cx="14910138" cy="4691060"/>
            <a:chOff x="0" y="0"/>
            <a:chExt cx="14910137" cy="4691059"/>
          </a:xfrm>
        </p:grpSpPr>
        <p:pic>
          <p:nvPicPr>
            <p:cNvPr id="1166" name="Screen Shot 2021-01-30 at 7.16.40 PM.png" descr="Screen Shot 2021-01-30 at 7.16.40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10138" cy="1537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7" name="Screen Shot 2021-01-30 at 7.16.58 PM.png" descr="Screen Shot 2021-01-30 at 7.16.58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99693"/>
              <a:ext cx="14910138" cy="1613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8" name="Screen Shot 2021-01-30 at 7.17.12 PM.png" descr="Screen Shot 2021-01-30 at 7.17.1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115503"/>
              <a:ext cx="14910138" cy="1575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172" name="pp.236~23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pp.236~238</a:t>
            </a:r>
          </a:p>
        </p:txBody>
      </p:sp>
      <p:grpSp>
        <p:nvGrpSpPr>
          <p:cNvPr id="1176" name="Group"/>
          <p:cNvGrpSpPr/>
          <p:nvPr/>
        </p:nvGrpSpPr>
        <p:grpSpPr>
          <a:xfrm>
            <a:off x="4828021" y="6104818"/>
            <a:ext cx="14727958" cy="4682519"/>
            <a:chOff x="0" y="0"/>
            <a:chExt cx="14727956" cy="4682518"/>
          </a:xfrm>
        </p:grpSpPr>
        <p:pic>
          <p:nvPicPr>
            <p:cNvPr id="1173" name="Screen Shot 2021-01-30 at 7.17.29 PM.png" descr="Screen Shot 2021-01-30 at 7.17.2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727957" cy="1556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4" name="Screen Shot 2021-01-30 at 7.17.40 PM.png" descr="Screen Shot 2021-01-30 at 7.17.40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601065"/>
              <a:ext cx="14727957" cy="1518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5" name="Screen Shot 2021-01-30 at 7.17.55 PM.png" descr="Screen Shot 2021-01-30 at 7.17.55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164172"/>
              <a:ext cx="14727957" cy="1518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합병정렬"/>
          <p:cNvSpPr txBox="1"/>
          <p:nvPr/>
        </p:nvSpPr>
        <p:spPr>
          <a:xfrm>
            <a:off x="8598852" y="3559163"/>
            <a:ext cx="718629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합병정렬</a:t>
            </a:r>
          </a:p>
        </p:txBody>
      </p:sp>
      <p:sp>
        <p:nvSpPr>
          <p:cNvPr id="1179" name="Merge Sort"/>
          <p:cNvSpPr txBox="1"/>
          <p:nvPr/>
        </p:nvSpPr>
        <p:spPr>
          <a:xfrm>
            <a:off x="6723316" y="7032489"/>
            <a:ext cx="10937368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합병정렬 알고리즘"/>
          <p:cNvSpPr txBox="1"/>
          <p:nvPr/>
        </p:nvSpPr>
        <p:spPr>
          <a:xfrm>
            <a:off x="8274799" y="896289"/>
            <a:ext cx="7834402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 알고리즘</a:t>
            </a:r>
          </a:p>
        </p:txBody>
      </p:sp>
      <p:sp>
        <p:nvSpPr>
          <p:cNvPr id="1182" name="Merge Sort"/>
          <p:cNvSpPr txBox="1"/>
          <p:nvPr/>
        </p:nvSpPr>
        <p:spPr>
          <a:xfrm>
            <a:off x="10160012" y="2211315"/>
            <a:ext cx="4063976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Merge Sort</a:t>
            </a:r>
          </a:p>
        </p:txBody>
      </p:sp>
      <p:graphicFrame>
        <p:nvGraphicFramePr>
          <p:cNvPr id="1183" name="Table"/>
          <p:cNvGraphicFramePr/>
          <p:nvPr/>
        </p:nvGraphicFramePr>
        <p:xfrm>
          <a:off x="1503133" y="4252813"/>
          <a:ext cx="21390434" cy="694281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93363"/>
                <a:gridCol w="5030931"/>
                <a:gridCol w="13253438"/>
              </a:tblGrid>
              <a:tr h="1450376">
                <a:tc gridSpan="3">
                  <a:txBody>
                    <a:bodyPr/>
                    <a:lstStyle/>
                    <a:p>
                      <a:pPr defTabSz="914400">
                        <a:defRPr b="0" sz="48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86685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91368" indent="-638968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반으로 나누어, 각각 재귀로 합병정렬 완료하고,</a:t>
                      </a:r>
                    </a:p>
                    <a:p>
                      <a:pPr marL="791368" indent="-638968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791368" indent="-638968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72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89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5" name="Table"/>
          <p:cNvGraphicFramePr/>
          <p:nvPr/>
        </p:nvGraphicFramePr>
        <p:xfrm>
          <a:off x="3294761" y="595116"/>
          <a:ext cx="20507002" cy="62223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5430"/>
                <a:gridCol w="4134887"/>
                <a:gridCol w="11044158"/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573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반으로 나누어, 각각 재귀로 합병정렬 완료하고,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6" name="[]"/>
          <p:cNvSpPr txBox="1"/>
          <p:nvPr/>
        </p:nvSpPr>
        <p:spPr>
          <a:xfrm>
            <a:off x="8242027" y="7169259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1187" name="Line"/>
          <p:cNvSpPr/>
          <p:nvPr/>
        </p:nvSpPr>
        <p:spPr>
          <a:xfrm>
            <a:off x="8585200" y="8092566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8" name="정렬"/>
          <p:cNvSpPr txBox="1"/>
          <p:nvPr/>
        </p:nvSpPr>
        <p:spPr>
          <a:xfrm>
            <a:off x="8948995" y="8972435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189" name="[]"/>
          <p:cNvSpPr txBox="1"/>
          <p:nvPr/>
        </p:nvSpPr>
        <p:spPr>
          <a:xfrm>
            <a:off x="8242027" y="107502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1190" name="[x]"/>
          <p:cNvSpPr txBox="1"/>
          <p:nvPr/>
        </p:nvSpPr>
        <p:spPr>
          <a:xfrm>
            <a:off x="14624434" y="7169259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[x]</a:t>
            </a:r>
          </a:p>
        </p:txBody>
      </p:sp>
      <p:sp>
        <p:nvSpPr>
          <p:cNvPr id="1191" name="Line"/>
          <p:cNvSpPr/>
          <p:nvPr/>
        </p:nvSpPr>
        <p:spPr>
          <a:xfrm>
            <a:off x="15112999" y="8092565"/>
            <a:ext cx="1" cy="2448714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2" name="정렬"/>
          <p:cNvSpPr txBox="1"/>
          <p:nvPr/>
        </p:nvSpPr>
        <p:spPr>
          <a:xfrm>
            <a:off x="15476795" y="897243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193" name="[x]"/>
          <p:cNvSpPr txBox="1"/>
          <p:nvPr/>
        </p:nvSpPr>
        <p:spPr>
          <a:xfrm>
            <a:off x="14624434" y="10750212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5" name="Table"/>
          <p:cNvGraphicFramePr/>
          <p:nvPr/>
        </p:nvGraphicFramePr>
        <p:xfrm>
          <a:off x="3294761" y="595116"/>
          <a:ext cx="20507002" cy="62223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5430"/>
                <a:gridCol w="4134887"/>
                <a:gridCol w="11044158"/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467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3886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rPr>
                          <a:solidFill>
                            <a:srgbClr val="000000">
                              <a:alpha val="33979"/>
                            </a:srgbClr>
                          </a:solidFill>
                        </a:rPr>
                        <a:t>를 반으로 나누어, 각각 재귀로 합병정렬 완료하고,</a:t>
                      </a:r>
                      <a:endParaRPr>
                        <a:solidFill>
                          <a:srgbClr val="000000">
                            <a:alpha val="33979"/>
                          </a:srgbClr>
                        </a:solidFill>
                      </a:endParaRP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05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6" name="Rectangle"/>
          <p:cNvSpPr/>
          <p:nvPr/>
        </p:nvSpPr>
        <p:spPr>
          <a:xfrm>
            <a:off x="6674748" y="759568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7" name="xs"/>
          <p:cNvSpPr txBox="1"/>
          <p:nvPr/>
        </p:nvSpPr>
        <p:spPr>
          <a:xfrm>
            <a:off x="11855056" y="6797171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pPr/>
            <a:r>
              <a:t>xs</a:t>
            </a:r>
          </a:p>
        </p:txBody>
      </p:sp>
      <p:sp>
        <p:nvSpPr>
          <p:cNvPr id="1198" name="정렬 대상 리스트"/>
          <p:cNvSpPr txBox="1"/>
          <p:nvPr/>
        </p:nvSpPr>
        <p:spPr>
          <a:xfrm>
            <a:off x="10602937" y="6120977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" name="Table"/>
          <p:cNvGraphicFramePr/>
          <p:nvPr/>
        </p:nvGraphicFramePr>
        <p:xfrm>
          <a:off x="3294761" y="595116"/>
          <a:ext cx="20507002" cy="62223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5430"/>
                <a:gridCol w="4134887"/>
                <a:gridCol w="11044158"/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467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반으로 나누어, </a:t>
                      </a:r>
                      <a:r>
                        <a:rPr>
                          <a:solidFill>
                            <a:srgbClr val="000000">
                              <a:alpha val="33979"/>
                            </a:srgbClr>
                          </a:solidFill>
                        </a:rPr>
                        <a:t>각각 재귀로 합병정렬 완료하고,</a:t>
                      </a:r>
                      <a:endParaRPr>
                        <a:solidFill>
                          <a:srgbClr val="000000">
                            <a:alpha val="33979"/>
                          </a:srgbClr>
                        </a:solidFill>
                      </a:endParaRP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05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1" name="Rectangle"/>
          <p:cNvSpPr/>
          <p:nvPr/>
        </p:nvSpPr>
        <p:spPr>
          <a:xfrm>
            <a:off x="6674748" y="759568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2" name="Line"/>
          <p:cNvSpPr/>
          <p:nvPr/>
        </p:nvSpPr>
        <p:spPr>
          <a:xfrm flipV="1">
            <a:off x="12043783" y="7602256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3" name="xs"/>
          <p:cNvSpPr txBox="1"/>
          <p:nvPr/>
        </p:nvSpPr>
        <p:spPr>
          <a:xfrm>
            <a:off x="11855056" y="6797171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pPr/>
            <a:r>
              <a:t>xs</a:t>
            </a:r>
          </a:p>
        </p:txBody>
      </p:sp>
      <p:sp>
        <p:nvSpPr>
          <p:cNvPr id="1204" name="정렬 대상 리스트"/>
          <p:cNvSpPr txBox="1"/>
          <p:nvPr/>
        </p:nvSpPr>
        <p:spPr>
          <a:xfrm>
            <a:off x="10602937" y="6120977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205" name="좌"/>
          <p:cNvSpPr txBox="1"/>
          <p:nvPr/>
        </p:nvSpPr>
        <p:spPr>
          <a:xfrm>
            <a:off x="9116245" y="7700102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좌</a:t>
            </a:r>
          </a:p>
        </p:txBody>
      </p:sp>
      <p:sp>
        <p:nvSpPr>
          <p:cNvPr id="1206" name="우"/>
          <p:cNvSpPr txBox="1"/>
          <p:nvPr/>
        </p:nvSpPr>
        <p:spPr>
          <a:xfrm>
            <a:off x="14420267" y="7700378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" name="Table"/>
          <p:cNvGraphicFramePr/>
          <p:nvPr/>
        </p:nvGraphicFramePr>
        <p:xfrm>
          <a:off x="3294761" y="595116"/>
          <a:ext cx="20507002" cy="62223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5430"/>
                <a:gridCol w="4134887"/>
                <a:gridCol w="11044158"/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3577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rPr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를 반으로 나누어, </a:t>
                      </a:r>
                      <a:r>
                        <a:t>각각 재귀로 합병정렬 완료하고,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두 선두원소 중에서 작은 원소를 먼저 하나씩 취하는 방식으로 하나로 합병</a:t>
                      </a:r>
                      <a:r>
                        <a:rPr baseline="-5999">
                          <a:solidFill>
                            <a:srgbClr val="000000">
                              <a:alpha val="34396"/>
                            </a:srgbClr>
                          </a:solidFill>
                        </a:rPr>
                        <a:t>merge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하여 리턴한다</a:t>
                      </a:r>
                      <a:r>
                        <a:t>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05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59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59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9" name="Rectangle"/>
          <p:cNvSpPr/>
          <p:nvPr/>
        </p:nvSpPr>
        <p:spPr>
          <a:xfrm>
            <a:off x="6674748" y="759568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0" name="Rectangle"/>
          <p:cNvSpPr/>
          <p:nvPr/>
        </p:nvSpPr>
        <p:spPr>
          <a:xfrm>
            <a:off x="6718571" y="99727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1" name="좌 (정렬)"/>
          <p:cNvSpPr txBox="1"/>
          <p:nvPr/>
        </p:nvSpPr>
        <p:spPr>
          <a:xfrm>
            <a:off x="8521885" y="10091722"/>
            <a:ext cx="1739774" cy="72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좌 (정렬)</a:t>
            </a:r>
          </a:p>
        </p:txBody>
      </p:sp>
      <p:sp>
        <p:nvSpPr>
          <p:cNvPr id="1212" name="Line"/>
          <p:cNvSpPr/>
          <p:nvPr/>
        </p:nvSpPr>
        <p:spPr>
          <a:xfrm>
            <a:off x="6714135" y="8751569"/>
            <a:ext cx="5228276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3" name="Line"/>
          <p:cNvSpPr/>
          <p:nvPr/>
        </p:nvSpPr>
        <p:spPr>
          <a:xfrm>
            <a:off x="9391772" y="8776541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4" name="Line"/>
          <p:cNvSpPr/>
          <p:nvPr/>
        </p:nvSpPr>
        <p:spPr>
          <a:xfrm>
            <a:off x="14929820" y="8776541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5" name="재귀로 합병정렬"/>
          <p:cNvSpPr txBox="1"/>
          <p:nvPr/>
        </p:nvSpPr>
        <p:spPr>
          <a:xfrm>
            <a:off x="15348295" y="9003297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합병정렬</a:t>
            </a:r>
          </a:p>
        </p:txBody>
      </p:sp>
      <p:sp>
        <p:nvSpPr>
          <p:cNvPr id="1216" name="Line"/>
          <p:cNvSpPr/>
          <p:nvPr/>
        </p:nvSpPr>
        <p:spPr>
          <a:xfrm flipV="1">
            <a:off x="12009029" y="7572697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7" name="재귀로 합병정렬"/>
          <p:cNvSpPr txBox="1"/>
          <p:nvPr/>
        </p:nvSpPr>
        <p:spPr>
          <a:xfrm>
            <a:off x="6007484" y="8989777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합병정렬</a:t>
            </a:r>
          </a:p>
        </p:txBody>
      </p:sp>
      <p:sp>
        <p:nvSpPr>
          <p:cNvPr id="1218" name="Line"/>
          <p:cNvSpPr/>
          <p:nvPr/>
        </p:nvSpPr>
        <p:spPr>
          <a:xfrm flipV="1">
            <a:off x="12009029" y="9975375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9" name="우 (정렬)"/>
          <p:cNvSpPr txBox="1"/>
          <p:nvPr/>
        </p:nvSpPr>
        <p:spPr>
          <a:xfrm>
            <a:off x="13825907" y="10067388"/>
            <a:ext cx="173977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우 (정렬)</a:t>
            </a:r>
          </a:p>
        </p:txBody>
      </p:sp>
      <p:sp>
        <p:nvSpPr>
          <p:cNvPr id="1220" name="xs"/>
          <p:cNvSpPr txBox="1"/>
          <p:nvPr/>
        </p:nvSpPr>
        <p:spPr>
          <a:xfrm>
            <a:off x="11855056" y="6797171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pPr/>
            <a:r>
              <a:t>xs</a:t>
            </a:r>
          </a:p>
        </p:txBody>
      </p:sp>
      <p:sp>
        <p:nvSpPr>
          <p:cNvPr id="1221" name="정렬 대상 리스트"/>
          <p:cNvSpPr txBox="1"/>
          <p:nvPr/>
        </p:nvSpPr>
        <p:spPr>
          <a:xfrm>
            <a:off x="10602937" y="6120977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222" name="Line"/>
          <p:cNvSpPr/>
          <p:nvPr/>
        </p:nvSpPr>
        <p:spPr>
          <a:xfrm>
            <a:off x="12099388" y="8751569"/>
            <a:ext cx="561006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3" name="좌"/>
          <p:cNvSpPr txBox="1"/>
          <p:nvPr/>
        </p:nvSpPr>
        <p:spPr>
          <a:xfrm>
            <a:off x="9116245" y="7700102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좌</a:t>
            </a:r>
          </a:p>
        </p:txBody>
      </p:sp>
      <p:sp>
        <p:nvSpPr>
          <p:cNvPr id="1224" name="우"/>
          <p:cNvSpPr txBox="1"/>
          <p:nvPr/>
        </p:nvSpPr>
        <p:spPr>
          <a:xfrm>
            <a:off x="14420267" y="7700378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" name="Table"/>
          <p:cNvGraphicFramePr/>
          <p:nvPr/>
        </p:nvGraphicFramePr>
        <p:xfrm>
          <a:off x="3294761" y="595116"/>
          <a:ext cx="20507002" cy="62223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5430"/>
                <a:gridCol w="4134887"/>
                <a:gridCol w="11044158"/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반으로 나누어, 각각 재귀로 합병정렬 완료하고,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266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7" name="Rectangle"/>
          <p:cNvSpPr/>
          <p:nvPr/>
        </p:nvSpPr>
        <p:spPr>
          <a:xfrm>
            <a:off x="6674748" y="759568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8" name="Rectangle"/>
          <p:cNvSpPr/>
          <p:nvPr/>
        </p:nvSpPr>
        <p:spPr>
          <a:xfrm>
            <a:off x="6718571" y="99727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9" name="Rectangle"/>
          <p:cNvSpPr/>
          <p:nvPr/>
        </p:nvSpPr>
        <p:spPr>
          <a:xfrm>
            <a:off x="6718571" y="12298846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0" name="좌 (정렬)"/>
          <p:cNvSpPr txBox="1"/>
          <p:nvPr/>
        </p:nvSpPr>
        <p:spPr>
          <a:xfrm>
            <a:off x="8521885" y="10091722"/>
            <a:ext cx="1739774" cy="72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좌 (정렬)</a:t>
            </a:r>
          </a:p>
        </p:txBody>
      </p:sp>
      <p:sp>
        <p:nvSpPr>
          <p:cNvPr id="1231" name="Line"/>
          <p:cNvSpPr/>
          <p:nvPr/>
        </p:nvSpPr>
        <p:spPr>
          <a:xfrm>
            <a:off x="6839221" y="12091751"/>
            <a:ext cx="1094560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2" name="Line"/>
          <p:cNvSpPr/>
          <p:nvPr/>
        </p:nvSpPr>
        <p:spPr>
          <a:xfrm>
            <a:off x="6714135" y="8751569"/>
            <a:ext cx="5228276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3" name="Line"/>
          <p:cNvSpPr/>
          <p:nvPr/>
        </p:nvSpPr>
        <p:spPr>
          <a:xfrm>
            <a:off x="9391772" y="8776541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4" name="Line"/>
          <p:cNvSpPr/>
          <p:nvPr/>
        </p:nvSpPr>
        <p:spPr>
          <a:xfrm>
            <a:off x="14929820" y="8776541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5" name="Line"/>
          <p:cNvSpPr/>
          <p:nvPr/>
        </p:nvSpPr>
        <p:spPr>
          <a:xfrm>
            <a:off x="9316630" y="11129271"/>
            <a:ext cx="883670" cy="883670"/>
          </a:xfrm>
          <a:prstGeom prst="line">
            <a:avLst/>
          </a:prstGeom>
          <a:ln w="177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6" name="재귀로 합병정렬"/>
          <p:cNvSpPr txBox="1"/>
          <p:nvPr/>
        </p:nvSpPr>
        <p:spPr>
          <a:xfrm>
            <a:off x="15348295" y="9003297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pPr/>
            <a:r>
              <a:t>재귀로 합병정렬</a:t>
            </a:r>
          </a:p>
        </p:txBody>
      </p:sp>
      <p:sp>
        <p:nvSpPr>
          <p:cNvPr id="1237" name="Line"/>
          <p:cNvSpPr/>
          <p:nvPr/>
        </p:nvSpPr>
        <p:spPr>
          <a:xfrm flipV="1">
            <a:off x="12009029" y="7572697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8" name="재귀로 합병정렬"/>
          <p:cNvSpPr txBox="1"/>
          <p:nvPr/>
        </p:nvSpPr>
        <p:spPr>
          <a:xfrm>
            <a:off x="6007484" y="8989777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pPr/>
            <a:r>
              <a:t>재귀로 합병정렬</a:t>
            </a:r>
          </a:p>
        </p:txBody>
      </p:sp>
      <p:sp>
        <p:nvSpPr>
          <p:cNvPr id="1239" name="Line"/>
          <p:cNvSpPr/>
          <p:nvPr/>
        </p:nvSpPr>
        <p:spPr>
          <a:xfrm flipV="1">
            <a:off x="12009029" y="9975375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0" name="우 (정렬)"/>
          <p:cNvSpPr txBox="1"/>
          <p:nvPr/>
        </p:nvSpPr>
        <p:spPr>
          <a:xfrm>
            <a:off x="13825907" y="10067388"/>
            <a:ext cx="173977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우 (정렬)</a:t>
            </a:r>
          </a:p>
        </p:txBody>
      </p:sp>
      <p:sp>
        <p:nvSpPr>
          <p:cNvPr id="1241" name="정렬"/>
          <p:cNvSpPr txBox="1"/>
          <p:nvPr/>
        </p:nvSpPr>
        <p:spPr>
          <a:xfrm>
            <a:off x="11535764" y="12403261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242" name="합병"/>
          <p:cNvSpPr txBox="1"/>
          <p:nvPr/>
        </p:nvSpPr>
        <p:spPr>
          <a:xfrm>
            <a:off x="10791715" y="11387598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합병</a:t>
            </a:r>
          </a:p>
        </p:txBody>
      </p:sp>
      <p:sp>
        <p:nvSpPr>
          <p:cNvPr id="1243" name="Merge"/>
          <p:cNvSpPr txBox="1"/>
          <p:nvPr/>
        </p:nvSpPr>
        <p:spPr>
          <a:xfrm>
            <a:off x="11893944" y="11327384"/>
            <a:ext cx="1539520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1244" name="xs"/>
          <p:cNvSpPr txBox="1"/>
          <p:nvPr/>
        </p:nvSpPr>
        <p:spPr>
          <a:xfrm>
            <a:off x="11855056" y="6797171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pPr/>
            <a:r>
              <a:t>xs</a:t>
            </a:r>
          </a:p>
        </p:txBody>
      </p:sp>
      <p:sp>
        <p:nvSpPr>
          <p:cNvPr id="1245" name="정렬 대상 리스트"/>
          <p:cNvSpPr txBox="1"/>
          <p:nvPr/>
        </p:nvSpPr>
        <p:spPr>
          <a:xfrm>
            <a:off x="10602937" y="6120977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246" name="Line"/>
          <p:cNvSpPr/>
          <p:nvPr/>
        </p:nvSpPr>
        <p:spPr>
          <a:xfrm>
            <a:off x="12099388" y="8751569"/>
            <a:ext cx="561006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7" name="좌"/>
          <p:cNvSpPr txBox="1"/>
          <p:nvPr/>
        </p:nvSpPr>
        <p:spPr>
          <a:xfrm>
            <a:off x="9116245" y="7700102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pPr/>
            <a:r>
              <a:t>좌</a:t>
            </a:r>
          </a:p>
        </p:txBody>
      </p:sp>
      <p:sp>
        <p:nvSpPr>
          <p:cNvPr id="1248" name="우"/>
          <p:cNvSpPr txBox="1"/>
          <p:nvPr/>
        </p:nvSpPr>
        <p:spPr>
          <a:xfrm>
            <a:off x="14420267" y="7700378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pPr/>
            <a:r>
              <a:t>우</a:t>
            </a:r>
          </a:p>
        </p:txBody>
      </p:sp>
      <p:sp>
        <p:nvSpPr>
          <p:cNvPr id="1249" name="Line"/>
          <p:cNvSpPr/>
          <p:nvPr/>
        </p:nvSpPr>
        <p:spPr>
          <a:xfrm>
            <a:off x="12206743" y="11095148"/>
            <a:ext cx="5547756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0" name="Line"/>
          <p:cNvSpPr/>
          <p:nvPr/>
        </p:nvSpPr>
        <p:spPr>
          <a:xfrm flipH="1">
            <a:off x="13868561" y="11132127"/>
            <a:ext cx="883670" cy="883671"/>
          </a:xfrm>
          <a:prstGeom prst="line">
            <a:avLst/>
          </a:prstGeom>
          <a:ln w="177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6902721" y="11095148"/>
            <a:ext cx="500350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21-01-20 at 12.52.12 PM.png" descr="Screen Shot 2021-01-20 at 12.52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1298" y="1066767"/>
            <a:ext cx="9630093" cy="1388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4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255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sp>
        <p:nvSpPr>
          <p:cNvPr id="1256" name="Rectangle"/>
          <p:cNvSpPr/>
          <p:nvPr/>
        </p:nvSpPr>
        <p:spPr>
          <a:xfrm>
            <a:off x="10708754" y="1999681"/>
            <a:ext cx="9107494" cy="10873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9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260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sp>
        <p:nvSpPr>
          <p:cNvPr id="1261" name="Rectangle"/>
          <p:cNvSpPr/>
          <p:nvPr/>
        </p:nvSpPr>
        <p:spPr>
          <a:xfrm>
            <a:off x="10708754" y="1999681"/>
            <a:ext cx="9107494" cy="10873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6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4169305" y="1618887"/>
            <a:ext cx="1277789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6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267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26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sp>
        <p:nvSpPr>
          <p:cNvPr id="1270" name="Rectangle"/>
          <p:cNvSpPr/>
          <p:nvPr/>
        </p:nvSpPr>
        <p:spPr>
          <a:xfrm>
            <a:off x="10708754" y="3734156"/>
            <a:ext cx="9107494" cy="91392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73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274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27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sp>
        <p:nvSpPr>
          <p:cNvPr id="1277" name="Rectangle"/>
          <p:cNvSpPr/>
          <p:nvPr/>
        </p:nvSpPr>
        <p:spPr>
          <a:xfrm>
            <a:off x="10708754" y="3734156"/>
            <a:ext cx="9107494" cy="91392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7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527705" y="3307988"/>
            <a:ext cx="1277789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82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283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28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pic>
        <p:nvPicPr>
          <p:cNvPr id="128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688" y="6426268"/>
            <a:ext cx="918222" cy="888864"/>
          </a:xfrm>
          <a:prstGeom prst="rect">
            <a:avLst/>
          </a:prstGeom>
        </p:spPr>
      </p:pic>
      <p:pic>
        <p:nvPicPr>
          <p:cNvPr id="128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09288" y="6438968"/>
            <a:ext cx="918222" cy="888864"/>
          </a:xfrm>
          <a:prstGeom prst="rect">
            <a:avLst/>
          </a:prstGeom>
        </p:spPr>
      </p:pic>
      <p:sp>
        <p:nvSpPr>
          <p:cNvPr id="1290" name="Rectangle"/>
          <p:cNvSpPr/>
          <p:nvPr/>
        </p:nvSpPr>
        <p:spPr>
          <a:xfrm>
            <a:off x="10708754" y="5540540"/>
            <a:ext cx="4084091" cy="7332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1" name="Rectangle"/>
          <p:cNvSpPr/>
          <p:nvPr/>
        </p:nvSpPr>
        <p:spPr>
          <a:xfrm>
            <a:off x="14526888" y="3740400"/>
            <a:ext cx="5532057" cy="9107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4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295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29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pic>
        <p:nvPicPr>
          <p:cNvPr id="129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688" y="6426268"/>
            <a:ext cx="918222" cy="888864"/>
          </a:xfrm>
          <a:prstGeom prst="rect">
            <a:avLst/>
          </a:prstGeom>
        </p:spPr>
      </p:pic>
      <p:pic>
        <p:nvPicPr>
          <p:cNvPr id="130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09288" y="6438968"/>
            <a:ext cx="918222" cy="888864"/>
          </a:xfrm>
          <a:prstGeom prst="rect">
            <a:avLst/>
          </a:prstGeom>
        </p:spPr>
      </p:pic>
      <p:sp>
        <p:nvSpPr>
          <p:cNvPr id="1302" name="Rectangle"/>
          <p:cNvSpPr/>
          <p:nvPr/>
        </p:nvSpPr>
        <p:spPr>
          <a:xfrm>
            <a:off x="10708754" y="5540540"/>
            <a:ext cx="4084091" cy="7332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3" name="Rectangle"/>
          <p:cNvSpPr/>
          <p:nvPr/>
        </p:nvSpPr>
        <p:spPr>
          <a:xfrm>
            <a:off x="14526888" y="3740400"/>
            <a:ext cx="5532057" cy="9107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0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2645305" y="5035188"/>
            <a:ext cx="1277789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308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309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31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pic>
        <p:nvPicPr>
          <p:cNvPr id="131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688" y="6426268"/>
            <a:ext cx="918222" cy="888864"/>
          </a:xfrm>
          <a:prstGeom prst="rect">
            <a:avLst/>
          </a:prstGeom>
        </p:spPr>
      </p:pic>
      <p:pic>
        <p:nvPicPr>
          <p:cNvPr id="131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09288" y="6438968"/>
            <a:ext cx="918222" cy="888864"/>
          </a:xfrm>
          <a:prstGeom prst="rect">
            <a:avLst/>
          </a:prstGeom>
        </p:spPr>
      </p:pic>
      <p:sp>
        <p:nvSpPr>
          <p:cNvPr id="1316" name="Rectangle"/>
          <p:cNvSpPr/>
          <p:nvPr/>
        </p:nvSpPr>
        <p:spPr>
          <a:xfrm>
            <a:off x="10708754" y="7306629"/>
            <a:ext cx="4084091" cy="55668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7" name="Rectangle"/>
          <p:cNvSpPr/>
          <p:nvPr/>
        </p:nvSpPr>
        <p:spPr>
          <a:xfrm>
            <a:off x="14526888" y="3740400"/>
            <a:ext cx="5532057" cy="9107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8" name="Rectangle"/>
          <p:cNvSpPr/>
          <p:nvPr/>
        </p:nvSpPr>
        <p:spPr>
          <a:xfrm>
            <a:off x="11064354" y="5566729"/>
            <a:ext cx="450032" cy="189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1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322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32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688" y="6426268"/>
            <a:ext cx="918222" cy="888864"/>
          </a:xfrm>
          <a:prstGeom prst="rect">
            <a:avLst/>
          </a:prstGeom>
        </p:spPr>
      </p:pic>
      <p:pic>
        <p:nvPicPr>
          <p:cNvPr id="132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09288" y="6438968"/>
            <a:ext cx="918222" cy="888864"/>
          </a:xfrm>
          <a:prstGeom prst="rect">
            <a:avLst/>
          </a:prstGeom>
        </p:spPr>
      </p:pic>
      <p:pic>
        <p:nvPicPr>
          <p:cNvPr id="132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32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331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33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33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sp>
        <p:nvSpPr>
          <p:cNvPr id="1337" name="Rectangle"/>
          <p:cNvSpPr/>
          <p:nvPr/>
        </p:nvSpPr>
        <p:spPr>
          <a:xfrm>
            <a:off x="10708754" y="9007855"/>
            <a:ext cx="4084091" cy="38655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8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9" name="Rectangle"/>
          <p:cNvSpPr/>
          <p:nvPr/>
        </p:nvSpPr>
        <p:spPr>
          <a:xfrm>
            <a:off x="11054082" y="5566729"/>
            <a:ext cx="565477" cy="36952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0" name="Rectangle"/>
          <p:cNvSpPr/>
          <p:nvPr/>
        </p:nvSpPr>
        <p:spPr>
          <a:xfrm>
            <a:off x="12599985" y="834008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1" name="Rectangle"/>
          <p:cNvSpPr/>
          <p:nvPr/>
        </p:nvSpPr>
        <p:spPr>
          <a:xfrm>
            <a:off x="13311185" y="834008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2" name="Oval Oval" descr="Oval Oval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79954" y="6511618"/>
            <a:ext cx="741691" cy="768964"/>
          </a:xfrm>
          <a:prstGeom prst="rect">
            <a:avLst/>
          </a:prstGeom>
        </p:spPr>
      </p:pic>
      <p:pic>
        <p:nvPicPr>
          <p:cNvPr id="1344" name="Oval Oval" descr="Oval Oval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96920" y="6524318"/>
            <a:ext cx="741690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348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349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35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688" y="6426268"/>
            <a:ext cx="918222" cy="888864"/>
          </a:xfrm>
          <a:prstGeom prst="rect">
            <a:avLst/>
          </a:prstGeom>
        </p:spPr>
      </p:pic>
      <p:pic>
        <p:nvPicPr>
          <p:cNvPr id="135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8688" y="8153468"/>
            <a:ext cx="918222" cy="888864"/>
          </a:xfrm>
          <a:prstGeom prst="rect">
            <a:avLst/>
          </a:prstGeom>
        </p:spPr>
      </p:pic>
      <p:pic>
        <p:nvPicPr>
          <p:cNvPr id="135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35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35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36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36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sp>
        <p:nvSpPr>
          <p:cNvPr id="1364" name="Rectangle"/>
          <p:cNvSpPr/>
          <p:nvPr/>
        </p:nvSpPr>
        <p:spPr>
          <a:xfrm>
            <a:off x="10708754" y="9044155"/>
            <a:ext cx="4084091" cy="38292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5" name="Rectangle"/>
          <p:cNvSpPr/>
          <p:nvPr/>
        </p:nvSpPr>
        <p:spPr>
          <a:xfrm>
            <a:off x="11054082" y="5566729"/>
            <a:ext cx="565477" cy="36952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6" name="Rectangle"/>
          <p:cNvSpPr/>
          <p:nvPr/>
        </p:nvSpPr>
        <p:spPr>
          <a:xfrm>
            <a:off x="13311185" y="834008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7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0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371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37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3288" y="8153468"/>
            <a:ext cx="1731024" cy="888864"/>
          </a:xfrm>
          <a:prstGeom prst="rect">
            <a:avLst/>
          </a:prstGeom>
        </p:spPr>
      </p:pic>
      <p:pic>
        <p:nvPicPr>
          <p:cNvPr id="1374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376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37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380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382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sp>
        <p:nvSpPr>
          <p:cNvPr id="1384" name="Rectangle"/>
          <p:cNvSpPr/>
          <p:nvPr/>
        </p:nvSpPr>
        <p:spPr>
          <a:xfrm>
            <a:off x="10708754" y="9030372"/>
            <a:ext cx="4084091" cy="38430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5" name="Rectangle"/>
          <p:cNvSpPr/>
          <p:nvPr/>
        </p:nvSpPr>
        <p:spPr>
          <a:xfrm>
            <a:off x="11054082" y="5566729"/>
            <a:ext cx="565477" cy="36952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6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21-01-20 at 12.52.12 PM.png" descr="Screen Shot 2021-01-20 at 12.52.12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964353" y="1048612"/>
            <a:ext cx="9630093" cy="1388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9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390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391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8688" y="8153468"/>
            <a:ext cx="1693734" cy="888864"/>
          </a:xfrm>
          <a:prstGeom prst="rect">
            <a:avLst/>
          </a:prstGeom>
        </p:spPr>
      </p:pic>
      <p:pic>
        <p:nvPicPr>
          <p:cNvPr id="1393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395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397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399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40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sp>
        <p:nvSpPr>
          <p:cNvPr id="1403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4" name="Rectangle"/>
          <p:cNvSpPr/>
          <p:nvPr/>
        </p:nvSpPr>
        <p:spPr>
          <a:xfrm>
            <a:off x="13001462" y="10118089"/>
            <a:ext cx="565476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5" name="Rectangle"/>
          <p:cNvSpPr/>
          <p:nvPr/>
        </p:nvSpPr>
        <p:spPr>
          <a:xfrm>
            <a:off x="12163262" y="10118089"/>
            <a:ext cx="565476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6" name="Rectangle"/>
          <p:cNvSpPr/>
          <p:nvPr/>
        </p:nvSpPr>
        <p:spPr>
          <a:xfrm>
            <a:off x="11476035" y="1011808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7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08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30554" y="4733618"/>
            <a:ext cx="741691" cy="768964"/>
          </a:xfrm>
          <a:prstGeom prst="rect">
            <a:avLst/>
          </a:prstGeom>
        </p:spPr>
      </p:pic>
      <p:pic>
        <p:nvPicPr>
          <p:cNvPr id="1410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06320" y="8238818"/>
            <a:ext cx="741690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4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415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41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94199" y="8153468"/>
            <a:ext cx="918222" cy="888864"/>
          </a:xfrm>
          <a:prstGeom prst="rect">
            <a:avLst/>
          </a:prstGeom>
        </p:spPr>
      </p:pic>
      <p:pic>
        <p:nvPicPr>
          <p:cNvPr id="141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42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42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42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42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pic>
        <p:nvPicPr>
          <p:cNvPr id="142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5688" y="9956868"/>
            <a:ext cx="918222" cy="888864"/>
          </a:xfrm>
          <a:prstGeom prst="rect">
            <a:avLst/>
          </a:prstGeom>
        </p:spPr>
      </p:pic>
      <p:sp>
        <p:nvSpPr>
          <p:cNvPr id="1430" name="Rectangle"/>
          <p:cNvSpPr/>
          <p:nvPr/>
        </p:nvSpPr>
        <p:spPr>
          <a:xfrm>
            <a:off x="13001462" y="10118089"/>
            <a:ext cx="565476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1" name="Rectangle"/>
          <p:cNvSpPr/>
          <p:nvPr/>
        </p:nvSpPr>
        <p:spPr>
          <a:xfrm>
            <a:off x="12239462" y="10118089"/>
            <a:ext cx="565476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2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3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4" name="Oval Oval" descr="Oval Oval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0554" y="4733618"/>
            <a:ext cx="741691" cy="768964"/>
          </a:xfrm>
          <a:prstGeom prst="rect">
            <a:avLst/>
          </a:prstGeom>
        </p:spPr>
      </p:pic>
      <p:pic>
        <p:nvPicPr>
          <p:cNvPr id="1436" name="Oval Oval" descr="Oval Oval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2465" y="8213418"/>
            <a:ext cx="741690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440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441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44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44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44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44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45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2288" y="4673668"/>
            <a:ext cx="918222" cy="888864"/>
          </a:xfrm>
          <a:prstGeom prst="rect">
            <a:avLst/>
          </a:prstGeom>
        </p:spPr>
      </p:pic>
      <p:pic>
        <p:nvPicPr>
          <p:cNvPr id="1452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1687979" cy="888864"/>
          </a:xfrm>
          <a:prstGeom prst="rect">
            <a:avLst/>
          </a:prstGeom>
        </p:spPr>
      </p:pic>
      <p:sp>
        <p:nvSpPr>
          <p:cNvPr id="1454" name="Rectangle"/>
          <p:cNvSpPr/>
          <p:nvPr/>
        </p:nvSpPr>
        <p:spPr>
          <a:xfrm>
            <a:off x="13001462" y="10130789"/>
            <a:ext cx="565476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5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6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9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460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461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46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46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46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469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471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2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5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476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47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47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481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48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485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487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8" name="Rectangle"/>
          <p:cNvSpPr/>
          <p:nvPr/>
        </p:nvSpPr>
        <p:spPr>
          <a:xfrm>
            <a:off x="14526888" y="3732193"/>
            <a:ext cx="5532057" cy="9115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9" name="Line"/>
          <p:cNvSpPr/>
          <p:nvPr/>
        </p:nvSpPr>
        <p:spPr>
          <a:xfrm flipV="1">
            <a:off x="17394516" y="2770693"/>
            <a:ext cx="1" cy="117619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2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493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49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49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49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50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502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504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5" name="Rectangle"/>
          <p:cNvSpPr/>
          <p:nvPr/>
        </p:nvSpPr>
        <p:spPr>
          <a:xfrm>
            <a:off x="14526888" y="5511577"/>
            <a:ext cx="5532057" cy="73364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8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509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51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51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51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51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51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520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1" name="Rectangle"/>
          <p:cNvSpPr/>
          <p:nvPr/>
        </p:nvSpPr>
        <p:spPr>
          <a:xfrm>
            <a:off x="14526888" y="5511577"/>
            <a:ext cx="5532057" cy="73364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2" name="Line"/>
          <p:cNvSpPr/>
          <p:nvPr/>
        </p:nvSpPr>
        <p:spPr>
          <a:xfrm flipV="1">
            <a:off x="16357599" y="4497893"/>
            <a:ext cx="1" cy="117619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525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526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52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52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531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53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535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pic>
        <p:nvPicPr>
          <p:cNvPr id="153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5027547">
            <a:off x="15304770" y="7501946"/>
            <a:ext cx="1036485" cy="459724"/>
          </a:xfrm>
          <a:prstGeom prst="rect">
            <a:avLst/>
          </a:prstGeom>
        </p:spPr>
      </p:pic>
      <p:sp>
        <p:nvSpPr>
          <p:cNvPr id="1539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0" name="Square"/>
          <p:cNvSpPr/>
          <p:nvPr/>
        </p:nvSpPr>
        <p:spPr>
          <a:xfrm>
            <a:off x="14526888" y="7316607"/>
            <a:ext cx="5532057" cy="55314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1" name="Rectangle"/>
          <p:cNvSpPr/>
          <p:nvPr/>
        </p:nvSpPr>
        <p:spPr>
          <a:xfrm>
            <a:off x="17691907" y="5517427"/>
            <a:ext cx="2180186" cy="1896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544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545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54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1588" y="6438968"/>
            <a:ext cx="918222" cy="888864"/>
          </a:xfrm>
          <a:prstGeom prst="rect">
            <a:avLst/>
          </a:prstGeom>
        </p:spPr>
      </p:pic>
      <p:pic>
        <p:nvPicPr>
          <p:cNvPr id="154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55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55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554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556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7" name="Rectangle"/>
          <p:cNvSpPr/>
          <p:nvPr/>
        </p:nvSpPr>
        <p:spPr>
          <a:xfrm>
            <a:off x="14526888" y="9020863"/>
            <a:ext cx="5532057" cy="3827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8" name="Rectangle"/>
          <p:cNvSpPr/>
          <p:nvPr/>
        </p:nvSpPr>
        <p:spPr>
          <a:xfrm>
            <a:off x="17691907" y="5517427"/>
            <a:ext cx="2180186" cy="1896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9" name="Rectangle"/>
          <p:cNvSpPr/>
          <p:nvPr/>
        </p:nvSpPr>
        <p:spPr>
          <a:xfrm>
            <a:off x="17879688" y="7217463"/>
            <a:ext cx="2542626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0" name="Rectangle"/>
          <p:cNvSpPr/>
          <p:nvPr/>
        </p:nvSpPr>
        <p:spPr>
          <a:xfrm>
            <a:off x="15568880" y="831646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1" name="Rectangle"/>
          <p:cNvSpPr/>
          <p:nvPr/>
        </p:nvSpPr>
        <p:spPr>
          <a:xfrm>
            <a:off x="16407080" y="831646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62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89854" y="6511618"/>
            <a:ext cx="741691" cy="768964"/>
          </a:xfrm>
          <a:prstGeom prst="rect">
            <a:avLst/>
          </a:prstGeom>
        </p:spPr>
      </p:pic>
      <p:pic>
        <p:nvPicPr>
          <p:cNvPr id="1564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20154" y="651161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568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569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57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9388" y="8154103"/>
            <a:ext cx="918222" cy="888865"/>
          </a:xfrm>
          <a:prstGeom prst="rect">
            <a:avLst/>
          </a:prstGeom>
        </p:spPr>
      </p:pic>
      <p:pic>
        <p:nvPicPr>
          <p:cNvPr id="157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888" y="6438968"/>
            <a:ext cx="918222" cy="888864"/>
          </a:xfrm>
          <a:prstGeom prst="rect">
            <a:avLst/>
          </a:prstGeom>
        </p:spPr>
      </p:pic>
      <p:pic>
        <p:nvPicPr>
          <p:cNvPr id="157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57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57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580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1" name="Rectangle"/>
          <p:cNvSpPr/>
          <p:nvPr/>
        </p:nvSpPr>
        <p:spPr>
          <a:xfrm>
            <a:off x="14526888" y="9020863"/>
            <a:ext cx="5532057" cy="3827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2" name="Rectangle"/>
          <p:cNvSpPr/>
          <p:nvPr/>
        </p:nvSpPr>
        <p:spPr>
          <a:xfrm>
            <a:off x="17691907" y="5517427"/>
            <a:ext cx="2180186" cy="1896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3" name="Rectangle"/>
          <p:cNvSpPr/>
          <p:nvPr/>
        </p:nvSpPr>
        <p:spPr>
          <a:xfrm>
            <a:off x="17879688" y="7217463"/>
            <a:ext cx="2542626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4" name="Rectangle"/>
          <p:cNvSpPr/>
          <p:nvPr/>
        </p:nvSpPr>
        <p:spPr>
          <a:xfrm>
            <a:off x="16407080" y="8316469"/>
            <a:ext cx="565477" cy="56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21-01-20 at 12.54.39 PM.png" descr="Screen Shot 2021-01-20 at 12.54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8573" y="1058147"/>
            <a:ext cx="9633944" cy="2184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587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588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58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9388" y="8154103"/>
            <a:ext cx="1684287" cy="888865"/>
          </a:xfrm>
          <a:prstGeom prst="rect">
            <a:avLst/>
          </a:prstGeom>
        </p:spPr>
      </p:pic>
      <p:pic>
        <p:nvPicPr>
          <p:cNvPr id="159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593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595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597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8" name="Rectangle"/>
          <p:cNvSpPr/>
          <p:nvPr/>
        </p:nvSpPr>
        <p:spPr>
          <a:xfrm>
            <a:off x="14526888" y="9020863"/>
            <a:ext cx="5532057" cy="38271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9" name="Rectangle"/>
          <p:cNvSpPr/>
          <p:nvPr/>
        </p:nvSpPr>
        <p:spPr>
          <a:xfrm>
            <a:off x="17691907" y="5517427"/>
            <a:ext cx="2180186" cy="1896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0" name="Rectangle"/>
          <p:cNvSpPr/>
          <p:nvPr/>
        </p:nvSpPr>
        <p:spPr>
          <a:xfrm>
            <a:off x="17879688" y="7217463"/>
            <a:ext cx="2542626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603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604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60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60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609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611" name="Rectangle"/>
          <p:cNvSpPr/>
          <p:nvPr/>
        </p:nvSpPr>
        <p:spPr>
          <a:xfrm>
            <a:off x="10708754" y="10816219"/>
            <a:ext cx="4084091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2" name="Rectangle"/>
          <p:cNvSpPr/>
          <p:nvPr/>
        </p:nvSpPr>
        <p:spPr>
          <a:xfrm>
            <a:off x="14526888" y="9013905"/>
            <a:ext cx="5532057" cy="38341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3" name="Rectangle"/>
          <p:cNvSpPr/>
          <p:nvPr/>
        </p:nvSpPr>
        <p:spPr>
          <a:xfrm>
            <a:off x="17691907" y="5517427"/>
            <a:ext cx="2180186" cy="1896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4" name="Line"/>
          <p:cNvSpPr/>
          <p:nvPr/>
        </p:nvSpPr>
        <p:spPr>
          <a:xfrm flipV="1">
            <a:off x="18769299" y="4523293"/>
            <a:ext cx="1" cy="117619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5" name="Rectangle"/>
          <p:cNvSpPr/>
          <p:nvPr/>
        </p:nvSpPr>
        <p:spPr>
          <a:xfrm>
            <a:off x="17879688" y="7217463"/>
            <a:ext cx="2542626" cy="20572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6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79388" y="8154103"/>
            <a:ext cx="1684287" cy="8888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620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621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sp>
        <p:nvSpPr>
          <p:cNvPr id="1622" name="Rectangle"/>
          <p:cNvSpPr/>
          <p:nvPr/>
        </p:nvSpPr>
        <p:spPr>
          <a:xfrm>
            <a:off x="10708754" y="10908982"/>
            <a:ext cx="4084091" cy="1964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3" name="Rectangle"/>
          <p:cNvSpPr/>
          <p:nvPr/>
        </p:nvSpPr>
        <p:spPr>
          <a:xfrm>
            <a:off x="14526888" y="9020881"/>
            <a:ext cx="5532057" cy="38271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2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62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62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pic>
        <p:nvPicPr>
          <p:cNvPr id="1630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79388" y="8154103"/>
            <a:ext cx="1684287" cy="888865"/>
          </a:xfrm>
          <a:prstGeom prst="rect">
            <a:avLst/>
          </a:prstGeom>
        </p:spPr>
      </p:pic>
      <p:sp>
        <p:nvSpPr>
          <p:cNvPr id="1632" name="Rectangle"/>
          <p:cNvSpPr/>
          <p:nvPr/>
        </p:nvSpPr>
        <p:spPr>
          <a:xfrm>
            <a:off x="17701888" y="7319063"/>
            <a:ext cx="2542626" cy="180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5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636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63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6008" y="8140768"/>
            <a:ext cx="1699989" cy="888864"/>
          </a:xfrm>
          <a:prstGeom prst="rect">
            <a:avLst/>
          </a:prstGeom>
        </p:spPr>
      </p:pic>
      <p:pic>
        <p:nvPicPr>
          <p:cNvPr id="1639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7288" y="6438968"/>
            <a:ext cx="918222" cy="888864"/>
          </a:xfrm>
          <a:prstGeom prst="rect">
            <a:avLst/>
          </a:prstGeom>
        </p:spPr>
      </p:pic>
      <p:pic>
        <p:nvPicPr>
          <p:cNvPr id="164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4888" y="6438968"/>
            <a:ext cx="918222" cy="888864"/>
          </a:xfrm>
          <a:prstGeom prst="rect">
            <a:avLst/>
          </a:prstGeom>
        </p:spPr>
      </p:pic>
      <p:pic>
        <p:nvPicPr>
          <p:cNvPr id="1643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645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6" name="Rectangle"/>
          <p:cNvSpPr/>
          <p:nvPr/>
        </p:nvSpPr>
        <p:spPr>
          <a:xfrm>
            <a:off x="14526888" y="9009793"/>
            <a:ext cx="5532057" cy="38382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7" name="Rectangle"/>
          <p:cNvSpPr/>
          <p:nvPr/>
        </p:nvSpPr>
        <p:spPr>
          <a:xfrm>
            <a:off x="18081462" y="83031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8" name="Rectangle"/>
          <p:cNvSpPr/>
          <p:nvPr/>
        </p:nvSpPr>
        <p:spPr>
          <a:xfrm>
            <a:off x="18792662" y="83031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49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828254" y="6511618"/>
            <a:ext cx="741691" cy="768964"/>
          </a:xfrm>
          <a:prstGeom prst="rect">
            <a:avLst/>
          </a:prstGeom>
        </p:spPr>
      </p:pic>
      <p:pic>
        <p:nvPicPr>
          <p:cNvPr id="1651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958554" y="651161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4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5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656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65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6008" y="8140768"/>
            <a:ext cx="1699989" cy="888864"/>
          </a:xfrm>
          <a:prstGeom prst="rect">
            <a:avLst/>
          </a:prstGeom>
        </p:spPr>
      </p:pic>
      <p:pic>
        <p:nvPicPr>
          <p:cNvPr id="1659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05088" y="8140768"/>
            <a:ext cx="918222" cy="888864"/>
          </a:xfrm>
          <a:prstGeom prst="rect">
            <a:avLst/>
          </a:prstGeom>
        </p:spPr>
      </p:pic>
      <p:pic>
        <p:nvPicPr>
          <p:cNvPr id="166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7288" y="6413568"/>
            <a:ext cx="918222" cy="888864"/>
          </a:xfrm>
          <a:prstGeom prst="rect">
            <a:avLst/>
          </a:prstGeom>
        </p:spPr>
      </p:pic>
      <p:pic>
        <p:nvPicPr>
          <p:cNvPr id="1663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665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6" name="Rectangle"/>
          <p:cNvSpPr/>
          <p:nvPr/>
        </p:nvSpPr>
        <p:spPr>
          <a:xfrm>
            <a:off x="14526888" y="9009793"/>
            <a:ext cx="5532057" cy="38382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7" name="Rectangle"/>
          <p:cNvSpPr/>
          <p:nvPr/>
        </p:nvSpPr>
        <p:spPr>
          <a:xfrm>
            <a:off x="18792662" y="83031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670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671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67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6008" y="8140768"/>
            <a:ext cx="1699989" cy="888864"/>
          </a:xfrm>
          <a:prstGeom prst="rect">
            <a:avLst/>
          </a:prstGeom>
        </p:spPr>
      </p:pic>
      <p:pic>
        <p:nvPicPr>
          <p:cNvPr id="167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5088" y="8140768"/>
            <a:ext cx="1699989" cy="888864"/>
          </a:xfrm>
          <a:prstGeom prst="rect">
            <a:avLst/>
          </a:prstGeom>
        </p:spPr>
      </p:pic>
      <p:pic>
        <p:nvPicPr>
          <p:cNvPr id="1676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678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9" name="Rectangle"/>
          <p:cNvSpPr/>
          <p:nvPr/>
        </p:nvSpPr>
        <p:spPr>
          <a:xfrm>
            <a:off x="14526888" y="9009793"/>
            <a:ext cx="5532057" cy="38382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1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682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683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684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6008" y="8140768"/>
            <a:ext cx="1699989" cy="888864"/>
          </a:xfrm>
          <a:prstGeom prst="rect">
            <a:avLst/>
          </a:prstGeom>
        </p:spPr>
      </p:pic>
      <p:pic>
        <p:nvPicPr>
          <p:cNvPr id="1686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5088" y="8140768"/>
            <a:ext cx="1699989" cy="888864"/>
          </a:xfrm>
          <a:prstGeom prst="rect">
            <a:avLst/>
          </a:prstGeom>
        </p:spPr>
      </p:pic>
      <p:pic>
        <p:nvPicPr>
          <p:cNvPr id="168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690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1" name="Rectangle"/>
          <p:cNvSpPr/>
          <p:nvPr/>
        </p:nvSpPr>
        <p:spPr>
          <a:xfrm>
            <a:off x="14526888" y="10832792"/>
            <a:ext cx="5532057" cy="19644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2" name="Rectangle"/>
          <p:cNvSpPr/>
          <p:nvPr/>
        </p:nvSpPr>
        <p:spPr>
          <a:xfrm>
            <a:off x="160232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3" name="Rectangle"/>
          <p:cNvSpPr/>
          <p:nvPr/>
        </p:nvSpPr>
        <p:spPr>
          <a:xfrm>
            <a:off x="167090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4" name="Rectangle"/>
          <p:cNvSpPr/>
          <p:nvPr/>
        </p:nvSpPr>
        <p:spPr>
          <a:xfrm>
            <a:off x="175726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5" name="Rectangle"/>
          <p:cNvSpPr/>
          <p:nvPr/>
        </p:nvSpPr>
        <p:spPr>
          <a:xfrm>
            <a:off x="184362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96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67654" y="8226118"/>
            <a:ext cx="741691" cy="768964"/>
          </a:xfrm>
          <a:prstGeom prst="rect">
            <a:avLst/>
          </a:prstGeom>
        </p:spPr>
      </p:pic>
      <p:pic>
        <p:nvPicPr>
          <p:cNvPr id="1698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93354" y="821341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702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703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704" name="Square Rectangle" descr="Squar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64928" y="8140768"/>
            <a:ext cx="891069" cy="888864"/>
          </a:xfrm>
          <a:prstGeom prst="rect">
            <a:avLst/>
          </a:prstGeom>
        </p:spPr>
      </p:pic>
      <p:pic>
        <p:nvPicPr>
          <p:cNvPr id="1706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05088" y="8140768"/>
            <a:ext cx="1699989" cy="888864"/>
          </a:xfrm>
          <a:prstGeom prst="rect">
            <a:avLst/>
          </a:prstGeom>
        </p:spPr>
      </p:pic>
      <p:pic>
        <p:nvPicPr>
          <p:cNvPr id="1708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710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1" name="Rectangle"/>
          <p:cNvSpPr/>
          <p:nvPr/>
        </p:nvSpPr>
        <p:spPr>
          <a:xfrm>
            <a:off x="14526888" y="10832792"/>
            <a:ext cx="5532057" cy="19644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2" name="Rectangle"/>
          <p:cNvSpPr/>
          <p:nvPr/>
        </p:nvSpPr>
        <p:spPr>
          <a:xfrm>
            <a:off x="167090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3" name="Rectangle"/>
          <p:cNvSpPr/>
          <p:nvPr/>
        </p:nvSpPr>
        <p:spPr>
          <a:xfrm>
            <a:off x="175726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4" name="Rectangle"/>
          <p:cNvSpPr/>
          <p:nvPr/>
        </p:nvSpPr>
        <p:spPr>
          <a:xfrm>
            <a:off x="184362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15" name="Square Rectangle" descr="Squar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9628" y="9956868"/>
            <a:ext cx="891069" cy="888864"/>
          </a:xfrm>
          <a:prstGeom prst="rect">
            <a:avLst/>
          </a:prstGeom>
        </p:spPr>
      </p:pic>
      <p:pic>
        <p:nvPicPr>
          <p:cNvPr id="1717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339618" y="8213418"/>
            <a:ext cx="741690" cy="768964"/>
          </a:xfrm>
          <a:prstGeom prst="rect">
            <a:avLst/>
          </a:prstGeom>
        </p:spPr>
      </p:pic>
      <p:pic>
        <p:nvPicPr>
          <p:cNvPr id="1719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93354" y="821341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723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724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72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5088" y="8140768"/>
            <a:ext cx="1699989" cy="888864"/>
          </a:xfrm>
          <a:prstGeom prst="rect">
            <a:avLst/>
          </a:prstGeom>
        </p:spPr>
      </p:pic>
      <p:pic>
        <p:nvPicPr>
          <p:cNvPr id="1727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729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0" name="Rectangle"/>
          <p:cNvSpPr/>
          <p:nvPr/>
        </p:nvSpPr>
        <p:spPr>
          <a:xfrm>
            <a:off x="14526888" y="10832792"/>
            <a:ext cx="5532057" cy="19644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1" name="Rectangle"/>
          <p:cNvSpPr/>
          <p:nvPr/>
        </p:nvSpPr>
        <p:spPr>
          <a:xfrm>
            <a:off x="175726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2" name="Rectangle"/>
          <p:cNvSpPr/>
          <p:nvPr/>
        </p:nvSpPr>
        <p:spPr>
          <a:xfrm>
            <a:off x="18436263" y="101192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33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9628" y="9956868"/>
            <a:ext cx="1699988" cy="8888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6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737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738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73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sp>
        <p:nvSpPr>
          <p:cNvPr id="1741" name="Rectangle"/>
          <p:cNvSpPr/>
          <p:nvPr/>
        </p:nvSpPr>
        <p:spPr>
          <a:xfrm>
            <a:off x="10708754" y="10858193"/>
            <a:ext cx="4084091" cy="20152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2" name="Rectangle"/>
          <p:cNvSpPr/>
          <p:nvPr/>
        </p:nvSpPr>
        <p:spPr>
          <a:xfrm>
            <a:off x="14526888" y="10832792"/>
            <a:ext cx="5532057" cy="19644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43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69628" y="9956868"/>
            <a:ext cx="3290468" cy="8888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정렬"/>
          <p:cNvSpPr txBox="1"/>
          <p:nvPr>
            <p:ph type="title" idx="4294967295"/>
          </p:nvPr>
        </p:nvSpPr>
        <p:spPr>
          <a:xfrm>
            <a:off x="8656477" y="991179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39" name="Sorting"/>
          <p:cNvSpPr txBox="1"/>
          <p:nvPr/>
        </p:nvSpPr>
        <p:spPr>
          <a:xfrm>
            <a:off x="9356163" y="2666681"/>
            <a:ext cx="4265492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83287">
              <a:defRPr sz="7454"/>
            </a:lvl1pPr>
          </a:lstStyle>
          <a:p>
            <a:pPr/>
            <a:r>
              <a:t>Sorting</a:t>
            </a:r>
          </a:p>
        </p:txBody>
      </p:sp>
      <p:sp>
        <p:nvSpPr>
          <p:cNvPr id="140" name="Rectangle"/>
          <p:cNvSpPr/>
          <p:nvPr/>
        </p:nvSpPr>
        <p:spPr>
          <a:xfrm>
            <a:off x="3477494" y="6345630"/>
            <a:ext cx="1030041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Rectangle"/>
          <p:cNvSpPr/>
          <p:nvPr/>
        </p:nvSpPr>
        <p:spPr>
          <a:xfrm>
            <a:off x="5356638" y="8491128"/>
            <a:ext cx="1030040" cy="37398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7235782" y="5370407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9114926" y="7295238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creen Shot 2021-01-20 at 12.54.39 PM.png" descr="Screen Shot 2021-01-20 at 12.54.39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928573" y="1058147"/>
            <a:ext cx="9633944" cy="2184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6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747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748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74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pic>
        <p:nvPicPr>
          <p:cNvPr id="1751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69628" y="9956868"/>
            <a:ext cx="3290468" cy="888864"/>
          </a:xfrm>
          <a:prstGeom prst="rect">
            <a:avLst/>
          </a:prstGeom>
        </p:spPr>
      </p:pic>
      <p:sp>
        <p:nvSpPr>
          <p:cNvPr id="1753" name="Rectangle"/>
          <p:cNvSpPr/>
          <p:nvPr/>
        </p:nvSpPr>
        <p:spPr>
          <a:xfrm>
            <a:off x="12492663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4" name="Rectangle"/>
          <p:cNvSpPr/>
          <p:nvPr/>
        </p:nvSpPr>
        <p:spPr>
          <a:xfrm>
            <a:off x="13330863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5" name="Rectangle"/>
          <p:cNvSpPr/>
          <p:nvPr/>
        </p:nvSpPr>
        <p:spPr>
          <a:xfrm>
            <a:off x="14169063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6" name="Rectangle"/>
          <p:cNvSpPr/>
          <p:nvPr/>
        </p:nvSpPr>
        <p:spPr>
          <a:xfrm>
            <a:off x="14979763" y="118718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7" name="Rectangle"/>
          <p:cNvSpPr/>
          <p:nvPr/>
        </p:nvSpPr>
        <p:spPr>
          <a:xfrm>
            <a:off x="157904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8" name="Rectangle"/>
          <p:cNvSpPr/>
          <p:nvPr/>
        </p:nvSpPr>
        <p:spPr>
          <a:xfrm>
            <a:off x="16601161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9" name="Rectangle"/>
          <p:cNvSpPr/>
          <p:nvPr/>
        </p:nvSpPr>
        <p:spPr>
          <a:xfrm>
            <a:off x="174148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0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63954" y="10035868"/>
            <a:ext cx="741691" cy="768964"/>
          </a:xfrm>
          <a:prstGeom prst="rect">
            <a:avLst/>
          </a:prstGeom>
        </p:spPr>
      </p:pic>
      <p:pic>
        <p:nvPicPr>
          <p:cNvPr id="1762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47054" y="1004856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5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766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767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76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pic>
        <p:nvPicPr>
          <p:cNvPr id="177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7470" y="9956868"/>
            <a:ext cx="2542626" cy="888864"/>
          </a:xfrm>
          <a:prstGeom prst="rect">
            <a:avLst/>
          </a:prstGeom>
        </p:spPr>
      </p:pic>
      <p:sp>
        <p:nvSpPr>
          <p:cNvPr id="1772" name="Rectangle"/>
          <p:cNvSpPr/>
          <p:nvPr/>
        </p:nvSpPr>
        <p:spPr>
          <a:xfrm>
            <a:off x="13330863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3" name="Rectangle"/>
          <p:cNvSpPr/>
          <p:nvPr/>
        </p:nvSpPr>
        <p:spPr>
          <a:xfrm>
            <a:off x="14169063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4" name="Rectangle"/>
          <p:cNvSpPr/>
          <p:nvPr/>
        </p:nvSpPr>
        <p:spPr>
          <a:xfrm>
            <a:off x="14979763" y="118718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5" name="Rectangle"/>
          <p:cNvSpPr/>
          <p:nvPr/>
        </p:nvSpPr>
        <p:spPr>
          <a:xfrm>
            <a:off x="157904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6" name="Rectangle"/>
          <p:cNvSpPr/>
          <p:nvPr/>
        </p:nvSpPr>
        <p:spPr>
          <a:xfrm>
            <a:off x="16601161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7" name="Rectangle"/>
          <p:cNvSpPr/>
          <p:nvPr/>
        </p:nvSpPr>
        <p:spPr>
          <a:xfrm>
            <a:off x="174148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78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3514" y="11709468"/>
            <a:ext cx="923136" cy="888864"/>
          </a:xfrm>
          <a:prstGeom prst="rect">
            <a:avLst/>
          </a:prstGeom>
        </p:spPr>
      </p:pic>
      <p:pic>
        <p:nvPicPr>
          <p:cNvPr id="1780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63954" y="10035868"/>
            <a:ext cx="741691" cy="768964"/>
          </a:xfrm>
          <a:prstGeom prst="rect">
            <a:avLst/>
          </a:prstGeom>
        </p:spPr>
      </p:pic>
      <p:pic>
        <p:nvPicPr>
          <p:cNvPr id="1782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24735" y="1003586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786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787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788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5688" y="9956868"/>
            <a:ext cx="2542626" cy="888864"/>
          </a:xfrm>
          <a:prstGeom prst="rect">
            <a:avLst/>
          </a:prstGeom>
        </p:spPr>
      </p:pic>
      <p:pic>
        <p:nvPicPr>
          <p:cNvPr id="1790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50023" y="9956868"/>
            <a:ext cx="1710073" cy="888864"/>
          </a:xfrm>
          <a:prstGeom prst="rect">
            <a:avLst/>
          </a:prstGeom>
        </p:spPr>
      </p:pic>
      <p:sp>
        <p:nvSpPr>
          <p:cNvPr id="1792" name="Rectangle"/>
          <p:cNvSpPr/>
          <p:nvPr/>
        </p:nvSpPr>
        <p:spPr>
          <a:xfrm>
            <a:off x="14169063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3" name="Rectangle"/>
          <p:cNvSpPr/>
          <p:nvPr/>
        </p:nvSpPr>
        <p:spPr>
          <a:xfrm>
            <a:off x="14979763" y="118718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4" name="Rectangle"/>
          <p:cNvSpPr/>
          <p:nvPr/>
        </p:nvSpPr>
        <p:spPr>
          <a:xfrm>
            <a:off x="157904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5" name="Rectangle"/>
          <p:cNvSpPr/>
          <p:nvPr/>
        </p:nvSpPr>
        <p:spPr>
          <a:xfrm>
            <a:off x="16601161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6" name="Rectangle"/>
          <p:cNvSpPr/>
          <p:nvPr/>
        </p:nvSpPr>
        <p:spPr>
          <a:xfrm>
            <a:off x="174148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97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8604" y="11709468"/>
            <a:ext cx="1710074" cy="888865"/>
          </a:xfrm>
          <a:prstGeom prst="rect">
            <a:avLst/>
          </a:prstGeom>
        </p:spPr>
      </p:pic>
      <p:pic>
        <p:nvPicPr>
          <p:cNvPr id="1799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63954" y="10035868"/>
            <a:ext cx="741691" cy="768964"/>
          </a:xfrm>
          <a:prstGeom prst="rect">
            <a:avLst/>
          </a:prstGeom>
        </p:spPr>
      </p:pic>
      <p:pic>
        <p:nvPicPr>
          <p:cNvPr id="1801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41056" y="10035868"/>
            <a:ext cx="741690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4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805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806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807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8240" y="9956868"/>
            <a:ext cx="1710074" cy="888864"/>
          </a:xfrm>
          <a:prstGeom prst="rect">
            <a:avLst/>
          </a:prstGeom>
        </p:spPr>
      </p:pic>
      <p:pic>
        <p:nvPicPr>
          <p:cNvPr id="1809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50023" y="9956868"/>
            <a:ext cx="1710073" cy="888864"/>
          </a:xfrm>
          <a:prstGeom prst="rect">
            <a:avLst/>
          </a:prstGeom>
        </p:spPr>
      </p:pic>
      <p:sp>
        <p:nvSpPr>
          <p:cNvPr id="1811" name="Rectangle"/>
          <p:cNvSpPr/>
          <p:nvPr/>
        </p:nvSpPr>
        <p:spPr>
          <a:xfrm>
            <a:off x="14979763" y="11871835"/>
            <a:ext cx="565476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2" name="Rectangle"/>
          <p:cNvSpPr/>
          <p:nvPr/>
        </p:nvSpPr>
        <p:spPr>
          <a:xfrm>
            <a:off x="157904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3" name="Rectangle"/>
          <p:cNvSpPr/>
          <p:nvPr/>
        </p:nvSpPr>
        <p:spPr>
          <a:xfrm>
            <a:off x="16601161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4" name="Rectangle"/>
          <p:cNvSpPr/>
          <p:nvPr/>
        </p:nvSpPr>
        <p:spPr>
          <a:xfrm>
            <a:off x="174148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15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8604" y="11709468"/>
            <a:ext cx="2552959" cy="888865"/>
          </a:xfrm>
          <a:prstGeom prst="rect">
            <a:avLst/>
          </a:prstGeom>
        </p:spPr>
      </p:pic>
      <p:pic>
        <p:nvPicPr>
          <p:cNvPr id="1817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76754" y="10035868"/>
            <a:ext cx="741691" cy="768964"/>
          </a:xfrm>
          <a:prstGeom prst="rect">
            <a:avLst/>
          </a:prstGeom>
        </p:spPr>
      </p:pic>
      <p:pic>
        <p:nvPicPr>
          <p:cNvPr id="1819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34554" y="1003586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823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824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825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5667" y="9956868"/>
            <a:ext cx="932647" cy="888864"/>
          </a:xfrm>
          <a:prstGeom prst="rect">
            <a:avLst/>
          </a:prstGeom>
        </p:spPr>
      </p:pic>
      <p:pic>
        <p:nvPicPr>
          <p:cNvPr id="1827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50023" y="9956868"/>
            <a:ext cx="1710073" cy="888864"/>
          </a:xfrm>
          <a:prstGeom prst="rect">
            <a:avLst/>
          </a:prstGeom>
        </p:spPr>
      </p:pic>
      <p:sp>
        <p:nvSpPr>
          <p:cNvPr id="1829" name="Rectangle"/>
          <p:cNvSpPr/>
          <p:nvPr/>
        </p:nvSpPr>
        <p:spPr>
          <a:xfrm>
            <a:off x="157904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0" name="Rectangle"/>
          <p:cNvSpPr/>
          <p:nvPr/>
        </p:nvSpPr>
        <p:spPr>
          <a:xfrm>
            <a:off x="16601161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1" name="Rectangle"/>
          <p:cNvSpPr/>
          <p:nvPr/>
        </p:nvSpPr>
        <p:spPr>
          <a:xfrm>
            <a:off x="174148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32" name="Rectangle Rectangle" descr="Rectangle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8604" y="11709468"/>
            <a:ext cx="3353877" cy="888865"/>
          </a:xfrm>
          <a:prstGeom prst="rect">
            <a:avLst/>
          </a:prstGeom>
        </p:spPr>
      </p:pic>
      <p:pic>
        <p:nvPicPr>
          <p:cNvPr id="1834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964154" y="10023168"/>
            <a:ext cx="741691" cy="768964"/>
          </a:xfrm>
          <a:prstGeom prst="rect">
            <a:avLst/>
          </a:prstGeom>
        </p:spPr>
      </p:pic>
      <p:pic>
        <p:nvPicPr>
          <p:cNvPr id="1836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447254" y="10035868"/>
            <a:ext cx="741691" cy="7689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840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841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84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50023" y="9956868"/>
            <a:ext cx="1710073" cy="888864"/>
          </a:xfrm>
          <a:prstGeom prst="rect">
            <a:avLst/>
          </a:prstGeom>
        </p:spPr>
      </p:pic>
      <p:sp>
        <p:nvSpPr>
          <p:cNvPr id="1844" name="Rectangle"/>
          <p:cNvSpPr/>
          <p:nvPr/>
        </p:nvSpPr>
        <p:spPr>
          <a:xfrm>
            <a:off x="16601161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5" name="Rectangle"/>
          <p:cNvSpPr/>
          <p:nvPr/>
        </p:nvSpPr>
        <p:spPr>
          <a:xfrm>
            <a:off x="17414862" y="11871835"/>
            <a:ext cx="565477" cy="564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46" name="Rectangle Rectangle" descr="Rectangle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8604" y="11709468"/>
            <a:ext cx="4186616" cy="8888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9" name="Screen Shot 2021-03-06 at 5.42.38 PM.png" descr="Screen Shot 2021-03-06 at 5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7450" y="982911"/>
            <a:ext cx="9690270" cy="117501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0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851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 Sort</a:t>
            </a:r>
          </a:p>
        </p:txBody>
      </p:sp>
      <p:pic>
        <p:nvPicPr>
          <p:cNvPr id="1852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8604" y="11709468"/>
            <a:ext cx="5760548" cy="8888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5" name="Screen Shot 2021-03-06 at 9.25.55 PM.png" descr="Screen Shot 2021-03-06 at 9.25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6089" y="2469284"/>
            <a:ext cx="6521859" cy="11553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69" name="Group"/>
          <p:cNvGrpSpPr/>
          <p:nvPr/>
        </p:nvGrpSpPr>
        <p:grpSpPr>
          <a:xfrm>
            <a:off x="3118333" y="3701700"/>
            <a:ext cx="18566572" cy="5882729"/>
            <a:chOff x="0" y="0"/>
            <a:chExt cx="18566570" cy="5882728"/>
          </a:xfrm>
        </p:grpSpPr>
        <p:graphicFrame>
          <p:nvGraphicFramePr>
            <p:cNvPr id="1856" name="Table"/>
            <p:cNvGraphicFramePr/>
            <p:nvPr/>
          </p:nvGraphicFramePr>
          <p:xfrm>
            <a:off x="2143204" y="2440343"/>
            <a:ext cx="14949354" cy="11870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1659628"/>
                  <a:gridCol w="1659628"/>
                  <a:gridCol w="1659628"/>
                  <a:gridCol w="1810589"/>
                  <a:gridCol w="1360080"/>
                  <a:gridCol w="1808214"/>
                  <a:gridCol w="1659628"/>
                  <a:gridCol w="1659628"/>
                  <a:gridCol w="1659628"/>
                </a:tblGrid>
                <a:tr h="1197467">
                  <a:tc gridSpan="4">
                    <a:txBody>
                      <a:bodyPr/>
                      <a:lstStyle/>
                      <a:p>
                        <a:pPr defTabSz="914400">
                          <a:defRPr sz="4800">
                            <a:latin typeface="Lucida Sans Typewriter Regular"/>
                            <a:ea typeface="Lucida Sans Typewriter Regular"/>
                            <a:cs typeface="Lucida Sans Typewriter Regular"/>
                            <a:sym typeface="Lucida Sans Typewriter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164F86"/>
                        </a:solidFill>
                        <a:miter lim="400000"/>
                      </a:lnL>
                      <a:lnR w="12700">
                        <a:solidFill>
                          <a:srgbClr val="164F86"/>
                        </a:solidFill>
                        <a:miter lim="400000"/>
                      </a:lnR>
                      <a:lnT w="12700">
                        <a:solidFill>
                          <a:srgbClr val="164F86"/>
                        </a:solidFill>
                        <a:miter lim="400000"/>
                      </a:lnT>
                      <a:lnB w="12700">
                        <a:solidFill>
                          <a:srgbClr val="164F86"/>
                        </a:solidFill>
                        <a:miter lim="400000"/>
                      </a:lnB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  <a:tc>
                    <a:txBody>
                      <a:bodyPr/>
                      <a:lstStyle/>
                      <a:p>
                        <a:pPr defTabSz="914400">
                          <a:defRPr sz="4800">
                            <a:latin typeface="Lucida Sans Typewriter Regular"/>
                            <a:ea typeface="Lucida Sans Typewriter Regular"/>
                            <a:cs typeface="Lucida Sans Typewriter Regular"/>
                            <a:sym typeface="Lucida Sans Typewriter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164F86"/>
                        </a:solidFill>
                        <a:miter lim="400000"/>
                      </a:lnL>
                      <a:lnR w="12700">
                        <a:solidFill>
                          <a:srgbClr val="164F86"/>
                        </a:solidFill>
                        <a:miter lim="400000"/>
                      </a:lnR>
                      <a:lnT w="12700">
                        <a:solidFill>
                          <a:srgbClr val="164F86"/>
                        </a:solidFill>
                        <a:miter lim="400000"/>
                      </a:lnT>
                      <a:lnB w="12700">
                        <a:solidFill>
                          <a:srgbClr val="164F86"/>
                        </a:solidFill>
                        <a:miter lim="400000"/>
                      </a:lnB>
                    </a:tcPr>
                  </a:tc>
                  <a:tc gridSpan="4">
                    <a:txBody>
                      <a:bodyPr/>
                      <a:lstStyle/>
                      <a:p>
                        <a:pPr defTabSz="914400">
                          <a:defRPr sz="4800">
                            <a:latin typeface="Lucida Sans Typewriter Regular"/>
                            <a:ea typeface="Lucida Sans Typewriter Regular"/>
                            <a:cs typeface="Lucida Sans Typewriter Regular"/>
                            <a:sym typeface="Lucida Sans Typewriter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164F86"/>
                        </a:solidFill>
                        <a:miter lim="400000"/>
                      </a:lnL>
                      <a:lnR w="12700">
                        <a:solidFill>
                          <a:srgbClr val="164F86"/>
                        </a:solidFill>
                        <a:miter lim="400000"/>
                      </a:lnR>
                      <a:lnT w="12700">
                        <a:solidFill>
                          <a:srgbClr val="164F86"/>
                        </a:solidFill>
                        <a:miter lim="400000"/>
                      </a:lnT>
                      <a:lnB w="12700">
                        <a:solidFill>
                          <a:srgbClr val="164F86"/>
                        </a:solidFill>
                        <a:miter lim="400000"/>
                      </a:lnB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sp>
          <p:nvSpPr>
            <p:cNvPr id="1857" name="mid"/>
            <p:cNvSpPr txBox="1"/>
            <p:nvPr/>
          </p:nvSpPr>
          <p:spPr>
            <a:xfrm>
              <a:off x="8396923" y="0"/>
              <a:ext cx="2429215" cy="149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2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mid</a:t>
              </a:r>
            </a:p>
          </p:txBody>
        </p:sp>
        <p:sp>
          <p:nvSpPr>
            <p:cNvPr id="1858" name="xs"/>
            <p:cNvSpPr txBox="1"/>
            <p:nvPr/>
          </p:nvSpPr>
          <p:spPr>
            <a:xfrm>
              <a:off x="0" y="2513262"/>
              <a:ext cx="1926740" cy="1051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8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xs</a:t>
              </a:r>
            </a:p>
          </p:txBody>
        </p:sp>
        <p:sp>
          <p:nvSpPr>
            <p:cNvPr id="1859" name="0"/>
            <p:cNvSpPr txBox="1"/>
            <p:nvPr/>
          </p:nvSpPr>
          <p:spPr>
            <a:xfrm>
              <a:off x="1748558" y="87093"/>
              <a:ext cx="1473573" cy="1321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2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60" name="len(xs)-1"/>
            <p:cNvSpPr txBox="1"/>
            <p:nvPr/>
          </p:nvSpPr>
          <p:spPr>
            <a:xfrm>
              <a:off x="14449971" y="53645"/>
              <a:ext cx="4116600" cy="138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2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len(xs)-1</a:t>
              </a:r>
            </a:p>
          </p:txBody>
        </p:sp>
        <p:sp>
          <p:nvSpPr>
            <p:cNvPr id="1861" name="Line"/>
            <p:cNvSpPr/>
            <p:nvPr/>
          </p:nvSpPr>
          <p:spPr>
            <a:xfrm flipH="1">
              <a:off x="2485344" y="1276889"/>
              <a:ext cx="1" cy="1174308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9611531" y="1276889"/>
              <a:ext cx="1" cy="1174308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16737716" y="1276889"/>
              <a:ext cx="1" cy="1174308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4" name="xs[:mid]"/>
            <p:cNvSpPr txBox="1"/>
            <p:nvPr/>
          </p:nvSpPr>
          <p:spPr>
            <a:xfrm>
              <a:off x="4097647" y="4304062"/>
              <a:ext cx="3094039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defTabSz="914400">
                <a:defRPr b="0" sz="48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x</a:t>
              </a:r>
              <a:r>
                <a:t>s[:mid]</a:t>
              </a:r>
            </a:p>
          </p:txBody>
        </p:sp>
        <p:sp>
          <p:nvSpPr>
            <p:cNvPr id="1865" name="xs[mid:]"/>
            <p:cNvSpPr txBox="1"/>
            <p:nvPr/>
          </p:nvSpPr>
          <p:spPr>
            <a:xfrm>
              <a:off x="11588710" y="4304062"/>
              <a:ext cx="3094038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48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defTabSz="914400"/>
              <a:r>
                <a:t>xs[mid:]</a:t>
              </a:r>
            </a:p>
          </p:txBody>
        </p:sp>
        <p:sp>
          <p:nvSpPr>
            <p:cNvPr id="1866" name="Line"/>
            <p:cNvSpPr/>
            <p:nvPr/>
          </p:nvSpPr>
          <p:spPr>
            <a:xfrm>
              <a:off x="2087366" y="4031283"/>
              <a:ext cx="6629149" cy="1"/>
            </a:xfrm>
            <a:prstGeom prst="line">
              <a:avLst/>
            </a:prstGeom>
            <a:noFill/>
            <a:ln w="1270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 flipV="1">
              <a:off x="8945366" y="2179838"/>
              <a:ext cx="1" cy="370289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9326617" y="4031283"/>
              <a:ext cx="7618224" cy="1"/>
            </a:xfrm>
            <a:prstGeom prst="line">
              <a:avLst/>
            </a:prstGeom>
            <a:noFill/>
            <a:ln w="1270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70" name="파이썬 리스트 반 나누기"/>
          <p:cNvSpPr txBox="1"/>
          <p:nvPr/>
        </p:nvSpPr>
        <p:spPr>
          <a:xfrm>
            <a:off x="7055447" y="591489"/>
            <a:ext cx="10273107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파이썬 리스트 반 나누기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파이썬 리스트 반 나누기"/>
          <p:cNvSpPr txBox="1"/>
          <p:nvPr/>
        </p:nvSpPr>
        <p:spPr>
          <a:xfrm>
            <a:off x="7055447" y="591489"/>
            <a:ext cx="10273107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파이썬 리스트 반 나누기</a:t>
            </a:r>
          </a:p>
        </p:txBody>
      </p:sp>
      <p:graphicFrame>
        <p:nvGraphicFramePr>
          <p:cNvPr id="1873" name="Table"/>
          <p:cNvGraphicFramePr/>
          <p:nvPr/>
        </p:nvGraphicFramePr>
        <p:xfrm>
          <a:off x="2610368" y="11061814"/>
          <a:ext cx="7999964" cy="20333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26400"/>
                <a:gridCol w="1144818"/>
                <a:gridCol w="1224362"/>
                <a:gridCol w="1112480"/>
                <a:gridCol w="1126400"/>
                <a:gridCol w="1126400"/>
                <a:gridCol w="1126400"/>
              </a:tblGrid>
              <a:tr h="10103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010335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74" name="mid = 7 // 2 = 3"/>
          <p:cNvSpPr txBox="1"/>
          <p:nvPr/>
        </p:nvSpPr>
        <p:spPr>
          <a:xfrm>
            <a:off x="2890352" y="9593802"/>
            <a:ext cx="7427296" cy="132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b="0" sz="42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mid = 7 // 2 = 3</a:t>
            </a:r>
          </a:p>
        </p:txBody>
      </p:sp>
      <p:sp>
        <p:nvSpPr>
          <p:cNvPr id="1875" name="Line"/>
          <p:cNvSpPr/>
          <p:nvPr/>
        </p:nvSpPr>
        <p:spPr>
          <a:xfrm flipV="1">
            <a:off x="6120098" y="11061814"/>
            <a:ext cx="1" cy="2404878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76" name="Screen Shot 2021-03-06 at 9.25.55 PM.png" descr="Screen Shot 2021-03-06 at 9.25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6090" y="2469284"/>
            <a:ext cx="6521858" cy="11553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77" name="Table"/>
          <p:cNvGraphicFramePr/>
          <p:nvPr/>
        </p:nvGraphicFramePr>
        <p:xfrm>
          <a:off x="13024368" y="11064989"/>
          <a:ext cx="9149546" cy="20270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29265"/>
                <a:gridCol w="1147730"/>
                <a:gridCol w="1227476"/>
                <a:gridCol w="1115309"/>
                <a:gridCol w="1129265"/>
                <a:gridCol w="1129265"/>
                <a:gridCol w="1129265"/>
                <a:gridCol w="1129265"/>
              </a:tblGrid>
              <a:tr h="10103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010335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800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78" name="mid = 8 // 2 = 4"/>
          <p:cNvSpPr txBox="1"/>
          <p:nvPr/>
        </p:nvSpPr>
        <p:spPr>
          <a:xfrm>
            <a:off x="13879143" y="9595389"/>
            <a:ext cx="7427296" cy="132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b="0" sz="42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mid = 8 // 2 = 4</a:t>
            </a:r>
          </a:p>
        </p:txBody>
      </p:sp>
      <p:sp>
        <p:nvSpPr>
          <p:cNvPr id="1879" name="Line"/>
          <p:cNvSpPr/>
          <p:nvPr/>
        </p:nvSpPr>
        <p:spPr>
          <a:xfrm flipV="1">
            <a:off x="17618190" y="11061814"/>
            <a:ext cx="1" cy="2404878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80" name="Oval Oval" descr="Oval Oval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5460" y="11061814"/>
            <a:ext cx="938680" cy="1030866"/>
          </a:xfrm>
          <a:prstGeom prst="rect">
            <a:avLst/>
          </a:prstGeom>
        </p:spPr>
      </p:pic>
      <p:pic>
        <p:nvPicPr>
          <p:cNvPr id="1882" name="Oval Oval" descr="Oval Oval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64754" y="11061814"/>
            <a:ext cx="938680" cy="1030866"/>
          </a:xfrm>
          <a:prstGeom prst="rect">
            <a:avLst/>
          </a:prstGeom>
        </p:spPr>
      </p:pic>
      <p:grpSp>
        <p:nvGrpSpPr>
          <p:cNvPr id="1897" name="Group"/>
          <p:cNvGrpSpPr/>
          <p:nvPr/>
        </p:nvGrpSpPr>
        <p:grpSpPr>
          <a:xfrm>
            <a:off x="3118333" y="3701700"/>
            <a:ext cx="18566571" cy="5882729"/>
            <a:chOff x="0" y="0"/>
            <a:chExt cx="18566570" cy="5882728"/>
          </a:xfrm>
        </p:grpSpPr>
        <p:graphicFrame>
          <p:nvGraphicFramePr>
            <p:cNvPr id="1884" name="Table"/>
            <p:cNvGraphicFramePr/>
            <p:nvPr/>
          </p:nvGraphicFramePr>
          <p:xfrm>
            <a:off x="2143204" y="2440343"/>
            <a:ext cx="14949354" cy="11870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1659628"/>
                  <a:gridCol w="1659628"/>
                  <a:gridCol w="1659628"/>
                  <a:gridCol w="1810589"/>
                  <a:gridCol w="1360080"/>
                  <a:gridCol w="1808214"/>
                  <a:gridCol w="1659628"/>
                  <a:gridCol w="1659628"/>
                  <a:gridCol w="1659628"/>
                </a:tblGrid>
                <a:tr h="1197467">
                  <a:tc gridSpan="4">
                    <a:txBody>
                      <a:bodyPr/>
                      <a:lstStyle/>
                      <a:p>
                        <a:pPr defTabSz="914400">
                          <a:defRPr sz="4800">
                            <a:latin typeface="Lucida Sans Typewriter Regular"/>
                            <a:ea typeface="Lucida Sans Typewriter Regular"/>
                            <a:cs typeface="Lucida Sans Typewriter Regular"/>
                            <a:sym typeface="Lucida Sans Typewriter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164F86"/>
                        </a:solidFill>
                        <a:miter lim="400000"/>
                      </a:lnL>
                      <a:lnR w="12700">
                        <a:solidFill>
                          <a:srgbClr val="164F86"/>
                        </a:solidFill>
                        <a:miter lim="400000"/>
                      </a:lnR>
                      <a:lnT w="12700">
                        <a:solidFill>
                          <a:srgbClr val="164F86"/>
                        </a:solidFill>
                        <a:miter lim="400000"/>
                      </a:lnT>
                      <a:lnB w="12700">
                        <a:solidFill>
                          <a:srgbClr val="164F86"/>
                        </a:solidFill>
                        <a:miter lim="400000"/>
                      </a:lnB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  <a:tc>
                    <a:txBody>
                      <a:bodyPr/>
                      <a:lstStyle/>
                      <a:p>
                        <a:pPr defTabSz="914400">
                          <a:defRPr sz="4800">
                            <a:latin typeface="Lucida Sans Typewriter Regular"/>
                            <a:ea typeface="Lucida Sans Typewriter Regular"/>
                            <a:cs typeface="Lucida Sans Typewriter Regular"/>
                            <a:sym typeface="Lucida Sans Typewriter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164F86"/>
                        </a:solidFill>
                        <a:miter lim="400000"/>
                      </a:lnL>
                      <a:lnR w="12700">
                        <a:solidFill>
                          <a:srgbClr val="164F86"/>
                        </a:solidFill>
                        <a:miter lim="400000"/>
                      </a:lnR>
                      <a:lnT w="12700">
                        <a:solidFill>
                          <a:srgbClr val="164F86"/>
                        </a:solidFill>
                        <a:miter lim="400000"/>
                      </a:lnT>
                      <a:lnB w="12700">
                        <a:solidFill>
                          <a:srgbClr val="164F86"/>
                        </a:solidFill>
                        <a:miter lim="400000"/>
                      </a:lnB>
                    </a:tcPr>
                  </a:tc>
                  <a:tc gridSpan="4">
                    <a:txBody>
                      <a:bodyPr/>
                      <a:lstStyle/>
                      <a:p>
                        <a:pPr defTabSz="914400">
                          <a:defRPr sz="4800">
                            <a:latin typeface="Lucida Sans Typewriter Regular"/>
                            <a:ea typeface="Lucida Sans Typewriter Regular"/>
                            <a:cs typeface="Lucida Sans Typewriter Regular"/>
                            <a:sym typeface="Lucida Sans Typewriter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164F86"/>
                        </a:solidFill>
                        <a:miter lim="400000"/>
                      </a:lnL>
                      <a:lnR w="12700">
                        <a:solidFill>
                          <a:srgbClr val="164F86"/>
                        </a:solidFill>
                        <a:miter lim="400000"/>
                      </a:lnR>
                      <a:lnT w="12700">
                        <a:solidFill>
                          <a:srgbClr val="164F86"/>
                        </a:solidFill>
                        <a:miter lim="400000"/>
                      </a:lnT>
                      <a:lnB w="12700">
                        <a:solidFill>
                          <a:srgbClr val="164F86"/>
                        </a:solidFill>
                        <a:miter lim="400000"/>
                      </a:lnB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</a:tbl>
            </a:graphicData>
          </a:graphic>
        </p:graphicFrame>
        <p:sp>
          <p:nvSpPr>
            <p:cNvPr id="1885" name="mid"/>
            <p:cNvSpPr txBox="1"/>
            <p:nvPr/>
          </p:nvSpPr>
          <p:spPr>
            <a:xfrm>
              <a:off x="8396923" y="0"/>
              <a:ext cx="2429215" cy="149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2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mid</a:t>
              </a:r>
            </a:p>
          </p:txBody>
        </p:sp>
        <p:sp>
          <p:nvSpPr>
            <p:cNvPr id="1886" name="xs"/>
            <p:cNvSpPr txBox="1"/>
            <p:nvPr/>
          </p:nvSpPr>
          <p:spPr>
            <a:xfrm>
              <a:off x="0" y="2513262"/>
              <a:ext cx="1926740" cy="1051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8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xs</a:t>
              </a:r>
            </a:p>
          </p:txBody>
        </p:sp>
        <p:sp>
          <p:nvSpPr>
            <p:cNvPr id="1887" name="0"/>
            <p:cNvSpPr txBox="1"/>
            <p:nvPr/>
          </p:nvSpPr>
          <p:spPr>
            <a:xfrm>
              <a:off x="1748558" y="87093"/>
              <a:ext cx="1473573" cy="1321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2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88" name="len(xs)-1"/>
            <p:cNvSpPr txBox="1"/>
            <p:nvPr/>
          </p:nvSpPr>
          <p:spPr>
            <a:xfrm>
              <a:off x="14449970" y="53645"/>
              <a:ext cx="4116601" cy="138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0" sz="42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/>
              <a:r>
                <a:t>len(xs)-1</a:t>
              </a:r>
            </a:p>
          </p:txBody>
        </p:sp>
        <p:sp>
          <p:nvSpPr>
            <p:cNvPr id="1889" name="Line"/>
            <p:cNvSpPr/>
            <p:nvPr/>
          </p:nvSpPr>
          <p:spPr>
            <a:xfrm flipH="1">
              <a:off x="2485344" y="1276889"/>
              <a:ext cx="1" cy="1174308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9611531" y="1276889"/>
              <a:ext cx="1" cy="1174308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16737716" y="1276889"/>
              <a:ext cx="1" cy="1174308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2" name="xs[:mid]"/>
            <p:cNvSpPr txBox="1"/>
            <p:nvPr/>
          </p:nvSpPr>
          <p:spPr>
            <a:xfrm>
              <a:off x="4097647" y="4304062"/>
              <a:ext cx="3094039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defTabSz="914400">
                <a:defRPr b="0" sz="48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x</a:t>
              </a:r>
              <a:r>
                <a:t>s[:mid]</a:t>
              </a:r>
            </a:p>
          </p:txBody>
        </p:sp>
        <p:sp>
          <p:nvSpPr>
            <p:cNvPr id="1893" name="xs[mid:]"/>
            <p:cNvSpPr txBox="1"/>
            <p:nvPr/>
          </p:nvSpPr>
          <p:spPr>
            <a:xfrm>
              <a:off x="11588709" y="4304062"/>
              <a:ext cx="3094039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48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defTabSz="914400"/>
              <a:r>
                <a:t>xs[mid:]</a:t>
              </a:r>
            </a:p>
          </p:txBody>
        </p:sp>
        <p:sp>
          <p:nvSpPr>
            <p:cNvPr id="1894" name="Line"/>
            <p:cNvSpPr/>
            <p:nvPr/>
          </p:nvSpPr>
          <p:spPr>
            <a:xfrm>
              <a:off x="2087366" y="4031283"/>
              <a:ext cx="6629149" cy="1"/>
            </a:xfrm>
            <a:prstGeom prst="line">
              <a:avLst/>
            </a:prstGeom>
            <a:noFill/>
            <a:ln w="1270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 flipV="1">
              <a:off x="8945365" y="2179838"/>
              <a:ext cx="1" cy="370289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9326616" y="4031283"/>
              <a:ext cx="7618225" cy="1"/>
            </a:xfrm>
            <a:prstGeom prst="line">
              <a:avLst/>
            </a:prstGeom>
            <a:noFill/>
            <a:ln w="1270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9" name="Screen Shot 2021-01-30 at 8.36.51 PM.png" descr="Screen Shot 2021-01-30 at 8.36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809" y="4150461"/>
            <a:ext cx="21484382" cy="6809630"/>
          </a:xfrm>
          <a:prstGeom prst="rect">
            <a:avLst/>
          </a:prstGeom>
          <a:ln w="12700">
            <a:miter lim="400000"/>
          </a:ln>
        </p:spPr>
      </p:pic>
      <p:sp>
        <p:nvSpPr>
          <p:cNvPr id="1900" name="합병정렬"/>
          <p:cNvSpPr txBox="1"/>
          <p:nvPr/>
        </p:nvSpPr>
        <p:spPr>
          <a:xfrm>
            <a:off x="10268648" y="931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합병정렬</a:t>
            </a:r>
          </a:p>
        </p:txBody>
      </p:sp>
      <p:sp>
        <p:nvSpPr>
          <p:cNvPr id="1901" name="Merge Sort"/>
          <p:cNvSpPr txBox="1"/>
          <p:nvPr/>
        </p:nvSpPr>
        <p:spPr>
          <a:xfrm>
            <a:off x="10160012" y="2211315"/>
            <a:ext cx="4063976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"/>
          <p:cNvGrpSpPr/>
          <p:nvPr/>
        </p:nvGrpSpPr>
        <p:grpSpPr>
          <a:xfrm>
            <a:off x="13928573" y="1058147"/>
            <a:ext cx="9633944" cy="2184568"/>
            <a:chOff x="0" y="0"/>
            <a:chExt cx="9633943" cy="2184567"/>
          </a:xfrm>
        </p:grpSpPr>
        <p:pic>
          <p:nvPicPr>
            <p:cNvPr id="260" name="Screen Shot 2021-01-20 at 12.54.39 PM.png" descr="Screen Shot 2021-01-20 at 12.54.39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633944" cy="2184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Screen Shot 2021-01-20 at 1.01.36 PM.png" descr="Screen Shot 2021-01-20 at 1.01.36 P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085345" y="199363"/>
              <a:ext cx="988169" cy="970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합병"/>
          <p:cNvSpPr txBox="1"/>
          <p:nvPr/>
        </p:nvSpPr>
        <p:spPr>
          <a:xfrm>
            <a:off x="11191430" y="386309"/>
            <a:ext cx="2001140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</a:t>
            </a:r>
          </a:p>
        </p:txBody>
      </p:sp>
      <p:sp>
        <p:nvSpPr>
          <p:cNvPr id="1904" name="Merge"/>
          <p:cNvSpPr txBox="1"/>
          <p:nvPr/>
        </p:nvSpPr>
        <p:spPr>
          <a:xfrm>
            <a:off x="11114697" y="1570799"/>
            <a:ext cx="2154606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</a:t>
            </a:r>
          </a:p>
        </p:txBody>
      </p:sp>
      <p:pic>
        <p:nvPicPr>
          <p:cNvPr id="1905" name="Screen Shot 2021-01-23 at 12.04.48 PM.png" descr="Screen Shot 2021-01-23 at 12.04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07" y="5438254"/>
            <a:ext cx="22555567" cy="494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6" name="Screen Shot 2021-01-23 at 12.07.36 PM.png" descr="Screen Shot 2021-01-23 at 12.07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5806" y="3455339"/>
            <a:ext cx="18552388" cy="1034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Screen Shot 2021-01-30 at 8.37.50 PM.png" descr="Screen Shot 2021-01-30 at 8.37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563" y="3401545"/>
            <a:ext cx="21078874" cy="823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909" name="합병"/>
          <p:cNvSpPr txBox="1"/>
          <p:nvPr/>
        </p:nvSpPr>
        <p:spPr>
          <a:xfrm>
            <a:off x="11191430" y="386309"/>
            <a:ext cx="2001140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합병</a:t>
            </a:r>
          </a:p>
        </p:txBody>
      </p:sp>
      <p:sp>
        <p:nvSpPr>
          <p:cNvPr id="1910" name="Merge"/>
          <p:cNvSpPr txBox="1"/>
          <p:nvPr/>
        </p:nvSpPr>
        <p:spPr>
          <a:xfrm>
            <a:off x="11114697" y="1570799"/>
            <a:ext cx="2154606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Merge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roup"/>
          <p:cNvGrpSpPr/>
          <p:nvPr/>
        </p:nvGrpSpPr>
        <p:grpSpPr>
          <a:xfrm>
            <a:off x="4464236" y="6370253"/>
            <a:ext cx="15455528" cy="3942033"/>
            <a:chOff x="0" y="0"/>
            <a:chExt cx="15455527" cy="3942032"/>
          </a:xfrm>
        </p:grpSpPr>
        <p:pic>
          <p:nvPicPr>
            <p:cNvPr id="1912" name="Screen Shot 2021-01-30 at 7.18.14 PM.png" descr="Screen Shot 2021-01-30 at 7.18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455528" cy="1553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3" name="Screen Shot 2021-01-30 at 7.18.31 PM.png" descr="Screen Shot 2021-01-30 at 7.18.3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348678"/>
              <a:ext cx="15455528" cy="15933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916" name="pp.242~243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pp.242~243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퀵정렬"/>
          <p:cNvSpPr txBox="1"/>
          <p:nvPr/>
        </p:nvSpPr>
        <p:spPr>
          <a:xfrm>
            <a:off x="3603474" y="3834770"/>
            <a:ext cx="542861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퀵정렬</a:t>
            </a:r>
          </a:p>
        </p:txBody>
      </p:sp>
      <p:sp>
        <p:nvSpPr>
          <p:cNvPr id="1919" name="Quicksort"/>
          <p:cNvSpPr txBox="1"/>
          <p:nvPr/>
        </p:nvSpPr>
        <p:spPr>
          <a:xfrm>
            <a:off x="1499338" y="7308096"/>
            <a:ext cx="9636888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Quicksort</a:t>
            </a:r>
          </a:p>
        </p:txBody>
      </p:sp>
      <p:pic>
        <p:nvPicPr>
          <p:cNvPr id="1920" name="tony-hoare-c958bfeb-9e6d-44ba-b442-0677a668ee2-resize-750.jpg" descr="tony-hoare-c958bfeb-9e6d-44ba-b442-0677a668ee2-resize-75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481" y="1689100"/>
            <a:ext cx="9525001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1" name="Tony Hoare"/>
          <p:cNvSpPr txBox="1"/>
          <p:nvPr/>
        </p:nvSpPr>
        <p:spPr>
          <a:xfrm>
            <a:off x="15309567" y="11841162"/>
            <a:ext cx="477482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0000"/>
              </a:lnSpc>
              <a:spcBef>
                <a:spcPts val="500"/>
              </a:spcBef>
              <a:defRPr sz="6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Tony Hoare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3" name="Table"/>
          <p:cNvGraphicFramePr/>
          <p:nvPr/>
        </p:nvGraphicFramePr>
        <p:xfrm>
          <a:off x="3410024" y="4286680"/>
          <a:ext cx="18926293" cy="703998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66611"/>
                <a:gridCol w="4534059"/>
                <a:gridCol w="11512920"/>
              </a:tblGrid>
              <a:tr h="1175769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6115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99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24" name="퀵정렬 알고리즘"/>
          <p:cNvSpPr txBox="1"/>
          <p:nvPr/>
        </p:nvSpPr>
        <p:spPr>
          <a:xfrm>
            <a:off x="8736190" y="896289"/>
            <a:ext cx="6911620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 알고리즘</a:t>
            </a:r>
          </a:p>
        </p:txBody>
      </p:sp>
      <p:sp>
        <p:nvSpPr>
          <p:cNvPr id="1925" name="Quicksort"/>
          <p:cNvSpPr txBox="1"/>
          <p:nvPr/>
        </p:nvSpPr>
        <p:spPr>
          <a:xfrm>
            <a:off x="10395724" y="2211315"/>
            <a:ext cx="3592552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7" name="Table"/>
          <p:cNvGraphicFramePr/>
          <p:nvPr/>
        </p:nvGraphicFramePr>
        <p:xfrm>
          <a:off x="3667536" y="400480"/>
          <a:ext cx="17061628" cy="5724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3996"/>
                <a:gridCol w="4087053"/>
                <a:gridCol w="10377877"/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4348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>
                              <a:alpha val="33677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51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51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51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651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28" name="[]"/>
          <p:cNvSpPr txBox="1"/>
          <p:nvPr/>
        </p:nvSpPr>
        <p:spPr>
          <a:xfrm>
            <a:off x="8242027" y="7169259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1929" name="Line"/>
          <p:cNvSpPr/>
          <p:nvPr/>
        </p:nvSpPr>
        <p:spPr>
          <a:xfrm>
            <a:off x="8585200" y="8092566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0" name="정렬"/>
          <p:cNvSpPr txBox="1"/>
          <p:nvPr/>
        </p:nvSpPr>
        <p:spPr>
          <a:xfrm>
            <a:off x="8948995" y="8972435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931" name="[]"/>
          <p:cNvSpPr txBox="1"/>
          <p:nvPr/>
        </p:nvSpPr>
        <p:spPr>
          <a:xfrm>
            <a:off x="8242027" y="107502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1932" name="[x]"/>
          <p:cNvSpPr txBox="1"/>
          <p:nvPr/>
        </p:nvSpPr>
        <p:spPr>
          <a:xfrm>
            <a:off x="14624434" y="7169259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[x]</a:t>
            </a:r>
          </a:p>
        </p:txBody>
      </p:sp>
      <p:sp>
        <p:nvSpPr>
          <p:cNvPr id="1933" name="Line"/>
          <p:cNvSpPr/>
          <p:nvPr/>
        </p:nvSpPr>
        <p:spPr>
          <a:xfrm>
            <a:off x="15112999" y="8092565"/>
            <a:ext cx="1" cy="2448714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4" name="정렬"/>
          <p:cNvSpPr txBox="1"/>
          <p:nvPr/>
        </p:nvSpPr>
        <p:spPr>
          <a:xfrm>
            <a:off x="15476795" y="897243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935" name="[x]"/>
          <p:cNvSpPr txBox="1"/>
          <p:nvPr/>
        </p:nvSpPr>
        <p:spPr>
          <a:xfrm>
            <a:off x="14624434" y="10750212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7" name="Table"/>
          <p:cNvGraphicFramePr/>
          <p:nvPr/>
        </p:nvGraphicFramePr>
        <p:xfrm>
          <a:off x="3667536" y="400480"/>
          <a:ext cx="17061628" cy="5724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3996"/>
                <a:gridCol w="4087053"/>
                <a:gridCol w="10377877"/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42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420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38" name="Rectangle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9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1" name="Table"/>
          <p:cNvGraphicFramePr/>
          <p:nvPr/>
        </p:nvGraphicFramePr>
        <p:xfrm>
          <a:off x="3667536" y="400480"/>
          <a:ext cx="17061628" cy="5724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3996"/>
                <a:gridCol w="4087053"/>
                <a:gridCol w="10377877"/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42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420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2" name="Rectangle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3" name="Rectangle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4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945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7" name="Table"/>
          <p:cNvGraphicFramePr/>
          <p:nvPr/>
        </p:nvGraphicFramePr>
        <p:xfrm>
          <a:off x="3667536" y="400480"/>
          <a:ext cx="17061628" cy="5724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3996"/>
                <a:gridCol w="4087053"/>
                <a:gridCol w="10377877"/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8" name="Rectangle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9" name="Rectangle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0" name="Rectangle"/>
          <p:cNvSpPr/>
          <p:nvPr/>
        </p:nvSpPr>
        <p:spPr>
          <a:xfrm>
            <a:off x="6823052" y="952446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1" name="Rectangle"/>
          <p:cNvSpPr/>
          <p:nvPr/>
        </p:nvSpPr>
        <p:spPr>
          <a:xfrm>
            <a:off x="10700727" y="9524467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2" name="Line"/>
          <p:cNvSpPr/>
          <p:nvPr/>
        </p:nvSpPr>
        <p:spPr>
          <a:xfrm>
            <a:off x="7519846" y="8345305"/>
            <a:ext cx="10232435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3" name="Line"/>
          <p:cNvSpPr/>
          <p:nvPr/>
        </p:nvSpPr>
        <p:spPr>
          <a:xfrm flipH="1">
            <a:off x="8908326" y="8335973"/>
            <a:ext cx="1408927" cy="1130429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4" name="Line"/>
          <p:cNvSpPr/>
          <p:nvPr/>
        </p:nvSpPr>
        <p:spPr>
          <a:xfrm>
            <a:off x="13527776" y="8344201"/>
            <a:ext cx="1120463" cy="1120463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5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956" name="left"/>
          <p:cNvSpPr txBox="1"/>
          <p:nvPr/>
        </p:nvSpPr>
        <p:spPr>
          <a:xfrm>
            <a:off x="8204998" y="9663723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left</a:t>
            </a:r>
          </a:p>
        </p:txBody>
      </p:sp>
      <p:sp>
        <p:nvSpPr>
          <p:cNvPr id="1957" name="right"/>
          <p:cNvSpPr txBox="1"/>
          <p:nvPr/>
        </p:nvSpPr>
        <p:spPr>
          <a:xfrm>
            <a:off x="13858888" y="9647932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right</a:t>
            </a:r>
          </a:p>
        </p:txBody>
      </p:sp>
      <p:sp>
        <p:nvSpPr>
          <p:cNvPr id="1958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1959" name="pivot"/>
          <p:cNvSpPr txBox="1"/>
          <p:nvPr/>
        </p:nvSpPr>
        <p:spPr>
          <a:xfrm>
            <a:off x="10401084" y="8932895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1" name="Table"/>
          <p:cNvGraphicFramePr/>
          <p:nvPr/>
        </p:nvGraphicFramePr>
        <p:xfrm>
          <a:off x="3667536" y="400480"/>
          <a:ext cx="17061628" cy="5724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3996"/>
                <a:gridCol w="4087053"/>
                <a:gridCol w="10377877"/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2" name="Rectangle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3" name="Rectangle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  <a:alpha val="34351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4" name="Rectangle"/>
          <p:cNvSpPr/>
          <p:nvPr/>
        </p:nvSpPr>
        <p:spPr>
          <a:xfrm>
            <a:off x="6823052" y="952446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5" name="Rectangle"/>
          <p:cNvSpPr/>
          <p:nvPr/>
        </p:nvSpPr>
        <p:spPr>
          <a:xfrm>
            <a:off x="10700727" y="9524467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6" name="Rectangle"/>
          <p:cNvSpPr/>
          <p:nvPr/>
        </p:nvSpPr>
        <p:spPr>
          <a:xfrm>
            <a:off x="6823052" y="11841646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7" name="Rectangle"/>
          <p:cNvSpPr/>
          <p:nvPr/>
        </p:nvSpPr>
        <p:spPr>
          <a:xfrm>
            <a:off x="10700727" y="1184164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8" name="정렬"/>
          <p:cNvSpPr txBox="1"/>
          <p:nvPr/>
        </p:nvSpPr>
        <p:spPr>
          <a:xfrm>
            <a:off x="14157793" y="12810016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969" name="Line"/>
          <p:cNvSpPr/>
          <p:nvPr/>
        </p:nvSpPr>
        <p:spPr>
          <a:xfrm>
            <a:off x="6941560" y="10611580"/>
            <a:ext cx="3723158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0" name="Line"/>
          <p:cNvSpPr/>
          <p:nvPr/>
        </p:nvSpPr>
        <p:spPr>
          <a:xfrm>
            <a:off x="11391806" y="10611580"/>
            <a:ext cx="639062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1" name="Line"/>
          <p:cNvSpPr/>
          <p:nvPr/>
        </p:nvSpPr>
        <p:spPr>
          <a:xfrm>
            <a:off x="8803138" y="10617317"/>
            <a:ext cx="1" cy="1179877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2" name="Line"/>
          <p:cNvSpPr/>
          <p:nvPr/>
        </p:nvSpPr>
        <p:spPr>
          <a:xfrm>
            <a:off x="14587117" y="10602178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3" name="Line"/>
          <p:cNvSpPr/>
          <p:nvPr/>
        </p:nvSpPr>
        <p:spPr>
          <a:xfrm>
            <a:off x="7519846" y="8345305"/>
            <a:ext cx="10232435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4" name="Line"/>
          <p:cNvSpPr/>
          <p:nvPr/>
        </p:nvSpPr>
        <p:spPr>
          <a:xfrm flipH="1">
            <a:off x="8908326" y="8335973"/>
            <a:ext cx="1408927" cy="1130429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5" name="Line"/>
          <p:cNvSpPr/>
          <p:nvPr/>
        </p:nvSpPr>
        <p:spPr>
          <a:xfrm>
            <a:off x="13527776" y="8344201"/>
            <a:ext cx="1120463" cy="1120463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6" name="재귀로 정렬"/>
          <p:cNvSpPr txBox="1"/>
          <p:nvPr/>
        </p:nvSpPr>
        <p:spPr>
          <a:xfrm>
            <a:off x="15085045" y="10873828"/>
            <a:ext cx="1909319" cy="63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1977" name="재귀로 정렬"/>
          <p:cNvSpPr txBox="1"/>
          <p:nvPr/>
        </p:nvSpPr>
        <p:spPr>
          <a:xfrm>
            <a:off x="6424711" y="10873828"/>
            <a:ext cx="1909319" cy="63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1978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1979" name="left"/>
          <p:cNvSpPr txBox="1"/>
          <p:nvPr/>
        </p:nvSpPr>
        <p:spPr>
          <a:xfrm>
            <a:off x="8204998" y="9663723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left</a:t>
            </a:r>
          </a:p>
        </p:txBody>
      </p:sp>
      <p:sp>
        <p:nvSpPr>
          <p:cNvPr id="1980" name="right"/>
          <p:cNvSpPr txBox="1"/>
          <p:nvPr/>
        </p:nvSpPr>
        <p:spPr>
          <a:xfrm>
            <a:off x="13858888" y="9647932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right</a:t>
            </a:r>
          </a:p>
        </p:txBody>
      </p:sp>
      <p:sp>
        <p:nvSpPr>
          <p:cNvPr id="1981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>
                    <a:alpha val="33969"/>
                  </a:srgb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1982" name="pivot"/>
          <p:cNvSpPr txBox="1"/>
          <p:nvPr/>
        </p:nvSpPr>
        <p:spPr>
          <a:xfrm>
            <a:off x="10401084" y="8932895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1983" name="pivot"/>
          <p:cNvSpPr txBox="1"/>
          <p:nvPr/>
        </p:nvSpPr>
        <p:spPr>
          <a:xfrm>
            <a:off x="10401083" y="11217669"/>
            <a:ext cx="122689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1984" name="left"/>
          <p:cNvSpPr txBox="1"/>
          <p:nvPr/>
        </p:nvSpPr>
        <p:spPr>
          <a:xfrm>
            <a:off x="8204998" y="11964635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left</a:t>
            </a:r>
          </a:p>
        </p:txBody>
      </p:sp>
      <p:sp>
        <p:nvSpPr>
          <p:cNvPr id="1985" name="right"/>
          <p:cNvSpPr txBox="1"/>
          <p:nvPr/>
        </p:nvSpPr>
        <p:spPr>
          <a:xfrm>
            <a:off x="13858888" y="11965111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right</a:t>
            </a:r>
          </a:p>
        </p:txBody>
      </p:sp>
      <p:sp>
        <p:nvSpPr>
          <p:cNvPr id="1986" name="정렬"/>
          <p:cNvSpPr txBox="1"/>
          <p:nvPr/>
        </p:nvSpPr>
        <p:spPr>
          <a:xfrm>
            <a:off x="8373815" y="12796094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pPr/>
            <a:r>
              <a:t>정렬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3" name="Group"/>
          <p:cNvGrpSpPr/>
          <p:nvPr/>
        </p:nvGrpSpPr>
        <p:grpSpPr>
          <a:xfrm>
            <a:off x="13928573" y="1058147"/>
            <a:ext cx="9633944" cy="2184568"/>
            <a:chOff x="0" y="0"/>
            <a:chExt cx="9633943" cy="2184567"/>
          </a:xfrm>
        </p:grpSpPr>
        <p:pic>
          <p:nvPicPr>
            <p:cNvPr id="271" name="Screen Shot 2021-01-20 at 12.54.39 PM.png" descr="Screen Shot 2021-01-20 at 12.54.39 P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9633944" cy="2184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Screen Shot 2021-01-20 at 1.01.36 PM.png" descr="Screen Shot 2021-01-20 at 1.01.36 P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085345" y="199363"/>
              <a:ext cx="988169" cy="970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8" name="Table"/>
          <p:cNvGraphicFramePr/>
          <p:nvPr/>
        </p:nvGraphicFramePr>
        <p:xfrm>
          <a:off x="3667536" y="400480"/>
          <a:ext cx="17061628" cy="57248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3996"/>
                <a:gridCol w="4087053"/>
                <a:gridCol w="10377877"/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89" name="Rectangle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0" name="Rectangle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  <a:alpha val="34351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1" name="Rectangle"/>
          <p:cNvSpPr/>
          <p:nvPr/>
        </p:nvSpPr>
        <p:spPr>
          <a:xfrm>
            <a:off x="6823052" y="9524467"/>
            <a:ext cx="11034504" cy="897805"/>
          </a:xfrm>
          <a:prstGeom prst="rect">
            <a:avLst/>
          </a:prstGeom>
          <a:ln w="63500">
            <a:solidFill>
              <a:srgbClr val="3469A9">
                <a:alpha val="34197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>
                    <a:alpha val="3360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2" name="Rectangle"/>
          <p:cNvSpPr/>
          <p:nvPr/>
        </p:nvSpPr>
        <p:spPr>
          <a:xfrm>
            <a:off x="10700727" y="9524467"/>
            <a:ext cx="627603" cy="897805"/>
          </a:xfrm>
          <a:prstGeom prst="rect">
            <a:avLst/>
          </a:prstGeom>
          <a:ln w="63500">
            <a:solidFill>
              <a:srgbClr val="3469A9">
                <a:alpha val="33896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3" name="Rectangle"/>
          <p:cNvSpPr/>
          <p:nvPr/>
        </p:nvSpPr>
        <p:spPr>
          <a:xfrm>
            <a:off x="6823052" y="11841646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4" name="Line"/>
          <p:cNvSpPr/>
          <p:nvPr/>
        </p:nvSpPr>
        <p:spPr>
          <a:xfrm>
            <a:off x="6941560" y="10611580"/>
            <a:ext cx="3723158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5" name="Line"/>
          <p:cNvSpPr/>
          <p:nvPr/>
        </p:nvSpPr>
        <p:spPr>
          <a:xfrm>
            <a:off x="11391806" y="10611580"/>
            <a:ext cx="639062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6" name="Line"/>
          <p:cNvSpPr/>
          <p:nvPr/>
        </p:nvSpPr>
        <p:spPr>
          <a:xfrm>
            <a:off x="8803138" y="10617317"/>
            <a:ext cx="1" cy="1179877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7" name="Line"/>
          <p:cNvSpPr/>
          <p:nvPr/>
        </p:nvSpPr>
        <p:spPr>
          <a:xfrm>
            <a:off x="14587117" y="10602178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8" name="Line"/>
          <p:cNvSpPr/>
          <p:nvPr/>
        </p:nvSpPr>
        <p:spPr>
          <a:xfrm>
            <a:off x="7519846" y="8345305"/>
            <a:ext cx="10232435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9" name="Line"/>
          <p:cNvSpPr/>
          <p:nvPr/>
        </p:nvSpPr>
        <p:spPr>
          <a:xfrm flipH="1">
            <a:off x="8908326" y="8335973"/>
            <a:ext cx="1408927" cy="1130429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0" name="Line"/>
          <p:cNvSpPr/>
          <p:nvPr/>
        </p:nvSpPr>
        <p:spPr>
          <a:xfrm>
            <a:off x="13527776" y="8344201"/>
            <a:ext cx="1120463" cy="1120463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1" name="재귀로 정렬"/>
          <p:cNvSpPr txBox="1"/>
          <p:nvPr/>
        </p:nvSpPr>
        <p:spPr>
          <a:xfrm>
            <a:off x="15085045" y="10873828"/>
            <a:ext cx="1909319" cy="63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081314"/>
                    <a:satOff val="4338"/>
                    <a:lumOff val="-8931"/>
                    <a:alpha val="3402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2002" name="재귀로 정렬"/>
          <p:cNvSpPr txBox="1"/>
          <p:nvPr/>
        </p:nvSpPr>
        <p:spPr>
          <a:xfrm>
            <a:off x="6424711" y="10873828"/>
            <a:ext cx="1909319" cy="63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081314"/>
                    <a:satOff val="4338"/>
                    <a:lumOff val="-8931"/>
                    <a:alpha val="3402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2003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2004" name="left"/>
          <p:cNvSpPr txBox="1"/>
          <p:nvPr/>
        </p:nvSpPr>
        <p:spPr>
          <a:xfrm>
            <a:off x="8204998" y="9663723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chemeClr val="accent4">
                    <a:hueOff val="-1081314"/>
                    <a:satOff val="4338"/>
                    <a:lumOff val="-8931"/>
                    <a:alpha val="34021"/>
                  </a:scheme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left</a:t>
            </a:r>
          </a:p>
        </p:txBody>
      </p:sp>
      <p:sp>
        <p:nvSpPr>
          <p:cNvPr id="2005" name="right"/>
          <p:cNvSpPr txBox="1"/>
          <p:nvPr/>
        </p:nvSpPr>
        <p:spPr>
          <a:xfrm>
            <a:off x="13858888" y="9647932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chemeClr val="accent4">
                    <a:hueOff val="-1081314"/>
                    <a:satOff val="4338"/>
                    <a:lumOff val="-8931"/>
                    <a:alpha val="34021"/>
                  </a:scheme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right</a:t>
            </a:r>
          </a:p>
        </p:txBody>
      </p:sp>
      <p:sp>
        <p:nvSpPr>
          <p:cNvPr id="2006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>
                    <a:alpha val="33969"/>
                  </a:srgb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2007" name="pivot"/>
          <p:cNvSpPr txBox="1"/>
          <p:nvPr/>
        </p:nvSpPr>
        <p:spPr>
          <a:xfrm>
            <a:off x="10401084" y="8932895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chemeClr val="accent4">
                    <a:hueOff val="-1081314"/>
                    <a:satOff val="4338"/>
                    <a:lumOff val="-8931"/>
                    <a:alpha val="34021"/>
                  </a:schemeClr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2008" name="정렬"/>
          <p:cNvSpPr txBox="1"/>
          <p:nvPr/>
        </p:nvSpPr>
        <p:spPr>
          <a:xfrm>
            <a:off x="11696763" y="12965851"/>
            <a:ext cx="990474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2009" name="Rectangle"/>
          <p:cNvSpPr/>
          <p:nvPr/>
        </p:nvSpPr>
        <p:spPr>
          <a:xfrm>
            <a:off x="10700727" y="1184164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0" name="pivot"/>
          <p:cNvSpPr txBox="1"/>
          <p:nvPr/>
        </p:nvSpPr>
        <p:spPr>
          <a:xfrm>
            <a:off x="10401083" y="11217669"/>
            <a:ext cx="122689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  <p:sp>
        <p:nvSpPr>
          <p:cNvPr id="2011" name="left"/>
          <p:cNvSpPr txBox="1"/>
          <p:nvPr/>
        </p:nvSpPr>
        <p:spPr>
          <a:xfrm>
            <a:off x="8204998" y="11964635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left</a:t>
            </a:r>
          </a:p>
        </p:txBody>
      </p:sp>
      <p:sp>
        <p:nvSpPr>
          <p:cNvPr id="2012" name="right"/>
          <p:cNvSpPr txBox="1"/>
          <p:nvPr/>
        </p:nvSpPr>
        <p:spPr>
          <a:xfrm>
            <a:off x="13858888" y="11965111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4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4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15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16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17" name="Line"/>
          <p:cNvSpPr/>
          <p:nvPr/>
        </p:nvSpPr>
        <p:spPr>
          <a:xfrm>
            <a:off x="10795000" y="796783"/>
            <a:ext cx="0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8" name="pivot"/>
          <p:cNvSpPr txBox="1"/>
          <p:nvPr/>
        </p:nvSpPr>
        <p:spPr>
          <a:xfrm>
            <a:off x="10181555" y="220695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8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2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23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24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25" name="Line"/>
          <p:cNvSpPr/>
          <p:nvPr/>
        </p:nvSpPr>
        <p:spPr>
          <a:xfrm>
            <a:off x="11760200" y="822183"/>
            <a:ext cx="0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26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29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3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3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3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33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34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35" name="Rectangle"/>
          <p:cNvSpPr/>
          <p:nvPr/>
        </p:nvSpPr>
        <p:spPr>
          <a:xfrm>
            <a:off x="14670825" y="3879712"/>
            <a:ext cx="4926086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6" name="Line"/>
          <p:cNvSpPr/>
          <p:nvPr/>
        </p:nvSpPr>
        <p:spPr>
          <a:xfrm>
            <a:off x="12776200" y="792507"/>
            <a:ext cx="0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7" name="Rectangle"/>
          <p:cNvSpPr/>
          <p:nvPr/>
        </p:nvSpPr>
        <p:spPr>
          <a:xfrm>
            <a:off x="8933606" y="3892412"/>
            <a:ext cx="2441323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38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0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41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42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43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44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45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46" name="Line"/>
          <p:cNvSpPr/>
          <p:nvPr/>
        </p:nvSpPr>
        <p:spPr>
          <a:xfrm>
            <a:off x="13741400" y="817907"/>
            <a:ext cx="0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7" name="Rectangle"/>
          <p:cNvSpPr/>
          <p:nvPr/>
        </p:nvSpPr>
        <p:spPr>
          <a:xfrm>
            <a:off x="8933606" y="3892412"/>
            <a:ext cx="2441323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4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49" name="Rectangle"/>
          <p:cNvSpPr/>
          <p:nvPr/>
        </p:nvSpPr>
        <p:spPr>
          <a:xfrm>
            <a:off x="14723129" y="3867664"/>
            <a:ext cx="3919512" cy="1086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50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53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54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55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56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57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58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59" name="Rectangle"/>
          <p:cNvSpPr/>
          <p:nvPr/>
        </p:nvSpPr>
        <p:spPr>
          <a:xfrm>
            <a:off x="14721625" y="3892412"/>
            <a:ext cx="2923922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0" name="Line"/>
          <p:cNvSpPr/>
          <p:nvPr/>
        </p:nvSpPr>
        <p:spPr>
          <a:xfrm>
            <a:off x="14718771" y="8179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1" name="Rectangle"/>
          <p:cNvSpPr/>
          <p:nvPr/>
        </p:nvSpPr>
        <p:spPr>
          <a:xfrm>
            <a:off x="8933606" y="3892412"/>
            <a:ext cx="2441323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62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4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65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66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67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68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69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70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71" name="Rectangle"/>
          <p:cNvSpPr/>
          <p:nvPr/>
        </p:nvSpPr>
        <p:spPr>
          <a:xfrm>
            <a:off x="14695800" y="3892412"/>
            <a:ext cx="2923922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2" name="Line"/>
          <p:cNvSpPr/>
          <p:nvPr/>
        </p:nvSpPr>
        <p:spPr>
          <a:xfrm>
            <a:off x="15709371" y="8687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3" name="Rectangle"/>
          <p:cNvSpPr/>
          <p:nvPr/>
        </p:nvSpPr>
        <p:spPr>
          <a:xfrm>
            <a:off x="8936577" y="3879712"/>
            <a:ext cx="1181052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74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6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77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78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79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80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81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82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83" name="Rectangle"/>
          <p:cNvSpPr/>
          <p:nvPr/>
        </p:nvSpPr>
        <p:spPr>
          <a:xfrm>
            <a:off x="14721200" y="3892412"/>
            <a:ext cx="2923922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4" name="Line"/>
          <p:cNvSpPr/>
          <p:nvPr/>
        </p:nvSpPr>
        <p:spPr>
          <a:xfrm>
            <a:off x="16699971" y="8687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85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7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88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89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0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91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092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093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094" name="Rectangle"/>
          <p:cNvSpPr/>
          <p:nvPr/>
        </p:nvSpPr>
        <p:spPr>
          <a:xfrm>
            <a:off x="14723129" y="3892412"/>
            <a:ext cx="1950294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5" name="Line"/>
          <p:cNvSpPr/>
          <p:nvPr/>
        </p:nvSpPr>
        <p:spPr>
          <a:xfrm>
            <a:off x="17689297" y="8687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96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8" name="Table"/>
          <p:cNvGraphicFramePr/>
          <p:nvPr/>
        </p:nvGraphicFramePr>
        <p:xfrm>
          <a:off x="1479932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99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0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0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03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04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05" name="Rectangle"/>
          <p:cNvSpPr/>
          <p:nvPr/>
        </p:nvSpPr>
        <p:spPr>
          <a:xfrm>
            <a:off x="14696160" y="3892412"/>
            <a:ext cx="1009039" cy="10861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6" name="Line"/>
          <p:cNvSpPr/>
          <p:nvPr/>
        </p:nvSpPr>
        <p:spPr>
          <a:xfrm>
            <a:off x="18654497" y="8687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0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creen Shot 2021-01-20 at 1.08.28 PM.png" descr="Screen Shot 2021-01-20 at 1.0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7790" y="1033266"/>
            <a:ext cx="9976109" cy="303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" name="Table"/>
          <p:cNvGraphicFramePr/>
          <p:nvPr/>
        </p:nvGraphicFramePr>
        <p:xfrm>
          <a:off x="9138310" y="3908320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1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1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1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13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14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15" name="Line"/>
          <p:cNvSpPr/>
          <p:nvPr/>
        </p:nvSpPr>
        <p:spPr>
          <a:xfrm>
            <a:off x="19772097" y="8433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16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1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20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21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22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23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24" name="Line"/>
          <p:cNvSpPr/>
          <p:nvPr/>
        </p:nvSpPr>
        <p:spPr>
          <a:xfrm>
            <a:off x="9662897" y="31039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25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26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2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30" name="Table"/>
          <p:cNvGraphicFramePr/>
          <p:nvPr/>
        </p:nvGraphicFramePr>
        <p:xfrm>
          <a:off x="11182833" y="6273668"/>
          <a:ext cx="1155653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31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32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33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34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35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36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37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38" name="Rectangle"/>
          <p:cNvSpPr/>
          <p:nvPr/>
        </p:nvSpPr>
        <p:spPr>
          <a:xfrm>
            <a:off x="11080234" y="6213339"/>
            <a:ext cx="1322751" cy="12045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9" name="Line"/>
          <p:cNvSpPr/>
          <p:nvPr/>
        </p:nvSpPr>
        <p:spPr>
          <a:xfrm>
            <a:off x="10653497" y="31039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40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41" name="Table"/>
          <p:cNvGraphicFramePr/>
          <p:nvPr/>
        </p:nvGraphicFramePr>
        <p:xfrm>
          <a:off x="11059921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42" name="Rectangle"/>
          <p:cNvSpPr/>
          <p:nvPr/>
        </p:nvSpPr>
        <p:spPr>
          <a:xfrm>
            <a:off x="10936078" y="6200617"/>
            <a:ext cx="1322751" cy="11623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43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44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6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47" name="Table"/>
          <p:cNvGraphicFramePr/>
          <p:nvPr/>
        </p:nvGraphicFramePr>
        <p:xfrm>
          <a:off x="11059921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48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49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50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51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52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53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54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55" name="Line"/>
          <p:cNvSpPr/>
          <p:nvPr/>
        </p:nvSpPr>
        <p:spPr>
          <a:xfrm>
            <a:off x="11618697" y="31039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56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5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5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61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62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3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64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65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66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67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68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graphicFrame>
        <p:nvGraphicFramePr>
          <p:cNvPr id="2169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70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71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3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74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75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76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77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78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79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80" name="Line"/>
          <p:cNvSpPr/>
          <p:nvPr/>
        </p:nvSpPr>
        <p:spPr>
          <a:xfrm>
            <a:off x="15250897" y="30785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181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82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83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84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85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7" name="Table"/>
          <p:cNvGraphicFramePr/>
          <p:nvPr/>
        </p:nvGraphicFramePr>
        <p:xfrm>
          <a:off x="13385843" y="6252583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88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89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90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91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92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93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94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195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196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97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198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199" name="Rectangle"/>
          <p:cNvSpPr/>
          <p:nvPr/>
        </p:nvSpPr>
        <p:spPr>
          <a:xfrm>
            <a:off x="19078357" y="6206547"/>
            <a:ext cx="2500161" cy="1155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0" name="Rectangle"/>
          <p:cNvSpPr/>
          <p:nvPr/>
        </p:nvSpPr>
        <p:spPr>
          <a:xfrm>
            <a:off x="13171887" y="6226883"/>
            <a:ext cx="3299928" cy="12705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1" name="Line"/>
          <p:cNvSpPr/>
          <p:nvPr/>
        </p:nvSpPr>
        <p:spPr>
          <a:xfrm>
            <a:off x="16241497" y="31293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202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03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04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05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06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8" name="Table"/>
          <p:cNvGraphicFramePr/>
          <p:nvPr/>
        </p:nvGraphicFramePr>
        <p:xfrm>
          <a:off x="13385843" y="6252583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09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1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1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1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13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14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15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16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217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18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219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220" name="Line"/>
          <p:cNvSpPr/>
          <p:nvPr/>
        </p:nvSpPr>
        <p:spPr>
          <a:xfrm>
            <a:off x="17206697" y="30785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1" name="Rectangle"/>
          <p:cNvSpPr/>
          <p:nvPr/>
        </p:nvSpPr>
        <p:spPr>
          <a:xfrm>
            <a:off x="19200391" y="6206547"/>
            <a:ext cx="2378127" cy="1155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2" name="Rectangle"/>
          <p:cNvSpPr/>
          <p:nvPr/>
        </p:nvSpPr>
        <p:spPr>
          <a:xfrm>
            <a:off x="13171887" y="6227183"/>
            <a:ext cx="2209943" cy="115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223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24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25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26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27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9" name="Table"/>
          <p:cNvGraphicFramePr/>
          <p:nvPr/>
        </p:nvGraphicFramePr>
        <p:xfrm>
          <a:off x="13385843" y="6252583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30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31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32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33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34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35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36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37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238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39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240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241" name="Line"/>
          <p:cNvSpPr/>
          <p:nvPr/>
        </p:nvSpPr>
        <p:spPr>
          <a:xfrm>
            <a:off x="18171897" y="30531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2" name="Rectangle"/>
          <p:cNvSpPr/>
          <p:nvPr/>
        </p:nvSpPr>
        <p:spPr>
          <a:xfrm>
            <a:off x="19428991" y="6182583"/>
            <a:ext cx="1033625" cy="115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3" name="Rectangle"/>
          <p:cNvSpPr/>
          <p:nvPr/>
        </p:nvSpPr>
        <p:spPr>
          <a:xfrm>
            <a:off x="13123479" y="6189245"/>
            <a:ext cx="2272449" cy="115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244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45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46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4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4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0" name="Table"/>
          <p:cNvGraphicFramePr/>
          <p:nvPr/>
        </p:nvGraphicFramePr>
        <p:xfrm>
          <a:off x="13385843" y="6252583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51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52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53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54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55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56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57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58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259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60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261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262" name="Line"/>
          <p:cNvSpPr/>
          <p:nvPr/>
        </p:nvSpPr>
        <p:spPr>
          <a:xfrm>
            <a:off x="19162497" y="31293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3" name="Rectangle"/>
          <p:cNvSpPr/>
          <p:nvPr/>
        </p:nvSpPr>
        <p:spPr>
          <a:xfrm>
            <a:off x="13345730" y="6229218"/>
            <a:ext cx="1033625" cy="1155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264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65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66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6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6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69" name="Rectangle"/>
          <p:cNvSpPr/>
          <p:nvPr/>
        </p:nvSpPr>
        <p:spPr>
          <a:xfrm>
            <a:off x="19428990" y="6182583"/>
            <a:ext cx="1033625" cy="115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creen Shot 2021-01-20 at 11.50.21 AM.png" descr="Screen Shot 2021-01-20 at 11.50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823" y="11749261"/>
            <a:ext cx="11310325" cy="102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creen Shot 2021-01-20 at 1.08.28 PM.png" descr="Screen Shot 2021-01-20 at 1.08.28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617790" y="1033266"/>
            <a:ext cx="9976109" cy="3039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1" name="Table"/>
          <p:cNvGraphicFramePr/>
          <p:nvPr/>
        </p:nvGraphicFramePr>
        <p:xfrm>
          <a:off x="13385843" y="6252583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72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73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74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75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76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77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78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79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280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81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282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283" name="Line"/>
          <p:cNvSpPr/>
          <p:nvPr/>
        </p:nvSpPr>
        <p:spPr>
          <a:xfrm>
            <a:off x="20127697" y="31547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4" name="Rectangle"/>
          <p:cNvSpPr/>
          <p:nvPr/>
        </p:nvSpPr>
        <p:spPr>
          <a:xfrm>
            <a:off x="13339416" y="6229218"/>
            <a:ext cx="1023450" cy="1155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285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86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87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88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89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1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92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93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94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95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96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97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298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299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00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301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302" name="Line"/>
          <p:cNvSpPr/>
          <p:nvPr/>
        </p:nvSpPr>
        <p:spPr>
          <a:xfrm>
            <a:off x="21143697" y="31547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303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04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05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06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0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0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0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11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12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13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14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15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16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17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318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19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320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321" name="Line"/>
          <p:cNvSpPr/>
          <p:nvPr/>
        </p:nvSpPr>
        <p:spPr>
          <a:xfrm>
            <a:off x="13930097" y="5415307"/>
            <a:ext cx="1" cy="805115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322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3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4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5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6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7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9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3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3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3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33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34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35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36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337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38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39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40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41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42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343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344" name="Line"/>
          <p:cNvSpPr/>
          <p:nvPr/>
        </p:nvSpPr>
        <p:spPr>
          <a:xfrm>
            <a:off x="14922478" y="5454080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5" name="Rectangle"/>
          <p:cNvSpPr/>
          <p:nvPr/>
        </p:nvSpPr>
        <p:spPr>
          <a:xfrm>
            <a:off x="11341100" y="8581832"/>
            <a:ext cx="2483025" cy="1155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346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47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48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49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50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51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3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54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5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56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57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58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59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60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361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62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63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64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65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66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367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368" name="Line"/>
          <p:cNvSpPr/>
          <p:nvPr/>
        </p:nvSpPr>
        <p:spPr>
          <a:xfrm>
            <a:off x="15954561" y="5454080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9" name="Rectangle"/>
          <p:cNvSpPr/>
          <p:nvPr/>
        </p:nvSpPr>
        <p:spPr>
          <a:xfrm>
            <a:off x="11551236" y="8579829"/>
            <a:ext cx="1066389" cy="115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370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1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2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3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4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5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7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78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79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80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81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82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83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84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385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86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87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88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89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390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391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392" name="Line"/>
          <p:cNvSpPr/>
          <p:nvPr/>
        </p:nvSpPr>
        <p:spPr>
          <a:xfrm>
            <a:off x="16858694" y="5454080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3" name="Rectangle"/>
          <p:cNvSpPr/>
          <p:nvPr/>
        </p:nvSpPr>
        <p:spPr>
          <a:xfrm>
            <a:off x="12757736" y="10169332"/>
            <a:ext cx="1066389" cy="1155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394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5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6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9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1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02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3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04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05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06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07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08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09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10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11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12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13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14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15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16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17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418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419" name="Line"/>
          <p:cNvSpPr/>
          <p:nvPr/>
        </p:nvSpPr>
        <p:spPr>
          <a:xfrm>
            <a:off x="12128500" y="7810137"/>
            <a:ext cx="0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0" name="Rectangle"/>
          <p:cNvSpPr/>
          <p:nvPr/>
        </p:nvSpPr>
        <p:spPr>
          <a:xfrm>
            <a:off x="10118175" y="9674152"/>
            <a:ext cx="3369098" cy="25904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421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22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23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24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25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26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8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29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30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31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32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33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34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35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36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37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38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39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40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41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42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43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44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445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446" name="Line"/>
          <p:cNvSpPr/>
          <p:nvPr/>
        </p:nvSpPr>
        <p:spPr>
          <a:xfrm>
            <a:off x="13189329" y="7810137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7" name="Rectangle"/>
          <p:cNvSpPr/>
          <p:nvPr/>
        </p:nvSpPr>
        <p:spPr>
          <a:xfrm>
            <a:off x="10129140" y="10925240"/>
            <a:ext cx="1521710" cy="115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448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49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50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51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52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53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5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56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57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58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59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60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61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62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63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64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65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66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67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68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69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70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71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472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473" name="Line"/>
          <p:cNvSpPr/>
          <p:nvPr/>
        </p:nvSpPr>
        <p:spPr>
          <a:xfrm>
            <a:off x="14021034" y="7784737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474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75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76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77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78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79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1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82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83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84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85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86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87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88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89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90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91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92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93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494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95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96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97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498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graphicFrame>
        <p:nvGraphicFramePr>
          <p:cNvPr id="2499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00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01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02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03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04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creen Shot 2021-01-20 at 1.11.06 PM.png" descr="Screen Shot 2021-01-20 at 1.11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1154" y="1095324"/>
            <a:ext cx="9909380" cy="291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Screen Shot 2021-01-20 at 11.50.21 AM.png" descr="Screen Shot 2021-01-20 at 11.50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823" y="11749261"/>
            <a:ext cx="11310325" cy="102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6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07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08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09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10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11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12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13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14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15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16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17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18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19" name="Table"/>
          <p:cNvGraphicFramePr/>
          <p:nvPr/>
        </p:nvGraphicFramePr>
        <p:xfrm>
          <a:off x="19970050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20" name="Table"/>
          <p:cNvGraphicFramePr/>
          <p:nvPr/>
        </p:nvGraphicFramePr>
        <p:xfrm>
          <a:off x="21799577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21" name="Line"/>
          <p:cNvSpPr/>
          <p:nvPr/>
        </p:nvSpPr>
        <p:spPr>
          <a:xfrm>
            <a:off x="20945593" y="7335348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22" name="Line"/>
          <p:cNvSpPr/>
          <p:nvPr/>
        </p:nvSpPr>
        <p:spPr>
          <a:xfrm flipH="1">
            <a:off x="18792053" y="7317745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23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24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25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26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527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528" name="Line"/>
          <p:cNvSpPr/>
          <p:nvPr/>
        </p:nvSpPr>
        <p:spPr>
          <a:xfrm>
            <a:off x="20015434" y="5498737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9" name="Rectangle"/>
          <p:cNvSpPr/>
          <p:nvPr/>
        </p:nvSpPr>
        <p:spPr>
          <a:xfrm>
            <a:off x="18628124" y="7310419"/>
            <a:ext cx="4417072" cy="2649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530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1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2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3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4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5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7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8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39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40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41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42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43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44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45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46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47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48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49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50" name="Table"/>
          <p:cNvGraphicFramePr/>
          <p:nvPr/>
        </p:nvGraphicFramePr>
        <p:xfrm>
          <a:off x="19970050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51" name="Table"/>
          <p:cNvGraphicFramePr/>
          <p:nvPr/>
        </p:nvGraphicFramePr>
        <p:xfrm>
          <a:off x="21799577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52" name="Line"/>
          <p:cNvSpPr/>
          <p:nvPr/>
        </p:nvSpPr>
        <p:spPr>
          <a:xfrm>
            <a:off x="20945593" y="7335348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53" name="Line"/>
          <p:cNvSpPr/>
          <p:nvPr/>
        </p:nvSpPr>
        <p:spPr>
          <a:xfrm flipH="1">
            <a:off x="18792053" y="7317745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54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55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56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57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558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559" name="Line"/>
          <p:cNvSpPr/>
          <p:nvPr/>
        </p:nvSpPr>
        <p:spPr>
          <a:xfrm>
            <a:off x="21018022" y="5524137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0" name="Rectangle"/>
          <p:cNvSpPr/>
          <p:nvPr/>
        </p:nvSpPr>
        <p:spPr>
          <a:xfrm>
            <a:off x="21564066" y="8572366"/>
            <a:ext cx="1481130" cy="13622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561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62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63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64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65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66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8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69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70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71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72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73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74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75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76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77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78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79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80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81" name="Table"/>
          <p:cNvGraphicFramePr/>
          <p:nvPr/>
        </p:nvGraphicFramePr>
        <p:xfrm>
          <a:off x="19970050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82" name="Table"/>
          <p:cNvGraphicFramePr/>
          <p:nvPr/>
        </p:nvGraphicFramePr>
        <p:xfrm>
          <a:off x="21799577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83" name="Line"/>
          <p:cNvSpPr/>
          <p:nvPr/>
        </p:nvSpPr>
        <p:spPr>
          <a:xfrm>
            <a:off x="20945593" y="7335348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84" name="Line"/>
          <p:cNvSpPr/>
          <p:nvPr/>
        </p:nvSpPr>
        <p:spPr>
          <a:xfrm flipH="1">
            <a:off x="18792053" y="7317745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585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86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87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588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589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sp>
        <p:nvSpPr>
          <p:cNvPr id="2590" name="Line"/>
          <p:cNvSpPr/>
          <p:nvPr/>
        </p:nvSpPr>
        <p:spPr>
          <a:xfrm>
            <a:off x="21983284" y="5498737"/>
            <a:ext cx="1" cy="805114"/>
          </a:xfrm>
          <a:prstGeom prst="line">
            <a:avLst/>
          </a:prstGeom>
          <a:ln w="76200">
            <a:solidFill>
              <a:srgbClr val="2978A8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591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92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93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94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95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96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8" name="Table"/>
          <p:cNvGraphicFramePr/>
          <p:nvPr/>
        </p:nvGraphicFramePr>
        <p:xfrm>
          <a:off x="9160116" y="3878866"/>
          <a:ext cx="204461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5957"/>
                <a:gridCol w="1015957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99" name="Table"/>
          <p:cNvGraphicFramePr/>
          <p:nvPr/>
        </p:nvGraphicFramePr>
        <p:xfrm>
          <a:off x="19462917" y="6252583"/>
          <a:ext cx="2108112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47705"/>
                <a:gridCol w="104770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00" name="Table"/>
          <p:cNvGraphicFramePr/>
          <p:nvPr/>
        </p:nvGraphicFramePr>
        <p:xfrm>
          <a:off x="12432351" y="3877215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01" name="Line"/>
          <p:cNvSpPr/>
          <p:nvPr/>
        </p:nvSpPr>
        <p:spPr>
          <a:xfrm flipH="1">
            <a:off x="10501908" y="2702785"/>
            <a:ext cx="1810337" cy="1157693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02" name="Line"/>
          <p:cNvSpPr/>
          <p:nvPr/>
        </p:nvSpPr>
        <p:spPr>
          <a:xfrm>
            <a:off x="15246471" y="2661088"/>
            <a:ext cx="1662925" cy="115804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03" name="Line"/>
          <p:cNvSpPr/>
          <p:nvPr/>
        </p:nvSpPr>
        <p:spPr>
          <a:xfrm flipH="1">
            <a:off x="8600744" y="4934887"/>
            <a:ext cx="913431" cy="1311959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04" name="Line"/>
          <p:cNvSpPr/>
          <p:nvPr/>
        </p:nvSpPr>
        <p:spPr>
          <a:xfrm flipH="1">
            <a:off x="15048559" y="4935157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05" name="Line"/>
          <p:cNvSpPr/>
          <p:nvPr/>
        </p:nvSpPr>
        <p:spPr>
          <a:xfrm>
            <a:off x="18964162" y="4935157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06" name="Line"/>
          <p:cNvSpPr/>
          <p:nvPr/>
        </p:nvSpPr>
        <p:spPr>
          <a:xfrm>
            <a:off x="10868296" y="4930627"/>
            <a:ext cx="730061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607" name="Table"/>
          <p:cNvGraphicFramePr/>
          <p:nvPr/>
        </p:nvGraphicFramePr>
        <p:xfrm>
          <a:off x="17277326" y="6227036"/>
          <a:ext cx="1155653" cy="11051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08" name="Table"/>
          <p:cNvGraphicFramePr/>
          <p:nvPr/>
        </p:nvGraphicFramePr>
        <p:xfrm>
          <a:off x="14384898" y="8613582"/>
          <a:ext cx="1155653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09" name="Table"/>
          <p:cNvGraphicFramePr/>
          <p:nvPr/>
        </p:nvGraphicFramePr>
        <p:xfrm>
          <a:off x="11610021" y="8613582"/>
          <a:ext cx="2120812" cy="10543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4055"/>
                <a:gridCol w="1054055"/>
              </a:tblGrid>
              <a:tr h="1041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10" name="Line"/>
          <p:cNvSpPr/>
          <p:nvPr/>
        </p:nvSpPr>
        <p:spPr>
          <a:xfrm flipH="1">
            <a:off x="12740539" y="7291372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11" name="Line"/>
          <p:cNvSpPr/>
          <p:nvPr/>
        </p:nvSpPr>
        <p:spPr>
          <a:xfrm>
            <a:off x="15745141" y="7313676"/>
            <a:ext cx="730062" cy="130156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612" name="Table"/>
          <p:cNvGraphicFramePr/>
          <p:nvPr/>
        </p:nvGraphicFramePr>
        <p:xfrm>
          <a:off x="19970050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13" name="Table"/>
          <p:cNvGraphicFramePr/>
          <p:nvPr/>
        </p:nvGraphicFramePr>
        <p:xfrm>
          <a:off x="21799577" y="8613582"/>
          <a:ext cx="1168352" cy="1105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670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14" name="Line"/>
          <p:cNvSpPr/>
          <p:nvPr/>
        </p:nvSpPr>
        <p:spPr>
          <a:xfrm>
            <a:off x="20945593" y="7335348"/>
            <a:ext cx="1212731" cy="1238055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15" name="Line"/>
          <p:cNvSpPr/>
          <p:nvPr/>
        </p:nvSpPr>
        <p:spPr>
          <a:xfrm flipH="1">
            <a:off x="18792053" y="7317745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graphicFrame>
        <p:nvGraphicFramePr>
          <p:cNvPr id="2616" name="Table"/>
          <p:cNvGraphicFramePr/>
          <p:nvPr/>
        </p:nvGraphicFramePr>
        <p:xfrm>
          <a:off x="12117154" y="10969690"/>
          <a:ext cx="11683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302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17" name="Table"/>
          <p:cNvGraphicFramePr/>
          <p:nvPr/>
        </p:nvGraphicFramePr>
        <p:xfrm>
          <a:off x="10343919" y="10969690"/>
          <a:ext cx="1155653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18" name="Line"/>
          <p:cNvSpPr/>
          <p:nvPr/>
        </p:nvSpPr>
        <p:spPr>
          <a:xfrm flipH="1">
            <a:off x="10865646" y="9676323"/>
            <a:ext cx="1076144" cy="1324037"/>
          </a:xfrm>
          <a:prstGeom prst="line">
            <a:avLst/>
          </a:prstGeom>
          <a:ln w="635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b="0"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619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pPr/>
            <a:r>
              <a:t>퀵정렬</a:t>
            </a:r>
          </a:p>
        </p:txBody>
      </p:sp>
      <p:sp>
        <p:nvSpPr>
          <p:cNvPr id="2620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pPr/>
            <a:r>
              <a:t>Quicksort</a:t>
            </a:r>
          </a:p>
        </p:txBody>
      </p:sp>
      <p:graphicFrame>
        <p:nvGraphicFramePr>
          <p:cNvPr id="2621" name="Table"/>
          <p:cNvGraphicFramePr/>
          <p:nvPr/>
        </p:nvGraphicFramePr>
        <p:xfrm>
          <a:off x="9617297" y="6252583"/>
          <a:ext cx="1155652" cy="113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22" name="Table"/>
          <p:cNvGraphicFramePr/>
          <p:nvPr/>
        </p:nvGraphicFramePr>
        <p:xfrm>
          <a:off x="11047221" y="6260968"/>
          <a:ext cx="1155652" cy="11305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7551"/>
              </a:tblGrid>
              <a:tr h="10924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164F86"/>
                      </a:solidFill>
                      <a:miter lim="400000"/>
                    </a:lnR>
                    <a:lnT w="63500">
                      <a:solidFill>
                        <a:srgbClr val="164F86"/>
                      </a:solidFill>
                      <a:miter lim="400000"/>
                    </a:lnT>
                    <a:lnB w="635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23" name="Table"/>
          <p:cNvGraphicFramePr/>
          <p:nvPr/>
        </p:nvGraphicFramePr>
        <p:xfrm>
          <a:off x="10299357" y="1628709"/>
          <a:ext cx="8851530" cy="1028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  <a:gridCol w="982092"/>
              </a:tblGrid>
              <a:tr h="10162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24" name="Table"/>
          <p:cNvGraphicFramePr/>
          <p:nvPr/>
        </p:nvGraphicFramePr>
        <p:xfrm>
          <a:off x="14768419" y="3908320"/>
          <a:ext cx="5854455" cy="10670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3625"/>
                <a:gridCol w="973625"/>
                <a:gridCol w="973625"/>
                <a:gridCol w="973625"/>
                <a:gridCol w="973625"/>
                <a:gridCol w="973625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25" name="Table"/>
          <p:cNvGraphicFramePr/>
          <p:nvPr/>
        </p:nvGraphicFramePr>
        <p:xfrm>
          <a:off x="13385843" y="6250287"/>
          <a:ext cx="3085971" cy="1067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4423"/>
                <a:gridCol w="1024423"/>
                <a:gridCol w="1024423"/>
              </a:tblGrid>
              <a:tr h="10543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7" name="Screen Shot 2021-01-30 at 8.39.11 PM.png" descr="Screen Shot 2021-01-30 at 8.39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088" y="7515604"/>
            <a:ext cx="15058534" cy="533024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28" name="Table"/>
          <p:cNvGraphicFramePr/>
          <p:nvPr/>
        </p:nvGraphicFramePr>
        <p:xfrm>
          <a:off x="4887742" y="1103213"/>
          <a:ext cx="14621216" cy="56794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23154"/>
                <a:gridCol w="3488529"/>
                <a:gridCol w="8996831"/>
              </a:tblGrid>
              <a:tr h="852929">
                <a:tc gridSpan="3">
                  <a:txBody>
                    <a:bodyPr/>
                    <a:lstStyle/>
                    <a:p>
                      <a:pPr defTabSz="914400">
                        <a:defRPr b="0" sz="32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45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&gt;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969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5969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5969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8685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len(xs) &lt;=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0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1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rPr>
                <a:solidFill>
                  <a:srgbClr val="FF40FF"/>
                </a:solidFill>
              </a:rPr>
              <a:t>,[7,2,1,9,4])</a:t>
            </a:r>
            <a:r>
              <a:rPr>
                <a:solidFill>
                  <a:srgbClr val="FF40FF"/>
                </a:solidFill>
              </a:rP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32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4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5" name="partition(5,[7,2,1,9,4])…"/>
          <p:cNvSpPr txBox="1"/>
          <p:nvPr/>
        </p:nvSpPr>
        <p:spPr>
          <a:xfrm>
            <a:off x="7440293" y="7225408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</a:t>
            </a:r>
            <a:r>
              <a:rPr>
                <a:solidFill>
                  <a:srgbClr val="FF40FF"/>
                </a:solidFill>
              </a:rPr>
              <a:t>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rPr>
                <a:solidFill>
                  <a:srgbClr val="FF40FF"/>
                </a:solidFill>
              </a:rPr>
              <a:t>,[2,1,9,4])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36" name="✔︎"/>
          <p:cNvSpPr txBox="1"/>
          <p:nvPr/>
        </p:nvSpPr>
        <p:spPr>
          <a:xfrm>
            <a:off x="5238293" y="21552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8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9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</a:t>
            </a:r>
            <a:r>
              <a:rPr>
                <a:solidFill>
                  <a:srgbClr val="FF40FF"/>
                </a:solidFill>
              </a:rPr>
              <a:t>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rPr>
                <a:solidFill>
                  <a:srgbClr val="FF40FF"/>
                </a:solidFill>
              </a:rPr>
              <a:t>,[1,9,4])</a:t>
            </a: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40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2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43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</a:t>
            </a:r>
            <a:r>
              <a:rPr>
                <a:solidFill>
                  <a:srgbClr val="FF40FF"/>
                </a:solidFill>
              </a:rPr>
              <a:t>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rPr>
                <a:solidFill>
                  <a:srgbClr val="FF40FF"/>
                </a:solidFill>
              </a:rPr>
              <a:t>,[9,4])</a:t>
            </a: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44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6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47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9</a:t>
            </a:r>
            <a:r>
              <a:t>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</a:t>
            </a:r>
            <a:r>
              <a:rPr>
                <a:solidFill>
                  <a:srgbClr val="FF40FF"/>
                </a:solidFill>
              </a:rPr>
              <a:t>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rPr>
                <a:solidFill>
                  <a:srgbClr val="FF40FF"/>
                </a:solidFill>
              </a:rPr>
              <a:t>,[4])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48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0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51" name="partition(5,[7,2,1,9,4])…"/>
          <p:cNvSpPr txBox="1"/>
          <p:nvPr/>
        </p:nvSpPr>
        <p:spPr>
          <a:xfrm>
            <a:off x="7440293" y="72338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9</a:t>
            </a:r>
            <a:r>
              <a:t>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4</a:t>
            </a:r>
            <a:r>
              <a:t>])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</a:t>
            </a:r>
            <a:r>
              <a:rPr>
                <a:solidFill>
                  <a:srgbClr val="FF40FF"/>
                </a:solidFill>
              </a:rPr>
              <a:t>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rPr>
                <a:solidFill>
                  <a:srgbClr val="FF40FF"/>
                </a:solidFill>
              </a:rPr>
              <a:t>,[])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52" name="✔︎"/>
          <p:cNvSpPr txBox="1"/>
          <p:nvPr/>
        </p:nvSpPr>
        <p:spPr>
          <a:xfrm>
            <a:off x="5119759" y="5935662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4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55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9,</a:t>
            </a:r>
            <a:r>
              <a:t>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4</a:t>
            </a:r>
            <a:r>
              <a:t>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</a:t>
            </a:r>
            <a:r>
              <a:rPr>
                <a:solidFill>
                  <a:srgbClr val="212121">
                    <a:alpha val="34901"/>
                  </a:srgbClr>
                </a:solidFill>
              </a:rPr>
              <a:t>partition(5,[])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29742"/>
                  </a:srgbClr>
                </a:solidFill>
              </a:rPr>
              <a:t>                =&gt;</a:t>
            </a:r>
            <a:r>
              <a:rPr>
                <a:solidFill>
                  <a:srgbClr val="000000">
                    <a:alpha val="50000"/>
                  </a:srgbClr>
                </a:solidFill>
              </a:rPr>
              <a:t> </a:t>
            </a:r>
            <a:r>
              <a:rPr>
                <a:solidFill>
                  <a:srgbClr val="00FDFF"/>
                </a:solidFill>
              </a:rPr>
              <a:t>[], []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56" name="✔︎"/>
          <p:cNvSpPr txBox="1"/>
          <p:nvPr/>
        </p:nvSpPr>
        <p:spPr>
          <a:xfrm>
            <a:off x="5238293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8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59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9</a:t>
            </a:r>
            <a:r>
              <a:t>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</a:t>
            </a:r>
            <a:r>
              <a:rPr>
                <a:solidFill>
                  <a:srgbClr val="000000">
                    <a:alpha val="29742"/>
                  </a:srgbClr>
                </a:solidFill>
              </a:rPr>
              <a:t>partition(5,[4]) </a:t>
            </a:r>
            <a:endParaRPr>
              <a:solidFill>
                <a:srgbClr val="000000">
                  <a:alpha val="29742"/>
                </a:srgbClr>
              </a:solidFill>
            </a:endParaRP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29742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29742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29742"/>
                  </a:srgbClr>
                </a:solidFill>
              </a:rPr>
              <a:t>         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[4], []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60" name="✔︎"/>
          <p:cNvSpPr txBox="1"/>
          <p:nvPr/>
        </p:nvSpPr>
        <p:spPr>
          <a:xfrm>
            <a:off x="5204426" y="4293129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63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partition(5,[9,4])</a:t>
            </a:r>
            <a:endParaRPr>
              <a:solidFill>
                <a:srgbClr val="000000">
                  <a:alpha val="30037"/>
                </a:srgbClr>
              </a:solidFill>
            </a:endParaRP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      =&gt; </a:t>
            </a:r>
            <a:r>
              <a:rPr>
                <a:solidFill>
                  <a:srgbClr val="00FDFF"/>
                </a:solidFill>
              </a:rPr>
              <a:t>[4], [9]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664" name="✔︎"/>
          <p:cNvSpPr txBox="1"/>
          <p:nvPr/>
        </p:nvSpPr>
        <p:spPr>
          <a:xfrm>
            <a:off x="5272159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6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67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partition(5,[1,9,4])</a:t>
            </a:r>
            <a:endParaRPr>
              <a:solidFill>
                <a:srgbClr val="000000">
                  <a:alpha val="30037"/>
                </a:srgbClr>
              </a:solidFill>
            </a:endParaRP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[4,1], [9]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 =&gt;</a:t>
            </a:r>
          </a:p>
        </p:txBody>
      </p:sp>
      <p:sp>
        <p:nvSpPr>
          <p:cNvPr id="2668" name="✔︎"/>
          <p:cNvSpPr txBox="1"/>
          <p:nvPr/>
        </p:nvSpPr>
        <p:spPr>
          <a:xfrm>
            <a:off x="5272159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0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2671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partition(5,[2,1,9,4])</a:t>
            </a:r>
            <a:endParaRPr>
              <a:solidFill>
                <a:srgbClr val="000000">
                  <a:alpha val="30037"/>
                </a:srgbClr>
              </a:solidFill>
            </a:endParaRP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[4,1], [9]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[4,1,2], [9]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2672" name="✔︎"/>
          <p:cNvSpPr txBox="1"/>
          <p:nvPr/>
        </p:nvSpPr>
        <p:spPr>
          <a:xfrm>
            <a:off x="5204426" y="4293129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   partition(</a:t>
            </a:r>
            <a:r>
              <a:rPr>
                <a:solidFill>
                  <a:srgbClr val="008F00"/>
                </a:solidFill>
              </a:rPr>
              <a:t>5</a:t>
            </a:r>
            <a:r>
              <a:t>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</a:t>
            </a:r>
            <a:r>
              <a:t>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[4,1], [9]</a:t>
            </a:r>
          </a:p>
          <a:p>
            <a:pPr algn="l">
              <a:lnSpc>
                <a:spcPct val="120000"/>
              </a:lnSpc>
              <a:defRPr b="0" sz="250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[4,1,2], [9]</a:t>
            </a:r>
          </a:p>
          <a:p>
            <a:pPr algn="l">
              <a:lnSpc>
                <a:spcPct val="120000"/>
              </a:lnSpc>
              <a:defRPr b="0" sz="25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[4,1,2], [9,7]</a:t>
            </a:r>
          </a:p>
        </p:txBody>
      </p:sp>
      <p:pic>
        <p:nvPicPr>
          <p:cNvPr id="2675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7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678" name="pp.247~24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pp.247~248</a:t>
            </a:r>
          </a:p>
        </p:txBody>
      </p:sp>
      <p:grpSp>
        <p:nvGrpSpPr>
          <p:cNvPr id="2682" name="Group"/>
          <p:cNvGrpSpPr/>
          <p:nvPr/>
        </p:nvGrpSpPr>
        <p:grpSpPr>
          <a:xfrm>
            <a:off x="5201800" y="6155456"/>
            <a:ext cx="13980400" cy="5178755"/>
            <a:chOff x="0" y="0"/>
            <a:chExt cx="13980399" cy="5178753"/>
          </a:xfrm>
        </p:grpSpPr>
        <p:pic>
          <p:nvPicPr>
            <p:cNvPr id="2679" name="Screen Shot 2021-01-30 at 7.18.52 PM.png" descr="Screen Shot 2021-01-30 at 7.18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80400" cy="14773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0" name="Screen Shot 2021-01-30 at 7.19.07 PM.png" descr="Screen Shot 2021-01-30 at 7.19.07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886753"/>
              <a:ext cx="13980400" cy="1441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1" name="Screen Shot 2021-01-30 at 7.19.19 PM.png" descr="Screen Shot 2021-01-30 at 7.19.19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37475"/>
              <a:ext cx="13980400" cy="1441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6" name="Group"/>
          <p:cNvGrpSpPr/>
          <p:nvPr/>
        </p:nvGrpSpPr>
        <p:grpSpPr>
          <a:xfrm>
            <a:off x="4703893" y="444057"/>
            <a:ext cx="14976214" cy="12746155"/>
            <a:chOff x="0" y="0"/>
            <a:chExt cx="14976213" cy="12746154"/>
          </a:xfrm>
        </p:grpSpPr>
        <p:pic>
          <p:nvPicPr>
            <p:cNvPr id="2684" name="Screen Shot 2021-01-29 at 7.24.14 PM.png" descr="Screen Shot 2021-01-29 at 7.24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1706" y="8215140"/>
              <a:ext cx="14692801" cy="45310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5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Group"/>
          <p:cNvGrpSpPr/>
          <p:nvPr/>
        </p:nvGrpSpPr>
        <p:grpSpPr>
          <a:xfrm>
            <a:off x="1311312" y="4405221"/>
            <a:ext cx="7159534" cy="5696595"/>
            <a:chOff x="0" y="0"/>
            <a:chExt cx="7159532" cy="5696594"/>
          </a:xfrm>
        </p:grpSpPr>
        <p:pic>
          <p:nvPicPr>
            <p:cNvPr id="316" name="Screen Shot 2021-01-20 at 3.06.40 PM.png" descr="Screen Shot 2021-01-20 at 3.06.40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159533" cy="56965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Rectangle"/>
            <p:cNvSpPr/>
            <p:nvPr/>
          </p:nvSpPr>
          <p:spPr>
            <a:xfrm>
              <a:off x="86495" y="47217"/>
              <a:ext cx="2644752" cy="56021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8" name="Rectangle"/>
            <p:cNvSpPr/>
            <p:nvPr/>
          </p:nvSpPr>
          <p:spPr>
            <a:xfrm>
              <a:off x="2670534" y="4367050"/>
              <a:ext cx="4473215" cy="1282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정렬"/>
          <p:cNvSpPr txBox="1"/>
          <p:nvPr>
            <p:ph type="title" idx="4294967295"/>
          </p:nvPr>
        </p:nvSpPr>
        <p:spPr>
          <a:xfrm>
            <a:off x="8656477" y="991179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46" name="Sorting"/>
          <p:cNvSpPr txBox="1"/>
          <p:nvPr/>
        </p:nvSpPr>
        <p:spPr>
          <a:xfrm>
            <a:off x="9356163" y="2666681"/>
            <a:ext cx="4265492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83287">
              <a:defRPr sz="7454"/>
            </a:lvl1pPr>
          </a:lstStyle>
          <a:p>
            <a:pPr/>
            <a:r>
              <a:t>Sorting</a:t>
            </a:r>
          </a:p>
        </p:txBody>
      </p:sp>
      <p:sp>
        <p:nvSpPr>
          <p:cNvPr id="147" name="Rectangle"/>
          <p:cNvSpPr/>
          <p:nvPr/>
        </p:nvSpPr>
        <p:spPr>
          <a:xfrm>
            <a:off x="3477494" y="6345630"/>
            <a:ext cx="1030041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5356638" y="8491128"/>
            <a:ext cx="1030040" cy="37398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235782" y="5370407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9114926" y="7295238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17997321" y="6345630"/>
            <a:ext cx="1030041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14239033" y="8491128"/>
            <a:ext cx="1030041" cy="37398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19876465" y="5370407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16118177" y="7295238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Arrow"/>
          <p:cNvSpPr/>
          <p:nvPr/>
        </p:nvSpPr>
        <p:spPr>
          <a:xfrm>
            <a:off x="11372701" y="8442077"/>
            <a:ext cx="1648629" cy="1270001"/>
          </a:xfrm>
          <a:prstGeom prst="rightArrow">
            <a:avLst>
              <a:gd name="adj1" fmla="val 48662"/>
              <a:gd name="adj2" fmla="val 6372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9403" y="5589980"/>
            <a:ext cx="7159533" cy="5696595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Rectangle"/>
          <p:cNvSpPr/>
          <p:nvPr/>
        </p:nvSpPr>
        <p:spPr>
          <a:xfrm>
            <a:off x="2225178" y="6113058"/>
            <a:ext cx="1698767" cy="3973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6032204" y="5716089"/>
            <a:ext cx="1831807" cy="2538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2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Screen Shot 2021-01-20 at 3.24.39 PM.png" descr="Screen Shot 2021-01-20 at 3.24.39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8568" y="7874365"/>
            <a:ext cx="5372973" cy="1149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reen Shot 2021-01-20 at 3.21.25 PM.png" descr="Screen Shot 2021-01-20 at 3.21.25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72309" y="7598026"/>
            <a:ext cx="10560942" cy="101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Screen Shot 2021-01-20 at 3.21.25 PM.png" descr="Screen Shot 2021-01-20 at 3.21.25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72309" y="7598026"/>
            <a:ext cx="10560942" cy="101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Screen Shot 2021-01-20 at 3.32.11 PM.png" descr="Screen Shot 2021-01-20 at 3.32.11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07513" y="9252842"/>
            <a:ext cx="5395083" cy="2631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7" name="Group"/>
          <p:cNvGrpSpPr/>
          <p:nvPr/>
        </p:nvGrpSpPr>
        <p:grpSpPr>
          <a:xfrm>
            <a:off x="14988833" y="1500923"/>
            <a:ext cx="6228751" cy="2449860"/>
            <a:chOff x="0" y="0"/>
            <a:chExt cx="6228749" cy="2449858"/>
          </a:xfrm>
        </p:grpSpPr>
        <p:pic>
          <p:nvPicPr>
            <p:cNvPr id="375" name="Screen Shot 2021-01-20 at 3.45.38 PM.png" descr="Screen Shot 2021-01-20 at 3.45.38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228750" cy="2378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6" name="Rectangle"/>
            <p:cNvSpPr/>
            <p:nvPr/>
          </p:nvSpPr>
          <p:spPr>
            <a:xfrm>
              <a:off x="3184769" y="1234628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3" name="Group"/>
          <p:cNvGrpSpPr/>
          <p:nvPr/>
        </p:nvGrpSpPr>
        <p:grpSpPr>
          <a:xfrm>
            <a:off x="14988833" y="1500923"/>
            <a:ext cx="6228751" cy="2449860"/>
            <a:chOff x="0" y="0"/>
            <a:chExt cx="6228749" cy="2449858"/>
          </a:xfrm>
        </p:grpSpPr>
        <p:pic>
          <p:nvPicPr>
            <p:cNvPr id="381" name="Screen Shot 2021-01-20 at 3.45.38 PM.png" descr="Screen Shot 2021-01-20 at 3.45.38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228750" cy="2378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2" name="Rectangle"/>
            <p:cNvSpPr/>
            <p:nvPr/>
          </p:nvSpPr>
          <p:spPr>
            <a:xfrm>
              <a:off x="3184769" y="1234628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정렬"/>
          <p:cNvSpPr txBox="1"/>
          <p:nvPr>
            <p:ph type="title" idx="4294967295"/>
          </p:nvPr>
        </p:nvSpPr>
        <p:spPr>
          <a:xfrm>
            <a:off x="8651461" y="974234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158" name="Sorting"/>
          <p:cNvSpPr txBox="1"/>
          <p:nvPr/>
        </p:nvSpPr>
        <p:spPr>
          <a:xfrm>
            <a:off x="9351147" y="2649736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83287">
              <a:defRPr sz="7454"/>
            </a:lvl1pPr>
          </a:lstStyle>
          <a:p>
            <a:pPr/>
            <a:r>
              <a:t>Sorting</a:t>
            </a:r>
          </a:p>
        </p:txBody>
      </p:sp>
      <p:sp>
        <p:nvSpPr>
          <p:cNvPr id="159" name="Rectangle"/>
          <p:cNvSpPr/>
          <p:nvPr/>
        </p:nvSpPr>
        <p:spPr>
          <a:xfrm>
            <a:off x="3472479" y="6328685"/>
            <a:ext cx="1030040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5351622" y="8474182"/>
            <a:ext cx="1030041" cy="37398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Rectangle"/>
          <p:cNvSpPr/>
          <p:nvPr/>
        </p:nvSpPr>
        <p:spPr>
          <a:xfrm>
            <a:off x="7230766" y="5353462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9109910" y="7278292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Arrow"/>
          <p:cNvSpPr/>
          <p:nvPr/>
        </p:nvSpPr>
        <p:spPr>
          <a:xfrm>
            <a:off x="11367685" y="8425132"/>
            <a:ext cx="1648629" cy="1270001"/>
          </a:xfrm>
          <a:prstGeom prst="rightArrow">
            <a:avLst>
              <a:gd name="adj1" fmla="val 48662"/>
              <a:gd name="adj2" fmla="val 6372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8" name="Group"/>
          <p:cNvGrpSpPr/>
          <p:nvPr/>
        </p:nvGrpSpPr>
        <p:grpSpPr>
          <a:xfrm>
            <a:off x="14244048" y="5353462"/>
            <a:ext cx="6667473" cy="6860568"/>
            <a:chOff x="0" y="0"/>
            <a:chExt cx="6667472" cy="6860566"/>
          </a:xfrm>
        </p:grpSpPr>
        <p:sp>
          <p:nvSpPr>
            <p:cNvPr id="164" name="Rectangle"/>
            <p:cNvSpPr/>
            <p:nvPr/>
          </p:nvSpPr>
          <p:spPr>
            <a:xfrm>
              <a:off x="1889176" y="975222"/>
              <a:ext cx="1030041" cy="5885345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Rectangle"/>
            <p:cNvSpPr/>
            <p:nvPr/>
          </p:nvSpPr>
          <p:spPr>
            <a:xfrm>
              <a:off x="5637432" y="3120720"/>
              <a:ext cx="1030041" cy="37398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Rectangle"/>
            <p:cNvSpPr/>
            <p:nvPr/>
          </p:nvSpPr>
          <p:spPr>
            <a:xfrm>
              <a:off x="0" y="0"/>
              <a:ext cx="1030040" cy="686056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Rectangle"/>
            <p:cNvSpPr/>
            <p:nvPr/>
          </p:nvSpPr>
          <p:spPr>
            <a:xfrm>
              <a:off x="3758288" y="1924830"/>
              <a:ext cx="1030041" cy="493573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creen Shot 2021-01-20 at 3.44.41 PM.png" descr="Screen Shot 2021-01-20 at 3.44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065" y="4646867"/>
            <a:ext cx="11004730" cy="110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Group"/>
          <p:cNvGrpSpPr/>
          <p:nvPr/>
        </p:nvGrpSpPr>
        <p:grpSpPr>
          <a:xfrm>
            <a:off x="14988833" y="1500923"/>
            <a:ext cx="6228751" cy="2449860"/>
            <a:chOff x="0" y="0"/>
            <a:chExt cx="6228749" cy="2449858"/>
          </a:xfrm>
        </p:grpSpPr>
        <p:pic>
          <p:nvPicPr>
            <p:cNvPr id="388" name="Screen Shot 2021-01-20 at 3.45.38 PM.png" descr="Screen Shot 2021-01-20 at 3.45.3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228750" cy="2378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Rectangle"/>
            <p:cNvSpPr/>
            <p:nvPr/>
          </p:nvSpPr>
          <p:spPr>
            <a:xfrm>
              <a:off x="3184769" y="1234628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"/>
          <p:cNvGrpSpPr/>
          <p:nvPr/>
        </p:nvGrpSpPr>
        <p:grpSpPr>
          <a:xfrm>
            <a:off x="14754834" y="1440398"/>
            <a:ext cx="7389570" cy="2376059"/>
            <a:chOff x="0" y="0"/>
            <a:chExt cx="7389569" cy="2376057"/>
          </a:xfrm>
        </p:grpSpPr>
        <p:pic>
          <p:nvPicPr>
            <p:cNvPr id="392" name="Screen Shot 2021-01-20 at 3.45.53 PM.png" descr="Screen Shot 2021-01-20 at 3.45.5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3881" y="4889"/>
              <a:ext cx="7245689" cy="2324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3" name="Rectangle"/>
            <p:cNvSpPr/>
            <p:nvPr/>
          </p:nvSpPr>
          <p:spPr>
            <a:xfrm>
              <a:off x="296626" y="1160827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4" name="Rectangle"/>
            <p:cNvSpPr/>
            <p:nvPr/>
          </p:nvSpPr>
          <p:spPr>
            <a:xfrm>
              <a:off x="0" y="0"/>
              <a:ext cx="6747231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96" name="Screen Shot 2021-01-20 at 4.09.11 PM.png" descr="Screen Shot 2021-01-20 at 4.09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2861" y="1453921"/>
            <a:ext cx="6271495" cy="110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Screen Shot 2021-01-20 at 3.44.41 PM.png" descr="Screen Shot 2021-01-20 at 3.44.41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15065" y="4646867"/>
            <a:ext cx="11004730" cy="110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creen Shot 2021-01-20 at 3.45.53 PM.png" descr="Screen Shot 2021-01-20 at 3.45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4151" y="1464663"/>
            <a:ext cx="7245689" cy="2324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Screen Shot 2021-01-20 at 3.44.41 PM.png" descr="Screen Shot 2021-01-20 at 3.44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5065" y="4646867"/>
            <a:ext cx="11004730" cy="110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Group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07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13" name="Group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11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4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Group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17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1" name="Screen Shot 2021-01-20 at 4.13.59 PM.png" descr="Screen Shot 2021-01-20 at 4.13.59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2387" y="6102357"/>
            <a:ext cx="3332395" cy="694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Screen Shot 2021-01-20 at 4.13.35 PM.png" descr="Screen Shot 2021-01-20 at 4.13.35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63416" y="4635680"/>
            <a:ext cx="19260450" cy="833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0" name="Group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27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8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3" name="Group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31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4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Screen Shot 2021-01-20 at 4.26.06 PM.png" descr="Screen Shot 2021-01-20 at 4.26.06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17791" y="6001532"/>
            <a:ext cx="8661583" cy="132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39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Group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43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21-01-20 at 4.26.19 PM.png" descr="Screen Shot 2021-01-20 at 4.26.19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37937" y="9393082"/>
            <a:ext cx="5007877" cy="12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Screen Shot 2021-01-20 at 4.26.06 PM.png" descr="Screen Shot 2021-01-20 at 4.26.06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017791" y="6001532"/>
            <a:ext cx="8661583" cy="132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5" name="Group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52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3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8" name="Group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56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7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9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Screen Shot 2021-01-20 at 4.26.27 PM.png" descr="Screen Shot 2021-01-20 at 4.26.27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30567" y="11120500"/>
            <a:ext cx="8636032" cy="12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Screen Shot 2021-01-20 at 4.26.19 PM.png" descr="Screen Shot 2021-01-20 at 4.26.19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037937" y="9393082"/>
            <a:ext cx="5007877" cy="12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Screen Shot 2021-01-20 at 4.26.06 PM.png" descr="Screen Shot 2021-01-20 at 4.26.06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017791" y="6001532"/>
            <a:ext cx="8661583" cy="132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시퀀스 연산"/>
          <p:cNvSpPr txBox="1"/>
          <p:nvPr>
            <p:ph type="title" idx="4294967295"/>
          </p:nvPr>
        </p:nvSpPr>
        <p:spPr>
          <a:xfrm>
            <a:off x="9359568" y="776618"/>
            <a:ext cx="566486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b="1" sz="75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시퀀스 연산</a:t>
            </a:r>
          </a:p>
        </p:txBody>
      </p:sp>
      <p:graphicFrame>
        <p:nvGraphicFramePr>
          <p:cNvPr id="466" name="Table"/>
          <p:cNvGraphicFramePr/>
          <p:nvPr/>
        </p:nvGraphicFramePr>
        <p:xfrm>
          <a:off x="3771915" y="2517609"/>
          <a:ext cx="19544629" cy="1031966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5083"/>
                <a:gridCol w="15526370"/>
              </a:tblGrid>
              <a:tr h="64621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rPr>
                        <a:t>연산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6350">
                      <a:solidFill>
                        <a:srgbClr val="919191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rPr>
                        <a:t>의미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6350">
                      <a:solidFill>
                        <a:srgbClr val="919191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646212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x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in</a:t>
                      </a:r>
                      <a:r>
                        <a:t> 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6350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 있으면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True</a:t>
                      </a:r>
                      <a:r>
                        <a:t>, 없으면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False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6350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x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not in</a:t>
                      </a:r>
                      <a:r>
                        <a:t> 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 없으면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True</a:t>
                      </a:r>
                      <a:r>
                        <a:t>, 있으면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False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s[i]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s에서</a:t>
                      </a: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에 있는 원소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s[i:j]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에서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까지 시퀀스 조각 (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포함,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제외)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s[i:j:k]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에서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까지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k</a:t>
                      </a:r>
                      <a:r>
                        <a:t>간격으로 띄운 시퀀스 조각 (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포함,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제외)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len</a:t>
                      </a:r>
                      <a:r>
                        <a:t>(s)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의 길이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min</a:t>
                      </a:r>
                      <a:r>
                        <a:t>(s)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가장 작은 원소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max</a:t>
                      </a:r>
                      <a:r>
                        <a:t>(s)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가장 큰 원소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s.index(x)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가장 앞에 나오는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의 인덱스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s.index(x,i)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의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에서 시작하여 가장 앞에 나오는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의 인덱스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s.index(x,i,j)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의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i에서</a:t>
                      </a: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까지 범위에서 가장 앞에 나오는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x의</a:t>
                      </a:r>
                      <a:r>
                        <a:t> 인덱스 (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포함,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제외)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s.count(x)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의 빈도수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 + 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t</a:t>
                      </a:r>
                      <a:r>
                        <a:t> 나란히 붙이기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 * 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를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번 반복하여 나란히 붙이기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n * 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를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번 반복하여 나란히 붙이기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7" name="s, t : 시퀀스…"/>
          <p:cNvSpPr txBox="1"/>
          <p:nvPr/>
        </p:nvSpPr>
        <p:spPr>
          <a:xfrm>
            <a:off x="417959" y="3217382"/>
            <a:ext cx="2732678" cy="2374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/>
            <a:r>
              <a:rPr b="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t>, 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t</a:t>
            </a:r>
            <a:r>
              <a:t> </a:t>
            </a:r>
            <a:r>
              <a:rPr b="0"/>
              <a:t>: 시퀀스</a:t>
            </a:r>
            <a:endParaRPr b="0"/>
          </a:p>
          <a:p>
            <a:pPr algn="r">
              <a:defRPr b="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x</a:t>
            </a:r>
            <a:r>
              <a:t> : 원소</a:t>
            </a:r>
          </a:p>
          <a:p>
            <a:pPr algn="r">
              <a:defRPr b="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i</a:t>
            </a:r>
            <a:r>
              <a:t>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j</a:t>
            </a:r>
            <a:r>
              <a:t>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k</a:t>
            </a:r>
            <a:r>
              <a:t> : 인덱스</a:t>
            </a:r>
          </a:p>
          <a:p>
            <a:pPr algn="r">
              <a:defRPr b="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n</a:t>
            </a:r>
            <a:r>
              <a:t> : 자연수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r &lt;변수&gt; in &lt;시퀀스&gt;:…"/>
          <p:cNvSpPr txBox="1"/>
          <p:nvPr/>
        </p:nvSpPr>
        <p:spPr>
          <a:xfrm>
            <a:off x="7329065" y="5890890"/>
            <a:ext cx="11148270" cy="274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t> in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&lt;시퀀스&gt;</a:t>
            </a:r>
            <a:r>
              <a:t>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470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471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리스트"/>
          <p:cNvSpPr txBox="1"/>
          <p:nvPr>
            <p:ph type="title" idx="4294967295"/>
          </p:nvPr>
        </p:nvSpPr>
        <p:spPr>
          <a:xfrm>
            <a:off x="8651461" y="974234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리스트</a:t>
            </a:r>
          </a:p>
        </p:txBody>
      </p:sp>
      <p:sp>
        <p:nvSpPr>
          <p:cNvPr id="171" name="List"/>
          <p:cNvSpPr txBox="1"/>
          <p:nvPr/>
        </p:nvSpPr>
        <p:spPr>
          <a:xfrm>
            <a:off x="9351147" y="2852936"/>
            <a:ext cx="4265493" cy="1774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>
              <a:defRPr sz="10500"/>
            </a:lvl1pPr>
          </a:lstStyle>
          <a:p>
            <a:pPr/>
            <a:r>
              <a:t>List</a:t>
            </a:r>
          </a:p>
        </p:txBody>
      </p:sp>
      <p:pic>
        <p:nvPicPr>
          <p:cNvPr id="172" name="Screen Shot 2021-01-19 at 1.43.34 PM.png" descr="Screen Shot 2021-01-19 at 1.43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761" y="5716078"/>
            <a:ext cx="21245464" cy="2827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1-01-19 at 1.44.51 PM.png" descr="Screen Shot 2021-01-19 at 1.44.51 P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736724" y="9279490"/>
            <a:ext cx="5494529" cy="155597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Quote Bubble"/>
          <p:cNvSpPr/>
          <p:nvPr/>
        </p:nvSpPr>
        <p:spPr>
          <a:xfrm>
            <a:off x="7380899" y="11722303"/>
            <a:ext cx="2342975" cy="1582239"/>
          </a:xfrm>
          <a:prstGeom prst="wedgeEllipseCallout">
            <a:avLst>
              <a:gd name="adj1" fmla="val 43603"/>
              <a:gd name="adj2" fmla="val -121472"/>
            </a:avLst>
          </a:prstGeom>
          <a:ln w="254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리스트"/>
          <p:cNvSpPr txBox="1"/>
          <p:nvPr/>
        </p:nvSpPr>
        <p:spPr>
          <a:xfrm>
            <a:off x="7554587" y="12079435"/>
            <a:ext cx="20497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900">
                <a:solidFill>
                  <a:srgbClr val="2978A8"/>
                </a:solidFill>
              </a:defRPr>
            </a:lvl1pPr>
          </a:lstStyle>
          <a:p>
            <a:pPr/>
            <a:r>
              <a:t>리스트</a:t>
            </a:r>
          </a:p>
        </p:txBody>
      </p:sp>
      <p:sp>
        <p:nvSpPr>
          <p:cNvPr id="176" name="Arrow"/>
          <p:cNvSpPr/>
          <p:nvPr/>
        </p:nvSpPr>
        <p:spPr>
          <a:xfrm>
            <a:off x="21241560" y="11243402"/>
            <a:ext cx="1436683" cy="1345042"/>
          </a:xfrm>
          <a:prstGeom prst="rightArrow">
            <a:avLst>
              <a:gd name="adj1" fmla="val 43527"/>
              <a:gd name="adj2" fmla="val 55710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474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  <p:sp>
        <p:nvSpPr>
          <p:cNvPr id="475" name="Arrow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" name="for x in s:…"/>
          <p:cNvSpPr txBox="1"/>
          <p:nvPr/>
        </p:nvSpPr>
        <p:spPr>
          <a:xfrm>
            <a:off x="7339297" y="5903912"/>
            <a:ext cx="6047806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479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  <p:sp>
        <p:nvSpPr>
          <p:cNvPr id="480" name="Arrow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" name="for x in s:…"/>
          <p:cNvSpPr txBox="1"/>
          <p:nvPr/>
        </p:nvSpPr>
        <p:spPr>
          <a:xfrm>
            <a:off x="7339297" y="5903912"/>
            <a:ext cx="6047806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482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483" name="Quote Bubble"/>
          <p:cNvSpPr/>
          <p:nvPr/>
        </p:nvSpPr>
        <p:spPr>
          <a:xfrm>
            <a:off x="16608573" y="410884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486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  <p:sp>
        <p:nvSpPr>
          <p:cNvPr id="487" name="Arrow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for x in s:…"/>
          <p:cNvSpPr txBox="1"/>
          <p:nvPr/>
        </p:nvSpPr>
        <p:spPr>
          <a:xfrm>
            <a:off x="7339297" y="5903912"/>
            <a:ext cx="6047806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489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490" name="Quote Bubble"/>
          <p:cNvSpPr/>
          <p:nvPr/>
        </p:nvSpPr>
        <p:spPr>
          <a:xfrm>
            <a:off x="16560254" y="593036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492" name="Quote Bubble"/>
          <p:cNvSpPr/>
          <p:nvPr/>
        </p:nvSpPr>
        <p:spPr>
          <a:xfrm>
            <a:off x="16608573" y="410884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495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  <p:sp>
        <p:nvSpPr>
          <p:cNvPr id="496" name="Arrow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" name="for x in s:…"/>
          <p:cNvSpPr txBox="1"/>
          <p:nvPr/>
        </p:nvSpPr>
        <p:spPr>
          <a:xfrm>
            <a:off x="7339297" y="5903912"/>
            <a:ext cx="6047806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498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499" name="Quote Bubble"/>
          <p:cNvSpPr/>
          <p:nvPr/>
        </p:nvSpPr>
        <p:spPr>
          <a:xfrm>
            <a:off x="16560254" y="593036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x = s[2]"/>
          <p:cNvSpPr txBox="1"/>
          <p:nvPr/>
        </p:nvSpPr>
        <p:spPr>
          <a:xfrm>
            <a:off x="17435909" y="8065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2</a:t>
            </a:r>
            <a:r>
              <a:t>]</a:t>
            </a:r>
          </a:p>
        </p:txBody>
      </p:sp>
      <p:sp>
        <p:nvSpPr>
          <p:cNvPr id="501" name="Quote Bubble"/>
          <p:cNvSpPr/>
          <p:nvPr/>
        </p:nvSpPr>
        <p:spPr>
          <a:xfrm>
            <a:off x="16608573" y="7839205"/>
            <a:ext cx="5192683" cy="1535367"/>
          </a:xfrm>
          <a:prstGeom prst="wedgeEllipseCallout">
            <a:avLst>
              <a:gd name="adj1" fmla="val -130508"/>
              <a:gd name="adj2" fmla="val -30749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503" name="Quote Bubble"/>
          <p:cNvSpPr/>
          <p:nvPr/>
        </p:nvSpPr>
        <p:spPr>
          <a:xfrm>
            <a:off x="16608573" y="410884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506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  <p:sp>
        <p:nvSpPr>
          <p:cNvPr id="507" name="Arrow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for x in s:…"/>
          <p:cNvSpPr txBox="1"/>
          <p:nvPr/>
        </p:nvSpPr>
        <p:spPr>
          <a:xfrm>
            <a:off x="7339297" y="5903912"/>
            <a:ext cx="6047806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509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510" name="Quote Bubble"/>
          <p:cNvSpPr/>
          <p:nvPr/>
        </p:nvSpPr>
        <p:spPr>
          <a:xfrm>
            <a:off x="16560254" y="593036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x = s[2]"/>
          <p:cNvSpPr txBox="1"/>
          <p:nvPr/>
        </p:nvSpPr>
        <p:spPr>
          <a:xfrm>
            <a:off x="17435909" y="8065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2</a:t>
            </a:r>
            <a:r>
              <a:t>]</a:t>
            </a:r>
          </a:p>
        </p:txBody>
      </p:sp>
      <p:sp>
        <p:nvSpPr>
          <p:cNvPr id="512" name="Quote Bubble"/>
          <p:cNvSpPr/>
          <p:nvPr/>
        </p:nvSpPr>
        <p:spPr>
          <a:xfrm>
            <a:off x="16608573" y="7839205"/>
            <a:ext cx="5192683" cy="1535367"/>
          </a:xfrm>
          <a:prstGeom prst="wedgeEllipseCallout">
            <a:avLst>
              <a:gd name="adj1" fmla="val -130508"/>
              <a:gd name="adj2" fmla="val -30749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3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514" name="Quote Bubble"/>
          <p:cNvSpPr/>
          <p:nvPr/>
        </p:nvSpPr>
        <p:spPr>
          <a:xfrm>
            <a:off x="16608573" y="410884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. . ."/>
          <p:cNvSpPr txBox="1"/>
          <p:nvPr/>
        </p:nvSpPr>
        <p:spPr>
          <a:xfrm>
            <a:off x="17810869" y="9294044"/>
            <a:ext cx="2833862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b="0" sz="70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4802"/>
            </a:lvl1pPr>
          </a:lstStyle>
          <a:p>
            <a:pPr/>
            <a:r>
              <a:t>for-loop</a:t>
            </a:r>
          </a:p>
        </p:txBody>
      </p:sp>
      <p:sp>
        <p:nvSpPr>
          <p:cNvPr id="518" name="for 루프"/>
          <p:cNvSpPr txBox="1"/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 루프</a:t>
            </a:r>
          </a:p>
        </p:txBody>
      </p:sp>
      <p:sp>
        <p:nvSpPr>
          <p:cNvPr id="519" name="Arrow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" name="for x in s:…"/>
          <p:cNvSpPr txBox="1"/>
          <p:nvPr/>
        </p:nvSpPr>
        <p:spPr>
          <a:xfrm>
            <a:off x="7339297" y="5903912"/>
            <a:ext cx="6047806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7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b="0" sz="70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521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522" name="Quote Bubble"/>
          <p:cNvSpPr/>
          <p:nvPr/>
        </p:nvSpPr>
        <p:spPr>
          <a:xfrm>
            <a:off x="16560254" y="593036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" name="x = s[2]"/>
          <p:cNvSpPr txBox="1"/>
          <p:nvPr/>
        </p:nvSpPr>
        <p:spPr>
          <a:xfrm>
            <a:off x="17435909" y="8065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2</a:t>
            </a:r>
            <a:r>
              <a:t>]</a:t>
            </a:r>
          </a:p>
        </p:txBody>
      </p:sp>
      <p:sp>
        <p:nvSpPr>
          <p:cNvPr id="524" name="Quote Bubble"/>
          <p:cNvSpPr/>
          <p:nvPr/>
        </p:nvSpPr>
        <p:spPr>
          <a:xfrm>
            <a:off x="16608573" y="7839205"/>
            <a:ext cx="5192683" cy="1535367"/>
          </a:xfrm>
          <a:prstGeom prst="wedgeEllipseCallout">
            <a:avLst>
              <a:gd name="adj1" fmla="val -130508"/>
              <a:gd name="adj2" fmla="val -30749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526" name="Quote Bubble"/>
          <p:cNvSpPr/>
          <p:nvPr/>
        </p:nvSpPr>
        <p:spPr>
          <a:xfrm>
            <a:off x="16608573" y="410884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" name="x = s[len(s)-1]"/>
          <p:cNvSpPr txBox="1"/>
          <p:nvPr/>
        </p:nvSpPr>
        <p:spPr>
          <a:xfrm>
            <a:off x="15936068" y="10990183"/>
            <a:ext cx="6583463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b="0" sz="56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len(s)-1</a:t>
            </a:r>
            <a:r>
              <a:t>]</a:t>
            </a:r>
          </a:p>
        </p:txBody>
      </p:sp>
      <p:sp>
        <p:nvSpPr>
          <p:cNvPr id="528" name="Quote Bubble"/>
          <p:cNvSpPr/>
          <p:nvPr/>
        </p:nvSpPr>
        <p:spPr>
          <a:xfrm>
            <a:off x="15186691" y="10763766"/>
            <a:ext cx="8127465" cy="1535367"/>
          </a:xfrm>
          <a:prstGeom prst="wedgeEllipseCallout">
            <a:avLst>
              <a:gd name="adj1" fmla="val -83854"/>
              <a:gd name="adj2" fmla="val -195314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" name=". . ."/>
          <p:cNvSpPr txBox="1"/>
          <p:nvPr/>
        </p:nvSpPr>
        <p:spPr>
          <a:xfrm>
            <a:off x="17810869" y="9294044"/>
            <a:ext cx="2833862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b="0" sz="7000">
                <a:solidFill>
                  <a:srgbClr val="FF26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pp.222~224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pp.222~224</a:t>
            </a:r>
          </a:p>
        </p:txBody>
      </p:sp>
      <p:pic>
        <p:nvPicPr>
          <p:cNvPr id="533" name="Screen Shot 2021-01-30 at 7.15.52 PM.png" descr="Screen Shot 2021-01-30 at 7.15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5409" y="5908077"/>
            <a:ext cx="16753182" cy="1899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5599" y="8659197"/>
            <a:ext cx="14692802" cy="45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3169" y="3810661"/>
            <a:ext cx="12805532" cy="394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Screen Shot 2021-01-30 at 6.53.33 PM.png" descr="Screen Shot 2021-01-30 at 6.53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315" y="1137560"/>
            <a:ext cx="8999674" cy="1144088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✔︎"/>
          <p:cNvSpPr txBox="1"/>
          <p:nvPr/>
        </p:nvSpPr>
        <p:spPr>
          <a:xfrm>
            <a:off x="13422603" y="103283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grpSp>
        <p:nvGrpSpPr>
          <p:cNvPr id="543" name="Group"/>
          <p:cNvGrpSpPr/>
          <p:nvPr/>
        </p:nvGrpSpPr>
        <p:grpSpPr>
          <a:xfrm>
            <a:off x="14410531" y="8967985"/>
            <a:ext cx="4500203" cy="2274118"/>
            <a:chOff x="0" y="0"/>
            <a:chExt cx="4500201" cy="2274117"/>
          </a:xfrm>
        </p:grpSpPr>
        <p:pic>
          <p:nvPicPr>
            <p:cNvPr id="541" name="Screen Shot 2021-01-30 at 6.55.45 PM.png" descr="Screen Shot 2021-01-30 at 6.55.45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130301" cy="886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Screen Shot 2021-01-30 at 6.56.08 PM.png" descr="Screen Shot 2021-01-30 at 6.56.0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37" y="1387198"/>
              <a:ext cx="4486765" cy="8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정렬"/>
          <p:cNvSpPr txBox="1"/>
          <p:nvPr>
            <p:ph type="title" idx="4294967295"/>
          </p:nvPr>
        </p:nvSpPr>
        <p:spPr>
          <a:xfrm>
            <a:off x="9359568" y="5255857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546" name="Sorting"/>
          <p:cNvSpPr txBox="1"/>
          <p:nvPr/>
        </p:nvSpPr>
        <p:spPr>
          <a:xfrm>
            <a:off x="9429889" y="7017829"/>
            <a:ext cx="5524222" cy="1442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665440">
              <a:defRPr sz="8829"/>
            </a:lvl1pPr>
          </a:lstStyle>
          <a:p>
            <a:pPr/>
            <a:r>
              <a:t>Sorting</a:t>
            </a:r>
          </a:p>
        </p:txBody>
      </p:sp>
      <p:sp>
        <p:nvSpPr>
          <p:cNvPr id="547" name="순서를 매길 수 있는 원소로 구성된 리스트"/>
          <p:cNvSpPr txBox="1"/>
          <p:nvPr/>
        </p:nvSpPr>
        <p:spPr>
          <a:xfrm>
            <a:off x="5564193" y="1704010"/>
            <a:ext cx="13255613" cy="116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300">
                <a:solidFill>
                  <a:srgbClr val="0086A2"/>
                </a:solidFill>
              </a:defRPr>
            </a:lvl1pPr>
          </a:lstStyle>
          <a:p>
            <a:pPr/>
            <a:r>
              <a:t>순서를 매길 수 있는 원소로 구성된 리스트</a:t>
            </a:r>
          </a:p>
        </p:txBody>
      </p:sp>
      <p:sp>
        <p:nvSpPr>
          <p:cNvPr id="548" name="순서대로 정렬한 리스트"/>
          <p:cNvSpPr txBox="1"/>
          <p:nvPr/>
        </p:nvSpPr>
        <p:spPr>
          <a:xfrm>
            <a:off x="8202752" y="10975010"/>
            <a:ext cx="7521296" cy="116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300">
                <a:solidFill>
                  <a:srgbClr val="0086A2"/>
                </a:solidFill>
              </a:defRPr>
            </a:lvl1pPr>
          </a:lstStyle>
          <a:p>
            <a:pPr/>
            <a:r>
              <a:t>순서대로 정렬한 리스트</a:t>
            </a:r>
          </a:p>
        </p:txBody>
      </p:sp>
      <p:sp>
        <p:nvSpPr>
          <p:cNvPr id="549" name="Line"/>
          <p:cNvSpPr/>
          <p:nvPr/>
        </p:nvSpPr>
        <p:spPr>
          <a:xfrm>
            <a:off x="12227122" y="3225799"/>
            <a:ext cx="1" cy="1977025"/>
          </a:xfrm>
          <a:prstGeom prst="line">
            <a:avLst/>
          </a:prstGeom>
          <a:ln w="152400">
            <a:solidFill>
              <a:srgbClr val="0086A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" name="Line"/>
          <p:cNvSpPr/>
          <p:nvPr/>
        </p:nvSpPr>
        <p:spPr>
          <a:xfrm>
            <a:off x="12192000" y="8729064"/>
            <a:ext cx="1" cy="1977025"/>
          </a:xfrm>
          <a:prstGeom prst="line">
            <a:avLst/>
          </a:prstGeom>
          <a:ln w="152400">
            <a:solidFill>
              <a:srgbClr val="0086A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3169" y="3810661"/>
            <a:ext cx="12805532" cy="394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21-01-30 at 6.53.33 PM.png" descr="Screen Shot 2021-01-30 at 6.53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315" y="1137560"/>
            <a:ext cx="8999674" cy="1144088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✔︎"/>
          <p:cNvSpPr txBox="1"/>
          <p:nvPr/>
        </p:nvSpPr>
        <p:spPr>
          <a:xfrm>
            <a:off x="13422603" y="90075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14410531" y="8967985"/>
            <a:ext cx="4500203" cy="2274118"/>
            <a:chOff x="0" y="0"/>
            <a:chExt cx="4500201" cy="2274117"/>
          </a:xfrm>
        </p:grpSpPr>
        <p:pic>
          <p:nvPicPr>
            <p:cNvPr id="181" name="Screen Shot 2021-01-30 at 6.55.45 PM.png" descr="Screen Shot 2021-01-30 at 6.55.45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130301" cy="886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Screen Shot 2021-01-30 at 6.56.08 PM.png" descr="Screen Shot 2021-01-30 at 6.56.0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37" y="1387198"/>
              <a:ext cx="4486765" cy="8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Table"/>
          <p:cNvGraphicFramePr/>
          <p:nvPr/>
        </p:nvGraphicFramePr>
        <p:xfrm>
          <a:off x="3150750" y="4453972"/>
          <a:ext cx="20888444" cy="79112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178350"/>
                <a:gridCol w="4646365"/>
                <a:gridCol w="4088856"/>
                <a:gridCol w="5168927"/>
              </a:tblGrid>
              <a:tr h="2943633">
                <a:tc>
                  <a:txBody>
                    <a:bodyPr/>
                    <a:lstStyle/>
                    <a:p>
                      <a:pPr defTabSz="914400">
                        <a:defRPr b="1" sz="4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ym typeface="Helvetica Neue"/>
                        </a:rPr>
                        <a:t>인덱스로
직접 접근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ym typeface="Helvetica Neue"/>
                        </a:rPr>
                        <a:t>길이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ym typeface="Helvetica Neue"/>
                        </a:rPr>
                        <a:t>원소의 타입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546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200">
                          <a:sym typeface="Helvetica Neue"/>
                        </a:rPr>
                        <a:t>리스트
List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>
                          <a:sym typeface="Helvetica Neue"/>
                        </a:rPr>
                        <a:t>불가능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가변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달라도 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2408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200">
                          <a:sym typeface="Helvetica Neue"/>
                        </a:rPr>
                        <a:t>배열
Array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>
                          <a:sym typeface="Helvetica Neue"/>
                        </a:rPr>
                        <a:t>가능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고정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같아야 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3" name="리스트 vs. 배열"/>
          <p:cNvSpPr txBox="1"/>
          <p:nvPr>
            <p:ph type="title" idx="4294967295"/>
          </p:nvPr>
        </p:nvSpPr>
        <p:spPr>
          <a:xfrm>
            <a:off x="7271794" y="1297309"/>
            <a:ext cx="9840412" cy="207017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리스트 vs. 배열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" name="Table"/>
          <p:cNvGraphicFramePr/>
          <p:nvPr/>
        </p:nvGraphicFramePr>
        <p:xfrm>
          <a:off x="3150750" y="4453972"/>
          <a:ext cx="20888444" cy="79112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178350"/>
                <a:gridCol w="4646365"/>
                <a:gridCol w="4088856"/>
                <a:gridCol w="5168927"/>
              </a:tblGrid>
              <a:tr h="2943633">
                <a:tc>
                  <a:txBody>
                    <a:bodyPr/>
                    <a:lstStyle/>
                    <a:p>
                      <a:pPr defTabSz="914400">
                        <a:defRPr b="1" sz="4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ym typeface="Helvetica Neue"/>
                        </a:rPr>
                        <a:t>인덱스로
직접 접근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ym typeface="Helvetica Neue"/>
                        </a:rPr>
                        <a:t>길이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ym typeface="Helvetica Neue"/>
                        </a:rPr>
                        <a:t>원소의 타입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546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200">
                          <a:sym typeface="Helvetica Neue"/>
                        </a:rPr>
                        <a:t>리스트
List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>
                          <a:solidFill>
                            <a:srgbClr val="FF2600"/>
                          </a:solidFill>
                          <a:sym typeface="Helvetica Neue"/>
                        </a:rPr>
                        <a:t>불가능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olidFill>
                            <a:srgbClr val="0433FF"/>
                          </a:solidFill>
                          <a:sym typeface="Helvetica Neue"/>
                        </a:rPr>
                        <a:t>가변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400">
                          <a:solidFill>
                            <a:srgbClr val="0433FF"/>
                          </a:solidFill>
                          <a:sym typeface="Helvetica Neue"/>
                        </a:rPr>
                        <a:t>달라도 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2408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5200">
                          <a:sym typeface="Helvetica Neue"/>
                        </a:rPr>
                        <a:t>배열
Array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b="1" sz="5400">
                          <a:solidFill>
                            <a:srgbClr val="0433FF"/>
                          </a:solidFill>
                          <a:sym typeface="Helvetica Neue"/>
                        </a:rPr>
                        <a:t>가능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olidFill>
                            <a:srgbClr val="FF2600"/>
                          </a:solidFill>
                          <a:sym typeface="Helvetica Neue"/>
                        </a:rPr>
                        <a:t>고정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olidFill>
                            <a:srgbClr val="FF2600"/>
                          </a:solidFill>
                          <a:sym typeface="Helvetica Neue"/>
                        </a:rPr>
                        <a:t>같아야 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6" name="파이썬의 리스트"/>
          <p:cNvSpPr txBox="1"/>
          <p:nvPr>
            <p:ph type="title" idx="4294967295"/>
          </p:nvPr>
        </p:nvSpPr>
        <p:spPr>
          <a:xfrm>
            <a:off x="7271794" y="1297309"/>
            <a:ext cx="9840412" cy="207017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파이썬의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리스트"/>
          <p:cNvSpPr txBox="1"/>
          <p:nvPr>
            <p:ph type="title" idx="4294967295"/>
          </p:nvPr>
        </p:nvSpPr>
        <p:spPr>
          <a:xfrm>
            <a:off x="9359568" y="975803"/>
            <a:ext cx="5664864" cy="1637112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81870">
              <a:defRPr b="1" sz="99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리스트</a:t>
            </a:r>
          </a:p>
        </p:txBody>
      </p:sp>
      <p:sp>
        <p:nvSpPr>
          <p:cNvPr id="559" name="구조 귀납歸納,인덕"/>
          <p:cNvSpPr txBox="1"/>
          <p:nvPr/>
        </p:nvSpPr>
        <p:spPr>
          <a:xfrm>
            <a:off x="9550691" y="3647807"/>
            <a:ext cx="5282617" cy="114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u="sng"/>
            </a:pPr>
            <a:r>
              <a:t>구조 귀납</a:t>
            </a:r>
            <a:r>
              <a:rPr sz="4800"/>
              <a:t>歸納,인덕</a:t>
            </a:r>
          </a:p>
        </p:txBody>
      </p:sp>
      <p:sp>
        <p:nvSpPr>
          <p:cNvPr id="560" name="Structural Induction"/>
          <p:cNvSpPr txBox="1"/>
          <p:nvPr/>
        </p:nvSpPr>
        <p:spPr>
          <a:xfrm>
            <a:off x="9344812" y="4734324"/>
            <a:ext cx="569437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 u="sng"/>
            </a:lvl1pPr>
          </a:lstStyle>
          <a:p>
            <a:pPr/>
            <a:r>
              <a:t>Structural Induction</a:t>
            </a:r>
          </a:p>
        </p:txBody>
      </p:sp>
      <p:graphicFrame>
        <p:nvGraphicFramePr>
          <p:cNvPr id="561" name="Table"/>
          <p:cNvGraphicFramePr/>
          <p:nvPr/>
        </p:nvGraphicFramePr>
        <p:xfrm>
          <a:off x="3629581" y="6181419"/>
          <a:ext cx="17137538" cy="628609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525438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7314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  <a:tr h="10165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(3)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Helvetica Neue"/>
                        </a:rPr>
                        <a:t>그 외에 다른 리스트는 없다.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62" name="List"/>
          <p:cNvSpPr txBox="1"/>
          <p:nvPr/>
        </p:nvSpPr>
        <p:spPr>
          <a:xfrm>
            <a:off x="10868260" y="2325759"/>
            <a:ext cx="2647479" cy="12641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99717">
              <a:defRPr sz="7665"/>
            </a:lvl1pPr>
          </a:lstStyle>
          <a:p>
            <a:pPr/>
            <a:r>
              <a:t>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5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8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569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1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2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573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574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7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578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579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580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2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3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584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585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586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587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0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591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592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593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594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595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8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599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00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01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02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03" name="[2]"/>
          <p:cNvSpPr txBox="1"/>
          <p:nvPr/>
        </p:nvSpPr>
        <p:spPr>
          <a:xfrm>
            <a:off x="10631049" y="11373955"/>
            <a:ext cx="165900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</a:t>
            </a:r>
          </a:p>
        </p:txBody>
      </p:sp>
      <p:sp>
        <p:nvSpPr>
          <p:cNvPr id="604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시퀀스"/>
          <p:cNvSpPr txBox="1"/>
          <p:nvPr>
            <p:ph type="title" idx="4294967295"/>
          </p:nvPr>
        </p:nvSpPr>
        <p:spPr>
          <a:xfrm>
            <a:off x="9359568" y="1112856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시퀀스</a:t>
            </a:r>
          </a:p>
        </p:txBody>
      </p:sp>
      <p:sp>
        <p:nvSpPr>
          <p:cNvPr id="186" name="Sequence"/>
          <p:cNvSpPr txBox="1"/>
          <p:nvPr/>
        </p:nvSpPr>
        <p:spPr>
          <a:xfrm>
            <a:off x="10059254" y="2861364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33995">
              <a:defRPr sz="6825"/>
            </a:lvl1pPr>
          </a:lstStyle>
          <a:p>
            <a:pPr/>
            <a:r>
              <a:t>Sequence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3626777" y="4899121"/>
          <a:ext cx="11930823" cy="606853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5143894"/>
                <a:gridCol w="2534610"/>
                <a:gridCol w="6369040"/>
                <a:gridCol w="3082901"/>
              </a:tblGrid>
              <a:tr h="1617572">
                <a:tc rowSpan="3"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시퀀스 타입</a:t>
                      </a:r>
                    </a:p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Sequence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리스트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List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[4, 6, 9, 11]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161538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튜플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Tuple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('컴퓨터과학', 1, '짱')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162440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정수범위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Range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range(3,9)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cPr/>
                </a:tc>
              </a:tr>
              <a:tr h="2241657">
                <a:tc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08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09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10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11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12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13" name="[4, 2]"/>
          <p:cNvSpPr txBox="1"/>
          <p:nvPr/>
        </p:nvSpPr>
        <p:spPr>
          <a:xfrm>
            <a:off x="9454202" y="11373955"/>
            <a:ext cx="28358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[4, 2]</a:t>
            </a:r>
          </a:p>
        </p:txBody>
      </p:sp>
      <p:sp>
        <p:nvSpPr>
          <p:cNvPr id="614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" name="Line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9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20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21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22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23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24" name="[5, 4, 2]"/>
          <p:cNvSpPr txBox="1"/>
          <p:nvPr/>
        </p:nvSpPr>
        <p:spPr>
          <a:xfrm>
            <a:off x="78006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[5, 4, 2]</a:t>
            </a:r>
          </a:p>
        </p:txBody>
      </p:sp>
      <p:sp>
        <p:nvSpPr>
          <p:cNvPr id="625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6" name="Line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Line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8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31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32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33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34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35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36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637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9" name="Line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3883373" y="11032307"/>
            <a:ext cx="823458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44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45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46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47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48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49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50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651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54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55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56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57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58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59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60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661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2" name="Line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3" name="Line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4" name="[3, 5, 4, 2]"/>
          <p:cNvSpPr txBox="1"/>
          <p:nvPr/>
        </p:nvSpPr>
        <p:spPr>
          <a:xfrm>
            <a:off x="7267283" y="113866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665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8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69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70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71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72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73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74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75" name="::"/>
          <p:cNvSpPr txBox="1"/>
          <p:nvPr/>
        </p:nvSpPr>
        <p:spPr>
          <a:xfrm>
            <a:off x="180539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676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677" name="4"/>
          <p:cNvSpPr txBox="1"/>
          <p:nvPr/>
        </p:nvSpPr>
        <p:spPr>
          <a:xfrm>
            <a:off x="16885510" y="1069225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8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9" name="Line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" name="Line"/>
          <p:cNvSpPr/>
          <p:nvPr/>
        </p:nvSpPr>
        <p:spPr>
          <a:xfrm flipV="1">
            <a:off x="17805399" y="101272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1" name="Line"/>
          <p:cNvSpPr/>
          <p:nvPr/>
        </p:nvSpPr>
        <p:spPr>
          <a:xfrm flipH="1" flipV="1">
            <a:off x="19066357" y="101272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2" name="Line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684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89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90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691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692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693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694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695" name="::"/>
          <p:cNvSpPr txBox="1"/>
          <p:nvPr/>
        </p:nvSpPr>
        <p:spPr>
          <a:xfrm>
            <a:off x="16885510" y="80121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696" name="::"/>
          <p:cNvSpPr txBox="1"/>
          <p:nvPr/>
        </p:nvSpPr>
        <p:spPr>
          <a:xfrm>
            <a:off x="180539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697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698" name="5"/>
          <p:cNvSpPr txBox="1"/>
          <p:nvPr/>
        </p:nvSpPr>
        <p:spPr>
          <a:xfrm>
            <a:off x="155901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9" name="4"/>
          <p:cNvSpPr txBox="1"/>
          <p:nvPr/>
        </p:nvSpPr>
        <p:spPr>
          <a:xfrm>
            <a:off x="16885510" y="1069225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00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1" name="Line"/>
          <p:cNvSpPr/>
          <p:nvPr/>
        </p:nvSpPr>
        <p:spPr>
          <a:xfrm flipV="1">
            <a:off x="16484599" y="8804013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2" name="Line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" name="Line"/>
          <p:cNvSpPr/>
          <p:nvPr/>
        </p:nvSpPr>
        <p:spPr>
          <a:xfrm flipV="1">
            <a:off x="17805399" y="101272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" name="Line"/>
          <p:cNvSpPr/>
          <p:nvPr/>
        </p:nvSpPr>
        <p:spPr>
          <a:xfrm flipH="1" flipV="1">
            <a:off x="17821757" y="8804013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" name="Line"/>
          <p:cNvSpPr/>
          <p:nvPr/>
        </p:nvSpPr>
        <p:spPr>
          <a:xfrm flipH="1" flipV="1">
            <a:off x="19066357" y="101272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" name="Line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7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708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1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3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b="1" sz="3600"/>
                        <a:t>cons</a:t>
                      </a:r>
                      <a:r>
                        <a:rPr sz="3600"/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14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15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 :: []</a:t>
            </a:r>
          </a:p>
        </p:txBody>
      </p:sp>
      <p:sp>
        <p:nvSpPr>
          <p:cNvPr id="716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 :: 2 :: []</a:t>
            </a:r>
          </a:p>
        </p:txBody>
      </p:sp>
      <p:sp>
        <p:nvSpPr>
          <p:cNvPr id="717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 :: 4 :: 2 :: []</a:t>
            </a:r>
          </a:p>
        </p:txBody>
      </p:sp>
      <p:sp>
        <p:nvSpPr>
          <p:cNvPr id="718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 :: 5 :: 4 :: 2 :: []</a:t>
            </a:r>
          </a:p>
        </p:txBody>
      </p:sp>
      <p:sp>
        <p:nvSpPr>
          <p:cNvPr id="719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20" name="::"/>
          <p:cNvSpPr txBox="1"/>
          <p:nvPr/>
        </p:nvSpPr>
        <p:spPr>
          <a:xfrm>
            <a:off x="15590110" y="66659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721" name="::"/>
          <p:cNvSpPr txBox="1"/>
          <p:nvPr/>
        </p:nvSpPr>
        <p:spPr>
          <a:xfrm>
            <a:off x="16885510" y="80121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722" name="::"/>
          <p:cNvSpPr txBox="1"/>
          <p:nvPr/>
        </p:nvSpPr>
        <p:spPr>
          <a:xfrm>
            <a:off x="180539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723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::</a:t>
            </a:r>
          </a:p>
        </p:txBody>
      </p:sp>
      <p:sp>
        <p:nvSpPr>
          <p:cNvPr id="724" name="3"/>
          <p:cNvSpPr txBox="1"/>
          <p:nvPr/>
        </p:nvSpPr>
        <p:spPr>
          <a:xfrm>
            <a:off x="14447110" y="80121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5" name="5"/>
          <p:cNvSpPr txBox="1"/>
          <p:nvPr/>
        </p:nvSpPr>
        <p:spPr>
          <a:xfrm>
            <a:off x="155901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6" name="4"/>
          <p:cNvSpPr txBox="1"/>
          <p:nvPr/>
        </p:nvSpPr>
        <p:spPr>
          <a:xfrm>
            <a:off x="16885510" y="1069225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7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8" name="Line"/>
          <p:cNvSpPr/>
          <p:nvPr/>
        </p:nvSpPr>
        <p:spPr>
          <a:xfrm flipV="1">
            <a:off x="15239999" y="7561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9" name="Line"/>
          <p:cNvSpPr/>
          <p:nvPr/>
        </p:nvSpPr>
        <p:spPr>
          <a:xfrm flipV="1">
            <a:off x="16484599" y="8804013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0" name="Line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1" name="Line"/>
          <p:cNvSpPr/>
          <p:nvPr/>
        </p:nvSpPr>
        <p:spPr>
          <a:xfrm flipV="1">
            <a:off x="17805399" y="101272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2" name="Line"/>
          <p:cNvSpPr/>
          <p:nvPr/>
        </p:nvSpPr>
        <p:spPr>
          <a:xfrm flipH="1" flipV="1">
            <a:off x="16500957" y="7561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3" name="Line"/>
          <p:cNvSpPr/>
          <p:nvPr/>
        </p:nvSpPr>
        <p:spPr>
          <a:xfrm flipH="1" flipV="1">
            <a:off x="17821757" y="8804013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4" name="Line"/>
          <p:cNvSpPr/>
          <p:nvPr/>
        </p:nvSpPr>
        <p:spPr>
          <a:xfrm flipH="1" flipV="1">
            <a:off x="19066357" y="101272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5" name="Line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6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737" name="Line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0" name="Line"/>
          <p:cNvSpPr/>
          <p:nvPr/>
        </p:nvSpPr>
        <p:spPr>
          <a:xfrm>
            <a:off x="3883373" y="11032307"/>
            <a:ext cx="823458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1" name="Line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3" name="Table"/>
          <p:cNvGraphicFramePr/>
          <p:nvPr/>
        </p:nvGraphicFramePr>
        <p:xfrm>
          <a:off x="3629581" y="11522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>
                          <a:solidFill>
                            <a:srgbClr val="FF2600"/>
                          </a:solidFill>
                        </a:rPr>
                        <a:t>여기서, 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>
                          <a:solidFill>
                            <a:srgbClr val="FF2600"/>
                          </a:solidFill>
                        </a:rPr>
                        <a:t>는 리스트 생성 연산자로 </a:t>
                      </a:r>
                      <a:r>
                        <a:rPr b="1" sz="3600">
                          <a:solidFill>
                            <a:srgbClr val="FF2600"/>
                          </a:solidFill>
                        </a:rPr>
                        <a:t>cons</a:t>
                      </a:r>
                      <a:r>
                        <a:rPr sz="3600">
                          <a:solidFill>
                            <a:srgbClr val="FF2600"/>
                          </a:solidFill>
                        </a:rPr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Table"/>
          <p:cNvGraphicFramePr/>
          <p:nvPr/>
        </p:nvGraphicFramePr>
        <p:xfrm>
          <a:off x="3629581" y="727361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graphicFrame>
        <p:nvGraphicFramePr>
          <p:cNvPr id="747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8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시퀀스"/>
          <p:cNvSpPr txBox="1"/>
          <p:nvPr>
            <p:ph type="title" idx="4294967295"/>
          </p:nvPr>
        </p:nvSpPr>
        <p:spPr>
          <a:xfrm>
            <a:off x="9359568" y="1112856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시퀀스</a:t>
            </a:r>
          </a:p>
        </p:txBody>
      </p:sp>
      <p:sp>
        <p:nvSpPr>
          <p:cNvPr id="190" name="Sequence"/>
          <p:cNvSpPr txBox="1"/>
          <p:nvPr/>
        </p:nvSpPr>
        <p:spPr>
          <a:xfrm>
            <a:off x="10059254" y="2861364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33995">
              <a:defRPr sz="6825"/>
            </a:lvl1pPr>
          </a:lstStyle>
          <a:p>
            <a:pPr/>
            <a:r>
              <a:t>Sequence</a:t>
            </a:r>
          </a:p>
        </p:txBody>
      </p:sp>
      <p:graphicFrame>
        <p:nvGraphicFramePr>
          <p:cNvPr id="191" name="Table"/>
          <p:cNvGraphicFramePr/>
          <p:nvPr/>
        </p:nvGraphicFramePr>
        <p:xfrm>
          <a:off x="3626777" y="4899121"/>
          <a:ext cx="11930823" cy="606853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5143894"/>
                <a:gridCol w="2534610"/>
                <a:gridCol w="6369040"/>
                <a:gridCol w="3082901"/>
              </a:tblGrid>
              <a:tr h="1617572">
                <a:tc rowSpan="3"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시퀀스 타입</a:t>
                      </a:r>
                    </a:p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Sequence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리스트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List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[4, 6, 9, 11]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161538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튜플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Tuple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('컴퓨터과학', 1, '짱')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162440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정수범위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Range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range(3,9)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cPr/>
                </a:tc>
              </a:tr>
              <a:tr h="2241657">
                <a:tc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텍스트 시퀀스 타입</a:t>
                      </a:r>
                    </a:p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Text  Sequence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문자열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"컴퓨터과학"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51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graphicFrame>
        <p:nvGraphicFramePr>
          <p:cNvPr id="752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53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57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graphicFrame>
        <p:nvGraphicFramePr>
          <p:cNvPr id="758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59" name="[2]"/>
          <p:cNvSpPr txBox="1"/>
          <p:nvPr/>
        </p:nvSpPr>
        <p:spPr>
          <a:xfrm>
            <a:off x="15329842" y="10103127"/>
            <a:ext cx="173574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</a:t>
            </a:r>
          </a:p>
        </p:txBody>
      </p:sp>
      <p:sp>
        <p:nvSpPr>
          <p:cNvPr id="760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1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64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sp>
        <p:nvSpPr>
          <p:cNvPr id="765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[4] + [2] + []</a:t>
            </a:r>
          </a:p>
        </p:txBody>
      </p:sp>
      <p:graphicFrame>
        <p:nvGraphicFramePr>
          <p:cNvPr id="766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7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8" name="Line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9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72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sp>
        <p:nvSpPr>
          <p:cNvPr id="773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[4] + [2] + []</a:t>
            </a:r>
          </a:p>
        </p:txBody>
      </p:sp>
      <p:graphicFrame>
        <p:nvGraphicFramePr>
          <p:cNvPr id="774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75" name="[4, 2]"/>
          <p:cNvSpPr txBox="1"/>
          <p:nvPr/>
        </p:nvSpPr>
        <p:spPr>
          <a:xfrm>
            <a:off x="14164964" y="10103127"/>
            <a:ext cx="2900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[4, 2]</a:t>
            </a:r>
          </a:p>
        </p:txBody>
      </p:sp>
      <p:sp>
        <p:nvSpPr>
          <p:cNvPr id="776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7" name="Line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8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81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sp>
        <p:nvSpPr>
          <p:cNvPr id="782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[4] + [2] + []</a:t>
            </a:r>
          </a:p>
        </p:txBody>
      </p:sp>
      <p:sp>
        <p:nvSpPr>
          <p:cNvPr id="783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[5] + [4] + [2] + []</a:t>
            </a:r>
          </a:p>
        </p:txBody>
      </p:sp>
      <p:graphicFrame>
        <p:nvGraphicFramePr>
          <p:cNvPr id="784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5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6" name="Line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7" name="Line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8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791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sp>
        <p:nvSpPr>
          <p:cNvPr id="792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[4] + [2] + []</a:t>
            </a:r>
          </a:p>
        </p:txBody>
      </p:sp>
      <p:sp>
        <p:nvSpPr>
          <p:cNvPr id="793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[5] + [4] + [2] + []</a:t>
            </a:r>
          </a:p>
        </p:txBody>
      </p:sp>
      <p:graphicFrame>
        <p:nvGraphicFramePr>
          <p:cNvPr id="794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95" name="[5, 4, 2]"/>
          <p:cNvSpPr txBox="1"/>
          <p:nvPr/>
        </p:nvSpPr>
        <p:spPr>
          <a:xfrm>
            <a:off x="13102223" y="10103127"/>
            <a:ext cx="396336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[5, 4, 2]</a:t>
            </a:r>
          </a:p>
        </p:txBody>
      </p:sp>
      <p:sp>
        <p:nvSpPr>
          <p:cNvPr id="796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7" name="Line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8" name="Line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9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802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sp>
        <p:nvSpPr>
          <p:cNvPr id="803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[4] + [2] + []</a:t>
            </a:r>
          </a:p>
        </p:txBody>
      </p:sp>
      <p:sp>
        <p:nvSpPr>
          <p:cNvPr id="804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[5] + [4] + [2] + []</a:t>
            </a:r>
          </a:p>
        </p:txBody>
      </p:sp>
      <p:sp>
        <p:nvSpPr>
          <p:cNvPr id="805" name="[3] + [5] + [4] + [2] + []"/>
          <p:cNvSpPr txBox="1"/>
          <p:nvPr/>
        </p:nvSpPr>
        <p:spPr>
          <a:xfrm>
            <a:off x="7247974" y="7527380"/>
            <a:ext cx="9506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[3] + [5] + [4] + [2] + []</a:t>
            </a:r>
          </a:p>
        </p:txBody>
      </p:sp>
      <p:graphicFrame>
        <p:nvGraphicFramePr>
          <p:cNvPr id="806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7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7382909" y="9178107"/>
            <a:ext cx="920681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1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[]</a:t>
            </a:r>
          </a:p>
        </p:txBody>
      </p:sp>
      <p:sp>
        <p:nvSpPr>
          <p:cNvPr id="814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[2] + []</a:t>
            </a:r>
          </a:p>
        </p:txBody>
      </p:sp>
      <p:sp>
        <p:nvSpPr>
          <p:cNvPr id="815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[4] + [2] + []</a:t>
            </a:r>
          </a:p>
        </p:txBody>
      </p:sp>
      <p:sp>
        <p:nvSpPr>
          <p:cNvPr id="816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[5] + [4] + [2] + []</a:t>
            </a:r>
          </a:p>
        </p:txBody>
      </p:sp>
      <p:sp>
        <p:nvSpPr>
          <p:cNvPr id="817" name="[3] + [5] + [4] + [2] + []"/>
          <p:cNvSpPr txBox="1"/>
          <p:nvPr/>
        </p:nvSpPr>
        <p:spPr>
          <a:xfrm>
            <a:off x="7247974" y="7527380"/>
            <a:ext cx="9506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[3] + [5] + [4] + [2] + []</a:t>
            </a:r>
          </a:p>
        </p:txBody>
      </p:sp>
      <p:graphicFrame>
        <p:nvGraphicFramePr>
          <p:cNvPr id="818" name="Table"/>
          <p:cNvGraphicFramePr/>
          <p:nvPr/>
        </p:nvGraphicFramePr>
        <p:xfrm>
          <a:off x="3629581" y="1120909"/>
          <a:ext cx="17137538" cy="46784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41247"/>
                <a:gridCol w="3670312"/>
                <a:gridCol w="12213276"/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19" name="[3, 5, 4, 2]"/>
          <p:cNvSpPr txBox="1"/>
          <p:nvPr/>
        </p:nvSpPr>
        <p:spPr>
          <a:xfrm>
            <a:off x="12042816" y="10103127"/>
            <a:ext cx="502276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7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[3, 5, 4, 2]</a:t>
            </a:r>
          </a:p>
        </p:txBody>
      </p:sp>
      <p:sp>
        <p:nvSpPr>
          <p:cNvPr id="820" name="Line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1" name="Line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2" name="Line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3" name="Line"/>
          <p:cNvSpPr/>
          <p:nvPr/>
        </p:nvSpPr>
        <p:spPr>
          <a:xfrm>
            <a:off x="7382909" y="9178107"/>
            <a:ext cx="920681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4" name="Line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선택정렬"/>
          <p:cNvSpPr txBox="1"/>
          <p:nvPr/>
        </p:nvSpPr>
        <p:spPr>
          <a:xfrm>
            <a:off x="8598852" y="3834770"/>
            <a:ext cx="718629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선택정렬</a:t>
            </a:r>
          </a:p>
        </p:txBody>
      </p:sp>
      <p:sp>
        <p:nvSpPr>
          <p:cNvPr id="827" name="Selection Sort"/>
          <p:cNvSpPr txBox="1"/>
          <p:nvPr/>
        </p:nvSpPr>
        <p:spPr>
          <a:xfrm>
            <a:off x="5284660" y="7308096"/>
            <a:ext cx="13814680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pPr/>
            <a:r>
              <a:t>Selection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선택정렬 알고리즘"/>
          <p:cNvSpPr txBox="1"/>
          <p:nvPr/>
        </p:nvSpPr>
        <p:spPr>
          <a:xfrm>
            <a:off x="8274799" y="896289"/>
            <a:ext cx="7834402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>
                <a:solidFill>
                  <a:srgbClr val="0086A2"/>
                </a:solidFill>
              </a:defRPr>
            </a:lvl1pPr>
          </a:lstStyle>
          <a:p>
            <a:pPr/>
            <a:r>
              <a:t>선택정렬 알고리즘</a:t>
            </a:r>
          </a:p>
        </p:txBody>
      </p:sp>
      <p:sp>
        <p:nvSpPr>
          <p:cNvPr id="830" name="Selection Sort"/>
          <p:cNvSpPr txBox="1"/>
          <p:nvPr/>
        </p:nvSpPr>
        <p:spPr>
          <a:xfrm>
            <a:off x="9638500" y="2211315"/>
            <a:ext cx="5107001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>
                <a:solidFill>
                  <a:srgbClr val="0086A2"/>
                </a:solidFill>
              </a:defRPr>
            </a:lvl1pPr>
          </a:lstStyle>
          <a:p>
            <a:pPr/>
            <a:r>
              <a:t>Selection Sort</a:t>
            </a:r>
          </a:p>
        </p:txBody>
      </p:sp>
      <p:graphicFrame>
        <p:nvGraphicFramePr>
          <p:cNvPr id="831" name="Table"/>
          <p:cNvGraphicFramePr/>
          <p:nvPr/>
        </p:nvGraphicFramePr>
        <p:xfrm>
          <a:off x="1812855" y="52047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시퀀스"/>
          <p:cNvSpPr txBox="1"/>
          <p:nvPr>
            <p:ph type="title" idx="4294967295"/>
          </p:nvPr>
        </p:nvSpPr>
        <p:spPr>
          <a:xfrm>
            <a:off x="9359568" y="1112856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시퀀스</a:t>
            </a:r>
          </a:p>
        </p:txBody>
      </p:sp>
      <p:sp>
        <p:nvSpPr>
          <p:cNvPr id="194" name="Sequence"/>
          <p:cNvSpPr txBox="1"/>
          <p:nvPr/>
        </p:nvSpPr>
        <p:spPr>
          <a:xfrm>
            <a:off x="10059254" y="2861364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33995">
              <a:defRPr sz="6825"/>
            </a:lvl1pPr>
          </a:lstStyle>
          <a:p>
            <a:pPr/>
            <a:r>
              <a:t>Sequence</a:t>
            </a:r>
          </a:p>
        </p:txBody>
      </p:sp>
      <p:graphicFrame>
        <p:nvGraphicFramePr>
          <p:cNvPr id="195" name="Table"/>
          <p:cNvGraphicFramePr/>
          <p:nvPr/>
        </p:nvGraphicFramePr>
        <p:xfrm>
          <a:off x="3626777" y="4899121"/>
          <a:ext cx="11930823" cy="606853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5143894"/>
                <a:gridCol w="2534610"/>
                <a:gridCol w="6369040"/>
                <a:gridCol w="3082901"/>
              </a:tblGrid>
              <a:tr h="1617572">
                <a:tc rowSpan="3"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시퀀스 타입</a:t>
                      </a:r>
                    </a:p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Sequence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리스트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List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[4, 6, 9, 11]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  <a:r>
                        <a:t>수정 가능</a:t>
                      </a:r>
                    </a:p>
                    <a:p>
                      <a:pPr defTabSz="914400">
                        <a:defRPr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  <a:r>
                        <a:t>Mutable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161538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튜플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Tuple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('컴퓨터과학', 1, '짱')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b="1"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  <a:r>
                        <a:t>수정 불가능</a:t>
                      </a:r>
                    </a:p>
                    <a:p>
                      <a:pPr defTabSz="914400">
                        <a:defRPr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  <a:r>
                        <a:t>Immutable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</a:tr>
              <a:tr h="162440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정수범위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Range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range(3,9)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cPr/>
                </a:tc>
              </a:tr>
              <a:tr h="2241657">
                <a:tc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텍스트 시퀀스 타입</a:t>
                      </a:r>
                    </a:p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Text  Sequence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sym typeface="Helvetica Neue"/>
                        </a:defRPr>
                      </a:pPr>
                      <a:r>
                        <a:t>문자열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"컴퓨터과학"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3507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233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4" name="[]"/>
          <p:cNvSpPr txBox="1"/>
          <p:nvPr/>
        </p:nvSpPr>
        <p:spPr>
          <a:xfrm>
            <a:off x="11823427" y="8007460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835" name="Line"/>
          <p:cNvSpPr/>
          <p:nvPr/>
        </p:nvSpPr>
        <p:spPr>
          <a:xfrm>
            <a:off x="12166600" y="89307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6" name="정렬"/>
          <p:cNvSpPr txBox="1"/>
          <p:nvPr/>
        </p:nvSpPr>
        <p:spPr>
          <a:xfrm>
            <a:off x="12530395" y="9810636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정렬</a:t>
            </a:r>
          </a:p>
        </p:txBody>
      </p:sp>
      <p:sp>
        <p:nvSpPr>
          <p:cNvPr id="837" name="[]"/>
          <p:cNvSpPr txBox="1"/>
          <p:nvPr/>
        </p:nvSpPr>
        <p:spPr>
          <a:xfrm>
            <a:off x="11823427" y="115884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42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573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9416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0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841" name="Rectangle"/>
          <p:cNvSpPr/>
          <p:nvPr/>
        </p:nvSpPr>
        <p:spPr>
          <a:xfrm>
            <a:off x="6335166" y="7792280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2" name="xs"/>
          <p:cNvSpPr txBox="1"/>
          <p:nvPr/>
        </p:nvSpPr>
        <p:spPr>
          <a:xfrm>
            <a:off x="11864131" y="7896694"/>
            <a:ext cx="70653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4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4266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5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846" name="Rectangle"/>
          <p:cNvSpPr/>
          <p:nvPr/>
        </p:nvSpPr>
        <p:spPr>
          <a:xfrm>
            <a:off x="6335166" y="7792280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7" name="xs"/>
          <p:cNvSpPr txBox="1"/>
          <p:nvPr/>
        </p:nvSpPr>
        <p:spPr>
          <a:xfrm>
            <a:off x="11864131" y="7896694"/>
            <a:ext cx="70653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</a:p>
        </p:txBody>
      </p:sp>
      <p:sp>
        <p:nvSpPr>
          <p:cNvPr id="848" name="Rectangle"/>
          <p:cNvSpPr/>
          <p:nvPr/>
        </p:nvSpPr>
        <p:spPr>
          <a:xfrm>
            <a:off x="9715240" y="77851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9" name="smallest"/>
          <p:cNvSpPr txBox="1"/>
          <p:nvPr/>
        </p:nvSpPr>
        <p:spPr>
          <a:xfrm>
            <a:off x="9139266" y="87165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smallest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41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35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2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853" name="Rectangle"/>
          <p:cNvSpPr/>
          <p:nvPr/>
        </p:nvSpPr>
        <p:spPr>
          <a:xfrm>
            <a:off x="6335166" y="7792280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4" name="xs"/>
          <p:cNvSpPr txBox="1"/>
          <p:nvPr/>
        </p:nvSpPr>
        <p:spPr>
          <a:xfrm>
            <a:off x="11864131" y="7896694"/>
            <a:ext cx="70653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</a:p>
        </p:txBody>
      </p:sp>
      <p:sp>
        <p:nvSpPr>
          <p:cNvPr id="855" name="Rectangle"/>
          <p:cNvSpPr/>
          <p:nvPr/>
        </p:nvSpPr>
        <p:spPr>
          <a:xfrm>
            <a:off x="9715240" y="77851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6" name="smallest"/>
          <p:cNvSpPr txBox="1"/>
          <p:nvPr/>
        </p:nvSpPr>
        <p:spPr>
          <a:xfrm>
            <a:off x="9139266" y="87165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smallest</a:t>
            </a:r>
          </a:p>
        </p:txBody>
      </p:sp>
      <p:sp>
        <p:nvSpPr>
          <p:cNvPr id="857" name="Line"/>
          <p:cNvSpPr/>
          <p:nvPr/>
        </p:nvSpPr>
        <p:spPr>
          <a:xfrm flipH="1">
            <a:off x="6715104" y="8209289"/>
            <a:ext cx="3358079" cy="3358078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8" name="제거"/>
          <p:cNvSpPr txBox="1"/>
          <p:nvPr/>
        </p:nvSpPr>
        <p:spPr>
          <a:xfrm>
            <a:off x="8507517" y="9865451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제거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861" name="Rectangle"/>
          <p:cNvSpPr/>
          <p:nvPr/>
        </p:nvSpPr>
        <p:spPr>
          <a:xfrm>
            <a:off x="7030471" y="7792280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2" name="xs-smallest"/>
          <p:cNvSpPr txBox="1"/>
          <p:nvPr/>
        </p:nvSpPr>
        <p:spPr>
          <a:xfrm>
            <a:off x="11037689" y="7896694"/>
            <a:ext cx="235942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914400">
              <a:defRPr b="0" sz="360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  <a:r>
              <a:rPr b="1" baseline="31999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-smallest</a:t>
            </a:r>
          </a:p>
        </p:txBody>
      </p:sp>
      <p:sp>
        <p:nvSpPr>
          <p:cNvPr id="863" name="Rectangle"/>
          <p:cNvSpPr/>
          <p:nvPr/>
        </p:nvSpPr>
        <p:spPr>
          <a:xfrm>
            <a:off x="6362440" y="116205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4" name="smallest"/>
          <p:cNvSpPr txBox="1"/>
          <p:nvPr/>
        </p:nvSpPr>
        <p:spPr>
          <a:xfrm>
            <a:off x="5786466" y="125519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smallest</a:t>
            </a:r>
          </a:p>
        </p:txBody>
      </p:sp>
      <p:sp>
        <p:nvSpPr>
          <p:cNvPr id="865" name="Rectangle"/>
          <p:cNvSpPr/>
          <p:nvPr/>
        </p:nvSpPr>
        <p:spPr>
          <a:xfrm>
            <a:off x="6362440" y="779228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66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41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35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449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</a:tcPr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3718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9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870" name="Rectangle"/>
          <p:cNvSpPr/>
          <p:nvPr/>
        </p:nvSpPr>
        <p:spPr>
          <a:xfrm>
            <a:off x="7030471" y="7792280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1" name="xs-smallest"/>
          <p:cNvSpPr txBox="1"/>
          <p:nvPr/>
        </p:nvSpPr>
        <p:spPr>
          <a:xfrm>
            <a:off x="11037689" y="7896694"/>
            <a:ext cx="235942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914400">
              <a:defRPr b="0" sz="360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  <a:r>
              <a:rPr b="1" baseline="31999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-smallest</a:t>
            </a:r>
          </a:p>
        </p:txBody>
      </p:sp>
      <p:sp>
        <p:nvSpPr>
          <p:cNvPr id="872" name="Line"/>
          <p:cNvSpPr/>
          <p:nvPr/>
        </p:nvSpPr>
        <p:spPr>
          <a:xfrm>
            <a:off x="12166600" y="89307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3" name="Rectangle"/>
          <p:cNvSpPr/>
          <p:nvPr/>
        </p:nvSpPr>
        <p:spPr>
          <a:xfrm>
            <a:off x="6362440" y="779228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4" name="재귀로 정렬"/>
          <p:cNvSpPr txBox="1"/>
          <p:nvPr/>
        </p:nvSpPr>
        <p:spPr>
          <a:xfrm>
            <a:off x="12584827" y="9791942"/>
            <a:ext cx="2260067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  <p:sp>
        <p:nvSpPr>
          <p:cNvPr id="875" name="Rectangle"/>
          <p:cNvSpPr/>
          <p:nvPr/>
        </p:nvSpPr>
        <p:spPr>
          <a:xfrm>
            <a:off x="7030471" y="11620162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2978A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6" name="정렬된 xs-smallest"/>
          <p:cNvSpPr txBox="1"/>
          <p:nvPr/>
        </p:nvSpPr>
        <p:spPr>
          <a:xfrm>
            <a:off x="10330122" y="11724577"/>
            <a:ext cx="3672958" cy="72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  <a:r>
              <a:rPr baseline="31999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-smallest</a:t>
            </a:r>
          </a:p>
        </p:txBody>
      </p:sp>
      <p:sp>
        <p:nvSpPr>
          <p:cNvPr id="877" name="Rectangle"/>
          <p:cNvSpPr/>
          <p:nvPr/>
        </p:nvSpPr>
        <p:spPr>
          <a:xfrm>
            <a:off x="6362440" y="116205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8" name="smallest"/>
          <p:cNvSpPr txBox="1"/>
          <p:nvPr/>
        </p:nvSpPr>
        <p:spPr>
          <a:xfrm>
            <a:off x="5786466" y="125519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smallest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42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3718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1" name="Rectangle"/>
          <p:cNvSpPr/>
          <p:nvPr/>
        </p:nvSpPr>
        <p:spPr>
          <a:xfrm>
            <a:off x="7030471" y="11620162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2978A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2" name="정렬된 xs-smallest"/>
          <p:cNvSpPr txBox="1"/>
          <p:nvPr/>
        </p:nvSpPr>
        <p:spPr>
          <a:xfrm>
            <a:off x="10330122" y="11724577"/>
            <a:ext cx="3672958" cy="72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  <a:r>
              <a:rPr baseline="31999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-smallest</a:t>
            </a:r>
          </a:p>
        </p:txBody>
      </p:sp>
      <p:sp>
        <p:nvSpPr>
          <p:cNvPr id="883" name="Rectangle"/>
          <p:cNvSpPr/>
          <p:nvPr/>
        </p:nvSpPr>
        <p:spPr>
          <a:xfrm>
            <a:off x="6362440" y="116205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4" name="smallest"/>
          <p:cNvSpPr txBox="1"/>
          <p:nvPr/>
        </p:nvSpPr>
        <p:spPr>
          <a:xfrm>
            <a:off x="5786466" y="125519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smallest</a:t>
            </a:r>
          </a:p>
        </p:txBody>
      </p:sp>
      <p:sp>
        <p:nvSpPr>
          <p:cNvPr id="885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>
                    <a:alpha val="34408"/>
                  </a:srgbClr>
                </a:solidFill>
              </a:defRPr>
            </a:lvl1pPr>
          </a:lstStyle>
          <a:p>
            <a:pPr/>
            <a:r>
              <a:t>정렬 대상 리스트</a:t>
            </a:r>
          </a:p>
        </p:txBody>
      </p:sp>
      <p:sp>
        <p:nvSpPr>
          <p:cNvPr id="886" name="Rectangle"/>
          <p:cNvSpPr/>
          <p:nvPr/>
        </p:nvSpPr>
        <p:spPr>
          <a:xfrm>
            <a:off x="7030471" y="7792280"/>
            <a:ext cx="11018363" cy="897805"/>
          </a:xfrm>
          <a:prstGeom prst="rect">
            <a:avLst/>
          </a:prstGeom>
          <a:ln w="63500">
            <a:solidFill>
              <a:srgbClr val="3469A9">
                <a:alpha val="33896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7" name="xs-smallest"/>
          <p:cNvSpPr txBox="1"/>
          <p:nvPr/>
        </p:nvSpPr>
        <p:spPr>
          <a:xfrm>
            <a:off x="11037689" y="7896694"/>
            <a:ext cx="235942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914400">
              <a:defRPr b="0" sz="3600">
                <a:solidFill>
                  <a:srgbClr val="3469A9">
                    <a:alpha val="34408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xs</a:t>
            </a:r>
            <a:r>
              <a:rPr b="1" baseline="31999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-smallest</a:t>
            </a:r>
          </a:p>
        </p:txBody>
      </p:sp>
      <p:sp>
        <p:nvSpPr>
          <p:cNvPr id="888" name="Line"/>
          <p:cNvSpPr/>
          <p:nvPr/>
        </p:nvSpPr>
        <p:spPr>
          <a:xfrm>
            <a:off x="12166600" y="89307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  <a:alpha val="3372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9" name="Rectangle"/>
          <p:cNvSpPr/>
          <p:nvPr/>
        </p:nvSpPr>
        <p:spPr>
          <a:xfrm>
            <a:off x="6362440" y="7792280"/>
            <a:ext cx="627603" cy="897805"/>
          </a:xfrm>
          <a:prstGeom prst="rect">
            <a:avLst/>
          </a:prstGeom>
          <a:ln w="63500">
            <a:solidFill>
              <a:srgbClr val="FF2600">
                <a:alpha val="75434"/>
              </a:srgbClr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2600">
                    <a:alpha val="34176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0" name="재귀로 정렬"/>
          <p:cNvSpPr txBox="1"/>
          <p:nvPr/>
        </p:nvSpPr>
        <p:spPr>
          <a:xfrm>
            <a:off x="12584827" y="9791942"/>
            <a:ext cx="2260067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3753"/>
                  </a:schemeClr>
                </a:solidFill>
              </a:defRPr>
            </a:lvl1pPr>
          </a:lstStyle>
          <a:p>
            <a:pPr/>
            <a:r>
              <a:t>재귀로 정렬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Rectangle"/>
          <p:cNvSpPr/>
          <p:nvPr/>
        </p:nvSpPr>
        <p:spPr>
          <a:xfrm>
            <a:off x="6335166" y="11620162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2978A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3" name="정렬된 xs"/>
          <p:cNvSpPr txBox="1"/>
          <p:nvPr/>
        </p:nvSpPr>
        <p:spPr>
          <a:xfrm>
            <a:off x="11186529" y="11726243"/>
            <a:ext cx="196014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pPr/>
            <a:r>
              <a:t>정렬된 xs</a:t>
            </a:r>
          </a:p>
        </p:txBody>
      </p:sp>
      <p:graphicFrame>
        <p:nvGraphicFramePr>
          <p:cNvPr id="894" name="Table"/>
          <p:cNvGraphicFramePr/>
          <p:nvPr/>
        </p:nvGraphicFramePr>
        <p:xfrm>
          <a:off x="1812855" y="8613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>
                              <a:alpha val="3342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>
                              <a:alpha val="33718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8631" y="6862597"/>
            <a:ext cx="17663465" cy="628841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97" name="Table"/>
          <p:cNvGraphicFramePr/>
          <p:nvPr/>
        </p:nvGraphicFramePr>
        <p:xfrm>
          <a:off x="1812855" y="962955"/>
          <a:ext cx="22703342" cy="5507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5120"/>
                <a:gridCol w="2852081"/>
                <a:gridCol w="15261087"/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리스트 메소드"/>
          <p:cNvSpPr txBox="1"/>
          <p:nvPr>
            <p:ph type="title" idx="4294967295"/>
          </p:nvPr>
        </p:nvSpPr>
        <p:spPr>
          <a:xfrm>
            <a:off x="9359568" y="1665618"/>
            <a:ext cx="566486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80454">
              <a:defRPr b="1" sz="7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리스트 메소드</a:t>
            </a:r>
          </a:p>
        </p:txBody>
      </p:sp>
      <p:graphicFrame>
        <p:nvGraphicFramePr>
          <p:cNvPr id="900" name="Table"/>
          <p:cNvGraphicFramePr/>
          <p:nvPr/>
        </p:nvGraphicFramePr>
        <p:xfrm>
          <a:off x="2532360" y="3719230"/>
          <a:ext cx="19331980" cy="4056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4995247"/>
                <a:gridCol w="7540389"/>
                <a:gridCol w="6783643"/>
              </a:tblGrid>
              <a:tr h="146098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비고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582651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xs.remove(x)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xs에서 
가장 앞에 나오는 원소 x을 
제거한다.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에 없으면 </a:t>
                      </a:r>
                    </a:p>
                    <a:p>
                      <a:pPr defTabSz="914400">
                        <a:defRPr sz="3800">
                          <a:sym typeface="Helvetica Neue"/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ValueError</a:t>
                      </a:r>
                      <a:r>
                        <a:t>가 발생한다.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