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3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3" Type="http://schemas.openxmlformats.org/officeDocument/2006/relationships/image" Target="../media/image2.png"/><Relationship Id="rId4" Type="http://schemas.openxmlformats.org/officeDocument/2006/relationships/image" Target="../media/image51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3" Type="http://schemas.openxmlformats.org/officeDocument/2006/relationships/image" Target="../media/image2.png"/><Relationship Id="rId4" Type="http://schemas.openxmlformats.org/officeDocument/2006/relationships/image" Target="../media/image53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711" y="8682330"/>
            <a:ext cx="14786578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순차 검색 알고리즘"/>
          <p:cNvSpPr txBox="1"/>
          <p:nvPr>
            <p:ph type="title" idx="4294967295"/>
          </p:nvPr>
        </p:nvSpPr>
        <p:spPr>
          <a:xfrm>
            <a:off x="5790471" y="1062056"/>
            <a:ext cx="12803058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순차 검색 알고리즘</a:t>
            </a:r>
          </a:p>
        </p:txBody>
      </p:sp>
      <p:sp>
        <p:nvSpPr>
          <p:cNvPr id="219" name="Sequential  Search"/>
          <p:cNvSpPr txBox="1"/>
          <p:nvPr/>
        </p:nvSpPr>
        <p:spPr>
          <a:xfrm>
            <a:off x="7653100" y="3013764"/>
            <a:ext cx="907780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83287">
              <a:defRPr sz="7454"/>
            </a:lvl1pPr>
          </a:lstStyle>
          <a:p>
            <a:pPr/>
            <a:r>
              <a:t>Sequential  Search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302402" y="5896179"/>
          <a:ext cx="21791896" cy="7439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07721"/>
                <a:gridCol w="3003352"/>
                <a:gridCol w="15968121"/>
              </a:tblGrid>
              <a:tr h="1290717">
                <a:tc gridSpan="3">
                  <a:txBody>
                    <a:bodyPr/>
                    <a:lstStyle/>
                    <a:p>
                      <a:pPr defTabSz="914400">
                        <a:defRPr b="0" sz="42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1498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solidFill>
                            <a:srgbClr val="3469A9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선두원소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s[0]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그렇지 않으면,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후미리스트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3382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200">
                          <a:solidFill>
                            <a:srgbClr val="3469A9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"/>
          <p:cNvGraphicFramePr/>
          <p:nvPr/>
        </p:nvGraphicFramePr>
        <p:xfrm>
          <a:off x="2768731" y="1044779"/>
          <a:ext cx="18859238" cy="34534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4811"/>
                <a:gridCol w="2802124"/>
                <a:gridCol w="13679601"/>
              </a:tblGrid>
              <a:tr h="929319">
                <a:tc gridSpan="3"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>
                              <a:alpha val="33782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478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>
                              <a:alpha val="33965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0000">
                              <a:alpha val="3419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olidFill>
                            <a:srgbClr val="000000">
                              <a:alpha val="34198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선두원소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s[0]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olidFill>
                            <a:srgbClr val="000000">
                              <a:alpha val="34198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그렇지 않으면,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후미리스트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63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[]"/>
          <p:cNvSpPr txBox="1"/>
          <p:nvPr/>
        </p:nvSpPr>
        <p:spPr>
          <a:xfrm>
            <a:off x="11975827" y="6534260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</a:p>
        </p:txBody>
      </p:sp>
      <p:sp>
        <p:nvSpPr>
          <p:cNvPr id="224" name="Line"/>
          <p:cNvSpPr/>
          <p:nvPr/>
        </p:nvSpPr>
        <p:spPr>
          <a:xfrm>
            <a:off x="12319000" y="74575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검색"/>
          <p:cNvSpPr txBox="1"/>
          <p:nvPr/>
        </p:nvSpPr>
        <p:spPr>
          <a:xfrm>
            <a:off x="12682795" y="8337436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검색</a:t>
            </a:r>
          </a:p>
        </p:txBody>
      </p:sp>
      <p:sp>
        <p:nvSpPr>
          <p:cNvPr id="226" name="False"/>
          <p:cNvSpPr txBox="1"/>
          <p:nvPr/>
        </p:nvSpPr>
        <p:spPr>
          <a:xfrm>
            <a:off x="11539649" y="10115212"/>
            <a:ext cx="160950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800">
                <a:solidFill>
                  <a:srgbClr val="0086A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defTabSz="914400"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Table"/>
          <p:cNvGraphicFramePr/>
          <p:nvPr/>
        </p:nvGraphicFramePr>
        <p:xfrm>
          <a:off x="2768731" y="1044779"/>
          <a:ext cx="18859238" cy="34534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4811"/>
                <a:gridCol w="2802124"/>
                <a:gridCol w="13679601"/>
              </a:tblGrid>
              <a:tr h="929319">
                <a:tc gridSpan="3"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>
                              <a:alpha val="33782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478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선두원소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s[0]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olidFill>
                            <a:srgbClr val="000000">
                              <a:alpha val="3390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그렇지 않으면,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후미리스트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63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>
                              <a:alpha val="3396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0000">
                              <a:alpha val="3419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9" name="Group"/>
          <p:cNvGrpSpPr/>
          <p:nvPr/>
        </p:nvGrpSpPr>
        <p:grpSpPr>
          <a:xfrm>
            <a:off x="3990767" y="6678249"/>
            <a:ext cx="17811128" cy="2061526"/>
            <a:chOff x="0" y="0"/>
            <a:chExt cx="17811126" cy="2061525"/>
          </a:xfrm>
        </p:grpSpPr>
        <p:sp>
          <p:nvSpPr>
            <p:cNvPr id="229" name="Rectangle"/>
            <p:cNvSpPr/>
            <p:nvPr/>
          </p:nvSpPr>
          <p:spPr>
            <a:xfrm>
              <a:off x="2284126" y="1163721"/>
              <a:ext cx="11713667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검색 범위"/>
            <p:cNvSpPr txBox="1"/>
            <p:nvPr/>
          </p:nvSpPr>
          <p:spPr>
            <a:xfrm>
              <a:off x="5742310" y="-1"/>
              <a:ext cx="4086100" cy="81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b="0" sz="4000" u="sng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검색 범위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1163721"/>
              <a:ext cx="790625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x"/>
            <p:cNvSpPr txBox="1"/>
            <p:nvPr/>
          </p:nvSpPr>
          <p:spPr>
            <a:xfrm>
              <a:off x="208642" y="1272401"/>
              <a:ext cx="39945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2286000" y="1163721"/>
              <a:ext cx="1067594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s[0]"/>
            <p:cNvSpPr txBox="1"/>
            <p:nvPr/>
          </p:nvSpPr>
          <p:spPr>
            <a:xfrm>
              <a:off x="2279649" y="1285101"/>
              <a:ext cx="113109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s[0]</a:t>
              </a:r>
            </a:p>
          </p:txBody>
        </p:sp>
        <p:sp>
          <p:nvSpPr>
            <p:cNvPr id="235" name="=="/>
            <p:cNvSpPr txBox="1"/>
            <p:nvPr/>
          </p:nvSpPr>
          <p:spPr>
            <a:xfrm>
              <a:off x="1140319" y="1285101"/>
              <a:ext cx="64333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==</a:t>
              </a:r>
            </a:p>
          </p:txBody>
        </p:sp>
        <p:sp>
          <p:nvSpPr>
            <p:cNvPr id="236" name="return True"/>
            <p:cNvSpPr txBox="1"/>
            <p:nvPr/>
          </p:nvSpPr>
          <p:spPr>
            <a:xfrm>
              <a:off x="14972875" y="1285101"/>
              <a:ext cx="2838252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return True</a:t>
              </a:r>
            </a:p>
          </p:txBody>
        </p:sp>
        <p:sp>
          <p:nvSpPr>
            <p:cNvPr id="237" name="s[1:]"/>
            <p:cNvSpPr txBox="1"/>
            <p:nvPr/>
          </p:nvSpPr>
          <p:spPr>
            <a:xfrm>
              <a:off x="7386746" y="1285101"/>
              <a:ext cx="1374974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s[1:]</a:t>
              </a:r>
            </a:p>
          </p:txBody>
        </p:sp>
        <p:sp>
          <p:nvSpPr>
            <p:cNvPr id="238" name="Line"/>
            <p:cNvSpPr/>
            <p:nvPr/>
          </p:nvSpPr>
          <p:spPr>
            <a:xfrm>
              <a:off x="2351643" y="959115"/>
              <a:ext cx="11604033" cy="1"/>
            </a:xfrm>
            <a:prstGeom prst="line">
              <a:avLst/>
            </a:prstGeom>
            <a:noFill/>
            <a:ln w="1143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"/>
          <p:cNvGraphicFramePr/>
          <p:nvPr/>
        </p:nvGraphicFramePr>
        <p:xfrm>
          <a:off x="2768731" y="1044779"/>
          <a:ext cx="18859238" cy="34534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4811"/>
                <a:gridCol w="2802124"/>
                <a:gridCol w="13679601"/>
              </a:tblGrid>
              <a:tr h="929319">
                <a:tc gridSpan="3"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>
                              <a:alpha val="33782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478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선두원소 </a:t>
                      </a: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s[0]</a:t>
                      </a: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solidFill>
                            <a:srgbClr val="000000">
                              <a:alpha val="34328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>
                              <a:alpha val="34076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solidFill>
                            <a:srgbClr val="000000">
                              <a:alpha val="33777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그렇지 않으면,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후미리스트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63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3469A9">
                              <a:alpha val="3396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0000">
                              <a:alpha val="34198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52462" indent="-500062" algn="l" defTabSz="914400">
                        <a:buSzPct val="50000"/>
                        <a:buBlip>
                          <a:blip r:embed="rId2"/>
                        </a:buBlip>
                        <a:defRPr sz="36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1" name="Group"/>
          <p:cNvGrpSpPr/>
          <p:nvPr/>
        </p:nvGrpSpPr>
        <p:grpSpPr>
          <a:xfrm>
            <a:off x="3973903" y="6678249"/>
            <a:ext cx="13997794" cy="2144356"/>
            <a:chOff x="0" y="0"/>
            <a:chExt cx="13997792" cy="2144354"/>
          </a:xfrm>
        </p:grpSpPr>
        <p:sp>
          <p:nvSpPr>
            <p:cNvPr id="242" name="Rectangle"/>
            <p:cNvSpPr/>
            <p:nvPr/>
          </p:nvSpPr>
          <p:spPr>
            <a:xfrm>
              <a:off x="2284126" y="1246550"/>
              <a:ext cx="11713667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1246550"/>
              <a:ext cx="790625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x"/>
            <p:cNvSpPr txBox="1"/>
            <p:nvPr/>
          </p:nvSpPr>
          <p:spPr>
            <a:xfrm>
              <a:off x="221342" y="1367931"/>
              <a:ext cx="39945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5" name="Rectangle"/>
            <p:cNvSpPr/>
            <p:nvPr/>
          </p:nvSpPr>
          <p:spPr>
            <a:xfrm>
              <a:off x="2286000" y="1246550"/>
              <a:ext cx="1067594" cy="897805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s[0]"/>
            <p:cNvSpPr txBox="1"/>
            <p:nvPr/>
          </p:nvSpPr>
          <p:spPr>
            <a:xfrm>
              <a:off x="2254249" y="1367931"/>
              <a:ext cx="113109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s[0]</a:t>
              </a:r>
            </a:p>
          </p:txBody>
        </p:sp>
        <p:sp>
          <p:nvSpPr>
            <p:cNvPr id="247" name="!="/>
            <p:cNvSpPr txBox="1"/>
            <p:nvPr/>
          </p:nvSpPr>
          <p:spPr>
            <a:xfrm>
              <a:off x="1114919" y="1367931"/>
              <a:ext cx="643335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!=</a:t>
              </a:r>
            </a:p>
          </p:txBody>
        </p:sp>
        <p:sp>
          <p:nvSpPr>
            <p:cNvPr id="248" name="s[1:]"/>
            <p:cNvSpPr txBox="1"/>
            <p:nvPr/>
          </p:nvSpPr>
          <p:spPr>
            <a:xfrm>
              <a:off x="7361346" y="1367931"/>
              <a:ext cx="1374974" cy="655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>
                  <a:solidFill>
                    <a:srgbClr val="3469A9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s[1:]</a:t>
              </a:r>
            </a:p>
          </p:txBody>
        </p:sp>
        <p:sp>
          <p:nvSpPr>
            <p:cNvPr id="249" name="Line"/>
            <p:cNvSpPr/>
            <p:nvPr/>
          </p:nvSpPr>
          <p:spPr>
            <a:xfrm>
              <a:off x="3329542" y="1022615"/>
              <a:ext cx="10597433" cy="1"/>
            </a:xfrm>
            <a:prstGeom prst="line">
              <a:avLst/>
            </a:prstGeom>
            <a:noFill/>
            <a:ln w="1143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검색 범위"/>
            <p:cNvSpPr txBox="1"/>
            <p:nvPr/>
          </p:nvSpPr>
          <p:spPr>
            <a:xfrm>
              <a:off x="6301110" y="-1"/>
              <a:ext cx="4086100" cy="81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b="0" sz="4000" u="sng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검색 범위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seq_search_OX([3,5,4,2],4)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t>seq_search_OX</a:t>
            </a:r>
            <a:r>
              <a:t>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57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t>seq_search_OX</a:t>
            </a:r>
            <a:r>
              <a:t>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60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eq_search_OX([3,5,4,2],4)…"/>
          <p:cNvSpPr txBox="1"/>
          <p:nvPr/>
        </p:nvSpPr>
        <p:spPr>
          <a:xfrm>
            <a:off x="6100043" y="7832699"/>
            <a:ext cx="12183914" cy="278521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t>seq_search_OX</a:t>
            </a:r>
            <a:r>
              <a:t>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True</a:t>
            </a:r>
          </a:p>
        </p:txBody>
      </p:sp>
      <p:pic>
        <p:nvPicPr>
          <p:cNvPr id="263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266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seq_search_OX([5,4,2],6)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269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earching"/>
          <p:cNvSpPr txBox="1"/>
          <p:nvPr/>
        </p:nvSpPr>
        <p:spPr>
          <a:xfrm>
            <a:off x="10584785" y="1769164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94334">
              <a:defRPr sz="5040"/>
            </a:lvl1pPr>
          </a:lstStyle>
          <a:p>
            <a:pPr/>
            <a:r>
              <a:t>Searching</a:t>
            </a:r>
          </a:p>
        </p:txBody>
      </p:sp>
      <p:sp>
        <p:nvSpPr>
          <p:cNvPr id="139" name="검색"/>
          <p:cNvSpPr txBox="1"/>
          <p:nvPr>
            <p:ph type="title" idx="4294967295"/>
          </p:nvPr>
        </p:nvSpPr>
        <p:spPr>
          <a:xfrm>
            <a:off x="10584785" y="658248"/>
            <a:ext cx="3214430" cy="168432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06516">
              <a:defRPr b="1" sz="103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검색</a:t>
            </a:r>
          </a:p>
        </p:txBody>
      </p:sp>
      <p:pic>
        <p:nvPicPr>
          <p:cNvPr id="140" name="Screen Shot 2021-01-23 at 6.06.45 PM.png" descr="Screen Shot 2021-01-23 at 6.0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793" y="3452208"/>
            <a:ext cx="12502414" cy="844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Group"/>
          <p:cNvGrpSpPr/>
          <p:nvPr/>
        </p:nvGrpSpPr>
        <p:grpSpPr>
          <a:xfrm>
            <a:off x="6585041" y="4402290"/>
            <a:ext cx="11213918" cy="844441"/>
            <a:chOff x="0" y="0"/>
            <a:chExt cx="11213916" cy="844440"/>
          </a:xfrm>
        </p:grpSpPr>
        <p:pic>
          <p:nvPicPr>
            <p:cNvPr id="141" name="Screen Shot 2021-01-23 at 6.07.43 PM.png" descr="Screen Shot 2021-01-23 at 6.07.4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78848" cy="844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creen Shot 2021-01-23 at 6.07.54 PM.png" descr="Screen Shot 2021-01-23 at 6.0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12186" y="63333"/>
              <a:ext cx="527777" cy="63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Screen Shot 2021-01-23 at 6.08.04 PM.png" descr="Screen Shot 2021-01-23 at 6.08.0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16143" y="21111"/>
              <a:ext cx="1097774" cy="717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seq_search_OX([4,2],6)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272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seq_search_OX([2],6)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75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seq_search_OX([],6)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278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eq_search_OX([3,5,4,2],6)…"/>
          <p:cNvSpPr txBox="1"/>
          <p:nvPr/>
        </p:nvSpPr>
        <p:spPr>
          <a:xfrm>
            <a:off x="6100043" y="7697670"/>
            <a:ext cx="12183914" cy="417286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seq_search_OX([3,5,4,2],6)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seq_search_OX([],6)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False</a:t>
            </a:r>
          </a:p>
        </p:txBody>
      </p:sp>
      <p:pic>
        <p:nvPicPr>
          <p:cNvPr id="281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057" y="630239"/>
            <a:ext cx="16701886" cy="660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1571" y="7353816"/>
            <a:ext cx="16729385" cy="5993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5320" y="444980"/>
            <a:ext cx="16701887" cy="66012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5" name="Table"/>
          <p:cNvGraphicFramePr/>
          <p:nvPr/>
        </p:nvGraphicFramePr>
        <p:xfrm>
          <a:off x="1616753" y="3076143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Table"/>
          <p:cNvGraphicFramePr/>
          <p:nvPr/>
        </p:nvGraphicFramePr>
        <p:xfrm>
          <a:off x="1616753" y="8791143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8030" y="267216"/>
            <a:ext cx="16729384" cy="59938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9" name="Table"/>
          <p:cNvGraphicFramePr/>
          <p:nvPr/>
        </p:nvGraphicFramePr>
        <p:xfrm>
          <a:off x="1733211" y="2335513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creen Shot 2021-01-30 at 6.08.42 PM.png" descr="Screen Shot 2021-01-30 at 6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9206" y="6230811"/>
            <a:ext cx="16747031" cy="470092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92" name="Table"/>
          <p:cNvGraphicFramePr/>
          <p:nvPr/>
        </p:nvGraphicFramePr>
        <p:xfrm>
          <a:off x="1733211" y="2335513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while 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Table"/>
          <p:cNvGraphicFramePr/>
          <p:nvPr/>
        </p:nvGraphicFramePr>
        <p:xfrm>
          <a:off x="1733211" y="7757951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857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for 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294" name="Screen Shot 2021-01-30 at 6.05.38 PM.png" descr="Screen Shot 2021-01-30 at 6.0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8030" y="267216"/>
            <a:ext cx="16729384" cy="5993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creen Shot 2021-01-30 at 6.09.35 PM.png" descr="Screen Shot 2021-01-30 at 6.0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1571" y="8027265"/>
            <a:ext cx="16729385" cy="256143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97" name="Table"/>
          <p:cNvGraphicFramePr/>
          <p:nvPr/>
        </p:nvGraphicFramePr>
        <p:xfrm>
          <a:off x="1616753" y="8850151"/>
          <a:ext cx="2623900" cy="13534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407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논리식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298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5320" y="444980"/>
            <a:ext cx="16701887" cy="66012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99" name="Table"/>
          <p:cNvGraphicFramePr/>
          <p:nvPr/>
        </p:nvGraphicFramePr>
        <p:xfrm>
          <a:off x="1616753" y="3076143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리스트 검색 : 위치 인덱스 찾기"/>
          <p:cNvSpPr txBox="1"/>
          <p:nvPr>
            <p:ph type="title" idx="4294967295"/>
          </p:nvPr>
        </p:nvSpPr>
        <p:spPr>
          <a:xfrm>
            <a:off x="4144405" y="1721495"/>
            <a:ext cx="16095190" cy="17326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681870">
              <a:defRPr b="1" sz="9960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리스트 검색 : </a:t>
            </a:r>
            <a:r>
              <a:rPr>
                <a:solidFill>
                  <a:srgbClr val="3092AB"/>
                </a:solidFill>
              </a:rPr>
              <a:t>위치 인덱스 찾기</a:t>
            </a:r>
          </a:p>
        </p:txBody>
      </p:sp>
      <p:pic>
        <p:nvPicPr>
          <p:cNvPr id="302" name="Screen Shot 2021-01-23 at 7.32.05 PM.png" descr="Screen Shot 2021-01-23 at 7.3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1723" y="6521817"/>
            <a:ext cx="3720554" cy="101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Screen Shot 2021-01-23 at 7.30.22 PM.png" descr="Screen Shot 2021-01-23 at 7.30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6923" y="4851137"/>
            <a:ext cx="12790154" cy="123883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t>입력 (파라미터) : 키의 리스트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검색할 키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  <a:endParaRPr b="0"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algn="l" defTabSz="468272">
              <a:lnSpc>
                <a:spcPct val="120000"/>
              </a:lnSpc>
              <a:defRPr sz="5985"/>
            </a:pPr>
            <a:r>
              <a:t>출력 (리턴) :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가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t>에  있으면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의 위치 인덱스</a:t>
            </a:r>
            <a:r>
              <a:t> </a:t>
            </a:r>
          </a:p>
          <a:p>
            <a:pPr algn="l" defTabSz="468272">
              <a:defRPr sz="5985"/>
            </a:pPr>
            <a:r>
              <a:t>                                없으면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creen Shot 2021-01-30 at 6.11.36 PM.png" descr="Screen Shot 2021-01-30 at 6.11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8443" y="6205704"/>
            <a:ext cx="15125081" cy="7183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21-01-30 at 6.02.31 PM.png" descr="Screen Shot 2021-01-30 at 6.02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6821" y="256579"/>
            <a:ext cx="14865022" cy="587522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8" name="Table"/>
          <p:cNvGraphicFramePr/>
          <p:nvPr/>
        </p:nvGraphicFramePr>
        <p:xfrm>
          <a:off x="1616753" y="2208546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9072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존재유무
확인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1616753" y="8520088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2609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위치
인덱스 
찾기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arching"/>
          <p:cNvSpPr txBox="1"/>
          <p:nvPr/>
        </p:nvSpPr>
        <p:spPr>
          <a:xfrm>
            <a:off x="10584785" y="1769164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94334">
              <a:defRPr sz="5040"/>
            </a:lvl1pPr>
          </a:lstStyle>
          <a:p>
            <a:pPr/>
            <a:r>
              <a:t>Searching</a:t>
            </a:r>
          </a:p>
        </p:txBody>
      </p:sp>
      <p:sp>
        <p:nvSpPr>
          <p:cNvPr id="147" name="검색"/>
          <p:cNvSpPr txBox="1"/>
          <p:nvPr>
            <p:ph type="title" idx="4294967295"/>
          </p:nvPr>
        </p:nvSpPr>
        <p:spPr>
          <a:xfrm>
            <a:off x="10584785" y="658248"/>
            <a:ext cx="3214430" cy="168432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06516">
              <a:defRPr b="1" sz="103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검색</a:t>
            </a:r>
          </a:p>
        </p:txBody>
      </p:sp>
      <p:pic>
        <p:nvPicPr>
          <p:cNvPr id="148" name="Screen Shot 2021-01-23 at 6.06.45 PM.png" descr="Screen Shot 2021-01-23 at 6.0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793" y="3452208"/>
            <a:ext cx="12502414" cy="844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Group"/>
          <p:cNvGrpSpPr/>
          <p:nvPr/>
        </p:nvGrpSpPr>
        <p:grpSpPr>
          <a:xfrm>
            <a:off x="6585041" y="4402290"/>
            <a:ext cx="11213918" cy="844441"/>
            <a:chOff x="0" y="0"/>
            <a:chExt cx="11213916" cy="844440"/>
          </a:xfrm>
        </p:grpSpPr>
        <p:pic>
          <p:nvPicPr>
            <p:cNvPr id="149" name="Screen Shot 2021-01-23 at 6.07.43 PM.png" descr="Screen Shot 2021-01-23 at 6.07.4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78848" cy="844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Screen Shot 2021-01-23 at 6.07.54 PM.png" descr="Screen Shot 2021-01-23 at 6.0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12186" y="63333"/>
              <a:ext cx="527777" cy="63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Screen Shot 2021-01-23 at 6.08.04 PM.png" descr="Screen Shot 2021-01-23 at 6.08.0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16143" y="21111"/>
              <a:ext cx="1097774" cy="717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" name="Rectangle"/>
          <p:cNvSpPr/>
          <p:nvPr/>
        </p:nvSpPr>
        <p:spPr>
          <a:xfrm>
            <a:off x="5724242" y="6668870"/>
            <a:ext cx="12935516" cy="1179237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순차 검색"/>
          <p:cNvSpPr txBox="1"/>
          <p:nvPr/>
        </p:nvSpPr>
        <p:spPr>
          <a:xfrm>
            <a:off x="10595004" y="8522332"/>
            <a:ext cx="2939991" cy="1047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4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순차 검색</a:t>
            </a:r>
          </a:p>
        </p:txBody>
      </p:sp>
      <p:sp>
        <p:nvSpPr>
          <p:cNvPr id="155" name="Line"/>
          <p:cNvSpPr/>
          <p:nvPr/>
        </p:nvSpPr>
        <p:spPr>
          <a:xfrm>
            <a:off x="6431310" y="8375903"/>
            <a:ext cx="11788080" cy="1"/>
          </a:xfrm>
          <a:prstGeom prst="line">
            <a:avLst/>
          </a:prstGeom>
          <a:ln w="177800">
            <a:solidFill>
              <a:srgbClr val="FF2600"/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정렬 X"/>
          <p:cNvSpPr txBox="1"/>
          <p:nvPr/>
        </p:nvSpPr>
        <p:spPr>
          <a:xfrm>
            <a:off x="2879848" y="6734986"/>
            <a:ext cx="2165104" cy="1047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400">
                <a:solidFill>
                  <a:srgbClr val="2978A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정렬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4931" y="6799064"/>
            <a:ext cx="14432093" cy="6888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creen Shot 2021-01-30 at 6.11.36 PM.png" descr="Screen Shot 2021-01-30 at 6.11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0431" y="57819"/>
            <a:ext cx="14432093" cy="685411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13" name="Table"/>
          <p:cNvGraphicFramePr/>
          <p:nvPr/>
        </p:nvGraphicFramePr>
        <p:xfrm>
          <a:off x="1591353" y="2525688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26098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위치
인덱스 
찾기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seq_search([3,5,4,2],4)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319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322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loop(2)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325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eq_search([3,5,4,2],4)…"/>
          <p:cNvSpPr txBox="1"/>
          <p:nvPr/>
        </p:nvSpPr>
        <p:spPr>
          <a:xfrm>
            <a:off x="6100043" y="80445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2</a:t>
            </a:r>
          </a:p>
        </p:txBody>
      </p:sp>
      <p:pic>
        <p:nvPicPr>
          <p:cNvPr id="328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seq_search([3,5,4,2],6)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331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loop(0)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334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337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loop(2)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340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earching"/>
          <p:cNvSpPr txBox="1"/>
          <p:nvPr/>
        </p:nvSpPr>
        <p:spPr>
          <a:xfrm>
            <a:off x="10584785" y="1769164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94334">
              <a:defRPr sz="5040"/>
            </a:lvl1pPr>
          </a:lstStyle>
          <a:p>
            <a:pPr/>
            <a:r>
              <a:t>Searching</a:t>
            </a:r>
          </a:p>
        </p:txBody>
      </p:sp>
      <p:sp>
        <p:nvSpPr>
          <p:cNvPr id="159" name="검색"/>
          <p:cNvSpPr txBox="1"/>
          <p:nvPr>
            <p:ph type="title" idx="4294967295"/>
          </p:nvPr>
        </p:nvSpPr>
        <p:spPr>
          <a:xfrm>
            <a:off x="10584785" y="658248"/>
            <a:ext cx="3214430" cy="168432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06516">
              <a:defRPr b="1" sz="103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검색</a:t>
            </a:r>
          </a:p>
        </p:txBody>
      </p:sp>
      <p:pic>
        <p:nvPicPr>
          <p:cNvPr id="160" name="Screen Shot 2021-01-23 at 6.06.45 PM.png" descr="Screen Shot 2021-01-23 at 6.0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793" y="3452208"/>
            <a:ext cx="12502414" cy="844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6585041" y="4402290"/>
            <a:ext cx="11213918" cy="844441"/>
            <a:chOff x="0" y="0"/>
            <a:chExt cx="11213916" cy="844440"/>
          </a:xfrm>
        </p:grpSpPr>
        <p:pic>
          <p:nvPicPr>
            <p:cNvPr id="161" name="Screen Shot 2021-01-23 at 6.07.43 PM.png" descr="Screen Shot 2021-01-23 at 6.07.4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78848" cy="844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Screen Shot 2021-01-23 at 6.07.54 PM.png" descr="Screen Shot 2021-01-23 at 6.0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12186" y="63333"/>
              <a:ext cx="527777" cy="63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Screen Shot 2021-01-23 at 6.08.04 PM.png" descr="Screen Shot 2021-01-23 at 6.08.0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16143" y="21111"/>
              <a:ext cx="1097774" cy="717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up"/>
          <p:cNvGrpSpPr/>
          <p:nvPr/>
        </p:nvGrpSpPr>
        <p:grpSpPr>
          <a:xfrm>
            <a:off x="2879848" y="10459042"/>
            <a:ext cx="15779909" cy="2584140"/>
            <a:chOff x="0" y="0"/>
            <a:chExt cx="15779908" cy="2584138"/>
          </a:xfrm>
        </p:grpSpPr>
        <p:sp>
          <p:nvSpPr>
            <p:cNvPr id="165" name="Rectangle"/>
            <p:cNvSpPr/>
            <p:nvPr/>
          </p:nvSpPr>
          <p:spPr>
            <a:xfrm>
              <a:off x="8778354" y="0"/>
              <a:ext cx="1067595" cy="1179236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Rectangle"/>
            <p:cNvSpPr/>
            <p:nvPr/>
          </p:nvSpPr>
          <p:spPr>
            <a:xfrm>
              <a:off x="2844394" y="1015"/>
              <a:ext cx="12935515" cy="1179237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이분 검색"/>
            <p:cNvSpPr txBox="1"/>
            <p:nvPr/>
          </p:nvSpPr>
          <p:spPr>
            <a:xfrm>
              <a:off x="7715156" y="1537135"/>
              <a:ext cx="2939991" cy="1047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이분 검색</a:t>
              </a:r>
            </a:p>
          </p:txBody>
        </p:sp>
        <p:sp>
          <p:nvSpPr>
            <p:cNvPr id="168" name="Line"/>
            <p:cNvSpPr/>
            <p:nvPr/>
          </p:nvSpPr>
          <p:spPr>
            <a:xfrm>
              <a:off x="9282999" y="589039"/>
              <a:ext cx="6006406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H="1" flipV="1">
              <a:off x="3301865" y="611564"/>
              <a:ext cx="6006406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정렬 O"/>
            <p:cNvSpPr txBox="1"/>
            <p:nvPr/>
          </p:nvSpPr>
          <p:spPr>
            <a:xfrm>
              <a:off x="-1" y="88062"/>
              <a:ext cx="2165104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2978A8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정렬 O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2879848" y="6668870"/>
            <a:ext cx="15779909" cy="2900467"/>
            <a:chOff x="0" y="0"/>
            <a:chExt cx="15779908" cy="2900466"/>
          </a:xfrm>
        </p:grpSpPr>
        <p:sp>
          <p:nvSpPr>
            <p:cNvPr id="172" name="Rectangle"/>
            <p:cNvSpPr/>
            <p:nvPr/>
          </p:nvSpPr>
          <p:spPr>
            <a:xfrm>
              <a:off x="2844394" y="0"/>
              <a:ext cx="12935515" cy="1179236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" name="순차 검색"/>
            <p:cNvSpPr txBox="1"/>
            <p:nvPr/>
          </p:nvSpPr>
          <p:spPr>
            <a:xfrm>
              <a:off x="7715156" y="1853462"/>
              <a:ext cx="2939991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순차 검색</a:t>
              </a:r>
            </a:p>
          </p:txBody>
        </p:sp>
        <p:sp>
          <p:nvSpPr>
            <p:cNvPr id="174" name="Line"/>
            <p:cNvSpPr/>
            <p:nvPr/>
          </p:nvSpPr>
          <p:spPr>
            <a:xfrm>
              <a:off x="3551461" y="1707033"/>
              <a:ext cx="11788080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정렬 X"/>
            <p:cNvSpPr txBox="1"/>
            <p:nvPr/>
          </p:nvSpPr>
          <p:spPr>
            <a:xfrm>
              <a:off x="-1" y="66116"/>
              <a:ext cx="2165104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2978A8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정렬 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loop(3)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343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loop(3)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loop(4)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346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eq_search([3,5,4,2],6)…"/>
          <p:cNvSpPr txBox="1"/>
          <p:nvPr/>
        </p:nvSpPr>
        <p:spPr>
          <a:xfrm>
            <a:off x="6100043" y="80365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seq_search([3,5,4,2],6)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loop(0)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loop(2)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loop(3)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loop(4)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2978A8"/>
                </a:solidFill>
              </a:rPr>
              <a:t>None</a:t>
            </a:r>
          </a:p>
        </p:txBody>
      </p:sp>
      <p:pic>
        <p:nvPicPr>
          <p:cNvPr id="349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953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creen Shot 2021-01-30 at 6.15.32 PM.png" descr="Screen Shot 2021-01-30 at 6.15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7095" y="7499767"/>
            <a:ext cx="14247027" cy="5685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 Shot 2021-01-30 at 6.12.59 PM.png" descr="Screen Shot 2021-01-30 at 6.12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6085" y="386349"/>
            <a:ext cx="14432094" cy="688855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3" name="Table"/>
          <p:cNvGraphicFramePr/>
          <p:nvPr/>
        </p:nvGraphicFramePr>
        <p:xfrm>
          <a:off x="2353353" y="3037025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5872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꼬리재귀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Table"/>
          <p:cNvGraphicFramePr/>
          <p:nvPr/>
        </p:nvGraphicFramePr>
        <p:xfrm>
          <a:off x="2353353" y="9098812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255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creen Shot 2021-01-30 at 6.15.32 PM.png" descr="Screen Shot 2021-01-30 at 6.15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0743" y="552094"/>
            <a:ext cx="15744779" cy="628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creen Shot 2021-01-30 at 6.28.35 PM.png" descr="Screen Shot 2021-01-30 at 6.28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359" y="7205448"/>
            <a:ext cx="15735546" cy="43347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8" name="Table"/>
          <p:cNvGraphicFramePr/>
          <p:nvPr/>
        </p:nvGraphicFramePr>
        <p:xfrm>
          <a:off x="2505753" y="2650187"/>
          <a:ext cx="2623900" cy="19656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9529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2505753" y="8464154"/>
          <a:ext cx="2623900" cy="19656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9529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3092AB"/>
                          </a:solidFill>
                          <a:sym typeface="Helvetica Neue"/>
                        </a:rPr>
                        <a:t>for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✔︎"/>
          <p:cNvSpPr txBox="1"/>
          <p:nvPr/>
        </p:nvSpPr>
        <p:spPr>
          <a:xfrm>
            <a:off x="12686003" y="7915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364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roup"/>
          <p:cNvGrpSpPr/>
          <p:nvPr/>
        </p:nvGrpSpPr>
        <p:grpSpPr>
          <a:xfrm>
            <a:off x="4302045" y="5565930"/>
            <a:ext cx="15779909" cy="2584140"/>
            <a:chOff x="0" y="0"/>
            <a:chExt cx="15779908" cy="2584138"/>
          </a:xfrm>
        </p:grpSpPr>
        <p:sp>
          <p:nvSpPr>
            <p:cNvPr id="371" name="Rectangle"/>
            <p:cNvSpPr/>
            <p:nvPr/>
          </p:nvSpPr>
          <p:spPr>
            <a:xfrm>
              <a:off x="8778354" y="0"/>
              <a:ext cx="1067595" cy="1179236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2" name="Rectangle"/>
            <p:cNvSpPr/>
            <p:nvPr/>
          </p:nvSpPr>
          <p:spPr>
            <a:xfrm>
              <a:off x="2844394" y="1015"/>
              <a:ext cx="12935515" cy="1179237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3" name="이분 검색"/>
            <p:cNvSpPr txBox="1"/>
            <p:nvPr/>
          </p:nvSpPr>
          <p:spPr>
            <a:xfrm>
              <a:off x="7715156" y="1537135"/>
              <a:ext cx="2939991" cy="1047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이분 검색</a:t>
              </a:r>
            </a:p>
          </p:txBody>
        </p:sp>
        <p:sp>
          <p:nvSpPr>
            <p:cNvPr id="374" name="Line"/>
            <p:cNvSpPr/>
            <p:nvPr/>
          </p:nvSpPr>
          <p:spPr>
            <a:xfrm>
              <a:off x="9282999" y="589039"/>
              <a:ext cx="6006406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 flipH="1" flipV="1">
              <a:off x="3301865" y="611564"/>
              <a:ext cx="6006406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6" name="정렬 O"/>
            <p:cNvSpPr txBox="1"/>
            <p:nvPr/>
          </p:nvSpPr>
          <p:spPr>
            <a:xfrm>
              <a:off x="-1" y="88062"/>
              <a:ext cx="2165104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2978A8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정렬 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정렬된 리스트 검색 : 존재 유무 확인"/>
          <p:cNvSpPr txBox="1"/>
          <p:nvPr>
            <p:ph type="title" idx="4294967295"/>
          </p:nvPr>
        </p:nvSpPr>
        <p:spPr>
          <a:xfrm>
            <a:off x="3655876" y="1594495"/>
            <a:ext cx="17072248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649009">
              <a:defRPr b="1" sz="9480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정렬된 리스트 검색 : </a:t>
            </a:r>
            <a:r>
              <a:rPr>
                <a:solidFill>
                  <a:srgbClr val="3092AB"/>
                </a:solidFill>
              </a:rPr>
              <a:t>존재 유무 확인</a:t>
            </a:r>
          </a:p>
        </p:txBody>
      </p:sp>
      <p:sp>
        <p:nvSpPr>
          <p:cNvPr id="380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t>입력 (파라미터) : 키의 리스트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검색할 키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  <a:endParaRPr b="0"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algn="l" defTabSz="468272">
              <a:lnSpc>
                <a:spcPct val="120000"/>
              </a:lnSpc>
              <a:defRPr sz="5985"/>
            </a:pPr>
            <a:r>
              <a:t>출력 (리턴) :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가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t>에  있으면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True</a:t>
            </a:r>
            <a:r>
              <a:t> </a:t>
            </a:r>
          </a:p>
          <a:p>
            <a:pPr algn="l" defTabSz="468272">
              <a:defRPr sz="5985"/>
            </a:pPr>
            <a:r>
              <a:t>                                없으면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False</a:t>
            </a:r>
          </a:p>
        </p:txBody>
      </p:sp>
      <p:pic>
        <p:nvPicPr>
          <p:cNvPr id="381" name="Screen Shot 2021-01-23 at 6.22.19 PM.png" descr="Screen Shot 2021-01-23 at 6.22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812" y="6662621"/>
            <a:ext cx="4410377" cy="97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Screen Shot 2021-01-23 at 7.30.34 PM.png" descr="Screen Shot 2021-01-23 at 7.30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4042" y="4911257"/>
            <a:ext cx="10295916" cy="1261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이분 검색 알고리즘"/>
          <p:cNvSpPr txBox="1"/>
          <p:nvPr>
            <p:ph type="title" idx="4294967295"/>
          </p:nvPr>
        </p:nvSpPr>
        <p:spPr>
          <a:xfrm>
            <a:off x="5790471" y="1062056"/>
            <a:ext cx="12803058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b="1" sz="116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이분 검색 알고리즘</a:t>
            </a:r>
          </a:p>
        </p:txBody>
      </p:sp>
      <p:sp>
        <p:nvSpPr>
          <p:cNvPr id="385" name="Binary  Search"/>
          <p:cNvSpPr txBox="1"/>
          <p:nvPr/>
        </p:nvSpPr>
        <p:spPr>
          <a:xfrm>
            <a:off x="7653100" y="3013764"/>
            <a:ext cx="907780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83287">
              <a:defRPr sz="7454"/>
            </a:lvl1pPr>
          </a:lstStyle>
          <a:p>
            <a:pPr/>
            <a:r>
              <a:t>Binary  Search</a:t>
            </a:r>
          </a:p>
        </p:txBody>
      </p:sp>
      <p:graphicFrame>
        <p:nvGraphicFramePr>
          <p:cNvPr id="386" name="Table"/>
          <p:cNvGraphicFramePr/>
          <p:nvPr/>
        </p:nvGraphicFramePr>
        <p:xfrm>
          <a:off x="2276109" y="5718379"/>
          <a:ext cx="19844482" cy="52908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1537"/>
                <a:gridCol w="3122181"/>
                <a:gridCol w="14088063"/>
              </a:tblGrid>
              <a:tr h="1050354">
                <a:tc gridSpan="3">
                  <a:txBody>
                    <a:bodyPr/>
                    <a:lstStyle/>
                    <a:p>
                      <a:pPr defTabSz="914400">
                        <a:defRPr b="0" sz="38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163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111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solidFill>
                            <a:srgbClr val="3092AB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675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397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>
                              <a:alpha val="34245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0000">
                              <a:alpha val="3364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4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4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4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4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89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3684" y="5282115"/>
            <a:ext cx="17916632" cy="823347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ectangle"/>
          <p:cNvSpPr/>
          <p:nvPr/>
        </p:nvSpPr>
        <p:spPr>
          <a:xfrm>
            <a:off x="3022600" y="8887558"/>
            <a:ext cx="14414879" cy="4551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Rectangle"/>
          <p:cNvSpPr/>
          <p:nvPr/>
        </p:nvSpPr>
        <p:spPr>
          <a:xfrm>
            <a:off x="17083006" y="12734422"/>
            <a:ext cx="2567607" cy="83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Rectangle"/>
          <p:cNvSpPr/>
          <p:nvPr/>
        </p:nvSpPr>
        <p:spPr>
          <a:xfrm>
            <a:off x="9717006" y="6122877"/>
            <a:ext cx="5191038" cy="3048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earching"/>
          <p:cNvSpPr txBox="1"/>
          <p:nvPr/>
        </p:nvSpPr>
        <p:spPr>
          <a:xfrm>
            <a:off x="10584785" y="1769164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94334">
              <a:defRPr sz="5040"/>
            </a:lvl1pPr>
          </a:lstStyle>
          <a:p>
            <a:pPr/>
            <a:r>
              <a:t>Searching</a:t>
            </a:r>
          </a:p>
        </p:txBody>
      </p:sp>
      <p:sp>
        <p:nvSpPr>
          <p:cNvPr id="179" name="검색"/>
          <p:cNvSpPr txBox="1"/>
          <p:nvPr>
            <p:ph type="title" idx="4294967295"/>
          </p:nvPr>
        </p:nvSpPr>
        <p:spPr>
          <a:xfrm>
            <a:off x="10584785" y="658248"/>
            <a:ext cx="3214430" cy="168432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06516">
              <a:defRPr b="1" sz="103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검색</a:t>
            </a:r>
          </a:p>
        </p:txBody>
      </p:sp>
      <p:pic>
        <p:nvPicPr>
          <p:cNvPr id="180" name="Screen Shot 2021-01-23 at 6.06.45 PM.png" descr="Screen Shot 2021-01-23 at 6.0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793" y="3452208"/>
            <a:ext cx="12502414" cy="844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Group"/>
          <p:cNvGrpSpPr/>
          <p:nvPr/>
        </p:nvGrpSpPr>
        <p:grpSpPr>
          <a:xfrm>
            <a:off x="6585041" y="4402290"/>
            <a:ext cx="11213918" cy="844441"/>
            <a:chOff x="0" y="0"/>
            <a:chExt cx="11213916" cy="844440"/>
          </a:xfrm>
        </p:grpSpPr>
        <p:pic>
          <p:nvPicPr>
            <p:cNvPr id="181" name="Screen Shot 2021-01-23 at 6.07.43 PM.png" descr="Screen Shot 2021-01-23 at 6.07.4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78848" cy="844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Screen Shot 2021-01-23 at 6.07.54 PM.png" descr="Screen Shot 2021-01-23 at 6.0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12186" y="63333"/>
              <a:ext cx="527777" cy="63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Screen Shot 2021-01-23 at 6.08.04 PM.png" descr="Screen Shot 2021-01-23 at 6.08.0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16143" y="21111"/>
              <a:ext cx="1097774" cy="717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85" name="Table"/>
          <p:cNvGraphicFramePr/>
          <p:nvPr/>
        </p:nvGraphicFramePr>
        <p:xfrm>
          <a:off x="5197490" y="7306453"/>
          <a:ext cx="15937047" cy="58767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903209"/>
                <a:gridCol w="10085809"/>
              </a:tblGrid>
              <a:tr h="7428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8362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s에서 가장 앞에 있는 키 x의 위치번호를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147151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s.index(x,i)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s의 i 위치에서 시작하여 
가장 앞에 있는 키 x의 위치번호를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281343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s.index(x,i,j)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s의 i 위치와 j 위치 범위 내에서 
가장 앞에 있는 키 x의 위치번호를 리턴
(i 위치는 검색범위에 포함하고, 
j 위치는 검색범위에 포함하지 않음)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6" name="시퀀스 검색"/>
          <p:cNvSpPr txBox="1"/>
          <p:nvPr/>
        </p:nvSpPr>
        <p:spPr>
          <a:xfrm>
            <a:off x="10584785" y="5652049"/>
            <a:ext cx="3214430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10765">
              <a:defRPr sz="5250">
                <a:solidFill>
                  <a:srgbClr val="3092AB"/>
                </a:solidFill>
              </a:defRPr>
            </a:lvl1pPr>
          </a:lstStyle>
          <a:p>
            <a:pPr/>
            <a:r>
              <a:t>시퀀스 검색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12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7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7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7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>
                              <a:alpha val="337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0000">
                              <a:alpha val="3364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06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5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3684" y="5282115"/>
            <a:ext cx="17916632" cy="8233473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Rectangle"/>
          <p:cNvSpPr/>
          <p:nvPr/>
        </p:nvSpPr>
        <p:spPr>
          <a:xfrm>
            <a:off x="3022600" y="9994823"/>
            <a:ext cx="14414879" cy="34439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" name="Rectangle"/>
          <p:cNvSpPr/>
          <p:nvPr/>
        </p:nvSpPr>
        <p:spPr>
          <a:xfrm>
            <a:off x="17083006" y="12734422"/>
            <a:ext cx="2567607" cy="83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12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5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5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>
                              <a:alpha val="337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0000">
                              <a:alpha val="3364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06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0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3684" y="5282115"/>
            <a:ext cx="17916632" cy="8233473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Rectangle"/>
          <p:cNvSpPr/>
          <p:nvPr/>
        </p:nvSpPr>
        <p:spPr>
          <a:xfrm>
            <a:off x="3022600" y="10036268"/>
            <a:ext cx="6923978" cy="3402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Rectangle"/>
          <p:cNvSpPr/>
          <p:nvPr/>
        </p:nvSpPr>
        <p:spPr>
          <a:xfrm>
            <a:off x="17083006" y="12734422"/>
            <a:ext cx="2567607" cy="83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" name="Rectangle"/>
          <p:cNvSpPr/>
          <p:nvPr/>
        </p:nvSpPr>
        <p:spPr>
          <a:xfrm>
            <a:off x="12649200" y="10036268"/>
            <a:ext cx="4583146" cy="3402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12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5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>
                              <a:alpha val="337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0000">
                              <a:alpha val="3364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06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6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3684" y="5282115"/>
            <a:ext cx="17916632" cy="8233473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ectangle"/>
          <p:cNvSpPr/>
          <p:nvPr/>
        </p:nvSpPr>
        <p:spPr>
          <a:xfrm>
            <a:off x="9963503" y="10072037"/>
            <a:ext cx="7473976" cy="33667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Rectangle"/>
          <p:cNvSpPr/>
          <p:nvPr/>
        </p:nvSpPr>
        <p:spPr>
          <a:xfrm>
            <a:off x="17083006" y="12734422"/>
            <a:ext cx="2567607" cy="83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>
                              <a:alpha val="3412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>
                              <a:alpha val="337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000000">
                              <a:alpha val="33642"/>
                            </a:srgbClr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606"/>
                            </a:srgbClr>
                          </a:solidFill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1" name="Screen Shot 2021-01-23 at 9.30.07 PM.png" descr="Screen Shot 2021-01-23 at 9.30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3684" y="5282115"/>
            <a:ext cx="17916632" cy="8233473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Rectangle"/>
          <p:cNvSpPr/>
          <p:nvPr/>
        </p:nvSpPr>
        <p:spPr>
          <a:xfrm>
            <a:off x="3022600" y="10036268"/>
            <a:ext cx="9545402" cy="3402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"/>
          <p:cNvGrpSpPr/>
          <p:nvPr/>
        </p:nvGrpSpPr>
        <p:grpSpPr>
          <a:xfrm>
            <a:off x="4351486" y="5280173"/>
            <a:ext cx="15851036" cy="8142117"/>
            <a:chOff x="0" y="0"/>
            <a:chExt cx="15851035" cy="8142115"/>
          </a:xfrm>
        </p:grpSpPr>
        <p:pic>
          <p:nvPicPr>
            <p:cNvPr id="414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4" y="7769442"/>
              <a:ext cx="15801347" cy="372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5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112" y="4617645"/>
              <a:ext cx="15776501" cy="3279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5851036" cy="47453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418" name="Table"/>
          <p:cNvGraphicFramePr/>
          <p:nvPr/>
        </p:nvGraphicFramePr>
        <p:xfrm>
          <a:off x="3263405" y="460579"/>
          <a:ext cx="17869890" cy="46749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519"/>
                <a:gridCol w="2811314"/>
                <a:gridCol w="12685355"/>
              </a:tblGrid>
              <a:tr h="927776">
                <a:tc gridSpan="3">
                  <a:txBody>
                    <a:bodyPr/>
                    <a:lstStyle/>
                    <a:p>
                      <a:pPr defTabSz="914400">
                        <a:defRPr b="0" sz="340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정렬된 리스트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에서 키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t>를 검색하려면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526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!=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</a:t>
                      </a:r>
                      <a:r>
                        <a:t>의 가운데 원소의 인덱스를 mid로 지정하고,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와 같으면, 찾았으므로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리턴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작으면,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ss[:mid]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  <a:endParaRPr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  <a:p>
                      <a:pPr marL="6246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가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보다 크면,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ss[mid+1:]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에서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x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재귀로 검색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9818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solidFill>
                            <a:srgbClr val="3092AB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4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ss == []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981" indent="-472281" algn="l" defTabSz="914400">
                        <a:buSzPct val="50000"/>
                        <a:buBlip>
                          <a:blip r:embed="rId5"/>
                        </a:buBlip>
                        <a:defRPr sz="3400">
                          <a:sym typeface="Helvetica Neue"/>
                        </a:defRPr>
                      </a:pPr>
                      <a:r>
                        <a:t>검색 대상이 없으므로 </a:t>
                      </a:r>
                      <a:r>
                        <a:rPr>
                          <a:solidFill>
                            <a:srgbClr val="3092AB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를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20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4" name="bin_search_OX([1,2,3,4,5,6,7,8,9],5)…"/>
          <p:cNvSpPr txBox="1"/>
          <p:nvPr/>
        </p:nvSpPr>
        <p:spPr>
          <a:xfrm>
            <a:off x="6100043" y="9517129"/>
            <a:ext cx="12183914" cy="139755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bin_search_OX([1,2,3,4,5,6,7,8,9],5)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bin_search_OX([1,2,3,4,5,6,7,8,9],5)…"/>
          <p:cNvSpPr txBox="1"/>
          <p:nvPr/>
        </p:nvSpPr>
        <p:spPr>
          <a:xfrm>
            <a:off x="6100043" y="9517129"/>
            <a:ext cx="12183914" cy="139755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([1,2,3,4,5,6,7,8,9],5)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True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2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bin_search_OX([1,2,3,4,5,6,7,8,9],1)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43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3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bin_search_OX([1,2,3,4],1)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44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3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bin_search_OX([1,2],1)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48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45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190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bin_search_OX([1],1)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54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51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2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3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in_search_OX([1,2,3,4,5,6,7,8,9],1)…"/>
          <p:cNvSpPr txBox="1"/>
          <p:nvPr/>
        </p:nvSpPr>
        <p:spPr>
          <a:xfrm>
            <a:off x="6100043" y="95177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bin_search_OX([1,2,3,4],1)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bin_search_OX([1,2],1)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bin_search_OX([1],1)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86A2"/>
                </a:solidFill>
              </a:rPr>
              <a:t>True</a:t>
            </a:r>
          </a:p>
        </p:txBody>
      </p:sp>
      <p:grpSp>
        <p:nvGrpSpPr>
          <p:cNvPr id="46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5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bin_search_OX([1,2,3,4,5,6,7,8,9],8)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6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([1,2,3,4,5,6,7,8,9],8)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bin_search_OX([6,7,8,9],8)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7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6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bin_search_OX([1,2,3,4,5,6,7,8,9],8)…"/>
          <p:cNvSpPr txBox="1"/>
          <p:nvPr/>
        </p:nvSpPr>
        <p:spPr>
          <a:xfrm>
            <a:off x="6100043" y="9525814"/>
            <a:ext cx="12183914" cy="2091381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([1,2,3,4,5,6,7,8,9],8)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bin_search_OX([6,7,8,9],8)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86A2"/>
                </a:solidFill>
              </a:rPr>
              <a:t>True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75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bin_search_OX([1,2,3,4,5,6,7,8,9],11)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484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81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2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3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bin_search_OX([6,7,8,9],11)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490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87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bin_search_OX([9],11)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93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4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bin_search_OX([],11)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grpSp>
        <p:nvGrpSpPr>
          <p:cNvPr id="502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499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1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bin_search_OX([1,2,3,4,5,6,7,8,9],11)…"/>
          <p:cNvSpPr txBox="1"/>
          <p:nvPr/>
        </p:nvSpPr>
        <p:spPr>
          <a:xfrm>
            <a:off x="6100043" y="9543185"/>
            <a:ext cx="12183914" cy="3479039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   bin</a:t>
            </a:r>
            <a:r>
              <a:t>_search_OX</a:t>
            </a:r>
            <a:r>
              <a:t>([1,2,3,4,5,6,7,8,9],11)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bin_search_OX([6,7,8,9],11)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bin_search_OX([9],11)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bin_search_OX([],11)</a:t>
            </a:r>
          </a:p>
          <a:p>
            <a:pPr algn="l">
              <a:lnSpc>
                <a:spcPct val="120000"/>
              </a:lnSpc>
              <a:defRPr b="0" sz="340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3092AB"/>
                </a:solidFill>
              </a:rPr>
              <a:t>False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3834885" y="427684"/>
            <a:ext cx="16545437" cy="8498805"/>
            <a:chOff x="0" y="0"/>
            <a:chExt cx="16545436" cy="8498804"/>
          </a:xfrm>
        </p:grpSpPr>
        <p:pic>
          <p:nvPicPr>
            <p:cNvPr id="505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933" y="8109804"/>
              <a:ext cx="16493571" cy="3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3" y="4819934"/>
              <a:ext cx="16467637" cy="34231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45437" cy="4953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✔︎"/>
          <p:cNvSpPr txBox="1"/>
          <p:nvPr/>
        </p:nvSpPr>
        <p:spPr>
          <a:xfrm>
            <a:off x="12686003" y="68739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200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177285" y="275284"/>
            <a:ext cx="14456830" cy="7425962"/>
            <a:chOff x="0" y="0"/>
            <a:chExt cx="14456829" cy="7425960"/>
          </a:xfrm>
        </p:grpSpPr>
        <p:pic>
          <p:nvPicPr>
            <p:cNvPr id="510" name="Screen Shot 2021-01-30 at 6.31.13 PM.png" descr="Screen Shot 2021-01-30 at 6.31.13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659" y="7086066"/>
              <a:ext cx="14411511" cy="339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Screen Shot 2021-01-30 at 6.31.01 PM.png" descr="Screen Shot 2021-01-30 at 6.3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648" y="4211492"/>
              <a:ext cx="14388852" cy="2991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Screen Shot 2021-01-30 at 6.30.41 PM.png" descr="Screen Shot 2021-01-30 at 6.30.4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456830" cy="4327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514" name="Table"/>
          <p:cNvGraphicFramePr/>
          <p:nvPr/>
        </p:nvGraphicFramePr>
        <p:xfrm>
          <a:off x="15467801" y="979625"/>
          <a:ext cx="2623900" cy="13515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15872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꼬리재귀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Table"/>
          <p:cNvGraphicFramePr/>
          <p:nvPr/>
        </p:nvGraphicFramePr>
        <p:xfrm>
          <a:off x="6226895" y="11080012"/>
          <a:ext cx="2623900" cy="13515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11199"/>
              </a:tblGrid>
              <a:tr h="2052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600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516" name="Screen Shot 2021-01-30 at 6.38.06 PM.png" descr="Screen Shot 2021-01-30 at 6.38.0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3616" y="6411021"/>
            <a:ext cx="14685242" cy="6859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p.282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p.282</a:t>
            </a:r>
          </a:p>
        </p:txBody>
      </p:sp>
      <p:pic>
        <p:nvPicPr>
          <p:cNvPr id="520" name="Screen Shot 2021-01-30 at 5.58.37 PM.png" descr="Screen Shot 2021-01-30 at 5.58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9099" y="5532229"/>
            <a:ext cx="14425802" cy="1561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Screen Shot 2021-04-04 at 1.22.08 PM.png" descr="Screen Shot 2021-04-04 at 1.22.0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28575" y="7729001"/>
            <a:ext cx="17126850" cy="5434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정렬된 리스트 검색 : 위치 인덱스 찾기"/>
          <p:cNvSpPr txBox="1"/>
          <p:nvPr>
            <p:ph type="title" idx="4294967295"/>
          </p:nvPr>
        </p:nvSpPr>
        <p:spPr>
          <a:xfrm>
            <a:off x="3335059" y="1721495"/>
            <a:ext cx="17713882" cy="173260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632579">
              <a:defRPr b="1" sz="9239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정렬된 리스트 검색 : </a:t>
            </a:r>
            <a:r>
              <a:rPr>
                <a:solidFill>
                  <a:srgbClr val="3092AB"/>
                </a:solidFill>
              </a:rPr>
              <a:t>위치 인덱스 찾기</a:t>
            </a:r>
          </a:p>
        </p:txBody>
      </p:sp>
      <p:pic>
        <p:nvPicPr>
          <p:cNvPr id="524" name="Screen Shot 2021-01-23 at 7.32.05 PM.png" descr="Screen Shot 2021-01-23 at 7.3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1723" y="6521817"/>
            <a:ext cx="3720554" cy="101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Screen Shot 2021-01-23 at 7.30.22 PM.png" descr="Screen Shot 2021-01-23 at 7.30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6923" y="4851137"/>
            <a:ext cx="12790154" cy="1238838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t>입력 (파라미터) : 키의 리스트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검색할 키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  <a:endParaRPr b="0"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algn="l" defTabSz="468272">
              <a:lnSpc>
                <a:spcPct val="120000"/>
              </a:lnSpc>
              <a:defRPr sz="5985"/>
            </a:pPr>
            <a:r>
              <a:t>출력 (리턴) :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가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t>에  있으면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의 위치 인덱스</a:t>
            </a:r>
            <a:r>
              <a:t> </a:t>
            </a:r>
          </a:p>
          <a:p>
            <a:pPr algn="l" defTabSz="468272">
              <a:defRPr sz="5985"/>
            </a:pPr>
            <a:r>
              <a:t>                                없으면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이분 검색 알고리즘"/>
          <p:cNvSpPr txBox="1"/>
          <p:nvPr>
            <p:ph type="title" idx="4294967295"/>
          </p:nvPr>
        </p:nvSpPr>
        <p:spPr>
          <a:xfrm>
            <a:off x="5790471" y="1062056"/>
            <a:ext cx="12803058" cy="154666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이분 검색 알고리즘</a:t>
            </a:r>
          </a:p>
        </p:txBody>
      </p:sp>
      <p:sp>
        <p:nvSpPr>
          <p:cNvPr id="529" name="Binary  Search"/>
          <p:cNvSpPr txBox="1"/>
          <p:nvPr/>
        </p:nvSpPr>
        <p:spPr>
          <a:xfrm>
            <a:off x="5722700" y="2404164"/>
            <a:ext cx="9077800" cy="999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60057">
              <a:defRPr sz="5880"/>
            </a:lvl1pPr>
          </a:lstStyle>
          <a:p>
            <a:pPr/>
            <a:r>
              <a:t>Binary  Search</a:t>
            </a:r>
          </a:p>
        </p:txBody>
      </p:sp>
      <p:grpSp>
        <p:nvGrpSpPr>
          <p:cNvPr id="533" name="Group"/>
          <p:cNvGrpSpPr/>
          <p:nvPr/>
        </p:nvGrpSpPr>
        <p:grpSpPr>
          <a:xfrm>
            <a:off x="9625436" y="3947356"/>
            <a:ext cx="12289792" cy="7178917"/>
            <a:chOff x="0" y="0"/>
            <a:chExt cx="12289790" cy="7178915"/>
          </a:xfrm>
        </p:grpSpPr>
        <p:pic>
          <p:nvPicPr>
            <p:cNvPr id="530" name="Screen Shot 2021-01-23 at 9.58.10 PM.png" descr="Screen Shot 2021-01-23 at 9.58.1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22861"/>
              <a:ext cx="12289791" cy="4156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Screen Shot 2021-01-23 at 9.57.59 PM.png" descr="Screen Shot 2021-01-23 at 9.57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0390" y="1601701"/>
              <a:ext cx="5476004" cy="749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Screen Shot 2021-01-23 at 9.57.54 PM.png" descr="Screen Shot 2021-01-23 at 9.5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15237" y="0"/>
              <a:ext cx="4566309" cy="1284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4" name="Rectangle"/>
          <p:cNvSpPr/>
          <p:nvPr/>
        </p:nvSpPr>
        <p:spPr>
          <a:xfrm>
            <a:off x="9990146" y="8471094"/>
            <a:ext cx="12459518" cy="31608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이분 검색 알고리즘"/>
          <p:cNvSpPr txBox="1"/>
          <p:nvPr>
            <p:ph type="title" idx="4294967295"/>
          </p:nvPr>
        </p:nvSpPr>
        <p:spPr>
          <a:xfrm>
            <a:off x="5790471" y="1062056"/>
            <a:ext cx="12803058" cy="154666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이분 검색 알고리즘</a:t>
            </a:r>
          </a:p>
        </p:txBody>
      </p:sp>
      <p:sp>
        <p:nvSpPr>
          <p:cNvPr id="537" name="Binary  Search"/>
          <p:cNvSpPr txBox="1"/>
          <p:nvPr/>
        </p:nvSpPr>
        <p:spPr>
          <a:xfrm>
            <a:off x="5722700" y="2404164"/>
            <a:ext cx="9077800" cy="999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60057">
              <a:defRPr sz="5880"/>
            </a:lvl1pPr>
          </a:lstStyle>
          <a:p>
            <a:pPr/>
            <a:r>
              <a:t>Binary  Search</a:t>
            </a:r>
          </a:p>
        </p:txBody>
      </p:sp>
      <p:grpSp>
        <p:nvGrpSpPr>
          <p:cNvPr id="541" name="Group"/>
          <p:cNvGrpSpPr/>
          <p:nvPr/>
        </p:nvGrpSpPr>
        <p:grpSpPr>
          <a:xfrm>
            <a:off x="9625436" y="3947356"/>
            <a:ext cx="12289792" cy="7178917"/>
            <a:chOff x="0" y="0"/>
            <a:chExt cx="12289790" cy="7178915"/>
          </a:xfrm>
        </p:grpSpPr>
        <p:pic>
          <p:nvPicPr>
            <p:cNvPr id="538" name="Screen Shot 2021-01-23 at 9.58.10 PM.png" descr="Screen Shot 2021-01-23 at 9.58.1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22861"/>
              <a:ext cx="12289791" cy="4156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9" name="Screen Shot 2021-01-23 at 9.57.59 PM.png" descr="Screen Shot 2021-01-23 at 9.57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0390" y="1601701"/>
              <a:ext cx="5476004" cy="749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0" name="Screen Shot 2021-01-23 at 9.57.54 PM.png" descr="Screen Shot 2021-01-23 at 9.57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15237" y="0"/>
              <a:ext cx="4566309" cy="1284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이분 검색 알고리즘"/>
          <p:cNvSpPr txBox="1"/>
          <p:nvPr>
            <p:ph type="title" idx="4294967295"/>
          </p:nvPr>
        </p:nvSpPr>
        <p:spPr>
          <a:xfrm>
            <a:off x="5790471" y="1062056"/>
            <a:ext cx="12803058" cy="154666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이분 검색 알고리즘</a:t>
            </a:r>
          </a:p>
        </p:txBody>
      </p:sp>
      <p:sp>
        <p:nvSpPr>
          <p:cNvPr id="544" name="Binary  Search"/>
          <p:cNvSpPr txBox="1"/>
          <p:nvPr/>
        </p:nvSpPr>
        <p:spPr>
          <a:xfrm>
            <a:off x="5722700" y="2404164"/>
            <a:ext cx="9077800" cy="999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60057">
              <a:defRPr sz="5880"/>
            </a:lvl1pPr>
          </a:lstStyle>
          <a:p>
            <a:pPr/>
            <a:r>
              <a:t>Binary  Search</a:t>
            </a:r>
          </a:p>
        </p:txBody>
      </p:sp>
      <p:grpSp>
        <p:nvGrpSpPr>
          <p:cNvPr id="552" name="Group"/>
          <p:cNvGrpSpPr/>
          <p:nvPr/>
        </p:nvGrpSpPr>
        <p:grpSpPr>
          <a:xfrm>
            <a:off x="2468772" y="3947356"/>
            <a:ext cx="19446456" cy="8682173"/>
            <a:chOff x="0" y="0"/>
            <a:chExt cx="19446454" cy="8682171"/>
          </a:xfrm>
        </p:grpSpPr>
        <p:pic>
          <p:nvPicPr>
            <p:cNvPr id="545" name="Screen Shot 2021-01-23 at 10.03.19 PM.png" descr="Screen Shot 2021-01-23 at 10.03.1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9718" y="8111383"/>
              <a:ext cx="1765878" cy="535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6" name="Screen Shot 2021-01-23 at 10.03.03 PM.png" descr="Screen Shot 2021-01-23 at 10.03.03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42807"/>
              <a:ext cx="1783715" cy="588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7" name="Screen Shot 2021-01-23 at 10.04.09 PM.png" descr="Screen Shot 2021-01-23 at 10.04.09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45799" y="8075708"/>
              <a:ext cx="2479363" cy="606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8" name="Screen Shot 2021-01-23 at 10.03.59 PM.png" descr="Screen Shot 2021-01-23 at 10.03.59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943383" y="3698213"/>
              <a:ext cx="2782595" cy="6778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9" name="Screen Shot 2021-01-23 at 9.58.10 PM.png" descr="Screen Shot 2021-01-23 at 9.58.10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56663" y="3022861"/>
              <a:ext cx="12289792" cy="4156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0" name="Screen Shot 2021-01-23 at 9.57.59 PM.png" descr="Screen Shot 2021-01-23 at 9.57.59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917054" y="1601701"/>
              <a:ext cx="5476004" cy="749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1" name="Screen Shot 2021-01-23 at 9.57.54 PM.png" descr="Screen Shot 2021-01-23 at 9.57.54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371901" y="0"/>
              <a:ext cx="4566309" cy="1284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554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5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6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7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8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0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✔︎"/>
          <p:cNvSpPr txBox="1"/>
          <p:nvPr/>
        </p:nvSpPr>
        <p:spPr>
          <a:xfrm>
            <a:off x="12686003" y="89284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creen Shot 2021-01-30 at 6.39.21 PM.png" descr="Screen Shot 2021-01-30 at 6.39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601" y="3627411"/>
            <a:ext cx="19694798" cy="8099210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순차 검색과 이분 검색의 성능 비교"/>
          <p:cNvSpPr txBox="1"/>
          <p:nvPr>
            <p:ph type="title" idx="4294967295"/>
          </p:nvPr>
        </p:nvSpPr>
        <p:spPr>
          <a:xfrm>
            <a:off x="5623690" y="1259218"/>
            <a:ext cx="1366338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80454">
              <a:defRPr b="1" sz="7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순차 검색과 이분 검색의 성능 비교</a:t>
            </a:r>
          </a:p>
        </p:txBody>
      </p:sp>
      <p:sp>
        <p:nvSpPr>
          <p:cNvPr id="566" name="n"/>
          <p:cNvSpPr txBox="1"/>
          <p:nvPr/>
        </p:nvSpPr>
        <p:spPr>
          <a:xfrm>
            <a:off x="7985184" y="11882646"/>
            <a:ext cx="579364" cy="9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6000">
                <a:solidFill>
                  <a:srgbClr val="FF85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567" name="n"/>
          <p:cNvSpPr txBox="1"/>
          <p:nvPr/>
        </p:nvSpPr>
        <p:spPr>
          <a:xfrm>
            <a:off x="14413794" y="11882646"/>
            <a:ext cx="579364" cy="9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6000">
                <a:solidFill>
                  <a:srgbClr val="FF85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568" name="log2n"/>
          <p:cNvSpPr txBox="1"/>
          <p:nvPr/>
        </p:nvSpPr>
        <p:spPr>
          <a:xfrm>
            <a:off x="19581237" y="11882646"/>
            <a:ext cx="1807072" cy="9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i="1" sz="6000">
                <a:solidFill>
                  <a:srgbClr val="FF85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</a:t>
            </a:r>
            <a:r>
              <a:rPr baseline="-5999"/>
              <a:t>2</a:t>
            </a:r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eq_search  vs.   bin_search"/>
          <p:cNvSpPr txBox="1"/>
          <p:nvPr>
            <p:ph type="title" idx="4294967295"/>
          </p:nvPr>
        </p:nvSpPr>
        <p:spPr>
          <a:xfrm>
            <a:off x="4052295" y="7799129"/>
            <a:ext cx="16279410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>
              <a:defRPr b="1" sz="8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seq_search </a:t>
            </a:r>
            <a:r>
              <a:t> vs.  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bin_search</a:t>
            </a:r>
          </a:p>
        </p:txBody>
      </p:sp>
      <p:sp>
        <p:nvSpPr>
          <p:cNvPr id="571" name="성능 대결"/>
          <p:cNvSpPr txBox="1"/>
          <p:nvPr/>
        </p:nvSpPr>
        <p:spPr>
          <a:xfrm>
            <a:off x="9060051" y="3730146"/>
            <a:ext cx="6263898" cy="1934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>
              <a:defRPr sz="10200"/>
            </a:lvl1pPr>
          </a:lstStyle>
          <a:p>
            <a:pPr/>
            <a:r>
              <a:t>성능 대결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random  모듈"/>
          <p:cNvSpPr txBox="1"/>
          <p:nvPr>
            <p:ph type="title" idx="4294967295"/>
          </p:nvPr>
        </p:nvSpPr>
        <p:spPr>
          <a:xfrm>
            <a:off x="9019986" y="15100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509349">
              <a:defRPr b="1" sz="74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random</a:t>
            </a:r>
            <a:r>
              <a:t>  모듈</a:t>
            </a:r>
          </a:p>
        </p:txBody>
      </p:sp>
      <p:graphicFrame>
        <p:nvGraphicFramePr>
          <p:cNvPr id="574" name="Table"/>
          <p:cNvGraphicFramePr/>
          <p:nvPr/>
        </p:nvGraphicFramePr>
        <p:xfrm>
          <a:off x="1456532" y="3947730"/>
          <a:ext cx="20903727" cy="71587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9303355"/>
                <a:gridCol w="8262054"/>
                <a:gridCol w="3905524"/>
              </a:tblGrid>
              <a:tr h="107249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용도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70405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random.sample(population,k)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시퀀스 population에서 
중복없이 k개를 무작위로 골라
리스트로 모아서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검색 대상
리스트 만들기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  <a:tr h="204398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random.randrange(n)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range(n) 정수범위에서 
정수 하나 무작위로 골라서 리턴한다.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검색 키 뽑기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"/>
          <p:cNvGrpSpPr/>
          <p:nvPr/>
        </p:nvGrpSpPr>
        <p:grpSpPr>
          <a:xfrm>
            <a:off x="4302045" y="5407766"/>
            <a:ext cx="15779909" cy="2900467"/>
            <a:chOff x="0" y="0"/>
            <a:chExt cx="15779908" cy="2900466"/>
          </a:xfrm>
        </p:grpSpPr>
        <p:sp>
          <p:nvSpPr>
            <p:cNvPr id="207" name="Rectangle"/>
            <p:cNvSpPr/>
            <p:nvPr/>
          </p:nvSpPr>
          <p:spPr>
            <a:xfrm>
              <a:off x="2844394" y="0"/>
              <a:ext cx="12935515" cy="1179236"/>
            </a:xfrm>
            <a:prstGeom prst="rect">
              <a:avLst/>
            </a:prstGeom>
            <a:noFill/>
            <a:ln w="63500" cap="flat">
              <a:solidFill>
                <a:srgbClr val="3469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순차 검색"/>
            <p:cNvSpPr txBox="1"/>
            <p:nvPr/>
          </p:nvSpPr>
          <p:spPr>
            <a:xfrm>
              <a:off x="7715156" y="1853462"/>
              <a:ext cx="2939991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FF2600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순차 검색</a:t>
              </a:r>
            </a:p>
          </p:txBody>
        </p:sp>
        <p:sp>
          <p:nvSpPr>
            <p:cNvPr id="209" name="Line"/>
            <p:cNvSpPr/>
            <p:nvPr/>
          </p:nvSpPr>
          <p:spPr>
            <a:xfrm>
              <a:off x="3551461" y="1707033"/>
              <a:ext cx="11788080" cy="1"/>
            </a:xfrm>
            <a:prstGeom prst="line">
              <a:avLst/>
            </a:prstGeom>
            <a:noFill/>
            <a:ln w="177800" cap="flat">
              <a:solidFill>
                <a:srgbClr val="FF26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정렬 X"/>
            <p:cNvSpPr txBox="1"/>
            <p:nvPr/>
          </p:nvSpPr>
          <p:spPr>
            <a:xfrm>
              <a:off x="-1" y="66116"/>
              <a:ext cx="2165104" cy="1047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0" sz="5400">
                  <a:solidFill>
                    <a:srgbClr val="2978A8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정렬 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me  모듈"/>
          <p:cNvSpPr txBox="1"/>
          <p:nvPr/>
        </p:nvSpPr>
        <p:spPr>
          <a:xfrm>
            <a:off x="9019986" y="1459243"/>
            <a:ext cx="6344028" cy="13427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defTabSz="509349">
              <a:defRPr sz="744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time</a:t>
            </a:r>
            <a:r>
              <a:t>  모듈</a:t>
            </a:r>
          </a:p>
        </p:txBody>
      </p:sp>
      <p:graphicFrame>
        <p:nvGraphicFramePr>
          <p:cNvPr id="577" name="Table"/>
          <p:cNvGraphicFramePr/>
          <p:nvPr/>
        </p:nvGraphicFramePr>
        <p:xfrm>
          <a:off x="3030887" y="4251336"/>
          <a:ext cx="20903727" cy="71587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7288703"/>
                <a:gridCol w="7291593"/>
                <a:gridCol w="3741928"/>
              </a:tblGrid>
              <a:tr h="1652966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FFFFFF"/>
                          </a:solidFill>
                          <a:sym typeface="Helvetica Neue"/>
                        </a:rPr>
                        <a:t>용도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56035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time.perf_counter()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호출 시점의 절대 시각을
가능한 한 최대로 정밀하게 
초 단위로 리턴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실행 시간
측정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roup"/>
          <p:cNvGrpSpPr/>
          <p:nvPr/>
        </p:nvGrpSpPr>
        <p:grpSpPr>
          <a:xfrm>
            <a:off x="5659628" y="79428"/>
            <a:ext cx="13064744" cy="13557144"/>
            <a:chOff x="0" y="0"/>
            <a:chExt cx="13064743" cy="13557143"/>
          </a:xfrm>
        </p:grpSpPr>
        <p:pic>
          <p:nvPicPr>
            <p:cNvPr id="579" name="Screen Shot 2021-01-30 at 6.43.00 PM.png" descr="Screen Shot 2021-01-30 at 6.43.0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435" y="7487694"/>
              <a:ext cx="13003022" cy="60694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Screen Shot 2021-01-30 at 6.42.36 PM.png" descr="Screen Shot 2021-01-30 at 6.42.36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64744" cy="7571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583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4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9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✔︎"/>
          <p:cNvSpPr txBox="1"/>
          <p:nvPr/>
        </p:nvSpPr>
        <p:spPr>
          <a:xfrm>
            <a:off x="12660603" y="99444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파일"/>
          <p:cNvSpPr txBox="1"/>
          <p:nvPr>
            <p:ph type="title" idx="4294967295"/>
          </p:nvPr>
        </p:nvSpPr>
        <p:spPr>
          <a:xfrm>
            <a:off x="8924593" y="1983401"/>
            <a:ext cx="6534814" cy="168125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98301">
              <a:defRPr b="1" sz="10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파일</a:t>
            </a:r>
          </a:p>
        </p:txBody>
      </p:sp>
      <p:sp>
        <p:nvSpPr>
          <p:cNvPr id="594" name="File"/>
          <p:cNvSpPr txBox="1"/>
          <p:nvPr/>
        </p:nvSpPr>
        <p:spPr>
          <a:xfrm>
            <a:off x="8807312" y="4061450"/>
            <a:ext cx="6769376" cy="14600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698301">
              <a:defRPr sz="8925"/>
            </a:lvl1pPr>
          </a:lstStyle>
          <a:p>
            <a:pPr/>
            <a:r>
              <a:t>File</a:t>
            </a:r>
          </a:p>
        </p:txBody>
      </p:sp>
      <p:sp>
        <p:nvSpPr>
          <p:cNvPr id="595" name="텍스트 파일"/>
          <p:cNvSpPr txBox="1"/>
          <p:nvPr/>
        </p:nvSpPr>
        <p:spPr>
          <a:xfrm>
            <a:off x="8924593" y="7292001"/>
            <a:ext cx="6534814" cy="1681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657225">
              <a:defRPr sz="9600"/>
            </a:lvl1pPr>
          </a:lstStyle>
          <a:p>
            <a:pPr/>
            <a:r>
              <a:t>텍스트 파일</a:t>
            </a:r>
          </a:p>
        </p:txBody>
      </p:sp>
      <p:sp>
        <p:nvSpPr>
          <p:cNvPr id="596" name="Text File"/>
          <p:cNvSpPr txBox="1"/>
          <p:nvPr/>
        </p:nvSpPr>
        <p:spPr>
          <a:xfrm>
            <a:off x="8807312" y="9674849"/>
            <a:ext cx="6769376" cy="14600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698301">
              <a:defRPr sz="8925"/>
            </a:lvl1pPr>
          </a:lstStyle>
          <a:p>
            <a:pPr/>
            <a:r>
              <a:t>Text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파일에 쓰기"/>
          <p:cNvSpPr txBox="1"/>
          <p:nvPr>
            <p:ph type="title" idx="4294967295"/>
          </p:nvPr>
        </p:nvSpPr>
        <p:spPr>
          <a:xfrm>
            <a:off x="9019986" y="1205243"/>
            <a:ext cx="6344028" cy="1545757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solidFill>
                  <a:srgbClr val="3092A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파일에 쓰기</a:t>
            </a:r>
          </a:p>
        </p:txBody>
      </p:sp>
      <p:pic>
        <p:nvPicPr>
          <p:cNvPr id="599" name="Screen Shot 2021-01-24 at 12.19.54 AM.png" descr="Screen Shot 2021-01-24 at 12.19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7315" y="9312602"/>
            <a:ext cx="3271426" cy="983888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Quote Bubble"/>
          <p:cNvSpPr/>
          <p:nvPr/>
        </p:nvSpPr>
        <p:spPr>
          <a:xfrm>
            <a:off x="8988734" y="5121499"/>
            <a:ext cx="3197239" cy="1820604"/>
          </a:xfrm>
          <a:prstGeom prst="wedgeEllipseCallout">
            <a:avLst>
              <a:gd name="adj1" fmla="val 59855"/>
              <a:gd name="adj2" fmla="val -90780"/>
            </a:avLst>
          </a:prstGeom>
          <a:ln w="38100">
            <a:solidFill>
              <a:srgbClr val="94219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열고 싶은…"/>
          <p:cNvSpPr txBox="1"/>
          <p:nvPr/>
        </p:nvSpPr>
        <p:spPr>
          <a:xfrm>
            <a:off x="9581423" y="5385267"/>
            <a:ext cx="1943894" cy="129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>
                <a:solidFill>
                  <a:srgbClr val="942193"/>
                </a:solidFill>
              </a:defRPr>
            </a:pPr>
            <a:r>
              <a:t>열고 싶은 </a:t>
            </a:r>
          </a:p>
          <a:p>
            <a:pPr>
              <a:defRPr>
                <a:solidFill>
                  <a:srgbClr val="942193"/>
                </a:solidFill>
              </a:defRPr>
            </a:pPr>
            <a:r>
              <a:t>파일 이름</a:t>
            </a:r>
          </a:p>
        </p:txBody>
      </p:sp>
      <p:sp>
        <p:nvSpPr>
          <p:cNvPr id="602" name="Quote Bubble"/>
          <p:cNvSpPr/>
          <p:nvPr/>
        </p:nvSpPr>
        <p:spPr>
          <a:xfrm>
            <a:off x="15796694" y="5198476"/>
            <a:ext cx="3010069" cy="2159516"/>
          </a:xfrm>
          <a:prstGeom prst="wedgeEllipseCallout">
            <a:avLst>
              <a:gd name="adj1" fmla="val -59269"/>
              <a:gd name="adj2" fmla="val -86603"/>
            </a:avLst>
          </a:prstGeom>
          <a:ln w="38100">
            <a:solidFill>
              <a:srgbClr val="94219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" name="접근 모드"/>
          <p:cNvSpPr txBox="1"/>
          <p:nvPr/>
        </p:nvSpPr>
        <p:spPr>
          <a:xfrm>
            <a:off x="16512709" y="5693909"/>
            <a:ext cx="1714436" cy="675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942193"/>
                </a:solidFill>
              </a:defRPr>
            </a:lvl1pPr>
          </a:lstStyle>
          <a:p>
            <a:pPr/>
            <a:r>
              <a:t>접근 모드</a:t>
            </a:r>
          </a:p>
        </p:txBody>
      </p:sp>
      <p:sp>
        <p:nvSpPr>
          <p:cNvPr id="604" name="Arrow"/>
          <p:cNvSpPr/>
          <p:nvPr/>
        </p:nvSpPr>
        <p:spPr>
          <a:xfrm>
            <a:off x="22123400" y="11557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" name="t = open(&quot;sample.txt&quot;, &quot;w&quot;)"/>
          <p:cNvSpPr txBox="1"/>
          <p:nvPr/>
        </p:nvSpPr>
        <p:spPr>
          <a:xfrm>
            <a:off x="7981999" y="3542225"/>
            <a:ext cx="8420002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 = open("sample.txt", "w")</a:t>
            </a:r>
          </a:p>
        </p:txBody>
      </p:sp>
      <p:sp>
        <p:nvSpPr>
          <p:cNvPr id="606" name="write"/>
          <p:cNvSpPr txBox="1"/>
          <p:nvPr/>
        </p:nvSpPr>
        <p:spPr>
          <a:xfrm>
            <a:off x="16603437" y="6317401"/>
            <a:ext cx="1532980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 b="1"/>
              <a:t>w</a:t>
            </a:r>
            <a:r>
              <a:rPr>
                <a:solidFill>
                  <a:srgbClr val="000000">
                    <a:alpha val="50000"/>
                  </a:srgbClr>
                </a:solidFill>
              </a:rPr>
              <a:t>rite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파일 접근 모드"/>
          <p:cNvSpPr txBox="1"/>
          <p:nvPr>
            <p:ph type="title" idx="4294967295"/>
          </p:nvPr>
        </p:nvSpPr>
        <p:spPr>
          <a:xfrm>
            <a:off x="9019986" y="12052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b="1" sz="75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파일 접근 모드</a:t>
            </a:r>
          </a:p>
        </p:txBody>
      </p:sp>
      <p:pic>
        <p:nvPicPr>
          <p:cNvPr id="609" name="Screen Shot 2021-01-24 at 12.18.06 AM.png" descr="Screen Shot 2021-01-24 at 12.18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9029" y="3277972"/>
            <a:ext cx="15785942" cy="9191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파일 메소드"/>
          <p:cNvSpPr txBox="1"/>
          <p:nvPr>
            <p:ph type="title" idx="4294967295"/>
          </p:nvPr>
        </p:nvSpPr>
        <p:spPr>
          <a:xfrm>
            <a:off x="9019986" y="1662443"/>
            <a:ext cx="634402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b="1" sz="75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파일 메소드</a:t>
            </a:r>
          </a:p>
        </p:txBody>
      </p:sp>
      <p:pic>
        <p:nvPicPr>
          <p:cNvPr id="612" name="Screen Shot 2021-01-24 at 12.26.36 AM.png" descr="Screen Shot 2021-01-24 at 12.26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859" y="3710777"/>
            <a:ext cx="15974282" cy="896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"/>
          <p:cNvGrpSpPr/>
          <p:nvPr/>
        </p:nvGrpSpPr>
        <p:grpSpPr>
          <a:xfrm>
            <a:off x="13641297" y="6934040"/>
            <a:ext cx="5851380" cy="4931806"/>
            <a:chOff x="0" y="0"/>
            <a:chExt cx="5851378" cy="4931805"/>
          </a:xfrm>
        </p:grpSpPr>
        <p:pic>
          <p:nvPicPr>
            <p:cNvPr id="614" name="Screen Shot 2021-01-30 at 5.33.36 PM.png" descr="Screen Shot 2021-01-30 at 5.33.36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449" y="3995584"/>
              <a:ext cx="4525067" cy="93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5" name="Screen Shot 2021-01-30 at 5.33.21 PM.png" descr="Screen Shot 2021-01-30 at 5.33.2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996688"/>
              <a:ext cx="5851379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6" name="Screen Shot 2021-01-30 at 5.33.11 PM.png" descr="Screen Shot 2021-01-30 at 5.33.11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381" y="1997792"/>
              <a:ext cx="3978939" cy="910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Screen Shot 2021-01-30 at 5.32.57 PM.png" descr="Screen Shot 2021-01-30 at 5.32.57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381" y="1050908"/>
              <a:ext cx="3770890" cy="858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Screen Shot 2021-01-30 at 5.32.41 PM.png" descr="Screen Shot 2021-01-30 at 5.32.41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375" y="0"/>
              <a:ext cx="3770890" cy="910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20" name="Screen Shot 2021-01-29 at 7.27.14 PM.png" descr="Screen Shot 2021-01-29 at 7.27.14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70642" y="2373199"/>
            <a:ext cx="12819786" cy="3928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Screen Shot 2021-01-30 at 5.31.07 PM.png" descr="Screen Shot 2021-01-30 at 5.31.0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57162" y="1194525"/>
            <a:ext cx="8873981" cy="11326950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✔︎"/>
          <p:cNvSpPr txBox="1"/>
          <p:nvPr/>
        </p:nvSpPr>
        <p:spPr>
          <a:xfrm>
            <a:off x="12686003" y="1093505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creen Shot 2021-01-30 at 6.45.13 PM.png" descr="Screen Shot 2021-01-30 at 6.45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4893" y="3197315"/>
            <a:ext cx="15654214" cy="9421252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문자열 검색용 메소드"/>
          <p:cNvSpPr txBox="1"/>
          <p:nvPr>
            <p:ph type="title" idx="4294967295"/>
          </p:nvPr>
        </p:nvSpPr>
        <p:spPr>
          <a:xfrm>
            <a:off x="6201501" y="1078243"/>
            <a:ext cx="1198099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b="1" sz="75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문자열 검색용 메소드</a:t>
            </a:r>
          </a:p>
        </p:txBody>
      </p:sp>
      <p:sp>
        <p:nvSpPr>
          <p:cNvPr id="626" name="Arrow"/>
          <p:cNvSpPr/>
          <p:nvPr/>
        </p:nvSpPr>
        <p:spPr>
          <a:xfrm>
            <a:off x="22123400" y="11557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문자열 검색 사례 학습"/>
          <p:cNvSpPr txBox="1"/>
          <p:nvPr>
            <p:ph type="title" idx="4294967295"/>
          </p:nvPr>
        </p:nvSpPr>
        <p:spPr>
          <a:xfrm>
            <a:off x="6201501" y="1078243"/>
            <a:ext cx="1198099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b="1" sz="75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문자열 검색 사례 학습</a:t>
            </a:r>
          </a:p>
        </p:txBody>
      </p:sp>
      <p:sp>
        <p:nvSpPr>
          <p:cNvPr id="629" name="요구사항 : 텍스트 파일에서 처음 나타나는 문자열 x 찾기"/>
          <p:cNvSpPr txBox="1"/>
          <p:nvPr/>
        </p:nvSpPr>
        <p:spPr>
          <a:xfrm>
            <a:off x="5032419" y="2989998"/>
            <a:ext cx="14319162" cy="10911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45043">
              <a:defRPr sz="5040" u="sng"/>
            </a:lvl1pPr>
          </a:lstStyle>
          <a:p>
            <a:pPr/>
            <a:r>
              <a:t>요구사항 : 텍스트 파일에서 처음 나타나는 문자열 x 찾기</a:t>
            </a:r>
          </a:p>
        </p:txBody>
      </p:sp>
      <p:sp>
        <p:nvSpPr>
          <p:cNvPr id="630" name="텍스트 파일 전체를 문자열로 읽어오기…"/>
          <p:cNvSpPr txBox="1"/>
          <p:nvPr/>
        </p:nvSpPr>
        <p:spPr>
          <a:xfrm>
            <a:off x="5133118" y="6909873"/>
            <a:ext cx="14662755" cy="314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텍스트 파일 전체를 문자열로 읽어오기</a:t>
            </a:r>
          </a:p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읽어온 문자열에서 처음 나타나는 문자열 x 찾기</a:t>
            </a:r>
          </a:p>
          <a:p>
            <a:pPr marL="555625" indent="-555625" algn="l">
              <a:lnSpc>
                <a:spcPct val="150000"/>
              </a:lnSpc>
              <a:buSzPct val="50000"/>
              <a:buBlip>
                <a:blip r:embed="rId2"/>
              </a:buBlip>
              <a:defRPr sz="4600"/>
            </a:pPr>
            <a:r>
              <a:t>찾은 문자열의 위치 인덱스를 </a:t>
            </a:r>
            <a:r>
              <a: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“result.txt”</a:t>
            </a:r>
            <a:r>
              <a:t> 파일에 쓰기 </a:t>
            </a:r>
          </a:p>
        </p:txBody>
      </p:sp>
      <p:sp>
        <p:nvSpPr>
          <p:cNvPr id="631" name="def find_1st(filename, x):"/>
          <p:cNvSpPr txBox="1"/>
          <p:nvPr/>
        </p:nvSpPr>
        <p:spPr>
          <a:xfrm>
            <a:off x="5142999" y="5453551"/>
            <a:ext cx="8511828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def find_1st(filename, x):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리스트 검색 : 존재 유무 확인"/>
          <p:cNvSpPr txBox="1"/>
          <p:nvPr>
            <p:ph type="title" idx="4294967295"/>
          </p:nvPr>
        </p:nvSpPr>
        <p:spPr>
          <a:xfrm>
            <a:off x="4646993" y="1721495"/>
            <a:ext cx="1509001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714732">
              <a:defRPr b="1" sz="10440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리스트 검색 : </a:t>
            </a:r>
            <a:r>
              <a:rPr>
                <a:solidFill>
                  <a:srgbClr val="3092AB"/>
                </a:solidFill>
              </a:rPr>
              <a:t>존재 유무 확인</a:t>
            </a:r>
          </a:p>
        </p:txBody>
      </p:sp>
      <p:sp>
        <p:nvSpPr>
          <p:cNvPr id="214" name="입력 (파라미터) : 키의 리스트 s, 검색할 키 x…"/>
          <p:cNvSpPr txBox="1"/>
          <p:nvPr/>
        </p:nvSpPr>
        <p:spPr>
          <a:xfrm>
            <a:off x="5156125" y="8512605"/>
            <a:ext cx="14071750" cy="39541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algn="l" defTabSz="468272">
              <a:lnSpc>
                <a:spcPct val="150000"/>
              </a:lnSpc>
              <a:defRPr sz="5985"/>
            </a:pPr>
            <a:r>
              <a:t>입력 (파라미터) : 키의 리스트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검색할 키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</a:t>
            </a:r>
            <a:endParaRPr b="0"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algn="l" defTabSz="468272">
              <a:lnSpc>
                <a:spcPct val="120000"/>
              </a:lnSpc>
              <a:defRPr sz="5985"/>
            </a:pPr>
            <a:r>
              <a:t>출력 (리턴) :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t>가 </a:t>
            </a:r>
            <a:r>
              <a:rPr b="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</a:t>
            </a:r>
            <a:r>
              <a:t>에  있으면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True</a:t>
            </a:r>
            <a:r>
              <a:t> </a:t>
            </a:r>
          </a:p>
          <a:p>
            <a:pPr algn="l" defTabSz="468272">
              <a:defRPr sz="5985"/>
            </a:pPr>
            <a:r>
              <a:t>                                없으면 </a:t>
            </a:r>
            <a:r>
              <a:rPr b="0">
                <a:solidFill>
                  <a:srgbClr val="3092AB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False</a:t>
            </a:r>
          </a:p>
        </p:txBody>
      </p:sp>
      <p:pic>
        <p:nvPicPr>
          <p:cNvPr id="215" name="Screen Shot 2021-01-23 at 6.22.19 PM.png" descr="Screen Shot 2021-01-23 at 6.22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812" y="6662621"/>
            <a:ext cx="4410377" cy="97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21-01-23 at 7.30.34 PM.png" descr="Screen Shot 2021-01-23 at 7.30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4042" y="4911257"/>
            <a:ext cx="10295916" cy="1261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Screen Shot 2021-01-30 at 6.46.52 PM.png" descr="Screen Shot 2021-01-30 at 6.46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979" y="1254718"/>
            <a:ext cx="18766545" cy="11206564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Arrow"/>
          <p:cNvSpPr/>
          <p:nvPr/>
        </p:nvSpPr>
        <p:spPr>
          <a:xfrm>
            <a:off x="22326600" y="118364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5169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pp.299~305"/>
          <p:cNvSpPr txBox="1"/>
          <p:nvPr/>
        </p:nvSpPr>
        <p:spPr>
          <a:xfrm>
            <a:off x="10045451" y="3025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pp.299~305</a:t>
            </a:r>
          </a:p>
        </p:txBody>
      </p:sp>
      <p:pic>
        <p:nvPicPr>
          <p:cNvPr id="638" name="Screen Shot 2021-01-30 at 5.52.33 PM.png" descr="Screen Shot 2021-01-30 at 5.52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1619" y="4693611"/>
            <a:ext cx="11959116" cy="1479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Screen Shot 2021-04-10 at 4.14.36 PM.png" descr="Screen Shot 2021-04-10 at 4.14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2555" y="7809497"/>
            <a:ext cx="19898890" cy="3979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creen Shot 2021-01-30 at 5.52.49 PM.png" descr="Screen Shot 2021-01-30 at 5.5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619" y="4786078"/>
            <a:ext cx="11959116" cy="1294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5169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pp.299~305"/>
          <p:cNvSpPr txBox="1"/>
          <p:nvPr/>
        </p:nvSpPr>
        <p:spPr>
          <a:xfrm>
            <a:off x="10045451" y="3025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pp.299~305</a:t>
            </a:r>
          </a:p>
        </p:txBody>
      </p:sp>
      <p:pic>
        <p:nvPicPr>
          <p:cNvPr id="644" name="Screen Shot 2021-04-10 at 4.28.26 PM.png" descr="Screen Shot 2021-04-10 at 4.28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7763" y="7809497"/>
            <a:ext cx="19908474" cy="3948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creen Shot 2021-01-30 at 5.52.59 PM.png" descr="Screen Shot 2021-01-30 at 5.5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619" y="4724434"/>
            <a:ext cx="11959116" cy="1417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7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5169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pp.299~305"/>
          <p:cNvSpPr txBox="1"/>
          <p:nvPr/>
        </p:nvSpPr>
        <p:spPr>
          <a:xfrm>
            <a:off x="10045451" y="3025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pp.299~305</a:t>
            </a:r>
          </a:p>
        </p:txBody>
      </p:sp>
      <p:pic>
        <p:nvPicPr>
          <p:cNvPr id="649" name="Screen Shot 2021-04-10 at 4.33.08 PM.png" descr="Screen Shot 2021-04-10 at 4.33.0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6481" y="7809497"/>
            <a:ext cx="19531038" cy="3906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Screen Shot 2021-01-30 at 5.54.44 PM.png" descr="Screen Shot 2021-01-30 at 5.54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2442" y="664572"/>
            <a:ext cx="11959116" cy="1294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Screen Shot 2021-04-10 at 4.46.16 PM.png" descr="Screen Shot 2021-04-10 at 4.46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5035" y="2682894"/>
            <a:ext cx="17693930" cy="9901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creen Shot 2021-01-30 at 5.55.03 PM.png" descr="Screen Shot 2021-01-30 at 5.5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2442" y="679984"/>
            <a:ext cx="11959116" cy="126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Screen Shot 2021-04-10 at 4.50.41 PM.png" descr="Screen Shot 2021-04-10 at 4.50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921" y="2788966"/>
            <a:ext cx="18780158" cy="8138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Screen Shot 2021-01-30 at 5.55.17 PM.png" descr="Screen Shot 2021-01-30 at 5.55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619" y="679984"/>
            <a:ext cx="11959116" cy="126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Screen Shot 2021-04-10 at 5.01.29 PM.png" descr="Screen Shot 2021-04-10 at 5.01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3800" y="3637003"/>
            <a:ext cx="14814755" cy="9639402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find_quote_all(&quot;article.txt&quot;)"/>
          <p:cNvSpPr txBox="1"/>
          <p:nvPr/>
        </p:nvSpPr>
        <p:spPr>
          <a:xfrm>
            <a:off x="7423172" y="2407766"/>
            <a:ext cx="9476012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find_quote_all("article.txt")</a:t>
            </a:r>
          </a:p>
        </p:txBody>
      </p:sp>
      <p:sp>
        <p:nvSpPr>
          <p:cNvPr id="660" name="result.txt"/>
          <p:cNvSpPr txBox="1"/>
          <p:nvPr/>
        </p:nvSpPr>
        <p:spPr>
          <a:xfrm>
            <a:off x="997925" y="3863186"/>
            <a:ext cx="3369519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result.txt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roup"/>
          <p:cNvGrpSpPr/>
          <p:nvPr/>
        </p:nvGrpSpPr>
        <p:grpSpPr>
          <a:xfrm>
            <a:off x="4703893" y="444057"/>
            <a:ext cx="14976214" cy="12769288"/>
            <a:chOff x="0" y="0"/>
            <a:chExt cx="14976213" cy="12769286"/>
          </a:xfrm>
        </p:grpSpPr>
        <p:pic>
          <p:nvPicPr>
            <p:cNvPr id="662" name="Screen Shot 2021-01-29 at 7.27.14 PM.png" descr="Screen Shot 2021-01-29 at 7.27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4818" y="8238273"/>
              <a:ext cx="14786577" cy="4531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3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