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714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9313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텍스트"/>
          <p:cNvSpPr txBox="1">
            <a:spLocks noGrp="1"/>
          </p:cNvSpPr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r>
              <a:t>제목 텍스트</a:t>
            </a:r>
          </a:p>
        </p:txBody>
      </p:sp>
      <p:sp>
        <p:nvSpPr>
          <p:cNvPr id="1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creen Shot 2021-01-29 at 7.14.25 PM.png" descr="Screen Shot 2021-01-29 at 7.14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27" y="8674267"/>
            <a:ext cx="14845546" cy="4579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219" name="Assignment"/>
          <p:cNvSpPr txBox="1"/>
          <p:nvPr/>
        </p:nvSpPr>
        <p:spPr>
          <a:xfrm>
            <a:off x="5188596" y="4101619"/>
            <a:ext cx="445782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</a:t>
            </a:r>
          </a:p>
        </p:txBody>
      </p:sp>
      <p:sp>
        <p:nvSpPr>
          <p:cNvPr id="220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221" name="x = x + 2"/>
          <p:cNvSpPr txBox="1"/>
          <p:nvPr/>
        </p:nvSpPr>
        <p:spPr>
          <a:xfrm>
            <a:off x="5396622" y="757985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</a:t>
            </a:r>
            <a:r>
              <a:rPr u="sng"/>
              <a:t>x + 2</a:t>
            </a:r>
          </a:p>
        </p:txBody>
      </p:sp>
      <p:sp>
        <p:nvSpPr>
          <p:cNvPr id="222" name="확인 장식 활자"/>
          <p:cNvSpPr/>
          <p:nvPr/>
        </p:nvSpPr>
        <p:spPr>
          <a:xfrm>
            <a:off x="3941021" y="7642978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pic>
        <p:nvPicPr>
          <p:cNvPr id="224" name="Screen Shot 2020-09-13 at 6.07.51 PM.png" descr="Screen Shot 2020-09-13 at 6.07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301" y="5268355"/>
            <a:ext cx="5617805" cy="162292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228" name="Assignment"/>
          <p:cNvSpPr txBox="1"/>
          <p:nvPr/>
        </p:nvSpPr>
        <p:spPr>
          <a:xfrm>
            <a:off x="5188596" y="4101619"/>
            <a:ext cx="445782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</a:t>
            </a:r>
          </a:p>
        </p:txBody>
      </p:sp>
      <p:sp>
        <p:nvSpPr>
          <p:cNvPr id="229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230" name="x = x + 2"/>
          <p:cNvSpPr txBox="1"/>
          <p:nvPr/>
        </p:nvSpPr>
        <p:spPr>
          <a:xfrm>
            <a:off x="5396622" y="757985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</a:t>
            </a:r>
            <a:r>
              <a:rPr u="sng"/>
              <a:t>x + 2</a:t>
            </a:r>
          </a:p>
        </p:txBody>
      </p:sp>
      <p:sp>
        <p:nvSpPr>
          <p:cNvPr id="231" name="확인 장식 활자"/>
          <p:cNvSpPr/>
          <p:nvPr/>
        </p:nvSpPr>
        <p:spPr>
          <a:xfrm>
            <a:off x="3941021" y="7642978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2" name="9"/>
          <p:cNvSpPr txBox="1"/>
          <p:nvPr/>
        </p:nvSpPr>
        <p:spPr>
          <a:xfrm>
            <a:off x="7987422" y="10560048"/>
            <a:ext cx="587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9</a:t>
            </a:r>
          </a:p>
        </p:txBody>
      </p:sp>
      <p:sp>
        <p:nvSpPr>
          <p:cNvPr id="234" name="선"/>
          <p:cNvSpPr/>
          <p:nvPr/>
        </p:nvSpPr>
        <p:spPr>
          <a:xfrm>
            <a:off x="8281110" y="8796030"/>
            <a:ext cx="1" cy="2121205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5" name="계산"/>
          <p:cNvSpPr txBox="1"/>
          <p:nvPr/>
        </p:nvSpPr>
        <p:spPr>
          <a:xfrm>
            <a:off x="8581944" y="10202860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t>계산</a:t>
            </a:r>
          </a:p>
        </p:txBody>
      </p:sp>
      <p:sp>
        <p:nvSpPr>
          <p:cNvPr id="236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pic>
        <p:nvPicPr>
          <p:cNvPr id="237" name="Screen Shot 2020-09-13 at 6.07.51 PM.png" descr="Screen Shot 2020-09-13 at 6.07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301" y="5268355"/>
            <a:ext cx="5617805" cy="1622922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624658-BD3E-448B-9B74-F4CB86831653}"/>
              </a:ext>
            </a:extLst>
          </p:cNvPr>
          <p:cNvSpPr/>
          <p:nvPr/>
        </p:nvSpPr>
        <p:spPr>
          <a:xfrm>
            <a:off x="8797288" y="9309338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241" name="Assignment"/>
          <p:cNvSpPr txBox="1"/>
          <p:nvPr/>
        </p:nvSpPr>
        <p:spPr>
          <a:xfrm>
            <a:off x="5188596" y="4101619"/>
            <a:ext cx="445782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</a:t>
            </a:r>
          </a:p>
        </p:txBody>
      </p:sp>
      <p:sp>
        <p:nvSpPr>
          <p:cNvPr id="242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243" name="x = x + 2"/>
          <p:cNvSpPr txBox="1"/>
          <p:nvPr/>
        </p:nvSpPr>
        <p:spPr>
          <a:xfrm>
            <a:off x="5396622" y="757985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 u="sng"/>
              <a:t>x =</a:t>
            </a:r>
            <a:r>
              <a:t> x + 2</a:t>
            </a:r>
          </a:p>
        </p:txBody>
      </p:sp>
      <p:sp>
        <p:nvSpPr>
          <p:cNvPr id="244" name="확인 장식 활자"/>
          <p:cNvSpPr/>
          <p:nvPr/>
        </p:nvSpPr>
        <p:spPr>
          <a:xfrm>
            <a:off x="3941021" y="7642978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5" name="9"/>
          <p:cNvSpPr txBox="1"/>
          <p:nvPr/>
        </p:nvSpPr>
        <p:spPr>
          <a:xfrm>
            <a:off x="7987422" y="10560048"/>
            <a:ext cx="587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9</a:t>
            </a:r>
          </a:p>
        </p:txBody>
      </p:sp>
      <p:sp>
        <p:nvSpPr>
          <p:cNvPr id="250" name="선"/>
          <p:cNvSpPr/>
          <p:nvPr/>
        </p:nvSpPr>
        <p:spPr>
          <a:xfrm flipH="1" flipV="1">
            <a:off x="5994832" y="9173194"/>
            <a:ext cx="1837350" cy="1886530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1" name="바인딩"/>
          <p:cNvSpPr txBox="1"/>
          <p:nvPr/>
        </p:nvSpPr>
        <p:spPr>
          <a:xfrm>
            <a:off x="5746185" y="10633604"/>
            <a:ext cx="1407923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t>바인딩</a:t>
            </a:r>
          </a:p>
        </p:txBody>
      </p:sp>
      <p:sp>
        <p:nvSpPr>
          <p:cNvPr id="252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pic>
        <p:nvPicPr>
          <p:cNvPr id="253" name="Screen Shot 2020-09-13 at 6.11.58 PM.png" descr="Screen Shot 2020-09-13 at 6.11.5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12" y="5281055"/>
            <a:ext cx="5591383" cy="335984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선"/>
          <p:cNvSpPr/>
          <p:nvPr/>
        </p:nvSpPr>
        <p:spPr>
          <a:xfrm>
            <a:off x="8281110" y="8796030"/>
            <a:ext cx="1" cy="2121205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계산"/>
          <p:cNvSpPr txBox="1"/>
          <p:nvPr/>
        </p:nvSpPr>
        <p:spPr>
          <a:xfrm>
            <a:off x="8581944" y="10202860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t>계산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D46D36F-052D-481A-B5ED-B5F8C58102AE}"/>
              </a:ext>
            </a:extLst>
          </p:cNvPr>
          <p:cNvSpPr/>
          <p:nvPr/>
        </p:nvSpPr>
        <p:spPr>
          <a:xfrm>
            <a:off x="8797288" y="9471267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164BA29-8631-4454-978C-D72F95F78DC9}"/>
              </a:ext>
            </a:extLst>
          </p:cNvPr>
          <p:cNvSpPr/>
          <p:nvPr/>
        </p:nvSpPr>
        <p:spPr>
          <a:xfrm>
            <a:off x="5711366" y="9884688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257" name="Assignment"/>
          <p:cNvSpPr txBox="1"/>
          <p:nvPr/>
        </p:nvSpPr>
        <p:spPr>
          <a:xfrm>
            <a:off x="5188596" y="4101619"/>
            <a:ext cx="445782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</a:t>
            </a:r>
          </a:p>
        </p:txBody>
      </p:sp>
      <p:sp>
        <p:nvSpPr>
          <p:cNvPr id="258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259" name="x = x + 2"/>
          <p:cNvSpPr txBox="1"/>
          <p:nvPr/>
        </p:nvSpPr>
        <p:spPr>
          <a:xfrm>
            <a:off x="5396622" y="760230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x + 2</a:t>
            </a:r>
          </a:p>
        </p:txBody>
      </p:sp>
      <p:sp>
        <p:nvSpPr>
          <p:cNvPr id="260" name="확인 장식 활자"/>
          <p:cNvSpPr/>
          <p:nvPr/>
        </p:nvSpPr>
        <p:spPr>
          <a:xfrm>
            <a:off x="3915621" y="9233545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1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262" name="x = &quot;Freedom&quot;"/>
          <p:cNvSpPr txBox="1"/>
          <p:nvPr/>
        </p:nvSpPr>
        <p:spPr>
          <a:xfrm>
            <a:off x="5206122" y="9192872"/>
            <a:ext cx="6200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000000"/>
                </a:solidFill>
              </a:rPr>
              <a:t>x =</a:t>
            </a:r>
            <a:r>
              <a:t> </a:t>
            </a:r>
            <a:r>
              <a:rPr>
                <a:solidFill>
                  <a:srgbClr val="000000"/>
                </a:solidFill>
              </a:rPr>
              <a:t>"Freedom" </a:t>
            </a:r>
          </a:p>
        </p:txBody>
      </p:sp>
      <p:pic>
        <p:nvPicPr>
          <p:cNvPr id="263" name="Screen Shot 2020-09-13 at 6.16.03 PM.png" descr="Screen Shot 2020-09-13 at 6.16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456" y="5268355"/>
            <a:ext cx="7917054" cy="5202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ython"/>
          <p:cNvSpPr txBox="1"/>
          <p:nvPr/>
        </p:nvSpPr>
        <p:spPr>
          <a:xfrm>
            <a:off x="4373233" y="2108384"/>
            <a:ext cx="5223534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>
              <a:defRPr sz="12000"/>
            </a:lvl1pPr>
          </a:lstStyle>
          <a:p>
            <a:r>
              <a:t>Python</a:t>
            </a:r>
          </a:p>
        </p:txBody>
      </p:sp>
      <p:sp>
        <p:nvSpPr>
          <p:cNvPr id="266" name="Dynamic Binding…"/>
          <p:cNvSpPr txBox="1"/>
          <p:nvPr/>
        </p:nvSpPr>
        <p:spPr>
          <a:xfrm>
            <a:off x="12559453" y="2264833"/>
            <a:ext cx="7789901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Dynamic Binding</a:t>
            </a:r>
          </a:p>
          <a:p>
            <a:pPr>
              <a:defRPr sz="7200"/>
            </a:pPr>
            <a:r>
              <a:t>동적 바인딩</a:t>
            </a:r>
          </a:p>
        </p:txBody>
      </p:sp>
      <p:sp>
        <p:nvSpPr>
          <p:cNvPr id="267" name="선"/>
          <p:cNvSpPr/>
          <p:nvPr/>
        </p:nvSpPr>
        <p:spPr>
          <a:xfrm>
            <a:off x="3039566" y="5916055"/>
            <a:ext cx="19192279" cy="1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8" name="C"/>
          <p:cNvSpPr txBox="1"/>
          <p:nvPr/>
        </p:nvSpPr>
        <p:spPr>
          <a:xfrm>
            <a:off x="4373233" y="6731184"/>
            <a:ext cx="5223534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C</a:t>
            </a:r>
          </a:p>
        </p:txBody>
      </p:sp>
      <p:sp>
        <p:nvSpPr>
          <p:cNvPr id="269" name="Java"/>
          <p:cNvSpPr txBox="1"/>
          <p:nvPr/>
        </p:nvSpPr>
        <p:spPr>
          <a:xfrm>
            <a:off x="4373233" y="8991784"/>
            <a:ext cx="5223534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Java</a:t>
            </a:r>
          </a:p>
        </p:txBody>
      </p:sp>
      <p:sp>
        <p:nvSpPr>
          <p:cNvPr id="270" name="Static Binding…"/>
          <p:cNvSpPr txBox="1"/>
          <p:nvPr/>
        </p:nvSpPr>
        <p:spPr>
          <a:xfrm>
            <a:off x="13202276" y="8330281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확인 장식 활자"/>
          <p:cNvSpPr/>
          <p:nvPr/>
        </p:nvSpPr>
        <p:spPr>
          <a:xfrm>
            <a:off x="3966421" y="4585405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3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274" name="Static Binding…"/>
          <p:cNvSpPr txBox="1"/>
          <p:nvPr/>
        </p:nvSpPr>
        <p:spPr>
          <a:xfrm>
            <a:off x="3880476" y="1706033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  <p:sp>
        <p:nvSpPr>
          <p:cNvPr id="275" name="int x"/>
          <p:cNvSpPr txBox="1"/>
          <p:nvPr/>
        </p:nvSpPr>
        <p:spPr>
          <a:xfrm>
            <a:off x="5396622" y="458540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int x</a:t>
            </a:r>
          </a:p>
        </p:txBody>
      </p:sp>
      <p:sp>
        <p:nvSpPr>
          <p:cNvPr id="27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확인 장식 활자"/>
          <p:cNvSpPr/>
          <p:nvPr/>
        </p:nvSpPr>
        <p:spPr>
          <a:xfrm>
            <a:off x="3966421" y="4585405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280" name="Static Binding…"/>
          <p:cNvSpPr txBox="1"/>
          <p:nvPr/>
        </p:nvSpPr>
        <p:spPr>
          <a:xfrm>
            <a:off x="3880476" y="1706033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  <p:sp>
        <p:nvSpPr>
          <p:cNvPr id="281" name="int x"/>
          <p:cNvSpPr txBox="1"/>
          <p:nvPr/>
        </p:nvSpPr>
        <p:spPr>
          <a:xfrm>
            <a:off x="5396622" y="458540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int x</a:t>
            </a:r>
          </a:p>
        </p:txBody>
      </p:sp>
      <p:pic>
        <p:nvPicPr>
          <p:cNvPr id="282" name="Screen Shot 2020-09-13 at 6.26.59 PM.png" descr="Screen Shot 2020-09-13 at 6.26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562" y="4338201"/>
            <a:ext cx="5159283" cy="1500883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x = 3 + 4"/>
          <p:cNvSpPr txBox="1"/>
          <p:nvPr/>
        </p:nvSpPr>
        <p:spPr>
          <a:xfrm>
            <a:off x="5396622" y="608871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</a:t>
            </a:r>
            <a:r>
              <a:rPr u="sng"/>
              <a:t>3 + 4</a:t>
            </a:r>
          </a:p>
        </p:txBody>
      </p:sp>
      <p:sp>
        <p:nvSpPr>
          <p:cNvPr id="286" name="확인 장식 활자"/>
          <p:cNvSpPr/>
          <p:nvPr/>
        </p:nvSpPr>
        <p:spPr>
          <a:xfrm>
            <a:off x="3941021" y="5971640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7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288" name="Static Binding…"/>
          <p:cNvSpPr txBox="1"/>
          <p:nvPr/>
        </p:nvSpPr>
        <p:spPr>
          <a:xfrm>
            <a:off x="3880476" y="1706033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  <p:sp>
        <p:nvSpPr>
          <p:cNvPr id="289" name="int x"/>
          <p:cNvSpPr txBox="1"/>
          <p:nvPr/>
        </p:nvSpPr>
        <p:spPr>
          <a:xfrm>
            <a:off x="5396622" y="458540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int x</a:t>
            </a:r>
          </a:p>
        </p:txBody>
      </p:sp>
      <p:pic>
        <p:nvPicPr>
          <p:cNvPr id="290" name="Screen Shot 2020-09-13 at 6.26.59 PM.png" descr="Screen Shot 2020-09-13 at 6.26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562" y="4338201"/>
            <a:ext cx="5159283" cy="150088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확인 장식 활자"/>
          <p:cNvSpPr/>
          <p:nvPr/>
        </p:nvSpPr>
        <p:spPr>
          <a:xfrm>
            <a:off x="3941021" y="5971640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4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295" name="7"/>
          <p:cNvSpPr txBox="1"/>
          <p:nvPr/>
        </p:nvSpPr>
        <p:spPr>
          <a:xfrm>
            <a:off x="8063622" y="9192872"/>
            <a:ext cx="587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7</a:t>
            </a:r>
          </a:p>
        </p:txBody>
      </p:sp>
      <p:sp>
        <p:nvSpPr>
          <p:cNvPr id="297" name="선"/>
          <p:cNvSpPr/>
          <p:nvPr/>
        </p:nvSpPr>
        <p:spPr>
          <a:xfrm>
            <a:off x="8354013" y="7455319"/>
            <a:ext cx="1" cy="2123060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8" name="계산"/>
          <p:cNvSpPr txBox="1"/>
          <p:nvPr/>
        </p:nvSpPr>
        <p:spPr>
          <a:xfrm>
            <a:off x="8658144" y="8533718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t>계산</a:t>
            </a:r>
          </a:p>
        </p:txBody>
      </p:sp>
      <p:sp>
        <p:nvSpPr>
          <p:cNvPr id="299" name="x = 3 + 4"/>
          <p:cNvSpPr txBox="1"/>
          <p:nvPr/>
        </p:nvSpPr>
        <p:spPr>
          <a:xfrm>
            <a:off x="5396622" y="608871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</a:t>
            </a:r>
            <a:r>
              <a:rPr u="sng"/>
              <a:t>3 + 4</a:t>
            </a:r>
          </a:p>
        </p:txBody>
      </p:sp>
      <p:pic>
        <p:nvPicPr>
          <p:cNvPr id="300" name="Screen Shot 2020-09-13 at 6.26.59 PM.png" descr="Screen Shot 2020-09-13 at 6.26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562" y="4338201"/>
            <a:ext cx="5159283" cy="1500883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tatic Binding…"/>
          <p:cNvSpPr txBox="1"/>
          <p:nvPr/>
        </p:nvSpPr>
        <p:spPr>
          <a:xfrm>
            <a:off x="3880476" y="1706033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  <p:sp>
        <p:nvSpPr>
          <p:cNvPr id="302" name="int x"/>
          <p:cNvSpPr txBox="1"/>
          <p:nvPr/>
        </p:nvSpPr>
        <p:spPr>
          <a:xfrm>
            <a:off x="5396622" y="458540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int x</a:t>
            </a:r>
          </a:p>
        </p:txBody>
      </p:sp>
      <p:sp>
        <p:nvSpPr>
          <p:cNvPr id="303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222707-DFF7-4BED-97D7-084FAB7695DF}"/>
              </a:ext>
            </a:extLst>
          </p:cNvPr>
          <p:cNvSpPr/>
          <p:nvPr/>
        </p:nvSpPr>
        <p:spPr>
          <a:xfrm>
            <a:off x="8873488" y="7771429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확인 장식 활자"/>
          <p:cNvSpPr/>
          <p:nvPr/>
        </p:nvSpPr>
        <p:spPr>
          <a:xfrm>
            <a:off x="3941021" y="5971640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6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307" name="7"/>
          <p:cNvSpPr txBox="1"/>
          <p:nvPr/>
        </p:nvSpPr>
        <p:spPr>
          <a:xfrm>
            <a:off x="8063622" y="9192872"/>
            <a:ext cx="587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7</a:t>
            </a:r>
          </a:p>
        </p:txBody>
      </p:sp>
      <p:sp>
        <p:nvSpPr>
          <p:cNvPr id="311" name="선"/>
          <p:cNvSpPr/>
          <p:nvPr/>
        </p:nvSpPr>
        <p:spPr>
          <a:xfrm flipH="1" flipV="1">
            <a:off x="6117558" y="7547106"/>
            <a:ext cx="1837350" cy="1886531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3" name="저장"/>
          <p:cNvSpPr txBox="1"/>
          <p:nvPr/>
        </p:nvSpPr>
        <p:spPr>
          <a:xfrm>
            <a:off x="6264827" y="9180103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t>저장</a:t>
            </a:r>
          </a:p>
        </p:txBody>
      </p:sp>
      <p:sp>
        <p:nvSpPr>
          <p:cNvPr id="314" name="x = 3 + 4"/>
          <p:cNvSpPr txBox="1"/>
          <p:nvPr/>
        </p:nvSpPr>
        <p:spPr>
          <a:xfrm>
            <a:off x="5396622" y="608871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 u="sng"/>
              <a:t>x =</a:t>
            </a:r>
            <a:r>
              <a:t> 3 + 4</a:t>
            </a:r>
          </a:p>
        </p:txBody>
      </p:sp>
      <p:sp>
        <p:nvSpPr>
          <p:cNvPr id="315" name="Static Binding…"/>
          <p:cNvSpPr txBox="1"/>
          <p:nvPr/>
        </p:nvSpPr>
        <p:spPr>
          <a:xfrm>
            <a:off x="3880476" y="1706033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  <p:sp>
        <p:nvSpPr>
          <p:cNvPr id="316" name="int x"/>
          <p:cNvSpPr txBox="1"/>
          <p:nvPr/>
        </p:nvSpPr>
        <p:spPr>
          <a:xfrm>
            <a:off x="5396622" y="458540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int x</a:t>
            </a:r>
          </a:p>
        </p:txBody>
      </p:sp>
      <p:pic>
        <p:nvPicPr>
          <p:cNvPr id="317" name="Screen Shot 2020-09-13 at 6.27.07 PM.png" descr="Screen Shot 2020-09-13 at 6.27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306" y="4321830"/>
            <a:ext cx="5295797" cy="1533625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1️⃣"/>
          <p:cNvSpPr txBox="1"/>
          <p:nvPr/>
        </p:nvSpPr>
        <p:spPr>
          <a:xfrm>
            <a:off x="9081214" y="7695811"/>
            <a:ext cx="144334" cy="852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endParaRPr dirty="0"/>
          </a:p>
        </p:txBody>
      </p:sp>
      <p:sp>
        <p:nvSpPr>
          <p:cNvPr id="17" name="선"/>
          <p:cNvSpPr/>
          <p:nvPr/>
        </p:nvSpPr>
        <p:spPr>
          <a:xfrm>
            <a:off x="8261101" y="7279372"/>
            <a:ext cx="1" cy="2123060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8" name="계산"/>
          <p:cNvSpPr txBox="1"/>
          <p:nvPr/>
        </p:nvSpPr>
        <p:spPr>
          <a:xfrm>
            <a:off x="8658144" y="8533718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t>계산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01FD8E-8916-4B5C-AAA4-1F37EDA13CD7}"/>
              </a:ext>
            </a:extLst>
          </p:cNvPr>
          <p:cNvSpPr/>
          <p:nvPr/>
        </p:nvSpPr>
        <p:spPr>
          <a:xfrm>
            <a:off x="8873488" y="7771429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C19EF7C-FD32-4A3B-BED7-ED1A806CE499}"/>
              </a:ext>
            </a:extLst>
          </p:cNvPr>
          <p:cNvSpPr/>
          <p:nvPr/>
        </p:nvSpPr>
        <p:spPr>
          <a:xfrm>
            <a:off x="5977626" y="8340902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 Shot 2021-01-29 at 7.14.25 PM.png" descr="Screen Shot 2021-01-29 at 7.14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741" y="3744424"/>
            <a:ext cx="12900989" cy="3979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21-01-30 at 10.42.45 PM.png" descr="Screen Shot 2021-01-30 at 10.42.4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22" y="1179024"/>
            <a:ext cx="8912460" cy="1135795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✔︎"/>
          <p:cNvSpPr txBox="1"/>
          <p:nvPr/>
        </p:nvSpPr>
        <p:spPr>
          <a:xfrm>
            <a:off x="13422603" y="87789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153" name="그룹"/>
          <p:cNvGrpSpPr/>
          <p:nvPr/>
        </p:nvGrpSpPr>
        <p:grpSpPr>
          <a:xfrm>
            <a:off x="14129646" y="8788996"/>
            <a:ext cx="2710770" cy="2153791"/>
            <a:chOff x="0" y="0"/>
            <a:chExt cx="2710769" cy="2153789"/>
          </a:xfrm>
        </p:grpSpPr>
        <p:grpSp>
          <p:nvGrpSpPr>
            <p:cNvPr id="150" name="그룹"/>
            <p:cNvGrpSpPr/>
            <p:nvPr/>
          </p:nvGrpSpPr>
          <p:grpSpPr>
            <a:xfrm>
              <a:off x="0" y="0"/>
              <a:ext cx="2515632" cy="947454"/>
              <a:chOff x="0" y="0"/>
              <a:chExt cx="2515631" cy="947453"/>
            </a:xfrm>
          </p:grpSpPr>
          <p:pic>
            <p:nvPicPr>
              <p:cNvPr id="148" name="Screen Shot 2021-01-30 at 10.45.35 PM.png" descr="Screen Shot 2021-01-30 at 10.45.35 PM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2447588" cy="9474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9" name="직사각형"/>
              <p:cNvSpPr/>
              <p:nvPr/>
            </p:nvSpPr>
            <p:spPr>
              <a:xfrm>
                <a:off x="1120770" y="52636"/>
                <a:ext cx="1394862" cy="84218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pic>
          <p:nvPicPr>
            <p:cNvPr id="151" name="Screen Shot 2021-01-30 at 10.45.16 PM.png" descr="Screen Shot 2021-01-30 at 10.45.16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127381"/>
              <a:ext cx="2710770" cy="1026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Screen Shot 2021-01-30 at 10.44.28 PM.png" descr="Screen Shot 2021-01-30 at 10.44.28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767" y="52636"/>
              <a:ext cx="1394863" cy="842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321" name="x = x + 2"/>
          <p:cNvSpPr txBox="1"/>
          <p:nvPr/>
        </p:nvSpPr>
        <p:spPr>
          <a:xfrm>
            <a:off x="5396622" y="757985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</a:t>
            </a:r>
            <a:r>
              <a:rPr u="sng"/>
              <a:t>x + 2</a:t>
            </a:r>
          </a:p>
        </p:txBody>
      </p:sp>
      <p:sp>
        <p:nvSpPr>
          <p:cNvPr id="322" name="확인 장식 활자"/>
          <p:cNvSpPr/>
          <p:nvPr/>
        </p:nvSpPr>
        <p:spPr>
          <a:xfrm>
            <a:off x="3941021" y="7642978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3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324" name="Static Binding…"/>
          <p:cNvSpPr txBox="1"/>
          <p:nvPr/>
        </p:nvSpPr>
        <p:spPr>
          <a:xfrm>
            <a:off x="3880476" y="1706033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  <p:sp>
        <p:nvSpPr>
          <p:cNvPr id="325" name="int x"/>
          <p:cNvSpPr txBox="1"/>
          <p:nvPr/>
        </p:nvSpPr>
        <p:spPr>
          <a:xfrm>
            <a:off x="5396622" y="458540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int x</a:t>
            </a:r>
          </a:p>
        </p:txBody>
      </p:sp>
      <p:pic>
        <p:nvPicPr>
          <p:cNvPr id="326" name="Screen Shot 2020-09-13 at 6.27.07 PM.png" descr="Screen Shot 2020-09-13 at 6.27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306" y="4321830"/>
            <a:ext cx="5295797" cy="1533625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330" name="x = x + 2"/>
          <p:cNvSpPr txBox="1"/>
          <p:nvPr/>
        </p:nvSpPr>
        <p:spPr>
          <a:xfrm>
            <a:off x="5396622" y="757985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</a:t>
            </a:r>
            <a:r>
              <a:rPr u="sng"/>
              <a:t>x + 2</a:t>
            </a:r>
          </a:p>
        </p:txBody>
      </p:sp>
      <p:sp>
        <p:nvSpPr>
          <p:cNvPr id="331" name="확인 장식 활자"/>
          <p:cNvSpPr/>
          <p:nvPr/>
        </p:nvSpPr>
        <p:spPr>
          <a:xfrm>
            <a:off x="3941021" y="7642978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2" name="9"/>
          <p:cNvSpPr txBox="1"/>
          <p:nvPr/>
        </p:nvSpPr>
        <p:spPr>
          <a:xfrm>
            <a:off x="7987422" y="10560048"/>
            <a:ext cx="587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9</a:t>
            </a:r>
          </a:p>
        </p:txBody>
      </p:sp>
      <p:sp>
        <p:nvSpPr>
          <p:cNvPr id="334" name="선"/>
          <p:cNvSpPr/>
          <p:nvPr/>
        </p:nvSpPr>
        <p:spPr>
          <a:xfrm>
            <a:off x="8281110" y="9245851"/>
            <a:ext cx="1" cy="1475258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5" name="계산"/>
          <p:cNvSpPr txBox="1"/>
          <p:nvPr/>
        </p:nvSpPr>
        <p:spPr>
          <a:xfrm>
            <a:off x="8581944" y="10006734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rPr dirty="0"/>
              <a:t>계산</a:t>
            </a:r>
          </a:p>
        </p:txBody>
      </p:sp>
      <p:sp>
        <p:nvSpPr>
          <p:cNvPr id="336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337" name="Static Binding…"/>
          <p:cNvSpPr txBox="1"/>
          <p:nvPr/>
        </p:nvSpPr>
        <p:spPr>
          <a:xfrm>
            <a:off x="3880476" y="1706033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  <p:sp>
        <p:nvSpPr>
          <p:cNvPr id="338" name="int x"/>
          <p:cNvSpPr txBox="1"/>
          <p:nvPr/>
        </p:nvSpPr>
        <p:spPr>
          <a:xfrm>
            <a:off x="5396622" y="458540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int x</a:t>
            </a:r>
          </a:p>
        </p:txBody>
      </p:sp>
      <p:pic>
        <p:nvPicPr>
          <p:cNvPr id="339" name="Screen Shot 2020-09-13 at 6.27.07 PM.png" descr="Screen Shot 2020-09-13 at 6.27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306" y="4321830"/>
            <a:ext cx="5295797" cy="1533625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240C235-0B2E-489F-89B6-6F198ECB509A}"/>
              </a:ext>
            </a:extLst>
          </p:cNvPr>
          <p:cNvSpPr/>
          <p:nvPr/>
        </p:nvSpPr>
        <p:spPr>
          <a:xfrm>
            <a:off x="8797288" y="9277470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343" name="x = x + 2"/>
          <p:cNvSpPr txBox="1"/>
          <p:nvPr/>
        </p:nvSpPr>
        <p:spPr>
          <a:xfrm>
            <a:off x="5396622" y="757985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 u="sng"/>
              <a:t>x =</a:t>
            </a:r>
            <a:r>
              <a:t> x + 2</a:t>
            </a:r>
          </a:p>
        </p:txBody>
      </p:sp>
      <p:sp>
        <p:nvSpPr>
          <p:cNvPr id="344" name="확인 장식 활자"/>
          <p:cNvSpPr/>
          <p:nvPr/>
        </p:nvSpPr>
        <p:spPr>
          <a:xfrm>
            <a:off x="3941021" y="7642978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5" name="9"/>
          <p:cNvSpPr txBox="1"/>
          <p:nvPr/>
        </p:nvSpPr>
        <p:spPr>
          <a:xfrm>
            <a:off x="7987422" y="10560048"/>
            <a:ext cx="587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9</a:t>
            </a:r>
          </a:p>
        </p:txBody>
      </p:sp>
      <p:sp>
        <p:nvSpPr>
          <p:cNvPr id="350" name="선"/>
          <p:cNvSpPr/>
          <p:nvPr/>
        </p:nvSpPr>
        <p:spPr>
          <a:xfrm flipH="1" flipV="1">
            <a:off x="6022307" y="9142467"/>
            <a:ext cx="1837350" cy="1886530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1" name="저장"/>
          <p:cNvSpPr txBox="1"/>
          <p:nvPr/>
        </p:nvSpPr>
        <p:spPr>
          <a:xfrm>
            <a:off x="6072356" y="10560048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t>저장</a:t>
            </a:r>
          </a:p>
        </p:txBody>
      </p:sp>
      <p:sp>
        <p:nvSpPr>
          <p:cNvPr id="352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353" name="Static Binding…"/>
          <p:cNvSpPr txBox="1"/>
          <p:nvPr/>
        </p:nvSpPr>
        <p:spPr>
          <a:xfrm>
            <a:off x="3880476" y="1706033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  <p:sp>
        <p:nvSpPr>
          <p:cNvPr id="354" name="int x"/>
          <p:cNvSpPr txBox="1"/>
          <p:nvPr/>
        </p:nvSpPr>
        <p:spPr>
          <a:xfrm>
            <a:off x="5396622" y="458540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int x</a:t>
            </a:r>
          </a:p>
        </p:txBody>
      </p:sp>
      <p:pic>
        <p:nvPicPr>
          <p:cNvPr id="355" name="Screen Shot 2020-09-13 at 6.27.13 PM.png" descr="Screen Shot 2020-09-13 at 6.27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041" y="4321830"/>
            <a:ext cx="5214323" cy="1533625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선"/>
          <p:cNvSpPr/>
          <p:nvPr/>
        </p:nvSpPr>
        <p:spPr>
          <a:xfrm>
            <a:off x="8281110" y="9245851"/>
            <a:ext cx="1" cy="1475258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계산"/>
          <p:cNvSpPr txBox="1"/>
          <p:nvPr/>
        </p:nvSpPr>
        <p:spPr>
          <a:xfrm>
            <a:off x="8581944" y="10006734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rPr dirty="0"/>
              <a:t>계산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28FBE0C-BDFA-4DB5-9125-96B5066FFAA2}"/>
              </a:ext>
            </a:extLst>
          </p:cNvPr>
          <p:cNvSpPr/>
          <p:nvPr/>
        </p:nvSpPr>
        <p:spPr>
          <a:xfrm>
            <a:off x="8702564" y="9277470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60B8B5-309D-4DBD-BBFD-34650110B67D}"/>
              </a:ext>
            </a:extLst>
          </p:cNvPr>
          <p:cNvSpPr/>
          <p:nvPr/>
        </p:nvSpPr>
        <p:spPr>
          <a:xfrm>
            <a:off x="5879303" y="9923705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359" name="x = x + 2"/>
          <p:cNvSpPr txBox="1"/>
          <p:nvPr/>
        </p:nvSpPr>
        <p:spPr>
          <a:xfrm>
            <a:off x="5396622" y="760230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x + 2</a:t>
            </a:r>
          </a:p>
        </p:txBody>
      </p:sp>
      <p:sp>
        <p:nvSpPr>
          <p:cNvPr id="360" name="확인 장식 활자"/>
          <p:cNvSpPr/>
          <p:nvPr/>
        </p:nvSpPr>
        <p:spPr>
          <a:xfrm>
            <a:off x="3915621" y="9233545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1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362" name="x = &quot;Freedom&quot;"/>
          <p:cNvSpPr txBox="1"/>
          <p:nvPr/>
        </p:nvSpPr>
        <p:spPr>
          <a:xfrm>
            <a:off x="5206122" y="9192872"/>
            <a:ext cx="6200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"Freedom" </a:t>
            </a:r>
          </a:p>
        </p:txBody>
      </p:sp>
      <p:sp>
        <p:nvSpPr>
          <p:cNvPr id="363" name="Static Binding…"/>
          <p:cNvSpPr txBox="1"/>
          <p:nvPr/>
        </p:nvSpPr>
        <p:spPr>
          <a:xfrm>
            <a:off x="3880476" y="1706033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  <p:sp>
        <p:nvSpPr>
          <p:cNvPr id="364" name="int x"/>
          <p:cNvSpPr txBox="1"/>
          <p:nvPr/>
        </p:nvSpPr>
        <p:spPr>
          <a:xfrm>
            <a:off x="5396622" y="458540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int x</a:t>
            </a:r>
          </a:p>
        </p:txBody>
      </p:sp>
      <p:pic>
        <p:nvPicPr>
          <p:cNvPr id="365" name="Screen Shot 2020-09-13 at 6.27.13 PM.png" descr="Screen Shot 2020-09-13 at 6.27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041" y="4321830"/>
            <a:ext cx="5214323" cy="1533625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369" name="x = x + 2"/>
          <p:cNvSpPr txBox="1"/>
          <p:nvPr/>
        </p:nvSpPr>
        <p:spPr>
          <a:xfrm>
            <a:off x="5396622" y="760230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x + 2</a:t>
            </a:r>
          </a:p>
        </p:txBody>
      </p:sp>
      <p:sp>
        <p:nvSpPr>
          <p:cNvPr id="370" name="확인 장식 활자"/>
          <p:cNvSpPr/>
          <p:nvPr/>
        </p:nvSpPr>
        <p:spPr>
          <a:xfrm>
            <a:off x="3915621" y="9233545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1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372" name="x = &quot;Freedom&quot;"/>
          <p:cNvSpPr txBox="1"/>
          <p:nvPr/>
        </p:nvSpPr>
        <p:spPr>
          <a:xfrm>
            <a:off x="5206122" y="9192872"/>
            <a:ext cx="6200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"Freedom" </a:t>
            </a:r>
          </a:p>
        </p:txBody>
      </p:sp>
      <p:sp>
        <p:nvSpPr>
          <p:cNvPr id="373" name="Static Binding…"/>
          <p:cNvSpPr txBox="1"/>
          <p:nvPr/>
        </p:nvSpPr>
        <p:spPr>
          <a:xfrm>
            <a:off x="3880476" y="1706033"/>
            <a:ext cx="6504255" cy="2427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200"/>
            </a:pPr>
            <a:r>
              <a:t>Static Binding</a:t>
            </a:r>
          </a:p>
          <a:p>
            <a:pPr>
              <a:defRPr sz="7200"/>
            </a:pPr>
            <a:r>
              <a:t>정적 바인딩</a:t>
            </a:r>
          </a:p>
        </p:txBody>
      </p:sp>
      <p:sp>
        <p:nvSpPr>
          <p:cNvPr id="374" name="int x"/>
          <p:cNvSpPr txBox="1"/>
          <p:nvPr/>
        </p:nvSpPr>
        <p:spPr>
          <a:xfrm>
            <a:off x="5396622" y="458540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int x</a:t>
            </a:r>
          </a:p>
        </p:txBody>
      </p:sp>
      <p:pic>
        <p:nvPicPr>
          <p:cNvPr id="375" name="Screen Shot 2020-09-13 at 6.27.13 PM.png" descr="Screen Shot 2020-09-13 at 6.27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041" y="4321830"/>
            <a:ext cx="5214323" cy="1533625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X 장식 활자"/>
          <p:cNvSpPr/>
          <p:nvPr/>
        </p:nvSpPr>
        <p:spPr>
          <a:xfrm>
            <a:off x="11613885" y="9012970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379" name="Assignment"/>
          <p:cNvSpPr txBox="1"/>
          <p:nvPr/>
        </p:nvSpPr>
        <p:spPr>
          <a:xfrm>
            <a:off x="5188596" y="4101619"/>
            <a:ext cx="445782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</a:t>
            </a:r>
          </a:p>
        </p:txBody>
      </p:sp>
      <p:sp>
        <p:nvSpPr>
          <p:cNvPr id="380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381" name="x = x + 2"/>
          <p:cNvSpPr txBox="1"/>
          <p:nvPr/>
        </p:nvSpPr>
        <p:spPr>
          <a:xfrm>
            <a:off x="5396622" y="760230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x + 2</a:t>
            </a:r>
          </a:p>
        </p:txBody>
      </p:sp>
      <p:sp>
        <p:nvSpPr>
          <p:cNvPr id="382" name="확인 장식 활자"/>
          <p:cNvSpPr/>
          <p:nvPr/>
        </p:nvSpPr>
        <p:spPr>
          <a:xfrm>
            <a:off x="3941021" y="10824111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384" name="x = &quot;Freedom&quot;"/>
          <p:cNvSpPr txBox="1"/>
          <p:nvPr/>
        </p:nvSpPr>
        <p:spPr>
          <a:xfrm>
            <a:off x="5206122" y="9192872"/>
            <a:ext cx="6200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000000"/>
                </a:solidFill>
              </a:rPr>
              <a:t>x =</a:t>
            </a:r>
            <a:r>
              <a:t> </a:t>
            </a:r>
            <a:r>
              <a:rPr>
                <a:solidFill>
                  <a:srgbClr val="000000"/>
                </a:solidFill>
              </a:rPr>
              <a:t>"Freedom" </a:t>
            </a:r>
          </a:p>
        </p:txBody>
      </p:sp>
      <p:pic>
        <p:nvPicPr>
          <p:cNvPr id="385" name="Screen Shot 2020-09-13 at 6.16.03 PM.png" descr="Screen Shot 2020-09-13 at 6.16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456" y="5268355"/>
            <a:ext cx="7917054" cy="5202635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print(pooh)"/>
          <p:cNvSpPr txBox="1"/>
          <p:nvPr/>
        </p:nvSpPr>
        <p:spPr>
          <a:xfrm>
            <a:off x="5379977" y="10783438"/>
            <a:ext cx="4905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2978A8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(pooh)</a:t>
            </a:r>
          </a:p>
        </p:txBody>
      </p:sp>
      <p:sp>
        <p:nvSpPr>
          <p:cNvPr id="38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390" name="Assignment"/>
          <p:cNvSpPr txBox="1"/>
          <p:nvPr/>
        </p:nvSpPr>
        <p:spPr>
          <a:xfrm>
            <a:off x="5188596" y="4101619"/>
            <a:ext cx="445782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</a:t>
            </a:r>
          </a:p>
        </p:txBody>
      </p:sp>
      <p:sp>
        <p:nvSpPr>
          <p:cNvPr id="391" name="x = 3 + 4"/>
          <p:cNvSpPr txBox="1"/>
          <p:nvPr/>
        </p:nvSpPr>
        <p:spPr>
          <a:xfrm>
            <a:off x="5396622" y="611116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 + 4</a:t>
            </a:r>
          </a:p>
        </p:txBody>
      </p:sp>
      <p:sp>
        <p:nvSpPr>
          <p:cNvPr id="392" name="x = x + 2"/>
          <p:cNvSpPr txBox="1"/>
          <p:nvPr/>
        </p:nvSpPr>
        <p:spPr>
          <a:xfrm>
            <a:off x="5396622" y="7602305"/>
            <a:ext cx="4041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x + 2</a:t>
            </a:r>
          </a:p>
        </p:txBody>
      </p:sp>
      <p:sp>
        <p:nvSpPr>
          <p:cNvPr id="393" name="확인 장식 활자"/>
          <p:cNvSpPr/>
          <p:nvPr/>
        </p:nvSpPr>
        <p:spPr>
          <a:xfrm>
            <a:off x="3941021" y="10824111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4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395" name="x = &quot;Freedom&quot;"/>
          <p:cNvSpPr txBox="1"/>
          <p:nvPr/>
        </p:nvSpPr>
        <p:spPr>
          <a:xfrm>
            <a:off x="5206122" y="9192872"/>
            <a:ext cx="6200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"Freedom"</a:t>
            </a:r>
            <a:r>
              <a:rPr>
                <a:solidFill>
                  <a:srgbClr val="009051"/>
                </a:solidFill>
              </a:rPr>
              <a:t> </a:t>
            </a:r>
          </a:p>
        </p:txBody>
      </p:sp>
      <p:pic>
        <p:nvPicPr>
          <p:cNvPr id="396" name="Screen Shot 2020-09-13 at 6.16.03 PM.png" descr="Screen Shot 2020-09-13 at 6.16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456" y="5268355"/>
            <a:ext cx="7917054" cy="5202635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print(pooh)"/>
          <p:cNvSpPr txBox="1"/>
          <p:nvPr/>
        </p:nvSpPr>
        <p:spPr>
          <a:xfrm>
            <a:off x="5379977" y="10783438"/>
            <a:ext cx="4905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2978A8"/>
                </a:solidFill>
              </a:rPr>
              <a:t>print</a:t>
            </a:r>
            <a:r>
              <a:t>(pooh)</a:t>
            </a:r>
          </a:p>
        </p:txBody>
      </p:sp>
      <p:sp>
        <p:nvSpPr>
          <p:cNvPr id="398" name="X 장식 활자"/>
          <p:cNvSpPr/>
          <p:nvPr/>
        </p:nvSpPr>
        <p:spPr>
          <a:xfrm>
            <a:off x="10750757" y="10830590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9" name="화살표"/>
          <p:cNvSpPr/>
          <p:nvPr/>
        </p:nvSpPr>
        <p:spPr>
          <a:xfrm>
            <a:off x="22562466" y="12195697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변수 이름 짓기"/>
          <p:cNvSpPr txBox="1"/>
          <p:nvPr/>
        </p:nvSpPr>
        <p:spPr>
          <a:xfrm>
            <a:off x="7841372" y="1540269"/>
            <a:ext cx="8701255" cy="2077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64024">
              <a:defRPr sz="11718"/>
            </a:lvl1pPr>
          </a:lstStyle>
          <a:p>
            <a:r>
              <a:t>변수 이름 짓기</a:t>
            </a:r>
          </a:p>
        </p:txBody>
      </p:sp>
      <p:graphicFrame>
        <p:nvGraphicFramePr>
          <p:cNvPr id="402" name="표"/>
          <p:cNvGraphicFramePr/>
          <p:nvPr/>
        </p:nvGraphicFramePr>
        <p:xfrm>
          <a:off x="1904649" y="4930900"/>
          <a:ext cx="7417500" cy="688978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7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922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아래 문자들의 조합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9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b="1">
                          <a:sym typeface="Helvetica Neue"/>
                        </a:rPr>
                        <a:t>소문자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a-z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9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b="1">
                          <a:sym typeface="Helvetica Neue"/>
                        </a:rPr>
                        <a:t>대문자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A-Z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89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b="1">
                          <a:sym typeface="Helvetica Neue"/>
                        </a:rPr>
                        <a:t>숫자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0-9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89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b="1">
                          <a:sym typeface="Helvetica Neue"/>
                        </a:rPr>
                        <a:t>밑줄문자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91919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_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919191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897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b="1">
                          <a:sym typeface="Helvetica Neue"/>
                        </a:rPr>
                        <a:t>예외 : 숫자로 시작할 수 없음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19191"/>
                      </a:solidFill>
                      <a:miter lim="400000"/>
                    </a:lnL>
                    <a:lnR w="12700">
                      <a:solidFill>
                        <a:srgbClr val="919191"/>
                      </a:solidFill>
                      <a:miter lim="400000"/>
                    </a:lnR>
                    <a:lnT w="12700">
                      <a:solidFill>
                        <a:srgbClr val="919191"/>
                      </a:solidFill>
                      <a:miter lim="400000"/>
                    </a:lnT>
                    <a:lnB w="12700">
                      <a:solidFill>
                        <a:srgbClr val="919191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3" name="1stKorea"/>
          <p:cNvSpPr txBox="1"/>
          <p:nvPr/>
        </p:nvSpPr>
        <p:spPr>
          <a:xfrm>
            <a:off x="10196469" y="10950078"/>
            <a:ext cx="2106613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R="543559" algn="just" defTabSz="508000">
              <a:lnSpc>
                <a:spcPct val="160000"/>
              </a:lnSpc>
              <a:defRPr b="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1stKorea</a:t>
            </a:r>
          </a:p>
        </p:txBody>
      </p:sp>
      <p:sp>
        <p:nvSpPr>
          <p:cNvPr id="404" name="python_programming"/>
          <p:cNvSpPr txBox="1"/>
          <p:nvPr/>
        </p:nvSpPr>
        <p:spPr>
          <a:xfrm>
            <a:off x="10254902" y="9730878"/>
            <a:ext cx="4545411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R="543559" algn="just" defTabSz="508000">
              <a:lnSpc>
                <a:spcPct val="160000"/>
              </a:lnSpc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python_programming</a:t>
            </a:r>
          </a:p>
        </p:txBody>
      </p:sp>
      <p:sp>
        <p:nvSpPr>
          <p:cNvPr id="405" name="korea1st"/>
          <p:cNvSpPr txBox="1"/>
          <p:nvPr/>
        </p:nvSpPr>
        <p:spPr>
          <a:xfrm>
            <a:off x="10196469" y="8625978"/>
            <a:ext cx="2106613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R="543559" algn="just" defTabSz="508000">
              <a:lnSpc>
                <a:spcPct val="160000"/>
              </a:lnSpc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korea1st</a:t>
            </a:r>
          </a:p>
        </p:txBody>
      </p:sp>
      <p:sp>
        <p:nvSpPr>
          <p:cNvPr id="406" name="susieQ"/>
          <p:cNvSpPr txBox="1"/>
          <p:nvPr/>
        </p:nvSpPr>
        <p:spPr>
          <a:xfrm>
            <a:off x="10211742" y="7521078"/>
            <a:ext cx="1618854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R="543559" algn="just" defTabSz="508000">
              <a:lnSpc>
                <a:spcPct val="160000"/>
              </a:lnSpc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susieQ</a:t>
            </a:r>
          </a:p>
        </p:txBody>
      </p:sp>
      <p:sp>
        <p:nvSpPr>
          <p:cNvPr id="407" name="화살표"/>
          <p:cNvSpPr/>
          <p:nvPr/>
        </p:nvSpPr>
        <p:spPr>
          <a:xfrm>
            <a:off x="22549141" y="12151280"/>
            <a:ext cx="1152961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변수 이름 짓기"/>
          <p:cNvSpPr txBox="1"/>
          <p:nvPr/>
        </p:nvSpPr>
        <p:spPr>
          <a:xfrm>
            <a:off x="7841372" y="1540269"/>
            <a:ext cx="8701255" cy="2077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64024">
              <a:defRPr sz="11718"/>
            </a:lvl1pPr>
          </a:lstStyle>
          <a:p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짓기</a:t>
            </a:r>
            <a:endParaRPr dirty="0"/>
          </a:p>
        </p:txBody>
      </p:sp>
      <p:graphicFrame>
        <p:nvGraphicFramePr>
          <p:cNvPr id="410" name="표"/>
          <p:cNvGraphicFramePr/>
          <p:nvPr/>
        </p:nvGraphicFramePr>
        <p:xfrm>
          <a:off x="1904649" y="4930900"/>
          <a:ext cx="7417500" cy="688978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7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922"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아래 문자들의 조합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9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b="1">
                          <a:solidFill>
                            <a:srgbClr val="3469A9"/>
                          </a:solidFill>
                          <a:sym typeface="Helvetica Neue"/>
                        </a:rPr>
                        <a:t>소문자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a-z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9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b="1">
                          <a:solidFill>
                            <a:srgbClr val="3469A9"/>
                          </a:solidFill>
                          <a:sym typeface="Helvetica Neue"/>
                        </a:rPr>
                        <a:t>대문자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A-Z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89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b="1">
                          <a:solidFill>
                            <a:srgbClr val="3469A9"/>
                          </a:solidFill>
                          <a:sym typeface="Helvetica Neue"/>
                        </a:rPr>
                        <a:t>숫자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0-9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89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b="1">
                          <a:solidFill>
                            <a:srgbClr val="3469A9"/>
                          </a:solidFill>
                          <a:sym typeface="Helvetica Neue"/>
                        </a:rPr>
                        <a:t>밑줄문자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91919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_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EBEBEB"/>
                      </a:solidFill>
                      <a:miter lim="400000"/>
                    </a:lnT>
                    <a:lnB w="12700">
                      <a:solidFill>
                        <a:srgbClr val="919191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897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b="1">
                          <a:solidFill>
                            <a:srgbClr val="3469A9"/>
                          </a:solidFill>
                          <a:sym typeface="Helvetica Neue"/>
                        </a:rPr>
                        <a:t>예외 : 숫자로 시작할 수 없음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19191"/>
                      </a:solidFill>
                      <a:miter lim="400000"/>
                    </a:lnL>
                    <a:lnR w="12700">
                      <a:solidFill>
                        <a:srgbClr val="919191"/>
                      </a:solidFill>
                      <a:miter lim="400000"/>
                    </a:lnR>
                    <a:lnT w="12700">
                      <a:solidFill>
                        <a:srgbClr val="919191"/>
                      </a:solidFill>
                      <a:miter lim="400000"/>
                    </a:lnT>
                    <a:lnB w="12700">
                      <a:solidFill>
                        <a:srgbClr val="919191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1" name="값의 특징을 잘 대변해주는 명사 또는 명사구를 고를 것…"/>
          <p:cNvSpPr txBox="1"/>
          <p:nvPr/>
        </p:nvSpPr>
        <p:spPr>
          <a:xfrm>
            <a:off x="10323896" y="4311836"/>
            <a:ext cx="12249551" cy="2499330"/>
          </a:xfrm>
          <a:prstGeom prst="rect">
            <a:avLst/>
          </a:prstGeom>
          <a:ln w="254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83406" indent="-583406" algn="l">
              <a:lnSpc>
                <a:spcPct val="120000"/>
              </a:lnSpc>
              <a:buSzPct val="50000"/>
              <a:buBlip>
                <a:blip r:embed="rId2"/>
              </a:buBlip>
              <a:defRPr sz="4200"/>
            </a:pPr>
            <a:r>
              <a:rPr dirty="0" err="1"/>
              <a:t>값의</a:t>
            </a:r>
            <a:r>
              <a:rPr dirty="0"/>
              <a:t> </a:t>
            </a:r>
            <a:r>
              <a:rPr dirty="0" err="1"/>
              <a:t>특징을</a:t>
            </a:r>
            <a:r>
              <a:rPr dirty="0"/>
              <a:t> 잘 </a:t>
            </a:r>
            <a:r>
              <a:rPr dirty="0" err="1"/>
              <a:t>대변해주는</a:t>
            </a:r>
            <a:r>
              <a:rPr dirty="0"/>
              <a:t> </a:t>
            </a:r>
            <a:r>
              <a:rPr dirty="0" err="1"/>
              <a:t>명사</a:t>
            </a:r>
            <a:r>
              <a:rPr dirty="0"/>
              <a:t> </a:t>
            </a: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명사구를</a:t>
            </a:r>
            <a:r>
              <a:rPr dirty="0"/>
              <a:t> </a:t>
            </a:r>
            <a:r>
              <a:rPr dirty="0" err="1"/>
              <a:t>고를</a:t>
            </a:r>
            <a:r>
              <a:rPr dirty="0"/>
              <a:t> 것</a:t>
            </a:r>
          </a:p>
          <a:p>
            <a:pPr marL="583406" indent="-583406" algn="l">
              <a:lnSpc>
                <a:spcPct val="120000"/>
              </a:lnSpc>
              <a:buSzPct val="50000"/>
              <a:buBlip>
                <a:blip r:embed="rId2"/>
              </a:buBlip>
              <a:defRPr sz="4200"/>
            </a:pPr>
            <a:r>
              <a:rPr dirty="0" err="1"/>
              <a:t>나름의</a:t>
            </a:r>
            <a:r>
              <a:rPr dirty="0"/>
              <a:t> </a:t>
            </a:r>
            <a:r>
              <a:rPr dirty="0" err="1"/>
              <a:t>작명</a:t>
            </a:r>
            <a:r>
              <a:rPr dirty="0"/>
              <a:t> </a:t>
            </a:r>
            <a:r>
              <a:rPr dirty="0" err="1"/>
              <a:t>규칙을</a:t>
            </a:r>
            <a:r>
              <a:rPr dirty="0"/>
              <a:t> </a:t>
            </a:r>
            <a:r>
              <a:rPr dirty="0" err="1"/>
              <a:t>정하고</a:t>
            </a:r>
            <a:r>
              <a:rPr dirty="0"/>
              <a:t> </a:t>
            </a:r>
            <a:r>
              <a:rPr dirty="0" err="1"/>
              <a:t>일관성을</a:t>
            </a:r>
            <a:r>
              <a:rPr dirty="0"/>
              <a:t> </a:t>
            </a:r>
            <a:r>
              <a:rPr dirty="0" err="1"/>
              <a:t>유지할</a:t>
            </a:r>
            <a:r>
              <a:rPr dirty="0"/>
              <a:t> 것</a:t>
            </a:r>
          </a:p>
          <a:p>
            <a:pPr marL="583406" indent="-583406" algn="l">
              <a:lnSpc>
                <a:spcPct val="120000"/>
              </a:lnSpc>
              <a:buSzPct val="50000"/>
              <a:buBlip>
                <a:blip r:embed="rId2"/>
              </a:buBlip>
              <a:defRPr sz="4200"/>
            </a:pPr>
            <a:r>
              <a:rPr dirty="0" err="1"/>
              <a:t>관습을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것 (</a:t>
            </a:r>
            <a:r>
              <a:rPr dirty="0" err="1"/>
              <a:t>일반</a:t>
            </a:r>
            <a:r>
              <a:rPr dirty="0"/>
              <a:t> </a:t>
            </a:r>
            <a:r>
              <a:rPr dirty="0" err="1"/>
              <a:t>변수는</a:t>
            </a:r>
            <a:r>
              <a:rPr dirty="0"/>
              <a:t> </a:t>
            </a:r>
            <a:r>
              <a:rPr dirty="0" err="1"/>
              <a:t>소문자로</a:t>
            </a:r>
            <a:r>
              <a:rPr dirty="0"/>
              <a:t> </a:t>
            </a:r>
            <a:r>
              <a:rPr dirty="0" err="1"/>
              <a:t>시작</a:t>
            </a:r>
            <a:r>
              <a:rPr dirty="0"/>
              <a:t>)</a:t>
            </a:r>
          </a:p>
        </p:txBody>
      </p:sp>
      <p:pic>
        <p:nvPicPr>
          <p:cNvPr id="412" name="Screen Shot 2020-09-13 at 6.38.33 PM.png" descr="Screen Shot 2020-09-13 at 6.38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589" y="8280558"/>
            <a:ext cx="4706497" cy="814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Screen Shot 2020-09-13 at 6.38.48 PM.png" descr="Screen Shot 2020-09-13 at 6.38.4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650" y="10551838"/>
            <a:ext cx="4786376" cy="890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Screen Shot 2020-09-13 at 6.38.56 PM.png" descr="Screen Shot 2020-09-13 at 6.38.5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9566" y="11554629"/>
            <a:ext cx="6077584" cy="868227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1stKorea"/>
          <p:cNvSpPr txBox="1"/>
          <p:nvPr/>
        </p:nvSpPr>
        <p:spPr>
          <a:xfrm>
            <a:off x="10196469" y="10950078"/>
            <a:ext cx="2106613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R="543559" algn="just" defTabSz="508000">
              <a:lnSpc>
                <a:spcPct val="160000"/>
              </a:lnSpc>
              <a:defRPr b="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1stKorea</a:t>
            </a:r>
          </a:p>
        </p:txBody>
      </p:sp>
      <p:sp>
        <p:nvSpPr>
          <p:cNvPr id="416" name="python_programming"/>
          <p:cNvSpPr txBox="1"/>
          <p:nvPr/>
        </p:nvSpPr>
        <p:spPr>
          <a:xfrm>
            <a:off x="10254902" y="9730878"/>
            <a:ext cx="4545411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R="543559" algn="just" defTabSz="508000">
              <a:lnSpc>
                <a:spcPct val="160000"/>
              </a:lnSpc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python_programming</a:t>
            </a:r>
          </a:p>
        </p:txBody>
      </p:sp>
      <p:sp>
        <p:nvSpPr>
          <p:cNvPr id="417" name="korea1st"/>
          <p:cNvSpPr txBox="1"/>
          <p:nvPr/>
        </p:nvSpPr>
        <p:spPr>
          <a:xfrm>
            <a:off x="10196469" y="8625978"/>
            <a:ext cx="2106613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R="543559" algn="just" defTabSz="508000">
              <a:lnSpc>
                <a:spcPct val="160000"/>
              </a:lnSpc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korea1st</a:t>
            </a:r>
          </a:p>
        </p:txBody>
      </p:sp>
      <p:sp>
        <p:nvSpPr>
          <p:cNvPr id="418" name="susieQ"/>
          <p:cNvSpPr txBox="1"/>
          <p:nvPr/>
        </p:nvSpPr>
        <p:spPr>
          <a:xfrm>
            <a:off x="10211742" y="7521078"/>
            <a:ext cx="1618854" cy="65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R="543559" algn="just" defTabSz="508000">
              <a:lnSpc>
                <a:spcPct val="160000"/>
              </a:lnSpc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susieQ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원의 면적 구하기"/>
          <p:cNvSpPr txBox="1"/>
          <p:nvPr/>
        </p:nvSpPr>
        <p:spPr>
          <a:xfrm>
            <a:off x="7740889" y="3108939"/>
            <a:ext cx="8902221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14732">
              <a:defRPr sz="10440"/>
            </a:lvl1pPr>
          </a:lstStyle>
          <a:p>
            <a:r>
              <a:t>원의 면적 구하기</a:t>
            </a:r>
          </a:p>
        </p:txBody>
      </p:sp>
      <p:sp>
        <p:nvSpPr>
          <p:cNvPr id="421" name="화살표"/>
          <p:cNvSpPr/>
          <p:nvPr/>
        </p:nvSpPr>
        <p:spPr>
          <a:xfrm>
            <a:off x="22384041" y="12151280"/>
            <a:ext cx="1152961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22" name="Screen Shot 2021-02-09 at 3.41.36 PM.png" descr="Screen Shot 2021-02-09 at 3.41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70" y="7299613"/>
            <a:ext cx="3107859" cy="1691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변수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변수</a:t>
            </a:r>
          </a:p>
        </p:txBody>
      </p:sp>
      <p:sp>
        <p:nvSpPr>
          <p:cNvPr id="156" name="Variable"/>
          <p:cNvSpPr txBox="1"/>
          <p:nvPr/>
        </p:nvSpPr>
        <p:spPr>
          <a:xfrm>
            <a:off x="5886969" y="4101619"/>
            <a:ext cx="3061082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Variable</a:t>
            </a:r>
          </a:p>
        </p:txBody>
      </p:sp>
      <p:sp>
        <p:nvSpPr>
          <p:cNvPr id="157" name="네임스페이스…"/>
          <p:cNvSpPr txBox="1"/>
          <p:nvPr/>
        </p:nvSpPr>
        <p:spPr>
          <a:xfrm>
            <a:off x="15763002" y="2291864"/>
            <a:ext cx="5294403" cy="2264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400"/>
            </a:pPr>
            <a:r>
              <a:t>네임스페이스</a:t>
            </a:r>
          </a:p>
          <a:p>
            <a:pPr>
              <a:defRPr sz="6600"/>
            </a:pPr>
            <a:r>
              <a:t>Namespace</a:t>
            </a:r>
          </a:p>
        </p:txBody>
      </p:sp>
      <p:sp>
        <p:nvSpPr>
          <p:cNvPr id="158" name="직사각형"/>
          <p:cNvSpPr/>
          <p:nvPr/>
        </p:nvSpPr>
        <p:spPr>
          <a:xfrm>
            <a:off x="18973800" y="6425895"/>
            <a:ext cx="1619250" cy="5723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프로그램 실행 중에 생기는 계산 값을…"/>
          <p:cNvSpPr txBox="1"/>
          <p:nvPr/>
        </p:nvSpPr>
        <p:spPr>
          <a:xfrm>
            <a:off x="1567096" y="6431880"/>
            <a:ext cx="11700828" cy="266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5100"/>
            </a:pPr>
            <a:r>
              <a:t>프로그램 실행 중에 생기는 계산 </a:t>
            </a:r>
            <a:r>
              <a:rPr u="sng"/>
              <a:t>값</a:t>
            </a:r>
            <a:r>
              <a:t>을</a:t>
            </a:r>
          </a:p>
          <a:p>
            <a:pPr>
              <a:defRPr sz="5100"/>
            </a:pPr>
            <a:r>
              <a:t>추후 계산과정에서 두고두고 사용하기 위해서</a:t>
            </a:r>
          </a:p>
          <a:p>
            <a:pPr>
              <a:defRPr sz="5100"/>
            </a:pPr>
            <a:r>
              <a:t>지어두는 </a:t>
            </a:r>
            <a:r>
              <a:rPr u="sng"/>
              <a:t>이름</a:t>
            </a:r>
          </a:p>
        </p:txBody>
      </p:sp>
      <p:pic>
        <p:nvPicPr>
          <p:cNvPr id="160" name="Screen Shot 2020-09-13 at 5.48.25 PM.png" descr="Screen Shot 2020-09-13 at 5.48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154" y="6917477"/>
            <a:ext cx="6206100" cy="1692574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바인딩…"/>
          <p:cNvSpPr txBox="1"/>
          <p:nvPr/>
        </p:nvSpPr>
        <p:spPr>
          <a:xfrm>
            <a:off x="16363783" y="5741057"/>
            <a:ext cx="2275054" cy="1535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600">
                <a:solidFill>
                  <a:srgbClr val="3469A9"/>
                </a:solidFill>
              </a:defRPr>
            </a:pPr>
            <a:r>
              <a:t>바인딩</a:t>
            </a:r>
          </a:p>
          <a:p>
            <a:pPr>
              <a:defRPr sz="4600">
                <a:solidFill>
                  <a:srgbClr val="3469A9"/>
                </a:solidFill>
              </a:defRPr>
            </a:pPr>
            <a:r>
              <a:t>Binding</a:t>
            </a:r>
          </a:p>
        </p:txBody>
      </p:sp>
      <p:sp>
        <p:nvSpPr>
          <p:cNvPr id="162" name="변수…"/>
          <p:cNvSpPr txBox="1"/>
          <p:nvPr/>
        </p:nvSpPr>
        <p:spPr>
          <a:xfrm>
            <a:off x="15160992" y="8482134"/>
            <a:ext cx="112463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800">
                <a:solidFill>
                  <a:srgbClr val="3469A9"/>
                </a:solidFill>
              </a:defRPr>
            </a:pPr>
            <a:r>
              <a:t>변수</a:t>
            </a:r>
          </a:p>
          <a:p>
            <a:pPr>
              <a:defRPr sz="3800">
                <a:solidFill>
                  <a:srgbClr val="3469A9"/>
                </a:solidFill>
              </a:defRPr>
            </a:pPr>
            <a:r>
              <a:t>이름</a:t>
            </a:r>
          </a:p>
        </p:txBody>
      </p:sp>
      <p:sp>
        <p:nvSpPr>
          <p:cNvPr id="163" name="값"/>
          <p:cNvSpPr txBox="1"/>
          <p:nvPr/>
        </p:nvSpPr>
        <p:spPr>
          <a:xfrm>
            <a:off x="20084998" y="8598473"/>
            <a:ext cx="573025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t>값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표준 라이브러리"/>
          <p:cNvSpPr txBox="1"/>
          <p:nvPr/>
        </p:nvSpPr>
        <p:spPr>
          <a:xfrm>
            <a:off x="7740890" y="3787729"/>
            <a:ext cx="8902221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47593">
              <a:defRPr sz="10920"/>
            </a:lvl1pPr>
          </a:lstStyle>
          <a:p>
            <a:r>
              <a:t>표준 라이브러리</a:t>
            </a:r>
          </a:p>
        </p:txBody>
      </p:sp>
      <p:sp>
        <p:nvSpPr>
          <p:cNvPr id="425" name="math"/>
          <p:cNvSpPr txBox="1"/>
          <p:nvPr/>
        </p:nvSpPr>
        <p:spPr>
          <a:xfrm>
            <a:off x="11250612" y="8540794"/>
            <a:ext cx="18827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math</a:t>
            </a:r>
          </a:p>
        </p:txBody>
      </p:sp>
      <p:sp>
        <p:nvSpPr>
          <p:cNvPr id="426" name="화살표"/>
          <p:cNvSpPr/>
          <p:nvPr/>
        </p:nvSpPr>
        <p:spPr>
          <a:xfrm>
            <a:off x="22587866" y="120242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통합개발환경…"/>
          <p:cNvSpPr txBox="1"/>
          <p:nvPr/>
        </p:nvSpPr>
        <p:spPr>
          <a:xfrm>
            <a:off x="6135133" y="2268127"/>
            <a:ext cx="12113734" cy="38761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>
              <a:defRPr sz="12000"/>
            </a:pPr>
            <a:r>
              <a:t>통합개발환경 </a:t>
            </a:r>
          </a:p>
          <a:p>
            <a:pPr>
              <a:defRPr sz="6500"/>
            </a:pPr>
            <a:r>
              <a:t>IDE</a:t>
            </a:r>
          </a:p>
          <a:p>
            <a:pPr>
              <a:defRPr sz="4800"/>
            </a:pPr>
            <a:r>
              <a:t>Integrated Development Environment</a:t>
            </a:r>
          </a:p>
        </p:txBody>
      </p:sp>
      <p:sp>
        <p:nvSpPr>
          <p:cNvPr id="429" name="프로그램을 파일에 저장하여 한꺼번에 실행"/>
          <p:cNvSpPr txBox="1"/>
          <p:nvPr/>
        </p:nvSpPr>
        <p:spPr>
          <a:xfrm>
            <a:off x="7665123" y="9864825"/>
            <a:ext cx="9053754" cy="819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/>
            </a:lvl1pPr>
          </a:lstStyle>
          <a:p>
            <a:r>
              <a:t>프로그램을 파일에 저장하여 한꺼번에 실행</a:t>
            </a:r>
          </a:p>
        </p:txBody>
      </p:sp>
      <p:sp>
        <p:nvSpPr>
          <p:cNvPr id="430" name="IDLE의 편집기 활용"/>
          <p:cNvSpPr txBox="1"/>
          <p:nvPr/>
        </p:nvSpPr>
        <p:spPr>
          <a:xfrm>
            <a:off x="9465018" y="8270876"/>
            <a:ext cx="5453965" cy="99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r>
              <a:t>IDLE의 편집기 활용</a:t>
            </a:r>
          </a:p>
        </p:txBody>
      </p:sp>
      <p:sp>
        <p:nvSpPr>
          <p:cNvPr id="431" name="화살표"/>
          <p:cNvSpPr/>
          <p:nvPr/>
        </p:nvSpPr>
        <p:spPr>
          <a:xfrm>
            <a:off x="22587866" y="120242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표준 입력…"/>
          <p:cNvSpPr txBox="1"/>
          <p:nvPr/>
        </p:nvSpPr>
        <p:spPr>
          <a:xfrm>
            <a:off x="7841372" y="2198287"/>
            <a:ext cx="8701255" cy="29688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739378">
              <a:defRPr sz="11339"/>
            </a:pPr>
            <a:r>
              <a:t>표준 입력</a:t>
            </a:r>
          </a:p>
          <a:p>
            <a:pPr defTabSz="739378">
              <a:defRPr sz="6479"/>
            </a:pPr>
            <a:r>
              <a:t>Standard Input</a:t>
            </a:r>
          </a:p>
        </p:txBody>
      </p:sp>
      <p:sp>
        <p:nvSpPr>
          <p:cNvPr id="434" name="x = input()"/>
          <p:cNvSpPr txBox="1"/>
          <p:nvPr/>
        </p:nvSpPr>
        <p:spPr>
          <a:xfrm>
            <a:off x="10018712" y="6794259"/>
            <a:ext cx="4346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000000"/>
                </a:solidFill>
              </a:rPr>
              <a:t>x = </a:t>
            </a:r>
            <a:r>
              <a:rPr>
                <a:solidFill>
                  <a:srgbClr val="2978A8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435" name="화살표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반올림"/>
          <p:cNvSpPr txBox="1"/>
          <p:nvPr/>
        </p:nvSpPr>
        <p:spPr>
          <a:xfrm>
            <a:off x="7841372" y="2206194"/>
            <a:ext cx="8701255" cy="2968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반올림</a:t>
            </a:r>
          </a:p>
        </p:txBody>
      </p:sp>
      <p:sp>
        <p:nvSpPr>
          <p:cNvPr id="438" name="round()"/>
          <p:cNvSpPr txBox="1"/>
          <p:nvPr/>
        </p:nvSpPr>
        <p:spPr>
          <a:xfrm>
            <a:off x="10780712" y="6794259"/>
            <a:ext cx="2822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2978A8"/>
                </a:solidFill>
              </a:rPr>
              <a:t>round</a:t>
            </a:r>
            <a:r>
              <a:rPr>
                <a:solidFill>
                  <a:srgbClr val="000000"/>
                </a:solidFill>
              </a:rPr>
              <a:t>()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그룹"/>
          <p:cNvGrpSpPr/>
          <p:nvPr/>
        </p:nvGrpSpPr>
        <p:grpSpPr>
          <a:xfrm>
            <a:off x="3892028" y="6250111"/>
            <a:ext cx="15758904" cy="3428654"/>
            <a:chOff x="0" y="0"/>
            <a:chExt cx="15758903" cy="3428652"/>
          </a:xfrm>
        </p:grpSpPr>
        <p:pic>
          <p:nvPicPr>
            <p:cNvPr id="440" name="Screen Shot 2021-01-30 at 10.57.38 PM.png" descr="Screen Shot 2021-01-30 at 10.57.38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5758904" cy="1575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Screen Shot 2021-01-30 at 10.57.51 PM.png" descr="Screen Shot 2021-01-30 at 10.57.5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88578"/>
              <a:ext cx="15758904" cy="1540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3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pp.66~67"/>
          <p:cNvSpPr txBox="1"/>
          <p:nvPr/>
        </p:nvSpPr>
        <p:spPr>
          <a:xfrm>
            <a:off x="10477251" y="3787524"/>
            <a:ext cx="34294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pp.66~67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447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448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sp>
        <p:nvSpPr>
          <p:cNvPr id="449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452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453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pic>
        <p:nvPicPr>
          <p:cNvPr id="454" name="Screen Shot 2020-09-13 at 7.08.03 PM.png" descr="Screen Shot 2020-09-13 at 7.08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72" y="4064729"/>
            <a:ext cx="11252348" cy="1187749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확인 장식 활자"/>
          <p:cNvSpPr/>
          <p:nvPr/>
        </p:nvSpPr>
        <p:spPr>
          <a:xfrm>
            <a:off x="518769" y="4537560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6" name="확인 장식 활자"/>
          <p:cNvSpPr/>
          <p:nvPr/>
        </p:nvSpPr>
        <p:spPr>
          <a:xfrm>
            <a:off x="518769" y="6289073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460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461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pic>
        <p:nvPicPr>
          <p:cNvPr id="462" name="Screen Shot 2020-09-13 at 7.08.03 PM.png" descr="Screen Shot 2020-09-13 at 7.08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72" y="4064729"/>
            <a:ext cx="11252348" cy="1187749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x = y"/>
          <p:cNvSpPr txBox="1"/>
          <p:nvPr/>
        </p:nvSpPr>
        <p:spPr>
          <a:xfrm>
            <a:off x="1745770" y="7334959"/>
            <a:ext cx="23145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</a:t>
            </a:r>
            <a:r>
              <a:rPr u="sng"/>
              <a:t>y</a:t>
            </a:r>
          </a:p>
        </p:txBody>
      </p:sp>
      <p:sp>
        <p:nvSpPr>
          <p:cNvPr id="464" name="y = x"/>
          <p:cNvSpPr txBox="1"/>
          <p:nvPr/>
        </p:nvSpPr>
        <p:spPr>
          <a:xfrm>
            <a:off x="1745770" y="898375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x</a:t>
            </a:r>
          </a:p>
        </p:txBody>
      </p:sp>
      <p:sp>
        <p:nvSpPr>
          <p:cNvPr id="465" name="확인 장식 활자"/>
          <p:cNvSpPr/>
          <p:nvPr/>
        </p:nvSpPr>
        <p:spPr>
          <a:xfrm>
            <a:off x="518769" y="7860652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469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470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sp>
        <p:nvSpPr>
          <p:cNvPr id="471" name="x = y"/>
          <p:cNvSpPr txBox="1"/>
          <p:nvPr/>
        </p:nvSpPr>
        <p:spPr>
          <a:xfrm>
            <a:off x="1745770" y="7334959"/>
            <a:ext cx="23145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 u="sng"/>
              <a:t>x =</a:t>
            </a:r>
            <a:r>
              <a:t> y</a:t>
            </a:r>
          </a:p>
        </p:txBody>
      </p:sp>
      <p:sp>
        <p:nvSpPr>
          <p:cNvPr id="472" name="y = x"/>
          <p:cNvSpPr txBox="1"/>
          <p:nvPr/>
        </p:nvSpPr>
        <p:spPr>
          <a:xfrm>
            <a:off x="1745770" y="898375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x</a:t>
            </a:r>
          </a:p>
        </p:txBody>
      </p:sp>
      <p:sp>
        <p:nvSpPr>
          <p:cNvPr id="473" name="확인 장식 활자"/>
          <p:cNvSpPr/>
          <p:nvPr/>
        </p:nvSpPr>
        <p:spPr>
          <a:xfrm>
            <a:off x="518769" y="7860652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74" name="Screen Shot 2020-09-13 at 7.08.15 PM.png" descr="Screen Shot 2020-09-13 at 7.08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337" y="4140200"/>
            <a:ext cx="11175219" cy="2134593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478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479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sp>
        <p:nvSpPr>
          <p:cNvPr id="480" name="x = y"/>
          <p:cNvSpPr txBox="1"/>
          <p:nvPr/>
        </p:nvSpPr>
        <p:spPr>
          <a:xfrm>
            <a:off x="1745770" y="7357414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y</a:t>
            </a:r>
          </a:p>
        </p:txBody>
      </p:sp>
      <p:sp>
        <p:nvSpPr>
          <p:cNvPr id="481" name="y = x"/>
          <p:cNvSpPr txBox="1"/>
          <p:nvPr/>
        </p:nvSpPr>
        <p:spPr>
          <a:xfrm>
            <a:off x="1745770" y="8961297"/>
            <a:ext cx="23145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y = </a:t>
            </a:r>
            <a:r>
              <a:rPr u="sng"/>
              <a:t>x</a:t>
            </a:r>
          </a:p>
        </p:txBody>
      </p:sp>
      <p:sp>
        <p:nvSpPr>
          <p:cNvPr id="482" name="확인 장식 활자"/>
          <p:cNvSpPr/>
          <p:nvPr/>
        </p:nvSpPr>
        <p:spPr>
          <a:xfrm>
            <a:off x="467969" y="9486990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3" name="선"/>
          <p:cNvSpPr/>
          <p:nvPr/>
        </p:nvSpPr>
        <p:spPr>
          <a:xfrm>
            <a:off x="1483161" y="8158750"/>
            <a:ext cx="2859717" cy="1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84" name="Screen Shot 2020-09-13 at 7.08.03 PM.png" descr="Screen Shot 2020-09-13 at 7.08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72" y="4064729"/>
            <a:ext cx="11252348" cy="1187749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166" name="Assignment"/>
          <p:cNvSpPr txBox="1"/>
          <p:nvPr/>
        </p:nvSpPr>
        <p:spPr>
          <a:xfrm>
            <a:off x="5188596" y="4101619"/>
            <a:ext cx="445782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</a:t>
            </a:r>
          </a:p>
        </p:txBody>
      </p:sp>
      <p:sp>
        <p:nvSpPr>
          <p:cNvPr id="167" name="&lt;변수&gt; = &lt;식&gt;"/>
          <p:cNvSpPr txBox="1"/>
          <p:nvPr/>
        </p:nvSpPr>
        <p:spPr>
          <a:xfrm>
            <a:off x="4535181" y="5992599"/>
            <a:ext cx="576465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&lt;변수&gt;</a:t>
            </a:r>
            <a:r>
              <a:t> = 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&lt;식&gt;</a:t>
            </a:r>
          </a:p>
        </p:txBody>
      </p:sp>
      <p:sp>
        <p:nvSpPr>
          <p:cNvPr id="168" name="화살표"/>
          <p:cNvSpPr/>
          <p:nvPr/>
        </p:nvSpPr>
        <p:spPr>
          <a:xfrm rot="5397140">
            <a:off x="22649310" y="118993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488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489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sp>
        <p:nvSpPr>
          <p:cNvPr id="490" name="x = y"/>
          <p:cNvSpPr txBox="1"/>
          <p:nvPr/>
        </p:nvSpPr>
        <p:spPr>
          <a:xfrm>
            <a:off x="1745770" y="7357414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y</a:t>
            </a:r>
          </a:p>
        </p:txBody>
      </p:sp>
      <p:sp>
        <p:nvSpPr>
          <p:cNvPr id="491" name="y = x"/>
          <p:cNvSpPr txBox="1"/>
          <p:nvPr/>
        </p:nvSpPr>
        <p:spPr>
          <a:xfrm>
            <a:off x="1745770" y="8961297"/>
            <a:ext cx="23145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 u="sng"/>
              <a:t>y =</a:t>
            </a:r>
            <a:r>
              <a:t> x</a:t>
            </a:r>
          </a:p>
        </p:txBody>
      </p:sp>
      <p:pic>
        <p:nvPicPr>
          <p:cNvPr id="494" name="Screen Shot 2020-09-13 at 7.08.24 PM.png" descr="Screen Shot 2020-09-13 at 7.08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62" y="4156521"/>
            <a:ext cx="11279768" cy="2101950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화살표"/>
          <p:cNvSpPr/>
          <p:nvPr/>
        </p:nvSpPr>
        <p:spPr>
          <a:xfrm>
            <a:off x="22638666" y="121004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확인 장식 활자"/>
          <p:cNvSpPr/>
          <p:nvPr/>
        </p:nvSpPr>
        <p:spPr>
          <a:xfrm>
            <a:off x="467969" y="9486990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선"/>
          <p:cNvSpPr/>
          <p:nvPr/>
        </p:nvSpPr>
        <p:spPr>
          <a:xfrm>
            <a:off x="1483161" y="8158750"/>
            <a:ext cx="2859717" cy="1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498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499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pic>
        <p:nvPicPr>
          <p:cNvPr id="500" name="Screen Shot 2020-09-13 at 7.08.03 PM.png" descr="Screen Shot 2020-09-13 at 7.08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72" y="4064729"/>
            <a:ext cx="11252348" cy="1187749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확인 장식 활자"/>
          <p:cNvSpPr/>
          <p:nvPr/>
        </p:nvSpPr>
        <p:spPr>
          <a:xfrm>
            <a:off x="518769" y="4537560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2" name="확인 장식 활자"/>
          <p:cNvSpPr/>
          <p:nvPr/>
        </p:nvSpPr>
        <p:spPr>
          <a:xfrm>
            <a:off x="518769" y="6289073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3" name="x = y"/>
          <p:cNvSpPr txBox="1"/>
          <p:nvPr/>
        </p:nvSpPr>
        <p:spPr>
          <a:xfrm>
            <a:off x="1755731" y="887581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y</a:t>
            </a:r>
          </a:p>
        </p:txBody>
      </p:sp>
      <p:sp>
        <p:nvSpPr>
          <p:cNvPr id="504" name="y = t"/>
          <p:cNvSpPr txBox="1"/>
          <p:nvPr/>
        </p:nvSpPr>
        <p:spPr>
          <a:xfrm>
            <a:off x="1755731" y="104166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t</a:t>
            </a:r>
          </a:p>
        </p:txBody>
      </p:sp>
      <p:sp>
        <p:nvSpPr>
          <p:cNvPr id="505" name="t = x"/>
          <p:cNvSpPr txBox="1"/>
          <p:nvPr/>
        </p:nvSpPr>
        <p:spPr>
          <a:xfrm>
            <a:off x="1755731" y="7334959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t = x</a:t>
            </a:r>
          </a:p>
        </p:txBody>
      </p:sp>
      <p:sp>
        <p:nvSpPr>
          <p:cNvPr id="50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509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510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pic>
        <p:nvPicPr>
          <p:cNvPr id="511" name="Screen Shot 2020-09-13 at 7.08.03 PM.png" descr="Screen Shot 2020-09-13 at 7.08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72" y="4064729"/>
            <a:ext cx="11252348" cy="1187749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확인 장식 활자"/>
          <p:cNvSpPr/>
          <p:nvPr/>
        </p:nvSpPr>
        <p:spPr>
          <a:xfrm>
            <a:off x="518769" y="7593966"/>
            <a:ext cx="973552" cy="925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3" name="x = y"/>
          <p:cNvSpPr txBox="1"/>
          <p:nvPr/>
        </p:nvSpPr>
        <p:spPr>
          <a:xfrm>
            <a:off x="1755731" y="887581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y</a:t>
            </a:r>
          </a:p>
        </p:txBody>
      </p:sp>
      <p:sp>
        <p:nvSpPr>
          <p:cNvPr id="514" name="y = t"/>
          <p:cNvSpPr txBox="1"/>
          <p:nvPr/>
        </p:nvSpPr>
        <p:spPr>
          <a:xfrm>
            <a:off x="1755731" y="104166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t</a:t>
            </a:r>
          </a:p>
        </p:txBody>
      </p:sp>
      <p:sp>
        <p:nvSpPr>
          <p:cNvPr id="515" name="t = x"/>
          <p:cNvSpPr txBox="1"/>
          <p:nvPr/>
        </p:nvSpPr>
        <p:spPr>
          <a:xfrm>
            <a:off x="1755731" y="7334959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t = x</a:t>
            </a:r>
          </a:p>
        </p:txBody>
      </p:sp>
      <p:sp>
        <p:nvSpPr>
          <p:cNvPr id="51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519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520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pic>
        <p:nvPicPr>
          <p:cNvPr id="521" name="Screen Shot 2020-09-13 at 7.08.03 PM.png" descr="Screen Shot 2020-09-13 at 7.08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72" y="4064729"/>
            <a:ext cx="11252348" cy="1187749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x = y"/>
          <p:cNvSpPr txBox="1"/>
          <p:nvPr/>
        </p:nvSpPr>
        <p:spPr>
          <a:xfrm>
            <a:off x="1755731" y="887581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y</a:t>
            </a:r>
          </a:p>
        </p:txBody>
      </p:sp>
      <p:sp>
        <p:nvSpPr>
          <p:cNvPr id="524" name="y = t"/>
          <p:cNvSpPr txBox="1"/>
          <p:nvPr/>
        </p:nvSpPr>
        <p:spPr>
          <a:xfrm>
            <a:off x="1755731" y="104166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t</a:t>
            </a:r>
          </a:p>
        </p:txBody>
      </p:sp>
      <p:sp>
        <p:nvSpPr>
          <p:cNvPr id="525" name="t = x"/>
          <p:cNvSpPr txBox="1"/>
          <p:nvPr/>
        </p:nvSpPr>
        <p:spPr>
          <a:xfrm>
            <a:off x="1755731" y="7334959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t = x</a:t>
            </a:r>
          </a:p>
        </p:txBody>
      </p:sp>
      <p:pic>
        <p:nvPicPr>
          <p:cNvPr id="526" name="Screen Shot 2020-09-13 at 7.08.41 PM.png" descr="Screen Shot 2020-09-13 at 7.08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640" y="4078074"/>
            <a:ext cx="4489285" cy="1187748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확인 장식 활자"/>
          <p:cNvSpPr/>
          <p:nvPr/>
        </p:nvSpPr>
        <p:spPr>
          <a:xfrm>
            <a:off x="518769" y="7593966"/>
            <a:ext cx="973552" cy="925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530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531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pic>
        <p:nvPicPr>
          <p:cNvPr id="532" name="Screen Shot 2020-09-13 at 7.08.03 PM.png" descr="Screen Shot 2020-09-13 at 7.08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72" y="4064729"/>
            <a:ext cx="11252348" cy="1187749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확인 장식 활자"/>
          <p:cNvSpPr/>
          <p:nvPr/>
        </p:nvSpPr>
        <p:spPr>
          <a:xfrm>
            <a:off x="518769" y="9379050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4" name="x = y"/>
          <p:cNvSpPr txBox="1"/>
          <p:nvPr/>
        </p:nvSpPr>
        <p:spPr>
          <a:xfrm>
            <a:off x="1755731" y="887581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y</a:t>
            </a:r>
          </a:p>
        </p:txBody>
      </p:sp>
      <p:sp>
        <p:nvSpPr>
          <p:cNvPr id="535" name="y = t"/>
          <p:cNvSpPr txBox="1"/>
          <p:nvPr/>
        </p:nvSpPr>
        <p:spPr>
          <a:xfrm>
            <a:off x="1755731" y="104166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t</a:t>
            </a:r>
          </a:p>
        </p:txBody>
      </p:sp>
      <p:sp>
        <p:nvSpPr>
          <p:cNvPr id="536" name="t = x"/>
          <p:cNvSpPr txBox="1"/>
          <p:nvPr/>
        </p:nvSpPr>
        <p:spPr>
          <a:xfrm>
            <a:off x="1755731" y="7334959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t = x</a:t>
            </a:r>
          </a:p>
        </p:txBody>
      </p:sp>
      <p:pic>
        <p:nvPicPr>
          <p:cNvPr id="537" name="Screen Shot 2020-09-13 at 7.08.41 PM.png" descr="Screen Shot 2020-09-13 at 7.08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640" y="4078074"/>
            <a:ext cx="4489285" cy="1187748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541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542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sp>
        <p:nvSpPr>
          <p:cNvPr id="544" name="x = y"/>
          <p:cNvSpPr txBox="1"/>
          <p:nvPr/>
        </p:nvSpPr>
        <p:spPr>
          <a:xfrm>
            <a:off x="1755731" y="887581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y</a:t>
            </a:r>
          </a:p>
        </p:txBody>
      </p:sp>
      <p:sp>
        <p:nvSpPr>
          <p:cNvPr id="545" name="y = t"/>
          <p:cNvSpPr txBox="1"/>
          <p:nvPr/>
        </p:nvSpPr>
        <p:spPr>
          <a:xfrm>
            <a:off x="1755731" y="104166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t</a:t>
            </a:r>
          </a:p>
        </p:txBody>
      </p:sp>
      <p:sp>
        <p:nvSpPr>
          <p:cNvPr id="546" name="t = x"/>
          <p:cNvSpPr txBox="1"/>
          <p:nvPr/>
        </p:nvSpPr>
        <p:spPr>
          <a:xfrm>
            <a:off x="1755731" y="7334959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t = x</a:t>
            </a:r>
          </a:p>
        </p:txBody>
      </p:sp>
      <p:grpSp>
        <p:nvGrpSpPr>
          <p:cNvPr id="550" name="그룹"/>
          <p:cNvGrpSpPr/>
          <p:nvPr/>
        </p:nvGrpSpPr>
        <p:grpSpPr>
          <a:xfrm>
            <a:off x="5513934" y="3858900"/>
            <a:ext cx="17581858" cy="2745100"/>
            <a:chOff x="0" y="0"/>
            <a:chExt cx="17581857" cy="2745099"/>
          </a:xfrm>
        </p:grpSpPr>
        <p:pic>
          <p:nvPicPr>
            <p:cNvPr id="547" name="Screen Shot 2020-09-13 at 7.10.37 PM.png" descr="Screen Shot 2020-09-13 at 7.10.37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9174"/>
              <a:ext cx="17581858" cy="2215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8" name="Screen Shot 2020-09-13 at 7.20.39 PM.png" descr="Screen Shot 2020-09-13 at 7.20.3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390" y="0"/>
              <a:ext cx="5139077" cy="1599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9" name="직사각형"/>
            <p:cNvSpPr/>
            <p:nvPr/>
          </p:nvSpPr>
          <p:spPr>
            <a:xfrm>
              <a:off x="8583065" y="1475099"/>
              <a:ext cx="2723952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51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확인 장식 활자"/>
          <p:cNvSpPr/>
          <p:nvPr/>
        </p:nvSpPr>
        <p:spPr>
          <a:xfrm>
            <a:off x="518769" y="9379050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554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555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>
                <a:solidFill>
                  <a:srgbClr val="3469A9"/>
                </a:solidFill>
              </a:defRPr>
            </a:lvl1pPr>
          </a:lstStyle>
          <a:p>
            <a:r>
              <a:t>지정문의 실행 순서</a:t>
            </a:r>
          </a:p>
        </p:txBody>
      </p:sp>
      <p:sp>
        <p:nvSpPr>
          <p:cNvPr id="556" name="확인 장식 활자"/>
          <p:cNvSpPr/>
          <p:nvPr/>
        </p:nvSpPr>
        <p:spPr>
          <a:xfrm>
            <a:off x="467969" y="10721934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7" name="x = y"/>
          <p:cNvSpPr txBox="1"/>
          <p:nvPr/>
        </p:nvSpPr>
        <p:spPr>
          <a:xfrm>
            <a:off x="1755731" y="887581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y</a:t>
            </a:r>
          </a:p>
        </p:txBody>
      </p:sp>
      <p:sp>
        <p:nvSpPr>
          <p:cNvPr id="558" name="y = t"/>
          <p:cNvSpPr txBox="1"/>
          <p:nvPr/>
        </p:nvSpPr>
        <p:spPr>
          <a:xfrm>
            <a:off x="1755731" y="104166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t</a:t>
            </a:r>
          </a:p>
        </p:txBody>
      </p:sp>
      <p:sp>
        <p:nvSpPr>
          <p:cNvPr id="559" name="t = x"/>
          <p:cNvSpPr txBox="1"/>
          <p:nvPr/>
        </p:nvSpPr>
        <p:spPr>
          <a:xfrm>
            <a:off x="1755731" y="7334959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t = x</a:t>
            </a:r>
          </a:p>
        </p:txBody>
      </p:sp>
      <p:grpSp>
        <p:nvGrpSpPr>
          <p:cNvPr id="563" name="그룹"/>
          <p:cNvGrpSpPr/>
          <p:nvPr/>
        </p:nvGrpSpPr>
        <p:grpSpPr>
          <a:xfrm>
            <a:off x="5513934" y="3858900"/>
            <a:ext cx="17581858" cy="2745100"/>
            <a:chOff x="0" y="0"/>
            <a:chExt cx="17581857" cy="2745099"/>
          </a:xfrm>
        </p:grpSpPr>
        <p:pic>
          <p:nvPicPr>
            <p:cNvPr id="560" name="Screen Shot 2020-09-13 at 7.10.37 PM.png" descr="Screen Shot 2020-09-13 at 7.10.37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9174"/>
              <a:ext cx="17581858" cy="2215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1" name="Screen Shot 2020-09-13 at 7.20.39 PM.png" descr="Screen Shot 2020-09-13 at 7.20.3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390" y="0"/>
              <a:ext cx="5139077" cy="1599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2" name="직사각형"/>
            <p:cNvSpPr/>
            <p:nvPr/>
          </p:nvSpPr>
          <p:spPr>
            <a:xfrm>
              <a:off x="8583065" y="1475099"/>
              <a:ext cx="2723952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64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x = 3"/>
          <p:cNvSpPr txBox="1"/>
          <p:nvPr/>
        </p:nvSpPr>
        <p:spPr>
          <a:xfrm>
            <a:off x="1755731" y="41553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3</a:t>
            </a:r>
          </a:p>
        </p:txBody>
      </p:sp>
      <p:sp>
        <p:nvSpPr>
          <p:cNvPr id="567" name="y = 7"/>
          <p:cNvSpPr txBox="1"/>
          <p:nvPr/>
        </p:nvSpPr>
        <p:spPr>
          <a:xfrm>
            <a:off x="1755731" y="574516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7</a:t>
            </a:r>
          </a:p>
        </p:txBody>
      </p:sp>
      <p:sp>
        <p:nvSpPr>
          <p:cNvPr id="568" name="지정문의 실행 순서"/>
          <p:cNvSpPr txBox="1"/>
          <p:nvPr/>
        </p:nvSpPr>
        <p:spPr>
          <a:xfrm>
            <a:off x="7117274" y="651269"/>
            <a:ext cx="10149452" cy="23595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681870">
              <a:defRPr sz="10457"/>
            </a:lvl1pPr>
          </a:lstStyle>
          <a:p>
            <a:r>
              <a:t>지정문의 실행 순서</a:t>
            </a:r>
          </a:p>
        </p:txBody>
      </p:sp>
      <p:sp>
        <p:nvSpPr>
          <p:cNvPr id="570" name="x = y"/>
          <p:cNvSpPr txBox="1"/>
          <p:nvPr/>
        </p:nvSpPr>
        <p:spPr>
          <a:xfrm>
            <a:off x="1755731" y="8875812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 = y</a:t>
            </a:r>
          </a:p>
        </p:txBody>
      </p:sp>
      <p:sp>
        <p:nvSpPr>
          <p:cNvPr id="571" name="y = t"/>
          <p:cNvSpPr txBox="1"/>
          <p:nvPr/>
        </p:nvSpPr>
        <p:spPr>
          <a:xfrm>
            <a:off x="1755731" y="10416665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y = t</a:t>
            </a:r>
          </a:p>
        </p:txBody>
      </p:sp>
      <p:sp>
        <p:nvSpPr>
          <p:cNvPr id="572" name="t = x"/>
          <p:cNvSpPr txBox="1"/>
          <p:nvPr/>
        </p:nvSpPr>
        <p:spPr>
          <a:xfrm>
            <a:off x="1755731" y="7334959"/>
            <a:ext cx="23145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t = x</a:t>
            </a:r>
          </a:p>
        </p:txBody>
      </p:sp>
      <p:pic>
        <p:nvPicPr>
          <p:cNvPr id="573" name="Screen Shot 2020-09-13 at 7.10.37 PM.png" descr="Screen Shot 2020-09-13 at 7.10.3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34" y="4078074"/>
            <a:ext cx="17581858" cy="2215853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화살표"/>
          <p:cNvSpPr/>
          <p:nvPr/>
        </p:nvSpPr>
        <p:spPr>
          <a:xfrm>
            <a:off x="22435466" y="120750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확인 장식 활자"/>
          <p:cNvSpPr/>
          <p:nvPr/>
        </p:nvSpPr>
        <p:spPr>
          <a:xfrm>
            <a:off x="467969" y="10721934"/>
            <a:ext cx="973552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x, y = 3, 7"/>
          <p:cNvSpPr txBox="1"/>
          <p:nvPr/>
        </p:nvSpPr>
        <p:spPr>
          <a:xfrm>
            <a:off x="4176712" y="4866565"/>
            <a:ext cx="4905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x, y = 3, 7</a:t>
            </a:r>
          </a:p>
        </p:txBody>
      </p:sp>
      <p:sp>
        <p:nvSpPr>
          <p:cNvPr id="577" name="동시 지정"/>
          <p:cNvSpPr txBox="1"/>
          <p:nvPr/>
        </p:nvSpPr>
        <p:spPr>
          <a:xfrm>
            <a:off x="7841372" y="1540269"/>
            <a:ext cx="8701255" cy="2077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88669">
              <a:defRPr sz="12096"/>
            </a:lvl1pPr>
          </a:lstStyle>
          <a:p>
            <a:r>
              <a:t>동시 지정</a:t>
            </a:r>
          </a:p>
        </p:txBody>
      </p:sp>
      <p:sp>
        <p:nvSpPr>
          <p:cNvPr id="578" name="x, y = y, x"/>
          <p:cNvSpPr txBox="1"/>
          <p:nvPr/>
        </p:nvSpPr>
        <p:spPr>
          <a:xfrm>
            <a:off x="4176712" y="6608762"/>
            <a:ext cx="4905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x, y = y, x</a:t>
            </a:r>
          </a:p>
        </p:txBody>
      </p:sp>
      <p:sp>
        <p:nvSpPr>
          <p:cNvPr id="579" name="확인 장식 활자"/>
          <p:cNvSpPr/>
          <p:nvPr/>
        </p:nvSpPr>
        <p:spPr>
          <a:xfrm>
            <a:off x="2858044" y="5312024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80" name="Screen Shot 2020-09-13 at 7.08.03 PM.png" descr="Screen Shot 2020-09-13 at 7.08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172" y="4586840"/>
            <a:ext cx="11252348" cy="1187749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x, y = 3, 7"/>
          <p:cNvSpPr txBox="1"/>
          <p:nvPr/>
        </p:nvSpPr>
        <p:spPr>
          <a:xfrm>
            <a:off x="4176712" y="4866565"/>
            <a:ext cx="4905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x, y = 3, 7</a:t>
            </a:r>
          </a:p>
        </p:txBody>
      </p:sp>
      <p:sp>
        <p:nvSpPr>
          <p:cNvPr id="584" name="동시 지정"/>
          <p:cNvSpPr txBox="1"/>
          <p:nvPr/>
        </p:nvSpPr>
        <p:spPr>
          <a:xfrm>
            <a:off x="7841372" y="1540269"/>
            <a:ext cx="8701255" cy="2077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88669">
              <a:defRPr sz="12096"/>
            </a:lvl1pPr>
          </a:lstStyle>
          <a:p>
            <a:r>
              <a:t>동시 지정</a:t>
            </a:r>
          </a:p>
        </p:txBody>
      </p:sp>
      <p:sp>
        <p:nvSpPr>
          <p:cNvPr id="585" name="x, y = y, x"/>
          <p:cNvSpPr txBox="1"/>
          <p:nvPr/>
        </p:nvSpPr>
        <p:spPr>
          <a:xfrm>
            <a:off x="4176712" y="6608762"/>
            <a:ext cx="4905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x, y = y, x</a:t>
            </a:r>
          </a:p>
        </p:txBody>
      </p:sp>
      <p:sp>
        <p:nvSpPr>
          <p:cNvPr id="586" name="확인 장식 활자"/>
          <p:cNvSpPr/>
          <p:nvPr/>
        </p:nvSpPr>
        <p:spPr>
          <a:xfrm>
            <a:off x="2858044" y="7112000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87" name="Screen Shot 2020-09-13 at 7.08.03 PM.png" descr="Screen Shot 2020-09-13 at 7.08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172" y="4586840"/>
            <a:ext cx="11252348" cy="1187749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171" name="Assignment"/>
          <p:cNvSpPr txBox="1"/>
          <p:nvPr/>
        </p:nvSpPr>
        <p:spPr>
          <a:xfrm>
            <a:off x="5188596" y="4101619"/>
            <a:ext cx="445782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</a:t>
            </a:r>
          </a:p>
        </p:txBody>
      </p:sp>
      <p:sp>
        <p:nvSpPr>
          <p:cNvPr id="172" name="&lt;변수&gt; = &lt;식&gt;"/>
          <p:cNvSpPr txBox="1"/>
          <p:nvPr/>
        </p:nvSpPr>
        <p:spPr>
          <a:xfrm>
            <a:off x="4535181" y="5992599"/>
            <a:ext cx="576465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&lt;변수&gt;</a:t>
            </a:r>
            <a:r>
              <a:t> = 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&lt;식&gt;</a:t>
            </a:r>
          </a:p>
        </p:txBody>
      </p:sp>
      <p:sp>
        <p:nvSpPr>
          <p:cNvPr id="173" name="선"/>
          <p:cNvSpPr/>
          <p:nvPr/>
        </p:nvSpPr>
        <p:spPr>
          <a:xfrm flipH="1" flipV="1">
            <a:off x="9331596" y="7260886"/>
            <a:ext cx="1002972" cy="1890716"/>
          </a:xfrm>
          <a:prstGeom prst="line">
            <a:avLst/>
          </a:prstGeom>
          <a:ln w="63500">
            <a:solidFill>
              <a:srgbClr val="3469A9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Expression"/>
          <p:cNvSpPr txBox="1"/>
          <p:nvPr/>
        </p:nvSpPr>
        <p:spPr>
          <a:xfrm>
            <a:off x="9243889" y="9191159"/>
            <a:ext cx="2970328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solidFill>
                  <a:srgbClr val="3469A9"/>
                </a:solidFill>
              </a:defRPr>
            </a:lvl1pPr>
          </a:lstStyle>
          <a:p>
            <a:r>
              <a:t>Expression</a:t>
            </a:r>
          </a:p>
        </p:txBody>
      </p:sp>
      <p:sp>
        <p:nvSpPr>
          <p:cNvPr id="175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x, y = 3, 7"/>
          <p:cNvSpPr txBox="1"/>
          <p:nvPr/>
        </p:nvSpPr>
        <p:spPr>
          <a:xfrm>
            <a:off x="4176712" y="4866565"/>
            <a:ext cx="4905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x, y = 3, 7</a:t>
            </a:r>
          </a:p>
        </p:txBody>
      </p:sp>
      <p:sp>
        <p:nvSpPr>
          <p:cNvPr id="591" name="동시 지정"/>
          <p:cNvSpPr txBox="1"/>
          <p:nvPr/>
        </p:nvSpPr>
        <p:spPr>
          <a:xfrm>
            <a:off x="7841372" y="1540269"/>
            <a:ext cx="8701255" cy="2077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88669">
              <a:defRPr sz="12096"/>
            </a:lvl1pPr>
          </a:lstStyle>
          <a:p>
            <a:r>
              <a:t>동시 지정</a:t>
            </a:r>
          </a:p>
        </p:txBody>
      </p:sp>
      <p:sp>
        <p:nvSpPr>
          <p:cNvPr id="592" name="x, y = y, x"/>
          <p:cNvSpPr txBox="1"/>
          <p:nvPr/>
        </p:nvSpPr>
        <p:spPr>
          <a:xfrm>
            <a:off x="4176712" y="6608762"/>
            <a:ext cx="4905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x, y = y, x</a:t>
            </a:r>
          </a:p>
        </p:txBody>
      </p:sp>
      <p:pic>
        <p:nvPicPr>
          <p:cNvPr id="594" name="Screen Shot 2020-09-13 at 7.25.46 PM.png" descr="Screen Shot 2020-09-13 at 7.25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214" y="4586840"/>
            <a:ext cx="11233864" cy="22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화살표"/>
          <p:cNvSpPr/>
          <p:nvPr/>
        </p:nvSpPr>
        <p:spPr>
          <a:xfrm>
            <a:off x="22689466" y="121385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확인 장식 활자"/>
          <p:cNvSpPr/>
          <p:nvPr/>
        </p:nvSpPr>
        <p:spPr>
          <a:xfrm>
            <a:off x="2858044" y="7112000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x = y = z = 0"/>
          <p:cNvSpPr txBox="1"/>
          <p:nvPr/>
        </p:nvSpPr>
        <p:spPr>
          <a:xfrm>
            <a:off x="3853970" y="4935307"/>
            <a:ext cx="57689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y = z = </a:t>
            </a:r>
            <a:r>
              <a:rPr u="sng"/>
              <a:t>0</a:t>
            </a:r>
          </a:p>
        </p:txBody>
      </p:sp>
      <p:sp>
        <p:nvSpPr>
          <p:cNvPr id="598" name="복수 지정"/>
          <p:cNvSpPr txBox="1"/>
          <p:nvPr/>
        </p:nvSpPr>
        <p:spPr>
          <a:xfrm>
            <a:off x="7841372" y="1540269"/>
            <a:ext cx="8701255" cy="2077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88669">
              <a:defRPr sz="12096"/>
            </a:lvl1pPr>
          </a:lstStyle>
          <a:p>
            <a:r>
              <a:t>복수 지정</a:t>
            </a:r>
          </a:p>
        </p:txBody>
      </p:sp>
      <p:sp>
        <p:nvSpPr>
          <p:cNvPr id="599" name="확인 장식 활자"/>
          <p:cNvSpPr/>
          <p:nvPr/>
        </p:nvSpPr>
        <p:spPr>
          <a:xfrm>
            <a:off x="2642144" y="5232400"/>
            <a:ext cx="973551" cy="925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600" name="Screen Shot 2020-09-13 at 7.28.59 PM.png" descr="Screen Shot 2020-09-13 at 7.28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348" y="4608413"/>
            <a:ext cx="5219042" cy="4499174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화살표"/>
          <p:cNvSpPr/>
          <p:nvPr/>
        </p:nvSpPr>
        <p:spPr>
          <a:xfrm>
            <a:off x="22435466" y="120877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예약어"/>
          <p:cNvSpPr txBox="1"/>
          <p:nvPr/>
        </p:nvSpPr>
        <p:spPr>
          <a:xfrm>
            <a:off x="9376435" y="946481"/>
            <a:ext cx="5631129" cy="2077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예약어</a:t>
            </a:r>
          </a:p>
        </p:txBody>
      </p:sp>
      <p:sp>
        <p:nvSpPr>
          <p:cNvPr id="604" name="Keywords"/>
          <p:cNvSpPr txBox="1"/>
          <p:nvPr/>
        </p:nvSpPr>
        <p:spPr>
          <a:xfrm>
            <a:off x="10421912" y="3056727"/>
            <a:ext cx="3540176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/>
            </a:lvl1pPr>
          </a:lstStyle>
          <a:p>
            <a:r>
              <a:t>Keywords</a:t>
            </a:r>
          </a:p>
        </p:txBody>
      </p:sp>
      <p:sp>
        <p:nvSpPr>
          <p:cNvPr id="605" name="Reserved Words"/>
          <p:cNvSpPr txBox="1"/>
          <p:nvPr/>
        </p:nvSpPr>
        <p:spPr>
          <a:xfrm>
            <a:off x="9341955" y="4196713"/>
            <a:ext cx="5700091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/>
            </a:lvl1pPr>
          </a:lstStyle>
          <a:p>
            <a:r>
              <a:t>Reserved Words</a:t>
            </a:r>
          </a:p>
        </p:txBody>
      </p:sp>
      <p:pic>
        <p:nvPicPr>
          <p:cNvPr id="606" name="Screen Shot 2021-01-17 at 10.25.37 PM.png" descr="Screen Shot 2021-01-17 at 10.25.3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86" y="6059389"/>
            <a:ext cx="21736428" cy="5599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주석"/>
          <p:cNvSpPr txBox="1"/>
          <p:nvPr/>
        </p:nvSpPr>
        <p:spPr>
          <a:xfrm>
            <a:off x="9376435" y="1327481"/>
            <a:ext cx="5631129" cy="2077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600"/>
            </a:lvl1pPr>
          </a:lstStyle>
          <a:p>
            <a:r>
              <a:t>주석</a:t>
            </a:r>
          </a:p>
        </p:txBody>
      </p:sp>
      <p:sp>
        <p:nvSpPr>
          <p:cNvPr id="609" name="Comments"/>
          <p:cNvSpPr txBox="1"/>
          <p:nvPr/>
        </p:nvSpPr>
        <p:spPr>
          <a:xfrm>
            <a:off x="10257980" y="3437727"/>
            <a:ext cx="3868040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/>
            </a:lvl1pPr>
          </a:lstStyle>
          <a:p>
            <a:r>
              <a:t>Comments</a:t>
            </a:r>
          </a:p>
        </p:txBody>
      </p:sp>
      <p:pic>
        <p:nvPicPr>
          <p:cNvPr id="610" name="Screen Shot 2021-01-17 at 10.27.08 PM.png" descr="Screen Shot 2021-01-17 at 10.27.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91" y="4886791"/>
            <a:ext cx="19616018" cy="6967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Screen Shot 2021-01-30 at 10.58.14 PM.png" descr="Screen Shot 2021-01-30 at 10.58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82" y="6565900"/>
            <a:ext cx="16138236" cy="1687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3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pp.72"/>
          <p:cNvSpPr txBox="1"/>
          <p:nvPr/>
        </p:nvSpPr>
        <p:spPr>
          <a:xfrm>
            <a:off x="11142662" y="3787524"/>
            <a:ext cx="20986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pp.72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Screen Shot 2021-01-29 at 7.14.25 PM.png" descr="Screen Shot 2021-01-29 at 7.14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741" y="3744424"/>
            <a:ext cx="12900989" cy="3979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Screen Shot 2021-01-30 at 10.42.45 PM.png" descr="Screen Shot 2021-01-30 at 10.42.4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22" y="1179024"/>
            <a:ext cx="8912460" cy="11357952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✔︎"/>
          <p:cNvSpPr txBox="1"/>
          <p:nvPr/>
        </p:nvSpPr>
        <p:spPr>
          <a:xfrm>
            <a:off x="13346403" y="99219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624" name="그룹"/>
          <p:cNvGrpSpPr/>
          <p:nvPr/>
        </p:nvGrpSpPr>
        <p:grpSpPr>
          <a:xfrm>
            <a:off x="14129646" y="8788996"/>
            <a:ext cx="2710770" cy="2153791"/>
            <a:chOff x="0" y="0"/>
            <a:chExt cx="2710769" cy="2153789"/>
          </a:xfrm>
        </p:grpSpPr>
        <p:grpSp>
          <p:nvGrpSpPr>
            <p:cNvPr id="621" name="그룹"/>
            <p:cNvGrpSpPr/>
            <p:nvPr/>
          </p:nvGrpSpPr>
          <p:grpSpPr>
            <a:xfrm>
              <a:off x="0" y="0"/>
              <a:ext cx="2515632" cy="947454"/>
              <a:chOff x="0" y="0"/>
              <a:chExt cx="2515631" cy="947453"/>
            </a:xfrm>
          </p:grpSpPr>
          <p:pic>
            <p:nvPicPr>
              <p:cNvPr id="619" name="Screen Shot 2021-01-30 at 10.45.35 PM.png" descr="Screen Shot 2021-01-30 at 10.45.35 PM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2447588" cy="9474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20" name="직사각형"/>
              <p:cNvSpPr/>
              <p:nvPr/>
            </p:nvSpPr>
            <p:spPr>
              <a:xfrm>
                <a:off x="1120770" y="52636"/>
                <a:ext cx="1394862" cy="84218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pic>
          <p:nvPicPr>
            <p:cNvPr id="622" name="Screen Shot 2021-01-30 at 10.45.16 PM.png" descr="Screen Shot 2021-01-30 at 10.45.16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127381"/>
              <a:ext cx="2710770" cy="1026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3" name="Screen Shot 2021-01-30 at 10.44.28 PM.png" descr="Screen Shot 2021-01-30 at 10.44.28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767" y="52636"/>
              <a:ext cx="1394863" cy="842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함수"/>
          <p:cNvSpPr txBox="1">
            <a:spLocks noGrp="1"/>
          </p:cNvSpPr>
          <p:nvPr>
            <p:ph type="title" idx="4294967295"/>
          </p:nvPr>
        </p:nvSpPr>
        <p:spPr>
          <a:xfrm>
            <a:off x="9435073" y="34413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함수</a:t>
            </a:r>
          </a:p>
        </p:txBody>
      </p:sp>
      <p:sp>
        <p:nvSpPr>
          <p:cNvPr id="627" name="Function"/>
          <p:cNvSpPr txBox="1"/>
          <p:nvPr/>
        </p:nvSpPr>
        <p:spPr>
          <a:xfrm>
            <a:off x="9435073" y="6247942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796885">
              <a:defRPr sz="10185">
                <a:solidFill>
                  <a:srgbClr val="212121"/>
                </a:solidFill>
              </a:defRPr>
            </a:lvl1pPr>
          </a:lstStyle>
          <a:p>
            <a:r>
              <a:t>Function</a:t>
            </a:r>
          </a:p>
        </p:txBody>
      </p:sp>
      <p:sp>
        <p:nvSpPr>
          <p:cNvPr id="628" name="화살표"/>
          <p:cNvSpPr/>
          <p:nvPr/>
        </p:nvSpPr>
        <p:spPr>
          <a:xfrm>
            <a:off x="224354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Built-in Function"/>
          <p:cNvSpPr txBox="1"/>
          <p:nvPr/>
        </p:nvSpPr>
        <p:spPr>
          <a:xfrm>
            <a:off x="9071223" y="4536699"/>
            <a:ext cx="6241554" cy="17751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476488">
              <a:defRPr sz="6090"/>
            </a:lvl1pPr>
          </a:lstStyle>
          <a:p>
            <a:r>
              <a:t>Built-in Function</a:t>
            </a:r>
          </a:p>
        </p:txBody>
      </p:sp>
      <p:sp>
        <p:nvSpPr>
          <p:cNvPr id="631" name="내장 함수"/>
          <p:cNvSpPr txBox="1">
            <a:spLocks noGrp="1"/>
          </p:cNvSpPr>
          <p:nvPr>
            <p:ph type="title" idx="4294967295"/>
          </p:nvPr>
        </p:nvSpPr>
        <p:spPr>
          <a:xfrm>
            <a:off x="9435073" y="3228739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내장 함수</a:t>
            </a:r>
          </a:p>
        </p:txBody>
      </p:sp>
      <p:pic>
        <p:nvPicPr>
          <p:cNvPr id="632" name="Screen Shot 2021-01-17 at 10.43.28 PM.png" descr="Screen Shot 2021-01-17 at 10.43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89" y="8338011"/>
            <a:ext cx="14702622" cy="949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Screen Shot 2021-01-17 at 10.44.18 PM.png" descr="Screen Shot 2021-01-17 at 10.44.1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87" y="1228552"/>
            <a:ext cx="16423026" cy="11258896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직사각형"/>
          <p:cNvSpPr/>
          <p:nvPr/>
        </p:nvSpPr>
        <p:spPr>
          <a:xfrm>
            <a:off x="13563600" y="7691000"/>
            <a:ext cx="1889412" cy="706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6" name="직사각형"/>
          <p:cNvSpPr/>
          <p:nvPr/>
        </p:nvSpPr>
        <p:spPr>
          <a:xfrm>
            <a:off x="10515600" y="4566800"/>
            <a:ext cx="1771232" cy="706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7" name="직사각형"/>
          <p:cNvSpPr/>
          <p:nvPr/>
        </p:nvSpPr>
        <p:spPr>
          <a:xfrm>
            <a:off x="10515600" y="5354200"/>
            <a:ext cx="1371315" cy="706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8" name="직사각형"/>
          <p:cNvSpPr/>
          <p:nvPr/>
        </p:nvSpPr>
        <p:spPr>
          <a:xfrm>
            <a:off x="16687800" y="5354200"/>
            <a:ext cx="1371315" cy="706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9" name="직사각형"/>
          <p:cNvSpPr/>
          <p:nvPr/>
        </p:nvSpPr>
        <p:spPr>
          <a:xfrm>
            <a:off x="7391400" y="7691000"/>
            <a:ext cx="1771232" cy="706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0" name="직사각형"/>
          <p:cNvSpPr/>
          <p:nvPr/>
        </p:nvSpPr>
        <p:spPr>
          <a:xfrm>
            <a:off x="13614400" y="11577200"/>
            <a:ext cx="1787812" cy="706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1" name="직사각형"/>
          <p:cNvSpPr/>
          <p:nvPr/>
        </p:nvSpPr>
        <p:spPr>
          <a:xfrm>
            <a:off x="16738600" y="8478400"/>
            <a:ext cx="1594548" cy="706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2" name="직사각형"/>
          <p:cNvSpPr/>
          <p:nvPr/>
        </p:nvSpPr>
        <p:spPr>
          <a:xfrm>
            <a:off x="13589000" y="6141600"/>
            <a:ext cx="1371315" cy="706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3" name="직사각형"/>
          <p:cNvSpPr/>
          <p:nvPr/>
        </p:nvSpPr>
        <p:spPr>
          <a:xfrm>
            <a:off x="4191000" y="9265800"/>
            <a:ext cx="1371315" cy="706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람다 요약"/>
          <p:cNvSpPr txBox="1">
            <a:spLocks noGrp="1"/>
          </p:cNvSpPr>
          <p:nvPr>
            <p:ph type="title" idx="4294967295"/>
          </p:nvPr>
        </p:nvSpPr>
        <p:spPr>
          <a:xfrm>
            <a:off x="9137136" y="3536060"/>
            <a:ext cx="6109727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람다</a:t>
            </a:r>
            <a:r>
              <a:rPr dirty="0"/>
              <a:t> </a:t>
            </a:r>
            <a:r>
              <a:rPr dirty="0" err="1"/>
              <a:t>요약</a:t>
            </a:r>
            <a:endParaRPr dirty="0"/>
          </a:p>
        </p:txBody>
      </p:sp>
      <p:sp>
        <p:nvSpPr>
          <p:cNvPr id="646" name="Lambda Abstraction"/>
          <p:cNvSpPr txBox="1"/>
          <p:nvPr/>
        </p:nvSpPr>
        <p:spPr>
          <a:xfrm>
            <a:off x="5655618" y="6273342"/>
            <a:ext cx="13072764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0500"/>
            </a:lvl1pPr>
          </a:lstStyle>
          <a:p>
            <a:r>
              <a:rPr dirty="0"/>
              <a:t>Lambda Abstraction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178" name="Assignment"/>
          <p:cNvSpPr txBox="1"/>
          <p:nvPr/>
        </p:nvSpPr>
        <p:spPr>
          <a:xfrm>
            <a:off x="5188596" y="4101619"/>
            <a:ext cx="445782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</a:t>
            </a:r>
          </a:p>
        </p:txBody>
      </p:sp>
      <p:sp>
        <p:nvSpPr>
          <p:cNvPr id="179" name="Variable"/>
          <p:cNvSpPr txBox="1"/>
          <p:nvPr/>
        </p:nvSpPr>
        <p:spPr>
          <a:xfrm>
            <a:off x="3558280" y="9192872"/>
            <a:ext cx="2189430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solidFill>
                  <a:srgbClr val="3469A9"/>
                </a:solidFill>
              </a:defRPr>
            </a:lvl1pPr>
          </a:lstStyle>
          <a:p>
            <a:r>
              <a:t>Variable</a:t>
            </a:r>
          </a:p>
        </p:txBody>
      </p:sp>
      <p:sp>
        <p:nvSpPr>
          <p:cNvPr id="180" name="선"/>
          <p:cNvSpPr/>
          <p:nvPr/>
        </p:nvSpPr>
        <p:spPr>
          <a:xfrm flipV="1">
            <a:off x="4687361" y="7260886"/>
            <a:ext cx="1002739" cy="1889388"/>
          </a:xfrm>
          <a:prstGeom prst="line">
            <a:avLst/>
          </a:prstGeom>
          <a:ln w="63500">
            <a:solidFill>
              <a:srgbClr val="3469A9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&lt;변수&gt; = &lt;식&gt;"/>
          <p:cNvSpPr txBox="1"/>
          <p:nvPr/>
        </p:nvSpPr>
        <p:spPr>
          <a:xfrm>
            <a:off x="4535181" y="5992599"/>
            <a:ext cx="576465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&lt;변수&gt;</a:t>
            </a:r>
            <a:r>
              <a:t> = 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&lt;식&gt;</a:t>
            </a:r>
          </a:p>
        </p:txBody>
      </p:sp>
      <p:sp>
        <p:nvSpPr>
          <p:cNvPr id="182" name="선"/>
          <p:cNvSpPr/>
          <p:nvPr/>
        </p:nvSpPr>
        <p:spPr>
          <a:xfrm flipH="1" flipV="1">
            <a:off x="9331596" y="7260886"/>
            <a:ext cx="1002972" cy="1890716"/>
          </a:xfrm>
          <a:prstGeom prst="line">
            <a:avLst/>
          </a:prstGeom>
          <a:ln w="63500">
            <a:solidFill>
              <a:srgbClr val="3469A9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Expression"/>
          <p:cNvSpPr txBox="1"/>
          <p:nvPr/>
        </p:nvSpPr>
        <p:spPr>
          <a:xfrm>
            <a:off x="9243889" y="9192872"/>
            <a:ext cx="2970328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solidFill>
                  <a:srgbClr val="3469A9"/>
                </a:solidFill>
              </a:defRPr>
            </a:lvl1pPr>
          </a:lstStyle>
          <a:p>
            <a:r>
              <a:t>Expression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람다 식"/>
          <p:cNvSpPr txBox="1">
            <a:spLocks noGrp="1"/>
          </p:cNvSpPr>
          <p:nvPr>
            <p:ph type="title" idx="4294967295"/>
          </p:nvPr>
        </p:nvSpPr>
        <p:spPr>
          <a:xfrm>
            <a:off x="9435073" y="20951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람다 식</a:t>
            </a:r>
          </a:p>
        </p:txBody>
      </p:sp>
      <p:sp>
        <p:nvSpPr>
          <p:cNvPr id="649" name="math.pi * radius ** 2"/>
          <p:cNvSpPr txBox="1"/>
          <p:nvPr/>
        </p:nvSpPr>
        <p:spPr>
          <a:xfrm>
            <a:off x="5256212" y="7855172"/>
            <a:ext cx="1387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               </a:t>
            </a:r>
            <a:r>
              <a:rPr>
                <a:solidFill>
                  <a:srgbClr val="000000"/>
                </a:solidFill>
              </a:rPr>
              <a:t>math.pi * radius ** 2</a:t>
            </a:r>
          </a:p>
        </p:txBody>
      </p:sp>
      <p:sp>
        <p:nvSpPr>
          <p:cNvPr id="650" name="선"/>
          <p:cNvSpPr/>
          <p:nvPr/>
        </p:nvSpPr>
        <p:spPr>
          <a:xfrm flipV="1">
            <a:off x="14803683" y="8896478"/>
            <a:ext cx="1" cy="1392206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1" name="원의 면적 계산 공식"/>
          <p:cNvSpPr txBox="1"/>
          <p:nvPr/>
        </p:nvSpPr>
        <p:spPr>
          <a:xfrm>
            <a:off x="12756378" y="10246288"/>
            <a:ext cx="4094608" cy="7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원의 면적 계산 공식</a:t>
            </a:r>
          </a:p>
        </p:txBody>
      </p:sp>
      <p:sp>
        <p:nvSpPr>
          <p:cNvPr id="652" name="선"/>
          <p:cNvSpPr/>
          <p:nvPr/>
        </p:nvSpPr>
        <p:spPr>
          <a:xfrm flipH="1" flipV="1">
            <a:off x="10233421" y="8876920"/>
            <a:ext cx="8237025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3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adius: math.pi * radius ** 2"/>
          <p:cNvSpPr txBox="1"/>
          <p:nvPr/>
        </p:nvSpPr>
        <p:spPr>
          <a:xfrm>
            <a:off x="5256212" y="7855172"/>
            <a:ext cx="1387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       </a:t>
            </a:r>
            <a:r>
              <a:rPr>
                <a:solidFill>
                  <a:srgbClr val="000000"/>
                </a:solidFill>
              </a:rPr>
              <a:t>radius: math.pi * radius ** 2</a:t>
            </a:r>
          </a:p>
        </p:txBody>
      </p:sp>
      <p:sp>
        <p:nvSpPr>
          <p:cNvPr id="656" name="람다 식"/>
          <p:cNvSpPr txBox="1">
            <a:spLocks noGrp="1"/>
          </p:cNvSpPr>
          <p:nvPr>
            <p:ph type="title" idx="4294967295"/>
          </p:nvPr>
        </p:nvSpPr>
        <p:spPr>
          <a:xfrm>
            <a:off x="9435073" y="20951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람다 식</a:t>
            </a:r>
          </a:p>
        </p:txBody>
      </p:sp>
      <p:sp>
        <p:nvSpPr>
          <p:cNvPr id="657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lambda radius: math.pi * radius ** 2"/>
          <p:cNvSpPr txBox="1"/>
          <p:nvPr/>
        </p:nvSpPr>
        <p:spPr>
          <a:xfrm>
            <a:off x="5256212" y="7855172"/>
            <a:ext cx="1387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FF7700"/>
                </a:solidFill>
              </a:rPr>
              <a:t>lambda</a:t>
            </a:r>
            <a:r>
              <a:t> </a:t>
            </a:r>
            <a:r>
              <a:rPr>
                <a:solidFill>
                  <a:srgbClr val="000000"/>
                </a:solidFill>
              </a:rPr>
              <a:t>radius: math.pi * radius ** 2</a:t>
            </a:r>
          </a:p>
        </p:txBody>
      </p:sp>
      <p:sp>
        <p:nvSpPr>
          <p:cNvPr id="660" name="람다 식"/>
          <p:cNvSpPr txBox="1">
            <a:spLocks noGrp="1"/>
          </p:cNvSpPr>
          <p:nvPr>
            <p:ph type="title" idx="4294967295"/>
          </p:nvPr>
        </p:nvSpPr>
        <p:spPr>
          <a:xfrm>
            <a:off x="9435073" y="20951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람다 식</a:t>
            </a:r>
          </a:p>
        </p:txBody>
      </p:sp>
      <p:pic>
        <p:nvPicPr>
          <p:cNvPr id="661" name="Screen Shot 2021-01-17 at 10.52.36 PM.png" descr="Screen Shot 2021-01-17 at 10.52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91" y="5139782"/>
            <a:ext cx="7457418" cy="1415277"/>
          </a:xfrm>
          <a:prstGeom prst="rect">
            <a:avLst/>
          </a:prstGeom>
          <a:ln w="12700">
            <a:miter lim="400000"/>
          </a:ln>
        </p:spPr>
      </p:pic>
      <p:sp>
        <p:nvSpPr>
          <p:cNvPr id="662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ambda radius: math.pi * radius ** 2"/>
          <p:cNvSpPr txBox="1"/>
          <p:nvPr/>
        </p:nvSpPr>
        <p:spPr>
          <a:xfrm>
            <a:off x="5256212" y="7855172"/>
            <a:ext cx="1387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FF7700"/>
                </a:solidFill>
              </a:rPr>
              <a:t>lambda</a:t>
            </a:r>
            <a:r>
              <a:t> </a:t>
            </a:r>
            <a:r>
              <a:rPr>
                <a:solidFill>
                  <a:srgbClr val="000000"/>
                </a:solidFill>
              </a:rPr>
              <a:t>radius: math.pi * radius ** 2</a:t>
            </a:r>
          </a:p>
        </p:txBody>
      </p:sp>
      <p:sp>
        <p:nvSpPr>
          <p:cNvPr id="665" name="선"/>
          <p:cNvSpPr/>
          <p:nvPr/>
        </p:nvSpPr>
        <p:spPr>
          <a:xfrm flipV="1">
            <a:off x="7260248" y="8896478"/>
            <a:ext cx="1" cy="1392206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6" name="예약어"/>
          <p:cNvSpPr txBox="1"/>
          <p:nvPr/>
        </p:nvSpPr>
        <p:spPr>
          <a:xfrm>
            <a:off x="6523330" y="10266353"/>
            <a:ext cx="147383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예약어</a:t>
            </a:r>
          </a:p>
        </p:txBody>
      </p:sp>
      <p:sp>
        <p:nvSpPr>
          <p:cNvPr id="667" name="선"/>
          <p:cNvSpPr/>
          <p:nvPr/>
        </p:nvSpPr>
        <p:spPr>
          <a:xfrm flipH="1">
            <a:off x="6034714" y="8814027"/>
            <a:ext cx="2527269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8" name="keyword"/>
          <p:cNvSpPr txBox="1"/>
          <p:nvPr/>
        </p:nvSpPr>
        <p:spPr>
          <a:xfrm>
            <a:off x="6392723" y="10946951"/>
            <a:ext cx="1811250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keyword</a:t>
            </a:r>
          </a:p>
        </p:txBody>
      </p:sp>
      <p:sp>
        <p:nvSpPr>
          <p:cNvPr id="669" name="람다 식"/>
          <p:cNvSpPr txBox="1">
            <a:spLocks noGrp="1"/>
          </p:cNvSpPr>
          <p:nvPr>
            <p:ph type="title" idx="4294967295"/>
          </p:nvPr>
        </p:nvSpPr>
        <p:spPr>
          <a:xfrm>
            <a:off x="9435073" y="20951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람다 식</a:t>
            </a:r>
          </a:p>
        </p:txBody>
      </p:sp>
      <p:pic>
        <p:nvPicPr>
          <p:cNvPr id="670" name="Screen Shot 2021-01-17 at 10.52.36 PM.png" descr="Screen Shot 2021-01-17 at 10.52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91" y="5139782"/>
            <a:ext cx="7457418" cy="1415277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lambda radius: math.pi * radius ** 2"/>
          <p:cNvSpPr txBox="1"/>
          <p:nvPr/>
        </p:nvSpPr>
        <p:spPr>
          <a:xfrm>
            <a:off x="5256212" y="7855172"/>
            <a:ext cx="1387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FF7700"/>
                </a:solidFill>
              </a:rPr>
              <a:t>lambda</a:t>
            </a:r>
            <a:r>
              <a:t> </a:t>
            </a:r>
            <a:r>
              <a:rPr>
                <a:solidFill>
                  <a:srgbClr val="000000"/>
                </a:solidFill>
              </a:rPr>
              <a:t>radius: math.pi * radius ** 2</a:t>
            </a:r>
          </a:p>
        </p:txBody>
      </p:sp>
      <p:sp>
        <p:nvSpPr>
          <p:cNvPr id="674" name="파라미터"/>
          <p:cNvSpPr txBox="1"/>
          <p:nvPr/>
        </p:nvSpPr>
        <p:spPr>
          <a:xfrm>
            <a:off x="9079514" y="10302929"/>
            <a:ext cx="191325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파라미터</a:t>
            </a:r>
          </a:p>
        </p:txBody>
      </p:sp>
      <p:sp>
        <p:nvSpPr>
          <p:cNvPr id="675" name="선"/>
          <p:cNvSpPr/>
          <p:nvPr/>
        </p:nvSpPr>
        <p:spPr>
          <a:xfrm flipV="1">
            <a:off x="10036141" y="8933054"/>
            <a:ext cx="1" cy="1392206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6" name="선"/>
          <p:cNvSpPr/>
          <p:nvPr/>
        </p:nvSpPr>
        <p:spPr>
          <a:xfrm flipH="1">
            <a:off x="8696307" y="8825203"/>
            <a:ext cx="2527269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7" name="parameter"/>
          <p:cNvSpPr txBox="1"/>
          <p:nvPr/>
        </p:nvSpPr>
        <p:spPr>
          <a:xfrm>
            <a:off x="8953936" y="10983527"/>
            <a:ext cx="216441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parameter</a:t>
            </a:r>
          </a:p>
        </p:txBody>
      </p:sp>
      <p:sp>
        <p:nvSpPr>
          <p:cNvPr id="678" name="람다 식"/>
          <p:cNvSpPr txBox="1">
            <a:spLocks noGrp="1"/>
          </p:cNvSpPr>
          <p:nvPr>
            <p:ph type="title" idx="4294967295"/>
          </p:nvPr>
        </p:nvSpPr>
        <p:spPr>
          <a:xfrm>
            <a:off x="9435073" y="20951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람다 식</a:t>
            </a:r>
          </a:p>
        </p:txBody>
      </p:sp>
      <p:pic>
        <p:nvPicPr>
          <p:cNvPr id="679" name="Screen Shot 2021-01-17 at 10.52.36 PM.png" descr="Screen Shot 2021-01-17 at 10.52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91" y="5139782"/>
            <a:ext cx="7457418" cy="1415277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lambda radius: math.pi * radius ** 2"/>
          <p:cNvSpPr txBox="1"/>
          <p:nvPr/>
        </p:nvSpPr>
        <p:spPr>
          <a:xfrm>
            <a:off x="5256212" y="7855172"/>
            <a:ext cx="1387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FF7700"/>
                </a:solidFill>
              </a:rPr>
              <a:t>lambda</a:t>
            </a:r>
            <a:r>
              <a:t> </a:t>
            </a:r>
            <a:r>
              <a:rPr>
                <a:solidFill>
                  <a:srgbClr val="000000"/>
                </a:solidFill>
              </a:rPr>
              <a:t>radius: math.pi * radius ** 2</a:t>
            </a:r>
          </a:p>
        </p:txBody>
      </p:sp>
      <p:sp>
        <p:nvSpPr>
          <p:cNvPr id="683" name="선"/>
          <p:cNvSpPr/>
          <p:nvPr/>
        </p:nvSpPr>
        <p:spPr>
          <a:xfrm>
            <a:off x="10945747" y="7287229"/>
            <a:ext cx="1" cy="697357"/>
          </a:xfrm>
          <a:prstGeom prst="line">
            <a:avLst/>
          </a:prstGeom>
          <a:ln w="63500">
            <a:solidFill>
              <a:srgbClr val="FF2600"/>
            </a:solidFill>
            <a:miter lim="400000"/>
            <a:headEnd type="oval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4" name="파라미터"/>
          <p:cNvSpPr txBox="1"/>
          <p:nvPr/>
        </p:nvSpPr>
        <p:spPr>
          <a:xfrm>
            <a:off x="8786906" y="10266353"/>
            <a:ext cx="191325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파라미터</a:t>
            </a:r>
          </a:p>
        </p:txBody>
      </p:sp>
      <p:sp>
        <p:nvSpPr>
          <p:cNvPr id="685" name="선"/>
          <p:cNvSpPr/>
          <p:nvPr/>
        </p:nvSpPr>
        <p:spPr>
          <a:xfrm flipV="1">
            <a:off x="9743533" y="8817098"/>
            <a:ext cx="1" cy="1392206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6" name="선"/>
          <p:cNvSpPr/>
          <p:nvPr/>
        </p:nvSpPr>
        <p:spPr>
          <a:xfrm flipH="1">
            <a:off x="10729476" y="8797817"/>
            <a:ext cx="505697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7" name="parameter"/>
          <p:cNvSpPr txBox="1"/>
          <p:nvPr/>
        </p:nvSpPr>
        <p:spPr>
          <a:xfrm>
            <a:off x="8661328" y="10946951"/>
            <a:ext cx="216441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parameter</a:t>
            </a:r>
          </a:p>
        </p:txBody>
      </p:sp>
      <p:sp>
        <p:nvSpPr>
          <p:cNvPr id="688" name="람다 식"/>
          <p:cNvSpPr txBox="1">
            <a:spLocks noGrp="1"/>
          </p:cNvSpPr>
          <p:nvPr>
            <p:ph type="title" idx="4294967295"/>
          </p:nvPr>
        </p:nvSpPr>
        <p:spPr>
          <a:xfrm>
            <a:off x="9435073" y="20951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람다 식</a:t>
            </a:r>
          </a:p>
        </p:txBody>
      </p:sp>
      <p:pic>
        <p:nvPicPr>
          <p:cNvPr id="689" name="Screen Shot 2021-01-17 at 10.52.36 PM.png" descr="Screen Shot 2021-01-17 at 10.52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91" y="5139782"/>
            <a:ext cx="7457418" cy="1415277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lambda radius: math.pi * radius ** 2"/>
          <p:cNvSpPr txBox="1"/>
          <p:nvPr/>
        </p:nvSpPr>
        <p:spPr>
          <a:xfrm>
            <a:off x="5256212" y="7855172"/>
            <a:ext cx="13871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FF7700"/>
                </a:solidFill>
              </a:rPr>
              <a:t>lambda</a:t>
            </a:r>
            <a:r>
              <a:t> </a:t>
            </a:r>
            <a:r>
              <a:rPr>
                <a:solidFill>
                  <a:srgbClr val="000000"/>
                </a:solidFill>
              </a:rPr>
              <a:t>radius: math.pi * radius ** 2</a:t>
            </a:r>
          </a:p>
        </p:txBody>
      </p:sp>
      <p:sp>
        <p:nvSpPr>
          <p:cNvPr id="693" name="화살표"/>
          <p:cNvSpPr/>
          <p:nvPr/>
        </p:nvSpPr>
        <p:spPr>
          <a:xfrm>
            <a:off x="22562466" y="119988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4" name="parameter"/>
          <p:cNvSpPr txBox="1"/>
          <p:nvPr/>
        </p:nvSpPr>
        <p:spPr>
          <a:xfrm>
            <a:off x="8825920" y="10946951"/>
            <a:ext cx="216441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parameter</a:t>
            </a:r>
          </a:p>
        </p:txBody>
      </p:sp>
      <p:sp>
        <p:nvSpPr>
          <p:cNvPr id="695" name="파라미터"/>
          <p:cNvSpPr txBox="1"/>
          <p:nvPr/>
        </p:nvSpPr>
        <p:spPr>
          <a:xfrm>
            <a:off x="8951498" y="10266353"/>
            <a:ext cx="191325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파라미터</a:t>
            </a:r>
          </a:p>
        </p:txBody>
      </p:sp>
      <p:sp>
        <p:nvSpPr>
          <p:cNvPr id="696" name="선"/>
          <p:cNvSpPr/>
          <p:nvPr/>
        </p:nvSpPr>
        <p:spPr>
          <a:xfrm flipV="1">
            <a:off x="14803683" y="8896478"/>
            <a:ext cx="1" cy="1392206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7" name="몸체"/>
          <p:cNvSpPr txBox="1"/>
          <p:nvPr/>
        </p:nvSpPr>
        <p:spPr>
          <a:xfrm>
            <a:off x="14286474" y="10266353"/>
            <a:ext cx="10344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몸체</a:t>
            </a:r>
          </a:p>
        </p:txBody>
      </p:sp>
      <p:sp>
        <p:nvSpPr>
          <p:cNvPr id="698" name="선"/>
          <p:cNvSpPr/>
          <p:nvPr/>
        </p:nvSpPr>
        <p:spPr>
          <a:xfrm flipV="1">
            <a:off x="9908125" y="8896478"/>
            <a:ext cx="1" cy="1392206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9" name="body"/>
          <p:cNvSpPr txBox="1"/>
          <p:nvPr/>
        </p:nvSpPr>
        <p:spPr>
          <a:xfrm>
            <a:off x="14247970" y="10946951"/>
            <a:ext cx="111142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body</a:t>
            </a:r>
          </a:p>
        </p:txBody>
      </p:sp>
      <p:sp>
        <p:nvSpPr>
          <p:cNvPr id="700" name="선"/>
          <p:cNvSpPr/>
          <p:nvPr/>
        </p:nvSpPr>
        <p:spPr>
          <a:xfrm flipH="1" flipV="1">
            <a:off x="11223388" y="8880246"/>
            <a:ext cx="7451075" cy="0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1" name="람다 식"/>
          <p:cNvSpPr txBox="1">
            <a:spLocks noGrp="1"/>
          </p:cNvSpPr>
          <p:nvPr>
            <p:ph type="title" idx="4294967295"/>
          </p:nvPr>
        </p:nvSpPr>
        <p:spPr>
          <a:xfrm>
            <a:off x="9435073" y="20951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람다 식</a:t>
            </a:r>
          </a:p>
        </p:txBody>
      </p:sp>
      <p:pic>
        <p:nvPicPr>
          <p:cNvPr id="702" name="Screen Shot 2021-01-17 at 10.52.36 PM.png" descr="Screen Shot 2021-01-17 at 10.52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91" y="5139782"/>
            <a:ext cx="7457418" cy="1415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(lambda radius: math.pi * radius ** 2)(3)"/>
          <p:cNvSpPr txBox="1"/>
          <p:nvPr/>
        </p:nvSpPr>
        <p:spPr>
          <a:xfrm>
            <a:off x="4303712" y="7855172"/>
            <a:ext cx="15776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b="0">
                <a:solidFill>
                  <a:srgbClr val="008F00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FF7700"/>
                </a:solidFill>
              </a:rPr>
              <a:t>lambda</a:t>
            </a:r>
            <a:r>
              <a:t> </a:t>
            </a:r>
            <a:r>
              <a:rPr>
                <a:solidFill>
                  <a:srgbClr val="000000"/>
                </a:solidFill>
              </a:rPr>
              <a:t>radius: math.pi * radius ** 2)(3)</a:t>
            </a:r>
          </a:p>
        </p:txBody>
      </p:sp>
      <p:sp>
        <p:nvSpPr>
          <p:cNvPr id="705" name="화살표"/>
          <p:cNvSpPr/>
          <p:nvPr/>
        </p:nvSpPr>
        <p:spPr>
          <a:xfrm>
            <a:off x="225116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6" name="선"/>
          <p:cNvSpPr/>
          <p:nvPr/>
        </p:nvSpPr>
        <p:spPr>
          <a:xfrm flipV="1">
            <a:off x="18694053" y="8921878"/>
            <a:ext cx="1" cy="1392206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7" name="인수"/>
          <p:cNvSpPr txBox="1"/>
          <p:nvPr/>
        </p:nvSpPr>
        <p:spPr>
          <a:xfrm>
            <a:off x="18176845" y="10291753"/>
            <a:ext cx="10344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인수</a:t>
            </a:r>
          </a:p>
        </p:txBody>
      </p:sp>
      <p:sp>
        <p:nvSpPr>
          <p:cNvPr id="708" name="argument"/>
          <p:cNvSpPr txBox="1"/>
          <p:nvPr/>
        </p:nvSpPr>
        <p:spPr>
          <a:xfrm>
            <a:off x="17688861" y="10972351"/>
            <a:ext cx="201038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argument</a:t>
            </a:r>
          </a:p>
        </p:txBody>
      </p:sp>
      <p:sp>
        <p:nvSpPr>
          <p:cNvPr id="709" name="선"/>
          <p:cNvSpPr/>
          <p:nvPr/>
        </p:nvSpPr>
        <p:spPr>
          <a:xfrm flipH="1">
            <a:off x="18142509" y="8838387"/>
            <a:ext cx="1103091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0" name="람다 식에 대입"/>
          <p:cNvSpPr txBox="1">
            <a:spLocks noGrp="1"/>
          </p:cNvSpPr>
          <p:nvPr>
            <p:ph type="title" idx="4294967295"/>
          </p:nvPr>
        </p:nvSpPr>
        <p:spPr>
          <a:xfrm>
            <a:off x="8161336" y="1951616"/>
            <a:ext cx="8809928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80454">
              <a:defRPr sz="1140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람다</a:t>
            </a:r>
            <a:r>
              <a:rPr dirty="0"/>
              <a:t> </a:t>
            </a:r>
            <a:r>
              <a:rPr dirty="0" err="1"/>
              <a:t>식에</a:t>
            </a:r>
            <a:r>
              <a:rPr dirty="0"/>
              <a:t> </a:t>
            </a:r>
            <a:r>
              <a:rPr dirty="0" err="1"/>
              <a:t>대입</a:t>
            </a:r>
            <a:endParaRPr dirty="0"/>
          </a:p>
        </p:txBody>
      </p:sp>
      <p:pic>
        <p:nvPicPr>
          <p:cNvPr id="711" name="Screen Shot 2021-01-17 at 10.53.55 PM.png" descr="Screen Shot 2021-01-17 at 10.5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020" y="5294322"/>
            <a:ext cx="6331960" cy="1450494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Application"/>
          <p:cNvSpPr txBox="1"/>
          <p:nvPr/>
        </p:nvSpPr>
        <p:spPr>
          <a:xfrm>
            <a:off x="13963807" y="3908550"/>
            <a:ext cx="2617598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005493"/>
                </a:solidFill>
              </a:defRPr>
            </a:lvl1pPr>
          </a:lstStyle>
          <a:p>
            <a:r>
              <a:t>Application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함수 정의"/>
          <p:cNvSpPr txBox="1">
            <a:spLocks noGrp="1"/>
          </p:cNvSpPr>
          <p:nvPr>
            <p:ph type="title" idx="4294967295"/>
          </p:nvPr>
        </p:nvSpPr>
        <p:spPr>
          <a:xfrm>
            <a:off x="3564398" y="3149066"/>
            <a:ext cx="5890497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715" name="Function definition"/>
          <p:cNvSpPr txBox="1"/>
          <p:nvPr/>
        </p:nvSpPr>
        <p:spPr>
          <a:xfrm>
            <a:off x="9772398" y="2910671"/>
            <a:ext cx="13072764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/>
            </a:lvl1pPr>
          </a:lstStyle>
          <a:p>
            <a:r>
              <a:t>Function definition</a:t>
            </a:r>
          </a:p>
        </p:txBody>
      </p:sp>
      <p:sp>
        <p:nvSpPr>
          <p:cNvPr id="716" name="함수 호출"/>
          <p:cNvSpPr txBox="1"/>
          <p:nvPr/>
        </p:nvSpPr>
        <p:spPr>
          <a:xfrm>
            <a:off x="3564399" y="6783854"/>
            <a:ext cx="5513854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772239">
              <a:defRPr sz="11280"/>
            </a:lvl1pPr>
          </a:lstStyle>
          <a:p>
            <a:r>
              <a:t>함수 호출</a:t>
            </a:r>
          </a:p>
        </p:txBody>
      </p:sp>
      <p:sp>
        <p:nvSpPr>
          <p:cNvPr id="717" name="Function call"/>
          <p:cNvSpPr txBox="1"/>
          <p:nvPr/>
        </p:nvSpPr>
        <p:spPr>
          <a:xfrm>
            <a:off x="10054627" y="6448021"/>
            <a:ext cx="9331465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/>
            </a:lvl1pPr>
          </a:lstStyle>
          <a:p>
            <a:r>
              <a:t>Function call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함수 정의"/>
          <p:cNvSpPr txBox="1">
            <a:spLocks noGrp="1"/>
          </p:cNvSpPr>
          <p:nvPr>
            <p:ph type="title" idx="4294967295"/>
          </p:nvPr>
        </p:nvSpPr>
        <p:spPr>
          <a:xfrm>
            <a:off x="3564398" y="2393917"/>
            <a:ext cx="5890497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720" name="Function definition"/>
          <p:cNvSpPr txBox="1"/>
          <p:nvPr/>
        </p:nvSpPr>
        <p:spPr>
          <a:xfrm>
            <a:off x="9772398" y="2155522"/>
            <a:ext cx="13072764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>
                <a:solidFill>
                  <a:srgbClr val="3469A9"/>
                </a:solidFill>
              </a:defRPr>
            </a:lvl1pPr>
          </a:lstStyle>
          <a:p>
            <a:r>
              <a:t>Function definition</a:t>
            </a:r>
          </a:p>
        </p:txBody>
      </p:sp>
      <p:sp>
        <p:nvSpPr>
          <p:cNvPr id="721" name="def &lt;함수이름&gt;(&lt;변수&gt;, &lt;변수&gt;, ..., &lt;변수&gt;):…"/>
          <p:cNvSpPr txBox="1"/>
          <p:nvPr/>
        </p:nvSpPr>
        <p:spPr>
          <a:xfrm>
            <a:off x="3233859" y="6151235"/>
            <a:ext cx="19397518" cy="3098924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7200"/>
            </a:pPr>
            <a:r>
              <a:rPr dirty="0"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&lt;함수이름&gt;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...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):</a:t>
            </a:r>
          </a:p>
          <a:p>
            <a:pPr algn="l">
              <a:lnSpc>
                <a:spcPct val="120000"/>
              </a:lnSpc>
              <a:defRPr sz="7200"/>
            </a:pPr>
            <a:r>
              <a:rPr dirty="0"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&lt;몸체&gt;</a:t>
            </a:r>
          </a:p>
        </p:txBody>
      </p:sp>
      <p:sp>
        <p:nvSpPr>
          <p:cNvPr id="722" name="화살표"/>
          <p:cNvSpPr/>
          <p:nvPr/>
        </p:nvSpPr>
        <p:spPr>
          <a:xfrm rot="5397140">
            <a:off x="22649310" y="118993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186" name="Assignment Statement"/>
          <p:cNvSpPr txBox="1"/>
          <p:nvPr/>
        </p:nvSpPr>
        <p:spPr>
          <a:xfrm>
            <a:off x="3205872" y="4101619"/>
            <a:ext cx="8423276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 Statement</a:t>
            </a:r>
          </a:p>
        </p:txBody>
      </p:sp>
      <p:sp>
        <p:nvSpPr>
          <p:cNvPr id="187" name="x = 3 + 4"/>
          <p:cNvSpPr txBox="1"/>
          <p:nvPr/>
        </p:nvSpPr>
        <p:spPr>
          <a:xfrm>
            <a:off x="5396622" y="608871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</a:t>
            </a:r>
            <a:r>
              <a:rPr u="sng"/>
              <a:t>3 + 4</a:t>
            </a:r>
          </a:p>
        </p:txBody>
      </p:sp>
      <p:sp>
        <p:nvSpPr>
          <p:cNvPr id="188" name="확인 장식 활자"/>
          <p:cNvSpPr/>
          <p:nvPr/>
        </p:nvSpPr>
        <p:spPr>
          <a:xfrm>
            <a:off x="3941021" y="5971640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190" name="화살표"/>
          <p:cNvSpPr/>
          <p:nvPr/>
        </p:nvSpPr>
        <p:spPr>
          <a:xfrm rot="5397140">
            <a:off x="22649310" y="118993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함수 정의"/>
          <p:cNvSpPr txBox="1">
            <a:spLocks noGrp="1"/>
          </p:cNvSpPr>
          <p:nvPr>
            <p:ph type="title" idx="4294967295"/>
          </p:nvPr>
        </p:nvSpPr>
        <p:spPr>
          <a:xfrm>
            <a:off x="3564398" y="2393917"/>
            <a:ext cx="574419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725" name="Function definition"/>
          <p:cNvSpPr txBox="1"/>
          <p:nvPr/>
        </p:nvSpPr>
        <p:spPr>
          <a:xfrm>
            <a:off x="9772398" y="2155522"/>
            <a:ext cx="13072764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>
                <a:solidFill>
                  <a:srgbClr val="3469A9"/>
                </a:solidFill>
              </a:defRPr>
            </a:lvl1pPr>
          </a:lstStyle>
          <a:p>
            <a:r>
              <a:t>Function definition</a:t>
            </a:r>
          </a:p>
        </p:txBody>
      </p:sp>
      <p:sp>
        <p:nvSpPr>
          <p:cNvPr id="726" name="def &lt;함수이름&gt;(&lt;변수&gt;, &lt;변수&gt;, ..., &lt;변수&gt;):…"/>
          <p:cNvSpPr txBox="1"/>
          <p:nvPr/>
        </p:nvSpPr>
        <p:spPr>
          <a:xfrm>
            <a:off x="3233859" y="6317434"/>
            <a:ext cx="19397518" cy="2766526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7200"/>
            </a:pPr>
            <a:r>
              <a:rPr dirty="0"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&lt;함수이름&gt;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...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):</a:t>
            </a:r>
          </a:p>
          <a:p>
            <a:pPr algn="l">
              <a:lnSpc>
                <a:spcPct val="120000"/>
              </a:lnSpc>
              <a:defRPr sz="7200"/>
            </a:pPr>
            <a:r>
              <a:rPr dirty="0"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&lt;몸체&gt;</a:t>
            </a:r>
          </a:p>
        </p:txBody>
      </p:sp>
      <p:sp>
        <p:nvSpPr>
          <p:cNvPr id="727" name="선"/>
          <p:cNvSpPr/>
          <p:nvPr/>
        </p:nvSpPr>
        <p:spPr>
          <a:xfrm flipV="1">
            <a:off x="3955200" y="7783149"/>
            <a:ext cx="1" cy="2665928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8" name="예약어"/>
          <p:cNvSpPr txBox="1"/>
          <p:nvPr/>
        </p:nvSpPr>
        <p:spPr>
          <a:xfrm>
            <a:off x="3086456" y="10449077"/>
            <a:ext cx="1737488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2600"/>
                </a:solidFill>
              </a:defRPr>
            </a:lvl1pPr>
          </a:lstStyle>
          <a:p>
            <a:r>
              <a:rPr dirty="0"/>
              <a:t>예약어</a:t>
            </a:r>
          </a:p>
        </p:txBody>
      </p:sp>
      <p:sp>
        <p:nvSpPr>
          <p:cNvPr id="729" name="keyword"/>
          <p:cNvSpPr txBox="1"/>
          <p:nvPr/>
        </p:nvSpPr>
        <p:spPr>
          <a:xfrm>
            <a:off x="2813457" y="11145504"/>
            <a:ext cx="2639086" cy="86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2600"/>
                </a:solidFill>
              </a:defRPr>
            </a:lvl1pPr>
          </a:lstStyle>
          <a:p>
            <a:r>
              <a:rPr dirty="0"/>
              <a:t>keyword</a:t>
            </a:r>
          </a:p>
        </p:txBody>
      </p:sp>
      <p:sp>
        <p:nvSpPr>
          <p:cNvPr id="730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함수 정의"/>
          <p:cNvSpPr txBox="1">
            <a:spLocks noGrp="1"/>
          </p:cNvSpPr>
          <p:nvPr>
            <p:ph type="title" idx="4294967295"/>
          </p:nvPr>
        </p:nvSpPr>
        <p:spPr>
          <a:xfrm>
            <a:off x="3564398" y="2393917"/>
            <a:ext cx="6000225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733" name="Function definition"/>
          <p:cNvSpPr txBox="1"/>
          <p:nvPr/>
        </p:nvSpPr>
        <p:spPr>
          <a:xfrm>
            <a:off x="9772398" y="2155522"/>
            <a:ext cx="13072764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>
                <a:solidFill>
                  <a:srgbClr val="3469A9"/>
                </a:solidFill>
              </a:defRPr>
            </a:lvl1pPr>
          </a:lstStyle>
          <a:p>
            <a:r>
              <a:t>Function definition</a:t>
            </a:r>
          </a:p>
        </p:txBody>
      </p:sp>
      <p:sp>
        <p:nvSpPr>
          <p:cNvPr id="734" name="def &lt;함수이름&gt;(&lt;변수&gt;, &lt;변수&gt;, ..., &lt;변수&gt;):…"/>
          <p:cNvSpPr txBox="1"/>
          <p:nvPr/>
        </p:nvSpPr>
        <p:spPr>
          <a:xfrm>
            <a:off x="3233859" y="6371973"/>
            <a:ext cx="19397518" cy="2657447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7200"/>
            </a:pP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&lt;함수이름&gt;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&lt;변수&gt;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 ...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):</a:t>
            </a:r>
          </a:p>
          <a:p>
            <a:pPr algn="l">
              <a:defRPr sz="720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&lt;몸체&gt;</a:t>
            </a:r>
          </a:p>
        </p:txBody>
      </p:sp>
      <p:sp>
        <p:nvSpPr>
          <p:cNvPr id="735" name="선"/>
          <p:cNvSpPr/>
          <p:nvPr/>
        </p:nvSpPr>
        <p:spPr>
          <a:xfrm flipH="1">
            <a:off x="5143811" y="7817084"/>
            <a:ext cx="4062319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함수 정의"/>
          <p:cNvSpPr txBox="1">
            <a:spLocks noGrp="1"/>
          </p:cNvSpPr>
          <p:nvPr>
            <p:ph type="title" idx="4294967295"/>
          </p:nvPr>
        </p:nvSpPr>
        <p:spPr>
          <a:xfrm>
            <a:off x="3564398" y="2393917"/>
            <a:ext cx="5817345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함수 정의</a:t>
            </a:r>
          </a:p>
        </p:txBody>
      </p:sp>
      <p:sp>
        <p:nvSpPr>
          <p:cNvPr id="739" name="Function definition"/>
          <p:cNvSpPr txBox="1"/>
          <p:nvPr/>
        </p:nvSpPr>
        <p:spPr>
          <a:xfrm>
            <a:off x="9772398" y="2155522"/>
            <a:ext cx="13072764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>
                <a:solidFill>
                  <a:srgbClr val="3469A9"/>
                </a:solidFill>
              </a:defRPr>
            </a:lvl1pPr>
          </a:lstStyle>
          <a:p>
            <a:r>
              <a:t>Function definition</a:t>
            </a:r>
          </a:p>
        </p:txBody>
      </p:sp>
      <p:sp>
        <p:nvSpPr>
          <p:cNvPr id="740" name="def &lt;함수이름&gt;(&lt;변수&gt;, &lt;변수&gt;, ..., &lt;변수&gt;):…"/>
          <p:cNvSpPr txBox="1"/>
          <p:nvPr/>
        </p:nvSpPr>
        <p:spPr>
          <a:xfrm>
            <a:off x="3233859" y="6317434"/>
            <a:ext cx="19397518" cy="2766526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7200"/>
            </a:pPr>
            <a:r>
              <a:rPr dirty="0"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&lt;함수이름&gt;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...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):</a:t>
            </a:r>
          </a:p>
          <a:p>
            <a:pPr algn="l">
              <a:lnSpc>
                <a:spcPct val="120000"/>
              </a:lnSpc>
              <a:defRPr sz="7200"/>
            </a:pPr>
            <a:r>
              <a:rPr dirty="0"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&lt;몸체&gt;</a:t>
            </a:r>
          </a:p>
        </p:txBody>
      </p:sp>
      <p:sp>
        <p:nvSpPr>
          <p:cNvPr id="741" name="선"/>
          <p:cNvSpPr/>
          <p:nvPr/>
        </p:nvSpPr>
        <p:spPr>
          <a:xfrm flipH="1" flipV="1">
            <a:off x="14557248" y="7870614"/>
            <a:ext cx="608464" cy="2609935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2" name="선"/>
          <p:cNvSpPr/>
          <p:nvPr/>
        </p:nvSpPr>
        <p:spPr>
          <a:xfrm flipH="1">
            <a:off x="10122212" y="7818147"/>
            <a:ext cx="2492433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3" name="선"/>
          <p:cNvSpPr/>
          <p:nvPr/>
        </p:nvSpPr>
        <p:spPr>
          <a:xfrm flipH="1">
            <a:off x="13183671" y="7797635"/>
            <a:ext cx="2492433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4" name="선"/>
          <p:cNvSpPr/>
          <p:nvPr/>
        </p:nvSpPr>
        <p:spPr>
          <a:xfrm flipH="1">
            <a:off x="17953918" y="7818146"/>
            <a:ext cx="2492433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5" name="파라미터"/>
          <p:cNvSpPr txBox="1"/>
          <p:nvPr/>
        </p:nvSpPr>
        <p:spPr>
          <a:xfrm>
            <a:off x="14403172" y="10541167"/>
            <a:ext cx="191325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rPr dirty="0"/>
              <a:t>파라미터</a:t>
            </a:r>
          </a:p>
        </p:txBody>
      </p:sp>
      <p:sp>
        <p:nvSpPr>
          <p:cNvPr id="746" name="형식 파라미터"/>
          <p:cNvSpPr txBox="1"/>
          <p:nvPr/>
        </p:nvSpPr>
        <p:spPr>
          <a:xfrm>
            <a:off x="13893140" y="11511702"/>
            <a:ext cx="2933320" cy="7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rPr dirty="0"/>
              <a:t>형식 파라미터</a:t>
            </a:r>
          </a:p>
        </p:txBody>
      </p:sp>
      <p:sp>
        <p:nvSpPr>
          <p:cNvPr id="747" name="formal parameter"/>
          <p:cNvSpPr txBox="1"/>
          <p:nvPr/>
        </p:nvSpPr>
        <p:spPr>
          <a:xfrm>
            <a:off x="16920906" y="11594811"/>
            <a:ext cx="352544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formal parameter</a:t>
            </a:r>
          </a:p>
        </p:txBody>
      </p:sp>
      <p:sp>
        <p:nvSpPr>
          <p:cNvPr id="748" name="선"/>
          <p:cNvSpPr/>
          <p:nvPr/>
        </p:nvSpPr>
        <p:spPr>
          <a:xfrm flipV="1">
            <a:off x="15676103" y="8015694"/>
            <a:ext cx="3525438" cy="2470591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9" name="선"/>
          <p:cNvSpPr/>
          <p:nvPr/>
        </p:nvSpPr>
        <p:spPr>
          <a:xfrm flipH="1" flipV="1">
            <a:off x="11475789" y="7891127"/>
            <a:ext cx="3258194" cy="2590590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0" name="parameter"/>
          <p:cNvSpPr txBox="1"/>
          <p:nvPr/>
        </p:nvSpPr>
        <p:spPr>
          <a:xfrm>
            <a:off x="16406350" y="10541167"/>
            <a:ext cx="216441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parameter</a:t>
            </a:r>
          </a:p>
        </p:txBody>
      </p:sp>
      <p:sp>
        <p:nvSpPr>
          <p:cNvPr id="751" name="선"/>
          <p:cNvSpPr/>
          <p:nvPr/>
        </p:nvSpPr>
        <p:spPr>
          <a:xfrm>
            <a:off x="9689228" y="5941220"/>
            <a:ext cx="1" cy="697357"/>
          </a:xfrm>
          <a:prstGeom prst="line">
            <a:avLst/>
          </a:prstGeom>
          <a:ln w="63500">
            <a:solidFill>
              <a:srgbClr val="FF2600"/>
            </a:solidFill>
            <a:miter lim="400000"/>
            <a:headEnd type="oval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2" name="선"/>
          <p:cNvSpPr/>
          <p:nvPr/>
        </p:nvSpPr>
        <p:spPr>
          <a:xfrm>
            <a:off x="20362674" y="5874692"/>
            <a:ext cx="1" cy="697357"/>
          </a:xfrm>
          <a:prstGeom prst="line">
            <a:avLst/>
          </a:prstGeom>
          <a:ln w="63500">
            <a:solidFill>
              <a:srgbClr val="FF2600"/>
            </a:solidFill>
            <a:miter lim="400000"/>
            <a:headEnd type="oval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3" name="선"/>
          <p:cNvSpPr/>
          <p:nvPr/>
        </p:nvSpPr>
        <p:spPr>
          <a:xfrm>
            <a:off x="12614644" y="5840781"/>
            <a:ext cx="1" cy="1462537"/>
          </a:xfrm>
          <a:prstGeom prst="line">
            <a:avLst/>
          </a:prstGeom>
          <a:ln w="63500">
            <a:solidFill>
              <a:srgbClr val="FF2600"/>
            </a:solidFill>
            <a:miter lim="400000"/>
            <a:headEnd type="oval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4" name="선"/>
          <p:cNvSpPr/>
          <p:nvPr/>
        </p:nvSpPr>
        <p:spPr>
          <a:xfrm>
            <a:off x="15785831" y="5821066"/>
            <a:ext cx="1" cy="1462537"/>
          </a:xfrm>
          <a:prstGeom prst="line">
            <a:avLst/>
          </a:prstGeom>
          <a:ln w="63500">
            <a:solidFill>
              <a:srgbClr val="FF2600"/>
            </a:solidFill>
            <a:miter lim="400000"/>
            <a:headEnd type="oval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5" name="선"/>
          <p:cNvSpPr/>
          <p:nvPr/>
        </p:nvSpPr>
        <p:spPr>
          <a:xfrm>
            <a:off x="17134750" y="5822340"/>
            <a:ext cx="1" cy="1462537"/>
          </a:xfrm>
          <a:prstGeom prst="line">
            <a:avLst/>
          </a:prstGeom>
          <a:ln w="63500">
            <a:solidFill>
              <a:srgbClr val="FF2600"/>
            </a:solidFill>
            <a:miter lim="400000"/>
            <a:headEnd type="oval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함수 정의"/>
          <p:cNvSpPr txBox="1">
            <a:spLocks noGrp="1"/>
          </p:cNvSpPr>
          <p:nvPr>
            <p:ph type="title" idx="4294967295"/>
          </p:nvPr>
        </p:nvSpPr>
        <p:spPr>
          <a:xfrm>
            <a:off x="3564398" y="2393917"/>
            <a:ext cx="6207999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759" name="Function definition"/>
          <p:cNvSpPr txBox="1"/>
          <p:nvPr/>
        </p:nvSpPr>
        <p:spPr>
          <a:xfrm>
            <a:off x="9772398" y="2155522"/>
            <a:ext cx="13072764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>
                <a:solidFill>
                  <a:srgbClr val="3469A9"/>
                </a:solidFill>
              </a:defRPr>
            </a:lvl1pPr>
          </a:lstStyle>
          <a:p>
            <a:r>
              <a:t>Function definition</a:t>
            </a:r>
          </a:p>
        </p:txBody>
      </p:sp>
      <p:sp>
        <p:nvSpPr>
          <p:cNvPr id="760" name="def &lt;함수이름&gt;(&lt;변수&gt;, &lt;변수&gt;, ..., &lt;변수&gt;):…"/>
          <p:cNvSpPr txBox="1"/>
          <p:nvPr/>
        </p:nvSpPr>
        <p:spPr>
          <a:xfrm>
            <a:off x="3233859" y="6371973"/>
            <a:ext cx="19397518" cy="2657447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7200"/>
            </a:pPr>
            <a:r>
              <a:rPr dirty="0"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&lt;</a:t>
            </a:r>
            <a:r>
              <a:rPr dirty="0" err="1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함수이름</a:t>
            </a:r>
            <a:r>
              <a:rPr dirty="0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</a:t>
            </a:r>
            <a:r>
              <a:rPr dirty="0" err="1">
                <a:latin typeface="나눔명조"/>
                <a:ea typeface="나눔명조"/>
                <a:cs typeface="나눔명조"/>
                <a:sym typeface="나눔명조"/>
              </a:rPr>
              <a:t>변수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&gt;, &lt;</a:t>
            </a:r>
            <a:r>
              <a:rPr dirty="0" err="1">
                <a:latin typeface="나눔명조"/>
                <a:ea typeface="나눔명조"/>
                <a:cs typeface="나눔명조"/>
                <a:sym typeface="나눔명조"/>
              </a:rPr>
              <a:t>변수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&gt;, ..., &lt;</a:t>
            </a:r>
            <a:r>
              <a:rPr dirty="0" err="1">
                <a:latin typeface="나눔명조"/>
                <a:ea typeface="나눔명조"/>
                <a:cs typeface="나눔명조"/>
                <a:sym typeface="나눔명조"/>
              </a:rPr>
              <a:t>변수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):</a:t>
            </a:r>
          </a:p>
          <a:p>
            <a:pPr algn="l">
              <a:defRPr sz="7200"/>
            </a:pPr>
            <a:r>
              <a:rPr lang="en-US" altLang="ko-KR" dirty="0">
                <a:solidFill>
                  <a:schemeClr val="bg1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def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</a:t>
            </a:r>
            <a:r>
              <a:rPr dirty="0" err="1">
                <a:latin typeface="나눔명조"/>
                <a:ea typeface="나눔명조"/>
                <a:cs typeface="나눔명조"/>
                <a:sym typeface="나눔명조"/>
              </a:rPr>
              <a:t>몸체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&gt;</a:t>
            </a:r>
          </a:p>
        </p:txBody>
      </p:sp>
      <p:sp>
        <p:nvSpPr>
          <p:cNvPr id="761" name="선"/>
          <p:cNvSpPr/>
          <p:nvPr/>
        </p:nvSpPr>
        <p:spPr>
          <a:xfrm flipV="1">
            <a:off x="6491628" y="9153234"/>
            <a:ext cx="1" cy="1956703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2" name="코드 블록"/>
          <p:cNvSpPr txBox="1"/>
          <p:nvPr/>
        </p:nvSpPr>
        <p:spPr>
          <a:xfrm>
            <a:off x="5464389" y="11219567"/>
            <a:ext cx="2054480" cy="7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코드 블록</a:t>
            </a:r>
          </a:p>
        </p:txBody>
      </p:sp>
      <p:sp>
        <p:nvSpPr>
          <p:cNvPr id="763" name="선"/>
          <p:cNvSpPr/>
          <p:nvPr/>
        </p:nvSpPr>
        <p:spPr>
          <a:xfrm flipH="1">
            <a:off x="5075109" y="8992801"/>
            <a:ext cx="2492433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4" name="block"/>
          <p:cNvSpPr txBox="1"/>
          <p:nvPr/>
        </p:nvSpPr>
        <p:spPr>
          <a:xfrm>
            <a:off x="5879831" y="11808703"/>
            <a:ext cx="1223595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block</a:t>
            </a:r>
          </a:p>
        </p:txBody>
      </p:sp>
      <p:sp>
        <p:nvSpPr>
          <p:cNvPr id="765" name="선"/>
          <p:cNvSpPr/>
          <p:nvPr/>
        </p:nvSpPr>
        <p:spPr>
          <a:xfrm>
            <a:off x="20609195" y="6068176"/>
            <a:ext cx="1" cy="697357"/>
          </a:xfrm>
          <a:prstGeom prst="line">
            <a:avLst/>
          </a:prstGeom>
          <a:ln w="63500">
            <a:solidFill>
              <a:srgbClr val="FF2600"/>
            </a:solidFill>
            <a:miter lim="400000"/>
            <a:headEnd type="oval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함수 호출"/>
          <p:cNvSpPr txBox="1">
            <a:spLocks noGrp="1"/>
          </p:cNvSpPr>
          <p:nvPr>
            <p:ph type="title" idx="4294967295"/>
          </p:nvPr>
        </p:nvSpPr>
        <p:spPr>
          <a:xfrm>
            <a:off x="3564398" y="2393917"/>
            <a:ext cx="5890497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호출</a:t>
            </a:r>
            <a:endParaRPr dirty="0"/>
          </a:p>
        </p:txBody>
      </p:sp>
      <p:sp>
        <p:nvSpPr>
          <p:cNvPr id="768" name="Function call"/>
          <p:cNvSpPr txBox="1"/>
          <p:nvPr/>
        </p:nvSpPr>
        <p:spPr>
          <a:xfrm>
            <a:off x="10080027" y="2130021"/>
            <a:ext cx="9331465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>
                <a:solidFill>
                  <a:srgbClr val="3469A9"/>
                </a:solidFill>
              </a:defRPr>
            </a:lvl1pPr>
          </a:lstStyle>
          <a:p>
            <a:r>
              <a:t>Function call</a:t>
            </a:r>
          </a:p>
        </p:txBody>
      </p:sp>
      <p:sp>
        <p:nvSpPr>
          <p:cNvPr id="769" name="&lt;함수이름&gt;(&lt;식&gt;, &lt;식&gt;, ..., &lt;식&gt;)"/>
          <p:cNvSpPr txBox="1"/>
          <p:nvPr/>
        </p:nvSpPr>
        <p:spPr>
          <a:xfrm>
            <a:off x="4661041" y="5950439"/>
            <a:ext cx="14622219" cy="1298427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7200"/>
            </a:pPr>
            <a:r>
              <a:rPr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&lt;함수이름&gt;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&lt;식&gt;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 &lt;식&gt;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 ...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 &lt;식&gt;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)</a:t>
            </a:r>
          </a:p>
        </p:txBody>
      </p:sp>
      <p:sp>
        <p:nvSpPr>
          <p:cNvPr id="770" name="선"/>
          <p:cNvSpPr/>
          <p:nvPr/>
        </p:nvSpPr>
        <p:spPr>
          <a:xfrm flipH="1">
            <a:off x="4940612" y="7254388"/>
            <a:ext cx="4062318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1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함수 호출"/>
          <p:cNvSpPr txBox="1">
            <a:spLocks noGrp="1"/>
          </p:cNvSpPr>
          <p:nvPr>
            <p:ph type="title" idx="4294967295"/>
          </p:nvPr>
        </p:nvSpPr>
        <p:spPr>
          <a:xfrm>
            <a:off x="3564398" y="2393917"/>
            <a:ext cx="6108677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호출</a:t>
            </a:r>
            <a:endParaRPr dirty="0"/>
          </a:p>
        </p:txBody>
      </p:sp>
      <p:sp>
        <p:nvSpPr>
          <p:cNvPr id="774" name="Function call"/>
          <p:cNvSpPr txBox="1"/>
          <p:nvPr/>
        </p:nvSpPr>
        <p:spPr>
          <a:xfrm>
            <a:off x="10080027" y="2130021"/>
            <a:ext cx="9331465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>
                <a:solidFill>
                  <a:srgbClr val="3469A9"/>
                </a:solidFill>
              </a:defRPr>
            </a:lvl1pPr>
          </a:lstStyle>
          <a:p>
            <a:r>
              <a:t>Function call</a:t>
            </a:r>
          </a:p>
        </p:txBody>
      </p:sp>
      <p:sp>
        <p:nvSpPr>
          <p:cNvPr id="775" name="&lt;함수이름&gt;(&lt;식&gt;, &lt;식&gt;, ..., &lt;식&gt;)"/>
          <p:cNvSpPr txBox="1"/>
          <p:nvPr/>
        </p:nvSpPr>
        <p:spPr>
          <a:xfrm>
            <a:off x="4661041" y="5950439"/>
            <a:ext cx="14699679" cy="1298427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7200"/>
            </a:pPr>
            <a:r>
              <a:rPr dirty="0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&lt;</a:t>
            </a:r>
            <a:r>
              <a:rPr dirty="0" err="1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함수이름</a:t>
            </a:r>
            <a:r>
              <a:rPr dirty="0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&lt;식&gt;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/>
              <a:t> 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&lt;식&gt;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/>
              <a:t> ...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/>
              <a:t> 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&lt;식&gt;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</p:txBody>
      </p:sp>
      <p:sp>
        <p:nvSpPr>
          <p:cNvPr id="776" name="선"/>
          <p:cNvSpPr/>
          <p:nvPr/>
        </p:nvSpPr>
        <p:spPr>
          <a:xfrm flipV="1">
            <a:off x="11409528" y="7309812"/>
            <a:ext cx="1479629" cy="2655555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7" name="선"/>
          <p:cNvSpPr/>
          <p:nvPr/>
        </p:nvSpPr>
        <p:spPr>
          <a:xfrm flipH="1">
            <a:off x="9455952" y="7223977"/>
            <a:ext cx="1966545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8" name="선"/>
          <p:cNvSpPr/>
          <p:nvPr/>
        </p:nvSpPr>
        <p:spPr>
          <a:xfrm flipH="1">
            <a:off x="11877048" y="7214302"/>
            <a:ext cx="1913256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9" name="선"/>
          <p:cNvSpPr/>
          <p:nvPr/>
        </p:nvSpPr>
        <p:spPr>
          <a:xfrm flipH="1">
            <a:off x="15522188" y="7217756"/>
            <a:ext cx="1913256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0" name="인수"/>
          <p:cNvSpPr txBox="1"/>
          <p:nvPr/>
        </p:nvSpPr>
        <p:spPr>
          <a:xfrm>
            <a:off x="10702089" y="9972330"/>
            <a:ext cx="10344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인수</a:t>
            </a:r>
          </a:p>
        </p:txBody>
      </p:sp>
      <p:sp>
        <p:nvSpPr>
          <p:cNvPr id="781" name="실제 파라미터"/>
          <p:cNvSpPr txBox="1"/>
          <p:nvPr/>
        </p:nvSpPr>
        <p:spPr>
          <a:xfrm>
            <a:off x="9955837" y="10943362"/>
            <a:ext cx="2933320" cy="7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실제 파라미터</a:t>
            </a:r>
          </a:p>
        </p:txBody>
      </p:sp>
      <p:sp>
        <p:nvSpPr>
          <p:cNvPr id="782" name="actual parameter"/>
          <p:cNvSpPr txBox="1"/>
          <p:nvPr/>
        </p:nvSpPr>
        <p:spPr>
          <a:xfrm>
            <a:off x="13012705" y="11026471"/>
            <a:ext cx="346611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actual parameter</a:t>
            </a:r>
          </a:p>
        </p:txBody>
      </p:sp>
      <p:sp>
        <p:nvSpPr>
          <p:cNvPr id="783" name="선"/>
          <p:cNvSpPr/>
          <p:nvPr/>
        </p:nvSpPr>
        <p:spPr>
          <a:xfrm flipV="1">
            <a:off x="11639621" y="7309813"/>
            <a:ext cx="5002459" cy="2684106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4" name="선"/>
          <p:cNvSpPr/>
          <p:nvPr/>
        </p:nvSpPr>
        <p:spPr>
          <a:xfrm flipH="1" flipV="1">
            <a:off x="10771033" y="7375311"/>
            <a:ext cx="189989" cy="2590268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5" name="argument"/>
          <p:cNvSpPr txBox="1"/>
          <p:nvPr/>
        </p:nvSpPr>
        <p:spPr>
          <a:xfrm>
            <a:off x="11877048" y="10026315"/>
            <a:ext cx="201038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argument</a:t>
            </a:r>
          </a:p>
        </p:txBody>
      </p:sp>
      <p:sp>
        <p:nvSpPr>
          <p:cNvPr id="78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함수 호출"/>
          <p:cNvSpPr txBox="1">
            <a:spLocks noGrp="1"/>
          </p:cNvSpPr>
          <p:nvPr>
            <p:ph type="title" idx="4294967295"/>
          </p:nvPr>
        </p:nvSpPr>
        <p:spPr>
          <a:xfrm>
            <a:off x="3564398" y="2393917"/>
            <a:ext cx="5908785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호출</a:t>
            </a:r>
            <a:endParaRPr dirty="0"/>
          </a:p>
        </p:txBody>
      </p:sp>
      <p:sp>
        <p:nvSpPr>
          <p:cNvPr id="789" name="def &lt;함수이름&gt;(&lt;변수&gt;, &lt;변수&gt;, ..., &lt;변수&gt;):…"/>
          <p:cNvSpPr txBox="1"/>
          <p:nvPr/>
        </p:nvSpPr>
        <p:spPr>
          <a:xfrm>
            <a:off x="3005525" y="9365434"/>
            <a:ext cx="19397518" cy="276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7200"/>
            </a:pPr>
            <a:r>
              <a:rPr dirty="0"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&lt;함수이름&gt;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...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):</a:t>
            </a:r>
          </a:p>
          <a:p>
            <a:pPr algn="l">
              <a:lnSpc>
                <a:spcPct val="120000"/>
              </a:lnSpc>
              <a:defRPr sz="7200"/>
            </a:pPr>
            <a:r>
              <a:rPr lang="en-US" altLang="ko-KR" dirty="0">
                <a:solidFill>
                  <a:schemeClr val="bg1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def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&lt;몸체&gt;</a:t>
            </a:r>
          </a:p>
        </p:txBody>
      </p:sp>
      <p:sp>
        <p:nvSpPr>
          <p:cNvPr id="790" name="Function call"/>
          <p:cNvSpPr txBox="1"/>
          <p:nvPr/>
        </p:nvSpPr>
        <p:spPr>
          <a:xfrm>
            <a:off x="10080027" y="2130021"/>
            <a:ext cx="9331465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>
                <a:solidFill>
                  <a:srgbClr val="3469A9"/>
                </a:solidFill>
              </a:defRPr>
            </a:lvl1pPr>
          </a:lstStyle>
          <a:p>
            <a:r>
              <a:t>Function call</a:t>
            </a:r>
          </a:p>
        </p:txBody>
      </p:sp>
      <p:sp>
        <p:nvSpPr>
          <p:cNvPr id="791" name="&lt;함수이름&gt;(&lt;식&gt;, &lt;식&gt;, ..., &lt;식&gt;)"/>
          <p:cNvSpPr txBox="1"/>
          <p:nvPr/>
        </p:nvSpPr>
        <p:spPr>
          <a:xfrm>
            <a:off x="4661041" y="5950439"/>
            <a:ext cx="14608229" cy="1298427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7200"/>
            </a:pPr>
            <a:r>
              <a:rPr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&lt;함수이름&gt;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&lt;식&gt;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 &lt;식&gt;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 ...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 &lt;식&gt;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)</a:t>
            </a:r>
          </a:p>
        </p:txBody>
      </p:sp>
      <p:sp>
        <p:nvSpPr>
          <p:cNvPr id="792" name="선"/>
          <p:cNvSpPr/>
          <p:nvPr/>
        </p:nvSpPr>
        <p:spPr>
          <a:xfrm>
            <a:off x="10712542" y="7300051"/>
            <a:ext cx="204542" cy="2410298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3" name="선"/>
          <p:cNvSpPr/>
          <p:nvPr/>
        </p:nvSpPr>
        <p:spPr>
          <a:xfrm>
            <a:off x="13325877" y="7301265"/>
            <a:ext cx="1040607" cy="2409084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4" name="선"/>
          <p:cNvSpPr/>
          <p:nvPr/>
        </p:nvSpPr>
        <p:spPr>
          <a:xfrm>
            <a:off x="16554541" y="7119673"/>
            <a:ext cx="1668231" cy="2426140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5" name="지정"/>
          <p:cNvSpPr txBox="1"/>
          <p:nvPr/>
        </p:nvSpPr>
        <p:spPr>
          <a:xfrm>
            <a:off x="11125983" y="8143530"/>
            <a:ext cx="10344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t>지정</a:t>
            </a:r>
          </a:p>
        </p:txBody>
      </p:sp>
      <p:sp>
        <p:nvSpPr>
          <p:cNvPr id="796" name="지정"/>
          <p:cNvSpPr txBox="1"/>
          <p:nvPr/>
        </p:nvSpPr>
        <p:spPr>
          <a:xfrm>
            <a:off x="14181281" y="8143530"/>
            <a:ext cx="10344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rPr dirty="0"/>
              <a:t>지정</a:t>
            </a:r>
          </a:p>
        </p:txBody>
      </p:sp>
      <p:sp>
        <p:nvSpPr>
          <p:cNvPr id="797" name="지정"/>
          <p:cNvSpPr txBox="1"/>
          <p:nvPr/>
        </p:nvSpPr>
        <p:spPr>
          <a:xfrm>
            <a:off x="17989289" y="8279104"/>
            <a:ext cx="10344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2600"/>
                </a:solidFill>
              </a:defRPr>
            </a:lvl1pPr>
          </a:lstStyle>
          <a:p>
            <a:r>
              <a:rPr dirty="0"/>
              <a:t>지정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함수 정의"/>
          <p:cNvSpPr txBox="1">
            <a:spLocks noGrp="1"/>
          </p:cNvSpPr>
          <p:nvPr>
            <p:ph type="title" idx="4294967295"/>
          </p:nvPr>
        </p:nvSpPr>
        <p:spPr>
          <a:xfrm>
            <a:off x="3564398" y="2393917"/>
            <a:ext cx="592707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72239">
              <a:defRPr sz="112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함수 정의</a:t>
            </a:r>
          </a:p>
        </p:txBody>
      </p:sp>
      <p:sp>
        <p:nvSpPr>
          <p:cNvPr id="800" name="Function definition"/>
          <p:cNvSpPr txBox="1"/>
          <p:nvPr/>
        </p:nvSpPr>
        <p:spPr>
          <a:xfrm>
            <a:off x="9772398" y="2155522"/>
            <a:ext cx="13072764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>
                <a:solidFill>
                  <a:srgbClr val="3469A9"/>
                </a:solidFill>
              </a:defRPr>
            </a:lvl1pPr>
          </a:lstStyle>
          <a:p>
            <a:r>
              <a:t>Function definition</a:t>
            </a:r>
          </a:p>
        </p:txBody>
      </p:sp>
      <p:sp>
        <p:nvSpPr>
          <p:cNvPr id="801" name="def &lt;함수이름&gt;(&lt;변수&gt;, &lt;변수&gt;, ..., &lt;변수&gt;):…"/>
          <p:cNvSpPr txBox="1"/>
          <p:nvPr/>
        </p:nvSpPr>
        <p:spPr>
          <a:xfrm>
            <a:off x="3233859" y="6317434"/>
            <a:ext cx="19397518" cy="2766526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7200"/>
            </a:pPr>
            <a:r>
              <a:rPr dirty="0"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0433FF"/>
                </a:solidFill>
                <a:latin typeface="나눔명조"/>
                <a:ea typeface="나눔명조"/>
                <a:cs typeface="나눔명조"/>
                <a:sym typeface="나눔명조"/>
              </a:rPr>
              <a:t>&lt;함수이름&gt;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...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 &lt;변수&gt;</a:t>
            </a:r>
            <a:r>
              <a:rPr b="0" dirty="0">
                <a:latin typeface="Monaco"/>
                <a:ea typeface="Monaco"/>
                <a:cs typeface="Monaco"/>
                <a:sym typeface="Monaco"/>
              </a:rPr>
              <a:t>):</a:t>
            </a:r>
          </a:p>
          <a:p>
            <a:pPr algn="l">
              <a:lnSpc>
                <a:spcPct val="120000"/>
              </a:lnSpc>
              <a:defRPr sz="7200"/>
            </a:pPr>
            <a:r>
              <a:rPr lang="en-US" altLang="ko-KR" dirty="0">
                <a:solidFill>
                  <a:schemeClr val="bg1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def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dirty="0">
                <a:latin typeface="나눔명조"/>
                <a:ea typeface="나눔명조"/>
                <a:cs typeface="나눔명조"/>
                <a:sym typeface="나눔명조"/>
              </a:rPr>
              <a:t>&lt;몸체&gt;</a:t>
            </a:r>
          </a:p>
        </p:txBody>
      </p:sp>
      <p:sp>
        <p:nvSpPr>
          <p:cNvPr id="802" name="return &lt;식&gt;"/>
          <p:cNvSpPr txBox="1"/>
          <p:nvPr/>
        </p:nvSpPr>
        <p:spPr>
          <a:xfrm>
            <a:off x="5288359" y="10356044"/>
            <a:ext cx="4663282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400"/>
            </a:pP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return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&lt;식&gt;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프로시저"/>
          <p:cNvSpPr txBox="1">
            <a:spLocks noGrp="1"/>
          </p:cNvSpPr>
          <p:nvPr>
            <p:ph type="title" idx="4294967295"/>
          </p:nvPr>
        </p:nvSpPr>
        <p:spPr>
          <a:xfrm>
            <a:off x="9139838" y="3282917"/>
            <a:ext cx="610432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>
              <a:defRPr sz="1200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프로시저</a:t>
            </a:r>
            <a:endParaRPr dirty="0"/>
          </a:p>
        </p:txBody>
      </p:sp>
      <p:sp>
        <p:nvSpPr>
          <p:cNvPr id="805" name="Procedure"/>
          <p:cNvSpPr txBox="1"/>
          <p:nvPr/>
        </p:nvSpPr>
        <p:spPr>
          <a:xfrm>
            <a:off x="8844604" y="5741825"/>
            <a:ext cx="669479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9000">
                <a:solidFill>
                  <a:srgbClr val="3469A9"/>
                </a:solidFill>
              </a:defRPr>
            </a:lvl1pPr>
          </a:lstStyle>
          <a:p>
            <a:r>
              <a:t>Procedure</a:t>
            </a:r>
          </a:p>
        </p:txBody>
      </p:sp>
      <p:sp>
        <p:nvSpPr>
          <p:cNvPr id="806" name="return 문이 없는 함수"/>
          <p:cNvSpPr txBox="1"/>
          <p:nvPr/>
        </p:nvSpPr>
        <p:spPr>
          <a:xfrm>
            <a:off x="8131175" y="9898844"/>
            <a:ext cx="8121651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400"/>
            </a:pP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return</a:t>
            </a: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문이 없는 함수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함수 만들기 실전"/>
          <p:cNvSpPr txBox="1">
            <a:spLocks noGrp="1"/>
          </p:cNvSpPr>
          <p:nvPr>
            <p:ph type="title" idx="4294967295"/>
          </p:nvPr>
        </p:nvSpPr>
        <p:spPr>
          <a:xfrm>
            <a:off x="6255617" y="3446093"/>
            <a:ext cx="11872766" cy="211111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함수 만들기 실전</a:t>
            </a:r>
          </a:p>
        </p:txBody>
      </p:sp>
      <p:sp>
        <p:nvSpPr>
          <p:cNvPr id="809" name="화살표"/>
          <p:cNvSpPr/>
          <p:nvPr/>
        </p:nvSpPr>
        <p:spPr>
          <a:xfrm>
            <a:off x="22486266" y="119988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193" name="Assignment Statement"/>
          <p:cNvSpPr txBox="1"/>
          <p:nvPr/>
        </p:nvSpPr>
        <p:spPr>
          <a:xfrm>
            <a:off x="3205872" y="4101619"/>
            <a:ext cx="8423276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 Statement</a:t>
            </a:r>
          </a:p>
        </p:txBody>
      </p:sp>
      <p:sp>
        <p:nvSpPr>
          <p:cNvPr id="194" name="확인 장식 활자"/>
          <p:cNvSpPr/>
          <p:nvPr/>
        </p:nvSpPr>
        <p:spPr>
          <a:xfrm>
            <a:off x="3941021" y="5971640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196" name="7"/>
          <p:cNvSpPr txBox="1"/>
          <p:nvPr/>
        </p:nvSpPr>
        <p:spPr>
          <a:xfrm>
            <a:off x="8063622" y="9192872"/>
            <a:ext cx="587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7</a:t>
            </a:r>
          </a:p>
        </p:txBody>
      </p:sp>
      <p:sp>
        <p:nvSpPr>
          <p:cNvPr id="198" name="선"/>
          <p:cNvSpPr/>
          <p:nvPr/>
        </p:nvSpPr>
        <p:spPr>
          <a:xfrm>
            <a:off x="8357311" y="7540990"/>
            <a:ext cx="0" cy="1733564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계산"/>
          <p:cNvSpPr txBox="1"/>
          <p:nvPr/>
        </p:nvSpPr>
        <p:spPr>
          <a:xfrm>
            <a:off x="8658144" y="8560178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rPr dirty="0"/>
              <a:t>계산</a:t>
            </a:r>
          </a:p>
        </p:txBody>
      </p:sp>
      <p:sp>
        <p:nvSpPr>
          <p:cNvPr id="200" name="x = 3 + 4"/>
          <p:cNvSpPr txBox="1"/>
          <p:nvPr/>
        </p:nvSpPr>
        <p:spPr>
          <a:xfrm>
            <a:off x="5396622" y="608871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t>x = </a:t>
            </a:r>
            <a:r>
              <a:rPr u="sng"/>
              <a:t>3 + 4</a:t>
            </a:r>
          </a:p>
        </p:txBody>
      </p:sp>
      <p:sp>
        <p:nvSpPr>
          <p:cNvPr id="201" name="화살표"/>
          <p:cNvSpPr/>
          <p:nvPr/>
        </p:nvSpPr>
        <p:spPr>
          <a:xfrm rot="5397140">
            <a:off x="22649310" y="118993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0ECA87A-EC5F-4467-BCB1-BA18A8EFBEF4}"/>
              </a:ext>
            </a:extLst>
          </p:cNvPr>
          <p:cNvSpPr/>
          <p:nvPr/>
        </p:nvSpPr>
        <p:spPr>
          <a:xfrm>
            <a:off x="8873488" y="7771429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812" name="pp.83~86"/>
          <p:cNvSpPr txBox="1"/>
          <p:nvPr/>
        </p:nvSpPr>
        <p:spPr>
          <a:xfrm>
            <a:off x="10477251" y="3787524"/>
            <a:ext cx="34294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pp.83~86</a:t>
            </a:r>
          </a:p>
        </p:txBody>
      </p:sp>
      <p:grpSp>
        <p:nvGrpSpPr>
          <p:cNvPr id="816" name="그룹"/>
          <p:cNvGrpSpPr/>
          <p:nvPr/>
        </p:nvGrpSpPr>
        <p:grpSpPr>
          <a:xfrm>
            <a:off x="4266542" y="5901972"/>
            <a:ext cx="15850916" cy="5423735"/>
            <a:chOff x="0" y="0"/>
            <a:chExt cx="15850914" cy="5423734"/>
          </a:xfrm>
        </p:grpSpPr>
        <p:pic>
          <p:nvPicPr>
            <p:cNvPr id="813" name="Screen Shot 2021-01-30 at 10.59.18 PM.png" descr="Screen Shot 2021-01-30 at 10.59.18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910692"/>
              <a:ext cx="15850915" cy="15130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4" name="Screen Shot 2021-01-30 at 10.58.59 PM.png" descr="Screen Shot 2021-01-30 at 10.58.59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991370"/>
              <a:ext cx="15850915" cy="1549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Screen Shot 2021-01-30 at 10.58.43 PM.png" descr="Screen Shot 2021-01-30 at 10.58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5850915" cy="16211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그룹"/>
          <p:cNvGrpSpPr/>
          <p:nvPr/>
        </p:nvGrpSpPr>
        <p:grpSpPr>
          <a:xfrm>
            <a:off x="4703893" y="444057"/>
            <a:ext cx="14976214" cy="12784561"/>
            <a:chOff x="0" y="0"/>
            <a:chExt cx="14976213" cy="12784559"/>
          </a:xfrm>
        </p:grpSpPr>
        <p:pic>
          <p:nvPicPr>
            <p:cNvPr id="818" name="Screen Shot 2021-01-29 at 7.14.25 PM.png" descr="Screen Shot 2021-01-29 at 7.14.25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33" y="8204786"/>
              <a:ext cx="14845547" cy="45797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9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지정문"/>
          <p:cNvSpPr txBox="1"/>
          <p:nvPr/>
        </p:nvSpPr>
        <p:spPr>
          <a:xfrm>
            <a:off x="4805743" y="1803584"/>
            <a:ext cx="5223535" cy="2232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지정문</a:t>
            </a:r>
          </a:p>
        </p:txBody>
      </p:sp>
      <p:sp>
        <p:nvSpPr>
          <p:cNvPr id="204" name="Assignment Statement"/>
          <p:cNvSpPr txBox="1"/>
          <p:nvPr/>
        </p:nvSpPr>
        <p:spPr>
          <a:xfrm>
            <a:off x="3205872" y="4101619"/>
            <a:ext cx="8423276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r>
              <a:t>Assignment Statement</a:t>
            </a:r>
          </a:p>
        </p:txBody>
      </p:sp>
      <p:sp>
        <p:nvSpPr>
          <p:cNvPr id="205" name="확인 장식 활자"/>
          <p:cNvSpPr/>
          <p:nvPr/>
        </p:nvSpPr>
        <p:spPr>
          <a:xfrm>
            <a:off x="3941021" y="5971640"/>
            <a:ext cx="973551" cy="92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네임스페이스"/>
          <p:cNvSpPr txBox="1"/>
          <p:nvPr/>
        </p:nvSpPr>
        <p:spPr>
          <a:xfrm>
            <a:off x="15197547" y="2295871"/>
            <a:ext cx="490131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/>
            </a:lvl1pPr>
          </a:lstStyle>
          <a:p>
            <a:r>
              <a:t>네임스페이스</a:t>
            </a:r>
          </a:p>
        </p:txBody>
      </p:sp>
      <p:sp>
        <p:nvSpPr>
          <p:cNvPr id="207" name="7"/>
          <p:cNvSpPr txBox="1"/>
          <p:nvPr/>
        </p:nvSpPr>
        <p:spPr>
          <a:xfrm>
            <a:off x="8063622" y="9192872"/>
            <a:ext cx="58737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800">
                <a:solidFill>
                  <a:srgbClr val="3469A9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7</a:t>
            </a:r>
          </a:p>
        </p:txBody>
      </p:sp>
      <p:sp>
        <p:nvSpPr>
          <p:cNvPr id="211" name="선"/>
          <p:cNvSpPr/>
          <p:nvPr/>
        </p:nvSpPr>
        <p:spPr>
          <a:xfrm flipH="1" flipV="1">
            <a:off x="6071033" y="7616531"/>
            <a:ext cx="1837350" cy="1886531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바인딩"/>
          <p:cNvSpPr txBox="1"/>
          <p:nvPr/>
        </p:nvSpPr>
        <p:spPr>
          <a:xfrm>
            <a:off x="5618533" y="8973354"/>
            <a:ext cx="1407923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rPr dirty="0"/>
              <a:t>바인딩</a:t>
            </a:r>
          </a:p>
        </p:txBody>
      </p:sp>
      <p:sp>
        <p:nvSpPr>
          <p:cNvPr id="214" name="x = 3 + 4"/>
          <p:cNvSpPr txBox="1"/>
          <p:nvPr/>
        </p:nvSpPr>
        <p:spPr>
          <a:xfrm>
            <a:off x="5396622" y="6088710"/>
            <a:ext cx="4041776" cy="10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6800">
                <a:latin typeface="NanumGothicCoding"/>
                <a:ea typeface="NanumGothicCoding"/>
                <a:cs typeface="NanumGothicCoding"/>
                <a:sym typeface="NanumGothicCoding"/>
              </a:defRPr>
            </a:pPr>
            <a:r>
              <a:rPr u="sng"/>
              <a:t>x =</a:t>
            </a:r>
            <a:r>
              <a:t> 3 + 4</a:t>
            </a:r>
          </a:p>
        </p:txBody>
      </p:sp>
      <p:pic>
        <p:nvPicPr>
          <p:cNvPr id="215" name="Screen Shot 2020-09-13 at 6.07.51 PM.png" descr="Screen Shot 2020-09-13 at 6.07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301" y="5268355"/>
            <a:ext cx="5617805" cy="1622922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화살표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선"/>
          <p:cNvSpPr/>
          <p:nvPr/>
        </p:nvSpPr>
        <p:spPr>
          <a:xfrm>
            <a:off x="8357311" y="7540990"/>
            <a:ext cx="0" cy="1733564"/>
          </a:xfrm>
          <a:prstGeom prst="line">
            <a:avLst/>
          </a:prstGeom>
          <a:ln w="63500">
            <a:solidFill>
              <a:srgbClr val="00A1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계산"/>
          <p:cNvSpPr txBox="1"/>
          <p:nvPr/>
        </p:nvSpPr>
        <p:spPr>
          <a:xfrm>
            <a:off x="8658144" y="8560178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rPr dirty="0"/>
              <a:t>계산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2659FA-910D-4F33-8FB4-E67F0E380264}"/>
              </a:ext>
            </a:extLst>
          </p:cNvPr>
          <p:cNvSpPr/>
          <p:nvPr/>
        </p:nvSpPr>
        <p:spPr>
          <a:xfrm>
            <a:off x="8873488" y="7771429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142EBF-0CAB-48FA-90CF-8AA71EC4501F}"/>
              </a:ext>
            </a:extLst>
          </p:cNvPr>
          <p:cNvSpPr/>
          <p:nvPr/>
        </p:nvSpPr>
        <p:spPr>
          <a:xfrm>
            <a:off x="5834258" y="8178747"/>
            <a:ext cx="559786" cy="636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1112</Words>
  <Application>Microsoft Office PowerPoint</Application>
  <PresentationFormat>사용자 지정</PresentationFormat>
  <Paragraphs>395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2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Monaco</vt:lpstr>
      <vt:lpstr>NanumGothicCoding</vt:lpstr>
      <vt:lpstr>나눔명조</vt:lpstr>
      <vt:lpstr>Arial</vt:lpstr>
      <vt:lpstr>Times New Roman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내장 함수</vt:lpstr>
      <vt:lpstr>PowerPoint 프레젠테이션</vt:lpstr>
      <vt:lpstr>람다 요약</vt:lpstr>
      <vt:lpstr>람다 식</vt:lpstr>
      <vt:lpstr>람다 식</vt:lpstr>
      <vt:lpstr>람다 식</vt:lpstr>
      <vt:lpstr>람다 식</vt:lpstr>
      <vt:lpstr>람다 식</vt:lpstr>
      <vt:lpstr>람다 식</vt:lpstr>
      <vt:lpstr>람다 식</vt:lpstr>
      <vt:lpstr>람다 식에 대입</vt:lpstr>
      <vt:lpstr>함수 정의</vt:lpstr>
      <vt:lpstr>함수 정의</vt:lpstr>
      <vt:lpstr>함수 정의</vt:lpstr>
      <vt:lpstr>함수 정의</vt:lpstr>
      <vt:lpstr>함수 정의</vt:lpstr>
      <vt:lpstr>함수 정의</vt:lpstr>
      <vt:lpstr>함수 호출</vt:lpstr>
      <vt:lpstr>함수 호출</vt:lpstr>
      <vt:lpstr>함수 호출</vt:lpstr>
      <vt:lpstr>함수 정의</vt:lpstr>
      <vt:lpstr>프로시저</vt:lpstr>
      <vt:lpstr>함수 만들기 실전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유 제훈</cp:lastModifiedBy>
  <cp:revision>5</cp:revision>
  <dcterms:modified xsi:type="dcterms:W3CDTF">2021-03-05T04:54:50Z</dcterms:modified>
</cp:coreProperties>
</file>