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4"/>
  </p:notesMasterIdLst>
  <p:sldIdLst>
    <p:sldId id="256" r:id="rId2"/>
    <p:sldId id="259" r:id="rId3"/>
    <p:sldId id="298" r:id="rId4"/>
    <p:sldId id="295" r:id="rId5"/>
    <p:sldId id="263" r:id="rId6"/>
    <p:sldId id="296" r:id="rId7"/>
    <p:sldId id="299" r:id="rId8"/>
    <p:sldId id="260" r:id="rId9"/>
    <p:sldId id="304" r:id="rId10"/>
    <p:sldId id="305" r:id="rId11"/>
    <p:sldId id="306" r:id="rId12"/>
    <p:sldId id="307" r:id="rId13"/>
    <p:sldId id="308" r:id="rId14"/>
    <p:sldId id="310" r:id="rId15"/>
    <p:sldId id="311" r:id="rId16"/>
    <p:sldId id="312" r:id="rId17"/>
    <p:sldId id="313" r:id="rId18"/>
    <p:sldId id="314" r:id="rId19"/>
    <p:sldId id="317" r:id="rId20"/>
    <p:sldId id="316" r:id="rId21"/>
    <p:sldId id="297" r:id="rId22"/>
    <p:sldId id="274" r:id="rId23"/>
  </p:sldIdLst>
  <p:sldSz cx="9144000" cy="5143500" type="screen16x9"/>
  <p:notesSz cx="6858000" cy="9144000"/>
  <p:embeddedFontLst>
    <p:embeddedFont>
      <p:font typeface="Didact Gothic" panose="00000500000000000000" pitchFamily="2" charset="0"/>
      <p:regular r:id="rId25"/>
    </p:embeddedFont>
    <p:embeddedFont>
      <p:font typeface="Roboto Black" panose="02000000000000000000" pitchFamily="2" charset="0"/>
      <p:bold r:id="rId26"/>
      <p:boldItalic r:id="rId27"/>
    </p:embeddedFont>
    <p:embeddedFont>
      <p:font typeface="Roboto Light" panose="02000000000000000000" pitchFamily="2" charset="0"/>
      <p:regular r:id="rId28"/>
      <p:bold r:id="rId29"/>
      <p:italic r:id="rId30"/>
      <p:boldItalic r:id="rId31"/>
    </p:embeddedFont>
    <p:embeddedFont>
      <p:font typeface="Roboto Mono Thin" panose="00000009000000000000" pitchFamily="49" charset="0"/>
      <p:regular r:id="rId32"/>
      <p:bold r:id="rId33"/>
      <p:italic r:id="rId34"/>
      <p:boldItalic r:id="rId35"/>
    </p:embeddedFont>
    <p:embeddedFont>
      <p:font typeface="Roboto Thin"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0E2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4179AD-CDC7-49A8-9420-6757DCB26675}">
  <a:tblStyle styleId="{A44179AD-CDC7-49A8-9420-6757DCB266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4" autoAdjust="0"/>
    <p:restoredTop sz="94660"/>
  </p:normalViewPr>
  <p:slideViewPr>
    <p:cSldViewPr snapToGrid="0">
      <p:cViewPr varScale="1">
        <p:scale>
          <a:sx n="102" d="100"/>
          <a:sy n="102" d="100"/>
        </p:scale>
        <p:origin x="6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896A0861-388F-F93E-F638-C746D6824906}"/>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E2B03D51-366B-E6DE-43E2-F5B410F63B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6F80C64E-5819-95D2-0E1C-EB172D834E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959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3F7463D4-F70F-736A-185D-870925A8F3B2}"/>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3F48F303-8B6F-3D1E-254B-D4D3135C7D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DEDACFEF-076B-C30D-2639-9B4028917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496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E853665F-BCC2-7ADA-19F4-4DA6DE792F8F}"/>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23F88630-D83F-69E4-0511-4A2EE26C1C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6AFB20B8-132A-8F4B-3E5C-E9CB0E06A6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443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24E15A5C-16A9-A2A2-CE8B-5A5D0E416F0E}"/>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0EEE11C7-3A71-8685-29A7-BD2FD55035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0FBD9700-08D4-F495-D954-B7FB0D46E1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506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B2A29F77-F524-CC76-3E11-20C5E73ACD4F}"/>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91373BF6-CD86-9262-AB8C-92103ED5EF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ADEE931E-399F-9AE1-281E-68CADC268B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32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E5D0FD43-DC11-4D06-C646-C0C63B62CAD3}"/>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F2D4F6F5-F440-DC78-F9E1-CDC405B9EC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B4746EE1-F0D8-0ECD-9AC4-2FFF44B0D3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16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2ED3B3BF-F6CF-D434-F921-48C8306124BF}"/>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EF69F0B1-09D6-F02E-F533-B3AE02A95D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E1A24EBC-3EFB-E526-2463-03AC01BC20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1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BB1A8E70-D77D-5FB9-6CA7-56DE243BF267}"/>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9B6D4245-72B8-29F2-D59D-1AB7B18D54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FE477ED5-F9A2-1A05-681E-53363A0D2B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631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B4652621-31A1-371A-C7CA-D40A2C4B7336}"/>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0DC9D9A5-9693-4D3A-E4DF-7B758068BA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1DC5CF33-F5A3-738D-217C-5CA98B9737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03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a:extLst>
            <a:ext uri="{FF2B5EF4-FFF2-40B4-BE49-F238E27FC236}">
              <a16:creationId xmlns:a16="http://schemas.microsoft.com/office/drawing/2014/main" id="{8839189B-CD6B-409C-6A18-1B5054BBF3D6}"/>
            </a:ext>
          </a:extLst>
        </p:cNvPr>
        <p:cNvGrpSpPr/>
        <p:nvPr/>
      </p:nvGrpSpPr>
      <p:grpSpPr>
        <a:xfrm>
          <a:off x="0" y="0"/>
          <a:ext cx="0" cy="0"/>
          <a:chOff x="0" y="0"/>
          <a:chExt cx="0" cy="0"/>
        </a:xfrm>
      </p:grpSpPr>
      <p:sp>
        <p:nvSpPr>
          <p:cNvPr id="374" name="Google Shape;374;g5c99e1ede3_0_154:notes">
            <a:extLst>
              <a:ext uri="{FF2B5EF4-FFF2-40B4-BE49-F238E27FC236}">
                <a16:creationId xmlns:a16="http://schemas.microsoft.com/office/drawing/2014/main" id="{3190D5F5-6EC8-DFCD-9327-680DB5B0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a:extLst>
              <a:ext uri="{FF2B5EF4-FFF2-40B4-BE49-F238E27FC236}">
                <a16:creationId xmlns:a16="http://schemas.microsoft.com/office/drawing/2014/main" id="{09059B6B-EBF7-4CEB-E976-6552193BE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70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a:extLst>
            <a:ext uri="{FF2B5EF4-FFF2-40B4-BE49-F238E27FC236}">
              <a16:creationId xmlns:a16="http://schemas.microsoft.com/office/drawing/2014/main" id="{DCC87B05-8EB7-0DEA-C52D-7241D4F63BCB}"/>
            </a:ext>
          </a:extLst>
        </p:cNvPr>
        <p:cNvGrpSpPr/>
        <p:nvPr/>
      </p:nvGrpSpPr>
      <p:grpSpPr>
        <a:xfrm>
          <a:off x="0" y="0"/>
          <a:ext cx="0" cy="0"/>
          <a:chOff x="0" y="0"/>
          <a:chExt cx="0" cy="0"/>
        </a:xfrm>
      </p:grpSpPr>
      <p:sp>
        <p:nvSpPr>
          <p:cNvPr id="1063" name="Google Shape;1063;g5bb3dc62fd_0_1167:notes">
            <a:extLst>
              <a:ext uri="{FF2B5EF4-FFF2-40B4-BE49-F238E27FC236}">
                <a16:creationId xmlns:a16="http://schemas.microsoft.com/office/drawing/2014/main" id="{ADA7DF8E-76BC-58AE-E298-C0CFBD5AC6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a:extLst>
              <a:ext uri="{FF2B5EF4-FFF2-40B4-BE49-F238E27FC236}">
                <a16:creationId xmlns:a16="http://schemas.microsoft.com/office/drawing/2014/main" id="{D0554398-F4CC-DA83-303D-9B0B4BD45D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36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F4B23C66-5026-E841-4F11-9EF953AE4E81}"/>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CD76ED15-2320-6A7F-1AA0-FB24ABDE8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732D35D3-79ED-C21D-BD71-9B38792C52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695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C18CCFD6-5168-C9E1-2375-DD23D5398265}"/>
            </a:ext>
          </a:extLst>
        </p:cNvPr>
        <p:cNvGrpSpPr/>
        <p:nvPr/>
      </p:nvGrpSpPr>
      <p:grpSpPr>
        <a:xfrm>
          <a:off x="0" y="0"/>
          <a:ext cx="0" cy="0"/>
          <a:chOff x="0" y="0"/>
          <a:chExt cx="0" cy="0"/>
        </a:xfrm>
      </p:grpSpPr>
      <p:sp>
        <p:nvSpPr>
          <p:cNvPr id="215" name="Google Shape;215;g5c99e1ede3_0_52:notes">
            <a:extLst>
              <a:ext uri="{FF2B5EF4-FFF2-40B4-BE49-F238E27FC236}">
                <a16:creationId xmlns:a16="http://schemas.microsoft.com/office/drawing/2014/main" id="{C88D398C-FB7D-8BD8-07E9-67155D0499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a:extLst>
              <a:ext uri="{FF2B5EF4-FFF2-40B4-BE49-F238E27FC236}">
                <a16:creationId xmlns:a16="http://schemas.microsoft.com/office/drawing/2014/main" id="{DB1136AF-AD69-4667-4BB0-9550A8FC6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08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a:extLst>
            <a:ext uri="{FF2B5EF4-FFF2-40B4-BE49-F238E27FC236}">
              <a16:creationId xmlns:a16="http://schemas.microsoft.com/office/drawing/2014/main" id="{9C01EC44-795F-F38F-2564-C91987991C46}"/>
            </a:ext>
          </a:extLst>
        </p:cNvPr>
        <p:cNvGrpSpPr/>
        <p:nvPr/>
      </p:nvGrpSpPr>
      <p:grpSpPr>
        <a:xfrm>
          <a:off x="0" y="0"/>
          <a:ext cx="0" cy="0"/>
          <a:chOff x="0" y="0"/>
          <a:chExt cx="0" cy="0"/>
        </a:xfrm>
      </p:grpSpPr>
      <p:sp>
        <p:nvSpPr>
          <p:cNvPr id="663" name="Google Shape;663;g5bb3dc62fd_0_1032:notes">
            <a:extLst>
              <a:ext uri="{FF2B5EF4-FFF2-40B4-BE49-F238E27FC236}">
                <a16:creationId xmlns:a16="http://schemas.microsoft.com/office/drawing/2014/main" id="{2291EFE0-60A6-C4F0-87E5-1AEB8361F1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a:extLst>
              <a:ext uri="{FF2B5EF4-FFF2-40B4-BE49-F238E27FC236}">
                <a16:creationId xmlns:a16="http://schemas.microsoft.com/office/drawing/2014/main" id="{25EC3B66-9E92-05CA-255C-A74FE4FBE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01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a:extLst>
            <a:ext uri="{FF2B5EF4-FFF2-40B4-BE49-F238E27FC236}">
              <a16:creationId xmlns:a16="http://schemas.microsoft.com/office/drawing/2014/main" id="{B6C954F8-B5EE-5B74-2BC4-692E7574B551}"/>
            </a:ext>
          </a:extLst>
        </p:cNvPr>
        <p:cNvGrpSpPr/>
        <p:nvPr/>
      </p:nvGrpSpPr>
      <p:grpSpPr>
        <a:xfrm>
          <a:off x="0" y="0"/>
          <a:ext cx="0" cy="0"/>
          <a:chOff x="0" y="0"/>
          <a:chExt cx="0" cy="0"/>
        </a:xfrm>
      </p:grpSpPr>
      <p:sp>
        <p:nvSpPr>
          <p:cNvPr id="663" name="Google Shape;663;g5bb3dc62fd_0_1032:notes">
            <a:extLst>
              <a:ext uri="{FF2B5EF4-FFF2-40B4-BE49-F238E27FC236}">
                <a16:creationId xmlns:a16="http://schemas.microsoft.com/office/drawing/2014/main" id="{66151EB3-B2D2-048E-C728-C841779271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a:extLst>
              <a:ext uri="{FF2B5EF4-FFF2-40B4-BE49-F238E27FC236}">
                <a16:creationId xmlns:a16="http://schemas.microsoft.com/office/drawing/2014/main" id="{4E62DC11-04E4-9B0D-D150-14A1CCAC34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19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D8C374AD-9620-B779-62D6-25B1D230DB9D}"/>
            </a:ext>
          </a:extLst>
        </p:cNvPr>
        <p:cNvGrpSpPr/>
        <p:nvPr/>
      </p:nvGrpSpPr>
      <p:grpSpPr>
        <a:xfrm>
          <a:off x="0" y="0"/>
          <a:ext cx="0" cy="0"/>
          <a:chOff x="0" y="0"/>
          <a:chExt cx="0" cy="0"/>
        </a:xfrm>
      </p:grpSpPr>
      <p:sp>
        <p:nvSpPr>
          <p:cNvPr id="259" name="Google Shape;259;g5ba3f769e1_0_73:notes">
            <a:extLst>
              <a:ext uri="{FF2B5EF4-FFF2-40B4-BE49-F238E27FC236}">
                <a16:creationId xmlns:a16="http://schemas.microsoft.com/office/drawing/2014/main" id="{C28C4684-7074-4881-D7CE-761287BC69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a:extLst>
              <a:ext uri="{FF2B5EF4-FFF2-40B4-BE49-F238E27FC236}">
                <a16:creationId xmlns:a16="http://schemas.microsoft.com/office/drawing/2014/main" id="{BB39B587-AC33-ACEA-FEF3-9106F9E111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111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B78E9778-1E7E-5DCF-0175-1BE4483BA8B2}"/>
            </a:ext>
          </a:extLst>
        </p:cNvPr>
        <p:cNvGrpSpPr/>
        <p:nvPr/>
      </p:nvGrpSpPr>
      <p:grpSpPr>
        <a:xfrm>
          <a:off x="0" y="0"/>
          <a:ext cx="0" cy="0"/>
          <a:chOff x="0" y="0"/>
          <a:chExt cx="0" cy="0"/>
        </a:xfrm>
      </p:grpSpPr>
      <p:sp>
        <p:nvSpPr>
          <p:cNvPr id="293" name="Google Shape;293;g5dc4e38d75_0_0:notes">
            <a:extLst>
              <a:ext uri="{FF2B5EF4-FFF2-40B4-BE49-F238E27FC236}">
                <a16:creationId xmlns:a16="http://schemas.microsoft.com/office/drawing/2014/main" id="{0F15C64B-265C-C75A-8368-0107829FD7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a:extLst>
              <a:ext uri="{FF2B5EF4-FFF2-40B4-BE49-F238E27FC236}">
                <a16:creationId xmlns:a16="http://schemas.microsoft.com/office/drawing/2014/main" id="{2E309DAB-75BD-4323-74F0-FDE599A5CF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96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9" r:id="rId8"/>
    <p:sldLayoutId id="2147483660"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430029" y="1185672"/>
            <a:ext cx="4488705" cy="170802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2000" dirty="0">
                <a:solidFill>
                  <a:schemeClr val="accent1"/>
                </a:solidFill>
              </a:rPr>
              <a:t>Thiết kế ứng dụng web phục vụ tra cứu thông tin học phần trong chương trình đào tạo bậc đại học chính quy tại Khoa Kỹ thuật và Công Nghệ</a:t>
            </a:r>
            <a:endParaRPr lang="en-US" sz="2000" dirty="0">
              <a:solidFill>
                <a:schemeClr val="accent1"/>
              </a:solidFill>
            </a:endParaRPr>
          </a:p>
        </p:txBody>
      </p:sp>
      <p:sp>
        <p:nvSpPr>
          <p:cNvPr id="110" name="Google Shape;110;p22"/>
          <p:cNvSpPr txBox="1">
            <a:spLocks noGrp="1"/>
          </p:cNvSpPr>
          <p:nvPr>
            <p:ph type="subTitle" idx="1"/>
          </p:nvPr>
        </p:nvSpPr>
        <p:spPr>
          <a:xfrm>
            <a:off x="4887675" y="2886420"/>
            <a:ext cx="3573411" cy="138065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dirty="0"/>
              <a:t>Giáo viên hương dẫn: Nguyễn Ngọc Thanh Đan</a:t>
            </a:r>
          </a:p>
          <a:p>
            <a:pPr marL="0" lvl="0" indent="0" algn="r" rtl="0">
              <a:spcBef>
                <a:spcPts val="0"/>
              </a:spcBef>
              <a:spcAft>
                <a:spcPts val="0"/>
              </a:spcAft>
              <a:buNone/>
            </a:pPr>
            <a:r>
              <a:rPr lang="vi-VN" dirty="0"/>
              <a:t>Sinh viên thực hiện: Đỗ Gia Hào</a:t>
            </a:r>
          </a:p>
          <a:p>
            <a:pPr marL="0" lvl="0" indent="0" algn="r" rtl="0">
              <a:spcBef>
                <a:spcPts val="0"/>
              </a:spcBef>
              <a:spcAft>
                <a:spcPts val="0"/>
              </a:spcAft>
              <a:buNone/>
            </a:pPr>
            <a:r>
              <a:rPr lang="vi-VN" dirty="0"/>
              <a:t>MSSV:110122070</a:t>
            </a:r>
          </a:p>
          <a:p>
            <a:pPr marL="0" lvl="0" indent="0" algn="r" rtl="0">
              <a:spcBef>
                <a:spcPts val="0"/>
              </a:spcBef>
              <a:spcAft>
                <a:spcPts val="0"/>
              </a:spcAft>
              <a:buNone/>
            </a:pPr>
            <a:r>
              <a:rPr lang="vi-VN" dirty="0"/>
              <a:t>Lớp:DA22TTD</a:t>
            </a:r>
          </a:p>
          <a:p>
            <a:pPr marL="0" lvl="0" indent="0" algn="r" rtl="0">
              <a:spcBef>
                <a:spcPts val="0"/>
              </a:spcBef>
              <a:spcAft>
                <a:spcPts val="0"/>
              </a:spcAft>
              <a:buNone/>
            </a:pP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A49873CE-5098-5F72-1EB1-5D0CE581407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719B0C3-35CE-DCF1-E621-055004CC913A}"/>
              </a:ext>
            </a:extLst>
          </p:cNvPr>
          <p:cNvSpPr/>
          <p:nvPr/>
        </p:nvSpPr>
        <p:spPr>
          <a:xfrm>
            <a:off x="370316" y="994938"/>
            <a:ext cx="4480559" cy="31719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EDF0CB2C-2528-3850-3BAA-33D4E49FE923}"/>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EDB14CF8-0A22-4DA3-39FA-CA1499A68E7D}"/>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FFFFF"/>
                </a:solidFill>
              </a:rPr>
              <a:t>Giao </a:t>
            </a:r>
            <a:r>
              <a:rPr lang="vi-VN" dirty="0">
                <a:solidFill>
                  <a:srgbClr val="FFFFFF"/>
                </a:solidFill>
              </a:rPr>
              <a:t>diện người dùng sau khi đăng nhập mới cho sử dụng các tính năng của trang web</a:t>
            </a:r>
            <a:endParaRPr dirty="0">
              <a:solidFill>
                <a:srgbClr val="FFFFFF"/>
              </a:solidFill>
            </a:endParaRPr>
          </a:p>
        </p:txBody>
      </p:sp>
      <p:cxnSp>
        <p:nvCxnSpPr>
          <p:cNvPr id="298" name="Google Shape;298;p26">
            <a:extLst>
              <a:ext uri="{FF2B5EF4-FFF2-40B4-BE49-F238E27FC236}">
                <a16:creationId xmlns:a16="http://schemas.microsoft.com/office/drawing/2014/main" id="{00DA556C-EC9A-BBD9-AB78-437506A8E9D8}"/>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a:extLst>
              <a:ext uri="{FF2B5EF4-FFF2-40B4-BE49-F238E27FC236}">
                <a16:creationId xmlns:a16="http://schemas.microsoft.com/office/drawing/2014/main" id="{858ACC20-B303-EC62-8B44-00280999789B}"/>
              </a:ext>
            </a:extLst>
          </p:cNvPr>
          <p:cNvPicPr>
            <a:picLocks noChangeAspect="1"/>
          </p:cNvPicPr>
          <p:nvPr/>
        </p:nvPicPr>
        <p:blipFill>
          <a:blip r:embed="rId3"/>
          <a:stretch>
            <a:fillRect/>
          </a:stretch>
        </p:blipFill>
        <p:spPr>
          <a:xfrm>
            <a:off x="370316" y="994938"/>
            <a:ext cx="4480559" cy="3153624"/>
          </a:xfrm>
          <a:prstGeom prst="rect">
            <a:avLst/>
          </a:prstGeom>
        </p:spPr>
      </p:pic>
      <p:sp>
        <p:nvSpPr>
          <p:cNvPr id="7" name="Google Shape;296;p26">
            <a:extLst>
              <a:ext uri="{FF2B5EF4-FFF2-40B4-BE49-F238E27FC236}">
                <a16:creationId xmlns:a16="http://schemas.microsoft.com/office/drawing/2014/main" id="{5E93BA88-FF97-4850-3FEE-BC372C6A2180}"/>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8.2 Giao diện người dùng</a:t>
            </a:r>
          </a:p>
        </p:txBody>
      </p:sp>
    </p:spTree>
    <p:extLst>
      <p:ext uri="{BB962C8B-B14F-4D97-AF65-F5344CB8AC3E}">
        <p14:creationId xmlns:p14="http://schemas.microsoft.com/office/powerpoint/2010/main" val="334587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8B13B5D7-6E66-BEB7-36FE-A89A0519DAC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4D39D47-DD62-EFF3-9DBB-5098B12621CC}"/>
              </a:ext>
            </a:extLst>
          </p:cNvPr>
          <p:cNvSpPr/>
          <p:nvPr/>
        </p:nvSpPr>
        <p:spPr>
          <a:xfrm>
            <a:off x="287591" y="1008743"/>
            <a:ext cx="4480559" cy="3108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3B153A46-136A-A501-D194-C1C85CBD5C67}"/>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C2B4754A-385E-F130-6B9F-649A392B8012}"/>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Giao diện quản trị được quản trị viên dùng để quản lý học phần và người dùng</a:t>
            </a:r>
            <a:endParaRPr dirty="0">
              <a:solidFill>
                <a:srgbClr val="FFFFFF"/>
              </a:solidFill>
            </a:endParaRPr>
          </a:p>
        </p:txBody>
      </p:sp>
      <p:cxnSp>
        <p:nvCxnSpPr>
          <p:cNvPr id="298" name="Google Shape;298;p26">
            <a:extLst>
              <a:ext uri="{FF2B5EF4-FFF2-40B4-BE49-F238E27FC236}">
                <a16:creationId xmlns:a16="http://schemas.microsoft.com/office/drawing/2014/main" id="{E6E2BFEE-A57F-3637-9F2A-020C26712E9C}"/>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a:extLst>
              <a:ext uri="{FF2B5EF4-FFF2-40B4-BE49-F238E27FC236}">
                <a16:creationId xmlns:a16="http://schemas.microsoft.com/office/drawing/2014/main" id="{2FC91632-DC18-4B85-8D44-A47FF3D4A9E3}"/>
              </a:ext>
            </a:extLst>
          </p:cNvPr>
          <p:cNvPicPr>
            <a:picLocks noChangeAspect="1"/>
          </p:cNvPicPr>
          <p:nvPr/>
        </p:nvPicPr>
        <p:blipFill>
          <a:blip r:embed="rId3"/>
          <a:stretch>
            <a:fillRect/>
          </a:stretch>
        </p:blipFill>
        <p:spPr>
          <a:xfrm>
            <a:off x="287591" y="1026155"/>
            <a:ext cx="4480559" cy="3091190"/>
          </a:xfrm>
          <a:prstGeom prst="rect">
            <a:avLst/>
          </a:prstGeom>
        </p:spPr>
      </p:pic>
      <p:sp>
        <p:nvSpPr>
          <p:cNvPr id="8" name="Google Shape;296;p26">
            <a:extLst>
              <a:ext uri="{FF2B5EF4-FFF2-40B4-BE49-F238E27FC236}">
                <a16:creationId xmlns:a16="http://schemas.microsoft.com/office/drawing/2014/main" id="{0F447E2A-78FD-12C0-CFB0-81E72D87949D}"/>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8.3 Giao diện quản trị</a:t>
            </a:r>
          </a:p>
        </p:txBody>
      </p:sp>
    </p:spTree>
    <p:extLst>
      <p:ext uri="{BB962C8B-B14F-4D97-AF65-F5344CB8AC3E}">
        <p14:creationId xmlns:p14="http://schemas.microsoft.com/office/powerpoint/2010/main" val="37258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B95A34A0-8900-7C08-6A26-7BE6DF9E4F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C27822-224D-F9B8-0281-A780734E5B25}"/>
              </a:ext>
            </a:extLst>
          </p:cNvPr>
          <p:cNvSpPr/>
          <p:nvPr/>
        </p:nvSpPr>
        <p:spPr>
          <a:xfrm>
            <a:off x="403773" y="1103086"/>
            <a:ext cx="4412343" cy="2869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A9D07C25-CDF4-6638-FB1B-164AD60AFDA6}"/>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E38FA0D9-0C94-0034-EEA7-779133891257}"/>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Giao diện tra cứu để người dùng và quản trị viên sử dụng để xem học phần</a:t>
            </a:r>
            <a:endParaRPr dirty="0">
              <a:solidFill>
                <a:srgbClr val="FFFFFF"/>
              </a:solidFill>
            </a:endParaRPr>
          </a:p>
        </p:txBody>
      </p:sp>
      <p:cxnSp>
        <p:nvCxnSpPr>
          <p:cNvPr id="298" name="Google Shape;298;p26">
            <a:extLst>
              <a:ext uri="{FF2B5EF4-FFF2-40B4-BE49-F238E27FC236}">
                <a16:creationId xmlns:a16="http://schemas.microsoft.com/office/drawing/2014/main" id="{0B5A553D-7CD5-3957-B745-DF97B33631AB}"/>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 name="Google Shape;296;p26">
            <a:extLst>
              <a:ext uri="{FF2B5EF4-FFF2-40B4-BE49-F238E27FC236}">
                <a16:creationId xmlns:a16="http://schemas.microsoft.com/office/drawing/2014/main" id="{AC89ED94-8888-ABE1-0E16-51B4EECFCF73}"/>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8.4 Giao diện tra cứu học phần</a:t>
            </a:r>
          </a:p>
        </p:txBody>
      </p:sp>
      <p:pic>
        <p:nvPicPr>
          <p:cNvPr id="3" name="Picture 2">
            <a:extLst>
              <a:ext uri="{FF2B5EF4-FFF2-40B4-BE49-F238E27FC236}">
                <a16:creationId xmlns:a16="http://schemas.microsoft.com/office/drawing/2014/main" id="{79882499-E313-31DE-349E-EF33D0DB3037}"/>
              </a:ext>
            </a:extLst>
          </p:cNvPr>
          <p:cNvPicPr>
            <a:picLocks noChangeAspect="1"/>
          </p:cNvPicPr>
          <p:nvPr/>
        </p:nvPicPr>
        <p:blipFill>
          <a:blip r:embed="rId3"/>
          <a:stretch>
            <a:fillRect/>
          </a:stretch>
        </p:blipFill>
        <p:spPr>
          <a:xfrm>
            <a:off x="408457" y="1103087"/>
            <a:ext cx="4412343" cy="2869118"/>
          </a:xfrm>
          <a:prstGeom prst="rect">
            <a:avLst/>
          </a:prstGeom>
        </p:spPr>
      </p:pic>
    </p:spTree>
    <p:extLst>
      <p:ext uri="{BB962C8B-B14F-4D97-AF65-F5344CB8AC3E}">
        <p14:creationId xmlns:p14="http://schemas.microsoft.com/office/powerpoint/2010/main" val="80777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20F85519-61C1-DCDB-C165-C48D4E4DE9C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B89B720-254F-880F-D9B7-7617C93286C1}"/>
              </a:ext>
            </a:extLst>
          </p:cNvPr>
          <p:cNvSpPr/>
          <p:nvPr/>
        </p:nvSpPr>
        <p:spPr>
          <a:xfrm>
            <a:off x="466514" y="983250"/>
            <a:ext cx="4354286" cy="31836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C04D53B3-CC09-764F-BCE2-25CC99EEA625}"/>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8576FDBB-C6B0-53D6-C03B-6389F0E83E35}"/>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Khi bấm tìm kiếm người dùng sẽ được xem học phần của mình</a:t>
            </a:r>
            <a:endParaRPr dirty="0">
              <a:solidFill>
                <a:srgbClr val="FFFFFF"/>
              </a:solidFill>
            </a:endParaRPr>
          </a:p>
        </p:txBody>
      </p:sp>
      <p:cxnSp>
        <p:nvCxnSpPr>
          <p:cNvPr id="298" name="Google Shape;298;p26">
            <a:extLst>
              <a:ext uri="{FF2B5EF4-FFF2-40B4-BE49-F238E27FC236}">
                <a16:creationId xmlns:a16="http://schemas.microsoft.com/office/drawing/2014/main" id="{A6D026A2-EC98-E9D4-A865-C3AC58DA3554}"/>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 name="Google Shape;296;p26">
            <a:extLst>
              <a:ext uri="{FF2B5EF4-FFF2-40B4-BE49-F238E27FC236}">
                <a16:creationId xmlns:a16="http://schemas.microsoft.com/office/drawing/2014/main" id="{529A71C4-C2A3-4894-545E-9370F2029562}"/>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8.4 Giao diện tra cứu học phần</a:t>
            </a:r>
          </a:p>
        </p:txBody>
      </p:sp>
      <p:pic>
        <p:nvPicPr>
          <p:cNvPr id="4" name="Picture 3">
            <a:extLst>
              <a:ext uri="{FF2B5EF4-FFF2-40B4-BE49-F238E27FC236}">
                <a16:creationId xmlns:a16="http://schemas.microsoft.com/office/drawing/2014/main" id="{E376A686-29D9-E913-9580-B96D4F8682EA}"/>
              </a:ext>
            </a:extLst>
          </p:cNvPr>
          <p:cNvPicPr>
            <a:picLocks noChangeAspect="1"/>
          </p:cNvPicPr>
          <p:nvPr/>
        </p:nvPicPr>
        <p:blipFill>
          <a:blip r:embed="rId3"/>
          <a:stretch>
            <a:fillRect/>
          </a:stretch>
        </p:blipFill>
        <p:spPr>
          <a:xfrm>
            <a:off x="466514" y="983250"/>
            <a:ext cx="4354286" cy="3177000"/>
          </a:xfrm>
          <a:prstGeom prst="rect">
            <a:avLst/>
          </a:prstGeom>
        </p:spPr>
      </p:pic>
    </p:spTree>
    <p:extLst>
      <p:ext uri="{BB962C8B-B14F-4D97-AF65-F5344CB8AC3E}">
        <p14:creationId xmlns:p14="http://schemas.microsoft.com/office/powerpoint/2010/main" val="358185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33EC8AB2-C294-CC22-8E5A-2E7E02AF889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8CE3B06-BBBB-E0C0-373D-AD2632EAA692}"/>
              </a:ext>
            </a:extLst>
          </p:cNvPr>
          <p:cNvSpPr/>
          <p:nvPr/>
        </p:nvSpPr>
        <p:spPr>
          <a:xfrm>
            <a:off x="364914" y="816607"/>
            <a:ext cx="4455886" cy="3510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23F15479-9375-38C5-DC8E-78BECBDC1303}"/>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A49BAE57-3433-68CA-4900-7D5D77F1F772}"/>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Quản trị viên có thể sửa và xóa học phần trong giao diện tra cứu học phần</a:t>
            </a:r>
            <a:endParaRPr dirty="0">
              <a:solidFill>
                <a:srgbClr val="FFFFFF"/>
              </a:solidFill>
            </a:endParaRPr>
          </a:p>
        </p:txBody>
      </p:sp>
      <p:cxnSp>
        <p:nvCxnSpPr>
          <p:cNvPr id="298" name="Google Shape;298;p26">
            <a:extLst>
              <a:ext uri="{FF2B5EF4-FFF2-40B4-BE49-F238E27FC236}">
                <a16:creationId xmlns:a16="http://schemas.microsoft.com/office/drawing/2014/main" id="{C2AE0E76-83AB-E3A5-CB23-07F46160D322}"/>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 name="Google Shape;296;p26">
            <a:extLst>
              <a:ext uri="{FF2B5EF4-FFF2-40B4-BE49-F238E27FC236}">
                <a16:creationId xmlns:a16="http://schemas.microsoft.com/office/drawing/2014/main" id="{4C6A1B88-8693-061D-FCA8-EC2CE8AB0C2D}"/>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8.4 Giao diện tra cứu học phần</a:t>
            </a:r>
          </a:p>
        </p:txBody>
      </p:sp>
      <p:pic>
        <p:nvPicPr>
          <p:cNvPr id="3" name="Picture 2">
            <a:extLst>
              <a:ext uri="{FF2B5EF4-FFF2-40B4-BE49-F238E27FC236}">
                <a16:creationId xmlns:a16="http://schemas.microsoft.com/office/drawing/2014/main" id="{C56EF8D2-234C-0646-3FA6-B54E1378E26C}"/>
              </a:ext>
            </a:extLst>
          </p:cNvPr>
          <p:cNvPicPr>
            <a:picLocks noChangeAspect="1"/>
          </p:cNvPicPr>
          <p:nvPr/>
        </p:nvPicPr>
        <p:blipFill>
          <a:blip r:embed="rId3"/>
          <a:stretch>
            <a:fillRect/>
          </a:stretch>
        </p:blipFill>
        <p:spPr>
          <a:xfrm>
            <a:off x="364914" y="816608"/>
            <a:ext cx="4455886" cy="3510283"/>
          </a:xfrm>
          <a:prstGeom prst="rect">
            <a:avLst/>
          </a:prstGeom>
        </p:spPr>
      </p:pic>
    </p:spTree>
    <p:extLst>
      <p:ext uri="{BB962C8B-B14F-4D97-AF65-F5344CB8AC3E}">
        <p14:creationId xmlns:p14="http://schemas.microsoft.com/office/powerpoint/2010/main" val="116757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BA055F10-BE8F-190C-3487-F0FAA7991AB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0E3CECE-8B24-43B1-0199-417D26A5E5E6}"/>
              </a:ext>
            </a:extLst>
          </p:cNvPr>
          <p:cNvSpPr/>
          <p:nvPr/>
        </p:nvSpPr>
        <p:spPr>
          <a:xfrm>
            <a:off x="435757" y="775869"/>
            <a:ext cx="4457943" cy="3591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6F330828-1DD3-DF5D-E312-6683C9CEEC14}"/>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1BEC1A1F-8949-FC73-832D-AAE9C31793B7}"/>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Chỉ quản trị viên mới sử dụng được giao diện này để tạo tài khoản cho người dùng hoặc tạo thêm tài khoản cho quản trị viên khác</a:t>
            </a:r>
            <a:endParaRPr dirty="0">
              <a:solidFill>
                <a:srgbClr val="FFFFFF"/>
              </a:solidFill>
            </a:endParaRPr>
          </a:p>
        </p:txBody>
      </p:sp>
      <p:cxnSp>
        <p:nvCxnSpPr>
          <p:cNvPr id="298" name="Google Shape;298;p26">
            <a:extLst>
              <a:ext uri="{FF2B5EF4-FFF2-40B4-BE49-F238E27FC236}">
                <a16:creationId xmlns:a16="http://schemas.microsoft.com/office/drawing/2014/main" id="{C6C8EB20-7E20-1ED4-59DA-BDA7DEA51777}"/>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 name="Google Shape;296;p26">
            <a:extLst>
              <a:ext uri="{FF2B5EF4-FFF2-40B4-BE49-F238E27FC236}">
                <a16:creationId xmlns:a16="http://schemas.microsoft.com/office/drawing/2014/main" id="{D84B4757-3389-4147-AC3A-D7E154841B5D}"/>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8.5 Giao diện thêm người dùng</a:t>
            </a:r>
          </a:p>
        </p:txBody>
      </p:sp>
      <p:pic>
        <p:nvPicPr>
          <p:cNvPr id="4" name="Picture 3">
            <a:extLst>
              <a:ext uri="{FF2B5EF4-FFF2-40B4-BE49-F238E27FC236}">
                <a16:creationId xmlns:a16="http://schemas.microsoft.com/office/drawing/2014/main" id="{707B2516-1585-4722-FECF-E529C280BC72}"/>
              </a:ext>
            </a:extLst>
          </p:cNvPr>
          <p:cNvPicPr>
            <a:picLocks noChangeAspect="1"/>
          </p:cNvPicPr>
          <p:nvPr/>
        </p:nvPicPr>
        <p:blipFill>
          <a:blip r:embed="rId3"/>
          <a:stretch>
            <a:fillRect/>
          </a:stretch>
        </p:blipFill>
        <p:spPr>
          <a:xfrm>
            <a:off x="435757" y="775870"/>
            <a:ext cx="4457943" cy="3591759"/>
          </a:xfrm>
          <a:prstGeom prst="rect">
            <a:avLst/>
          </a:prstGeom>
        </p:spPr>
      </p:pic>
    </p:spTree>
    <p:extLst>
      <p:ext uri="{BB962C8B-B14F-4D97-AF65-F5344CB8AC3E}">
        <p14:creationId xmlns:p14="http://schemas.microsoft.com/office/powerpoint/2010/main" val="976814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E998E457-66DA-D282-FCF9-95A09D2E3F3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4770ECA-A1A3-4653-915E-89186ED72E4F}"/>
              </a:ext>
            </a:extLst>
          </p:cNvPr>
          <p:cNvSpPr/>
          <p:nvPr/>
        </p:nvSpPr>
        <p:spPr>
          <a:xfrm>
            <a:off x="404427" y="1009854"/>
            <a:ext cx="4351902" cy="3123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EC315DD1-DED0-E3AD-D625-09B6EE7E215B}"/>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3901BFA0-FD57-41F1-A526-FD6421587FE6}"/>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Chỉ quản trị viên mới sử dụng được giao diện này để sửa hoặc xóa tài khoản của người khác</a:t>
            </a:r>
          </a:p>
        </p:txBody>
      </p:sp>
      <p:cxnSp>
        <p:nvCxnSpPr>
          <p:cNvPr id="298" name="Google Shape;298;p26">
            <a:extLst>
              <a:ext uri="{FF2B5EF4-FFF2-40B4-BE49-F238E27FC236}">
                <a16:creationId xmlns:a16="http://schemas.microsoft.com/office/drawing/2014/main" id="{1BEE6389-AD53-A8DE-A535-7CD68E33444E}"/>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 name="Google Shape;296;p26">
            <a:extLst>
              <a:ext uri="{FF2B5EF4-FFF2-40B4-BE49-F238E27FC236}">
                <a16:creationId xmlns:a16="http://schemas.microsoft.com/office/drawing/2014/main" id="{120E4B6F-9EA7-06F0-8998-75554496B52A}"/>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8.6 Giao diện quản lý người dùng</a:t>
            </a:r>
          </a:p>
        </p:txBody>
      </p:sp>
      <p:pic>
        <p:nvPicPr>
          <p:cNvPr id="3" name="Picture 2">
            <a:extLst>
              <a:ext uri="{FF2B5EF4-FFF2-40B4-BE49-F238E27FC236}">
                <a16:creationId xmlns:a16="http://schemas.microsoft.com/office/drawing/2014/main" id="{90A0D9A9-53B0-8027-35D1-75D4A61FB73A}"/>
              </a:ext>
            </a:extLst>
          </p:cNvPr>
          <p:cNvPicPr>
            <a:picLocks noChangeAspect="1"/>
          </p:cNvPicPr>
          <p:nvPr/>
        </p:nvPicPr>
        <p:blipFill>
          <a:blip r:embed="rId3"/>
          <a:stretch>
            <a:fillRect/>
          </a:stretch>
        </p:blipFill>
        <p:spPr>
          <a:xfrm>
            <a:off x="408784" y="1009854"/>
            <a:ext cx="4351902" cy="3123792"/>
          </a:xfrm>
          <a:prstGeom prst="rect">
            <a:avLst/>
          </a:prstGeom>
        </p:spPr>
      </p:pic>
    </p:spTree>
    <p:extLst>
      <p:ext uri="{BB962C8B-B14F-4D97-AF65-F5344CB8AC3E}">
        <p14:creationId xmlns:p14="http://schemas.microsoft.com/office/powerpoint/2010/main" val="416607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C0C8ADC1-182C-D56F-5FF3-DE6977B0A88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5F1D409-A233-F9AD-269B-4CC9E1C96E94}"/>
              </a:ext>
            </a:extLst>
          </p:cNvPr>
          <p:cNvSpPr/>
          <p:nvPr/>
        </p:nvSpPr>
        <p:spPr>
          <a:xfrm>
            <a:off x="545721" y="798293"/>
            <a:ext cx="4347979" cy="3596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292C6EBA-7CE7-6734-D2C1-CCD501864696}"/>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B88C2B5B-26C5-45C9-3DF8-8CDEEC422519}"/>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Chỉ quản trị viên mới sử dụng được giao diện này để sửa tài khoản và mật khẩu của người dùng khác</a:t>
            </a:r>
            <a:endParaRPr dirty="0">
              <a:solidFill>
                <a:srgbClr val="FFFFFF"/>
              </a:solidFill>
            </a:endParaRPr>
          </a:p>
        </p:txBody>
      </p:sp>
      <p:cxnSp>
        <p:nvCxnSpPr>
          <p:cNvPr id="298" name="Google Shape;298;p26">
            <a:extLst>
              <a:ext uri="{FF2B5EF4-FFF2-40B4-BE49-F238E27FC236}">
                <a16:creationId xmlns:a16="http://schemas.microsoft.com/office/drawing/2014/main" id="{59970EB2-2129-A7BB-E715-3D75E061C6B1}"/>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 name="Google Shape;296;p26">
            <a:extLst>
              <a:ext uri="{FF2B5EF4-FFF2-40B4-BE49-F238E27FC236}">
                <a16:creationId xmlns:a16="http://schemas.microsoft.com/office/drawing/2014/main" id="{B7C12CF6-9FF2-675E-9F02-3C7A54E11D2E}"/>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8.6 Giao diện sửa người dùng</a:t>
            </a:r>
          </a:p>
        </p:txBody>
      </p:sp>
      <p:pic>
        <p:nvPicPr>
          <p:cNvPr id="4" name="Picture 3">
            <a:extLst>
              <a:ext uri="{FF2B5EF4-FFF2-40B4-BE49-F238E27FC236}">
                <a16:creationId xmlns:a16="http://schemas.microsoft.com/office/drawing/2014/main" id="{60FCA210-8B6A-7ED6-69C6-7AC92E313981}"/>
              </a:ext>
            </a:extLst>
          </p:cNvPr>
          <p:cNvPicPr>
            <a:picLocks noChangeAspect="1"/>
          </p:cNvPicPr>
          <p:nvPr/>
        </p:nvPicPr>
        <p:blipFill>
          <a:blip r:embed="rId3"/>
          <a:stretch>
            <a:fillRect/>
          </a:stretch>
        </p:blipFill>
        <p:spPr>
          <a:xfrm>
            <a:off x="545721" y="798293"/>
            <a:ext cx="4347979" cy="3596081"/>
          </a:xfrm>
          <a:prstGeom prst="rect">
            <a:avLst/>
          </a:prstGeom>
        </p:spPr>
      </p:pic>
    </p:spTree>
    <p:extLst>
      <p:ext uri="{BB962C8B-B14F-4D97-AF65-F5344CB8AC3E}">
        <p14:creationId xmlns:p14="http://schemas.microsoft.com/office/powerpoint/2010/main" val="400084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870EA8A2-8863-20C8-CEE8-EE2CE925C8C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74F1E61-5D8F-90B2-C47D-05FF3CA8746A}"/>
              </a:ext>
            </a:extLst>
          </p:cNvPr>
          <p:cNvSpPr/>
          <p:nvPr/>
        </p:nvSpPr>
        <p:spPr>
          <a:xfrm>
            <a:off x="313493" y="758270"/>
            <a:ext cx="4507307" cy="3626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8EA1550E-3B4E-1BCD-C3CA-4852E87AC6D9}"/>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16E0E157-21A7-0C7C-2364-2F1ACC330450}"/>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Chỉ quản trị viên mới sử dụng được giao diện này để thêm học phần cho người dùng</a:t>
            </a:r>
            <a:endParaRPr dirty="0">
              <a:solidFill>
                <a:srgbClr val="FFFFFF"/>
              </a:solidFill>
            </a:endParaRPr>
          </a:p>
        </p:txBody>
      </p:sp>
      <p:cxnSp>
        <p:nvCxnSpPr>
          <p:cNvPr id="298" name="Google Shape;298;p26">
            <a:extLst>
              <a:ext uri="{FF2B5EF4-FFF2-40B4-BE49-F238E27FC236}">
                <a16:creationId xmlns:a16="http://schemas.microsoft.com/office/drawing/2014/main" id="{3E73D485-A179-0D7F-B67C-3157290A9728}"/>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7" name="Google Shape;296;p26">
            <a:extLst>
              <a:ext uri="{FF2B5EF4-FFF2-40B4-BE49-F238E27FC236}">
                <a16:creationId xmlns:a16="http://schemas.microsoft.com/office/drawing/2014/main" id="{84547478-670B-EB86-161D-257B5033D962}"/>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8.7 Giao diện thêm học phần</a:t>
            </a:r>
          </a:p>
        </p:txBody>
      </p:sp>
      <p:pic>
        <p:nvPicPr>
          <p:cNvPr id="3" name="Picture 2">
            <a:extLst>
              <a:ext uri="{FF2B5EF4-FFF2-40B4-BE49-F238E27FC236}">
                <a16:creationId xmlns:a16="http://schemas.microsoft.com/office/drawing/2014/main" id="{D7AB8660-127F-5084-231F-6750BDF12DD1}"/>
              </a:ext>
            </a:extLst>
          </p:cNvPr>
          <p:cNvPicPr>
            <a:picLocks noChangeAspect="1"/>
          </p:cNvPicPr>
          <p:nvPr/>
        </p:nvPicPr>
        <p:blipFill>
          <a:blip r:embed="rId3"/>
          <a:stretch>
            <a:fillRect/>
          </a:stretch>
        </p:blipFill>
        <p:spPr>
          <a:xfrm>
            <a:off x="313493" y="758270"/>
            <a:ext cx="4507307" cy="3626960"/>
          </a:xfrm>
          <a:prstGeom prst="rect">
            <a:avLst/>
          </a:prstGeom>
        </p:spPr>
      </p:pic>
    </p:spTree>
    <p:extLst>
      <p:ext uri="{BB962C8B-B14F-4D97-AF65-F5344CB8AC3E}">
        <p14:creationId xmlns:p14="http://schemas.microsoft.com/office/powerpoint/2010/main" val="661785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a:extLst>
            <a:ext uri="{FF2B5EF4-FFF2-40B4-BE49-F238E27FC236}">
              <a16:creationId xmlns:a16="http://schemas.microsoft.com/office/drawing/2014/main" id="{F6AB5FED-257B-419E-C90A-6A4D49F88D4E}"/>
            </a:ext>
          </a:extLst>
        </p:cNvPr>
        <p:cNvGrpSpPr/>
        <p:nvPr/>
      </p:nvGrpSpPr>
      <p:grpSpPr>
        <a:xfrm>
          <a:off x="0" y="0"/>
          <a:ext cx="0" cy="0"/>
          <a:chOff x="0" y="0"/>
          <a:chExt cx="0" cy="0"/>
        </a:xfrm>
      </p:grpSpPr>
      <p:sp>
        <p:nvSpPr>
          <p:cNvPr id="377" name="Google Shape;377;p27">
            <a:extLst>
              <a:ext uri="{FF2B5EF4-FFF2-40B4-BE49-F238E27FC236}">
                <a16:creationId xmlns:a16="http://schemas.microsoft.com/office/drawing/2014/main" id="{A73E4089-EC15-2630-483B-A90BBA93D4C3}"/>
              </a:ext>
            </a:extLst>
          </p:cNvPr>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a:extLst>
              <a:ext uri="{FF2B5EF4-FFF2-40B4-BE49-F238E27FC236}">
                <a16:creationId xmlns:a16="http://schemas.microsoft.com/office/drawing/2014/main" id="{3791E534-C3F6-8A05-36EE-1B3D59D4BA52}"/>
              </a:ext>
            </a:extLst>
          </p:cNvPr>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a:extLst>
              <a:ext uri="{FF2B5EF4-FFF2-40B4-BE49-F238E27FC236}">
                <a16:creationId xmlns:a16="http://schemas.microsoft.com/office/drawing/2014/main" id="{30507132-928F-5771-DEC5-5246C8C0BC19}"/>
              </a:ext>
            </a:extLst>
          </p:cNvPr>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a:extLst>
              <a:ext uri="{FF2B5EF4-FFF2-40B4-BE49-F238E27FC236}">
                <a16:creationId xmlns:a16="http://schemas.microsoft.com/office/drawing/2014/main" id="{9FE983E0-22BE-06F5-3A41-D085D03E7A49}"/>
              </a:ext>
            </a:extLst>
          </p:cNvPr>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a:extLst>
              <a:ext uri="{FF2B5EF4-FFF2-40B4-BE49-F238E27FC236}">
                <a16:creationId xmlns:a16="http://schemas.microsoft.com/office/drawing/2014/main" id="{36A68D66-6652-E287-3D80-A4E8D8BC769A}"/>
              </a:ext>
            </a:extLst>
          </p:cNvPr>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a:extLst>
              <a:ext uri="{FF2B5EF4-FFF2-40B4-BE49-F238E27FC236}">
                <a16:creationId xmlns:a16="http://schemas.microsoft.com/office/drawing/2014/main" id="{EE67B1F4-9A74-1415-06FB-22D9A0B22045}"/>
              </a:ext>
            </a:extLst>
          </p:cNvPr>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a:extLst>
              <a:ext uri="{FF2B5EF4-FFF2-40B4-BE49-F238E27FC236}">
                <a16:creationId xmlns:a16="http://schemas.microsoft.com/office/drawing/2014/main" id="{AB420C2D-4821-E398-0057-049A57516174}"/>
              </a:ext>
            </a:extLst>
          </p:cNvPr>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a:extLst>
              <a:ext uri="{FF2B5EF4-FFF2-40B4-BE49-F238E27FC236}">
                <a16:creationId xmlns:a16="http://schemas.microsoft.com/office/drawing/2014/main" id="{9FD67C25-E2BD-F493-7ACB-40DA31175644}"/>
              </a:ext>
            </a:extLst>
          </p:cNvPr>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a:extLst>
              <a:ext uri="{FF2B5EF4-FFF2-40B4-BE49-F238E27FC236}">
                <a16:creationId xmlns:a16="http://schemas.microsoft.com/office/drawing/2014/main" id="{1568C286-B80E-6978-C5E5-9F84D076D7F2}"/>
              </a:ext>
            </a:extLst>
          </p:cNvPr>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a:extLst>
              <a:ext uri="{FF2B5EF4-FFF2-40B4-BE49-F238E27FC236}">
                <a16:creationId xmlns:a16="http://schemas.microsoft.com/office/drawing/2014/main" id="{3C00F4A0-D33E-014A-71EB-53BF9C0B78EA}"/>
              </a:ext>
            </a:extLst>
          </p:cNvPr>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a:extLst>
              <a:ext uri="{FF2B5EF4-FFF2-40B4-BE49-F238E27FC236}">
                <a16:creationId xmlns:a16="http://schemas.microsoft.com/office/drawing/2014/main" id="{A236120E-BCC0-AF89-C8A4-61BC7D75E44C}"/>
              </a:ext>
            </a:extLst>
          </p:cNvPr>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a:extLst>
              <a:ext uri="{FF2B5EF4-FFF2-40B4-BE49-F238E27FC236}">
                <a16:creationId xmlns:a16="http://schemas.microsoft.com/office/drawing/2014/main" id="{003B3C3B-314F-E26C-5227-2E83B97BF700}"/>
              </a:ext>
            </a:extLst>
          </p:cNvPr>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a:extLst>
              <a:ext uri="{FF2B5EF4-FFF2-40B4-BE49-F238E27FC236}">
                <a16:creationId xmlns:a16="http://schemas.microsoft.com/office/drawing/2014/main" id="{53C802C6-325C-CC48-592A-B680756C4983}"/>
              </a:ext>
            </a:extLst>
          </p:cNvPr>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a:extLst>
              <a:ext uri="{FF2B5EF4-FFF2-40B4-BE49-F238E27FC236}">
                <a16:creationId xmlns:a16="http://schemas.microsoft.com/office/drawing/2014/main" id="{74955EA6-877D-869A-21B6-66EBA12F036F}"/>
              </a:ext>
            </a:extLst>
          </p:cNvPr>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a:extLst>
              <a:ext uri="{FF2B5EF4-FFF2-40B4-BE49-F238E27FC236}">
                <a16:creationId xmlns:a16="http://schemas.microsoft.com/office/drawing/2014/main" id="{873E2052-D1B0-7845-47EE-E28E5391A084}"/>
              </a:ext>
            </a:extLst>
          </p:cNvPr>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a:extLst>
              <a:ext uri="{FF2B5EF4-FFF2-40B4-BE49-F238E27FC236}">
                <a16:creationId xmlns:a16="http://schemas.microsoft.com/office/drawing/2014/main" id="{4668DBFF-8F02-8DE9-4278-C96FF0F4E36F}"/>
              </a:ext>
            </a:extLst>
          </p:cNvPr>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a:extLst>
              <a:ext uri="{FF2B5EF4-FFF2-40B4-BE49-F238E27FC236}">
                <a16:creationId xmlns:a16="http://schemas.microsoft.com/office/drawing/2014/main" id="{26A89333-A992-1CB2-5E06-9E8838F98CBF}"/>
              </a:ext>
            </a:extLst>
          </p:cNvPr>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a:extLst>
              <a:ext uri="{FF2B5EF4-FFF2-40B4-BE49-F238E27FC236}">
                <a16:creationId xmlns:a16="http://schemas.microsoft.com/office/drawing/2014/main" id="{3AFB807B-977A-1485-2DA3-264A0CDACF7B}"/>
              </a:ext>
            </a:extLst>
          </p:cNvPr>
          <p:cNvSpPr txBox="1">
            <a:spLocks noGrp="1"/>
          </p:cNvSpPr>
          <p:nvPr>
            <p:ph type="ctrTitle"/>
          </p:nvPr>
        </p:nvSpPr>
        <p:spPr>
          <a:xfrm>
            <a:off x="2775516" y="1969041"/>
            <a:ext cx="3592968" cy="11300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000" dirty="0"/>
              <a:t>11. Kết luận và hướng phát triển</a:t>
            </a:r>
            <a:endParaRPr sz="3000" dirty="0"/>
          </a:p>
        </p:txBody>
      </p:sp>
    </p:spTree>
    <p:extLst>
      <p:ext uri="{BB962C8B-B14F-4D97-AF65-F5344CB8AC3E}">
        <p14:creationId xmlns:p14="http://schemas.microsoft.com/office/powerpoint/2010/main" val="357593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1. Lý do chọn đề tài</a:t>
            </a:r>
            <a:endParaRPr dirty="0"/>
          </a:p>
        </p:txBody>
      </p:sp>
      <p:sp>
        <p:nvSpPr>
          <p:cNvPr id="276" name="Google Shape;276;p25"/>
          <p:cNvSpPr txBox="1">
            <a:spLocks noGrp="1"/>
          </p:cNvSpPr>
          <p:nvPr>
            <p:ph type="subTitle" idx="1"/>
          </p:nvPr>
        </p:nvSpPr>
        <p:spPr>
          <a:xfrm>
            <a:off x="819931" y="27305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Một hệ thống web hoàn chỉnh cho phép người dùng tra cứu thông tin học phần có giao diện dễ sử dụng, đáp ứng đầy đủ các yêu cầu tìm kiếm học phần</a:t>
            </a:r>
          </a:p>
        </p:txBody>
      </p:sp>
      <p:sp>
        <p:nvSpPr>
          <p:cNvPr id="277" name="Google Shape;277;p25"/>
          <p:cNvSpPr txBox="1">
            <a:spLocks noGrp="1"/>
          </p:cNvSpPr>
          <p:nvPr>
            <p:ph type="subTitle" idx="2"/>
          </p:nvPr>
        </p:nvSpPr>
        <p:spPr>
          <a:xfrm>
            <a:off x="6434656" y="27305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Phát triển website phù hợp để tra cứu thông tin học phần hiệu quả</a:t>
            </a:r>
            <a:endParaRPr dirty="0"/>
          </a:p>
        </p:txBody>
      </p:sp>
      <p:sp>
        <p:nvSpPr>
          <p:cNvPr id="278" name="Google Shape;278;p25"/>
          <p:cNvSpPr txBox="1">
            <a:spLocks noGrp="1"/>
          </p:cNvSpPr>
          <p:nvPr>
            <p:ph type="subTitle" idx="3"/>
          </p:nvPr>
        </p:nvSpPr>
        <p:spPr>
          <a:xfrm>
            <a:off x="3633931" y="27305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C</a:t>
            </a:r>
            <a:r>
              <a:rPr lang="en-US" dirty="0"/>
              <a:t>ó </a:t>
            </a:r>
            <a:r>
              <a:rPr lang="en-US" dirty="0" err="1"/>
              <a:t>một</a:t>
            </a:r>
            <a:r>
              <a:rPr lang="en-US" dirty="0"/>
              <a:t> </a:t>
            </a:r>
            <a:r>
              <a:rPr lang="en-US" dirty="0" err="1"/>
              <a:t>công</a:t>
            </a:r>
            <a:r>
              <a:rPr lang="en-US" dirty="0"/>
              <a:t> </a:t>
            </a:r>
            <a:r>
              <a:rPr lang="en-US" dirty="0" err="1"/>
              <a:t>cụ</a:t>
            </a:r>
            <a:r>
              <a:rPr lang="en-US" dirty="0"/>
              <a:t> </a:t>
            </a:r>
            <a:r>
              <a:rPr lang="en-US" dirty="0" err="1"/>
              <a:t>hiện</a:t>
            </a:r>
            <a:r>
              <a:rPr lang="en-US" dirty="0"/>
              <a:t> </a:t>
            </a:r>
            <a:r>
              <a:rPr lang="en-US" dirty="0" err="1"/>
              <a:t>đại</a:t>
            </a:r>
            <a:r>
              <a:rPr lang="en-US" dirty="0"/>
              <a:t> </a:t>
            </a:r>
            <a:r>
              <a:rPr lang="en-US" dirty="0" err="1"/>
              <a:t>hỗ</a:t>
            </a:r>
            <a:r>
              <a:rPr lang="en-US" dirty="0"/>
              <a:t> </a:t>
            </a:r>
            <a:r>
              <a:rPr lang="en-US" dirty="0" err="1"/>
              <a:t>trợ</a:t>
            </a:r>
            <a:r>
              <a:rPr lang="en-US" dirty="0"/>
              <a:t> </a:t>
            </a:r>
            <a:r>
              <a:rPr lang="en-US" dirty="0" err="1"/>
              <a:t>quản</a:t>
            </a:r>
            <a:r>
              <a:rPr lang="en-US" dirty="0"/>
              <a:t> </a:t>
            </a:r>
            <a:r>
              <a:rPr lang="en-US" dirty="0" err="1"/>
              <a:t>lý</a:t>
            </a:r>
            <a:r>
              <a:rPr lang="en-US" dirty="0"/>
              <a:t> </a:t>
            </a:r>
            <a:r>
              <a:rPr lang="en-US" dirty="0" err="1"/>
              <a:t>thông</a:t>
            </a:r>
            <a:r>
              <a:rPr lang="en-US" dirty="0"/>
              <a:t> tin </a:t>
            </a:r>
            <a:r>
              <a:rPr lang="en-US" dirty="0" err="1"/>
              <a:t>học</a:t>
            </a:r>
            <a:r>
              <a:rPr lang="en-US" dirty="0"/>
              <a:t> </a:t>
            </a:r>
            <a:r>
              <a:rPr lang="en-US" dirty="0" err="1"/>
              <a:t>phần</a:t>
            </a:r>
            <a:r>
              <a:rPr lang="en-US" dirty="0"/>
              <a:t> </a:t>
            </a:r>
            <a:r>
              <a:rPr lang="en-US" dirty="0" err="1"/>
              <a:t>sẽ</a:t>
            </a:r>
            <a:r>
              <a:rPr lang="en-US" dirty="0"/>
              <a:t> </a:t>
            </a:r>
            <a:r>
              <a:rPr lang="en-US" dirty="0" err="1"/>
              <a:t>góp</a:t>
            </a:r>
            <a:r>
              <a:rPr lang="en-US" dirty="0"/>
              <a:t> </a:t>
            </a:r>
            <a:r>
              <a:rPr lang="en-US" dirty="0" err="1"/>
              <a:t>phần</a:t>
            </a:r>
            <a:r>
              <a:rPr lang="en-US" dirty="0"/>
              <a:t> </a:t>
            </a:r>
            <a:r>
              <a:rPr lang="en-US" dirty="0" err="1"/>
              <a:t>nâng</a:t>
            </a:r>
            <a:r>
              <a:rPr lang="en-US" dirty="0"/>
              <a:t> </a:t>
            </a:r>
            <a:r>
              <a:rPr lang="en-US" dirty="0" err="1"/>
              <a:t>cao</a:t>
            </a:r>
            <a:r>
              <a:rPr lang="en-US" dirty="0"/>
              <a:t> </a:t>
            </a:r>
            <a:r>
              <a:rPr lang="en-US" dirty="0" err="1"/>
              <a:t>hiệu</a:t>
            </a:r>
            <a:r>
              <a:rPr lang="en-US" dirty="0"/>
              <a:t> </a:t>
            </a:r>
            <a:r>
              <a:rPr lang="en-US" dirty="0" err="1"/>
              <a:t>quả</a:t>
            </a:r>
            <a:r>
              <a:rPr lang="en-US" dirty="0"/>
              <a:t> </a:t>
            </a:r>
            <a:r>
              <a:rPr lang="en-US" dirty="0" err="1"/>
              <a:t>quản</a:t>
            </a:r>
            <a:r>
              <a:rPr lang="en-US" dirty="0"/>
              <a:t> </a:t>
            </a:r>
            <a:r>
              <a:rPr lang="en-US" dirty="0" err="1"/>
              <a:t>lý</a:t>
            </a:r>
            <a:r>
              <a:rPr lang="en-US" dirty="0"/>
              <a:t> </a:t>
            </a:r>
            <a:r>
              <a:rPr lang="en-US" dirty="0" err="1"/>
              <a:t>đào</a:t>
            </a:r>
            <a:r>
              <a:rPr lang="en-US" dirty="0"/>
              <a:t> </a:t>
            </a:r>
            <a:r>
              <a:rPr lang="en-US" dirty="0" err="1"/>
              <a:t>tạo</a:t>
            </a:r>
            <a:r>
              <a:rPr lang="en-US" dirty="0"/>
              <a:t> </a:t>
            </a:r>
            <a:r>
              <a:rPr lang="en-US" dirty="0" err="1"/>
              <a:t>tại</a:t>
            </a:r>
            <a:r>
              <a:rPr lang="en-US" dirty="0"/>
              <a:t> Khoa </a:t>
            </a:r>
            <a:r>
              <a:rPr lang="en-US" dirty="0" err="1"/>
              <a:t>Kỹ</a:t>
            </a:r>
            <a:r>
              <a:rPr lang="en-US" dirty="0"/>
              <a:t> </a:t>
            </a:r>
            <a:r>
              <a:rPr lang="en-US" dirty="0" err="1"/>
              <a:t>thuật</a:t>
            </a:r>
            <a:r>
              <a:rPr lang="en-US" dirty="0"/>
              <a:t> </a:t>
            </a:r>
            <a:r>
              <a:rPr lang="en-US" dirty="0" err="1"/>
              <a:t>và</a:t>
            </a:r>
            <a:r>
              <a:rPr lang="en-US" dirty="0"/>
              <a:t> </a:t>
            </a:r>
            <a:r>
              <a:rPr lang="en-US" dirty="0" err="1"/>
              <a:t>Công</a:t>
            </a:r>
            <a:r>
              <a:rPr lang="en-US" dirty="0"/>
              <a:t> </a:t>
            </a:r>
            <a:r>
              <a:rPr lang="en-US" dirty="0" err="1"/>
              <a:t>Nghệ</a:t>
            </a:r>
            <a:r>
              <a:rPr lang="en-US" dirty="0"/>
              <a:t>.</a:t>
            </a:r>
            <a:endParaRPr dirty="0"/>
          </a:p>
        </p:txBody>
      </p:sp>
      <p:sp>
        <p:nvSpPr>
          <p:cNvPr id="279" name="Google Shape;279;p25"/>
          <p:cNvSpPr txBox="1">
            <a:spLocks noGrp="1"/>
          </p:cNvSpPr>
          <p:nvPr>
            <p:ph type="ctrTitle"/>
          </p:nvPr>
        </p:nvSpPr>
        <p:spPr>
          <a:xfrm>
            <a:off x="726631" y="26649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01</a:t>
            </a:r>
            <a:endParaRPr dirty="0"/>
          </a:p>
        </p:txBody>
      </p:sp>
      <p:sp>
        <p:nvSpPr>
          <p:cNvPr id="280" name="Google Shape;280;p25"/>
          <p:cNvSpPr txBox="1">
            <a:spLocks noGrp="1"/>
          </p:cNvSpPr>
          <p:nvPr>
            <p:ph type="ctrTitle" idx="4"/>
          </p:nvPr>
        </p:nvSpPr>
        <p:spPr>
          <a:xfrm>
            <a:off x="6341356" y="26649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81" name="Google Shape;281;p25"/>
          <p:cNvSpPr txBox="1">
            <a:spLocks noGrp="1"/>
          </p:cNvSpPr>
          <p:nvPr>
            <p:ph type="ctrTitle" idx="5"/>
          </p:nvPr>
        </p:nvSpPr>
        <p:spPr>
          <a:xfrm>
            <a:off x="3540631" y="26649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02</a:t>
            </a:r>
            <a:endParaRPr dirty="0"/>
          </a:p>
        </p:txBody>
      </p:sp>
      <p:sp>
        <p:nvSpPr>
          <p:cNvPr id="282" name="Google Shape;282;p25"/>
          <p:cNvSpPr/>
          <p:nvPr/>
        </p:nvSpPr>
        <p:spPr>
          <a:xfrm>
            <a:off x="1267145" y="14740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438;p46">
            <a:extLst>
              <a:ext uri="{FF2B5EF4-FFF2-40B4-BE49-F238E27FC236}">
                <a16:creationId xmlns:a16="http://schemas.microsoft.com/office/drawing/2014/main" id="{137BD910-3245-09F7-1F57-A24DAA6BC38C}"/>
              </a:ext>
            </a:extLst>
          </p:cNvPr>
          <p:cNvSpPr/>
          <p:nvPr/>
        </p:nvSpPr>
        <p:spPr>
          <a:xfrm>
            <a:off x="105352" y="4143829"/>
            <a:ext cx="412696" cy="355121"/>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7;p22">
            <a:extLst>
              <a:ext uri="{FF2B5EF4-FFF2-40B4-BE49-F238E27FC236}">
                <a16:creationId xmlns:a16="http://schemas.microsoft.com/office/drawing/2014/main" id="{FC4C5189-48C5-80CA-1BDB-81E4F4C0C865}"/>
              </a:ext>
            </a:extLst>
          </p:cNvPr>
          <p:cNvSpPr/>
          <p:nvPr/>
        </p:nvSpPr>
        <p:spPr>
          <a:xfrm>
            <a:off x="1360098" y="1569825"/>
            <a:ext cx="826267" cy="518064"/>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7;p22">
            <a:extLst>
              <a:ext uri="{FF2B5EF4-FFF2-40B4-BE49-F238E27FC236}">
                <a16:creationId xmlns:a16="http://schemas.microsoft.com/office/drawing/2014/main" id="{5E061C44-751C-4D79-5C2C-EDF74D4EF745}"/>
              </a:ext>
            </a:extLst>
          </p:cNvPr>
          <p:cNvSpPr/>
          <p:nvPr/>
        </p:nvSpPr>
        <p:spPr>
          <a:xfrm>
            <a:off x="1449323" y="1693880"/>
            <a:ext cx="116511" cy="122626"/>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8;p22">
            <a:extLst>
              <a:ext uri="{FF2B5EF4-FFF2-40B4-BE49-F238E27FC236}">
                <a16:creationId xmlns:a16="http://schemas.microsoft.com/office/drawing/2014/main" id="{8BE63EA1-6B16-A1D6-014F-A09204D29509}"/>
              </a:ext>
            </a:extLst>
          </p:cNvPr>
          <p:cNvSpPr/>
          <p:nvPr/>
        </p:nvSpPr>
        <p:spPr>
          <a:xfrm>
            <a:off x="1626373" y="1693880"/>
            <a:ext cx="119211" cy="122626"/>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p22">
            <a:extLst>
              <a:ext uri="{FF2B5EF4-FFF2-40B4-BE49-F238E27FC236}">
                <a16:creationId xmlns:a16="http://schemas.microsoft.com/office/drawing/2014/main" id="{F6D4B78B-8C91-AF00-5D57-8C35AB4A9B3F}"/>
              </a:ext>
            </a:extLst>
          </p:cNvPr>
          <p:cNvSpPr/>
          <p:nvPr/>
        </p:nvSpPr>
        <p:spPr>
          <a:xfrm>
            <a:off x="1772253" y="1693880"/>
            <a:ext cx="199138" cy="122626"/>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0;p22">
            <a:extLst>
              <a:ext uri="{FF2B5EF4-FFF2-40B4-BE49-F238E27FC236}">
                <a16:creationId xmlns:a16="http://schemas.microsoft.com/office/drawing/2014/main" id="{9F814519-99B1-ADD9-4B64-A781647F6BA3}"/>
              </a:ext>
            </a:extLst>
          </p:cNvPr>
          <p:cNvSpPr/>
          <p:nvPr/>
        </p:nvSpPr>
        <p:spPr>
          <a:xfrm>
            <a:off x="2022077" y="1685907"/>
            <a:ext cx="86713" cy="122626"/>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25">
            <a:extLst>
              <a:ext uri="{FF2B5EF4-FFF2-40B4-BE49-F238E27FC236}">
                <a16:creationId xmlns:a16="http://schemas.microsoft.com/office/drawing/2014/main" id="{9CE6A16C-0176-1EEC-3314-C5C11BC2265B}"/>
              </a:ext>
            </a:extLst>
          </p:cNvPr>
          <p:cNvSpPr/>
          <p:nvPr/>
        </p:nvSpPr>
        <p:spPr>
          <a:xfrm>
            <a:off x="4059764" y="1460765"/>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7;p22">
            <a:extLst>
              <a:ext uri="{FF2B5EF4-FFF2-40B4-BE49-F238E27FC236}">
                <a16:creationId xmlns:a16="http://schemas.microsoft.com/office/drawing/2014/main" id="{1399E818-4DBB-3D03-336E-A1A9574A221A}"/>
              </a:ext>
            </a:extLst>
          </p:cNvPr>
          <p:cNvSpPr/>
          <p:nvPr/>
        </p:nvSpPr>
        <p:spPr>
          <a:xfrm>
            <a:off x="4152717" y="1556584"/>
            <a:ext cx="826267" cy="518064"/>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2;p22">
            <a:extLst>
              <a:ext uri="{FF2B5EF4-FFF2-40B4-BE49-F238E27FC236}">
                <a16:creationId xmlns:a16="http://schemas.microsoft.com/office/drawing/2014/main" id="{A08F3D92-B97C-E8BA-7336-77204A5BFE25}"/>
              </a:ext>
            </a:extLst>
          </p:cNvPr>
          <p:cNvSpPr/>
          <p:nvPr/>
        </p:nvSpPr>
        <p:spPr>
          <a:xfrm>
            <a:off x="4363720" y="1646861"/>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p22">
            <a:extLst>
              <a:ext uri="{FF2B5EF4-FFF2-40B4-BE49-F238E27FC236}">
                <a16:creationId xmlns:a16="http://schemas.microsoft.com/office/drawing/2014/main" id="{1E176ADE-7B8E-6FE1-4022-FFF37DC0CAAA}"/>
              </a:ext>
            </a:extLst>
          </p:cNvPr>
          <p:cNvSpPr/>
          <p:nvPr/>
        </p:nvSpPr>
        <p:spPr>
          <a:xfrm>
            <a:off x="4496676" y="1646861"/>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4;p22">
            <a:extLst>
              <a:ext uri="{FF2B5EF4-FFF2-40B4-BE49-F238E27FC236}">
                <a16:creationId xmlns:a16="http://schemas.microsoft.com/office/drawing/2014/main" id="{DFF1196F-D032-3097-8C76-573C4005F6C7}"/>
              </a:ext>
            </a:extLst>
          </p:cNvPr>
          <p:cNvSpPr/>
          <p:nvPr/>
        </p:nvSpPr>
        <p:spPr>
          <a:xfrm>
            <a:off x="4660178" y="1646861"/>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2;p25">
            <a:extLst>
              <a:ext uri="{FF2B5EF4-FFF2-40B4-BE49-F238E27FC236}">
                <a16:creationId xmlns:a16="http://schemas.microsoft.com/office/drawing/2014/main" id="{ED70239B-092B-C8AF-1C62-57315FAFD4C1}"/>
              </a:ext>
            </a:extLst>
          </p:cNvPr>
          <p:cNvSpPr/>
          <p:nvPr/>
        </p:nvSpPr>
        <p:spPr>
          <a:xfrm>
            <a:off x="6847440" y="14740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p22">
            <a:extLst>
              <a:ext uri="{FF2B5EF4-FFF2-40B4-BE49-F238E27FC236}">
                <a16:creationId xmlns:a16="http://schemas.microsoft.com/office/drawing/2014/main" id="{843105E5-D4C3-1945-D62A-B726EC29493B}"/>
              </a:ext>
            </a:extLst>
          </p:cNvPr>
          <p:cNvSpPr/>
          <p:nvPr/>
        </p:nvSpPr>
        <p:spPr>
          <a:xfrm>
            <a:off x="6940393" y="1569825"/>
            <a:ext cx="826267" cy="518064"/>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TextBox 257">
            <a:extLst>
              <a:ext uri="{FF2B5EF4-FFF2-40B4-BE49-F238E27FC236}">
                <a16:creationId xmlns:a16="http://schemas.microsoft.com/office/drawing/2014/main" id="{5960B43D-1352-2004-3371-FF58D5C6C0F8}"/>
              </a:ext>
            </a:extLst>
          </p:cNvPr>
          <p:cNvSpPr txBox="1"/>
          <p:nvPr/>
        </p:nvSpPr>
        <p:spPr>
          <a:xfrm flipH="1">
            <a:off x="6965302" y="1546652"/>
            <a:ext cx="1248230" cy="415498"/>
          </a:xfrm>
          <a:prstGeom prst="rect">
            <a:avLst/>
          </a:prstGeom>
          <a:noFill/>
        </p:spPr>
        <p:txBody>
          <a:bodyPr wrap="square" rtlCol="0">
            <a:spAutoFit/>
          </a:bodyPr>
          <a:lstStyle/>
          <a:p>
            <a:r>
              <a:rPr lang="vi-VN" sz="2100" b="1" dirty="0">
                <a:solidFill>
                  <a:srgbClr val="48FFD5"/>
                </a:solidFill>
              </a:rPr>
              <a:t>CSS</a:t>
            </a:r>
            <a:endParaRPr lang="en-US" sz="2100" b="1" dirty="0">
              <a:solidFill>
                <a:srgbClr val="48FFD5"/>
              </a:solidFill>
            </a:endParaRPr>
          </a:p>
        </p:txBody>
      </p:sp>
      <p:sp>
        <p:nvSpPr>
          <p:cNvPr id="259" name="Google Shape;276;p25">
            <a:extLst>
              <a:ext uri="{FF2B5EF4-FFF2-40B4-BE49-F238E27FC236}">
                <a16:creationId xmlns:a16="http://schemas.microsoft.com/office/drawing/2014/main" id="{BF70F824-E19C-81B8-941D-0E2DF6CFD91A}"/>
              </a:ext>
            </a:extLst>
          </p:cNvPr>
          <p:cNvSpPr txBox="1">
            <a:spLocks/>
          </p:cNvSpPr>
          <p:nvPr/>
        </p:nvSpPr>
        <p:spPr>
          <a:xfrm>
            <a:off x="576105" y="4070139"/>
            <a:ext cx="6597241"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vi-VN" dirty="0"/>
              <a:t>Xây dựng website phục vụ tra cứu thông tin học phần trong chương trình đào tạo bậc đại học chính quy tại Khoa Kỹ thuật và Công Nghệ là cần thiết để người dùng dễ dàng tiếp cận viêc tra cứu học phần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500"/>
                                        <p:tgtEl>
                                          <p:spTgt spid="27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9"/>
                                        </p:tgtEl>
                                        <p:attrNameLst>
                                          <p:attrName>style.visibility</p:attrName>
                                        </p:attrNameLst>
                                      </p:cBhvr>
                                      <p:to>
                                        <p:strVal val="visible"/>
                                      </p:to>
                                    </p:set>
                                    <p:animEffect transition="in" filter="fade">
                                      <p:cBhvr>
                                        <p:cTn id="10" dur="500"/>
                                        <p:tgtEl>
                                          <p:spTgt spid="27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2"/>
                                        </p:tgtEl>
                                        <p:attrNameLst>
                                          <p:attrName>style.visibility</p:attrName>
                                        </p:attrNameLst>
                                      </p:cBhvr>
                                      <p:to>
                                        <p:strVal val="visible"/>
                                      </p:to>
                                    </p:set>
                                    <p:animEffect transition="in" filter="fade">
                                      <p:cBhvr>
                                        <p:cTn id="13" dur="500"/>
                                        <p:tgtEl>
                                          <p:spTgt spid="2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8">
                                            <p:txEl>
                                              <p:pRg st="0" end="0"/>
                                            </p:txEl>
                                          </p:spTgt>
                                        </p:tgtEl>
                                        <p:attrNameLst>
                                          <p:attrName>style.visibility</p:attrName>
                                        </p:attrNameLst>
                                      </p:cBhvr>
                                      <p:to>
                                        <p:strVal val="visible"/>
                                      </p:to>
                                    </p:set>
                                    <p:animEffect transition="in" filter="fade">
                                      <p:cBhvr>
                                        <p:cTn id="33" dur="500"/>
                                        <p:tgtEl>
                                          <p:spTgt spid="278">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1"/>
                                        </p:tgtEl>
                                        <p:attrNameLst>
                                          <p:attrName>style.visibility</p:attrName>
                                        </p:attrNameLst>
                                      </p:cBhvr>
                                      <p:to>
                                        <p:strVal val="visible"/>
                                      </p:to>
                                    </p:set>
                                    <p:animEffect transition="in" filter="fade">
                                      <p:cBhvr>
                                        <p:cTn id="36" dur="500"/>
                                        <p:tgtEl>
                                          <p:spTgt spid="28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77">
                                            <p:txEl>
                                              <p:pRg st="0" end="0"/>
                                            </p:txEl>
                                          </p:spTgt>
                                        </p:tgtEl>
                                        <p:attrNameLst>
                                          <p:attrName>style.visibility</p:attrName>
                                        </p:attrNameLst>
                                      </p:cBhvr>
                                      <p:to>
                                        <p:strVal val="visible"/>
                                      </p:to>
                                    </p:set>
                                    <p:animEffect transition="in" filter="fade">
                                      <p:cBhvr>
                                        <p:cTn id="56" dur="500"/>
                                        <p:tgtEl>
                                          <p:spTgt spid="27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0"/>
                                        </p:tgtEl>
                                        <p:attrNameLst>
                                          <p:attrName>style.visibility</p:attrName>
                                        </p:attrNameLst>
                                      </p:cBhvr>
                                      <p:to>
                                        <p:strVal val="visible"/>
                                      </p:to>
                                    </p:set>
                                    <p:animEffect transition="in" filter="fade">
                                      <p:cBhvr>
                                        <p:cTn id="59" dur="500"/>
                                        <p:tgtEl>
                                          <p:spTgt spid="28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8"/>
                                        </p:tgtEl>
                                        <p:attrNameLst>
                                          <p:attrName>style.visibility</p:attrName>
                                        </p:attrNameLst>
                                      </p:cBhvr>
                                      <p:to>
                                        <p:strVal val="visible"/>
                                      </p:to>
                                    </p:set>
                                    <p:animEffect transition="in" filter="fade">
                                      <p:cBhvr>
                                        <p:cTn id="68" dur="500"/>
                                        <p:tgtEl>
                                          <p:spTgt spid="2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9"/>
                                        </p:tgtEl>
                                        <p:attrNameLst>
                                          <p:attrName>style.visibility</p:attrName>
                                        </p:attrNameLst>
                                      </p:cBhvr>
                                      <p:to>
                                        <p:strVal val="visible"/>
                                      </p:to>
                                    </p:set>
                                    <p:animEffect transition="in" filter="fade">
                                      <p:cBhvr>
                                        <p:cTn id="76"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build="p"/>
      <p:bldP spid="277" grpId="0" build="p"/>
      <p:bldP spid="278" grpId="0" build="p"/>
      <p:bldP spid="279" grpId="0"/>
      <p:bldP spid="280" grpId="0"/>
      <p:bldP spid="281" grpId="0"/>
      <p:bldP spid="282" grpId="0" animBg="1"/>
      <p:bldP spid="2" grpId="0" animBg="1"/>
      <p:bldP spid="5" grpId="0" animBg="1"/>
      <p:bldP spid="6" grpId="0" animBg="1"/>
      <p:bldP spid="7" grpId="0" animBg="1"/>
      <p:bldP spid="8" grpId="0" animBg="1"/>
      <p:bldP spid="9" grpId="0" animBg="1"/>
      <p:bldP spid="10" grpId="0" animBg="1"/>
      <p:bldP spid="11" grpId="0" animBg="1"/>
      <p:bldP spid="16" grpId="0" animBg="1"/>
      <p:bldP spid="17" grpId="0" animBg="1"/>
      <p:bldP spid="18" grpId="0" animBg="1"/>
      <p:bldP spid="29" grpId="0" animBg="1"/>
      <p:bldP spid="30" grpId="0" animBg="1"/>
      <p:bldP spid="258" grpId="0"/>
      <p:bldP spid="25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a:extLst>
            <a:ext uri="{FF2B5EF4-FFF2-40B4-BE49-F238E27FC236}">
              <a16:creationId xmlns:a16="http://schemas.microsoft.com/office/drawing/2014/main" id="{17683277-49E8-1535-18E0-4C5B5C5EE25D}"/>
            </a:ext>
          </a:extLst>
        </p:cNvPr>
        <p:cNvGrpSpPr/>
        <p:nvPr/>
      </p:nvGrpSpPr>
      <p:grpSpPr>
        <a:xfrm>
          <a:off x="0" y="0"/>
          <a:ext cx="0" cy="0"/>
          <a:chOff x="0" y="0"/>
          <a:chExt cx="0" cy="0"/>
        </a:xfrm>
      </p:grpSpPr>
      <p:sp>
        <p:nvSpPr>
          <p:cNvPr id="1066" name="Google Shape;1066;p38">
            <a:extLst>
              <a:ext uri="{FF2B5EF4-FFF2-40B4-BE49-F238E27FC236}">
                <a16:creationId xmlns:a16="http://schemas.microsoft.com/office/drawing/2014/main" id="{91F2CD3D-2C2A-BFB0-EE21-413AE2F1437F}"/>
              </a:ext>
            </a:extLst>
          </p:cNvPr>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solidFill>
                  <a:srgbClr val="FFFFFF"/>
                </a:solidFill>
              </a:rPr>
              <a:t>11.1 Kết luận</a:t>
            </a:r>
            <a:endParaRPr dirty="0">
              <a:solidFill>
                <a:srgbClr val="FFFFFF"/>
              </a:solidFill>
            </a:endParaRPr>
          </a:p>
        </p:txBody>
      </p:sp>
      <p:cxnSp>
        <p:nvCxnSpPr>
          <p:cNvPr id="1103" name="Google Shape;1103;p38">
            <a:extLst>
              <a:ext uri="{FF2B5EF4-FFF2-40B4-BE49-F238E27FC236}">
                <a16:creationId xmlns:a16="http://schemas.microsoft.com/office/drawing/2014/main" id="{B71E10AC-AAC1-F61D-E2D3-EE8D398D32AC}"/>
              </a:ext>
            </a:extLst>
          </p:cNvPr>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4968;p49">
            <a:extLst>
              <a:ext uri="{FF2B5EF4-FFF2-40B4-BE49-F238E27FC236}">
                <a16:creationId xmlns:a16="http://schemas.microsoft.com/office/drawing/2014/main" id="{AFE3C110-1C8B-87CA-D526-EC9A38C80A8A}"/>
              </a:ext>
            </a:extLst>
          </p:cNvPr>
          <p:cNvSpPr/>
          <p:nvPr/>
        </p:nvSpPr>
        <p:spPr>
          <a:xfrm>
            <a:off x="1763486" y="1472274"/>
            <a:ext cx="5844634" cy="1187666"/>
          </a:xfrm>
          <a:prstGeom prst="flowChartAlternateProcess">
            <a:avLst/>
          </a:prstGeom>
          <a:noFill/>
          <a:ln>
            <a:solidFill>
              <a:srgbClr val="48FF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102;p38">
            <a:extLst>
              <a:ext uri="{FF2B5EF4-FFF2-40B4-BE49-F238E27FC236}">
                <a16:creationId xmlns:a16="http://schemas.microsoft.com/office/drawing/2014/main" id="{B8AB2878-D3C2-D160-643C-88AB1EDCAE6A}"/>
              </a:ext>
            </a:extLst>
          </p:cNvPr>
          <p:cNvSpPr txBox="1">
            <a:spLocks/>
          </p:cNvSpPr>
          <p:nvPr/>
        </p:nvSpPr>
        <p:spPr>
          <a:xfrm>
            <a:off x="2054430" y="1591473"/>
            <a:ext cx="5419768" cy="407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vi-VN" sz="1500" dirty="0"/>
              <a:t>Dự án thiết kế ứng dụng web tra cứu thông tin học phần trong chương trình đào tạo bậc đại học chính quy tại Khoa Kỹ thuật và Công Nghệ đã đạt được những kết quả khá tích cực.</a:t>
            </a:r>
            <a:endParaRPr lang="en-US" sz="1500" dirty="0"/>
          </a:p>
        </p:txBody>
      </p:sp>
      <p:sp>
        <p:nvSpPr>
          <p:cNvPr id="4" name="Google Shape;4968;p49">
            <a:extLst>
              <a:ext uri="{FF2B5EF4-FFF2-40B4-BE49-F238E27FC236}">
                <a16:creationId xmlns:a16="http://schemas.microsoft.com/office/drawing/2014/main" id="{EA90C376-2944-DF8B-3DE1-434FA3CF71A3}"/>
              </a:ext>
            </a:extLst>
          </p:cNvPr>
          <p:cNvSpPr/>
          <p:nvPr/>
        </p:nvSpPr>
        <p:spPr>
          <a:xfrm>
            <a:off x="87086" y="3026885"/>
            <a:ext cx="2859314" cy="1724997"/>
          </a:xfrm>
          <a:prstGeom prst="flowChartAlternateProcess">
            <a:avLst/>
          </a:prstGeom>
          <a:noFill/>
          <a:ln>
            <a:solidFill>
              <a:srgbClr val="48FF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8;p49">
            <a:extLst>
              <a:ext uri="{FF2B5EF4-FFF2-40B4-BE49-F238E27FC236}">
                <a16:creationId xmlns:a16="http://schemas.microsoft.com/office/drawing/2014/main" id="{7041D1E6-2E47-0473-9F81-6498F56E4E10}"/>
              </a:ext>
            </a:extLst>
          </p:cNvPr>
          <p:cNvSpPr/>
          <p:nvPr/>
        </p:nvSpPr>
        <p:spPr>
          <a:xfrm>
            <a:off x="3142343" y="3026885"/>
            <a:ext cx="2859314" cy="1724997"/>
          </a:xfrm>
          <a:prstGeom prst="flowChartAlternateProcess">
            <a:avLst/>
          </a:prstGeom>
          <a:noFill/>
          <a:ln>
            <a:solidFill>
              <a:srgbClr val="48FF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49">
            <a:extLst>
              <a:ext uri="{FF2B5EF4-FFF2-40B4-BE49-F238E27FC236}">
                <a16:creationId xmlns:a16="http://schemas.microsoft.com/office/drawing/2014/main" id="{FB0BBD62-0084-05AF-FB6B-5F752E2AF929}"/>
              </a:ext>
            </a:extLst>
          </p:cNvPr>
          <p:cNvSpPr/>
          <p:nvPr/>
        </p:nvSpPr>
        <p:spPr>
          <a:xfrm>
            <a:off x="6178463" y="3026885"/>
            <a:ext cx="2859314" cy="1724994"/>
          </a:xfrm>
          <a:prstGeom prst="flowChartAlternateProcess">
            <a:avLst/>
          </a:prstGeom>
          <a:noFill/>
          <a:ln>
            <a:solidFill>
              <a:srgbClr val="48FF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102;p38">
            <a:extLst>
              <a:ext uri="{FF2B5EF4-FFF2-40B4-BE49-F238E27FC236}">
                <a16:creationId xmlns:a16="http://schemas.microsoft.com/office/drawing/2014/main" id="{12BDE800-B7B6-2DD8-1797-62E95F9C3ABF}"/>
              </a:ext>
            </a:extLst>
          </p:cNvPr>
          <p:cNvSpPr txBox="1">
            <a:spLocks/>
          </p:cNvSpPr>
          <p:nvPr/>
        </p:nvSpPr>
        <p:spPr>
          <a:xfrm>
            <a:off x="87086" y="3084802"/>
            <a:ext cx="2859314" cy="1350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vi-VN" sz="1000" b="1" dirty="0"/>
              <a:t>Quản lý thông tin học phần: </a:t>
            </a:r>
            <a:r>
              <a:rPr lang="vi-VN" sz="1000" dirty="0"/>
              <a:t>Ứng dụng cung cấp công cụ tra cứu thông tin học phần một cách trực quan, với các thông tin chi tiết như mã học phần, tên học phần, tín chỉ lý thuyết và thực hành, học kỳ, chương trình đào tạo, và giảng viên phụ trách cơ sở dữ liệu được thiết kế hợp lý, dễ dàng mở rộng để hỗ trợ thêm nhiều dữ liệu mới.</a:t>
            </a:r>
            <a:endParaRPr lang="en-US" sz="1000" dirty="0"/>
          </a:p>
        </p:txBody>
      </p:sp>
      <p:sp>
        <p:nvSpPr>
          <p:cNvPr id="10" name="Google Shape;1102;p38">
            <a:extLst>
              <a:ext uri="{FF2B5EF4-FFF2-40B4-BE49-F238E27FC236}">
                <a16:creationId xmlns:a16="http://schemas.microsoft.com/office/drawing/2014/main" id="{5FFF1264-0592-3E41-2E76-47EBC94A1DA7}"/>
              </a:ext>
            </a:extLst>
          </p:cNvPr>
          <p:cNvSpPr txBox="1">
            <a:spLocks/>
          </p:cNvSpPr>
          <p:nvPr/>
        </p:nvSpPr>
        <p:spPr>
          <a:xfrm>
            <a:off x="3096376" y="3084802"/>
            <a:ext cx="2948894" cy="897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vi-VN" sz="1000" b="1" dirty="0"/>
              <a:t>Hệ thống quản trị: </a:t>
            </a:r>
            <a:r>
              <a:rPr lang="vi-VN" sz="1000" dirty="0"/>
              <a:t>Cho phép quản lý người dùng và học phần, bao gồm thêm, sửa, xóa dữ liệu ,giao diện quản trị đơn giản nhưng hiệu quả, giúp giảm thời gian thao tác của quản trị viên.</a:t>
            </a:r>
            <a:endParaRPr lang="en-US" sz="1000" dirty="0"/>
          </a:p>
        </p:txBody>
      </p:sp>
      <p:sp>
        <p:nvSpPr>
          <p:cNvPr id="11" name="Google Shape;1102;p38">
            <a:extLst>
              <a:ext uri="{FF2B5EF4-FFF2-40B4-BE49-F238E27FC236}">
                <a16:creationId xmlns:a16="http://schemas.microsoft.com/office/drawing/2014/main" id="{A0E78339-022E-274C-8031-3CF888012148}"/>
              </a:ext>
            </a:extLst>
          </p:cNvPr>
          <p:cNvSpPr txBox="1">
            <a:spLocks/>
          </p:cNvSpPr>
          <p:nvPr/>
        </p:nvSpPr>
        <p:spPr>
          <a:xfrm>
            <a:off x="6133673" y="3144250"/>
            <a:ext cx="2948894" cy="1350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vi-VN" sz="1000" b="1" dirty="0"/>
              <a:t>Tìm kiếm:</a:t>
            </a:r>
            <a:r>
              <a:rPr lang="vi-VN" sz="1000" dirty="0"/>
              <a:t> Chức năng tìm kiếm nhanh dựa trên tên học phần, học kỳ, hoặc chương trình đào tạo, đáp ứng nhu cầu tra cứu nhanh của người dùng tổng thể, ứng dụng đã hoàn thành mục tiêu đặt ra, góp phần hỗ trợ sinh viên, giảng viên, và quản trị viên trong việc quản lý và sử dụng thông tin học phần hiệu quả hơn.</a:t>
            </a:r>
            <a:endParaRPr lang="en-US" sz="1000" dirty="0"/>
          </a:p>
        </p:txBody>
      </p:sp>
      <p:sp>
        <p:nvSpPr>
          <p:cNvPr id="12" name="Google Shape;1066;p38">
            <a:extLst>
              <a:ext uri="{FF2B5EF4-FFF2-40B4-BE49-F238E27FC236}">
                <a16:creationId xmlns:a16="http://schemas.microsoft.com/office/drawing/2014/main" id="{02AAC769-C5C1-BEF6-793E-B6140A9C02B5}"/>
              </a:ext>
            </a:extLst>
          </p:cNvPr>
          <p:cNvSpPr txBox="1">
            <a:spLocks/>
          </p:cNvSpPr>
          <p:nvPr/>
        </p:nvSpPr>
        <p:spPr>
          <a:xfrm>
            <a:off x="6935647" y="2170706"/>
            <a:ext cx="672473"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dirty="0">
                <a:solidFill>
                  <a:srgbClr val="48FFD5"/>
                </a:solidFill>
              </a:rPr>
              <a:t>1</a:t>
            </a:r>
          </a:p>
        </p:txBody>
      </p:sp>
      <p:sp>
        <p:nvSpPr>
          <p:cNvPr id="13" name="Google Shape;1066;p38">
            <a:extLst>
              <a:ext uri="{FF2B5EF4-FFF2-40B4-BE49-F238E27FC236}">
                <a16:creationId xmlns:a16="http://schemas.microsoft.com/office/drawing/2014/main" id="{A1F7D8C2-3580-A5B6-C2DD-DBD62F36E420}"/>
              </a:ext>
            </a:extLst>
          </p:cNvPr>
          <p:cNvSpPr txBox="1">
            <a:spLocks/>
          </p:cNvSpPr>
          <p:nvPr/>
        </p:nvSpPr>
        <p:spPr>
          <a:xfrm>
            <a:off x="2219156" y="4277882"/>
            <a:ext cx="672473"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dirty="0">
                <a:solidFill>
                  <a:srgbClr val="48FFD5"/>
                </a:solidFill>
              </a:rPr>
              <a:t>2</a:t>
            </a:r>
          </a:p>
        </p:txBody>
      </p:sp>
      <p:sp>
        <p:nvSpPr>
          <p:cNvPr id="14" name="Google Shape;1066;p38">
            <a:extLst>
              <a:ext uri="{FF2B5EF4-FFF2-40B4-BE49-F238E27FC236}">
                <a16:creationId xmlns:a16="http://schemas.microsoft.com/office/drawing/2014/main" id="{0E68F0EA-AD3D-3329-B9E7-B526AC3D0969}"/>
              </a:ext>
            </a:extLst>
          </p:cNvPr>
          <p:cNvSpPr txBox="1">
            <a:spLocks/>
          </p:cNvSpPr>
          <p:nvPr/>
        </p:nvSpPr>
        <p:spPr>
          <a:xfrm>
            <a:off x="5315040" y="4268333"/>
            <a:ext cx="672473"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dirty="0">
                <a:solidFill>
                  <a:srgbClr val="48FFD5"/>
                </a:solidFill>
              </a:rPr>
              <a:t>3</a:t>
            </a:r>
          </a:p>
        </p:txBody>
      </p:sp>
      <p:sp>
        <p:nvSpPr>
          <p:cNvPr id="15" name="Google Shape;1066;p38">
            <a:extLst>
              <a:ext uri="{FF2B5EF4-FFF2-40B4-BE49-F238E27FC236}">
                <a16:creationId xmlns:a16="http://schemas.microsoft.com/office/drawing/2014/main" id="{A2467836-A017-B3F4-ED01-BA7E23219D3D}"/>
              </a:ext>
            </a:extLst>
          </p:cNvPr>
          <p:cNvSpPr txBox="1">
            <a:spLocks/>
          </p:cNvSpPr>
          <p:nvPr/>
        </p:nvSpPr>
        <p:spPr>
          <a:xfrm>
            <a:off x="8356152" y="4277882"/>
            <a:ext cx="672473"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dirty="0">
                <a:solidFill>
                  <a:srgbClr val="48FFD5"/>
                </a:solidFill>
              </a:rPr>
              <a:t>4</a:t>
            </a:r>
          </a:p>
        </p:txBody>
      </p:sp>
    </p:spTree>
    <p:extLst>
      <p:ext uri="{BB962C8B-B14F-4D97-AF65-F5344CB8AC3E}">
        <p14:creationId xmlns:p14="http://schemas.microsoft.com/office/powerpoint/2010/main" val="15424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out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outHorizont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42"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outHorizontal)">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7" grpId="0" animBg="1"/>
      <p:bldP spid="8" grpId="0" animBg="1"/>
      <p:bldP spid="9" grpId="0"/>
      <p:bldP spid="10" grpId="0"/>
      <p:bldP spid="11"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156CD65F-75A4-F537-92B5-275A1B55025B}"/>
            </a:ext>
          </a:extLst>
        </p:cNvPr>
        <p:cNvGrpSpPr/>
        <p:nvPr/>
      </p:nvGrpSpPr>
      <p:grpSpPr>
        <a:xfrm>
          <a:off x="0" y="0"/>
          <a:ext cx="0" cy="0"/>
          <a:chOff x="0" y="0"/>
          <a:chExt cx="0" cy="0"/>
        </a:xfrm>
      </p:grpSpPr>
      <p:sp>
        <p:nvSpPr>
          <p:cNvPr id="10" name="Google Shape;7922;p56">
            <a:extLst>
              <a:ext uri="{FF2B5EF4-FFF2-40B4-BE49-F238E27FC236}">
                <a16:creationId xmlns:a16="http://schemas.microsoft.com/office/drawing/2014/main" id="{502493C7-8C3D-5F04-3A2F-250E17F76536}"/>
              </a:ext>
            </a:extLst>
          </p:cNvPr>
          <p:cNvSpPr/>
          <p:nvPr/>
        </p:nvSpPr>
        <p:spPr>
          <a:xfrm>
            <a:off x="838415" y="1892777"/>
            <a:ext cx="701100" cy="953231"/>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6">
            <a:extLst>
              <a:ext uri="{FF2B5EF4-FFF2-40B4-BE49-F238E27FC236}">
                <a16:creationId xmlns:a16="http://schemas.microsoft.com/office/drawing/2014/main" id="{D6BD36F4-67B8-3761-BBBA-6F515A2B185A}"/>
              </a:ext>
            </a:extLst>
          </p:cNvPr>
          <p:cNvSpPr txBox="1">
            <a:spLocks noGrp="1"/>
          </p:cNvSpPr>
          <p:nvPr>
            <p:ph type="ctrTitle"/>
          </p:nvPr>
        </p:nvSpPr>
        <p:spPr>
          <a:xfrm>
            <a:off x="5082384" y="293328"/>
            <a:ext cx="406161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000" dirty="0">
                <a:solidFill>
                  <a:srgbClr val="FFFFFF"/>
                </a:solidFill>
              </a:rPr>
              <a:t>11.2 Hướng phát triển</a:t>
            </a:r>
            <a:endParaRPr sz="3000" dirty="0">
              <a:solidFill>
                <a:srgbClr val="FFFFFF"/>
              </a:solidFill>
            </a:endParaRPr>
          </a:p>
        </p:txBody>
      </p:sp>
      <p:sp>
        <p:nvSpPr>
          <p:cNvPr id="297" name="Google Shape;297;p26">
            <a:extLst>
              <a:ext uri="{FF2B5EF4-FFF2-40B4-BE49-F238E27FC236}">
                <a16:creationId xmlns:a16="http://schemas.microsoft.com/office/drawing/2014/main" id="{3DC34DBC-8706-5F3C-B8C8-30A0116DCDE3}"/>
              </a:ext>
            </a:extLst>
          </p:cNvPr>
          <p:cNvSpPr txBox="1">
            <a:spLocks noGrp="1"/>
          </p:cNvSpPr>
          <p:nvPr>
            <p:ph type="subTitle" idx="1"/>
          </p:nvPr>
        </p:nvSpPr>
        <p:spPr>
          <a:xfrm>
            <a:off x="3163854" y="989823"/>
            <a:ext cx="3457500" cy="9716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sz="1500" dirty="0">
              <a:solidFill>
                <a:srgbClr val="FFFFFF"/>
              </a:solidFill>
            </a:endParaRPr>
          </a:p>
          <a:p>
            <a:pPr marL="0" lvl="0" indent="0" algn="l" rtl="0">
              <a:spcBef>
                <a:spcPts val="0"/>
              </a:spcBef>
              <a:spcAft>
                <a:spcPts val="0"/>
              </a:spcAft>
              <a:buNone/>
            </a:pPr>
            <a:r>
              <a:rPr lang="vi-VN" sz="1500" dirty="0">
                <a:solidFill>
                  <a:srgbClr val="FFFFFF"/>
                </a:solidFill>
              </a:rPr>
              <a:t>         </a:t>
            </a:r>
            <a:r>
              <a:rPr lang="en-US" sz="1500" dirty="0" err="1">
                <a:solidFill>
                  <a:srgbClr val="FFFFFF"/>
                </a:solidFill>
              </a:rPr>
              <a:t>Mở</a:t>
            </a:r>
            <a:r>
              <a:rPr lang="en-US" sz="1500" dirty="0">
                <a:solidFill>
                  <a:srgbClr val="FFFFFF"/>
                </a:solidFill>
              </a:rPr>
              <a:t> </a:t>
            </a:r>
            <a:r>
              <a:rPr lang="en-US" sz="1500" dirty="0" err="1">
                <a:solidFill>
                  <a:srgbClr val="FFFFFF"/>
                </a:solidFill>
              </a:rPr>
              <a:t>rộng</a:t>
            </a:r>
            <a:r>
              <a:rPr lang="en-US" sz="1500" dirty="0">
                <a:solidFill>
                  <a:srgbClr val="FFFFFF"/>
                </a:solidFill>
              </a:rPr>
              <a:t> </a:t>
            </a:r>
            <a:r>
              <a:rPr lang="en-US" sz="1500" dirty="0" err="1">
                <a:solidFill>
                  <a:srgbClr val="FFFFFF"/>
                </a:solidFill>
              </a:rPr>
              <a:t>hệ</a:t>
            </a:r>
            <a:r>
              <a:rPr lang="en-US" sz="1500" dirty="0">
                <a:solidFill>
                  <a:srgbClr val="FFFFFF"/>
                </a:solidFill>
              </a:rPr>
              <a:t> </a:t>
            </a:r>
            <a:r>
              <a:rPr lang="en-US" sz="1500" dirty="0" err="1">
                <a:solidFill>
                  <a:srgbClr val="FFFFFF"/>
                </a:solidFill>
              </a:rPr>
              <a:t>thống</a:t>
            </a:r>
            <a:endParaRPr lang="en-US" sz="1500" dirty="0">
              <a:solidFill>
                <a:srgbClr val="FFFFFF"/>
              </a:solidFill>
            </a:endParaRPr>
          </a:p>
        </p:txBody>
      </p:sp>
      <p:cxnSp>
        <p:nvCxnSpPr>
          <p:cNvPr id="298" name="Google Shape;298;p26">
            <a:extLst>
              <a:ext uri="{FF2B5EF4-FFF2-40B4-BE49-F238E27FC236}">
                <a16:creationId xmlns:a16="http://schemas.microsoft.com/office/drawing/2014/main" id="{DCA1F982-C027-43C8-851D-B5C128DE8E26}"/>
              </a:ext>
            </a:extLst>
          </p:cNvPr>
          <p:cNvCxnSpPr/>
          <p:nvPr/>
        </p:nvCxnSpPr>
        <p:spPr>
          <a:xfrm>
            <a:off x="4893700" y="823872"/>
            <a:ext cx="4448400" cy="0"/>
          </a:xfrm>
          <a:prstGeom prst="straightConnector1">
            <a:avLst/>
          </a:prstGeom>
          <a:noFill/>
          <a:ln w="9525" cap="flat" cmpd="sng">
            <a:solidFill>
              <a:schemeClr val="accent1"/>
            </a:solidFill>
            <a:prstDash val="solid"/>
            <a:round/>
            <a:headEnd type="none" w="med" len="med"/>
            <a:tailEnd type="none" w="med" len="med"/>
          </a:ln>
        </p:spPr>
      </p:cxnSp>
      <p:sp>
        <p:nvSpPr>
          <p:cNvPr id="3" name="Google Shape;7915;p56">
            <a:extLst>
              <a:ext uri="{FF2B5EF4-FFF2-40B4-BE49-F238E27FC236}">
                <a16:creationId xmlns:a16="http://schemas.microsoft.com/office/drawing/2014/main" id="{562CD749-40D6-E403-C383-7A163C31E176}"/>
              </a:ext>
            </a:extLst>
          </p:cNvPr>
          <p:cNvSpPr/>
          <p:nvPr/>
        </p:nvSpPr>
        <p:spPr>
          <a:xfrm>
            <a:off x="1335947" y="2307103"/>
            <a:ext cx="197354" cy="134378"/>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916;p56">
            <a:extLst>
              <a:ext uri="{FF2B5EF4-FFF2-40B4-BE49-F238E27FC236}">
                <a16:creationId xmlns:a16="http://schemas.microsoft.com/office/drawing/2014/main" id="{0DC1EFC3-56D4-D88C-4786-D9E0A8222AB9}"/>
              </a:ext>
            </a:extLst>
          </p:cNvPr>
          <p:cNvSpPr/>
          <p:nvPr/>
        </p:nvSpPr>
        <p:spPr>
          <a:xfrm>
            <a:off x="842527" y="2302203"/>
            <a:ext cx="197215" cy="134378"/>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917;p56">
            <a:extLst>
              <a:ext uri="{FF2B5EF4-FFF2-40B4-BE49-F238E27FC236}">
                <a16:creationId xmlns:a16="http://schemas.microsoft.com/office/drawing/2014/main" id="{2942C031-7F56-1877-1055-162C8DB483C1}"/>
              </a:ext>
            </a:extLst>
          </p:cNvPr>
          <p:cNvSpPr/>
          <p:nvPr/>
        </p:nvSpPr>
        <p:spPr>
          <a:xfrm>
            <a:off x="1282566" y="2032851"/>
            <a:ext cx="197354" cy="207182"/>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18;p56">
            <a:extLst>
              <a:ext uri="{FF2B5EF4-FFF2-40B4-BE49-F238E27FC236}">
                <a16:creationId xmlns:a16="http://schemas.microsoft.com/office/drawing/2014/main" id="{F4D58F13-A893-4F3A-3779-3D6D4F83A8E4}"/>
              </a:ext>
            </a:extLst>
          </p:cNvPr>
          <p:cNvSpPr/>
          <p:nvPr/>
        </p:nvSpPr>
        <p:spPr>
          <a:xfrm>
            <a:off x="890096" y="2465880"/>
            <a:ext cx="197354" cy="200211"/>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19;p56">
            <a:extLst>
              <a:ext uri="{FF2B5EF4-FFF2-40B4-BE49-F238E27FC236}">
                <a16:creationId xmlns:a16="http://schemas.microsoft.com/office/drawing/2014/main" id="{91C42312-018B-D60A-93A2-A2B7E7C17A09}"/>
              </a:ext>
            </a:extLst>
          </p:cNvPr>
          <p:cNvSpPr/>
          <p:nvPr/>
        </p:nvSpPr>
        <p:spPr>
          <a:xfrm>
            <a:off x="1239495" y="2472128"/>
            <a:ext cx="192903" cy="199243"/>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20;p56">
            <a:extLst>
              <a:ext uri="{FF2B5EF4-FFF2-40B4-BE49-F238E27FC236}">
                <a16:creationId xmlns:a16="http://schemas.microsoft.com/office/drawing/2014/main" id="{E030FC06-EC51-BFD3-A0B9-415A0484D6BA}"/>
              </a:ext>
            </a:extLst>
          </p:cNvPr>
          <p:cNvSpPr/>
          <p:nvPr/>
        </p:nvSpPr>
        <p:spPr>
          <a:xfrm>
            <a:off x="941135" y="2096102"/>
            <a:ext cx="188592" cy="197694"/>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921;p56">
            <a:extLst>
              <a:ext uri="{FF2B5EF4-FFF2-40B4-BE49-F238E27FC236}">
                <a16:creationId xmlns:a16="http://schemas.microsoft.com/office/drawing/2014/main" id="{BDAFEF28-361C-8C9D-B1F6-E13931194C4F}"/>
              </a:ext>
            </a:extLst>
          </p:cNvPr>
          <p:cNvSpPr/>
          <p:nvPr/>
        </p:nvSpPr>
        <p:spPr>
          <a:xfrm>
            <a:off x="851489" y="2980006"/>
            <a:ext cx="683715" cy="274565"/>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 name="Google Shape;694;p34">
            <a:extLst>
              <a:ext uri="{FF2B5EF4-FFF2-40B4-BE49-F238E27FC236}">
                <a16:creationId xmlns:a16="http://schemas.microsoft.com/office/drawing/2014/main" id="{53F1BB82-C096-5C84-2EDB-D56B054838E9}"/>
              </a:ext>
            </a:extLst>
          </p:cNvPr>
          <p:cNvCxnSpPr>
            <a:cxnSpLocks/>
            <a:endCxn id="297" idx="1"/>
          </p:cNvCxnSpPr>
          <p:nvPr/>
        </p:nvCxnSpPr>
        <p:spPr>
          <a:xfrm flipV="1">
            <a:off x="1807769" y="1475660"/>
            <a:ext cx="1356085" cy="1240884"/>
          </a:xfrm>
          <a:prstGeom prst="bentConnector3">
            <a:avLst>
              <a:gd name="adj1" fmla="val 50000"/>
            </a:avLst>
          </a:prstGeom>
          <a:noFill/>
          <a:ln w="28575" cap="flat" cmpd="sng">
            <a:solidFill>
              <a:srgbClr val="FFFFFF"/>
            </a:solidFill>
            <a:prstDash val="solid"/>
            <a:round/>
            <a:headEnd type="none" w="med" len="med"/>
            <a:tailEnd type="none" w="med" len="med"/>
          </a:ln>
        </p:spPr>
      </p:cxnSp>
      <p:sp>
        <p:nvSpPr>
          <p:cNvPr id="24" name="Google Shape;297;p26">
            <a:extLst>
              <a:ext uri="{FF2B5EF4-FFF2-40B4-BE49-F238E27FC236}">
                <a16:creationId xmlns:a16="http://schemas.microsoft.com/office/drawing/2014/main" id="{61E68392-05D0-6810-A3B9-BDD1A5139038}"/>
              </a:ext>
            </a:extLst>
          </p:cNvPr>
          <p:cNvSpPr txBox="1">
            <a:spLocks/>
          </p:cNvSpPr>
          <p:nvPr/>
        </p:nvSpPr>
        <p:spPr>
          <a:xfrm>
            <a:off x="3163854" y="2230707"/>
            <a:ext cx="3457500" cy="971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endParaRPr lang="vi-VN" sz="1500" dirty="0"/>
          </a:p>
          <a:p>
            <a:pPr marL="0" indent="0"/>
            <a:r>
              <a:rPr lang="vi-VN" sz="1500" dirty="0"/>
              <a:t>          Cải tiến giao diện người dùng</a:t>
            </a:r>
            <a:endParaRPr lang="en-US" sz="1500" dirty="0"/>
          </a:p>
        </p:txBody>
      </p:sp>
      <p:sp>
        <p:nvSpPr>
          <p:cNvPr id="25" name="Google Shape;297;p26">
            <a:extLst>
              <a:ext uri="{FF2B5EF4-FFF2-40B4-BE49-F238E27FC236}">
                <a16:creationId xmlns:a16="http://schemas.microsoft.com/office/drawing/2014/main" id="{C03ED898-0C5D-A33F-6C5A-076E7C320C34}"/>
              </a:ext>
            </a:extLst>
          </p:cNvPr>
          <p:cNvSpPr txBox="1">
            <a:spLocks/>
          </p:cNvSpPr>
          <p:nvPr/>
        </p:nvSpPr>
        <p:spPr>
          <a:xfrm>
            <a:off x="3163854" y="3157146"/>
            <a:ext cx="3457500" cy="971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endParaRPr lang="vi-VN" sz="1500" dirty="0"/>
          </a:p>
          <a:p>
            <a:pPr marL="0" indent="0"/>
            <a:r>
              <a:rPr lang="vi-VN" sz="1500" dirty="0"/>
              <a:t>          Tăng cường bảo mật</a:t>
            </a:r>
            <a:endParaRPr lang="en-US" sz="1500" dirty="0"/>
          </a:p>
        </p:txBody>
      </p:sp>
      <p:cxnSp>
        <p:nvCxnSpPr>
          <p:cNvPr id="289" name="Straight Connector 288">
            <a:extLst>
              <a:ext uri="{FF2B5EF4-FFF2-40B4-BE49-F238E27FC236}">
                <a16:creationId xmlns:a16="http://schemas.microsoft.com/office/drawing/2014/main" id="{BFBEE74F-6097-C7CA-619A-213FF9EFC5FD}"/>
              </a:ext>
            </a:extLst>
          </p:cNvPr>
          <p:cNvCxnSpPr>
            <a:cxnSpLocks/>
            <a:endCxn id="24" idx="1"/>
          </p:cNvCxnSpPr>
          <p:nvPr/>
        </p:nvCxnSpPr>
        <p:spPr>
          <a:xfrm>
            <a:off x="2345329" y="2716544"/>
            <a:ext cx="818525"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294" name="Google Shape;694;p34">
            <a:extLst>
              <a:ext uri="{FF2B5EF4-FFF2-40B4-BE49-F238E27FC236}">
                <a16:creationId xmlns:a16="http://schemas.microsoft.com/office/drawing/2014/main" id="{C6F5378F-7CAE-1E08-E326-D624CF60E438}"/>
              </a:ext>
            </a:extLst>
          </p:cNvPr>
          <p:cNvCxnSpPr>
            <a:cxnSpLocks/>
          </p:cNvCxnSpPr>
          <p:nvPr/>
        </p:nvCxnSpPr>
        <p:spPr>
          <a:xfrm>
            <a:off x="1807769" y="2716544"/>
            <a:ext cx="1356085" cy="926438"/>
          </a:xfrm>
          <a:prstGeom prst="bentConnector3">
            <a:avLst>
              <a:gd name="adj1" fmla="val 50000"/>
            </a:avLst>
          </a:prstGeom>
          <a:noFill/>
          <a:ln w="28575" cap="flat" cmpd="sng">
            <a:solidFill>
              <a:srgbClr val="FFFFFF"/>
            </a:solidFill>
            <a:prstDash val="solid"/>
            <a:round/>
            <a:headEnd type="none" w="med" len="med"/>
            <a:tailEnd type="none" w="med" len="med"/>
          </a:ln>
        </p:spPr>
      </p:cxnSp>
      <p:grpSp>
        <p:nvGrpSpPr>
          <p:cNvPr id="373" name="Google Shape;7788;p56">
            <a:extLst>
              <a:ext uri="{FF2B5EF4-FFF2-40B4-BE49-F238E27FC236}">
                <a16:creationId xmlns:a16="http://schemas.microsoft.com/office/drawing/2014/main" id="{6BDDF112-D94C-ECDF-9BA1-201140744936}"/>
              </a:ext>
            </a:extLst>
          </p:cNvPr>
          <p:cNvGrpSpPr/>
          <p:nvPr/>
        </p:nvGrpSpPr>
        <p:grpSpPr>
          <a:xfrm>
            <a:off x="3275447" y="1304268"/>
            <a:ext cx="313322" cy="292813"/>
            <a:chOff x="-44924250" y="3206000"/>
            <a:chExt cx="264675" cy="247350"/>
          </a:xfrm>
          <a:solidFill>
            <a:srgbClr val="48FFD5"/>
          </a:solidFill>
        </p:grpSpPr>
        <p:sp>
          <p:nvSpPr>
            <p:cNvPr id="377" name="Google Shape;7792;p56">
              <a:extLst>
                <a:ext uri="{FF2B5EF4-FFF2-40B4-BE49-F238E27FC236}">
                  <a16:creationId xmlns:a16="http://schemas.microsoft.com/office/drawing/2014/main" id="{631C90D4-5AA2-EE32-0991-CC30A3579C8D}"/>
                </a:ext>
              </a:extLst>
            </p:cNvPr>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7793;p56">
              <a:extLst>
                <a:ext uri="{FF2B5EF4-FFF2-40B4-BE49-F238E27FC236}">
                  <a16:creationId xmlns:a16="http://schemas.microsoft.com/office/drawing/2014/main" id="{FA2DF0C6-0E3D-BF76-1D70-895652FB87A7}"/>
                </a:ext>
              </a:extLst>
            </p:cNvPr>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6217;p52">
            <a:extLst>
              <a:ext uri="{FF2B5EF4-FFF2-40B4-BE49-F238E27FC236}">
                <a16:creationId xmlns:a16="http://schemas.microsoft.com/office/drawing/2014/main" id="{02945BCD-8097-3A80-AC67-95137E663B68}"/>
              </a:ext>
            </a:extLst>
          </p:cNvPr>
          <p:cNvSpPr/>
          <p:nvPr/>
        </p:nvSpPr>
        <p:spPr>
          <a:xfrm rot="18938123">
            <a:off x="3507037" y="1454824"/>
            <a:ext cx="97089" cy="9797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380" name="Google Shape;6386;p53">
            <a:extLst>
              <a:ext uri="{FF2B5EF4-FFF2-40B4-BE49-F238E27FC236}">
                <a16:creationId xmlns:a16="http://schemas.microsoft.com/office/drawing/2014/main" id="{BC7ACB0A-A4B5-2DA4-57FE-B83185FFDB80}"/>
              </a:ext>
            </a:extLst>
          </p:cNvPr>
          <p:cNvGrpSpPr/>
          <p:nvPr/>
        </p:nvGrpSpPr>
        <p:grpSpPr>
          <a:xfrm>
            <a:off x="3247574" y="2557021"/>
            <a:ext cx="369068" cy="289004"/>
            <a:chOff x="-41526450" y="3653375"/>
            <a:chExt cx="315875" cy="247350"/>
          </a:xfrm>
          <a:solidFill>
            <a:srgbClr val="48FFD5"/>
          </a:solidFill>
        </p:grpSpPr>
        <p:sp>
          <p:nvSpPr>
            <p:cNvPr id="381" name="Google Shape;6387;p53">
              <a:extLst>
                <a:ext uri="{FF2B5EF4-FFF2-40B4-BE49-F238E27FC236}">
                  <a16:creationId xmlns:a16="http://schemas.microsoft.com/office/drawing/2014/main" id="{70FD8C85-4BD6-4B90-77AE-24DCBCDCC2B0}"/>
                </a:ext>
              </a:extLst>
            </p:cNvPr>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6388;p53">
              <a:extLst>
                <a:ext uri="{FF2B5EF4-FFF2-40B4-BE49-F238E27FC236}">
                  <a16:creationId xmlns:a16="http://schemas.microsoft.com/office/drawing/2014/main" id="{2DCA5523-95DF-4677-A66B-422C02FF89D4}"/>
                </a:ext>
              </a:extLst>
            </p:cNvPr>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6830;p54">
            <a:extLst>
              <a:ext uri="{FF2B5EF4-FFF2-40B4-BE49-F238E27FC236}">
                <a16:creationId xmlns:a16="http://schemas.microsoft.com/office/drawing/2014/main" id="{24D52EC1-A252-FBBF-97CE-D5DD6806C91F}"/>
              </a:ext>
            </a:extLst>
          </p:cNvPr>
          <p:cNvGrpSpPr/>
          <p:nvPr/>
        </p:nvGrpSpPr>
        <p:grpSpPr>
          <a:xfrm>
            <a:off x="3277380" y="3427039"/>
            <a:ext cx="307231" cy="348690"/>
            <a:chOff x="2423775" y="3226875"/>
            <a:chExt cx="259925" cy="295000"/>
          </a:xfrm>
          <a:solidFill>
            <a:srgbClr val="48FFD5"/>
          </a:solidFill>
        </p:grpSpPr>
        <p:sp>
          <p:nvSpPr>
            <p:cNvPr id="384" name="Google Shape;6831;p54">
              <a:extLst>
                <a:ext uri="{FF2B5EF4-FFF2-40B4-BE49-F238E27FC236}">
                  <a16:creationId xmlns:a16="http://schemas.microsoft.com/office/drawing/2014/main" id="{3610498F-9520-41B6-B8A2-31D167708828}"/>
                </a:ext>
              </a:extLst>
            </p:cNvPr>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6832;p54">
              <a:extLst>
                <a:ext uri="{FF2B5EF4-FFF2-40B4-BE49-F238E27FC236}">
                  <a16:creationId xmlns:a16="http://schemas.microsoft.com/office/drawing/2014/main" id="{3667DC8B-5D25-4784-EC6E-2C8867B81900}"/>
                </a:ext>
              </a:extLst>
            </p:cNvPr>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6833;p54">
              <a:extLst>
                <a:ext uri="{FF2B5EF4-FFF2-40B4-BE49-F238E27FC236}">
                  <a16:creationId xmlns:a16="http://schemas.microsoft.com/office/drawing/2014/main" id="{87455976-7F77-C4F7-FC94-B0F0F2328D17}"/>
                </a:ext>
              </a:extLst>
            </p:cNvPr>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79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56" presetClass="path" presetSubtype="0" accel="50000" decel="50000" fill="hold" grpId="0" nodeType="withEffect">
                                  <p:stCondLst>
                                    <p:cond delay="0"/>
                                  </p:stCondLst>
                                  <p:childTnLst>
                                    <p:animMotion origin="layout" path="M -1.66667E-6 -2.09877E-6 L 0.02691 -0.02623 " pathEditMode="relative" rAng="0" ptsTypes="AA">
                                      <p:cBhvr>
                                        <p:cTn id="17" dur="2000" fill="hold"/>
                                        <p:tgtEl>
                                          <p:spTgt spid="5"/>
                                        </p:tgtEl>
                                        <p:attrNameLst>
                                          <p:attrName>ppt_x</p:attrName>
                                          <p:attrName>ppt_y</p:attrName>
                                        </p:attrNameLst>
                                      </p:cBhvr>
                                      <p:rCtr x="1337" y="-1327"/>
                                    </p:animMotion>
                                  </p:childTnLst>
                                </p:cTn>
                              </p:par>
                              <p:par>
                                <p:cTn id="18" presetID="10" presetClass="entr" presetSubtype="0" fill="hold" grpId="1"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63" presetClass="path" presetSubtype="0" accel="50000" decel="50000" fill="hold" grpId="0" nodeType="withEffect">
                                  <p:stCondLst>
                                    <p:cond delay="0"/>
                                  </p:stCondLst>
                                  <p:childTnLst>
                                    <p:animMotion origin="layout" path="M -4.44444E-6 2.46914E-7 L 0.02848 2.46914E-7 " pathEditMode="relative" rAng="0" ptsTypes="AA">
                                      <p:cBhvr>
                                        <p:cTn id="22" dur="2000" fill="hold"/>
                                        <p:tgtEl>
                                          <p:spTgt spid="3"/>
                                        </p:tgtEl>
                                        <p:attrNameLst>
                                          <p:attrName>ppt_x</p:attrName>
                                          <p:attrName>ppt_y</p:attrName>
                                        </p:attrNameLst>
                                      </p:cBhvr>
                                      <p:rCtr x="1424" y="0"/>
                                    </p:animMotion>
                                  </p:childTnLst>
                                </p:cTn>
                              </p:par>
                              <p:par>
                                <p:cTn id="23" presetID="10" presetClass="entr"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49" presetClass="path" presetSubtype="0" accel="50000" decel="50000" fill="hold" grpId="0" nodeType="withEffect">
                                  <p:stCondLst>
                                    <p:cond delay="0"/>
                                  </p:stCondLst>
                                  <p:childTnLst>
                                    <p:animMotion origin="layout" path="M 3.05556E-6 0 L 0.03385 0.02531 " pathEditMode="relative" rAng="0" ptsTypes="AA">
                                      <p:cBhvr>
                                        <p:cTn id="27" dur="2000" fill="hold"/>
                                        <p:tgtEl>
                                          <p:spTgt spid="7"/>
                                        </p:tgtEl>
                                        <p:attrNameLst>
                                          <p:attrName>ppt_x</p:attrName>
                                          <p:attrName>ppt_y</p:attrName>
                                        </p:attrNameLst>
                                      </p:cBhvr>
                                      <p:rCtr x="1684" y="1265"/>
                                    </p:animMotion>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56" presetClass="path" presetSubtype="0" accel="50000" decel="50000" fill="hold" grpId="1" nodeType="withEffect">
                                  <p:stCondLst>
                                    <p:cond delay="0"/>
                                  </p:stCondLst>
                                  <p:childTnLst>
                                    <p:animMotion origin="layout" path="M 4.72222E-6 -4.93827E-6 L -0.02899 -0.03364 " pathEditMode="relative" rAng="0" ptsTypes="AA">
                                      <p:cBhvr>
                                        <p:cTn id="32" dur="2000" fill="hold"/>
                                        <p:tgtEl>
                                          <p:spTgt spid="8"/>
                                        </p:tgtEl>
                                        <p:attrNameLst>
                                          <p:attrName>ppt_x</p:attrName>
                                          <p:attrName>ppt_y</p:attrName>
                                        </p:attrNameLst>
                                      </p:cBhvr>
                                      <p:rCtr x="-1476" y="-1451"/>
                                    </p:animMotion>
                                  </p:childTnLst>
                                </p:cTn>
                              </p:par>
                              <p:par>
                                <p:cTn id="33" presetID="10" presetClass="entr" presetSubtype="0" fill="hold" grpId="1"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35" presetClass="path" presetSubtype="0" accel="50000" decel="50000" fill="hold" grpId="0" nodeType="withEffect">
                                  <p:stCondLst>
                                    <p:cond delay="0"/>
                                  </p:stCondLst>
                                  <p:childTnLst>
                                    <p:animMotion origin="layout" path="M -1.38889E-6 -3.82716E-6 L -0.02344 -0.0003 " pathEditMode="relative" rAng="0" ptsTypes="AA">
                                      <p:cBhvr>
                                        <p:cTn id="37" dur="2000" fill="hold"/>
                                        <p:tgtEl>
                                          <p:spTgt spid="4"/>
                                        </p:tgtEl>
                                        <p:attrNameLst>
                                          <p:attrName>ppt_x</p:attrName>
                                          <p:attrName>ppt_y</p:attrName>
                                        </p:attrNameLst>
                                      </p:cBhvr>
                                      <p:rCtr x="-1181" y="-31"/>
                                    </p:animMotion>
                                  </p:childTnLst>
                                </p:cTn>
                              </p:par>
                              <p:par>
                                <p:cTn id="38" presetID="10" presetClass="entr" presetSubtype="0" fill="hold" grpId="1"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49" presetClass="path" presetSubtype="0" accel="50000" decel="50000" fill="hold" grpId="0" nodeType="withEffect">
                                  <p:stCondLst>
                                    <p:cond delay="0"/>
                                  </p:stCondLst>
                                  <p:childTnLst>
                                    <p:animMotion origin="layout" path="M 2.77778E-7 4.5679E-6 L -0.02326 0.02932 " pathEditMode="relative" rAng="0" ptsTypes="AA">
                                      <p:cBhvr>
                                        <p:cTn id="42" dur="2000" fill="hold"/>
                                        <p:tgtEl>
                                          <p:spTgt spid="6"/>
                                        </p:tgtEl>
                                        <p:attrNameLst>
                                          <p:attrName>ppt_x</p:attrName>
                                          <p:attrName>ppt_y</p:attrName>
                                        </p:attrNameLst>
                                      </p:cBhvr>
                                      <p:rCtr x="-1163" y="1451"/>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373"/>
                                        </p:tgtEl>
                                        <p:attrNameLst>
                                          <p:attrName>style.visibility</p:attrName>
                                        </p:attrNameLst>
                                      </p:cBhvr>
                                      <p:to>
                                        <p:strVal val="visible"/>
                                      </p:to>
                                    </p:set>
                                    <p:animEffect transition="in" filter="fade">
                                      <p:cBhvr>
                                        <p:cTn id="50" dur="500"/>
                                        <p:tgtEl>
                                          <p:spTgt spid="37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9"/>
                                        </p:tgtEl>
                                        <p:attrNameLst>
                                          <p:attrName>style.visibility</p:attrName>
                                        </p:attrNameLst>
                                      </p:cBhvr>
                                      <p:to>
                                        <p:strVal val="visible"/>
                                      </p:to>
                                    </p:set>
                                    <p:animEffect transition="in" filter="fade">
                                      <p:cBhvr>
                                        <p:cTn id="53" dur="500"/>
                                        <p:tgtEl>
                                          <p:spTgt spid="37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7">
                                            <p:txEl>
                                              <p:pRg st="1" end="1"/>
                                            </p:txEl>
                                          </p:spTgt>
                                        </p:tgtEl>
                                        <p:attrNameLst>
                                          <p:attrName>style.visibility</p:attrName>
                                        </p:attrNameLst>
                                      </p:cBhvr>
                                      <p:to>
                                        <p:strVal val="visible"/>
                                      </p:to>
                                    </p:set>
                                    <p:animEffect transition="in" filter="fade">
                                      <p:cBhvr>
                                        <p:cTn id="56" dur="500"/>
                                        <p:tgtEl>
                                          <p:spTgt spid="29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89"/>
                                        </p:tgtEl>
                                        <p:attrNameLst>
                                          <p:attrName>style.visibility</p:attrName>
                                        </p:attrNameLst>
                                      </p:cBhvr>
                                      <p:to>
                                        <p:strVal val="visible"/>
                                      </p:to>
                                    </p:set>
                                    <p:animEffect transition="in" filter="fade">
                                      <p:cBhvr>
                                        <p:cTn id="61" dur="500"/>
                                        <p:tgtEl>
                                          <p:spTgt spid="28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nodeType="withEffect">
                                  <p:stCondLst>
                                    <p:cond delay="0"/>
                                  </p:stCondLst>
                                  <p:childTnLst>
                                    <p:set>
                                      <p:cBhvr>
                                        <p:cTn id="66" dur="1" fill="hold">
                                          <p:stCondLst>
                                            <p:cond delay="0"/>
                                          </p:stCondLst>
                                        </p:cTn>
                                        <p:tgtEl>
                                          <p:spTgt spid="380"/>
                                        </p:tgtEl>
                                        <p:attrNameLst>
                                          <p:attrName>style.visibility</p:attrName>
                                        </p:attrNameLst>
                                      </p:cBhvr>
                                      <p:to>
                                        <p:strVal val="visible"/>
                                      </p:to>
                                    </p:set>
                                    <p:animEffect transition="in" filter="fade">
                                      <p:cBhvr>
                                        <p:cTn id="67" dur="500"/>
                                        <p:tgtEl>
                                          <p:spTgt spid="38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94"/>
                                        </p:tgtEl>
                                        <p:attrNameLst>
                                          <p:attrName>style.visibility</p:attrName>
                                        </p:attrNameLst>
                                      </p:cBhvr>
                                      <p:to>
                                        <p:strVal val="visible"/>
                                      </p:to>
                                    </p:set>
                                    <p:animEffect transition="in" filter="fade">
                                      <p:cBhvr>
                                        <p:cTn id="72" dur="500"/>
                                        <p:tgtEl>
                                          <p:spTgt spid="294"/>
                                        </p:tgtEl>
                                      </p:cBhvr>
                                    </p:animEffect>
                                  </p:childTnLst>
                                </p:cTn>
                              </p:par>
                              <p:par>
                                <p:cTn id="73" presetID="10" presetClass="entr" presetSubtype="0" fill="hold" nodeType="withEffect">
                                  <p:stCondLst>
                                    <p:cond delay="0"/>
                                  </p:stCondLst>
                                  <p:childTnLst>
                                    <p:set>
                                      <p:cBhvr>
                                        <p:cTn id="74" dur="1" fill="hold">
                                          <p:stCondLst>
                                            <p:cond delay="0"/>
                                          </p:stCondLst>
                                        </p:cTn>
                                        <p:tgtEl>
                                          <p:spTgt spid="383"/>
                                        </p:tgtEl>
                                        <p:attrNameLst>
                                          <p:attrName>style.visibility</p:attrName>
                                        </p:attrNameLst>
                                      </p:cBhvr>
                                      <p:to>
                                        <p:strVal val="visible"/>
                                      </p:to>
                                    </p:set>
                                    <p:animEffect transition="in" filter="fade">
                                      <p:cBhvr>
                                        <p:cTn id="75" dur="500"/>
                                        <p:tgtEl>
                                          <p:spTgt spid="38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7" grpId="0" build="p"/>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24" grpId="0"/>
      <p:bldP spid="25" grpId="0"/>
      <p:bldP spid="3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233912" y="1965150"/>
            <a:ext cx="4827641"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r>
              <a:rPr lang="vi-VN" dirty="0"/>
              <a:t> FOR LISTENING</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a:extLst>
            <a:ext uri="{FF2B5EF4-FFF2-40B4-BE49-F238E27FC236}">
              <a16:creationId xmlns:a16="http://schemas.microsoft.com/office/drawing/2014/main" id="{97437978-88E6-041D-6189-596F74EDA8E2}"/>
            </a:ext>
          </a:extLst>
        </p:cNvPr>
        <p:cNvGrpSpPr/>
        <p:nvPr/>
      </p:nvGrpSpPr>
      <p:grpSpPr>
        <a:xfrm>
          <a:off x="0" y="0"/>
          <a:ext cx="0" cy="0"/>
          <a:chOff x="0" y="0"/>
          <a:chExt cx="0" cy="0"/>
        </a:xfrm>
      </p:grpSpPr>
      <p:sp>
        <p:nvSpPr>
          <p:cNvPr id="218" name="Google Shape;218;p23">
            <a:extLst>
              <a:ext uri="{FF2B5EF4-FFF2-40B4-BE49-F238E27FC236}">
                <a16:creationId xmlns:a16="http://schemas.microsoft.com/office/drawing/2014/main" id="{F6B6EDDA-A2C9-73C0-6930-A687E318273B}"/>
              </a:ext>
            </a:extLst>
          </p:cNvPr>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2. Mục tiêu</a:t>
            </a:r>
            <a:endParaRPr dirty="0"/>
          </a:p>
        </p:txBody>
      </p:sp>
      <p:sp>
        <p:nvSpPr>
          <p:cNvPr id="223" name="Google Shape;223;p23">
            <a:extLst>
              <a:ext uri="{FF2B5EF4-FFF2-40B4-BE49-F238E27FC236}">
                <a16:creationId xmlns:a16="http://schemas.microsoft.com/office/drawing/2014/main" id="{2429C3AA-9817-DDFA-0158-03197A8C93C8}"/>
              </a:ext>
            </a:extLst>
          </p:cNvPr>
          <p:cNvSpPr txBox="1">
            <a:spLocks noGrp="1"/>
          </p:cNvSpPr>
          <p:nvPr>
            <p:ph type="subTitle" idx="5"/>
          </p:nvPr>
        </p:nvSpPr>
        <p:spPr>
          <a:xfrm>
            <a:off x="3123523" y="1710865"/>
            <a:ext cx="5367118" cy="33442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500" dirty="0">
                <a:solidFill>
                  <a:schemeClr val="bg1"/>
                </a:solidFill>
              </a:rPr>
              <a:t>Xây dựng website tra cứu thông tin học phần trong chương trình đào tạo bậc đại học chính quy tại Khoa Kỹ thuật và Công Nghệ</a:t>
            </a:r>
          </a:p>
          <a:p>
            <a:pPr marL="0" lvl="0" indent="0" algn="l" rtl="0">
              <a:spcBef>
                <a:spcPts val="0"/>
              </a:spcBef>
              <a:spcAft>
                <a:spcPts val="0"/>
              </a:spcAft>
              <a:buClr>
                <a:schemeClr val="dk1"/>
              </a:buClr>
              <a:buSzPts val="1100"/>
              <a:buFont typeface="Arial"/>
              <a:buNone/>
            </a:pPr>
            <a:endParaRPr lang="vi-VN" sz="1500" dirty="0">
              <a:solidFill>
                <a:schemeClr val="bg1"/>
              </a:solidFill>
            </a:endParaRPr>
          </a:p>
          <a:p>
            <a:pPr marL="0" lvl="0" indent="0" algn="l" rtl="0">
              <a:spcBef>
                <a:spcPts val="0"/>
              </a:spcBef>
              <a:spcAft>
                <a:spcPts val="0"/>
              </a:spcAft>
              <a:buClr>
                <a:schemeClr val="dk1"/>
              </a:buClr>
              <a:buSzPts val="1100"/>
              <a:buFont typeface="Arial"/>
              <a:buNone/>
            </a:pPr>
            <a:r>
              <a:rPr lang="vi-VN" sz="1500" dirty="0">
                <a:solidFill>
                  <a:schemeClr val="bg1"/>
                </a:solidFill>
              </a:rPr>
              <a:t>Quản lý thông tin học phần: Tích hợp hệ thống quản lý cơ sở dữ liệu cho sinh viên</a:t>
            </a:r>
          </a:p>
          <a:p>
            <a:pPr marL="0" lvl="0" indent="0" algn="l" rtl="0">
              <a:spcBef>
                <a:spcPts val="0"/>
              </a:spcBef>
              <a:spcAft>
                <a:spcPts val="0"/>
              </a:spcAft>
              <a:buClr>
                <a:schemeClr val="dk1"/>
              </a:buClr>
              <a:buSzPts val="1100"/>
              <a:buFont typeface="Arial"/>
              <a:buNone/>
            </a:pPr>
            <a:endParaRPr lang="vi-VN" sz="1500" dirty="0">
              <a:solidFill>
                <a:schemeClr val="bg1"/>
              </a:solidFill>
            </a:endParaRPr>
          </a:p>
          <a:p>
            <a:pPr marL="0" lvl="0" indent="0" algn="l" rtl="0">
              <a:spcBef>
                <a:spcPts val="0"/>
              </a:spcBef>
              <a:spcAft>
                <a:spcPts val="0"/>
              </a:spcAft>
              <a:buClr>
                <a:schemeClr val="dk1"/>
              </a:buClr>
              <a:buSzPts val="1100"/>
              <a:buFont typeface="Arial"/>
              <a:buNone/>
            </a:pPr>
            <a:r>
              <a:rPr lang="vi-VN" sz="1500" dirty="0">
                <a:solidFill>
                  <a:schemeClr val="bg1"/>
                </a:solidFill>
              </a:rPr>
              <a:t>Nâng cao trải nghiệm của người dùng và cung cấp công cụ quản lý học phần hiệu quả.</a:t>
            </a:r>
          </a:p>
          <a:p>
            <a:pPr marL="0" lvl="0" indent="0" algn="l" rtl="0">
              <a:spcBef>
                <a:spcPts val="0"/>
              </a:spcBef>
              <a:spcAft>
                <a:spcPts val="0"/>
              </a:spcAft>
              <a:buClr>
                <a:schemeClr val="dk1"/>
              </a:buClr>
              <a:buSzPts val="1100"/>
              <a:buFont typeface="Arial"/>
              <a:buNone/>
            </a:pPr>
            <a:endParaRPr sz="1500" dirty="0">
              <a:solidFill>
                <a:schemeClr val="bg1"/>
              </a:solidFill>
            </a:endParaRPr>
          </a:p>
        </p:txBody>
      </p:sp>
      <p:cxnSp>
        <p:nvCxnSpPr>
          <p:cNvPr id="257" name="Google Shape;257;p23">
            <a:extLst>
              <a:ext uri="{FF2B5EF4-FFF2-40B4-BE49-F238E27FC236}">
                <a16:creationId xmlns:a16="http://schemas.microsoft.com/office/drawing/2014/main" id="{1EF77F7B-9079-82C8-470C-4DAF732C8C03}"/>
              </a:ext>
            </a:extLst>
          </p:cNvPr>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258" name="Google Shape;6838;p54">
            <a:extLst>
              <a:ext uri="{FF2B5EF4-FFF2-40B4-BE49-F238E27FC236}">
                <a16:creationId xmlns:a16="http://schemas.microsoft.com/office/drawing/2014/main" id="{367C6F07-0596-A859-DE90-6C4CE40948DA}"/>
              </a:ext>
            </a:extLst>
          </p:cNvPr>
          <p:cNvGrpSpPr/>
          <p:nvPr/>
        </p:nvGrpSpPr>
        <p:grpSpPr>
          <a:xfrm>
            <a:off x="747488" y="2395672"/>
            <a:ext cx="1349828" cy="1299028"/>
            <a:chOff x="2404875" y="3955825"/>
            <a:chExt cx="296950" cy="295375"/>
          </a:xfrm>
          <a:solidFill>
            <a:srgbClr val="48FFD5"/>
          </a:solidFill>
        </p:grpSpPr>
        <p:sp>
          <p:nvSpPr>
            <p:cNvPr id="259" name="Google Shape;6839;p54">
              <a:extLst>
                <a:ext uri="{FF2B5EF4-FFF2-40B4-BE49-F238E27FC236}">
                  <a16:creationId xmlns:a16="http://schemas.microsoft.com/office/drawing/2014/main" id="{81128B55-F8C0-FB54-8EE3-96EE4983D3A8}"/>
                </a:ext>
              </a:extLst>
            </p:cNvPr>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840;p54">
              <a:extLst>
                <a:ext uri="{FF2B5EF4-FFF2-40B4-BE49-F238E27FC236}">
                  <a16:creationId xmlns:a16="http://schemas.microsoft.com/office/drawing/2014/main" id="{F35200C9-E4A9-5433-AF2B-71AF69893871}"/>
                </a:ext>
              </a:extLst>
            </p:cNvPr>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841;p54">
              <a:extLst>
                <a:ext uri="{FF2B5EF4-FFF2-40B4-BE49-F238E27FC236}">
                  <a16:creationId xmlns:a16="http://schemas.microsoft.com/office/drawing/2014/main" id="{A6C43A33-7292-EA00-796D-7B156473A885}"/>
                </a:ext>
              </a:extLst>
            </p:cNvPr>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842;p54">
              <a:extLst>
                <a:ext uri="{FF2B5EF4-FFF2-40B4-BE49-F238E27FC236}">
                  <a16:creationId xmlns:a16="http://schemas.microsoft.com/office/drawing/2014/main" id="{A23E21C4-8522-37AC-CFBD-0B0575535265}"/>
                </a:ext>
              </a:extLst>
            </p:cNvPr>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6906;p54">
            <a:extLst>
              <a:ext uri="{FF2B5EF4-FFF2-40B4-BE49-F238E27FC236}">
                <a16:creationId xmlns:a16="http://schemas.microsoft.com/office/drawing/2014/main" id="{D4823412-E84A-CD6E-6489-688F25434DB9}"/>
              </a:ext>
            </a:extLst>
          </p:cNvPr>
          <p:cNvGrpSpPr/>
          <p:nvPr/>
        </p:nvGrpSpPr>
        <p:grpSpPr>
          <a:xfrm>
            <a:off x="2657139" y="1911587"/>
            <a:ext cx="349133" cy="348217"/>
            <a:chOff x="4629125" y="3235150"/>
            <a:chExt cx="295375" cy="294600"/>
          </a:xfrm>
          <a:solidFill>
            <a:srgbClr val="48FFD5"/>
          </a:solidFill>
        </p:grpSpPr>
        <p:sp>
          <p:nvSpPr>
            <p:cNvPr id="268" name="Google Shape;6907;p54">
              <a:extLst>
                <a:ext uri="{FF2B5EF4-FFF2-40B4-BE49-F238E27FC236}">
                  <a16:creationId xmlns:a16="http://schemas.microsoft.com/office/drawing/2014/main" id="{9941B51C-3608-C32E-F883-D105E2A84096}"/>
                </a:ext>
              </a:extLst>
            </p:cNvPr>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908;p54">
              <a:extLst>
                <a:ext uri="{FF2B5EF4-FFF2-40B4-BE49-F238E27FC236}">
                  <a16:creationId xmlns:a16="http://schemas.microsoft.com/office/drawing/2014/main" id="{C6CD83F3-7788-A877-931E-0E51B965AFB0}"/>
                </a:ext>
              </a:extLst>
            </p:cNvPr>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909;p54">
              <a:extLst>
                <a:ext uri="{FF2B5EF4-FFF2-40B4-BE49-F238E27FC236}">
                  <a16:creationId xmlns:a16="http://schemas.microsoft.com/office/drawing/2014/main" id="{940C18FD-2C86-7B3D-1321-0E87B03E4DE0}"/>
                </a:ext>
              </a:extLst>
            </p:cNvPr>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910;p54">
              <a:extLst>
                <a:ext uri="{FF2B5EF4-FFF2-40B4-BE49-F238E27FC236}">
                  <a16:creationId xmlns:a16="http://schemas.microsoft.com/office/drawing/2014/main" id="{D6C2EF77-B90D-C3B3-D7E4-46AAF7E4117C}"/>
                </a:ext>
              </a:extLst>
            </p:cNvPr>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911;p54">
              <a:extLst>
                <a:ext uri="{FF2B5EF4-FFF2-40B4-BE49-F238E27FC236}">
                  <a16:creationId xmlns:a16="http://schemas.microsoft.com/office/drawing/2014/main" id="{9114C38B-8245-CFBC-A8C7-2214D9B6FE8B}"/>
                </a:ext>
              </a:extLst>
            </p:cNvPr>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667;p34">
            <a:extLst>
              <a:ext uri="{FF2B5EF4-FFF2-40B4-BE49-F238E27FC236}">
                <a16:creationId xmlns:a16="http://schemas.microsoft.com/office/drawing/2014/main" id="{A32C7F66-0C67-46E2-F7F9-1B37F49CC768}"/>
              </a:ext>
            </a:extLst>
          </p:cNvPr>
          <p:cNvSpPr/>
          <p:nvPr/>
        </p:nvSpPr>
        <p:spPr>
          <a:xfrm>
            <a:off x="2553675" y="1842925"/>
            <a:ext cx="553254" cy="6066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6683;p54">
            <a:extLst>
              <a:ext uri="{FF2B5EF4-FFF2-40B4-BE49-F238E27FC236}">
                <a16:creationId xmlns:a16="http://schemas.microsoft.com/office/drawing/2014/main" id="{F5C41A7A-29B6-DC0B-B872-D8DD2A60B657}"/>
              </a:ext>
            </a:extLst>
          </p:cNvPr>
          <p:cNvGrpSpPr/>
          <p:nvPr/>
        </p:nvGrpSpPr>
        <p:grpSpPr>
          <a:xfrm>
            <a:off x="2657139" y="2744486"/>
            <a:ext cx="366364" cy="359075"/>
            <a:chOff x="-60988625" y="3740800"/>
            <a:chExt cx="316650" cy="310350"/>
          </a:xfrm>
          <a:solidFill>
            <a:srgbClr val="48FFD5"/>
          </a:solidFill>
        </p:grpSpPr>
        <p:sp>
          <p:nvSpPr>
            <p:cNvPr id="275" name="Google Shape;6684;p54">
              <a:extLst>
                <a:ext uri="{FF2B5EF4-FFF2-40B4-BE49-F238E27FC236}">
                  <a16:creationId xmlns:a16="http://schemas.microsoft.com/office/drawing/2014/main" id="{CB231576-4736-6AA6-8E37-B9170CE53CEE}"/>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685;p54">
              <a:extLst>
                <a:ext uri="{FF2B5EF4-FFF2-40B4-BE49-F238E27FC236}">
                  <a16:creationId xmlns:a16="http://schemas.microsoft.com/office/drawing/2014/main" id="{93CFA3CF-FB0D-863D-F728-F05B61A44C1B}"/>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686;p54">
              <a:extLst>
                <a:ext uri="{FF2B5EF4-FFF2-40B4-BE49-F238E27FC236}">
                  <a16:creationId xmlns:a16="http://schemas.microsoft.com/office/drawing/2014/main" id="{A5E8454E-2073-4342-5EC6-21D88166547F}"/>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667;p34">
            <a:extLst>
              <a:ext uri="{FF2B5EF4-FFF2-40B4-BE49-F238E27FC236}">
                <a16:creationId xmlns:a16="http://schemas.microsoft.com/office/drawing/2014/main" id="{891D71DC-5BAB-85CF-B268-D038DF8A15C7}"/>
              </a:ext>
            </a:extLst>
          </p:cNvPr>
          <p:cNvSpPr/>
          <p:nvPr/>
        </p:nvSpPr>
        <p:spPr>
          <a:xfrm>
            <a:off x="2570269" y="2680872"/>
            <a:ext cx="553254" cy="6066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67;p34">
            <a:extLst>
              <a:ext uri="{FF2B5EF4-FFF2-40B4-BE49-F238E27FC236}">
                <a16:creationId xmlns:a16="http://schemas.microsoft.com/office/drawing/2014/main" id="{6C57F706-D3CF-7284-9FC6-FA5F964D81D4}"/>
              </a:ext>
            </a:extLst>
          </p:cNvPr>
          <p:cNvSpPr/>
          <p:nvPr/>
        </p:nvSpPr>
        <p:spPr>
          <a:xfrm>
            <a:off x="2570269" y="3391917"/>
            <a:ext cx="553254" cy="6066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6812;p54">
            <a:extLst>
              <a:ext uri="{FF2B5EF4-FFF2-40B4-BE49-F238E27FC236}">
                <a16:creationId xmlns:a16="http://schemas.microsoft.com/office/drawing/2014/main" id="{C574EADC-08BA-3032-58DD-1086CBF81E34}"/>
              </a:ext>
            </a:extLst>
          </p:cNvPr>
          <p:cNvGrpSpPr/>
          <p:nvPr/>
        </p:nvGrpSpPr>
        <p:grpSpPr>
          <a:xfrm>
            <a:off x="2662208" y="3518750"/>
            <a:ext cx="186224" cy="226235"/>
            <a:chOff x="581525" y="3358025"/>
            <a:chExt cx="157550" cy="191400"/>
          </a:xfrm>
          <a:solidFill>
            <a:srgbClr val="48FFD5"/>
          </a:solidFill>
        </p:grpSpPr>
        <p:sp>
          <p:nvSpPr>
            <p:cNvPr id="281" name="Google Shape;6813;p54">
              <a:extLst>
                <a:ext uri="{FF2B5EF4-FFF2-40B4-BE49-F238E27FC236}">
                  <a16:creationId xmlns:a16="http://schemas.microsoft.com/office/drawing/2014/main" id="{17832B9E-9645-E97A-B63B-1835DF6070A4}"/>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815;p54">
              <a:extLst>
                <a:ext uri="{FF2B5EF4-FFF2-40B4-BE49-F238E27FC236}">
                  <a16:creationId xmlns:a16="http://schemas.microsoft.com/office/drawing/2014/main" id="{99DEA809-6C1A-4A42-89C6-FAE2508422C1}"/>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4" name="Google Shape;1663;p46">
            <a:extLst>
              <a:ext uri="{FF2B5EF4-FFF2-40B4-BE49-F238E27FC236}">
                <a16:creationId xmlns:a16="http://schemas.microsoft.com/office/drawing/2014/main" id="{F6D9E27C-A18F-3102-D6BD-C136B7046983}"/>
              </a:ext>
            </a:extLst>
          </p:cNvPr>
          <p:cNvSpPr/>
          <p:nvPr/>
        </p:nvSpPr>
        <p:spPr>
          <a:xfrm rot="16200000">
            <a:off x="2853356" y="3556907"/>
            <a:ext cx="225026" cy="151130"/>
          </a:xfrm>
          <a:prstGeom prst="stripedRightArrow">
            <a:avLst>
              <a:gd name="adj1" fmla="val 50000"/>
              <a:gd name="adj2" fmla="val 50000"/>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214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base">
                                        <p:cTn id="7" dur="500" fill="hold"/>
                                        <p:tgtEl>
                                          <p:spTgt spid="258"/>
                                        </p:tgtEl>
                                        <p:attrNameLst>
                                          <p:attrName>ppt_x</p:attrName>
                                        </p:attrNameLst>
                                      </p:cBhvr>
                                      <p:tavLst>
                                        <p:tav tm="0">
                                          <p:val>
                                            <p:strVal val="0-#ppt_w/2"/>
                                          </p:val>
                                        </p:tav>
                                        <p:tav tm="100000">
                                          <p:val>
                                            <p:strVal val="#ppt_x"/>
                                          </p:val>
                                        </p:tav>
                                      </p:tavLst>
                                    </p:anim>
                                    <p:anim calcmode="lin" valueType="num">
                                      <p:cBhvr additive="base">
                                        <p:cTn id="8" dur="500" fill="hold"/>
                                        <p:tgtEl>
                                          <p:spTgt spid="258"/>
                                        </p:tgtEl>
                                        <p:attrNameLst>
                                          <p:attrName>ppt_y</p:attrName>
                                        </p:attrNameLst>
                                      </p:cBhvr>
                                      <p:tavLst>
                                        <p:tav tm="0">
                                          <p:val>
                                            <p:strVal val="#ppt_y"/>
                                          </p:val>
                                        </p:tav>
                                        <p:tav tm="100000">
                                          <p:val>
                                            <p:strVal val="#ppt_y"/>
                                          </p:val>
                                        </p:tav>
                                      </p:tavLst>
                                    </p:anim>
                                  </p:childTnLst>
                                </p:cTn>
                              </p:par>
                              <p:par>
                                <p:cTn id="9" presetID="26" presetClass="entr" presetSubtype="0" fill="hold" nodeType="withEffect">
                                  <p:stCondLst>
                                    <p:cond delay="0"/>
                                  </p:stCondLst>
                                  <p:childTnLst>
                                    <p:set>
                                      <p:cBhvr>
                                        <p:cTn id="10" dur="1" fill="hold">
                                          <p:stCondLst>
                                            <p:cond delay="0"/>
                                          </p:stCondLst>
                                        </p:cTn>
                                        <p:tgtEl>
                                          <p:spTgt spid="258"/>
                                        </p:tgtEl>
                                        <p:attrNameLst>
                                          <p:attrName>style.visibility</p:attrName>
                                        </p:attrNameLst>
                                      </p:cBhvr>
                                      <p:to>
                                        <p:strVal val="visible"/>
                                      </p:to>
                                    </p:set>
                                    <p:animEffect transition="in" filter="wipe(down)">
                                      <p:cBhvr>
                                        <p:cTn id="11" dur="580">
                                          <p:stCondLst>
                                            <p:cond delay="0"/>
                                          </p:stCondLst>
                                        </p:cTn>
                                        <p:tgtEl>
                                          <p:spTgt spid="258"/>
                                        </p:tgtEl>
                                      </p:cBhvr>
                                    </p:animEffect>
                                    <p:anim calcmode="lin" valueType="num">
                                      <p:cBhvr>
                                        <p:cTn id="12" dur="1822" tmFilter="0,0; 0.14,0.36; 0.43,0.73; 0.71,0.91; 1.0,1.0">
                                          <p:stCondLst>
                                            <p:cond delay="0"/>
                                          </p:stCondLst>
                                        </p:cTn>
                                        <p:tgtEl>
                                          <p:spTgt spid="25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5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5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5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58"/>
                                        </p:tgtEl>
                                        <p:attrNameLst>
                                          <p:attrName>ppt_y</p:attrName>
                                        </p:attrNameLst>
                                      </p:cBhvr>
                                      <p:tavLst>
                                        <p:tav tm="0" fmla="#ppt_y-sin(pi*$)/81">
                                          <p:val>
                                            <p:fltVal val="0"/>
                                          </p:val>
                                        </p:tav>
                                        <p:tav tm="100000">
                                          <p:val>
                                            <p:fltVal val="1"/>
                                          </p:val>
                                        </p:tav>
                                      </p:tavLst>
                                    </p:anim>
                                    <p:animScale>
                                      <p:cBhvr>
                                        <p:cTn id="17" dur="26">
                                          <p:stCondLst>
                                            <p:cond delay="650"/>
                                          </p:stCondLst>
                                        </p:cTn>
                                        <p:tgtEl>
                                          <p:spTgt spid="258"/>
                                        </p:tgtEl>
                                      </p:cBhvr>
                                      <p:to x="100000" y="60000"/>
                                    </p:animScale>
                                    <p:animScale>
                                      <p:cBhvr>
                                        <p:cTn id="18" dur="166" decel="50000">
                                          <p:stCondLst>
                                            <p:cond delay="676"/>
                                          </p:stCondLst>
                                        </p:cTn>
                                        <p:tgtEl>
                                          <p:spTgt spid="258"/>
                                        </p:tgtEl>
                                      </p:cBhvr>
                                      <p:to x="100000" y="100000"/>
                                    </p:animScale>
                                    <p:animScale>
                                      <p:cBhvr>
                                        <p:cTn id="19" dur="26">
                                          <p:stCondLst>
                                            <p:cond delay="1312"/>
                                          </p:stCondLst>
                                        </p:cTn>
                                        <p:tgtEl>
                                          <p:spTgt spid="258"/>
                                        </p:tgtEl>
                                      </p:cBhvr>
                                      <p:to x="100000" y="80000"/>
                                    </p:animScale>
                                    <p:animScale>
                                      <p:cBhvr>
                                        <p:cTn id="20" dur="166" decel="50000">
                                          <p:stCondLst>
                                            <p:cond delay="1338"/>
                                          </p:stCondLst>
                                        </p:cTn>
                                        <p:tgtEl>
                                          <p:spTgt spid="258"/>
                                        </p:tgtEl>
                                      </p:cBhvr>
                                      <p:to x="100000" y="100000"/>
                                    </p:animScale>
                                    <p:animScale>
                                      <p:cBhvr>
                                        <p:cTn id="21" dur="26">
                                          <p:stCondLst>
                                            <p:cond delay="1642"/>
                                          </p:stCondLst>
                                        </p:cTn>
                                        <p:tgtEl>
                                          <p:spTgt spid="258"/>
                                        </p:tgtEl>
                                      </p:cBhvr>
                                      <p:to x="100000" y="90000"/>
                                    </p:animScale>
                                    <p:animScale>
                                      <p:cBhvr>
                                        <p:cTn id="22" dur="166" decel="50000">
                                          <p:stCondLst>
                                            <p:cond delay="1668"/>
                                          </p:stCondLst>
                                        </p:cTn>
                                        <p:tgtEl>
                                          <p:spTgt spid="258"/>
                                        </p:tgtEl>
                                      </p:cBhvr>
                                      <p:to x="100000" y="100000"/>
                                    </p:animScale>
                                    <p:animScale>
                                      <p:cBhvr>
                                        <p:cTn id="23" dur="26">
                                          <p:stCondLst>
                                            <p:cond delay="1808"/>
                                          </p:stCondLst>
                                        </p:cTn>
                                        <p:tgtEl>
                                          <p:spTgt spid="258"/>
                                        </p:tgtEl>
                                      </p:cBhvr>
                                      <p:to x="100000" y="95000"/>
                                    </p:animScale>
                                    <p:animScale>
                                      <p:cBhvr>
                                        <p:cTn id="24" dur="166" decel="50000">
                                          <p:stCondLst>
                                            <p:cond delay="1834"/>
                                          </p:stCondLst>
                                        </p:cTn>
                                        <p:tgtEl>
                                          <p:spTgt spid="258"/>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7"/>
                                        </p:tgtEl>
                                        <p:attrNameLst>
                                          <p:attrName>style.visibility</p:attrName>
                                        </p:attrNameLst>
                                      </p:cBhvr>
                                      <p:to>
                                        <p:strVal val="visible"/>
                                      </p:to>
                                    </p:set>
                                    <p:animEffect transition="in" filter="fade">
                                      <p:cBhvr>
                                        <p:cTn id="29" dur="500"/>
                                        <p:tgtEl>
                                          <p:spTgt spid="26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3"/>
                                        </p:tgtEl>
                                        <p:attrNameLst>
                                          <p:attrName>style.visibility</p:attrName>
                                        </p:attrNameLst>
                                      </p:cBhvr>
                                      <p:to>
                                        <p:strVal val="visible"/>
                                      </p:to>
                                    </p:set>
                                    <p:animEffect transition="in" filter="fade">
                                      <p:cBhvr>
                                        <p:cTn id="32" dur="500"/>
                                        <p:tgtEl>
                                          <p:spTgt spid="273"/>
                                        </p:tgtEl>
                                      </p:cBhvr>
                                    </p:animEffect>
                                  </p:childTnLst>
                                </p:cTn>
                              </p:par>
                              <p:par>
                                <p:cTn id="33" presetID="10" presetClass="entr" presetSubtype="0" fill="hold" nodeType="withEffect">
                                  <p:stCondLst>
                                    <p:cond delay="0"/>
                                  </p:stCondLst>
                                  <p:childTnLst>
                                    <p:set>
                                      <p:cBhvr>
                                        <p:cTn id="34" dur="1" fill="hold">
                                          <p:stCondLst>
                                            <p:cond delay="0"/>
                                          </p:stCondLst>
                                        </p:cTn>
                                        <p:tgtEl>
                                          <p:spTgt spid="223">
                                            <p:txEl>
                                              <p:pRg st="0" end="0"/>
                                            </p:txEl>
                                          </p:spTgt>
                                        </p:tgtEl>
                                        <p:attrNameLst>
                                          <p:attrName>style.visibility</p:attrName>
                                        </p:attrNameLst>
                                      </p:cBhvr>
                                      <p:to>
                                        <p:strVal val="visible"/>
                                      </p:to>
                                    </p:set>
                                    <p:animEffect transition="in" filter="fade">
                                      <p:cBhvr>
                                        <p:cTn id="35" dur="500"/>
                                        <p:tgtEl>
                                          <p:spTgt spid="22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4"/>
                                        </p:tgtEl>
                                        <p:attrNameLst>
                                          <p:attrName>style.visibility</p:attrName>
                                        </p:attrNameLst>
                                      </p:cBhvr>
                                      <p:to>
                                        <p:strVal val="visible"/>
                                      </p:to>
                                    </p:set>
                                    <p:animEffect transition="in" filter="fade">
                                      <p:cBhvr>
                                        <p:cTn id="40" dur="500"/>
                                        <p:tgtEl>
                                          <p:spTgt spid="274"/>
                                        </p:tgtEl>
                                      </p:cBhvr>
                                    </p:animEffect>
                                  </p:childTnLst>
                                </p:cTn>
                              </p:par>
                              <p:par>
                                <p:cTn id="41" presetID="10" presetClass="entr" presetSubtype="0" fill="hold" nodeType="withEffect">
                                  <p:stCondLst>
                                    <p:cond delay="0"/>
                                  </p:stCondLst>
                                  <p:childTnLst>
                                    <p:set>
                                      <p:cBhvr>
                                        <p:cTn id="42" dur="1" fill="hold">
                                          <p:stCondLst>
                                            <p:cond delay="0"/>
                                          </p:stCondLst>
                                        </p:cTn>
                                        <p:tgtEl>
                                          <p:spTgt spid="223">
                                            <p:txEl>
                                              <p:pRg st="2" end="2"/>
                                            </p:txEl>
                                          </p:spTgt>
                                        </p:tgtEl>
                                        <p:attrNameLst>
                                          <p:attrName>style.visibility</p:attrName>
                                        </p:attrNameLst>
                                      </p:cBhvr>
                                      <p:to>
                                        <p:strVal val="visible"/>
                                      </p:to>
                                    </p:set>
                                    <p:animEffect transition="in" filter="fade">
                                      <p:cBhvr>
                                        <p:cTn id="43" dur="500"/>
                                        <p:tgtEl>
                                          <p:spTgt spid="22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8"/>
                                        </p:tgtEl>
                                        <p:attrNameLst>
                                          <p:attrName>style.visibility</p:attrName>
                                        </p:attrNameLst>
                                      </p:cBhvr>
                                      <p:to>
                                        <p:strVal val="visible"/>
                                      </p:to>
                                    </p:set>
                                    <p:animEffect transition="in" filter="fade">
                                      <p:cBhvr>
                                        <p:cTn id="46" dur="500"/>
                                        <p:tgtEl>
                                          <p:spTgt spid="27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9"/>
                                        </p:tgtEl>
                                        <p:attrNameLst>
                                          <p:attrName>style.visibility</p:attrName>
                                        </p:attrNameLst>
                                      </p:cBhvr>
                                      <p:to>
                                        <p:strVal val="visible"/>
                                      </p:to>
                                    </p:set>
                                    <p:animEffect transition="in" filter="fade">
                                      <p:cBhvr>
                                        <p:cTn id="51" dur="500"/>
                                        <p:tgtEl>
                                          <p:spTgt spid="279"/>
                                        </p:tgtEl>
                                      </p:cBhvr>
                                    </p:animEffect>
                                  </p:childTnLst>
                                </p:cTn>
                              </p:par>
                              <p:par>
                                <p:cTn id="52" presetID="10" presetClass="entr" presetSubtype="0" fill="hold" nodeType="withEffect">
                                  <p:stCondLst>
                                    <p:cond delay="0"/>
                                  </p:stCondLst>
                                  <p:childTnLst>
                                    <p:set>
                                      <p:cBhvr>
                                        <p:cTn id="53" dur="1" fill="hold">
                                          <p:stCondLst>
                                            <p:cond delay="0"/>
                                          </p:stCondLst>
                                        </p:cTn>
                                        <p:tgtEl>
                                          <p:spTgt spid="280"/>
                                        </p:tgtEl>
                                        <p:attrNameLst>
                                          <p:attrName>style.visibility</p:attrName>
                                        </p:attrNameLst>
                                      </p:cBhvr>
                                      <p:to>
                                        <p:strVal val="visible"/>
                                      </p:to>
                                    </p:set>
                                    <p:animEffect transition="in" filter="fade">
                                      <p:cBhvr>
                                        <p:cTn id="54" dur="500"/>
                                        <p:tgtEl>
                                          <p:spTgt spid="28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4"/>
                                        </p:tgtEl>
                                        <p:attrNameLst>
                                          <p:attrName>style.visibility</p:attrName>
                                        </p:attrNameLst>
                                      </p:cBhvr>
                                      <p:to>
                                        <p:strVal val="visible"/>
                                      </p:to>
                                    </p:set>
                                    <p:animEffect transition="in" filter="fade">
                                      <p:cBhvr>
                                        <p:cTn id="57" dur="500"/>
                                        <p:tgtEl>
                                          <p:spTgt spid="284"/>
                                        </p:tgtEl>
                                      </p:cBhvr>
                                    </p:animEffect>
                                  </p:childTnLst>
                                </p:cTn>
                              </p:par>
                              <p:par>
                                <p:cTn id="58" presetID="10" presetClass="entr" presetSubtype="0" fill="hold" nodeType="withEffect">
                                  <p:stCondLst>
                                    <p:cond delay="0"/>
                                  </p:stCondLst>
                                  <p:childTnLst>
                                    <p:set>
                                      <p:cBhvr>
                                        <p:cTn id="59" dur="1" fill="hold">
                                          <p:stCondLst>
                                            <p:cond delay="0"/>
                                          </p:stCondLst>
                                        </p:cTn>
                                        <p:tgtEl>
                                          <p:spTgt spid="223">
                                            <p:txEl>
                                              <p:pRg st="4" end="4"/>
                                            </p:txEl>
                                          </p:spTgt>
                                        </p:tgtEl>
                                        <p:attrNameLst>
                                          <p:attrName>style.visibility</p:attrName>
                                        </p:attrNameLst>
                                      </p:cBhvr>
                                      <p:to>
                                        <p:strVal val="visible"/>
                                      </p:to>
                                    </p:set>
                                    <p:animEffect transition="in" filter="fade">
                                      <p:cBhvr>
                                        <p:cTn id="60" dur="5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p:bldP spid="278" grpId="0" animBg="1"/>
      <p:bldP spid="279" grpId="0" animBg="1"/>
      <p:bldP spid="2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a:extLst>
            <a:ext uri="{FF2B5EF4-FFF2-40B4-BE49-F238E27FC236}">
              <a16:creationId xmlns:a16="http://schemas.microsoft.com/office/drawing/2014/main" id="{5867048D-BFFE-AE56-A52E-5C35DBC2DB42}"/>
            </a:ext>
          </a:extLst>
        </p:cNvPr>
        <p:cNvGrpSpPr/>
        <p:nvPr/>
      </p:nvGrpSpPr>
      <p:grpSpPr>
        <a:xfrm>
          <a:off x="0" y="0"/>
          <a:ext cx="0" cy="0"/>
          <a:chOff x="0" y="0"/>
          <a:chExt cx="0" cy="0"/>
        </a:xfrm>
      </p:grpSpPr>
      <p:sp>
        <p:nvSpPr>
          <p:cNvPr id="666" name="Google Shape;666;p34">
            <a:extLst>
              <a:ext uri="{FF2B5EF4-FFF2-40B4-BE49-F238E27FC236}">
                <a16:creationId xmlns:a16="http://schemas.microsoft.com/office/drawing/2014/main" id="{421CEE2F-AE8D-2089-9D8C-0A33C931C8B6}"/>
              </a:ext>
            </a:extLst>
          </p:cNvPr>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3. Cơ sở lý thuyết </a:t>
            </a:r>
            <a:endParaRPr dirty="0"/>
          </a:p>
        </p:txBody>
      </p:sp>
      <p:sp>
        <p:nvSpPr>
          <p:cNvPr id="667" name="Google Shape;667;p34">
            <a:extLst>
              <a:ext uri="{FF2B5EF4-FFF2-40B4-BE49-F238E27FC236}">
                <a16:creationId xmlns:a16="http://schemas.microsoft.com/office/drawing/2014/main" id="{02971E73-6B25-3415-1636-55831B840C50}"/>
              </a:ext>
            </a:extLst>
          </p:cNvPr>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a:extLst>
              <a:ext uri="{FF2B5EF4-FFF2-40B4-BE49-F238E27FC236}">
                <a16:creationId xmlns:a16="http://schemas.microsoft.com/office/drawing/2014/main" id="{FDDB644B-9982-DADE-50AA-4FE7392355C5}"/>
              </a:ext>
            </a:extLst>
          </p:cNvPr>
          <p:cNvGrpSpPr/>
          <p:nvPr/>
        </p:nvGrpSpPr>
        <p:grpSpPr>
          <a:xfrm>
            <a:off x="2886567" y="2336800"/>
            <a:ext cx="3367313" cy="907143"/>
            <a:chOff x="1071175" y="3688175"/>
            <a:chExt cx="1834050" cy="379200"/>
          </a:xfrm>
        </p:grpSpPr>
        <p:sp>
          <p:nvSpPr>
            <p:cNvPr id="672" name="Google Shape;672;p34">
              <a:extLst>
                <a:ext uri="{FF2B5EF4-FFF2-40B4-BE49-F238E27FC236}">
                  <a16:creationId xmlns:a16="http://schemas.microsoft.com/office/drawing/2014/main" id="{DDA9DC2E-516D-1CF9-77A0-4CEE893C4704}"/>
                </a:ext>
              </a:extLst>
            </p:cNvPr>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4">
              <a:extLst>
                <a:ext uri="{FF2B5EF4-FFF2-40B4-BE49-F238E27FC236}">
                  <a16:creationId xmlns:a16="http://schemas.microsoft.com/office/drawing/2014/main" id="{AF2646B5-2375-10A8-A4B1-E234F5C0944C}"/>
                </a:ext>
              </a:extLst>
            </p:cNvPr>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a:extLst>
                <a:ext uri="{FF2B5EF4-FFF2-40B4-BE49-F238E27FC236}">
                  <a16:creationId xmlns:a16="http://schemas.microsoft.com/office/drawing/2014/main" id="{B745749A-C0E4-210B-56F1-9260BA18A2B1}"/>
                </a:ext>
              </a:extLst>
            </p:cNvPr>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a:extLst>
                <a:ext uri="{FF2B5EF4-FFF2-40B4-BE49-F238E27FC236}">
                  <a16:creationId xmlns:a16="http://schemas.microsoft.com/office/drawing/2014/main" id="{9392B393-3C5F-7223-E4AE-D53794FE46E0}"/>
                </a:ext>
              </a:extLst>
            </p:cNvPr>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8" name="Google Shape;698;p34">
            <a:extLst>
              <a:ext uri="{FF2B5EF4-FFF2-40B4-BE49-F238E27FC236}">
                <a16:creationId xmlns:a16="http://schemas.microsoft.com/office/drawing/2014/main" id="{18A4E766-0A59-2F26-4DAE-E096060D93A7}"/>
              </a:ext>
            </a:extLst>
          </p:cNvPr>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505D57A-4A71-357F-F285-EB8EF0828048}"/>
              </a:ext>
            </a:extLst>
          </p:cNvPr>
          <p:cNvSpPr txBox="1"/>
          <p:nvPr/>
        </p:nvSpPr>
        <p:spPr>
          <a:xfrm>
            <a:off x="2899479" y="2571750"/>
            <a:ext cx="986972" cy="323165"/>
          </a:xfrm>
          <a:prstGeom prst="rect">
            <a:avLst/>
          </a:prstGeom>
          <a:noFill/>
        </p:spPr>
        <p:txBody>
          <a:bodyPr wrap="square" rtlCol="0">
            <a:spAutoFit/>
          </a:bodyPr>
          <a:lstStyle/>
          <a:p>
            <a:r>
              <a:rPr lang="vi-VN" sz="1500" b="1" dirty="0">
                <a:solidFill>
                  <a:srgbClr val="48FFD5"/>
                </a:solidFill>
              </a:rPr>
              <a:t>HTML</a:t>
            </a:r>
            <a:endParaRPr lang="en-US" sz="1500" b="1" dirty="0">
              <a:solidFill>
                <a:srgbClr val="48FFD5"/>
              </a:solidFill>
            </a:endParaRPr>
          </a:p>
        </p:txBody>
      </p:sp>
      <p:sp>
        <p:nvSpPr>
          <p:cNvPr id="3" name="TextBox 2">
            <a:extLst>
              <a:ext uri="{FF2B5EF4-FFF2-40B4-BE49-F238E27FC236}">
                <a16:creationId xmlns:a16="http://schemas.microsoft.com/office/drawing/2014/main" id="{E9E51AEE-7046-56C4-EA1C-E0FEE7619DE1}"/>
              </a:ext>
            </a:extLst>
          </p:cNvPr>
          <p:cNvSpPr txBox="1"/>
          <p:nvPr/>
        </p:nvSpPr>
        <p:spPr>
          <a:xfrm>
            <a:off x="3855479" y="2584681"/>
            <a:ext cx="986972" cy="323165"/>
          </a:xfrm>
          <a:prstGeom prst="rect">
            <a:avLst/>
          </a:prstGeom>
          <a:noFill/>
        </p:spPr>
        <p:txBody>
          <a:bodyPr wrap="square" rtlCol="0">
            <a:spAutoFit/>
          </a:bodyPr>
          <a:lstStyle/>
          <a:p>
            <a:r>
              <a:rPr lang="vi-VN" sz="1500" b="1" dirty="0">
                <a:solidFill>
                  <a:srgbClr val="48FFD5"/>
                </a:solidFill>
              </a:rPr>
              <a:t>CSS</a:t>
            </a:r>
            <a:endParaRPr lang="en-US" sz="1500" b="1" dirty="0">
              <a:solidFill>
                <a:srgbClr val="48FFD5"/>
              </a:solidFill>
            </a:endParaRPr>
          </a:p>
        </p:txBody>
      </p:sp>
      <p:sp>
        <p:nvSpPr>
          <p:cNvPr id="4" name="TextBox 3">
            <a:extLst>
              <a:ext uri="{FF2B5EF4-FFF2-40B4-BE49-F238E27FC236}">
                <a16:creationId xmlns:a16="http://schemas.microsoft.com/office/drawing/2014/main" id="{A0AFDF3E-0EA3-F462-EB53-FBCF6B3AFC5A}"/>
              </a:ext>
            </a:extLst>
          </p:cNvPr>
          <p:cNvSpPr txBox="1"/>
          <p:nvPr/>
        </p:nvSpPr>
        <p:spPr>
          <a:xfrm>
            <a:off x="4724202" y="2577771"/>
            <a:ext cx="986972" cy="323165"/>
          </a:xfrm>
          <a:prstGeom prst="rect">
            <a:avLst/>
          </a:prstGeom>
          <a:noFill/>
        </p:spPr>
        <p:txBody>
          <a:bodyPr wrap="square" rtlCol="0">
            <a:spAutoFit/>
          </a:bodyPr>
          <a:lstStyle/>
          <a:p>
            <a:r>
              <a:rPr lang="vi-VN" sz="1500" b="1" dirty="0">
                <a:solidFill>
                  <a:srgbClr val="48FFD5"/>
                </a:solidFill>
              </a:rPr>
              <a:t>PHP</a:t>
            </a:r>
            <a:endParaRPr lang="en-US" sz="1500" b="1" dirty="0">
              <a:solidFill>
                <a:srgbClr val="48FFD5"/>
              </a:solidFill>
            </a:endParaRPr>
          </a:p>
        </p:txBody>
      </p:sp>
      <p:sp>
        <p:nvSpPr>
          <p:cNvPr id="5" name="TextBox 4">
            <a:extLst>
              <a:ext uri="{FF2B5EF4-FFF2-40B4-BE49-F238E27FC236}">
                <a16:creationId xmlns:a16="http://schemas.microsoft.com/office/drawing/2014/main" id="{25B878CC-E469-38C0-012A-70217F69C000}"/>
              </a:ext>
            </a:extLst>
          </p:cNvPr>
          <p:cNvSpPr txBox="1"/>
          <p:nvPr/>
        </p:nvSpPr>
        <p:spPr>
          <a:xfrm>
            <a:off x="5517641" y="2571750"/>
            <a:ext cx="986972" cy="323165"/>
          </a:xfrm>
          <a:prstGeom prst="rect">
            <a:avLst/>
          </a:prstGeom>
          <a:noFill/>
        </p:spPr>
        <p:txBody>
          <a:bodyPr wrap="square" rtlCol="0">
            <a:spAutoFit/>
          </a:bodyPr>
          <a:lstStyle/>
          <a:p>
            <a:r>
              <a:rPr lang="vi-VN" sz="1500" b="1">
                <a:solidFill>
                  <a:srgbClr val="48FFD5"/>
                </a:solidFill>
              </a:rPr>
              <a:t>MySql</a:t>
            </a:r>
            <a:endParaRPr lang="en-US" sz="1500" b="1" dirty="0">
              <a:solidFill>
                <a:srgbClr val="48FFD5"/>
              </a:solidFill>
            </a:endParaRPr>
          </a:p>
        </p:txBody>
      </p:sp>
      <p:sp>
        <p:nvSpPr>
          <p:cNvPr id="6" name="Google Shape;1438;p46">
            <a:extLst>
              <a:ext uri="{FF2B5EF4-FFF2-40B4-BE49-F238E27FC236}">
                <a16:creationId xmlns:a16="http://schemas.microsoft.com/office/drawing/2014/main" id="{C62E1803-D094-1A3C-E7E8-5451EDD2C407}"/>
              </a:ext>
            </a:extLst>
          </p:cNvPr>
          <p:cNvSpPr/>
          <p:nvPr/>
        </p:nvSpPr>
        <p:spPr>
          <a:xfrm rot="5400000">
            <a:off x="3052283" y="1900633"/>
            <a:ext cx="412696" cy="355121"/>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09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44444E-6 3.08642E-6 L 0.025 -0.02006 C 0.03039 -0.02408 0.03855 -0.02562 0.04688 -0.02562 C 0.05625 -0.02562 0.06389 -0.02408 0.06928 -0.02006 L 0.09532 3.08642E-6 " pathEditMode="relative" rAng="0" ptsTypes="AAAAA">
                                      <p:cBhvr>
                                        <p:cTn id="6" dur="2000" fill="hold"/>
                                        <p:tgtEl>
                                          <p:spTgt spid="6"/>
                                        </p:tgtEl>
                                        <p:attrNameLst>
                                          <p:attrName>ppt_x</p:attrName>
                                          <p:attrName>ppt_y</p:attrName>
                                        </p:attrNameLst>
                                      </p:cBhvr>
                                      <p:rCtr x="4757" y="-1296"/>
                                    </p:animMotion>
                                  </p:childTnLst>
                                </p:cTn>
                              </p:par>
                            </p:childTnLst>
                          </p:cTn>
                        </p:par>
                      </p:childTnLst>
                    </p:cTn>
                  </p:par>
                  <p:par>
                    <p:cTn id="7" fill="hold">
                      <p:stCondLst>
                        <p:cond delay="indefinite"/>
                      </p:stCondLst>
                      <p:childTnLst>
                        <p:par>
                          <p:cTn id="8" fill="hold">
                            <p:stCondLst>
                              <p:cond delay="0"/>
                            </p:stCondLst>
                            <p:childTnLst>
                              <p:par>
                                <p:cTn id="9" presetID="44" presetClass="path" presetSubtype="0" accel="50000" decel="50000" fill="hold" grpId="1" nodeType="clickEffect">
                                  <p:stCondLst>
                                    <p:cond delay="0"/>
                                  </p:stCondLst>
                                  <p:childTnLst>
                                    <p:animMotion origin="layout" path="M 0.09531 3.95062E-6 L 0.11996 -0.03087 C 0.12517 -0.03766 0.13316 -0.04013 0.14132 -0.04013 C 0.15087 -0.04013 0.15816 -0.03766 0.16371 -0.03087 L 0.18941 3.95062E-6 " pathEditMode="relative" rAng="0" ptsTypes="AAAAA">
                                      <p:cBhvr>
                                        <p:cTn id="10" dur="2000" fill="hold"/>
                                        <p:tgtEl>
                                          <p:spTgt spid="6"/>
                                        </p:tgtEl>
                                        <p:attrNameLst>
                                          <p:attrName>ppt_x</p:attrName>
                                          <p:attrName>ppt_y</p:attrName>
                                        </p:attrNameLst>
                                      </p:cBhvr>
                                      <p:rCtr x="4705" y="-2006"/>
                                    </p:animMotion>
                                  </p:childTnLst>
                                </p:cTn>
                              </p:par>
                            </p:childTnLst>
                          </p:cTn>
                        </p:par>
                      </p:childTnLst>
                    </p:cTn>
                  </p:par>
                  <p:par>
                    <p:cTn id="11" fill="hold">
                      <p:stCondLst>
                        <p:cond delay="indefinite"/>
                      </p:stCondLst>
                      <p:childTnLst>
                        <p:par>
                          <p:cTn id="12" fill="hold">
                            <p:stCondLst>
                              <p:cond delay="0"/>
                            </p:stCondLst>
                            <p:childTnLst>
                              <p:par>
                                <p:cTn id="13" presetID="44" presetClass="path" presetSubtype="0" accel="50000" decel="50000" fill="hold" grpId="2" nodeType="clickEffect">
                                  <p:stCondLst>
                                    <p:cond delay="0"/>
                                  </p:stCondLst>
                                  <p:childTnLst>
                                    <p:animMotion origin="layout" path="M 0.18941 -2.34568E-6 L 0.21493 -0.01327 C 0.22031 -0.01605 0.22847 -0.01759 0.23681 -0.01759 C 0.24635 -0.01759 0.25417 -0.01605 0.25955 -0.01327 L 0.28542 -2.34568E-6 " pathEditMode="relative" rAng="0" ptsTypes="AAAAA">
                                      <p:cBhvr>
                                        <p:cTn id="14" dur="2000" fill="hold"/>
                                        <p:tgtEl>
                                          <p:spTgt spid="6"/>
                                        </p:tgtEl>
                                        <p:attrNameLst>
                                          <p:attrName>ppt_x</p:attrName>
                                          <p:attrName>ppt_y</p:attrName>
                                        </p:attrNameLst>
                                      </p:cBhvr>
                                      <p:rCtr x="4792" y="-8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solidFill>
                  <a:srgbClr val="FFFFFF"/>
                </a:solidFill>
              </a:rPr>
              <a:t>4.Chức năng</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solidFill>
                  <a:srgbClr val="0E2A47"/>
                </a:solidFill>
              </a:rPr>
              <a:t>Đăng nhập</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solidFill>
                  <a:srgbClr val="0E2A47"/>
                </a:solidFill>
              </a:rPr>
              <a:t>Quản lý học phần</a:t>
            </a:r>
            <a:endParaRPr dirty="0">
              <a:solidFill>
                <a:srgbClr val="0E2A47"/>
              </a:solidFill>
            </a:endParaRPr>
          </a:p>
        </p:txBody>
      </p:sp>
      <p:sp>
        <p:nvSpPr>
          <p:cNvPr id="558" name="Google Shape;558;p29"/>
          <p:cNvSpPr txBox="1">
            <a:spLocks noGrp="1"/>
          </p:cNvSpPr>
          <p:nvPr>
            <p:ph type="ctrTitle" idx="3"/>
          </p:nvPr>
        </p:nvSpPr>
        <p:spPr>
          <a:xfrm>
            <a:off x="5444650" y="294012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Tra </a:t>
            </a:r>
            <a:r>
              <a:rPr lang="en-US" dirty="0" err="1">
                <a:solidFill>
                  <a:srgbClr val="0E2A47"/>
                </a:solidFill>
              </a:rPr>
              <a:t>cứu</a:t>
            </a:r>
            <a:r>
              <a:rPr lang="en-US" dirty="0">
                <a:solidFill>
                  <a:srgbClr val="0E2A47"/>
                </a:solidFill>
              </a:rPr>
              <a:t> </a:t>
            </a:r>
            <a:r>
              <a:rPr lang="en-US" dirty="0" err="1">
                <a:solidFill>
                  <a:srgbClr val="0E2A47"/>
                </a:solidFill>
              </a:rPr>
              <a:t>học</a:t>
            </a:r>
            <a:r>
              <a:rPr lang="en-US" dirty="0">
                <a:solidFill>
                  <a:srgbClr val="0E2A47"/>
                </a:solidFill>
              </a:rPr>
              <a:t> </a:t>
            </a:r>
            <a:r>
              <a:rPr lang="en-US" dirty="0" err="1">
                <a:solidFill>
                  <a:srgbClr val="0E2A47"/>
                </a:solidFill>
              </a:rPr>
              <a:t>phần</a:t>
            </a:r>
            <a:br>
              <a:rPr lang="en-US" dirty="0">
                <a:solidFill>
                  <a:srgbClr val="0E2A47"/>
                </a:solidFill>
              </a:rPr>
            </a:br>
            <a:endParaRPr lang="en-US" dirty="0">
              <a:solidFill>
                <a:srgbClr val="0E2A47"/>
              </a:solidFill>
            </a:endParaRPr>
          </a:p>
        </p:txBody>
      </p:sp>
      <p:grpSp>
        <p:nvGrpSpPr>
          <p:cNvPr id="2" name="Google Shape;6058;p52">
            <a:extLst>
              <a:ext uri="{FF2B5EF4-FFF2-40B4-BE49-F238E27FC236}">
                <a16:creationId xmlns:a16="http://schemas.microsoft.com/office/drawing/2014/main" id="{22B4546F-566E-FF23-426A-DE72F708D848}"/>
              </a:ext>
            </a:extLst>
          </p:cNvPr>
          <p:cNvGrpSpPr/>
          <p:nvPr/>
        </p:nvGrpSpPr>
        <p:grpSpPr>
          <a:xfrm>
            <a:off x="7978470" y="1928520"/>
            <a:ext cx="274850" cy="261647"/>
            <a:chOff x="5049725" y="2635825"/>
            <a:chExt cx="481825" cy="451700"/>
          </a:xfrm>
          <a:solidFill>
            <a:srgbClr val="0E2A47"/>
          </a:solidFill>
        </p:grpSpPr>
        <p:sp>
          <p:nvSpPr>
            <p:cNvPr id="3" name="Google Shape;6059;p52">
              <a:extLst>
                <a:ext uri="{FF2B5EF4-FFF2-40B4-BE49-F238E27FC236}">
                  <a16:creationId xmlns:a16="http://schemas.microsoft.com/office/drawing/2014/main" id="{DE05C974-FB82-C1FB-CFD3-F94A6FA61F0A}"/>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6060;p52">
              <a:extLst>
                <a:ext uri="{FF2B5EF4-FFF2-40B4-BE49-F238E27FC236}">
                  <a16:creationId xmlns:a16="http://schemas.microsoft.com/office/drawing/2014/main" id="{6ABFE2FD-A338-84FC-AC89-16043774AB54}"/>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061;p52">
              <a:extLst>
                <a:ext uri="{FF2B5EF4-FFF2-40B4-BE49-F238E27FC236}">
                  <a16:creationId xmlns:a16="http://schemas.microsoft.com/office/drawing/2014/main" id="{E1E2E39F-CC68-86E8-EFBB-EBCB7A8460D9}"/>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5904;p52">
            <a:extLst>
              <a:ext uri="{FF2B5EF4-FFF2-40B4-BE49-F238E27FC236}">
                <a16:creationId xmlns:a16="http://schemas.microsoft.com/office/drawing/2014/main" id="{7E43A254-892F-04F7-31FC-BE6B97E6B0E0}"/>
              </a:ext>
            </a:extLst>
          </p:cNvPr>
          <p:cNvGrpSpPr/>
          <p:nvPr/>
        </p:nvGrpSpPr>
        <p:grpSpPr>
          <a:xfrm>
            <a:off x="7995555" y="2665640"/>
            <a:ext cx="235765" cy="196310"/>
            <a:chOff x="5045500" y="842250"/>
            <a:chExt cx="503875" cy="481850"/>
          </a:xfrm>
          <a:solidFill>
            <a:srgbClr val="0E2A47"/>
          </a:solidFill>
        </p:grpSpPr>
        <p:sp>
          <p:nvSpPr>
            <p:cNvPr id="7" name="Google Shape;5905;p52">
              <a:extLst>
                <a:ext uri="{FF2B5EF4-FFF2-40B4-BE49-F238E27FC236}">
                  <a16:creationId xmlns:a16="http://schemas.microsoft.com/office/drawing/2014/main" id="{FF4113F5-B0AC-FB66-CEEC-16ABB0B8F411}"/>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906;p52">
              <a:extLst>
                <a:ext uri="{FF2B5EF4-FFF2-40B4-BE49-F238E27FC236}">
                  <a16:creationId xmlns:a16="http://schemas.microsoft.com/office/drawing/2014/main" id="{2725F7A5-4AFF-3B83-A41D-5DBDA7AF55B1}"/>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6693;p54">
            <a:extLst>
              <a:ext uri="{FF2B5EF4-FFF2-40B4-BE49-F238E27FC236}">
                <a16:creationId xmlns:a16="http://schemas.microsoft.com/office/drawing/2014/main" id="{104F8A4E-C2C1-9AF8-4813-55F5363290B5}"/>
              </a:ext>
            </a:extLst>
          </p:cNvPr>
          <p:cNvGrpSpPr/>
          <p:nvPr/>
        </p:nvGrpSpPr>
        <p:grpSpPr>
          <a:xfrm>
            <a:off x="7958812" y="3308813"/>
            <a:ext cx="307119" cy="257852"/>
            <a:chOff x="-59447250" y="3706150"/>
            <a:chExt cx="319000" cy="308775"/>
          </a:xfrm>
          <a:solidFill>
            <a:srgbClr val="0E2A47"/>
          </a:solidFill>
        </p:grpSpPr>
        <p:sp>
          <p:nvSpPr>
            <p:cNvPr id="10" name="Google Shape;6694;p54">
              <a:extLst>
                <a:ext uri="{FF2B5EF4-FFF2-40B4-BE49-F238E27FC236}">
                  <a16:creationId xmlns:a16="http://schemas.microsoft.com/office/drawing/2014/main" id="{69858B42-FDED-DE7F-2C03-E109193F15A4}"/>
                </a:ext>
              </a:extLst>
            </p:cNvPr>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695;p54">
              <a:extLst>
                <a:ext uri="{FF2B5EF4-FFF2-40B4-BE49-F238E27FC236}">
                  <a16:creationId xmlns:a16="http://schemas.microsoft.com/office/drawing/2014/main" id="{501FAF3A-2FCE-582C-4968-D106B73BA3A2}"/>
                </a:ext>
              </a:extLst>
            </p:cNvPr>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696;p54">
              <a:extLst>
                <a:ext uri="{FF2B5EF4-FFF2-40B4-BE49-F238E27FC236}">
                  <a16:creationId xmlns:a16="http://schemas.microsoft.com/office/drawing/2014/main" id="{A76AB5A0-B683-1CD7-E982-AC44358951F6}"/>
                </a:ext>
              </a:extLst>
            </p:cNvPr>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697;p54">
              <a:extLst>
                <a:ext uri="{FF2B5EF4-FFF2-40B4-BE49-F238E27FC236}">
                  <a16:creationId xmlns:a16="http://schemas.microsoft.com/office/drawing/2014/main" id="{984547C6-3F2A-B0F3-B64A-DD3EF63B13BE}"/>
                </a:ext>
              </a:extLst>
            </p:cNvPr>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5">
          <a:extLst>
            <a:ext uri="{FF2B5EF4-FFF2-40B4-BE49-F238E27FC236}">
              <a16:creationId xmlns:a16="http://schemas.microsoft.com/office/drawing/2014/main" id="{A18C0734-21CF-C4D3-9F25-CC8A306BF57E}"/>
            </a:ext>
          </a:extLst>
        </p:cNvPr>
        <p:cNvGrpSpPr/>
        <p:nvPr/>
      </p:nvGrpSpPr>
      <p:grpSpPr>
        <a:xfrm>
          <a:off x="0" y="0"/>
          <a:ext cx="0" cy="0"/>
          <a:chOff x="0" y="0"/>
          <a:chExt cx="0" cy="0"/>
        </a:xfrm>
      </p:grpSpPr>
      <p:sp>
        <p:nvSpPr>
          <p:cNvPr id="666" name="Google Shape;666;p34">
            <a:extLst>
              <a:ext uri="{FF2B5EF4-FFF2-40B4-BE49-F238E27FC236}">
                <a16:creationId xmlns:a16="http://schemas.microsoft.com/office/drawing/2014/main" id="{9094A46C-863E-CF08-8136-F9E22DE9C27B}"/>
              </a:ext>
            </a:extLst>
          </p:cNvPr>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5. Phi chức năng</a:t>
            </a:r>
            <a:endParaRPr dirty="0"/>
          </a:p>
        </p:txBody>
      </p:sp>
      <p:sp>
        <p:nvSpPr>
          <p:cNvPr id="667" name="Google Shape;667;p34">
            <a:extLst>
              <a:ext uri="{FF2B5EF4-FFF2-40B4-BE49-F238E27FC236}">
                <a16:creationId xmlns:a16="http://schemas.microsoft.com/office/drawing/2014/main" id="{30437777-9AE8-E12E-024E-FC115F47B852}"/>
              </a:ext>
            </a:extLst>
          </p:cNvPr>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a:extLst>
              <a:ext uri="{FF2B5EF4-FFF2-40B4-BE49-F238E27FC236}">
                <a16:creationId xmlns:a16="http://schemas.microsoft.com/office/drawing/2014/main" id="{DDBFE09F-C9FE-5EB5-59A7-E342AD9942D1}"/>
              </a:ext>
            </a:extLst>
          </p:cNvPr>
          <p:cNvSpPr/>
          <p:nvPr/>
        </p:nvSpPr>
        <p:spPr>
          <a:xfrm>
            <a:off x="2781850" y="1698625"/>
            <a:ext cx="3571800" cy="690551"/>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a:extLst>
              <a:ext uri="{FF2B5EF4-FFF2-40B4-BE49-F238E27FC236}">
                <a16:creationId xmlns:a16="http://schemas.microsoft.com/office/drawing/2014/main" id="{CF94CEDD-19FD-E99D-AD60-16042973B88F}"/>
              </a:ext>
            </a:extLst>
          </p:cNvPr>
          <p:cNvSpPr/>
          <p:nvPr/>
        </p:nvSpPr>
        <p:spPr>
          <a:xfrm>
            <a:off x="5057567" y="2443455"/>
            <a:ext cx="1296685" cy="1106843"/>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a:extLst>
              <a:ext uri="{FF2B5EF4-FFF2-40B4-BE49-F238E27FC236}">
                <a16:creationId xmlns:a16="http://schemas.microsoft.com/office/drawing/2014/main" id="{9A2E1171-F328-3168-C9EC-27BC909F0742}"/>
              </a:ext>
            </a:extLst>
          </p:cNvPr>
          <p:cNvSpPr/>
          <p:nvPr/>
        </p:nvSpPr>
        <p:spPr>
          <a:xfrm>
            <a:off x="2865175" y="2440864"/>
            <a:ext cx="2045401" cy="1109434"/>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a:extLst>
              <a:ext uri="{FF2B5EF4-FFF2-40B4-BE49-F238E27FC236}">
                <a16:creationId xmlns:a16="http://schemas.microsoft.com/office/drawing/2014/main" id="{1A2C49E9-8B5C-1F23-A57A-001006474198}"/>
              </a:ext>
            </a:extLst>
          </p:cNvPr>
          <p:cNvSpPr/>
          <p:nvPr/>
        </p:nvSpPr>
        <p:spPr>
          <a:xfrm>
            <a:off x="2851558" y="3582990"/>
            <a:ext cx="3502092" cy="475041"/>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4">
            <a:extLst>
              <a:ext uri="{FF2B5EF4-FFF2-40B4-BE49-F238E27FC236}">
                <a16:creationId xmlns:a16="http://schemas.microsoft.com/office/drawing/2014/main" id="{57D591D1-3D8E-C0AC-8BF3-2AB4DDB6A89F}"/>
              </a:ext>
            </a:extLst>
          </p:cNvPr>
          <p:cNvSpPr txBox="1">
            <a:spLocks noGrp="1"/>
          </p:cNvSpPr>
          <p:nvPr>
            <p:ph type="ctrTitle" idx="4294967295"/>
          </p:nvPr>
        </p:nvSpPr>
        <p:spPr>
          <a:xfrm>
            <a:off x="7493690" y="1528957"/>
            <a:ext cx="1234799" cy="828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t>Giao diện thân thiện với người dùng.</a:t>
            </a:r>
            <a:endParaRPr lang="en-US" sz="1200" dirty="0"/>
          </a:p>
        </p:txBody>
      </p:sp>
      <p:sp>
        <p:nvSpPr>
          <p:cNvPr id="691" name="Google Shape;691;p34">
            <a:extLst>
              <a:ext uri="{FF2B5EF4-FFF2-40B4-BE49-F238E27FC236}">
                <a16:creationId xmlns:a16="http://schemas.microsoft.com/office/drawing/2014/main" id="{E84D78B6-3EB4-E046-106E-9BB515507CF6}"/>
              </a:ext>
            </a:extLst>
          </p:cNvPr>
          <p:cNvSpPr txBox="1">
            <a:spLocks noGrp="1"/>
          </p:cNvSpPr>
          <p:nvPr>
            <p:ph type="ctrTitle" idx="4294967295"/>
          </p:nvPr>
        </p:nvSpPr>
        <p:spPr>
          <a:xfrm>
            <a:off x="643803" y="2504467"/>
            <a:ext cx="10641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1200" dirty="0"/>
              <a:t>Tốc độ tải trang nhanh.</a:t>
            </a:r>
            <a:endParaRPr sz="1200" dirty="0"/>
          </a:p>
        </p:txBody>
      </p:sp>
      <p:sp>
        <p:nvSpPr>
          <p:cNvPr id="692" name="Google Shape;692;p34">
            <a:extLst>
              <a:ext uri="{FF2B5EF4-FFF2-40B4-BE49-F238E27FC236}">
                <a16:creationId xmlns:a16="http://schemas.microsoft.com/office/drawing/2014/main" id="{E0AEDB73-CA03-B876-0636-057E403886AA}"/>
              </a:ext>
            </a:extLst>
          </p:cNvPr>
          <p:cNvSpPr txBox="1">
            <a:spLocks noGrp="1"/>
          </p:cNvSpPr>
          <p:nvPr>
            <p:ph type="ctrTitle" idx="4294967295"/>
          </p:nvPr>
        </p:nvSpPr>
        <p:spPr>
          <a:xfrm>
            <a:off x="7538229" y="3582990"/>
            <a:ext cx="1521969" cy="558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t>Đảm bảo bảo mật thông tin người dùng</a:t>
            </a:r>
            <a:endParaRPr lang="en-US" sz="1200" dirty="0"/>
          </a:p>
        </p:txBody>
      </p:sp>
      <p:sp>
        <p:nvSpPr>
          <p:cNvPr id="693" name="Google Shape;693;p34">
            <a:extLst>
              <a:ext uri="{FF2B5EF4-FFF2-40B4-BE49-F238E27FC236}">
                <a16:creationId xmlns:a16="http://schemas.microsoft.com/office/drawing/2014/main" id="{862FE3B1-EEBD-162B-C032-B97F6A3545A9}"/>
              </a:ext>
            </a:extLst>
          </p:cNvPr>
          <p:cNvSpPr txBox="1">
            <a:spLocks noGrp="1"/>
          </p:cNvSpPr>
          <p:nvPr>
            <p:ph type="ctrTitle" idx="4294967295"/>
          </p:nvPr>
        </p:nvSpPr>
        <p:spPr>
          <a:xfrm>
            <a:off x="643803" y="3820510"/>
            <a:ext cx="10641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1200" dirty="0"/>
              <a:t>Tương tác dễ dàng.</a:t>
            </a:r>
            <a:endParaRPr sz="1200" dirty="0"/>
          </a:p>
        </p:txBody>
      </p:sp>
      <p:cxnSp>
        <p:nvCxnSpPr>
          <p:cNvPr id="694" name="Google Shape;694;p34">
            <a:extLst>
              <a:ext uri="{FF2B5EF4-FFF2-40B4-BE49-F238E27FC236}">
                <a16:creationId xmlns:a16="http://schemas.microsoft.com/office/drawing/2014/main" id="{192D0C03-B898-8CFB-37CA-67FE3C471002}"/>
              </a:ext>
            </a:extLst>
          </p:cNvPr>
          <p:cNvCxnSpPr/>
          <p:nvPr/>
        </p:nvCxnSpPr>
        <p:spPr>
          <a:xfrm>
            <a:off x="1707800" y="2745525"/>
            <a:ext cx="1002000" cy="436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5" name="Google Shape;695;p34">
            <a:extLst>
              <a:ext uri="{FF2B5EF4-FFF2-40B4-BE49-F238E27FC236}">
                <a16:creationId xmlns:a16="http://schemas.microsoft.com/office/drawing/2014/main" id="{20D1F53B-6E57-DAA2-0FB4-C43852D7512B}"/>
              </a:ext>
            </a:extLst>
          </p:cNvPr>
          <p:cNvCxnSpPr>
            <a:cxnSpLocks/>
          </p:cNvCxnSpPr>
          <p:nvPr/>
        </p:nvCxnSpPr>
        <p:spPr>
          <a:xfrm rot="10800000" flipH="1">
            <a:off x="1783993" y="3833025"/>
            <a:ext cx="2045400" cy="285600"/>
          </a:xfrm>
          <a:prstGeom prst="bentConnector3">
            <a:avLst>
              <a:gd name="adj1" fmla="val 20352"/>
            </a:avLst>
          </a:prstGeom>
          <a:noFill/>
          <a:ln w="28575" cap="flat" cmpd="sng">
            <a:solidFill>
              <a:srgbClr val="FFFFFF"/>
            </a:solidFill>
            <a:prstDash val="solid"/>
            <a:round/>
            <a:headEnd type="none" w="med" len="med"/>
            <a:tailEnd type="none" w="med" len="med"/>
          </a:ln>
        </p:spPr>
      </p:cxnSp>
      <p:cxnSp>
        <p:nvCxnSpPr>
          <p:cNvPr id="696" name="Google Shape;696;p34">
            <a:extLst>
              <a:ext uri="{FF2B5EF4-FFF2-40B4-BE49-F238E27FC236}">
                <a16:creationId xmlns:a16="http://schemas.microsoft.com/office/drawing/2014/main" id="{2783B011-8BC9-D19D-3614-DA02F2F8929B}"/>
              </a:ext>
            </a:extLst>
          </p:cNvPr>
          <p:cNvCxnSpPr/>
          <p:nvPr/>
        </p:nvCxnSpPr>
        <p:spPr>
          <a:xfrm rot="10800000" flipH="1">
            <a:off x="6277503" y="1861617"/>
            <a:ext cx="1234800" cy="295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7" name="Google Shape;697;p34">
            <a:extLst>
              <a:ext uri="{FF2B5EF4-FFF2-40B4-BE49-F238E27FC236}">
                <a16:creationId xmlns:a16="http://schemas.microsoft.com/office/drawing/2014/main" id="{0484B7A1-6117-FA92-258A-B9AD36E97BC6}"/>
              </a:ext>
            </a:extLst>
          </p:cNvPr>
          <p:cNvCxnSpPr/>
          <p:nvPr/>
        </p:nvCxnSpPr>
        <p:spPr>
          <a:xfrm>
            <a:off x="6114903" y="3194899"/>
            <a:ext cx="1397400" cy="7278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a:extLst>
              <a:ext uri="{FF2B5EF4-FFF2-40B4-BE49-F238E27FC236}">
                <a16:creationId xmlns:a16="http://schemas.microsoft.com/office/drawing/2014/main" id="{010B7A1C-A608-9D3B-E123-1881C1278531}"/>
              </a:ext>
            </a:extLst>
          </p:cNvPr>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571;p30">
            <a:extLst>
              <a:ext uri="{FF2B5EF4-FFF2-40B4-BE49-F238E27FC236}">
                <a16:creationId xmlns:a16="http://schemas.microsoft.com/office/drawing/2014/main" id="{6F705CAD-C6C2-0AC8-7189-B792A3ADBBA2}"/>
              </a:ext>
            </a:extLst>
          </p:cNvPr>
          <p:cNvSpPr/>
          <p:nvPr/>
        </p:nvSpPr>
        <p:spPr>
          <a:xfrm>
            <a:off x="2806692" y="1743374"/>
            <a:ext cx="807626" cy="606600"/>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t>TVU</a:t>
            </a:r>
            <a:endParaRPr b="1" dirty="0"/>
          </a:p>
        </p:txBody>
      </p:sp>
      <p:sp>
        <p:nvSpPr>
          <p:cNvPr id="4" name="Google Shape;675;p34">
            <a:extLst>
              <a:ext uri="{FF2B5EF4-FFF2-40B4-BE49-F238E27FC236}">
                <a16:creationId xmlns:a16="http://schemas.microsoft.com/office/drawing/2014/main" id="{99B16252-533A-0370-035F-FB1D5982F9B6}"/>
              </a:ext>
            </a:extLst>
          </p:cNvPr>
          <p:cNvSpPr/>
          <p:nvPr/>
        </p:nvSpPr>
        <p:spPr>
          <a:xfrm>
            <a:off x="4128700" y="1780697"/>
            <a:ext cx="1012329" cy="508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64BEC23C-4C7D-6961-5491-A8E878E8486A}"/>
              </a:ext>
            </a:extLst>
          </p:cNvPr>
          <p:cNvSpPr txBox="1"/>
          <p:nvPr/>
        </p:nvSpPr>
        <p:spPr>
          <a:xfrm>
            <a:off x="4087846" y="1847634"/>
            <a:ext cx="1112805" cy="323165"/>
          </a:xfrm>
          <a:prstGeom prst="rect">
            <a:avLst/>
          </a:prstGeom>
          <a:noFill/>
        </p:spPr>
        <p:txBody>
          <a:bodyPr wrap="none" rtlCol="0">
            <a:spAutoFit/>
          </a:bodyPr>
          <a:lstStyle/>
          <a:p>
            <a:r>
              <a:rPr lang="vi-VN" sz="1500" b="1" dirty="0">
                <a:solidFill>
                  <a:schemeClr val="bg1"/>
                </a:solidFill>
              </a:rPr>
              <a:t>Trang chủ</a:t>
            </a:r>
            <a:endParaRPr lang="en-US" sz="1500" b="1" dirty="0">
              <a:solidFill>
                <a:schemeClr val="bg1"/>
              </a:solidFill>
            </a:endParaRPr>
          </a:p>
        </p:txBody>
      </p:sp>
      <p:sp>
        <p:nvSpPr>
          <p:cNvPr id="6" name="Google Shape;675;p34">
            <a:extLst>
              <a:ext uri="{FF2B5EF4-FFF2-40B4-BE49-F238E27FC236}">
                <a16:creationId xmlns:a16="http://schemas.microsoft.com/office/drawing/2014/main" id="{3F76556E-FA74-5B21-6ABC-8FF65C5B0064}"/>
              </a:ext>
            </a:extLst>
          </p:cNvPr>
          <p:cNvSpPr/>
          <p:nvPr/>
        </p:nvSpPr>
        <p:spPr>
          <a:xfrm>
            <a:off x="5222159" y="1787282"/>
            <a:ext cx="1012329" cy="508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7C8D6D76-1388-722C-42FB-44687DBD0E5C}"/>
              </a:ext>
            </a:extLst>
          </p:cNvPr>
          <p:cNvSpPr txBox="1"/>
          <p:nvPr/>
        </p:nvSpPr>
        <p:spPr>
          <a:xfrm>
            <a:off x="5171920" y="1856719"/>
            <a:ext cx="1135247" cy="323165"/>
          </a:xfrm>
          <a:prstGeom prst="rect">
            <a:avLst/>
          </a:prstGeom>
          <a:noFill/>
        </p:spPr>
        <p:txBody>
          <a:bodyPr wrap="none" rtlCol="0">
            <a:spAutoFit/>
          </a:bodyPr>
          <a:lstStyle/>
          <a:p>
            <a:r>
              <a:rPr lang="vi-VN" sz="1500" b="1" dirty="0">
                <a:solidFill>
                  <a:schemeClr val="bg1"/>
                </a:solidFill>
              </a:rPr>
              <a:t>Đăng Xuất</a:t>
            </a:r>
            <a:endParaRPr lang="en-US" sz="1500" b="1" dirty="0">
              <a:solidFill>
                <a:schemeClr val="bg1"/>
              </a:solidFill>
            </a:endParaRPr>
          </a:p>
        </p:txBody>
      </p:sp>
      <p:sp>
        <p:nvSpPr>
          <p:cNvPr id="9" name="Rectangle 8">
            <a:extLst>
              <a:ext uri="{FF2B5EF4-FFF2-40B4-BE49-F238E27FC236}">
                <a16:creationId xmlns:a16="http://schemas.microsoft.com/office/drawing/2014/main" id="{14C75DF7-1020-85DE-61E4-3F6DD41389F1}"/>
              </a:ext>
            </a:extLst>
          </p:cNvPr>
          <p:cNvSpPr/>
          <p:nvPr/>
        </p:nvSpPr>
        <p:spPr>
          <a:xfrm>
            <a:off x="2936619" y="2486124"/>
            <a:ext cx="1911556" cy="9925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tx1"/>
                </a:solidFill>
              </a:rPr>
              <a:t>TVU</a:t>
            </a:r>
            <a:endParaRPr lang="en-US" b="1" dirty="0">
              <a:solidFill>
                <a:schemeClr val="tx1"/>
              </a:solidFill>
            </a:endParaRPr>
          </a:p>
        </p:txBody>
      </p:sp>
      <p:sp>
        <p:nvSpPr>
          <p:cNvPr id="10" name="Google Shape;675;p34">
            <a:extLst>
              <a:ext uri="{FF2B5EF4-FFF2-40B4-BE49-F238E27FC236}">
                <a16:creationId xmlns:a16="http://schemas.microsoft.com/office/drawing/2014/main" id="{C2B9D4BB-F07B-FA61-178A-CDD86723B7AA}"/>
              </a:ext>
            </a:extLst>
          </p:cNvPr>
          <p:cNvSpPr/>
          <p:nvPr/>
        </p:nvSpPr>
        <p:spPr>
          <a:xfrm>
            <a:off x="5141029" y="2657193"/>
            <a:ext cx="1136474" cy="180727"/>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75;p34">
            <a:extLst>
              <a:ext uri="{FF2B5EF4-FFF2-40B4-BE49-F238E27FC236}">
                <a16:creationId xmlns:a16="http://schemas.microsoft.com/office/drawing/2014/main" id="{B615000C-53FB-60B3-EC5F-E55F82A66363}"/>
              </a:ext>
            </a:extLst>
          </p:cNvPr>
          <p:cNvSpPr/>
          <p:nvPr/>
        </p:nvSpPr>
        <p:spPr>
          <a:xfrm>
            <a:off x="5141028" y="2938359"/>
            <a:ext cx="1136475" cy="180727"/>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75;p34">
            <a:extLst>
              <a:ext uri="{FF2B5EF4-FFF2-40B4-BE49-F238E27FC236}">
                <a16:creationId xmlns:a16="http://schemas.microsoft.com/office/drawing/2014/main" id="{E5BBAE34-F3CC-0757-3FAC-8D588DD1A46F}"/>
              </a:ext>
            </a:extLst>
          </p:cNvPr>
          <p:cNvSpPr/>
          <p:nvPr/>
        </p:nvSpPr>
        <p:spPr>
          <a:xfrm>
            <a:off x="5661213" y="3142161"/>
            <a:ext cx="117385" cy="78275"/>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TextBox 12">
            <a:extLst>
              <a:ext uri="{FF2B5EF4-FFF2-40B4-BE49-F238E27FC236}">
                <a16:creationId xmlns:a16="http://schemas.microsoft.com/office/drawing/2014/main" id="{A12C2EED-2485-4E49-CF5B-BBB53FB82F5C}"/>
              </a:ext>
            </a:extLst>
          </p:cNvPr>
          <p:cNvSpPr txBox="1"/>
          <p:nvPr/>
        </p:nvSpPr>
        <p:spPr>
          <a:xfrm>
            <a:off x="5316591" y="2424159"/>
            <a:ext cx="806631" cy="246221"/>
          </a:xfrm>
          <a:prstGeom prst="rect">
            <a:avLst/>
          </a:prstGeom>
          <a:noFill/>
        </p:spPr>
        <p:txBody>
          <a:bodyPr wrap="none" rtlCol="0">
            <a:spAutoFit/>
          </a:bodyPr>
          <a:lstStyle/>
          <a:p>
            <a:r>
              <a:rPr lang="vi-VN" sz="1000" dirty="0">
                <a:solidFill>
                  <a:schemeClr val="bg1"/>
                </a:solidFill>
              </a:rPr>
              <a:t>Đăng nhập</a:t>
            </a:r>
            <a:endParaRPr lang="en-US" sz="1000" dirty="0">
              <a:solidFill>
                <a:schemeClr val="bg1"/>
              </a:solidFill>
            </a:endParaRPr>
          </a:p>
        </p:txBody>
      </p:sp>
      <p:sp>
        <p:nvSpPr>
          <p:cNvPr id="14" name="Google Shape;675;p34">
            <a:extLst>
              <a:ext uri="{FF2B5EF4-FFF2-40B4-BE49-F238E27FC236}">
                <a16:creationId xmlns:a16="http://schemas.microsoft.com/office/drawing/2014/main" id="{E12FE809-B69E-E67F-349D-90E3840F1F93}"/>
              </a:ext>
            </a:extLst>
          </p:cNvPr>
          <p:cNvSpPr/>
          <p:nvPr/>
        </p:nvSpPr>
        <p:spPr>
          <a:xfrm>
            <a:off x="5433576" y="3337210"/>
            <a:ext cx="583650" cy="180727"/>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TextBox 14">
            <a:extLst>
              <a:ext uri="{FF2B5EF4-FFF2-40B4-BE49-F238E27FC236}">
                <a16:creationId xmlns:a16="http://schemas.microsoft.com/office/drawing/2014/main" id="{B634CC5B-BA8A-7D0A-F98C-692767D327B4}"/>
              </a:ext>
            </a:extLst>
          </p:cNvPr>
          <p:cNvSpPr txBox="1"/>
          <p:nvPr/>
        </p:nvSpPr>
        <p:spPr>
          <a:xfrm>
            <a:off x="5099953" y="2631040"/>
            <a:ext cx="759828" cy="230832"/>
          </a:xfrm>
          <a:prstGeom prst="rect">
            <a:avLst/>
          </a:prstGeom>
          <a:noFill/>
        </p:spPr>
        <p:txBody>
          <a:bodyPr wrap="square" rtlCol="0">
            <a:spAutoFit/>
          </a:bodyPr>
          <a:lstStyle/>
          <a:p>
            <a:r>
              <a:rPr lang="vi-VN" sz="900" dirty="0">
                <a:solidFill>
                  <a:schemeClr val="bg1"/>
                </a:solidFill>
              </a:rPr>
              <a:t>Tài khoản</a:t>
            </a:r>
            <a:endParaRPr lang="en-US" sz="900" dirty="0">
              <a:solidFill>
                <a:schemeClr val="bg1"/>
              </a:solidFill>
            </a:endParaRPr>
          </a:p>
        </p:txBody>
      </p:sp>
      <p:sp>
        <p:nvSpPr>
          <p:cNvPr id="16" name="TextBox 15">
            <a:extLst>
              <a:ext uri="{FF2B5EF4-FFF2-40B4-BE49-F238E27FC236}">
                <a16:creationId xmlns:a16="http://schemas.microsoft.com/office/drawing/2014/main" id="{9FE0E08A-2FC3-8F12-D0B6-0113DBB45155}"/>
              </a:ext>
            </a:extLst>
          </p:cNvPr>
          <p:cNvSpPr txBox="1"/>
          <p:nvPr/>
        </p:nvSpPr>
        <p:spPr>
          <a:xfrm>
            <a:off x="5099953" y="2910967"/>
            <a:ext cx="759828" cy="230832"/>
          </a:xfrm>
          <a:prstGeom prst="rect">
            <a:avLst/>
          </a:prstGeom>
          <a:noFill/>
        </p:spPr>
        <p:txBody>
          <a:bodyPr wrap="square" rtlCol="0">
            <a:spAutoFit/>
          </a:bodyPr>
          <a:lstStyle/>
          <a:p>
            <a:r>
              <a:rPr lang="vi-VN" sz="900" dirty="0">
                <a:solidFill>
                  <a:schemeClr val="bg1"/>
                </a:solidFill>
              </a:rPr>
              <a:t>Mật khẩu</a:t>
            </a:r>
            <a:endParaRPr lang="en-US" sz="900" dirty="0">
              <a:solidFill>
                <a:schemeClr val="bg1"/>
              </a:solidFill>
            </a:endParaRPr>
          </a:p>
        </p:txBody>
      </p:sp>
      <p:sp>
        <p:nvSpPr>
          <p:cNvPr id="17" name="TextBox 16">
            <a:extLst>
              <a:ext uri="{FF2B5EF4-FFF2-40B4-BE49-F238E27FC236}">
                <a16:creationId xmlns:a16="http://schemas.microsoft.com/office/drawing/2014/main" id="{06AA7226-36F9-A605-A8FA-77097BD99063}"/>
              </a:ext>
            </a:extLst>
          </p:cNvPr>
          <p:cNvSpPr txBox="1"/>
          <p:nvPr/>
        </p:nvSpPr>
        <p:spPr>
          <a:xfrm>
            <a:off x="5423829" y="3321158"/>
            <a:ext cx="916443" cy="200055"/>
          </a:xfrm>
          <a:prstGeom prst="rect">
            <a:avLst/>
          </a:prstGeom>
          <a:noFill/>
        </p:spPr>
        <p:txBody>
          <a:bodyPr wrap="square" rtlCol="0">
            <a:spAutoFit/>
          </a:bodyPr>
          <a:lstStyle/>
          <a:p>
            <a:r>
              <a:rPr lang="vi-VN" sz="700" dirty="0">
                <a:solidFill>
                  <a:schemeClr val="bg1"/>
                </a:solidFill>
              </a:rPr>
              <a:t>Đăng nhập</a:t>
            </a:r>
          </a:p>
        </p:txBody>
      </p:sp>
      <p:sp>
        <p:nvSpPr>
          <p:cNvPr id="18" name="TextBox 17">
            <a:extLst>
              <a:ext uri="{FF2B5EF4-FFF2-40B4-BE49-F238E27FC236}">
                <a16:creationId xmlns:a16="http://schemas.microsoft.com/office/drawing/2014/main" id="{2FAA39BD-7B41-A0B1-E290-5FC41E055730}"/>
              </a:ext>
            </a:extLst>
          </p:cNvPr>
          <p:cNvSpPr txBox="1"/>
          <p:nvPr/>
        </p:nvSpPr>
        <p:spPr>
          <a:xfrm>
            <a:off x="5405631" y="3199275"/>
            <a:ext cx="916443" cy="169277"/>
          </a:xfrm>
          <a:prstGeom prst="rect">
            <a:avLst/>
          </a:prstGeom>
          <a:noFill/>
        </p:spPr>
        <p:txBody>
          <a:bodyPr wrap="square" rtlCol="0">
            <a:spAutoFit/>
          </a:bodyPr>
          <a:lstStyle/>
          <a:p>
            <a:r>
              <a:rPr lang="vi-VN" sz="500" dirty="0">
                <a:solidFill>
                  <a:schemeClr val="bg1"/>
                </a:solidFill>
              </a:rPr>
              <a:t>Hiển thị mật khẩu</a:t>
            </a:r>
          </a:p>
        </p:txBody>
      </p:sp>
      <p:sp>
        <p:nvSpPr>
          <p:cNvPr id="19" name="TextBox 18">
            <a:extLst>
              <a:ext uri="{FF2B5EF4-FFF2-40B4-BE49-F238E27FC236}">
                <a16:creationId xmlns:a16="http://schemas.microsoft.com/office/drawing/2014/main" id="{E9502757-5B7F-269C-8176-561A835E42E1}"/>
              </a:ext>
            </a:extLst>
          </p:cNvPr>
          <p:cNvSpPr txBox="1"/>
          <p:nvPr/>
        </p:nvSpPr>
        <p:spPr>
          <a:xfrm>
            <a:off x="3667978" y="3559915"/>
            <a:ext cx="1923925" cy="523220"/>
          </a:xfrm>
          <a:prstGeom prst="rect">
            <a:avLst/>
          </a:prstGeom>
          <a:noFill/>
        </p:spPr>
        <p:txBody>
          <a:bodyPr wrap="none" rtlCol="0">
            <a:spAutoFit/>
          </a:bodyPr>
          <a:lstStyle/>
          <a:p>
            <a:pPr algn="ctr"/>
            <a:r>
              <a:rPr lang="en-US" sz="400" dirty="0">
                <a:solidFill>
                  <a:schemeClr val="bg1"/>
                </a:solidFill>
              </a:rPr>
              <a:t>CỔNG THÔNG TIN SINH VIÊN</a:t>
            </a:r>
          </a:p>
          <a:p>
            <a:pPr algn="ctr"/>
            <a:endParaRPr lang="en-US" sz="400" dirty="0">
              <a:solidFill>
                <a:schemeClr val="bg1"/>
              </a:solidFill>
            </a:endParaRPr>
          </a:p>
          <a:p>
            <a:pPr algn="ctr"/>
            <a:r>
              <a:rPr lang="en-US" sz="400" dirty="0">
                <a:solidFill>
                  <a:schemeClr val="bg1"/>
                </a:solidFill>
              </a:rPr>
              <a:t>Đ/c: Tp. </a:t>
            </a:r>
            <a:r>
              <a:rPr lang="en-US" sz="400" dirty="0" err="1">
                <a:solidFill>
                  <a:schemeClr val="bg1"/>
                </a:solidFill>
              </a:rPr>
              <a:t>Trà</a:t>
            </a:r>
            <a:r>
              <a:rPr lang="en-US" sz="400" dirty="0">
                <a:solidFill>
                  <a:schemeClr val="bg1"/>
                </a:solidFill>
              </a:rPr>
              <a:t> Vinh, </a:t>
            </a:r>
            <a:r>
              <a:rPr lang="en-US" sz="400" dirty="0" err="1">
                <a:solidFill>
                  <a:schemeClr val="bg1"/>
                </a:solidFill>
              </a:rPr>
              <a:t>tỉnh</a:t>
            </a:r>
            <a:r>
              <a:rPr lang="en-US" sz="400" dirty="0">
                <a:solidFill>
                  <a:schemeClr val="bg1"/>
                </a:solidFill>
              </a:rPr>
              <a:t> </a:t>
            </a:r>
            <a:r>
              <a:rPr lang="en-US" sz="400" dirty="0" err="1">
                <a:solidFill>
                  <a:schemeClr val="bg1"/>
                </a:solidFill>
              </a:rPr>
              <a:t>Trà</a:t>
            </a:r>
            <a:r>
              <a:rPr lang="en-US" sz="400" dirty="0">
                <a:solidFill>
                  <a:schemeClr val="bg1"/>
                </a:solidFill>
              </a:rPr>
              <a:t> Vinh.</a:t>
            </a:r>
          </a:p>
          <a:p>
            <a:pPr algn="ctr"/>
            <a:endParaRPr lang="en-US" sz="400" dirty="0">
              <a:solidFill>
                <a:schemeClr val="bg1"/>
              </a:solidFill>
            </a:endParaRPr>
          </a:p>
          <a:p>
            <a:pPr algn="ctr"/>
            <a:r>
              <a:rPr lang="en-US" sz="400" dirty="0" err="1">
                <a:solidFill>
                  <a:schemeClr val="bg1"/>
                </a:solidFill>
              </a:rPr>
              <a:t>Điện</a:t>
            </a:r>
            <a:r>
              <a:rPr lang="en-US" sz="400" dirty="0">
                <a:solidFill>
                  <a:schemeClr val="bg1"/>
                </a:solidFill>
              </a:rPr>
              <a:t> </a:t>
            </a:r>
            <a:r>
              <a:rPr lang="en-US" sz="400" dirty="0" err="1">
                <a:solidFill>
                  <a:schemeClr val="bg1"/>
                </a:solidFill>
              </a:rPr>
              <a:t>thoại</a:t>
            </a:r>
            <a:r>
              <a:rPr lang="en-US" sz="400" dirty="0">
                <a:solidFill>
                  <a:schemeClr val="bg1"/>
                </a:solidFill>
              </a:rPr>
              <a:t>: (0294) 0919899616</a:t>
            </a:r>
          </a:p>
          <a:p>
            <a:pPr algn="ctr"/>
            <a:endParaRPr lang="en-US" sz="400" dirty="0">
              <a:solidFill>
                <a:schemeClr val="bg1"/>
              </a:solidFill>
            </a:endParaRPr>
          </a:p>
          <a:p>
            <a:pPr algn="ctr"/>
            <a:r>
              <a:rPr lang="en-US" sz="400" dirty="0">
                <a:solidFill>
                  <a:schemeClr val="bg1"/>
                </a:solidFill>
              </a:rPr>
              <a:t>Email: dotv2302@gmail.com (</a:t>
            </a:r>
            <a:r>
              <a:rPr lang="en-US" sz="400" dirty="0" err="1">
                <a:solidFill>
                  <a:schemeClr val="bg1"/>
                </a:solidFill>
              </a:rPr>
              <a:t>mọi</a:t>
            </a:r>
            <a:r>
              <a:rPr lang="en-US" sz="400" dirty="0">
                <a:solidFill>
                  <a:schemeClr val="bg1"/>
                </a:solidFill>
              </a:rPr>
              <a:t> </a:t>
            </a:r>
            <a:r>
              <a:rPr lang="en-US" sz="400" dirty="0" err="1">
                <a:solidFill>
                  <a:schemeClr val="bg1"/>
                </a:solidFill>
              </a:rPr>
              <a:t>thắc</a:t>
            </a:r>
            <a:r>
              <a:rPr lang="en-US" sz="400" dirty="0">
                <a:solidFill>
                  <a:schemeClr val="bg1"/>
                </a:solidFill>
              </a:rPr>
              <a:t> </a:t>
            </a:r>
            <a:r>
              <a:rPr lang="en-US" sz="400" dirty="0" err="1">
                <a:solidFill>
                  <a:schemeClr val="bg1"/>
                </a:solidFill>
              </a:rPr>
              <a:t>mắc</a:t>
            </a:r>
            <a:r>
              <a:rPr lang="en-US" sz="400" dirty="0">
                <a:solidFill>
                  <a:schemeClr val="bg1"/>
                </a:solidFill>
              </a:rPr>
              <a:t>, </a:t>
            </a:r>
            <a:r>
              <a:rPr lang="en-US" sz="400" dirty="0" err="1">
                <a:solidFill>
                  <a:schemeClr val="bg1"/>
                </a:solidFill>
              </a:rPr>
              <a:t>vui</a:t>
            </a:r>
            <a:r>
              <a:rPr lang="en-US" sz="400" dirty="0">
                <a:solidFill>
                  <a:schemeClr val="bg1"/>
                </a:solidFill>
              </a:rPr>
              <a:t> </a:t>
            </a:r>
            <a:r>
              <a:rPr lang="en-US" sz="400" dirty="0" err="1">
                <a:solidFill>
                  <a:schemeClr val="bg1"/>
                </a:solidFill>
              </a:rPr>
              <a:t>lòng</a:t>
            </a:r>
            <a:r>
              <a:rPr lang="en-US" sz="400" dirty="0">
                <a:solidFill>
                  <a:schemeClr val="bg1"/>
                </a:solidFill>
              </a:rPr>
              <a:t> </a:t>
            </a:r>
            <a:r>
              <a:rPr lang="en-US" sz="400" dirty="0" err="1">
                <a:solidFill>
                  <a:schemeClr val="bg1"/>
                </a:solidFill>
              </a:rPr>
              <a:t>liên</a:t>
            </a:r>
            <a:r>
              <a:rPr lang="en-US" sz="400" dirty="0">
                <a:solidFill>
                  <a:schemeClr val="bg1"/>
                </a:solidFill>
              </a:rPr>
              <a:t> </a:t>
            </a:r>
            <a:r>
              <a:rPr lang="en-US" sz="400" dirty="0" err="1">
                <a:solidFill>
                  <a:schemeClr val="bg1"/>
                </a:solidFill>
              </a:rPr>
              <a:t>hệ</a:t>
            </a:r>
            <a:r>
              <a:rPr lang="en-US" sz="400" dirty="0">
                <a:solidFill>
                  <a:schemeClr val="bg1"/>
                </a:solidFill>
              </a:rPr>
              <a:t> qua email </a:t>
            </a:r>
            <a:r>
              <a:rPr lang="en-US" sz="400" dirty="0" err="1">
                <a:solidFill>
                  <a:schemeClr val="bg1"/>
                </a:solidFill>
              </a:rPr>
              <a:t>này</a:t>
            </a:r>
            <a:r>
              <a:rPr lang="en-US" sz="400" dirty="0">
                <a:solidFill>
                  <a:schemeClr val="bg1"/>
                </a:solidFill>
              </a:rPr>
              <a:t>).</a:t>
            </a:r>
          </a:p>
        </p:txBody>
      </p:sp>
    </p:spTree>
    <p:extLst>
      <p:ext uri="{BB962C8B-B14F-4D97-AF65-F5344CB8AC3E}">
        <p14:creationId xmlns:p14="http://schemas.microsoft.com/office/powerpoint/2010/main" val="157637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
                                        </p:tgtEl>
                                        <p:attrNameLst>
                                          <p:attrName>style.visibility</p:attrName>
                                        </p:attrNameLst>
                                      </p:cBhvr>
                                      <p:to>
                                        <p:strVal val="visible"/>
                                      </p:to>
                                    </p:set>
                                    <p:animEffect transition="in" filter="fade">
                                      <p:cBhvr>
                                        <p:cTn id="7" dur="500"/>
                                        <p:tgtEl>
                                          <p:spTgt spid="691"/>
                                        </p:tgtEl>
                                      </p:cBhvr>
                                    </p:animEffect>
                                  </p:childTnLst>
                                </p:cTn>
                              </p:par>
                              <p:par>
                                <p:cTn id="8" presetID="10" presetClass="entr" presetSubtype="0" fill="hold" nodeType="withEffect">
                                  <p:stCondLst>
                                    <p:cond delay="0"/>
                                  </p:stCondLst>
                                  <p:childTnLst>
                                    <p:set>
                                      <p:cBhvr>
                                        <p:cTn id="9" dur="1" fill="hold">
                                          <p:stCondLst>
                                            <p:cond delay="0"/>
                                          </p:stCondLst>
                                        </p:cTn>
                                        <p:tgtEl>
                                          <p:spTgt spid="694"/>
                                        </p:tgtEl>
                                        <p:attrNameLst>
                                          <p:attrName>style.visibility</p:attrName>
                                        </p:attrNameLst>
                                      </p:cBhvr>
                                      <p:to>
                                        <p:strVal val="visible"/>
                                      </p:to>
                                    </p:set>
                                    <p:animEffect transition="in" filter="fade">
                                      <p:cBhvr>
                                        <p:cTn id="10" dur="500"/>
                                        <p:tgtEl>
                                          <p:spTgt spid="6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0"/>
                                        </p:tgtEl>
                                        <p:attrNameLst>
                                          <p:attrName>style.visibility</p:attrName>
                                        </p:attrNameLst>
                                      </p:cBhvr>
                                      <p:to>
                                        <p:strVal val="visible"/>
                                      </p:to>
                                    </p:set>
                                    <p:animEffect transition="in" filter="fade">
                                      <p:cBhvr>
                                        <p:cTn id="15" dur="500"/>
                                        <p:tgtEl>
                                          <p:spTgt spid="690"/>
                                        </p:tgtEl>
                                      </p:cBhvr>
                                    </p:animEffect>
                                  </p:childTnLst>
                                </p:cTn>
                              </p:par>
                              <p:par>
                                <p:cTn id="16" presetID="10" presetClass="entr" presetSubtype="0" fill="hold" nodeType="withEffect">
                                  <p:stCondLst>
                                    <p:cond delay="0"/>
                                  </p:stCondLst>
                                  <p:childTnLst>
                                    <p:set>
                                      <p:cBhvr>
                                        <p:cTn id="17" dur="1" fill="hold">
                                          <p:stCondLst>
                                            <p:cond delay="0"/>
                                          </p:stCondLst>
                                        </p:cTn>
                                        <p:tgtEl>
                                          <p:spTgt spid="696"/>
                                        </p:tgtEl>
                                        <p:attrNameLst>
                                          <p:attrName>style.visibility</p:attrName>
                                        </p:attrNameLst>
                                      </p:cBhvr>
                                      <p:to>
                                        <p:strVal val="visible"/>
                                      </p:to>
                                    </p:set>
                                    <p:animEffect transition="in" filter="fade">
                                      <p:cBhvr>
                                        <p:cTn id="18" dur="500"/>
                                        <p:tgtEl>
                                          <p:spTgt spid="6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3"/>
                                        </p:tgtEl>
                                        <p:attrNameLst>
                                          <p:attrName>style.visibility</p:attrName>
                                        </p:attrNameLst>
                                      </p:cBhvr>
                                      <p:to>
                                        <p:strVal val="visible"/>
                                      </p:to>
                                    </p:set>
                                    <p:animEffect transition="in" filter="fade">
                                      <p:cBhvr>
                                        <p:cTn id="23" dur="500"/>
                                        <p:tgtEl>
                                          <p:spTgt spid="693"/>
                                        </p:tgtEl>
                                      </p:cBhvr>
                                    </p:animEffect>
                                  </p:childTnLst>
                                </p:cTn>
                              </p:par>
                              <p:par>
                                <p:cTn id="24" presetID="10" presetClass="entr" presetSubtype="0" fill="hold" nodeType="withEffect">
                                  <p:stCondLst>
                                    <p:cond delay="0"/>
                                  </p:stCondLst>
                                  <p:childTnLst>
                                    <p:set>
                                      <p:cBhvr>
                                        <p:cTn id="25" dur="1" fill="hold">
                                          <p:stCondLst>
                                            <p:cond delay="0"/>
                                          </p:stCondLst>
                                        </p:cTn>
                                        <p:tgtEl>
                                          <p:spTgt spid="695"/>
                                        </p:tgtEl>
                                        <p:attrNameLst>
                                          <p:attrName>style.visibility</p:attrName>
                                        </p:attrNameLst>
                                      </p:cBhvr>
                                      <p:to>
                                        <p:strVal val="visible"/>
                                      </p:to>
                                    </p:set>
                                    <p:animEffect transition="in" filter="fade">
                                      <p:cBhvr>
                                        <p:cTn id="26" dur="500"/>
                                        <p:tgtEl>
                                          <p:spTgt spid="6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92"/>
                                        </p:tgtEl>
                                        <p:attrNameLst>
                                          <p:attrName>style.visibility</p:attrName>
                                        </p:attrNameLst>
                                      </p:cBhvr>
                                      <p:to>
                                        <p:strVal val="visible"/>
                                      </p:to>
                                    </p:set>
                                    <p:animEffect transition="in" filter="fade">
                                      <p:cBhvr>
                                        <p:cTn id="31" dur="500"/>
                                        <p:tgtEl>
                                          <p:spTgt spid="692"/>
                                        </p:tgtEl>
                                      </p:cBhvr>
                                    </p:animEffect>
                                  </p:childTnLst>
                                </p:cTn>
                              </p:par>
                              <p:par>
                                <p:cTn id="32" presetID="10" presetClass="entr" presetSubtype="0" fill="hold" nodeType="withEffect">
                                  <p:stCondLst>
                                    <p:cond delay="0"/>
                                  </p:stCondLst>
                                  <p:childTnLst>
                                    <p:set>
                                      <p:cBhvr>
                                        <p:cTn id="33" dur="1" fill="hold">
                                          <p:stCondLst>
                                            <p:cond delay="0"/>
                                          </p:stCondLst>
                                        </p:cTn>
                                        <p:tgtEl>
                                          <p:spTgt spid="697"/>
                                        </p:tgtEl>
                                        <p:attrNameLst>
                                          <p:attrName>style.visibility</p:attrName>
                                        </p:attrNameLst>
                                      </p:cBhvr>
                                      <p:to>
                                        <p:strVal val="visible"/>
                                      </p:to>
                                    </p:set>
                                    <p:animEffect transition="in" filter="fade">
                                      <p:cBhvr>
                                        <p:cTn id="34" dur="500"/>
                                        <p:tgtEl>
                                          <p:spTgt spid="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P spid="691" grpId="0"/>
      <p:bldP spid="692" grpId="0"/>
      <p:bldP spid="6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a:extLst>
            <a:ext uri="{FF2B5EF4-FFF2-40B4-BE49-F238E27FC236}">
              <a16:creationId xmlns:a16="http://schemas.microsoft.com/office/drawing/2014/main" id="{C5FFE9A3-F791-5936-75EB-EA769540D13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59FB21D-6612-1B6F-A2B7-641B1F02755A}"/>
              </a:ext>
            </a:extLst>
          </p:cNvPr>
          <p:cNvSpPr/>
          <p:nvPr/>
        </p:nvSpPr>
        <p:spPr>
          <a:xfrm>
            <a:off x="4198620" y="883920"/>
            <a:ext cx="4480559" cy="36956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2" name="Google Shape;262;p24">
            <a:extLst>
              <a:ext uri="{FF2B5EF4-FFF2-40B4-BE49-F238E27FC236}">
                <a16:creationId xmlns:a16="http://schemas.microsoft.com/office/drawing/2014/main" id="{A9607391-1167-5670-A535-0B5001B37093}"/>
              </a:ext>
            </a:extLst>
          </p:cNvPr>
          <p:cNvSpPr txBox="1">
            <a:spLocks noGrp="1"/>
          </p:cNvSpPr>
          <p:nvPr>
            <p:ph type="ctrTitle"/>
          </p:nvPr>
        </p:nvSpPr>
        <p:spPr>
          <a:xfrm>
            <a:off x="0" y="405425"/>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000" dirty="0"/>
              <a:t>6. Cơ sở dữ liệu</a:t>
            </a:r>
            <a:endParaRPr sz="3000" dirty="0"/>
          </a:p>
        </p:txBody>
      </p:sp>
      <p:sp>
        <p:nvSpPr>
          <p:cNvPr id="263" name="Google Shape;263;p24">
            <a:extLst>
              <a:ext uri="{FF2B5EF4-FFF2-40B4-BE49-F238E27FC236}">
                <a16:creationId xmlns:a16="http://schemas.microsoft.com/office/drawing/2014/main" id="{BFEB89B1-50D4-D3D8-894D-29A96DA89837}"/>
              </a:ext>
            </a:extLst>
          </p:cNvPr>
          <p:cNvSpPr txBox="1">
            <a:spLocks noGrp="1"/>
          </p:cNvSpPr>
          <p:nvPr>
            <p:ph type="subTitle" idx="1"/>
          </p:nvPr>
        </p:nvSpPr>
        <p:spPr>
          <a:xfrm>
            <a:off x="72900" y="1447800"/>
            <a:ext cx="3457500" cy="1969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500" dirty="0"/>
              <a:t>Hệ thống cơ sở dữ liệu được xây dựng với mô hình chuẩn hóa, bao gồm các bảng chính:</a:t>
            </a:r>
          </a:p>
          <a:p>
            <a:pPr marL="285750" lvl="0" indent="-285750" algn="l" rtl="0">
              <a:spcBef>
                <a:spcPts val="0"/>
              </a:spcBef>
              <a:spcAft>
                <a:spcPts val="0"/>
              </a:spcAft>
              <a:buClr>
                <a:srgbClr val="48FFD5"/>
              </a:buClr>
              <a:buSzPts val="1100"/>
              <a:buFont typeface="Wingdings" panose="05000000000000000000" pitchFamily="2" charset="2"/>
              <a:buChar char="§"/>
            </a:pPr>
            <a:r>
              <a:rPr lang="vi-VN" sz="1500" dirty="0"/>
              <a:t>Bảng studyfinder: chứa hai bảng sections và users</a:t>
            </a:r>
          </a:p>
          <a:p>
            <a:pPr marL="285750" lvl="0" indent="-285750" algn="l" rtl="0">
              <a:spcBef>
                <a:spcPts val="0"/>
              </a:spcBef>
              <a:spcAft>
                <a:spcPts val="0"/>
              </a:spcAft>
              <a:buClr>
                <a:srgbClr val="48FFD5"/>
              </a:buClr>
              <a:buSzPts val="1100"/>
              <a:buFont typeface="Wingdings" panose="05000000000000000000" pitchFamily="2" charset="2"/>
              <a:buChar char="§"/>
            </a:pPr>
            <a:r>
              <a:rPr lang="vi-VN" sz="1500" dirty="0"/>
              <a:t>Bảng sections: chứa thông tin học phần</a:t>
            </a:r>
          </a:p>
          <a:p>
            <a:pPr marL="285750" lvl="0" indent="-285750" algn="l" rtl="0">
              <a:spcBef>
                <a:spcPts val="0"/>
              </a:spcBef>
              <a:spcAft>
                <a:spcPts val="0"/>
              </a:spcAft>
              <a:buClr>
                <a:srgbClr val="48FFD5"/>
              </a:buClr>
              <a:buSzPts val="1100"/>
              <a:buFont typeface="Wingdings" panose="05000000000000000000" pitchFamily="2" charset="2"/>
              <a:buChar char="§"/>
            </a:pPr>
            <a:r>
              <a:rPr lang="vi-VN" sz="1500" dirty="0"/>
              <a:t>Bảng users: chứa thông tin người dùng</a:t>
            </a:r>
            <a:endParaRPr sz="1500" dirty="0"/>
          </a:p>
        </p:txBody>
      </p:sp>
      <p:cxnSp>
        <p:nvCxnSpPr>
          <p:cNvPr id="264" name="Google Shape;264;p24">
            <a:extLst>
              <a:ext uri="{FF2B5EF4-FFF2-40B4-BE49-F238E27FC236}">
                <a16:creationId xmlns:a16="http://schemas.microsoft.com/office/drawing/2014/main" id="{B72A65FF-34A5-2FC9-8724-30A6D64CEBE7}"/>
              </a:ext>
            </a:extLst>
          </p:cNvPr>
          <p:cNvCxnSpPr/>
          <p:nvPr/>
        </p:nvCxnSpPr>
        <p:spPr>
          <a:xfrm>
            <a:off x="-1530035" y="1012025"/>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E163D2AA-A163-EE02-E73B-50FAF97C86C5}"/>
              </a:ext>
            </a:extLst>
          </p:cNvPr>
          <p:cNvPicPr>
            <a:picLocks noChangeAspect="1"/>
          </p:cNvPicPr>
          <p:nvPr/>
        </p:nvPicPr>
        <p:blipFill>
          <a:blip r:embed="rId3"/>
          <a:stretch>
            <a:fillRect/>
          </a:stretch>
        </p:blipFill>
        <p:spPr>
          <a:xfrm>
            <a:off x="4198620" y="883920"/>
            <a:ext cx="4480559" cy="3695700"/>
          </a:xfrm>
          <a:prstGeom prst="rect">
            <a:avLst/>
          </a:prstGeom>
        </p:spPr>
      </p:pic>
    </p:spTree>
    <p:extLst>
      <p:ext uri="{BB962C8B-B14F-4D97-AF65-F5344CB8AC3E}">
        <p14:creationId xmlns:p14="http://schemas.microsoft.com/office/powerpoint/2010/main" val="386960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014198" y="854930"/>
            <a:ext cx="5157443"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7. Kết quả nghiên cứu</a:t>
            </a:r>
            <a:endParaRPr dirty="0">
              <a:solidFill>
                <a:srgbClr val="FFFFFF"/>
              </a:solidFill>
            </a:endParaRPr>
          </a:p>
        </p:txBody>
      </p:sp>
      <p:cxnSp>
        <p:nvCxnSpPr>
          <p:cNvPr id="298" name="Google Shape;298;p26"/>
          <p:cNvCxnSpPr>
            <a:cxnSpLocks/>
          </p:cNvCxnSpPr>
          <p:nvPr/>
        </p:nvCxnSpPr>
        <p:spPr>
          <a:xfrm>
            <a:off x="981908" y="1483388"/>
            <a:ext cx="7631246" cy="0"/>
          </a:xfrm>
          <a:prstGeom prst="straightConnector1">
            <a:avLst/>
          </a:prstGeom>
          <a:noFill/>
          <a:ln w="9525" cap="flat" cmpd="sng">
            <a:solidFill>
              <a:schemeClr val="accent1"/>
            </a:solidFill>
            <a:prstDash val="solid"/>
            <a:round/>
            <a:headEnd type="none" w="med" len="med"/>
            <a:tailEnd type="none" w="med" len="med"/>
          </a:ln>
        </p:spPr>
      </p:cxnSp>
      <p:sp>
        <p:nvSpPr>
          <p:cNvPr id="6" name="Google Shape;419;p28">
            <a:extLst>
              <a:ext uri="{FF2B5EF4-FFF2-40B4-BE49-F238E27FC236}">
                <a16:creationId xmlns:a16="http://schemas.microsoft.com/office/drawing/2014/main" id="{AF98E2F5-D293-81C4-05BD-B7B1F1D34BD8}"/>
              </a:ext>
            </a:extLst>
          </p:cNvPr>
          <p:cNvSpPr/>
          <p:nvPr/>
        </p:nvSpPr>
        <p:spPr>
          <a:xfrm>
            <a:off x="3433882" y="2813871"/>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0;p28">
            <a:extLst>
              <a:ext uri="{FF2B5EF4-FFF2-40B4-BE49-F238E27FC236}">
                <a16:creationId xmlns:a16="http://schemas.microsoft.com/office/drawing/2014/main" id="{332BD5EF-D58A-A849-EF1A-A111D550A03B}"/>
              </a:ext>
            </a:extLst>
          </p:cNvPr>
          <p:cNvSpPr/>
          <p:nvPr/>
        </p:nvSpPr>
        <p:spPr>
          <a:xfrm>
            <a:off x="3562244" y="2946028"/>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8" name="Google Shape;421;p28">
            <a:extLst>
              <a:ext uri="{FF2B5EF4-FFF2-40B4-BE49-F238E27FC236}">
                <a16:creationId xmlns:a16="http://schemas.microsoft.com/office/drawing/2014/main" id="{9074DB06-806E-4BFE-C713-BE34E525C3E4}"/>
              </a:ext>
            </a:extLst>
          </p:cNvPr>
          <p:cNvSpPr/>
          <p:nvPr/>
        </p:nvSpPr>
        <p:spPr>
          <a:xfrm>
            <a:off x="3193056" y="4540976"/>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 name="Google Shape;422;p28">
            <a:extLst>
              <a:ext uri="{FF2B5EF4-FFF2-40B4-BE49-F238E27FC236}">
                <a16:creationId xmlns:a16="http://schemas.microsoft.com/office/drawing/2014/main" id="{EA761FBF-DE33-828E-44D0-002684BFE6CF}"/>
              </a:ext>
            </a:extLst>
          </p:cNvPr>
          <p:cNvSpPr/>
          <p:nvPr/>
        </p:nvSpPr>
        <p:spPr>
          <a:xfrm>
            <a:off x="3562244" y="2946028"/>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3;p28">
            <a:extLst>
              <a:ext uri="{FF2B5EF4-FFF2-40B4-BE49-F238E27FC236}">
                <a16:creationId xmlns:a16="http://schemas.microsoft.com/office/drawing/2014/main" id="{9A67993E-E1F5-9812-9217-C313AC6A0BCC}"/>
              </a:ext>
            </a:extLst>
          </p:cNvPr>
          <p:cNvSpPr/>
          <p:nvPr/>
        </p:nvSpPr>
        <p:spPr>
          <a:xfrm>
            <a:off x="3700761" y="3146829"/>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4;p28">
            <a:extLst>
              <a:ext uri="{FF2B5EF4-FFF2-40B4-BE49-F238E27FC236}">
                <a16:creationId xmlns:a16="http://schemas.microsoft.com/office/drawing/2014/main" id="{82BD796A-76C5-60B8-E299-CEAEE8BB4E89}"/>
              </a:ext>
            </a:extLst>
          </p:cNvPr>
          <p:cNvSpPr/>
          <p:nvPr/>
        </p:nvSpPr>
        <p:spPr>
          <a:xfrm>
            <a:off x="3778285" y="3238334"/>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5;p28">
            <a:extLst>
              <a:ext uri="{FF2B5EF4-FFF2-40B4-BE49-F238E27FC236}">
                <a16:creationId xmlns:a16="http://schemas.microsoft.com/office/drawing/2014/main" id="{53A377EB-04C9-2C41-9AE6-885D8C1A3345}"/>
              </a:ext>
            </a:extLst>
          </p:cNvPr>
          <p:cNvSpPr/>
          <p:nvPr/>
        </p:nvSpPr>
        <p:spPr>
          <a:xfrm>
            <a:off x="4057871" y="3939848"/>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6;p28">
            <a:extLst>
              <a:ext uri="{FF2B5EF4-FFF2-40B4-BE49-F238E27FC236}">
                <a16:creationId xmlns:a16="http://schemas.microsoft.com/office/drawing/2014/main" id="{7557ECB9-91AB-D0BB-EA45-AA32697117E6}"/>
              </a:ext>
            </a:extLst>
          </p:cNvPr>
          <p:cNvSpPr/>
          <p:nvPr/>
        </p:nvSpPr>
        <p:spPr>
          <a:xfrm>
            <a:off x="4117604" y="4014822"/>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14" name="Google Shape;427;p28">
            <a:extLst>
              <a:ext uri="{FF2B5EF4-FFF2-40B4-BE49-F238E27FC236}">
                <a16:creationId xmlns:a16="http://schemas.microsoft.com/office/drawing/2014/main" id="{D31131B0-E3B7-19A1-37F7-1BCECEBF7DAB}"/>
              </a:ext>
            </a:extLst>
          </p:cNvPr>
          <p:cNvSpPr/>
          <p:nvPr/>
        </p:nvSpPr>
        <p:spPr>
          <a:xfrm>
            <a:off x="4117604" y="4115222"/>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15" name="Google Shape;428;p28">
            <a:extLst>
              <a:ext uri="{FF2B5EF4-FFF2-40B4-BE49-F238E27FC236}">
                <a16:creationId xmlns:a16="http://schemas.microsoft.com/office/drawing/2014/main" id="{F3EFBFB7-0F76-A805-B3A2-02796025907C}"/>
              </a:ext>
            </a:extLst>
          </p:cNvPr>
          <p:cNvSpPr/>
          <p:nvPr/>
        </p:nvSpPr>
        <p:spPr>
          <a:xfrm>
            <a:off x="3737618" y="3939848"/>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9;p28">
            <a:extLst>
              <a:ext uri="{FF2B5EF4-FFF2-40B4-BE49-F238E27FC236}">
                <a16:creationId xmlns:a16="http://schemas.microsoft.com/office/drawing/2014/main" id="{19827706-3EE9-85EF-A378-C366F16D8589}"/>
              </a:ext>
            </a:extLst>
          </p:cNvPr>
          <p:cNvSpPr/>
          <p:nvPr/>
        </p:nvSpPr>
        <p:spPr>
          <a:xfrm>
            <a:off x="3799887" y="4048992"/>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0;p28">
            <a:extLst>
              <a:ext uri="{FF2B5EF4-FFF2-40B4-BE49-F238E27FC236}">
                <a16:creationId xmlns:a16="http://schemas.microsoft.com/office/drawing/2014/main" id="{925067EB-DD47-8147-6255-D22F58A766DD}"/>
              </a:ext>
            </a:extLst>
          </p:cNvPr>
          <p:cNvSpPr/>
          <p:nvPr/>
        </p:nvSpPr>
        <p:spPr>
          <a:xfrm>
            <a:off x="4240881" y="3697120"/>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1;p28">
            <a:extLst>
              <a:ext uri="{FF2B5EF4-FFF2-40B4-BE49-F238E27FC236}">
                <a16:creationId xmlns:a16="http://schemas.microsoft.com/office/drawing/2014/main" id="{CBF98ADE-6B98-4505-7EB5-C1EF26F36CFE}"/>
              </a:ext>
            </a:extLst>
          </p:cNvPr>
          <p:cNvSpPr/>
          <p:nvPr/>
        </p:nvSpPr>
        <p:spPr>
          <a:xfrm>
            <a:off x="4240881" y="3505214"/>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2;p28">
            <a:extLst>
              <a:ext uri="{FF2B5EF4-FFF2-40B4-BE49-F238E27FC236}">
                <a16:creationId xmlns:a16="http://schemas.microsoft.com/office/drawing/2014/main" id="{87DC5B84-5B5F-FFF2-1248-EE3125A0D91D}"/>
              </a:ext>
            </a:extLst>
          </p:cNvPr>
          <p:cNvSpPr/>
          <p:nvPr/>
        </p:nvSpPr>
        <p:spPr>
          <a:xfrm>
            <a:off x="4944944" y="3506489"/>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4;p28">
            <a:extLst>
              <a:ext uri="{FF2B5EF4-FFF2-40B4-BE49-F238E27FC236}">
                <a16:creationId xmlns:a16="http://schemas.microsoft.com/office/drawing/2014/main" id="{045CEB83-7304-1B29-3371-781CD526EEF8}"/>
              </a:ext>
            </a:extLst>
          </p:cNvPr>
          <p:cNvSpPr/>
          <p:nvPr/>
        </p:nvSpPr>
        <p:spPr>
          <a:xfrm>
            <a:off x="5225790" y="3619595"/>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23" name="Google Shape;436;p28">
            <a:extLst>
              <a:ext uri="{FF2B5EF4-FFF2-40B4-BE49-F238E27FC236}">
                <a16:creationId xmlns:a16="http://schemas.microsoft.com/office/drawing/2014/main" id="{FDC59A8D-B4F5-33BC-98C9-854F2343D6D6}"/>
              </a:ext>
            </a:extLst>
          </p:cNvPr>
          <p:cNvSpPr/>
          <p:nvPr/>
        </p:nvSpPr>
        <p:spPr>
          <a:xfrm>
            <a:off x="5415160" y="1771764"/>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7;p28">
            <a:extLst>
              <a:ext uri="{FF2B5EF4-FFF2-40B4-BE49-F238E27FC236}">
                <a16:creationId xmlns:a16="http://schemas.microsoft.com/office/drawing/2014/main" id="{33BDDC06-4099-73AF-A985-FB6ED7E6304A}"/>
              </a:ext>
            </a:extLst>
          </p:cNvPr>
          <p:cNvSpPr/>
          <p:nvPr/>
        </p:nvSpPr>
        <p:spPr>
          <a:xfrm>
            <a:off x="5533352" y="1915367"/>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38;p28">
            <a:extLst>
              <a:ext uri="{FF2B5EF4-FFF2-40B4-BE49-F238E27FC236}">
                <a16:creationId xmlns:a16="http://schemas.microsoft.com/office/drawing/2014/main" id="{BEB9248C-701F-38E5-D7FC-A3E60AEDEB71}"/>
              </a:ext>
            </a:extLst>
          </p:cNvPr>
          <p:cNvSpPr/>
          <p:nvPr/>
        </p:nvSpPr>
        <p:spPr>
          <a:xfrm>
            <a:off x="6070921" y="3491233"/>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9;p28">
            <a:extLst>
              <a:ext uri="{FF2B5EF4-FFF2-40B4-BE49-F238E27FC236}">
                <a16:creationId xmlns:a16="http://schemas.microsoft.com/office/drawing/2014/main" id="{57889F9E-E99E-D856-71ED-71EBDE846105}"/>
              </a:ext>
            </a:extLst>
          </p:cNvPr>
          <p:cNvSpPr/>
          <p:nvPr/>
        </p:nvSpPr>
        <p:spPr>
          <a:xfrm>
            <a:off x="6134464" y="2135219"/>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0;p28">
            <a:extLst>
              <a:ext uri="{FF2B5EF4-FFF2-40B4-BE49-F238E27FC236}">
                <a16:creationId xmlns:a16="http://schemas.microsoft.com/office/drawing/2014/main" id="{E1E6982C-4ED8-AD2C-89DA-637773E596FC}"/>
              </a:ext>
            </a:extLst>
          </p:cNvPr>
          <p:cNvSpPr/>
          <p:nvPr/>
        </p:nvSpPr>
        <p:spPr>
          <a:xfrm>
            <a:off x="5664249" y="2236895"/>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1;p28">
            <a:extLst>
              <a:ext uri="{FF2B5EF4-FFF2-40B4-BE49-F238E27FC236}">
                <a16:creationId xmlns:a16="http://schemas.microsoft.com/office/drawing/2014/main" id="{2CC30D9E-43E5-6D18-628F-CAAC018A2395}"/>
              </a:ext>
            </a:extLst>
          </p:cNvPr>
          <p:cNvSpPr/>
          <p:nvPr/>
        </p:nvSpPr>
        <p:spPr>
          <a:xfrm>
            <a:off x="5782440" y="2644842"/>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5FA9FEDC-D2E4-E837-A960-DD9E5E9633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F4B16B8-0161-851D-52BD-43F1DBA69A7C}"/>
              </a:ext>
            </a:extLst>
          </p:cNvPr>
          <p:cNvSpPr/>
          <p:nvPr/>
        </p:nvSpPr>
        <p:spPr>
          <a:xfrm>
            <a:off x="229327" y="1088588"/>
            <a:ext cx="4480559" cy="33155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6" name="Google Shape;296;p26">
            <a:extLst>
              <a:ext uri="{FF2B5EF4-FFF2-40B4-BE49-F238E27FC236}">
                <a16:creationId xmlns:a16="http://schemas.microsoft.com/office/drawing/2014/main" id="{56B18CD0-9832-8549-CE5A-E8EA44E42FBF}"/>
              </a:ext>
            </a:extLst>
          </p:cNvPr>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8. Kết quả nghiên cứu</a:t>
            </a:r>
            <a:endParaRPr dirty="0">
              <a:solidFill>
                <a:srgbClr val="FFFFFF"/>
              </a:solidFill>
            </a:endParaRPr>
          </a:p>
        </p:txBody>
      </p:sp>
      <p:sp>
        <p:nvSpPr>
          <p:cNvPr id="297" name="Google Shape;297;p26">
            <a:extLst>
              <a:ext uri="{FF2B5EF4-FFF2-40B4-BE49-F238E27FC236}">
                <a16:creationId xmlns:a16="http://schemas.microsoft.com/office/drawing/2014/main" id="{79531E18-A513-CFE9-CEB7-33DD150F1A0E}"/>
              </a:ext>
            </a:extLst>
          </p:cNvPr>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Cung cấp form cho phép người dùng đăng nhập</a:t>
            </a:r>
            <a:endParaRPr dirty="0">
              <a:solidFill>
                <a:srgbClr val="FFFFFF"/>
              </a:solidFill>
            </a:endParaRPr>
          </a:p>
        </p:txBody>
      </p:sp>
      <p:cxnSp>
        <p:nvCxnSpPr>
          <p:cNvPr id="298" name="Google Shape;298;p26">
            <a:extLst>
              <a:ext uri="{FF2B5EF4-FFF2-40B4-BE49-F238E27FC236}">
                <a16:creationId xmlns:a16="http://schemas.microsoft.com/office/drawing/2014/main" id="{823EFE46-6E97-58D0-9B80-363D91CFE426}"/>
              </a:ext>
            </a:extLst>
          </p:cNvPr>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E33DFC23-EAB3-1125-A4F2-F6FE25C5A7BF}"/>
              </a:ext>
            </a:extLst>
          </p:cNvPr>
          <p:cNvPicPr>
            <a:picLocks noChangeAspect="1"/>
          </p:cNvPicPr>
          <p:nvPr/>
        </p:nvPicPr>
        <p:blipFill>
          <a:blip r:embed="rId3"/>
          <a:stretch>
            <a:fillRect/>
          </a:stretch>
        </p:blipFill>
        <p:spPr>
          <a:xfrm>
            <a:off x="290286" y="1088588"/>
            <a:ext cx="4419600" cy="3315573"/>
          </a:xfrm>
          <a:prstGeom prst="rect">
            <a:avLst/>
          </a:prstGeom>
        </p:spPr>
      </p:pic>
      <p:sp>
        <p:nvSpPr>
          <p:cNvPr id="4" name="Google Shape;296;p26">
            <a:extLst>
              <a:ext uri="{FF2B5EF4-FFF2-40B4-BE49-F238E27FC236}">
                <a16:creationId xmlns:a16="http://schemas.microsoft.com/office/drawing/2014/main" id="{DB91E614-ECEB-EBD8-ABA4-10CCF1116475}"/>
              </a:ext>
            </a:extLst>
          </p:cNvPr>
          <p:cNvSpPr txBox="1">
            <a:spLocks/>
          </p:cNvSpPr>
          <p:nvPr/>
        </p:nvSpPr>
        <p:spPr>
          <a:xfrm>
            <a:off x="4893700" y="2139775"/>
            <a:ext cx="35304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vi-VN" sz="1500" dirty="0"/>
              <a:t>8.1 Hoàn thiện giao diện đăng nhập</a:t>
            </a:r>
          </a:p>
        </p:txBody>
      </p:sp>
    </p:spTree>
    <p:extLst>
      <p:ext uri="{BB962C8B-B14F-4D97-AF65-F5344CB8AC3E}">
        <p14:creationId xmlns:p14="http://schemas.microsoft.com/office/powerpoint/2010/main" val="2000364540"/>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1021</Words>
  <Application>Microsoft Office PowerPoint</Application>
  <PresentationFormat>On-screen Show (16:9)</PresentationFormat>
  <Paragraphs>104</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Wingdings</vt:lpstr>
      <vt:lpstr>Didact Gothic</vt:lpstr>
      <vt:lpstr>Roboto Light</vt:lpstr>
      <vt:lpstr>Roboto Thin</vt:lpstr>
      <vt:lpstr>Roboto Black</vt:lpstr>
      <vt:lpstr>Arial</vt:lpstr>
      <vt:lpstr>Roboto Mono Thin</vt:lpstr>
      <vt:lpstr>WEB PROPOSAL</vt:lpstr>
      <vt:lpstr>Thiết kế ứng dụng web phục vụ tra cứu thông tin học phần trong chương trình đào tạo bậc đại học chính quy tại Khoa Kỹ thuật và Công Nghệ</vt:lpstr>
      <vt:lpstr>1. Lý do chọn đề tài</vt:lpstr>
      <vt:lpstr>2. Mục tiêu</vt:lpstr>
      <vt:lpstr>3. Cơ sở lý thuyết </vt:lpstr>
      <vt:lpstr>4.Chức năng</vt:lpstr>
      <vt:lpstr>5. Phi chức năng</vt:lpstr>
      <vt:lpstr>6. Cơ sở dữ liệu</vt:lpstr>
      <vt:lpstr>7. Kết quả nghiên cứu</vt:lpstr>
      <vt:lpstr>8. Kết quả nghiên cứu</vt:lpstr>
      <vt:lpstr>8. Kết quả nghiên cứu</vt:lpstr>
      <vt:lpstr>8. Kết quả nghiên cứu</vt:lpstr>
      <vt:lpstr>8. Kết quả nghiên cứu</vt:lpstr>
      <vt:lpstr>8. Kết quả nghiên cứu</vt:lpstr>
      <vt:lpstr>8. Kết quả nghiên cứu</vt:lpstr>
      <vt:lpstr>8. Kết quả nghiên cứu</vt:lpstr>
      <vt:lpstr>8. Kết quả nghiên cứu</vt:lpstr>
      <vt:lpstr>8. Kết quả nghiên cứu</vt:lpstr>
      <vt:lpstr>8. Kết quả nghiên cứu</vt:lpstr>
      <vt:lpstr>11. Kết luận và hướng phát triển</vt:lpstr>
      <vt:lpstr>11.1 Kết luận</vt:lpstr>
      <vt:lpstr>11.2 Hướng phát triển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GiaHào Đỗ</dc:creator>
  <cp:lastModifiedBy>GiaHào Đỗ</cp:lastModifiedBy>
  <cp:revision>26</cp:revision>
  <dcterms:modified xsi:type="dcterms:W3CDTF">2025-01-08T14:32:00Z</dcterms:modified>
</cp:coreProperties>
</file>