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media/image27.jpeg" ContentType="image/jpeg"/>
  <Override PartName="/ppt/media/image5.jpeg" ContentType="image/jpeg"/>
  <Override PartName="/ppt/media/image3.png" ContentType="image/png"/>
  <Override PartName="/ppt/media/image4.png" ContentType="image/png"/>
  <Override PartName="/ppt/media/image8.png" ContentType="image/png"/>
  <Override PartName="/ppt/media/image9.png" ContentType="image/png"/>
  <Override PartName="/ppt/media/image36.png" ContentType="image/png"/>
  <Override PartName="/ppt/media/image11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2.jpeg" ContentType="image/jpeg"/>
  <Override PartName="/ppt/media/image14.png" ContentType="image/png"/>
  <Override PartName="/ppt/media/image39.png" ContentType="image/png"/>
  <Override PartName="/ppt/media/image1.jpeg" ContentType="image/jpeg"/>
  <Override PartName="/ppt/media/image43.png" ContentType="image/png"/>
  <Override PartName="/ppt/media/image42.png" ContentType="image/png"/>
  <Override PartName="/ppt/media/image16.png" ContentType="image/png"/>
  <Override PartName="/ppt/media/image6.jpeg" ContentType="image/jpeg"/>
  <Override PartName="/ppt/media/image41.png" ContentType="image/png"/>
  <Override PartName="/ppt/media/image40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7.jpeg" ContentType="image/jpeg"/>
  <Override PartName="/ppt/media/image26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44.jpeg" ContentType="image/jpeg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5EEC872-A519-4436-B600-3F4C852F482D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1853F4C-6C72-4C0B-91A1-F4E138B6D6E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8BD8C56-2CB9-455A-8DEF-D26826A87BA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estilo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do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D973342-B469-4CAD-8F45-626710A5293A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14/02/20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8169BD5-B6F6-40B2-ADF4-D463FF1CB7C7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formato do texto da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estrutura de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estrutura de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estilo do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7.º nível da estrutura de tópicosClique para editar os estilos do texto mestre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7" marL="3456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8" marL="3888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9" marL="4320000" indent="-21600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9" marL="4320000" indent="-21600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7.º nível da estrutura de tópicosClique para editar os estilos do texto mestre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34118C1-6402-4BC6-9F48-0196BC7BB37E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14/02/20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85DDC04-96C5-4C70-BB24-09F779D9A214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mailto:diogenesemmanuel@gmail.com" TargetMode="External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3000"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Arial Black"/>
              </a:rPr>
              <a:t>Mudando para o Software Livre sem complicação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3000">
        <p:fade thruBlk="true"/>
      </p:transition>
    </mc:Choice>
    <mc:Fallback>
      <p:transition spd="slow">
        <p:fade thruBlk="true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7" dur="1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Calibri"/>
              </a:rPr>
              <a:t>Vantagens e Desvantagens do SL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45240" y="1656000"/>
            <a:ext cx="8550360" cy="42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pt-BR" sz="40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Vantagens:</a:t>
            </a:r>
            <a:endParaRPr b="0" lang="pt-BR" sz="4000" spc="-1" strike="noStrike">
              <a:latin typeface="Arial"/>
            </a:endParaRPr>
          </a:p>
          <a:p>
            <a:pPr marL="285840" indent="-285480"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ffffff"/>
              </a:buClr>
              <a:buFont typeface="Wingdings" charset="2"/>
              <a:buChar char="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Baixo Custo por não se pagar “Licença de Software”;</a:t>
            </a:r>
            <a:endParaRPr b="0" lang="pt-BR" sz="2400" spc="-1" strike="noStrike">
              <a:latin typeface="Arial"/>
            </a:endParaRPr>
          </a:p>
          <a:p>
            <a:pPr marL="285840" indent="-285480"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ffffff"/>
              </a:buClr>
              <a:buFont typeface="Wingdings" charset="2"/>
              <a:buChar char="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Ser </a:t>
            </a:r>
            <a:r>
              <a:rPr b="0" lang="pt-BR" sz="26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totalmente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 “CONFIGURÁVEL”;</a:t>
            </a:r>
            <a:endParaRPr b="0" lang="pt-BR" sz="2400" spc="-1" strike="noStrike">
              <a:latin typeface="Arial"/>
            </a:endParaRPr>
          </a:p>
          <a:p>
            <a:pPr marL="285840" indent="-285480"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ffffff"/>
              </a:buClr>
              <a:buFont typeface="Wingdings" charset="2"/>
              <a:buChar char="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Ter autonomia para “MODIFICAR” e “REDISTRIBUIR”</a:t>
            </a:r>
            <a:endParaRPr b="0" lang="pt-BR" sz="2400" spc="-1" strike="noStrike">
              <a:latin typeface="Arial"/>
            </a:endParaRPr>
          </a:p>
          <a:p>
            <a:pPr marL="285840" indent="-285480"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ffffff"/>
              </a:buClr>
              <a:buFont typeface="Wingdings" charset="2"/>
              <a:buChar char="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da sua maneira;</a:t>
            </a:r>
            <a:endParaRPr b="0" lang="pt-BR" sz="2400" spc="-1" strike="noStrike">
              <a:latin typeface="Arial"/>
            </a:endParaRPr>
          </a:p>
          <a:p>
            <a:pPr marL="285840" indent="-285480"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ffffff"/>
              </a:buClr>
              <a:buFont typeface="Wingdings" charset="2"/>
              <a:buChar char="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Possuir consideravelmente uma </a:t>
            </a:r>
            <a:endParaRPr b="0" lang="pt-BR" sz="2400" spc="-1" strike="noStrike">
              <a:latin typeface="Arial"/>
            </a:endParaRPr>
          </a:p>
          <a:p>
            <a:pPr marL="285840" indent="-285480"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ffffff"/>
              </a:buClr>
              <a:buFont typeface="Wingdings" charset="2"/>
              <a:buChar char="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“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MAIOR SEGURANÇA”.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  <p:timing>
    <p:tnLst>
      <p:par>
        <p:cTn id="268" dur="indefinite" restart="never" nodeType="tmRoot">
          <p:childTnLst>
            <p:seq>
              <p:cTn id="269" dur="indefinite" nodeType="mainSeq">
                <p:childTnLst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7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79" dur="10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84" dur="10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89" dur="10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94" dur="10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97" dur="10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02" dur="1000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05" dur="1000"/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82760" y="94680"/>
            <a:ext cx="8229240" cy="697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Calibri"/>
              </a:rPr>
              <a:t>SEGURANÇA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73080" y="792000"/>
            <a:ext cx="9020520" cy="16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2600" spc="-1" strike="noStrike">
                <a:solidFill>
                  <a:srgbClr val="ffffff"/>
                </a:solidFill>
                <a:latin typeface="Calibri"/>
              </a:rPr>
              <a:t>Segundo o site TOP500 onde eles fazem uma </a:t>
            </a:r>
            <a:endParaRPr b="0" lang="pt-B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600" spc="-1" strike="noStrike">
                <a:solidFill>
                  <a:srgbClr val="ffffff"/>
                </a:solidFill>
                <a:latin typeface="Calibri"/>
              </a:rPr>
              <a:t>listagem dos 500 mais potentes</a:t>
            </a:r>
            <a:endParaRPr b="0" lang="pt-B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600" spc="-1" strike="noStrike">
                <a:solidFill>
                  <a:srgbClr val="ffffff"/>
                </a:solidFill>
                <a:latin typeface="Calibri"/>
              </a:rPr>
              <a:t>Supercomputadores do mundo, todos os 500</a:t>
            </a:r>
            <a:endParaRPr b="0" lang="pt-B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600" spc="-1" strike="noStrike">
                <a:solidFill>
                  <a:srgbClr val="ffffff"/>
                </a:solidFill>
                <a:latin typeface="Calibri"/>
              </a:rPr>
              <a:t>usam Sistemas Operacionais baseados no GNU/Linux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72000" y="6264000"/>
            <a:ext cx="892800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</a:rPr>
              <a:t>FONTE: https://sempreupdate.com.br/gnu-linux-continua-a-reinar-sobre-os-500-supercomputadores-mais-poderosos/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44000" y="2526480"/>
            <a:ext cx="8903160" cy="344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06" dur="indefinite" restart="never" nodeType="tmRoot">
          <p:childTnLst>
            <p:seq>
              <p:cTn id="307" dur="indefinite" nodeType="mainSeq">
                <p:childTnLst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12" dur="10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17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20" dur="10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23" dur="10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26" dur="10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3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4" dur="1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5" dur="1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36" dur="10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82760" y="94680"/>
            <a:ext cx="8229240" cy="697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Calibri"/>
              </a:rPr>
              <a:t>SEGURANÇA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73080" y="792000"/>
            <a:ext cx="9020520" cy="16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2600" spc="-1" strike="noStrike">
                <a:solidFill>
                  <a:srgbClr val="ffffff"/>
                </a:solidFill>
                <a:latin typeface="Calibri"/>
              </a:rPr>
              <a:t>Segundo o site TOP500 onde eles fazem uma </a:t>
            </a:r>
            <a:endParaRPr b="0" lang="pt-B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600" spc="-1" strike="noStrike">
                <a:solidFill>
                  <a:srgbClr val="ffffff"/>
                </a:solidFill>
                <a:latin typeface="Calibri"/>
              </a:rPr>
              <a:t>listagem dos 500 mais potentes</a:t>
            </a:r>
            <a:endParaRPr b="0" lang="pt-B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600" spc="-1" strike="noStrike">
                <a:solidFill>
                  <a:srgbClr val="ffffff"/>
                </a:solidFill>
                <a:latin typeface="Calibri"/>
              </a:rPr>
              <a:t>Supercomputadores do mundo, todos os 500</a:t>
            </a:r>
            <a:endParaRPr b="0" lang="pt-B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600" spc="-1" strike="noStrike">
                <a:solidFill>
                  <a:srgbClr val="ffffff"/>
                </a:solidFill>
                <a:latin typeface="Calibri"/>
              </a:rPr>
              <a:t>usam Sistemas Operacionais baseados no GNU/Linux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288000" y="6311160"/>
            <a:ext cx="856800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</a:rPr>
              <a:t>FONTE: https://sempreupdate.com.br/gnu-linux-continua-a-reinar-sobre-os-500-supercomputadores-mais-poderosos/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512000" y="2466360"/>
            <a:ext cx="6192000" cy="359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7" dur="indefinite" restart="never" nodeType="tmRoot">
          <p:childTnLst>
            <p:seq>
              <p:cTn id="338" dur="indefinite" nodeType="mainSeq">
                <p:childTnLst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3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4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Calibri"/>
              </a:rPr>
              <a:t>Vantagens e Desvantagens do SL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277560" y="1656000"/>
            <a:ext cx="8690400" cy="40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pt-BR" sz="40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Desvantagens:</a:t>
            </a:r>
            <a:endParaRPr b="0" lang="pt-BR" sz="4000" spc="-1" strike="noStrike">
              <a:latin typeface="Arial"/>
              <a:ea typeface="Noto Sans CJK SC Regular"/>
            </a:endParaRPr>
          </a:p>
          <a:p>
            <a:pPr marL="285840" indent="-285480"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ffffff"/>
              </a:buClr>
              <a:buFont typeface="Wingdings" charset="2"/>
              <a:buChar char="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Instalação “COMPLICADA”, dependendo </a:t>
            </a:r>
            <a:endParaRPr b="0" lang="pt-BR" sz="2400" spc="-1" strike="noStrike">
              <a:latin typeface="Arial"/>
              <a:ea typeface="Noto Sans CJK SC Regular"/>
            </a:endParaRPr>
          </a:p>
          <a:p>
            <a:pPr marL="285840" indent="-285480"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ffffff"/>
              </a:buClr>
              <a:buFont typeface="Wingdings" charset="2"/>
              <a:buChar char="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do nível do usuário;</a:t>
            </a:r>
            <a:endParaRPr b="0" lang="pt-BR" sz="2400" spc="-1" strike="noStrike">
              <a:latin typeface="Arial"/>
              <a:ea typeface="Noto Sans CJK SC Regular"/>
            </a:endParaRPr>
          </a:p>
          <a:p>
            <a:pPr marL="285840" indent="-285480"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ffffff"/>
              </a:buClr>
              <a:buFont typeface="Wingdings" charset="2"/>
              <a:buChar char="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Interfaces “POUCO INTUITIVAS”;</a:t>
            </a:r>
            <a:endParaRPr b="0" lang="pt-BR" sz="2400" spc="-1" strike="noStrike">
              <a:latin typeface="Arial"/>
              <a:ea typeface="Noto Sans CJK SC Regular"/>
            </a:endParaRPr>
          </a:p>
          <a:p>
            <a:pPr marL="285840" indent="-285480"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ffffff"/>
              </a:buClr>
              <a:buFont typeface="Wingdings" charset="2"/>
              <a:buChar char="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Funcionalidades Limitadas;</a:t>
            </a:r>
            <a:endParaRPr b="0" lang="pt-BR" sz="2400" spc="-1" strike="noStrike">
              <a:latin typeface="Arial"/>
              <a:ea typeface="Noto Sans CJK SC Regular"/>
            </a:endParaRPr>
          </a:p>
          <a:p>
            <a:pPr marL="285840" indent="-285480"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ffffff"/>
              </a:buClr>
              <a:buFont typeface="Wingdings" charset="2"/>
              <a:buChar char="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Resistência do Usuário por não ter a mesma interface</a:t>
            </a:r>
            <a:endParaRPr b="0" lang="pt-BR" sz="2400" spc="-1" strike="noStrike">
              <a:latin typeface="Arial"/>
              <a:ea typeface="Noto Sans CJK SC Regular"/>
            </a:endParaRPr>
          </a:p>
          <a:p>
            <a:pPr marL="285840" indent="-285480" algn="ctr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</a:rPr>
              <a:t>do “PADRÃO WINDOWS”;</a:t>
            </a:r>
            <a:endParaRPr b="0" lang="pt-BR" sz="2400" spc="-1" strike="noStrike">
              <a:latin typeface="Arial"/>
              <a:ea typeface="Noto Sans CJK SC Regular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6828120" y="5246280"/>
            <a:ext cx="1739880" cy="152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3000"/>
    </mc:Choice>
    <mc:Fallback>
      <p:transition spd="slow"/>
    </mc:Fallback>
  </mc:AlternateContent>
  <p:timing>
    <p:tnLst>
      <p:par>
        <p:cTn id="346" dur="indefinite" restart="never" nodeType="tmRoot">
          <p:childTnLst>
            <p:seq>
              <p:cTn id="347" dur="indefinite" nodeType="mainSeq">
                <p:childTnLst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57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62" dur="10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65" dur="10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70" dur="10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75" dur="10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80" dur="2000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83" dur="2000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2000"/>
                            </p:stCondLst>
                            <p:childTnLst>
                              <p:par>
                                <p:cTn id="385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8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Calibri"/>
              </a:rPr>
              <a:t>Alguns programas substituíveis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435120" y="1751040"/>
            <a:ext cx="1568520" cy="69696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21d6e0"/>
              </a:gs>
              <a:gs pos="100000">
                <a:srgbClr val="0087e6"/>
              </a:gs>
            </a:gsLst>
            <a:lin ang="2700000"/>
          </a:gra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3"/>
          <p:cNvSpPr/>
          <p:nvPr/>
        </p:nvSpPr>
        <p:spPr>
          <a:xfrm>
            <a:off x="3456000" y="2682360"/>
            <a:ext cx="1565280" cy="7016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21d6e0"/>
              </a:gs>
              <a:gs pos="100000">
                <a:srgbClr val="0087e6"/>
              </a:gs>
            </a:gsLst>
            <a:lin ang="2700000"/>
          </a:gra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Imagem 11" descr=""/>
          <p:cNvPicPr/>
          <p:nvPr/>
        </p:nvPicPr>
        <p:blipFill>
          <a:blip r:embed="rId1"/>
          <a:stretch/>
        </p:blipFill>
        <p:spPr>
          <a:xfrm>
            <a:off x="5567040" y="1463040"/>
            <a:ext cx="1200960" cy="1200960"/>
          </a:xfrm>
          <a:prstGeom prst="rect">
            <a:avLst/>
          </a:prstGeom>
          <a:ln>
            <a:noFill/>
          </a:ln>
        </p:spPr>
      </p:pic>
      <p:pic>
        <p:nvPicPr>
          <p:cNvPr id="142" name="Imagem 12" descr=""/>
          <p:cNvPicPr/>
          <p:nvPr/>
        </p:nvPicPr>
        <p:blipFill>
          <a:blip r:embed="rId2"/>
          <a:stretch/>
        </p:blipFill>
        <p:spPr>
          <a:xfrm>
            <a:off x="1512000" y="1296000"/>
            <a:ext cx="1583640" cy="1583640"/>
          </a:xfrm>
          <a:prstGeom prst="rect">
            <a:avLst/>
          </a:prstGeom>
          <a:ln>
            <a:noFill/>
          </a:ln>
        </p:spPr>
      </p:pic>
      <p:pic>
        <p:nvPicPr>
          <p:cNvPr id="143" name="Imagem 13" descr=""/>
          <p:cNvPicPr/>
          <p:nvPr/>
        </p:nvPicPr>
        <p:blipFill>
          <a:blip r:embed="rId3"/>
          <a:stretch/>
        </p:blipFill>
        <p:spPr>
          <a:xfrm>
            <a:off x="1735560" y="2570040"/>
            <a:ext cx="928440" cy="918000"/>
          </a:xfrm>
          <a:prstGeom prst="rect">
            <a:avLst/>
          </a:prstGeom>
          <a:ln>
            <a:noFill/>
          </a:ln>
        </p:spPr>
      </p:pic>
      <p:pic>
        <p:nvPicPr>
          <p:cNvPr id="144" name="Imagem 14" descr=""/>
          <p:cNvPicPr/>
          <p:nvPr/>
        </p:nvPicPr>
        <p:blipFill>
          <a:blip r:embed="rId4"/>
          <a:stretch/>
        </p:blipFill>
        <p:spPr>
          <a:xfrm>
            <a:off x="5760000" y="2592000"/>
            <a:ext cx="884160" cy="912960"/>
          </a:xfrm>
          <a:prstGeom prst="rect">
            <a:avLst/>
          </a:prstGeom>
          <a:ln>
            <a:noFill/>
          </a:ln>
        </p:spPr>
      </p:pic>
      <p:sp>
        <p:nvSpPr>
          <p:cNvPr id="145" name="CustomShape 4"/>
          <p:cNvSpPr/>
          <p:nvPr/>
        </p:nvSpPr>
        <p:spPr>
          <a:xfrm>
            <a:off x="3474720" y="3690360"/>
            <a:ext cx="1565280" cy="7016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21d6e0"/>
              </a:gs>
              <a:gs pos="100000">
                <a:srgbClr val="0087e6"/>
              </a:gs>
            </a:gsLst>
            <a:lin ang="2700000"/>
          </a:gra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Imagem 16" descr=""/>
          <p:cNvPicPr/>
          <p:nvPr/>
        </p:nvPicPr>
        <p:blipFill>
          <a:blip r:embed="rId5"/>
          <a:stretch/>
        </p:blipFill>
        <p:spPr>
          <a:xfrm>
            <a:off x="1421280" y="3488040"/>
            <a:ext cx="1674720" cy="903960"/>
          </a:xfrm>
          <a:prstGeom prst="rect">
            <a:avLst/>
          </a:prstGeom>
          <a:ln>
            <a:noFill/>
          </a:ln>
        </p:spPr>
      </p:pic>
      <p:pic>
        <p:nvPicPr>
          <p:cNvPr id="147" name="Imagem 17" descr=""/>
          <p:cNvPicPr/>
          <p:nvPr/>
        </p:nvPicPr>
        <p:blipFill>
          <a:blip r:embed="rId6"/>
          <a:stretch/>
        </p:blipFill>
        <p:spPr>
          <a:xfrm>
            <a:off x="5184000" y="3528000"/>
            <a:ext cx="3388680" cy="1080720"/>
          </a:xfrm>
          <a:prstGeom prst="rect">
            <a:avLst/>
          </a:prstGeom>
          <a:ln>
            <a:noFill/>
          </a:ln>
        </p:spPr>
      </p:pic>
      <p:sp>
        <p:nvSpPr>
          <p:cNvPr id="148" name="CustomShape 5"/>
          <p:cNvSpPr/>
          <p:nvPr/>
        </p:nvSpPr>
        <p:spPr>
          <a:xfrm>
            <a:off x="3474720" y="4698360"/>
            <a:ext cx="1565280" cy="7016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21d6e0"/>
              </a:gs>
              <a:gs pos="100000">
                <a:srgbClr val="0087e6"/>
              </a:gs>
            </a:gsLst>
            <a:lin ang="2700000"/>
          </a:gra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Imagem 19" descr=""/>
          <p:cNvPicPr/>
          <p:nvPr/>
        </p:nvPicPr>
        <p:blipFill>
          <a:blip r:embed="rId7"/>
          <a:stretch/>
        </p:blipFill>
        <p:spPr>
          <a:xfrm>
            <a:off x="1728000" y="4536000"/>
            <a:ext cx="866880" cy="924120"/>
          </a:xfrm>
          <a:prstGeom prst="rect">
            <a:avLst/>
          </a:prstGeom>
          <a:ln>
            <a:noFill/>
          </a:ln>
        </p:spPr>
      </p:pic>
      <p:pic>
        <p:nvPicPr>
          <p:cNvPr id="150" name="Imagem 21" descr=""/>
          <p:cNvPicPr/>
          <p:nvPr/>
        </p:nvPicPr>
        <p:blipFill>
          <a:blip r:embed="rId8"/>
          <a:stretch/>
        </p:blipFill>
        <p:spPr>
          <a:xfrm>
            <a:off x="1095840" y="5688000"/>
            <a:ext cx="1891440" cy="1100520"/>
          </a:xfrm>
          <a:prstGeom prst="rect">
            <a:avLst/>
          </a:prstGeom>
          <a:ln>
            <a:noFill/>
          </a:ln>
        </p:spPr>
      </p:pic>
      <p:sp>
        <p:nvSpPr>
          <p:cNvPr id="151" name="CustomShape 6"/>
          <p:cNvSpPr/>
          <p:nvPr/>
        </p:nvSpPr>
        <p:spPr>
          <a:xfrm>
            <a:off x="3402720" y="5904000"/>
            <a:ext cx="1565280" cy="7016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21d6e0"/>
              </a:gs>
              <a:gs pos="100000">
                <a:srgbClr val="0087e6"/>
              </a:gs>
            </a:gsLst>
            <a:lin ang="2700000"/>
          </a:gra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Imagem 23" descr=""/>
          <p:cNvPicPr/>
          <p:nvPr/>
        </p:nvPicPr>
        <p:blipFill>
          <a:blip r:embed="rId9"/>
          <a:stretch/>
        </p:blipFill>
        <p:spPr>
          <a:xfrm>
            <a:off x="5435280" y="5324040"/>
            <a:ext cx="1593360" cy="1593360"/>
          </a:xfrm>
          <a:prstGeom prst="rect">
            <a:avLst/>
          </a:prstGeom>
          <a:ln>
            <a:noFill/>
          </a:ln>
        </p:spPr>
      </p:pic>
      <p:pic>
        <p:nvPicPr>
          <p:cNvPr id="153" name="Imagem 24" descr=""/>
          <p:cNvPicPr/>
          <p:nvPr/>
        </p:nvPicPr>
        <p:blipFill>
          <a:blip r:embed="rId10"/>
          <a:stretch/>
        </p:blipFill>
        <p:spPr>
          <a:xfrm>
            <a:off x="6696000" y="5324040"/>
            <a:ext cx="2143440" cy="160740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11"/>
          <a:stretch/>
        </p:blipFill>
        <p:spPr>
          <a:xfrm>
            <a:off x="5648040" y="4392000"/>
            <a:ext cx="1380600" cy="14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3000"/>
    </mc:Choice>
    <mc:Fallback>
      <p:transition spd="slow"/>
    </mc:Fallback>
  </mc:AlternateContent>
  <p:timing>
    <p:tnLst>
      <p:par>
        <p:cTn id="388" dur="indefinite" restart="never" nodeType="tmRoot">
          <p:childTnLst>
            <p:seq>
              <p:cTn id="389" dur="indefinite" nodeType="mainSeq">
                <p:childTnLst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9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39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0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0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412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2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42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3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3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43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4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45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5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6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6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Calibri"/>
              </a:rPr>
              <a:t>Instalando Softwares Livres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6" name="Imagem 17" descr=""/>
          <p:cNvPicPr/>
          <p:nvPr/>
        </p:nvPicPr>
        <p:blipFill>
          <a:blip r:embed="rId1"/>
          <a:stretch/>
        </p:blipFill>
        <p:spPr>
          <a:xfrm>
            <a:off x="584640" y="2232000"/>
            <a:ext cx="8127360" cy="259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3000"/>
    </mc:Choice>
    <mc:Fallback>
      <p:transition spd="slow"/>
    </mc:Fallback>
  </mc:AlternateContent>
  <p:timing>
    <p:tnLst>
      <p:par>
        <p:cTn id="465" dur="indefinite" restart="never" nodeType="tmRoot">
          <p:childTnLst>
            <p:seq>
              <p:cTn id="466" dur="indefinite" nodeType="mainSeq">
                <p:childTnLst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7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78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Calibri"/>
              </a:rPr>
              <a:t>O que é o LibreOffice</a:t>
            </a:r>
            <a:br/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8" name="Imagem 17" descr=""/>
          <p:cNvPicPr/>
          <p:nvPr/>
        </p:nvPicPr>
        <p:blipFill>
          <a:blip r:embed="rId1"/>
          <a:stretch/>
        </p:blipFill>
        <p:spPr>
          <a:xfrm>
            <a:off x="6264000" y="5832000"/>
            <a:ext cx="2808000" cy="895680"/>
          </a:xfrm>
          <a:prstGeom prst="rect">
            <a:avLst/>
          </a:prstGeom>
          <a:ln>
            <a:noFill/>
          </a:ln>
        </p:spPr>
      </p:pic>
      <p:sp>
        <p:nvSpPr>
          <p:cNvPr id="159" name="TextShape 2"/>
          <p:cNvSpPr txBox="1"/>
          <p:nvPr/>
        </p:nvSpPr>
        <p:spPr>
          <a:xfrm>
            <a:off x="625680" y="1153440"/>
            <a:ext cx="7616160" cy="450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pt-BR" sz="2400" spc="-1" strike="noStrike">
                <a:latin typeface="Arial"/>
              </a:rPr>
              <a:t>O LibreOffice é uma potente suíte de escritório; </a:t>
            </a:r>
            <a:endParaRPr b="0" lang="pt-BR" sz="2400" spc="-1" strike="noStrike">
              <a:latin typeface="Arial"/>
            </a:endParaRPr>
          </a:p>
          <a:p>
            <a:pPr algn="ctr"/>
            <a:r>
              <a:rPr b="0" lang="pt-BR" sz="2400" spc="-1" strike="noStrike">
                <a:latin typeface="Arial"/>
              </a:rPr>
              <a:t>sua interface limpa e suas poderosas </a:t>
            </a:r>
            <a:endParaRPr b="0" lang="pt-BR" sz="2400" spc="-1" strike="noStrike">
              <a:latin typeface="Arial"/>
            </a:endParaRPr>
          </a:p>
          <a:p>
            <a:pPr algn="ctr"/>
            <a:r>
              <a:rPr b="0" lang="pt-BR" sz="2400" spc="-1" strike="noStrike">
                <a:latin typeface="Arial"/>
              </a:rPr>
              <a:t>ferramentas libertam sua criatividade e melhoram sua produtividade.</a:t>
            </a:r>
            <a:endParaRPr b="0" lang="pt-BR" sz="2400" spc="-1" strike="noStrike">
              <a:latin typeface="Arial"/>
            </a:endParaRPr>
          </a:p>
          <a:p>
            <a:pPr algn="ctr"/>
            <a:r>
              <a:rPr b="0" lang="pt-BR" sz="2400" spc="-1" strike="noStrike">
                <a:latin typeface="Arial"/>
              </a:rPr>
              <a:t>O LibreOffice incorpora várias aplicações que a tornam </a:t>
            </a:r>
            <a:endParaRPr b="0" lang="pt-BR" sz="2400" spc="-1" strike="noStrike">
              <a:latin typeface="Arial"/>
            </a:endParaRPr>
          </a:p>
          <a:p>
            <a:pPr algn="ctr"/>
            <a:r>
              <a:rPr b="0" lang="pt-BR" sz="2400" spc="-1" strike="noStrike">
                <a:latin typeface="Arial"/>
              </a:rPr>
              <a:t>a mais avançada suíte de escritório livre e de código aberto do mercado. </a:t>
            </a:r>
            <a:endParaRPr b="0" lang="pt-BR" sz="2400" spc="-1" strike="noStrike">
              <a:latin typeface="Arial"/>
            </a:endParaRPr>
          </a:p>
          <a:p>
            <a:pPr algn="ctr"/>
            <a:r>
              <a:rPr b="0" lang="pt-BR" sz="2400" spc="-1" strike="noStrike">
                <a:latin typeface="Arial"/>
              </a:rPr>
              <a:t>O processador de textos Writer, </a:t>
            </a:r>
            <a:endParaRPr b="0" lang="pt-BR" sz="2400" spc="-1" strike="noStrike">
              <a:latin typeface="Arial"/>
            </a:endParaRPr>
          </a:p>
          <a:p>
            <a:pPr algn="ctr"/>
            <a:r>
              <a:rPr b="0" lang="pt-BR" sz="2400" spc="-1" strike="noStrike">
                <a:latin typeface="Arial"/>
              </a:rPr>
              <a:t>a planilha Calc, o editor de apresentações Impress, </a:t>
            </a:r>
            <a:endParaRPr b="0" lang="pt-BR" sz="2400" spc="-1" strike="noStrike">
              <a:latin typeface="Arial"/>
            </a:endParaRPr>
          </a:p>
          <a:p>
            <a:pPr algn="ctr"/>
            <a:r>
              <a:rPr b="0" lang="pt-BR" sz="2400" spc="-1" strike="noStrike">
                <a:latin typeface="Arial"/>
              </a:rPr>
              <a:t>a aplicação de desenho e fluxogramas Draw,</a:t>
            </a:r>
            <a:endParaRPr b="0" lang="pt-BR" sz="2400" spc="-1" strike="noStrike">
              <a:latin typeface="Arial"/>
            </a:endParaRPr>
          </a:p>
          <a:p>
            <a:pPr algn="ctr"/>
            <a:r>
              <a:rPr b="0" lang="pt-BR" sz="2400" spc="-1" strike="noStrike">
                <a:latin typeface="Arial"/>
              </a:rPr>
              <a:t> </a:t>
            </a:r>
            <a:r>
              <a:rPr b="0" lang="pt-BR" sz="2400" spc="-1" strike="noStrike">
                <a:latin typeface="Arial"/>
              </a:rPr>
              <a:t>o banco de dados Base e o editor de equações Math </a:t>
            </a:r>
            <a:endParaRPr b="0" lang="pt-BR" sz="2400" spc="-1" strike="noStrike">
              <a:latin typeface="Arial"/>
            </a:endParaRPr>
          </a:p>
          <a:p>
            <a:pPr algn="ctr"/>
            <a:r>
              <a:rPr b="0" lang="pt-BR" sz="2400" spc="-1" strike="noStrike">
                <a:latin typeface="Arial"/>
              </a:rPr>
              <a:t>são os componentes do LibreOffice.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504000" y="6480000"/>
            <a:ext cx="5757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FONTE: https://pt-br.libreoffice.org/descubra/libreoffice/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  <p:timing>
    <p:tnLst>
      <p:par>
        <p:cTn id="479" dur="indefinite" restart="never" nodeType="tmRoot">
          <p:childTnLst>
            <p:seq>
              <p:cTn id="480" dur="indefinite" nodeType="mainSeq">
                <p:childTnLst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8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0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1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9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5" dur="10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6" dur="10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97" dur="10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2" dur="20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3" dur="20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04" dur="20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7" dur="20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8" dur="20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09" dur="20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2" dur="20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3" dur="20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14" dur="20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7" dur="200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8" dur="200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19" dur="20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2" dur="2000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3" dur="2000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24" dur="20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7" dur="2000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8" dur="2000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29" dur="2000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2" dur="2000" fill="hold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3" dur="2000" fill="hold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34" dur="2000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7" dur="2000" fill="hold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8" dur="2000" fill="hold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39" dur="2000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2" dur="2000" fill="hold"/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3" dur="2000" fill="hold"/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44" dur="2000"/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7" dur="2000" fill="hold"/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8" dur="2000" fill="hold"/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49" dur="2000"/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Calibri"/>
              </a:rPr>
              <a:t>Instalando o LibreOffice 6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2" name="Imagem 17" descr=""/>
          <p:cNvPicPr/>
          <p:nvPr/>
        </p:nvPicPr>
        <p:blipFill>
          <a:blip r:embed="rId1"/>
          <a:stretch/>
        </p:blipFill>
        <p:spPr>
          <a:xfrm>
            <a:off x="6264000" y="5832000"/>
            <a:ext cx="2808000" cy="895680"/>
          </a:xfrm>
          <a:prstGeom prst="rect">
            <a:avLst/>
          </a:prstGeom>
          <a:ln>
            <a:noFill/>
          </a:ln>
        </p:spPr>
      </p:pic>
      <p:sp>
        <p:nvSpPr>
          <p:cNvPr id="163" name="TextShape 2"/>
          <p:cNvSpPr txBox="1"/>
          <p:nvPr/>
        </p:nvSpPr>
        <p:spPr>
          <a:xfrm>
            <a:off x="72000" y="1330920"/>
            <a:ext cx="9000000" cy="452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pt-BR" sz="2800" spc="-1" strike="noStrike">
                <a:latin typeface="Arial"/>
                <a:ea typeface="Noto Sans CJK SC Regular"/>
              </a:rPr>
              <a:t>Passo 1. Abra o terminal (Ubuntu Teclas Ctrl + Alt + T)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pt-BR" sz="2800" spc="-1" strike="noStrike">
                <a:latin typeface="Arial"/>
                <a:ea typeface="Noto Sans CJK SC Regular"/>
              </a:rPr>
              <a:t>Passo 2. Adicione o Repositório com o seguinte comando: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pt-BR" sz="2800" spc="-1" strike="noStrike" u="sng">
                <a:uFillTx/>
                <a:latin typeface="Arial"/>
                <a:ea typeface="Noto Sans CJK SC Regular"/>
              </a:rPr>
              <a:t>sudo add-apt-repository -y ppa:libreoffice/ppa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pt-BR" sz="2800" spc="-1" strike="noStrike">
                <a:latin typeface="Arial"/>
                <a:ea typeface="Noto Sans CJK SC Regular"/>
              </a:rPr>
              <a:t>Passo 3. Atualize o gerenciador de pacote: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pt-BR" sz="2800" spc="-1" strike="noStrike" u="sng">
                <a:uFillTx/>
                <a:latin typeface="Arial"/>
                <a:ea typeface="Noto Sans CJK SC Regular"/>
              </a:rPr>
              <a:t>sudo apt-get update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pt-BR" sz="2800" spc="-1" strike="noStrike">
                <a:latin typeface="Arial"/>
                <a:ea typeface="Noto Sans CJK SC Regular"/>
              </a:rPr>
              <a:t>Passo 4. Agora digite o comando abaixo para instalar o LibreOffice: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pt-BR" sz="2800" spc="-1" strike="noStrike" u="sng">
                <a:uFillTx/>
                <a:latin typeface="Arial"/>
                <a:ea typeface="Noto Sans CJK SC Regular"/>
              </a:rPr>
              <a:t>sudo apt-get install libreoffice libreoffice-style-breeze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504000" y="6480000"/>
            <a:ext cx="5757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FONTE: https://pt-br.libreoffice.org/descubra/libreoffice/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  <p:timing>
    <p:tnLst>
      <p:par>
        <p:cTn id="550" dur="indefinite" restart="never" nodeType="tmRoot">
          <p:childTnLst>
            <p:seq>
              <p:cTn id="551" dur="indefinite" nodeType="mainSeq">
                <p:childTnLst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58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63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6" dur="10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7" dur="10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68" dur="10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3" dur="10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4" dur="10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75" dur="10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0" dur="1000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1" dur="1000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82" dur="10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7" dur="1000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8" dur="1000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89" dur="10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4" dur="1000" fill="hold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5" dur="1000" fill="hold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96" dur="1000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1" dur="1000" fill="hold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2" dur="1000" fill="hold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03" dur="1000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8" dur="1000" fill="hold"/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9" dur="1000" fill="hold"/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10" dur="1000"/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5" dur="1000" fill="hold"/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6" dur="1000" fill="hold"/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17" dur="1000"/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60000" y="1584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6600" spc="-1" strike="noStrike">
                <a:solidFill>
                  <a:srgbClr val="ffffff"/>
                </a:solidFill>
                <a:latin typeface="Calibri"/>
              </a:rPr>
              <a:t>FINISH</a:t>
            </a:r>
            <a:br/>
            <a:r>
              <a:rPr b="0" lang="pt-BR" sz="6600" spc="-1" strike="noStrike">
                <a:solidFill>
                  <a:srgbClr val="ffffff"/>
                </a:solidFill>
                <a:latin typeface="Calibri"/>
              </a:rPr>
              <a:t> LibreOffice 6</a:t>
            </a:r>
            <a:br/>
            <a:r>
              <a:rPr b="0" lang="pt-BR" sz="6600" spc="-1" strike="noStrike">
                <a:solidFill>
                  <a:srgbClr val="ffffff"/>
                </a:solidFill>
                <a:latin typeface="Calibri"/>
              </a:rPr>
              <a:t>Pronto pra usar!!!</a:t>
            </a:r>
            <a:endParaRPr b="0" lang="pt-BR" sz="6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6" name="Imagem 17" descr=""/>
          <p:cNvPicPr/>
          <p:nvPr/>
        </p:nvPicPr>
        <p:blipFill>
          <a:blip r:embed="rId1"/>
          <a:stretch/>
        </p:blipFill>
        <p:spPr>
          <a:xfrm>
            <a:off x="1080000" y="4392000"/>
            <a:ext cx="7096680" cy="226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3000"/>
    </mc:Choice>
    <mc:Fallback>
      <p:transition spd="slow"/>
    </mc:Fallback>
  </mc:AlternateContent>
  <p:timing>
    <p:tnLst>
      <p:par>
        <p:cTn id="618" dur="indefinite" restart="never" nodeType="tmRoot">
          <p:childTnLst>
            <p:seq>
              <p:cTn id="619" dur="indefinite" nodeType="mainSeq">
                <p:childTnLst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4" dur="5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5" dur="5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26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7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3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95640" y="836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8000" spc="-1" strike="noStrike">
                <a:solidFill>
                  <a:srgbClr val="ffffff"/>
                </a:solidFill>
                <a:latin typeface="Calibri"/>
              </a:rPr>
              <a:t>Dúvidas?</a:t>
            </a:r>
            <a:endParaRPr b="0" lang="pt-BR" sz="8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8" name="Imagem 4" descr=""/>
          <p:cNvPicPr/>
          <p:nvPr/>
        </p:nvPicPr>
        <p:blipFill>
          <a:blip r:embed="rId1"/>
          <a:stretch/>
        </p:blipFill>
        <p:spPr>
          <a:xfrm>
            <a:off x="2915640" y="2493000"/>
            <a:ext cx="3073320" cy="307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3000"/>
    </mc:Choice>
    <mc:Fallback>
      <p:transition spd="slow"/>
    </mc:Fallback>
  </mc:AlternateContent>
  <p:timing>
    <p:tnLst>
      <p:par>
        <p:cTn id="632" dur="indefinite" restart="never" nodeType="tmRoot">
          <p:childTnLst>
            <p:seq>
              <p:cTn id="633" dur="indefinite" nodeType="mainSeq">
                <p:childTnLst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638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9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641"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07640" y="0"/>
            <a:ext cx="53384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ffffff"/>
                </a:solidFill>
                <a:latin typeface="Calibri"/>
              </a:rPr>
              <a:t>About Me :D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0" y="1008000"/>
            <a:ext cx="5328000" cy="3816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60000" indent="-360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"/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60000" indent="-360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"/>
            </a:pPr>
            <a:r>
              <a:rPr b="1" lang="pt-BR" sz="2800" spc="-1" strike="noStrike">
                <a:solidFill>
                  <a:srgbClr val="ffffff"/>
                </a:solidFill>
                <a:latin typeface="Calibri"/>
              </a:rPr>
              <a:t>Técnico em Informática;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360000" indent="-360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"/>
            </a:pPr>
            <a:r>
              <a:rPr b="1" lang="pt-BR" sz="2800" spc="-1" strike="noStrike">
                <a:solidFill>
                  <a:srgbClr val="ffffff"/>
                </a:solidFill>
                <a:latin typeface="Calibri"/>
              </a:rPr>
              <a:t>Técnico em Informática para WEB(IMD/UFRN);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360000" indent="-360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"/>
            </a:pPr>
            <a:r>
              <a:rPr b="1" lang="pt-BR" sz="2800" spc="-1" strike="noStrike">
                <a:solidFill>
                  <a:srgbClr val="ffffff"/>
                </a:solidFill>
                <a:latin typeface="Calibri"/>
              </a:rPr>
              <a:t>Graduando em Análise e Des. de Sistemas;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360000" indent="-360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"/>
            </a:pPr>
            <a:r>
              <a:rPr b="1" lang="pt-BR" sz="2800" spc="-1" strike="noStrike">
                <a:solidFill>
                  <a:srgbClr val="ffffff"/>
                </a:solidFill>
                <a:latin typeface="Calibri"/>
              </a:rPr>
              <a:t>Usuário Ubuntu/Linux e de Softwares Livres;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360000" indent="-360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"/>
            </a:pPr>
            <a:r>
              <a:rPr b="1" lang="pt-BR" sz="2800" spc="-1" strike="noStrike">
                <a:solidFill>
                  <a:srgbClr val="ffffff"/>
                </a:solidFill>
                <a:latin typeface="Calibri"/>
              </a:rPr>
              <a:t>Desenvolvedor Python/Django na Construtora SOLO MOVETERRAS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Freeform 3"/>
          <p:cNvSpPr/>
          <p:nvPr/>
        </p:nvSpPr>
        <p:spPr>
          <a:xfrm>
            <a:off x="5400000" y="180000"/>
            <a:ext cx="3600360" cy="3600360"/>
          </a:xfrm>
          <a:custGeom>
            <a:avLst/>
            <a:gdLst/>
            <a:ahLst/>
            <a:rect l="0" t="0" r="r" b="b"/>
            <a:pathLst>
              <a:path w="10001" h="10001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blipFill rotWithShape="0">
            <a:blip r:embed="rId1"/>
            <a:stretch>
              <a:fillRect/>
            </a:stretch>
          </a:blipFill>
          <a:ln>
            <a:noFill/>
          </a:ln>
        </p:spPr>
      </p:sp>
    </p:spTree>
  </p:cSld>
  <mc:AlternateContent>
    <mc:Choice Requires="p14">
      <p:transition spd="slow" p14:dur="3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2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9" dur="83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2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20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20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20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20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04000" y="225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ffffff"/>
                </a:solidFill>
                <a:latin typeface="Calibri"/>
              </a:rPr>
              <a:t>Isso é tudo pessoal!!!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1918440" y="1353600"/>
            <a:ext cx="5400000" cy="540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3000"/>
    </mc:Choice>
    <mc:Fallback>
      <p:transition spd="slow" advTm="5000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95640" y="332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8000" spc="-1" strike="noStrike">
                <a:solidFill>
                  <a:srgbClr val="ffffff"/>
                </a:solidFill>
                <a:latin typeface="Calibri"/>
              </a:rPr>
              <a:t>Contatos:</a:t>
            </a:r>
            <a:endParaRPr b="0" lang="pt-BR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24400" y="1944000"/>
            <a:ext cx="7526880" cy="423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Andale Mono"/>
              </a:rPr>
              <a:t>GitHub:</a:t>
            </a:r>
            <a:r>
              <a:rPr b="0" lang="pt-BR" sz="3600" spc="-1" strike="noStrike">
                <a:solidFill>
                  <a:srgbClr val="ffffff"/>
                </a:solidFill>
                <a:latin typeface="Andale Mono"/>
              </a:rPr>
              <a:t> github.com/Doginnn</a:t>
            </a:r>
            <a:endParaRPr b="0" lang="pt-BR" sz="3600" spc="-1" strike="noStrike">
              <a:latin typeface="Andale Mono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Andale Mono"/>
              </a:rPr>
              <a:t>Instagram:</a:t>
            </a:r>
            <a:r>
              <a:rPr b="0" lang="pt-BR" sz="3600" spc="-1" strike="noStrike">
                <a:solidFill>
                  <a:srgbClr val="ffffff"/>
                </a:solidFill>
                <a:latin typeface="Andale Mono"/>
              </a:rPr>
              <a:t> @doginnndantas</a:t>
            </a:r>
            <a:endParaRPr b="0" lang="pt-BR" sz="3600" spc="-1" strike="noStrike">
              <a:latin typeface="Andale Mono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Andale Mono"/>
              </a:rPr>
              <a:t>Twitter:</a:t>
            </a:r>
            <a:r>
              <a:rPr b="0" lang="pt-BR" sz="3600" spc="-1" strike="noStrike">
                <a:solidFill>
                  <a:srgbClr val="ffffff"/>
                </a:solidFill>
                <a:latin typeface="Andale Mono"/>
              </a:rPr>
              <a:t> @dogindantas</a:t>
            </a:r>
            <a:endParaRPr b="0" lang="pt-BR" sz="3600" spc="-1" strike="noStrike">
              <a:latin typeface="Andale Mono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Andale Mono"/>
              </a:rPr>
              <a:t>Telegram: </a:t>
            </a:r>
            <a:r>
              <a:rPr b="0" lang="pt-BR" sz="3500" spc="-1" strike="noStrike">
                <a:solidFill>
                  <a:srgbClr val="ffffff"/>
                </a:solidFill>
                <a:latin typeface="Andale Mono"/>
              </a:rPr>
              <a:t>@Diogenes_Dantas</a:t>
            </a:r>
            <a:endParaRPr b="0" lang="pt-BR" sz="3500" spc="-1" strike="noStrike">
              <a:latin typeface="Andale Mono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Andale Mono"/>
              </a:rPr>
              <a:t>Whatts: </a:t>
            </a:r>
            <a:r>
              <a:rPr b="0" lang="pt-BR" sz="3500" spc="-1" strike="noStrike">
                <a:solidFill>
                  <a:srgbClr val="ffffff"/>
                </a:solidFill>
                <a:latin typeface="Andale Mono"/>
              </a:rPr>
              <a:t>(84) 98802-4775</a:t>
            </a:r>
            <a:endParaRPr b="0" lang="pt-BR" sz="3500" spc="-1" strike="noStrike">
              <a:latin typeface="Andale Mono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Andale Mono"/>
              </a:rPr>
              <a:t>E-mail:</a:t>
            </a:r>
            <a:r>
              <a:rPr b="0" lang="pt-BR" sz="3600" spc="-1" strike="noStrike">
                <a:solidFill>
                  <a:srgbClr val="ff0000"/>
                </a:solidFill>
                <a:latin typeface="Andale Mono"/>
              </a:rPr>
              <a:t> </a:t>
            </a:r>
            <a:endParaRPr b="0" lang="pt-BR" sz="3600" spc="-1" strike="noStrike">
              <a:latin typeface="Andale Mono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 u="sng">
                <a:solidFill>
                  <a:srgbClr val="ff0000"/>
                </a:solidFill>
                <a:uFillTx/>
                <a:latin typeface="Andale Mono"/>
                <a:hlinkClick r:id="rId1"/>
              </a:rPr>
              <a:t>diogenesemmanuel@gmail.com</a:t>
            </a:r>
            <a:endParaRPr b="0" lang="pt-BR" sz="3200" spc="-1" strike="noStrike">
              <a:latin typeface="Andale Mono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32000" y="9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Calibri"/>
              </a:rPr>
              <a:t>Pai do Software Livre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Espaço Reservado para Conteúdo 4" descr=""/>
          <p:cNvPicPr/>
          <p:nvPr/>
        </p:nvPicPr>
        <p:blipFill>
          <a:blip r:embed="rId1"/>
          <a:stretch/>
        </p:blipFill>
        <p:spPr>
          <a:xfrm>
            <a:off x="2555640" y="936000"/>
            <a:ext cx="3960000" cy="263772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504000" y="3564000"/>
            <a:ext cx="8280000" cy="31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Richard Matthew Stallman(Richard Stallman ou simplesmente “RMS”), nascido em Nova York no ano de 1953, fundador do movimento Software Livre, do projeto GNU(Gnu is not UNIX) e da FSF(Free Software Foundation), é um aclamado programador e Hacker formado em Física pela Universidade de Harvard e também é um ativista político que defende o Software Livre e luta contra a patente de softwares e a expansão da lei de Copyright. Atualmente vive palestrando em inúmeros países e propagando a idéia de que todo Software deve ser livre.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32000" y="9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Calibri"/>
              </a:rPr>
              <a:t>O Papa do Software Livre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3564000"/>
            <a:ext cx="8280000" cy="31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JON “MADDOG” HALL, é Engenheiro de Software, empresário, diretor do conselho LPI(Linux Professional Institute) e ativista de Software Livre. Maddog é diretor executivo da empresa OptDyn, criador do programa de computador Subutai, que utiliza a nuvem p2p privada e segura. Jon trabalha com informática desde 1969 e seu interesse no sistema operacional Linux surgiu na época em que trabalhava na Digital Equipment, tornando-se um fundamental apoiador de Linus Torvalds, ajudando-o a conseguir equipamentos e recursos para completar seu primeiro porte, uma versão do Linux para a plataforma Alpha da Digital. Duas curiosidades sobre Maddog é que a placa do carro de Hall é UNIX e ele tem o TUX tatuado em seu braço.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664000" y="935280"/>
            <a:ext cx="3800160" cy="252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3000"/>
    </mc:Choice>
    <mc:Fallback>
      <p:transition spd="slow"/>
    </mc:Fallback>
  </mc:AlternateContent>
  <p:timing>
    <p:tnLst>
      <p:par>
        <p:cTn id="64" dur="indefinite" restart="never" nodeType="tmRoot">
          <p:childTnLst>
            <p:seq>
              <p:cTn id="65" dur="indefinite" nodeType="mainSeq">
                <p:childTnLst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75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304000" y="35280"/>
            <a:ext cx="4488120" cy="673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3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ffffff"/>
                </a:solidFill>
                <a:latin typeface="Calibri"/>
              </a:rPr>
              <a:t>O que é Software Livre?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31280" y="1368000"/>
            <a:ext cx="8496720" cy="523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Calibri"/>
              </a:rPr>
              <a:t>Software Livre é uma expressão utilizada para designar qualquer programa que possa ser EXECUTADO, COPIADO, ESTUDADO, MODIFICADO E REDISTRIBUÍDO pelos usuários gratuitamente. Os usuários possuem livre acesso ao código-fonte do software e podem fazer alterações conforme suas necessidades.</a:t>
            </a:r>
            <a:endParaRPr b="1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Calibri"/>
              </a:rPr>
              <a:t>A filosofia de Software Livre leva em conta a liberdade de expressão e não o lucro em si, e leva em consideração que um software só se torna livre quando atende os quatro tipos de liberdade para os usuários.</a:t>
            </a:r>
            <a:endParaRPr b="1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  <p:timing>
    <p:tnLst>
      <p:par>
        <p:cTn id="90" dur="indefinite" restart="never" nodeType="tmRoot">
          <p:childTnLst>
            <p:seq>
              <p:cTn id="91" dur="indefinite" nodeType="mainSeq">
                <p:childTnLst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10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2" dur="10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10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" dur="10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7" dur="1000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1000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ffffff"/>
                </a:solidFill>
                <a:latin typeface="Calibri"/>
              </a:rPr>
              <a:t>4 Tipos de Liberdade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31280" y="1368000"/>
            <a:ext cx="849672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"/>
          <p:cNvSpPr/>
          <p:nvPr/>
        </p:nvSpPr>
        <p:spPr>
          <a:xfrm>
            <a:off x="360000" y="1656000"/>
            <a:ext cx="8424000" cy="52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Font typeface="StarSymbol"/>
              <a:buAutoNum type="arabicPeriod"/>
            </a:pPr>
            <a:r>
              <a:rPr b="1" lang="pt-BR" sz="28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A liberdade de executar o programa, para qualquer propósito;</a:t>
            </a:r>
            <a:endParaRPr b="1" lang="pt-BR" sz="2800" spc="-1" strike="noStrike">
              <a:solidFill>
                <a:srgbClr val="ffffff"/>
              </a:solidFill>
              <a:latin typeface="Arial"/>
            </a:endParaRPr>
          </a:p>
          <a:p>
            <a:pPr marL="399960" indent="-3996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Font typeface="StarSymbol"/>
              <a:buAutoNum type="arabicPeriod"/>
            </a:pPr>
            <a:r>
              <a:rPr b="1" lang="pt-BR" sz="28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A liberdade de estudar o programa, e adaptá-lo para as suas necessidades;</a:t>
            </a:r>
            <a:endParaRPr b="1" lang="pt-BR" sz="2800" spc="-1" strike="noStrike">
              <a:solidFill>
                <a:srgbClr val="ffffff"/>
              </a:solidFill>
              <a:latin typeface="Arial"/>
            </a:endParaRPr>
          </a:p>
          <a:p>
            <a:pPr marL="399960" indent="-3996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Font typeface="StarSymbol"/>
              <a:buAutoNum type="arabicPeriod"/>
            </a:pPr>
            <a:r>
              <a:rPr b="1" lang="pt-BR" sz="28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A liberdade de redistribuir cópias do programa de modo que você possa ajudar ao seu próximo;</a:t>
            </a:r>
            <a:endParaRPr b="1" lang="pt-BR" sz="2800" spc="-1" strike="noStrike">
              <a:solidFill>
                <a:srgbClr val="ffffff"/>
              </a:solidFill>
              <a:latin typeface="Arial"/>
            </a:endParaRPr>
          </a:p>
          <a:p>
            <a:pPr marL="399960" indent="-3996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Font typeface="StarSymbol"/>
              <a:buAutoNum type="arabicPeriod"/>
            </a:pPr>
            <a:r>
              <a:rPr b="1" lang="pt-BR" sz="28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A liberdade de modificar(aperfeiçoar) o programa e distribuir essas modificações, de modo que toda a comunidade se beneficie.</a:t>
            </a:r>
            <a:endParaRPr b="1" lang="pt-BR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  <p:timing>
    <p:tnLst>
      <p:par>
        <p:cTn id="109" dur="indefinite" restart="never" nodeType="tmRoot">
          <p:childTnLst>
            <p:seq>
              <p:cTn id="110" dur="indefinite" nodeType="mainSeq">
                <p:childTnLst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0" dur="10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10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2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1000" fill="hold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1000" fill="hold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9" dur="1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4" dur="1000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5" dur="1000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6" dur="1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1" dur="1000" fill="hold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1000" fill="hold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3" dur="10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Calibri"/>
              </a:rPr>
              <a:t>Exemplos de Softwares Livres :D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Imagem 4" descr=""/>
          <p:cNvPicPr/>
          <p:nvPr/>
        </p:nvPicPr>
        <p:blipFill>
          <a:blip r:embed="rId1"/>
          <a:stretch/>
        </p:blipFill>
        <p:spPr>
          <a:xfrm>
            <a:off x="1584000" y="2592000"/>
            <a:ext cx="1728000" cy="1728000"/>
          </a:xfrm>
          <a:prstGeom prst="rect">
            <a:avLst/>
          </a:prstGeom>
          <a:ln>
            <a:noFill/>
          </a:ln>
        </p:spPr>
      </p:pic>
      <p:pic>
        <p:nvPicPr>
          <p:cNvPr id="107" name="Imagem 5" descr=""/>
          <p:cNvPicPr/>
          <p:nvPr/>
        </p:nvPicPr>
        <p:blipFill>
          <a:blip r:embed="rId2"/>
          <a:stretch/>
        </p:blipFill>
        <p:spPr>
          <a:xfrm>
            <a:off x="268920" y="2592000"/>
            <a:ext cx="1171080" cy="1541880"/>
          </a:xfrm>
          <a:prstGeom prst="rect">
            <a:avLst/>
          </a:prstGeom>
          <a:ln>
            <a:noFill/>
          </a:ln>
        </p:spPr>
      </p:pic>
      <p:pic>
        <p:nvPicPr>
          <p:cNvPr id="108" name="Imagem 6" descr=""/>
          <p:cNvPicPr/>
          <p:nvPr/>
        </p:nvPicPr>
        <p:blipFill>
          <a:blip r:embed="rId3"/>
          <a:stretch/>
        </p:blipFill>
        <p:spPr>
          <a:xfrm>
            <a:off x="3466800" y="1512000"/>
            <a:ext cx="1429200" cy="1475640"/>
          </a:xfrm>
          <a:prstGeom prst="rect">
            <a:avLst/>
          </a:prstGeom>
          <a:ln>
            <a:noFill/>
          </a:ln>
        </p:spPr>
      </p:pic>
      <p:pic>
        <p:nvPicPr>
          <p:cNvPr id="109" name="Imagem 7" descr=""/>
          <p:cNvPicPr/>
          <p:nvPr/>
        </p:nvPicPr>
        <p:blipFill>
          <a:blip r:embed="rId4">
            <a:alphaModFix amt="50000"/>
          </a:blip>
          <a:stretch/>
        </p:blipFill>
        <p:spPr>
          <a:xfrm>
            <a:off x="5112000" y="1601280"/>
            <a:ext cx="4008600" cy="1278720"/>
          </a:xfrm>
          <a:prstGeom prst="rect">
            <a:avLst/>
          </a:prstGeom>
          <a:ln>
            <a:noFill/>
          </a:ln>
        </p:spPr>
      </p:pic>
      <p:pic>
        <p:nvPicPr>
          <p:cNvPr id="110" name="Imagem 8" descr=""/>
          <p:cNvPicPr/>
          <p:nvPr/>
        </p:nvPicPr>
        <p:blipFill>
          <a:blip r:embed="rId5"/>
          <a:stretch/>
        </p:blipFill>
        <p:spPr>
          <a:xfrm>
            <a:off x="1224000" y="991800"/>
            <a:ext cx="1490400" cy="1456200"/>
          </a:xfrm>
          <a:prstGeom prst="rect">
            <a:avLst/>
          </a:prstGeom>
          <a:ln>
            <a:noFill/>
          </a:ln>
        </p:spPr>
      </p:pic>
      <p:pic>
        <p:nvPicPr>
          <p:cNvPr id="111" name="Imagem 10" descr=""/>
          <p:cNvPicPr/>
          <p:nvPr/>
        </p:nvPicPr>
        <p:blipFill>
          <a:blip r:embed="rId6"/>
          <a:stretch/>
        </p:blipFill>
        <p:spPr>
          <a:xfrm>
            <a:off x="3639240" y="2952000"/>
            <a:ext cx="1616760" cy="2286360"/>
          </a:xfrm>
          <a:prstGeom prst="rect">
            <a:avLst/>
          </a:prstGeom>
          <a:ln>
            <a:noFill/>
          </a:ln>
        </p:spPr>
      </p:pic>
      <p:pic>
        <p:nvPicPr>
          <p:cNvPr id="112" name="Imagem 11" descr=""/>
          <p:cNvPicPr/>
          <p:nvPr/>
        </p:nvPicPr>
        <p:blipFill>
          <a:blip r:embed="rId7"/>
          <a:stretch/>
        </p:blipFill>
        <p:spPr>
          <a:xfrm>
            <a:off x="3528000" y="5040000"/>
            <a:ext cx="1728000" cy="1728000"/>
          </a:xfrm>
          <a:prstGeom prst="rect">
            <a:avLst/>
          </a:prstGeom>
          <a:ln>
            <a:noFill/>
          </a:ln>
        </p:spPr>
      </p:pic>
      <p:pic>
        <p:nvPicPr>
          <p:cNvPr id="113" name="Imagem 12" descr=""/>
          <p:cNvPicPr/>
          <p:nvPr/>
        </p:nvPicPr>
        <p:blipFill>
          <a:blip r:embed="rId8"/>
          <a:stretch/>
        </p:blipFill>
        <p:spPr>
          <a:xfrm>
            <a:off x="6120000" y="2795760"/>
            <a:ext cx="2100240" cy="2100240"/>
          </a:xfrm>
          <a:prstGeom prst="rect">
            <a:avLst/>
          </a:prstGeom>
          <a:ln>
            <a:noFill/>
          </a:ln>
        </p:spPr>
      </p:pic>
      <p:pic>
        <p:nvPicPr>
          <p:cNvPr id="114" name="Imagem 13" descr=""/>
          <p:cNvPicPr/>
          <p:nvPr/>
        </p:nvPicPr>
        <p:blipFill>
          <a:blip r:embed="rId9"/>
          <a:stretch/>
        </p:blipFill>
        <p:spPr>
          <a:xfrm>
            <a:off x="5842800" y="4716720"/>
            <a:ext cx="2741040" cy="205560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10"/>
          <a:stretch/>
        </p:blipFill>
        <p:spPr>
          <a:xfrm>
            <a:off x="432000" y="4464000"/>
            <a:ext cx="2304000" cy="2304000"/>
          </a:xfrm>
          <a:prstGeom prst="rect">
            <a:avLst/>
          </a:prstGeom>
          <a:ln>
            <a:noFill/>
          </a:ln>
        </p:spPr>
      </p:pic>
      <p:sp>
        <p:nvSpPr>
          <p:cNvPr id="116" name="TextShape 2"/>
          <p:cNvSpPr txBox="1"/>
          <p:nvPr/>
        </p:nvSpPr>
        <p:spPr>
          <a:xfrm>
            <a:off x="936000" y="5832000"/>
            <a:ext cx="1012680" cy="47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i="1" lang="pt-BR" sz="2200" spc="-1" strike="noStrike">
                <a:solidFill>
                  <a:srgbClr val="000000"/>
                </a:solidFill>
                <a:latin typeface="Comic Sans MS"/>
              </a:rPr>
              <a:t>Evince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  <p:timing>
    <p:tnLst>
      <p:par>
        <p:cTn id="144" dur="indefinite" restart="never" nodeType="tmRoot">
          <p:childTnLst>
            <p:seq>
              <p:cTn id="145" dur="indefinite" nodeType="mainSeq">
                <p:childTnLst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1" dur="10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2" dur="10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3" dur="10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0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2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ffffff"/>
                </a:solidFill>
                <a:latin typeface="Calibri"/>
              </a:rPr>
              <a:t>Exemplos de Softwares Proprietário :(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8" name="Imagem 6" descr=""/>
          <p:cNvPicPr/>
          <p:nvPr/>
        </p:nvPicPr>
        <p:blipFill>
          <a:blip r:embed="rId1"/>
          <a:stretch/>
        </p:blipFill>
        <p:spPr>
          <a:xfrm>
            <a:off x="5805000" y="1731600"/>
            <a:ext cx="3195000" cy="1724400"/>
          </a:xfrm>
          <a:prstGeom prst="rect">
            <a:avLst/>
          </a:prstGeom>
          <a:ln>
            <a:noFill/>
          </a:ln>
        </p:spPr>
      </p:pic>
      <p:pic>
        <p:nvPicPr>
          <p:cNvPr id="119" name="Imagem 7" descr=""/>
          <p:cNvPicPr/>
          <p:nvPr/>
        </p:nvPicPr>
        <p:blipFill>
          <a:blip r:embed="rId2"/>
          <a:stretch/>
        </p:blipFill>
        <p:spPr>
          <a:xfrm>
            <a:off x="-72000" y="936000"/>
            <a:ext cx="3672000" cy="3672000"/>
          </a:xfrm>
          <a:prstGeom prst="rect">
            <a:avLst/>
          </a:prstGeom>
          <a:ln>
            <a:noFill/>
          </a:ln>
        </p:spPr>
      </p:pic>
      <p:pic>
        <p:nvPicPr>
          <p:cNvPr id="120" name="Imagem 8" descr=""/>
          <p:cNvPicPr/>
          <p:nvPr/>
        </p:nvPicPr>
        <p:blipFill>
          <a:blip r:embed="rId3"/>
          <a:stretch/>
        </p:blipFill>
        <p:spPr>
          <a:xfrm>
            <a:off x="2880000" y="1326960"/>
            <a:ext cx="2736000" cy="2705040"/>
          </a:xfrm>
          <a:prstGeom prst="rect">
            <a:avLst/>
          </a:prstGeom>
          <a:ln>
            <a:noFill/>
          </a:ln>
        </p:spPr>
      </p:pic>
      <p:pic>
        <p:nvPicPr>
          <p:cNvPr id="121" name="Imagem 9" descr=""/>
          <p:cNvPicPr/>
          <p:nvPr/>
        </p:nvPicPr>
        <p:blipFill>
          <a:blip r:embed="rId4"/>
          <a:stretch/>
        </p:blipFill>
        <p:spPr>
          <a:xfrm>
            <a:off x="611640" y="4495320"/>
            <a:ext cx="1511640" cy="1611720"/>
          </a:xfrm>
          <a:prstGeom prst="rect">
            <a:avLst/>
          </a:prstGeom>
          <a:ln>
            <a:noFill/>
          </a:ln>
        </p:spPr>
      </p:pic>
      <p:pic>
        <p:nvPicPr>
          <p:cNvPr id="122" name="Imagem 10" descr=""/>
          <p:cNvPicPr/>
          <p:nvPr/>
        </p:nvPicPr>
        <p:blipFill>
          <a:blip r:embed="rId5"/>
          <a:stretch/>
        </p:blipFill>
        <p:spPr>
          <a:xfrm>
            <a:off x="3215880" y="5301360"/>
            <a:ext cx="2550240" cy="1337760"/>
          </a:xfrm>
          <a:prstGeom prst="rect">
            <a:avLst/>
          </a:prstGeom>
          <a:ln>
            <a:noFill/>
          </a:ln>
        </p:spPr>
      </p:pic>
      <p:pic>
        <p:nvPicPr>
          <p:cNvPr id="123" name="Imagem 11" descr=""/>
          <p:cNvPicPr/>
          <p:nvPr/>
        </p:nvPicPr>
        <p:blipFill>
          <a:blip r:embed="rId6">
            <a:alphaModFix amt="50000"/>
          </a:blip>
          <a:stretch/>
        </p:blipFill>
        <p:spPr>
          <a:xfrm>
            <a:off x="6165720" y="4680360"/>
            <a:ext cx="2474280" cy="1439640"/>
          </a:xfrm>
          <a:prstGeom prst="rect">
            <a:avLst/>
          </a:prstGeom>
          <a:ln>
            <a:noFill/>
          </a:ln>
        </p:spPr>
      </p:pic>
      <p:pic>
        <p:nvPicPr>
          <p:cNvPr id="124" name="Imagem 12" descr=""/>
          <p:cNvPicPr/>
          <p:nvPr/>
        </p:nvPicPr>
        <p:blipFill>
          <a:blip r:embed="rId7"/>
          <a:stretch/>
        </p:blipFill>
        <p:spPr>
          <a:xfrm>
            <a:off x="2555640" y="3573000"/>
            <a:ext cx="4190760" cy="101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3000"/>
    </mc:Choice>
    <mc:Fallback>
      <p:transition spd="slow"/>
    </mc:Fallback>
  </mc:AlternateContent>
  <p:timing>
    <p:tnLst>
      <p:par>
        <p:cTn id="226" dur="indefinite" restart="never" nodeType="tmRoot">
          <p:childTnLst>
            <p:seq>
              <p:cTn id="227" dur="indefinite" nodeType="mainSeq">
                <p:childTnLst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5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6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67" dur="5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</TotalTime>
  <Application>LibreOffice/6.4.0.3$Linux_X86_64 LibreOffice_project/4c008856d7f83292dc6823d3bed76200cc9a2ba2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2017-11-13T18:05:26Z</dcterms:created>
  <dc:creator>Lamppit Lamppit</dc:creator>
  <dc:description/>
  <dc:language>pt-BR</dc:language>
  <cp:lastModifiedBy/>
  <dcterms:modified xsi:type="dcterms:W3CDTF">2020-02-14T22:54:04Z</dcterms:modified>
  <cp:revision>42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