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27.jpeg" ContentType="image/jpeg"/>
  <Override PartName="/ppt/media/image5.jpeg" ContentType="image/jpeg"/>
  <Override PartName="/ppt/media/image3.png" ContentType="image/png"/>
  <Override PartName="/ppt/media/image4.png" ContentType="image/png"/>
  <Override PartName="/ppt/media/image8.png" ContentType="image/png"/>
  <Override PartName="/ppt/media/image9.png" ContentType="image/png"/>
  <Override PartName="/ppt/media/image36.png" ContentType="image/png"/>
  <Override PartName="/ppt/media/image11.png" ContentType="image/png"/>
  <Override PartName="/ppt/media/image13.png" ContentType="image/png"/>
  <Override PartName="/ppt/media/image38.png" ContentType="image/png"/>
  <Override PartName="/ppt/media/image2.jpeg" ContentType="image/jpeg"/>
  <Override PartName="/ppt/media/image14.png" ContentType="image/png"/>
  <Override PartName="/ppt/media/image39.png" ContentType="image/png"/>
  <Override PartName="/ppt/media/image1.jpeg" ContentType="image/jpeg"/>
  <Override PartName="/ppt/media/image43.png" ContentType="image/png"/>
  <Override PartName="/ppt/media/image12.png" ContentType="image/png"/>
  <Override PartName="/ppt/media/image37.png" ContentType="image/png"/>
  <Override PartName="/ppt/media/image44.png" ContentType="image/png"/>
  <Override PartName="/ppt/media/image42.png" ContentType="image/png"/>
  <Override PartName="/ppt/media/image16.png" ContentType="image/png"/>
  <Override PartName="/ppt/media/image6.jpeg" ContentType="image/jpeg"/>
  <Override PartName="/ppt/media/image41.png" ContentType="image/png"/>
  <Override PartName="/ppt/media/image40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43CF7B4-11C6-4180-A240-0DD45E9B6DE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EED885A-9544-4053-9824-2FF4C047F06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4920" cy="400860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DA2A8B-C1E6-4448-A089-D9C7531A922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514960" y="368208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292760" cy="18968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815120" y="1604520"/>
            <a:ext cx="1292760" cy="18968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172680" y="1604520"/>
            <a:ext cx="1292760" cy="18968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1292760" cy="18968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815120" y="3682080"/>
            <a:ext cx="1292760" cy="18968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172680" y="3682080"/>
            <a:ext cx="1292760" cy="18968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514960" y="368208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2514960" y="368208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292760" cy="18968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815120" y="1604520"/>
            <a:ext cx="1292760" cy="18968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172680" y="1604520"/>
            <a:ext cx="1292760" cy="18968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1292760" cy="18968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1815120" y="3682080"/>
            <a:ext cx="1292760" cy="18968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3172680" y="3682080"/>
            <a:ext cx="1292760" cy="189684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514960" y="368208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514960" y="1604520"/>
            <a:ext cx="1959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mailto:diogenesemmanuel@gmail.com" TargetMode="External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4000"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Arial Black"/>
              </a:rPr>
              <a:t>Mudando para o Software Livre sem complicação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>
        <p:fade thruBlk="true"/>
      </p:transition>
    </mc:Choice>
    <mc:Fallback>
      <p:transition spd="slow">
        <p:fade thruBlk="true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7" dur="1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Vantagens e Desvantagens do SL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45240" y="1656000"/>
            <a:ext cx="8550360" cy="42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pt-BR" sz="40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Vantagens:</a:t>
            </a:r>
            <a:endParaRPr b="0" lang="pt-BR" sz="4000" spc="-1" strike="noStrike">
              <a:latin typeface="Arial"/>
            </a:endParaRPr>
          </a:p>
          <a:p>
            <a:pPr marL="285840" indent="-28512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Baixo Custo por não se pagar “Licença de Software”;</a:t>
            </a:r>
            <a:endParaRPr b="0" lang="pt-BR" sz="2400" spc="-1" strike="noStrike">
              <a:latin typeface="Arial"/>
            </a:endParaRPr>
          </a:p>
          <a:p>
            <a:pPr marL="285840" indent="-28512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Ser </a:t>
            </a:r>
            <a:r>
              <a:rPr b="0" lang="pt-BR" sz="26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totalmente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 “CONFIGURÁVEL”;</a:t>
            </a:r>
            <a:endParaRPr b="0" lang="pt-BR" sz="2400" spc="-1" strike="noStrike">
              <a:latin typeface="Arial"/>
            </a:endParaRPr>
          </a:p>
          <a:p>
            <a:pPr marL="285840" indent="-28512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Ter autonomia para “MODIFICAR” e “REDISTRIBUIR”</a:t>
            </a:r>
            <a:endParaRPr b="0" lang="pt-BR" sz="2400" spc="-1" strike="noStrike">
              <a:latin typeface="Arial"/>
            </a:endParaRPr>
          </a:p>
          <a:p>
            <a:pPr marL="285840" indent="-28512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da sua maneira;</a:t>
            </a:r>
            <a:endParaRPr b="0" lang="pt-BR" sz="2400" spc="-1" strike="noStrike">
              <a:latin typeface="Arial"/>
            </a:endParaRPr>
          </a:p>
          <a:p>
            <a:pPr marL="285840" indent="-28512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Possuir consideravelmente uma </a:t>
            </a:r>
            <a:endParaRPr b="0" lang="pt-BR" sz="2400" spc="-1" strike="noStrike">
              <a:latin typeface="Arial"/>
            </a:endParaRPr>
          </a:p>
          <a:p>
            <a:pPr marL="285840" indent="-28512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“</a:t>
            </a: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MAIOR SEGURANÇA”.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268" dur="indefinite" restart="never" nodeType="tmRoot">
          <p:childTnLst>
            <p:seq>
              <p:cTn id="269" dur="indefinite" nodeType="mainSeq">
                <p:childTnLst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9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4" dur="10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9" dur="10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4" dur="10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7" dur="10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02" dur="1000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05" dur="10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82760" y="94680"/>
            <a:ext cx="822888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SEGURANÇA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3080" y="792000"/>
            <a:ext cx="9020520" cy="16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Segundo o site TOP500 onde eles fazem uma 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listagem dos 500 mais potentes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Supercomputadores do mundo, todos os 500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usam Sistemas Operacionais baseados no GNU/Linux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2000" y="6264000"/>
            <a:ext cx="89276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FONTE: https://sempreupdate.com.br/gnu-linux-continua-a-reinar-sobre-os-500-supercomputadores-mais-poderosos/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44000" y="2526480"/>
            <a:ext cx="8902800" cy="344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6" dur="indefinite" restart="never" nodeType="tmRoot">
          <p:childTnLst>
            <p:seq>
              <p:cTn id="307" dur="indefinite" nodeType="mainSeq">
                <p:childTnLst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2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7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0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3" dur="1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6" dur="10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3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4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5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6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82760" y="94680"/>
            <a:ext cx="822888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SEGURANÇA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3080" y="792000"/>
            <a:ext cx="9020520" cy="16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Segundo o site TOP500 onde eles fazem uma 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listagem dos 500 mais potentes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Supercomputadores do mundo, todos os 500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usam Sistemas Operacionais baseados no GNU/Linux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88000" y="6311160"/>
            <a:ext cx="85676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FONTE: https://sempreupdate.com.br/gnu-linux-continua-a-reinar-sobre-os-500-supercomputadores-mais-poderosos/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512000" y="2466360"/>
            <a:ext cx="6191640" cy="359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7" dur="indefinite" restart="never" nodeType="tmRoot">
          <p:childTnLst>
            <p:seq>
              <p:cTn id="338" dur="indefinite" nodeType="mainSeq">
                <p:childTnLst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Vantagens e Desvantagens do SL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77560" y="1656000"/>
            <a:ext cx="8690040" cy="40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pt-BR" sz="40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Desvantagens:</a:t>
            </a:r>
            <a:endParaRPr b="0" lang="pt-BR" sz="4000" spc="-1" strike="noStrike">
              <a:latin typeface="Arial"/>
            </a:endParaRPr>
          </a:p>
          <a:p>
            <a:pPr marL="285840" indent="-28512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Instalação “COMPLICADA”, dependendo </a:t>
            </a:r>
            <a:endParaRPr b="0" lang="pt-BR" sz="2400" spc="-1" strike="noStrike">
              <a:latin typeface="Arial"/>
            </a:endParaRPr>
          </a:p>
          <a:p>
            <a:pPr marL="285840" indent="-28512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do nível do usuário;</a:t>
            </a:r>
            <a:endParaRPr b="0" lang="pt-BR" sz="2400" spc="-1" strike="noStrike">
              <a:latin typeface="Arial"/>
            </a:endParaRPr>
          </a:p>
          <a:p>
            <a:pPr marL="285840" indent="-28512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Interfaces “POUCO INTUITIVAS”;</a:t>
            </a:r>
            <a:endParaRPr b="0" lang="pt-BR" sz="2400" spc="-1" strike="noStrike">
              <a:latin typeface="Arial"/>
            </a:endParaRPr>
          </a:p>
          <a:p>
            <a:pPr marL="285840" indent="-28512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Funcionalidades Limitadas;</a:t>
            </a:r>
            <a:endParaRPr b="0" lang="pt-BR" sz="2400" spc="-1" strike="noStrike">
              <a:latin typeface="Arial"/>
            </a:endParaRPr>
          </a:p>
          <a:p>
            <a:pPr marL="285840" indent="-28512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Resistência do Usuário por não ter a mesma interface</a:t>
            </a:r>
            <a:endParaRPr b="0" lang="pt-BR" sz="2400" spc="-1" strike="noStrike">
              <a:latin typeface="Arial"/>
            </a:endParaRPr>
          </a:p>
          <a:p>
            <a:pPr marL="285840" indent="-285120" algn="ctr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do “PADRÃO WINDOWS”;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6828120" y="5246280"/>
            <a:ext cx="1739520" cy="152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346" dur="indefinite" restart="never" nodeType="tmRoot">
          <p:childTnLst>
            <p:seq>
              <p:cTn id="347" dur="indefinite" nodeType="mainSeq">
                <p:childTnLst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5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0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5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0" dur="20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3" dur="20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000"/>
                            </p:stCondLst>
                            <p:childTnLst>
                              <p:par>
                                <p:cTn id="385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Alguns programas substituíveis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435120" y="1751040"/>
            <a:ext cx="1568160" cy="6966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1d6e0"/>
              </a:gs>
              <a:gs pos="100000">
                <a:srgbClr val="0087e6"/>
              </a:gs>
            </a:gsLst>
            <a:lin ang="2700000"/>
          </a:gra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3456000" y="2682360"/>
            <a:ext cx="1564920" cy="70128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1d6e0"/>
              </a:gs>
              <a:gs pos="100000">
                <a:srgbClr val="0087e6"/>
              </a:gs>
            </a:gsLst>
            <a:lin ang="2700000"/>
          </a:gra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Imagem 11" descr=""/>
          <p:cNvPicPr/>
          <p:nvPr/>
        </p:nvPicPr>
        <p:blipFill>
          <a:blip r:embed="rId1"/>
          <a:stretch/>
        </p:blipFill>
        <p:spPr>
          <a:xfrm>
            <a:off x="5567040" y="1463040"/>
            <a:ext cx="1200600" cy="120060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12" descr=""/>
          <p:cNvPicPr/>
          <p:nvPr/>
        </p:nvPicPr>
        <p:blipFill>
          <a:blip r:embed="rId2"/>
          <a:stretch/>
        </p:blipFill>
        <p:spPr>
          <a:xfrm>
            <a:off x="1512000" y="1296000"/>
            <a:ext cx="1583280" cy="1583280"/>
          </a:xfrm>
          <a:prstGeom prst="rect">
            <a:avLst/>
          </a:prstGeom>
          <a:ln w="0">
            <a:noFill/>
          </a:ln>
        </p:spPr>
      </p:pic>
      <p:pic>
        <p:nvPicPr>
          <p:cNvPr id="137" name="Imagem 13" descr=""/>
          <p:cNvPicPr/>
          <p:nvPr/>
        </p:nvPicPr>
        <p:blipFill>
          <a:blip r:embed="rId3"/>
          <a:stretch/>
        </p:blipFill>
        <p:spPr>
          <a:xfrm>
            <a:off x="1735560" y="2570040"/>
            <a:ext cx="928080" cy="917640"/>
          </a:xfrm>
          <a:prstGeom prst="rect">
            <a:avLst/>
          </a:prstGeom>
          <a:ln w="0">
            <a:noFill/>
          </a:ln>
        </p:spPr>
      </p:pic>
      <p:pic>
        <p:nvPicPr>
          <p:cNvPr id="138" name="Imagem 14" descr=""/>
          <p:cNvPicPr/>
          <p:nvPr/>
        </p:nvPicPr>
        <p:blipFill>
          <a:blip r:embed="rId4"/>
          <a:stretch/>
        </p:blipFill>
        <p:spPr>
          <a:xfrm>
            <a:off x="5760000" y="2592000"/>
            <a:ext cx="883800" cy="91260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4"/>
          <p:cNvSpPr/>
          <p:nvPr/>
        </p:nvSpPr>
        <p:spPr>
          <a:xfrm>
            <a:off x="3474720" y="3690360"/>
            <a:ext cx="1564920" cy="70128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1d6e0"/>
              </a:gs>
              <a:gs pos="100000">
                <a:srgbClr val="0087e6"/>
              </a:gs>
            </a:gsLst>
            <a:lin ang="2700000"/>
          </a:gra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Imagem 16" descr=""/>
          <p:cNvPicPr/>
          <p:nvPr/>
        </p:nvPicPr>
        <p:blipFill>
          <a:blip r:embed="rId5"/>
          <a:stretch/>
        </p:blipFill>
        <p:spPr>
          <a:xfrm>
            <a:off x="1421280" y="3488040"/>
            <a:ext cx="1674360" cy="90360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17" descr=""/>
          <p:cNvPicPr/>
          <p:nvPr/>
        </p:nvPicPr>
        <p:blipFill>
          <a:blip r:embed="rId6"/>
          <a:stretch/>
        </p:blipFill>
        <p:spPr>
          <a:xfrm>
            <a:off x="5184000" y="3528000"/>
            <a:ext cx="3388320" cy="1080360"/>
          </a:xfrm>
          <a:prstGeom prst="rect">
            <a:avLst/>
          </a:prstGeom>
          <a:ln w="0">
            <a:noFill/>
          </a:ln>
        </p:spPr>
      </p:pic>
      <p:sp>
        <p:nvSpPr>
          <p:cNvPr id="142" name="CustomShape 5"/>
          <p:cNvSpPr/>
          <p:nvPr/>
        </p:nvSpPr>
        <p:spPr>
          <a:xfrm>
            <a:off x="3474720" y="4698360"/>
            <a:ext cx="1564920" cy="70128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1d6e0"/>
              </a:gs>
              <a:gs pos="100000">
                <a:srgbClr val="0087e6"/>
              </a:gs>
            </a:gsLst>
            <a:lin ang="2700000"/>
          </a:gra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Imagem 19" descr=""/>
          <p:cNvPicPr/>
          <p:nvPr/>
        </p:nvPicPr>
        <p:blipFill>
          <a:blip r:embed="rId7"/>
          <a:stretch/>
        </p:blipFill>
        <p:spPr>
          <a:xfrm>
            <a:off x="1728000" y="4536000"/>
            <a:ext cx="866520" cy="923760"/>
          </a:xfrm>
          <a:prstGeom prst="rect">
            <a:avLst/>
          </a:prstGeom>
          <a:ln w="0">
            <a:noFill/>
          </a:ln>
        </p:spPr>
      </p:pic>
      <p:pic>
        <p:nvPicPr>
          <p:cNvPr id="144" name="Imagem 21" descr=""/>
          <p:cNvPicPr/>
          <p:nvPr/>
        </p:nvPicPr>
        <p:blipFill>
          <a:blip r:embed="rId8"/>
          <a:stretch/>
        </p:blipFill>
        <p:spPr>
          <a:xfrm>
            <a:off x="1095840" y="5688000"/>
            <a:ext cx="1891080" cy="110016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6"/>
          <p:cNvSpPr/>
          <p:nvPr/>
        </p:nvSpPr>
        <p:spPr>
          <a:xfrm>
            <a:off x="3402720" y="5904000"/>
            <a:ext cx="1564920" cy="70128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21d6e0"/>
              </a:gs>
              <a:gs pos="100000">
                <a:srgbClr val="0087e6"/>
              </a:gs>
            </a:gsLst>
            <a:lin ang="2700000"/>
          </a:gra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Imagem 23" descr=""/>
          <p:cNvPicPr/>
          <p:nvPr/>
        </p:nvPicPr>
        <p:blipFill>
          <a:blip r:embed="rId9"/>
          <a:stretch/>
        </p:blipFill>
        <p:spPr>
          <a:xfrm>
            <a:off x="5435280" y="5324040"/>
            <a:ext cx="1593000" cy="1593000"/>
          </a:xfrm>
          <a:prstGeom prst="rect">
            <a:avLst/>
          </a:prstGeom>
          <a:ln w="0">
            <a:noFill/>
          </a:ln>
        </p:spPr>
      </p:pic>
      <p:pic>
        <p:nvPicPr>
          <p:cNvPr id="147" name="Imagem 24" descr=""/>
          <p:cNvPicPr/>
          <p:nvPr/>
        </p:nvPicPr>
        <p:blipFill>
          <a:blip r:embed="rId10"/>
          <a:stretch/>
        </p:blipFill>
        <p:spPr>
          <a:xfrm>
            <a:off x="6696000" y="5324040"/>
            <a:ext cx="2143080" cy="160704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11"/>
          <a:stretch/>
        </p:blipFill>
        <p:spPr>
          <a:xfrm>
            <a:off x="5648040" y="4392000"/>
            <a:ext cx="1380240" cy="14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388" dur="indefinite" restart="never" nodeType="tmRoot">
          <p:childTnLst>
            <p:seq>
              <p:cTn id="389" dur="indefinite" nodeType="mainSeq">
                <p:childTnLst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3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12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5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5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Instalando Softwares Livres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50" name="Imagem 17" descr=""/>
          <p:cNvPicPr/>
          <p:nvPr/>
        </p:nvPicPr>
        <p:blipFill>
          <a:blip r:embed="rId1"/>
          <a:stretch/>
        </p:blipFill>
        <p:spPr>
          <a:xfrm>
            <a:off x="584640" y="2232000"/>
            <a:ext cx="8127000" cy="259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465" dur="indefinite" restart="never" nodeType="tmRoot">
          <p:childTnLst>
            <p:seq>
              <p:cTn id="466" dur="indefinite" nodeType="mainSeq">
                <p:childTnLst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7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O que é o LibreOffice</a:t>
            </a:r>
            <a:br/>
            <a:endParaRPr b="0" lang="pt-BR" sz="4400" spc="-1" strike="noStrike">
              <a:latin typeface="Arial"/>
            </a:endParaRPr>
          </a:p>
        </p:txBody>
      </p:sp>
      <p:pic>
        <p:nvPicPr>
          <p:cNvPr id="152" name="Imagem 17" descr=""/>
          <p:cNvPicPr/>
          <p:nvPr/>
        </p:nvPicPr>
        <p:blipFill>
          <a:blip r:embed="rId1"/>
          <a:stretch/>
        </p:blipFill>
        <p:spPr>
          <a:xfrm>
            <a:off x="6264000" y="5832000"/>
            <a:ext cx="2807640" cy="89532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625680" y="1153440"/>
            <a:ext cx="7615800" cy="450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latin typeface="Arial"/>
              </a:rPr>
              <a:t>O LibreOffice é uma potente suíte de escritório; 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latin typeface="Arial"/>
              </a:rPr>
              <a:t>sua interface limpa e suas poderosas 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latin typeface="Arial"/>
              </a:rPr>
              <a:t>ferramentas libertam sua criatividade e melhoram sua produtividade.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latin typeface="Arial"/>
              </a:rPr>
              <a:t>O LibreOffice incorpora várias aplicações que a tornam 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latin typeface="Arial"/>
              </a:rPr>
              <a:t>a mais avançada suíte de escritório livre e de código aberto do mercado. 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latin typeface="Arial"/>
              </a:rPr>
              <a:t>O processador de textos Writer, 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latin typeface="Arial"/>
              </a:rPr>
              <a:t>a planilha Calc, o editor de apresentações Impress, 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latin typeface="Arial"/>
              </a:rPr>
              <a:t>a aplicação de desenho e fluxogramas Draw,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latin typeface="Arial"/>
              </a:rPr>
              <a:t> </a:t>
            </a:r>
            <a:r>
              <a:rPr b="0" lang="pt-BR" sz="2400" spc="-1" strike="noStrike">
                <a:latin typeface="Arial"/>
              </a:rPr>
              <a:t>o banco de dados Base e o editor de equações Math 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latin typeface="Arial"/>
              </a:rPr>
              <a:t>são os componentes do LibreOffice.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504000" y="6480000"/>
            <a:ext cx="5756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FONTE: https://pt-br.libreoffice.org/descubra/libreoffice/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479" dur="indefinite" restart="never" nodeType="tmRoot">
          <p:childTnLst>
            <p:seq>
              <p:cTn id="480" dur="indefinite" nodeType="mainSeq">
                <p:childTnLst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8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9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5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6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97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2" dur="2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3" dur="2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04" dur="2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7" dur="20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8" dur="20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09" dur="20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2" dur="20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3" dur="2000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14" dur="20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7" dur="200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8" dur="200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19" dur="20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2" dur="2000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3" dur="2000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24" dur="20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7" dur="2000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8" dur="2000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29" dur="20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2" dur="2000" fill="hold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3" dur="2000" fill="hold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4" dur="20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7" dur="2000" fill="hold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8" dur="2000" fill="hold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9" dur="2000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2" dur="2000" fill="hold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3" dur="2000" fill="hold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4" dur="2000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7" dur="2000" fill="hold"/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8" dur="2000" fill="hold"/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9" dur="2000"/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Instalando o LibreOffice 6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56" name="Imagem 17" descr=""/>
          <p:cNvPicPr/>
          <p:nvPr/>
        </p:nvPicPr>
        <p:blipFill>
          <a:blip r:embed="rId1"/>
          <a:stretch/>
        </p:blipFill>
        <p:spPr>
          <a:xfrm>
            <a:off x="6264000" y="5832000"/>
            <a:ext cx="2807640" cy="89532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72000" y="1330920"/>
            <a:ext cx="8999640" cy="452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800" spc="-1" strike="noStrike">
                <a:latin typeface="Arial"/>
                <a:ea typeface="Noto Sans CJK SC Regular"/>
              </a:rPr>
              <a:t>Passo 1. Abra o terminal (Ubuntu Teclas Ctrl + Alt + T)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800" spc="-1" strike="noStrike">
                <a:latin typeface="Arial"/>
                <a:ea typeface="Noto Sans CJK SC Regular"/>
              </a:rPr>
              <a:t>Passo 2. Adicione o Repositório com o seguinte comando: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800" spc="-1" strike="noStrike" u="sng">
                <a:uFillTx/>
                <a:latin typeface="Arial"/>
                <a:ea typeface="Noto Sans CJK SC Regular"/>
              </a:rPr>
              <a:t>sudo add-apt-repository -y ppa:libreoffice/ppa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800" spc="-1" strike="noStrike">
                <a:latin typeface="Arial"/>
                <a:ea typeface="Noto Sans CJK SC Regular"/>
              </a:rPr>
              <a:t>Passo 3. Atualize o gerenciador de pacote: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800" spc="-1" strike="noStrike" u="sng">
                <a:uFillTx/>
                <a:latin typeface="Arial"/>
                <a:ea typeface="Noto Sans CJK SC Regular"/>
              </a:rPr>
              <a:t>sudo apt-get update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800" spc="-1" strike="noStrike">
                <a:latin typeface="Arial"/>
                <a:ea typeface="Noto Sans CJK SC Regular"/>
              </a:rPr>
              <a:t>Passo 4. Agora digite o comando abaixo para instalar o LibreOffice: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pt-BR" sz="2800" spc="-1" strike="noStrike" u="sng">
                <a:uFillTx/>
                <a:latin typeface="Arial"/>
                <a:ea typeface="Noto Sans CJK SC Regular"/>
              </a:rPr>
              <a:t>sudo apt-get install libreoffice libreoffice-style-breeze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504000" y="6480000"/>
            <a:ext cx="5756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FONTE: https://pt-br.libreoffice.org/descubra/libreoffice/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550" dur="indefinite" restart="never" nodeType="tmRoot">
          <p:childTnLst>
            <p:seq>
              <p:cTn id="551" dur="indefinite" nodeType="mainSeq">
                <p:childTnLst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5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6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6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7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68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3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4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75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0" dur="10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1" dur="10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82" dur="10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7" dur="10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8" dur="10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89" dur="10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4" dur="10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5" dur="10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96" dur="10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1" dur="10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2" dur="10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03" dur="10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8" dur="1000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9" dur="1000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10" dur="1000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5" dur="1000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6" dur="1000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17" dur="1000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0000" y="158400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6600" spc="-1" strike="noStrike">
                <a:solidFill>
                  <a:srgbClr val="ffffff"/>
                </a:solidFill>
                <a:latin typeface="Calibri"/>
              </a:rPr>
              <a:t>FINISH</a:t>
            </a:r>
            <a:br/>
            <a:r>
              <a:rPr b="0" lang="pt-BR" sz="6600" spc="-1" strike="noStrike">
                <a:solidFill>
                  <a:srgbClr val="ffffff"/>
                </a:solidFill>
                <a:latin typeface="Calibri"/>
              </a:rPr>
              <a:t> LibreOffice 6</a:t>
            </a:r>
            <a:br/>
            <a:r>
              <a:rPr b="0" lang="pt-BR" sz="6600" spc="-1" strike="noStrike">
                <a:solidFill>
                  <a:srgbClr val="ffffff"/>
                </a:solidFill>
                <a:latin typeface="Calibri"/>
              </a:rPr>
              <a:t>Pronto pra usar!!!</a:t>
            </a:r>
            <a:endParaRPr b="0" lang="pt-BR" sz="6600" spc="-1" strike="noStrike">
              <a:latin typeface="Arial"/>
            </a:endParaRPr>
          </a:p>
        </p:txBody>
      </p:sp>
      <p:pic>
        <p:nvPicPr>
          <p:cNvPr id="160" name="Imagem 17" descr=""/>
          <p:cNvPicPr/>
          <p:nvPr/>
        </p:nvPicPr>
        <p:blipFill>
          <a:blip r:embed="rId1"/>
          <a:stretch/>
        </p:blipFill>
        <p:spPr>
          <a:xfrm>
            <a:off x="1080000" y="4392000"/>
            <a:ext cx="7096320" cy="226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618" dur="indefinite" restart="never" nodeType="tmRoot">
          <p:childTnLst>
            <p:seq>
              <p:cTn id="619" dur="indefinite" nodeType="mainSeq">
                <p:childTnLst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4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5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26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95640" y="83664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0" spc="-1" strike="noStrike">
                <a:solidFill>
                  <a:srgbClr val="ffffff"/>
                </a:solidFill>
                <a:latin typeface="Calibri"/>
              </a:rPr>
              <a:t>Dúvidas?</a:t>
            </a:r>
            <a:endParaRPr b="0" lang="pt-BR" sz="8000" spc="-1" strike="noStrike">
              <a:latin typeface="Arial"/>
            </a:endParaRPr>
          </a:p>
        </p:txBody>
      </p:sp>
      <p:pic>
        <p:nvPicPr>
          <p:cNvPr id="162" name="Imagem 4" descr=""/>
          <p:cNvPicPr/>
          <p:nvPr/>
        </p:nvPicPr>
        <p:blipFill>
          <a:blip r:embed="rId1"/>
          <a:stretch/>
        </p:blipFill>
        <p:spPr>
          <a:xfrm>
            <a:off x="2915640" y="2493000"/>
            <a:ext cx="3072960" cy="307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632" dur="indefinite" restart="never" nodeType="tmRoot">
          <p:childTnLst>
            <p:seq>
              <p:cTn id="633" dur="indefinite" nodeType="mainSeq">
                <p:childTnLst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638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641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07640" y="0"/>
            <a:ext cx="53380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alibri"/>
              </a:rPr>
              <a:t>About Me :D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1008000"/>
            <a:ext cx="5327640" cy="38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</a:pPr>
            <a:endParaRPr b="0" lang="pt-BR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</a:rPr>
              <a:t>Técnico em Informática;</a:t>
            </a:r>
            <a:endParaRPr b="0" lang="pt-BR" sz="2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</a:rPr>
              <a:t>Técnico em Informática para WEB(IMD/UFRN);</a:t>
            </a:r>
            <a:endParaRPr b="0" lang="pt-BR" sz="2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</a:rPr>
              <a:t>Graduando em Análise e Des. de Sistemas;</a:t>
            </a:r>
            <a:endParaRPr b="0" lang="pt-BR" sz="2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</a:rPr>
              <a:t>Usuário Ubuntu/Linux e de Softwares Livres;</a:t>
            </a:r>
            <a:endParaRPr b="0" lang="pt-BR" sz="2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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</a:rPr>
              <a:t>Desenvolvedor Python/Django na Construtora SOLO MOVETERRAS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400000" y="180000"/>
            <a:ext cx="3600000" cy="3600000"/>
          </a:xfrm>
          <a:custGeom>
            <a:avLst/>
            <a:gdLst/>
            <a:ahLst/>
            <a:rect l="l" t="t" r="r" b="b"/>
            <a:pathLst>
              <a:path w="10001" h="10001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2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9" dur="83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20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20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20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20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20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22536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ffffff"/>
                </a:solidFill>
                <a:latin typeface="Calibri"/>
              </a:rPr>
              <a:t>Isso é tudo pessoal!!!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164" name="Imagem 8_0" descr=""/>
          <p:cNvPicPr/>
          <p:nvPr/>
        </p:nvPicPr>
        <p:blipFill>
          <a:blip r:embed="rId1"/>
          <a:stretch/>
        </p:blipFill>
        <p:spPr>
          <a:xfrm>
            <a:off x="2016000" y="1726560"/>
            <a:ext cx="4370760" cy="432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3000"/>
    </mc:Choice>
    <mc:Fallback>
      <p:transition spd="slow" advTm="5000"/>
    </mc:Fallback>
  </mc:AlternateContent>
  <p:timing>
    <p:tnLst>
      <p:par>
        <p:cTn id="642" dur="indefinite" restart="never" nodeType="tmRoot">
          <p:childTnLst>
            <p:seq>
              <p:cTn id="643" dur="indefinite" nodeType="mainSeq">
                <p:childTnLst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648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651" dur="5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95640" y="33264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0" spc="-1" strike="noStrike">
                <a:solidFill>
                  <a:srgbClr val="ffffff"/>
                </a:solidFill>
                <a:latin typeface="Calibri"/>
              </a:rPr>
              <a:t>Contatos:</a:t>
            </a:r>
            <a:endParaRPr b="0" lang="pt-BR" sz="80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24400" y="1944000"/>
            <a:ext cx="7526520" cy="42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ndale Mono"/>
                <a:ea typeface="DejaVu Sans"/>
              </a:rPr>
              <a:t>GitHub:</a:t>
            </a:r>
            <a:r>
              <a:rPr b="0" lang="pt-BR" sz="3600" spc="-1" strike="noStrike">
                <a:solidFill>
                  <a:srgbClr val="ffffff"/>
                </a:solidFill>
                <a:latin typeface="Andale Mono"/>
                <a:ea typeface="DejaVu Sans"/>
              </a:rPr>
              <a:t> github.com/Doginnn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ndale Mono"/>
                <a:ea typeface="DejaVu Sans"/>
              </a:rPr>
              <a:t>Instagram:</a:t>
            </a:r>
            <a:r>
              <a:rPr b="0" lang="pt-BR" sz="3600" spc="-1" strike="noStrike">
                <a:solidFill>
                  <a:srgbClr val="ffffff"/>
                </a:solidFill>
                <a:latin typeface="Andale Mono"/>
                <a:ea typeface="DejaVu Sans"/>
              </a:rPr>
              <a:t> @doginnndantas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ndale Mono"/>
                <a:ea typeface="DejaVu Sans"/>
              </a:rPr>
              <a:t>Twitter:</a:t>
            </a:r>
            <a:r>
              <a:rPr b="0" lang="pt-BR" sz="3600" spc="-1" strike="noStrike">
                <a:solidFill>
                  <a:srgbClr val="ffffff"/>
                </a:solidFill>
                <a:latin typeface="Andale Mono"/>
                <a:ea typeface="DejaVu Sans"/>
              </a:rPr>
              <a:t> @dogindantas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ndale Mono"/>
                <a:ea typeface="DejaVu Sans"/>
              </a:rPr>
              <a:t>Telegram: </a:t>
            </a:r>
            <a:r>
              <a:rPr b="0" lang="pt-BR" sz="3500" spc="-1" strike="noStrike">
                <a:solidFill>
                  <a:srgbClr val="ffffff"/>
                </a:solidFill>
                <a:latin typeface="Andale Mono"/>
                <a:ea typeface="DejaVu Sans"/>
              </a:rPr>
              <a:t>@Diogenes_Dantas</a:t>
            </a:r>
            <a:endParaRPr b="0" lang="pt-BR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ndale Mono"/>
                <a:ea typeface="DejaVu Sans"/>
              </a:rPr>
              <a:t>Whatts: </a:t>
            </a:r>
            <a:r>
              <a:rPr b="0" lang="pt-BR" sz="3500" spc="-1" strike="noStrike">
                <a:solidFill>
                  <a:srgbClr val="ffffff"/>
                </a:solidFill>
                <a:latin typeface="Andale Mono"/>
                <a:ea typeface="DejaVu Sans"/>
              </a:rPr>
              <a:t>(84) 98802-4775</a:t>
            </a:r>
            <a:endParaRPr b="0" lang="pt-BR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Andale Mono"/>
                <a:ea typeface="DejaVu Sans"/>
              </a:rPr>
              <a:t>E-mail:</a:t>
            </a:r>
            <a:r>
              <a:rPr b="0" lang="pt-BR" sz="3600" spc="-1" strike="noStrike">
                <a:solidFill>
                  <a:srgbClr val="ff0000"/>
                </a:solidFill>
                <a:latin typeface="Andale Mono"/>
                <a:ea typeface="DejaVu Sans"/>
              </a:rPr>
              <a:t> 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 u="sng">
                <a:solidFill>
                  <a:srgbClr val="0000ff"/>
                </a:solidFill>
                <a:uFillTx/>
                <a:latin typeface="Andale Mono"/>
                <a:ea typeface="DejaVu Sans"/>
                <a:hlinkClick r:id="rId1"/>
              </a:rPr>
              <a:t>diogenesemmanuel@gmail.com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32000" y="936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Pai do Software Livre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88" name="Espaço Reservado para Conteúdo 4" descr=""/>
          <p:cNvPicPr/>
          <p:nvPr/>
        </p:nvPicPr>
        <p:blipFill>
          <a:blip r:embed="rId1"/>
          <a:stretch/>
        </p:blipFill>
        <p:spPr>
          <a:xfrm>
            <a:off x="2555640" y="936000"/>
            <a:ext cx="3959640" cy="2637360"/>
          </a:xfrm>
          <a:prstGeom prst="rect">
            <a:avLst/>
          </a:prstGeom>
          <a:ln w="0"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504000" y="3564000"/>
            <a:ext cx="8279640" cy="31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Richard Matthew Stallman(Richard Stallman ou simplesmente “RMS”), nascido em Nova York no ano de 1953, fundador do movimento Software Livre, do projeto GNU(Gnu is not UNIX) e da FSF(Free Software Foundation), é um aclamado programador e Hacker formado em Física pela Universidade de Harvard e também é um ativista político que defende o Software Livre e luta contra a patente de softwares e a expansão da lei de Copyright. Atualmente vive palestrando em inúmeros países e propagando a idéia de que todo Software deve ser livre.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32000" y="936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O Papa do Software Livre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3564000"/>
            <a:ext cx="827964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JON “MADDOG” HALL, é Engenheiro de Software, empresário, diretor do conselho LPI(Linux Professional Institute) e ativista de Software Livre. Maddog é diretor executivo da empresa OptDyn, criador do programa de computador Subutai, que utiliza a nuvem p2p privada e segura. Jon trabalha com informática desde 1969 e seu interesse no sistema operacional Linux surgiu na época em que trabalhava na Digital Equipment, tornando-se um fundamental apoiador de Linus Torvalds, ajudando-o a conseguir equipamentos e recursos para completar seu primeiro porte, uma versão do Linux para a plataforma Alpha da Digital. Duas curiosidades sobre Maddog é que a placa do carro de Hall é UNIX e ele tem o TUX tatuado em seu braço.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664000" y="935280"/>
            <a:ext cx="3799800" cy="252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5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304000" y="35280"/>
            <a:ext cx="4487760" cy="673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alibri"/>
              </a:rPr>
              <a:t>O que é Software Livre?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31280" y="1368000"/>
            <a:ext cx="8496360" cy="52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Software Livre é uma expressão utilizada para designar qualquer programa que possa ser EXECUTADO, COPIADO, ESTUDADO, MODIFICADO E REDISTRIBUÍDO pelos usuários gratuitamente. Os usuários possuem livre acesso ao código-fonte do software e podem fazer alterações conforme suas necessidades.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A filosofia de Software Livre leva em conta a liberdade de expressão e não o lucro em si, e leva em consideração que um software só se torna livre quando atende os quatro tipos de liberdade para os usuários.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90" dur="indefinite" restart="never" nodeType="tmRoot">
          <p:childTnLst>
            <p:seq>
              <p:cTn id="91" dur="indefinite" nodeType="mainSeq">
                <p:childTnLst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alibri"/>
              </a:rPr>
              <a:t>4 Tipos de Liberdade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31280" y="1368000"/>
            <a:ext cx="8496360" cy="283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360000" y="1656000"/>
            <a:ext cx="8423640" cy="52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A liberdade de executar o programa, para qualquer propósito;</a:t>
            </a:r>
            <a:endParaRPr b="0" lang="pt-BR" sz="2800" spc="-1" strike="noStrike">
              <a:latin typeface="Arial"/>
            </a:endParaRPr>
          </a:p>
          <a:p>
            <a:pPr marL="399960" indent="-3992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A liberdade de estudar o programa, e adaptá-lo para as suas necessidades;</a:t>
            </a:r>
            <a:endParaRPr b="0" lang="pt-BR" sz="2800" spc="-1" strike="noStrike">
              <a:latin typeface="Arial"/>
            </a:endParaRPr>
          </a:p>
          <a:p>
            <a:pPr marL="399960" indent="-3992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A liberdade de redistribuir cópias do programa de modo que você possa ajudar ao seu próximo;</a:t>
            </a:r>
            <a:endParaRPr b="0" lang="pt-BR" sz="2800" spc="-1" strike="noStrike">
              <a:latin typeface="Arial"/>
            </a:endParaRPr>
          </a:p>
          <a:p>
            <a:pPr marL="399960" indent="-3992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tarSymbol"/>
              <a:buAutoNum type="arabicPeriod"/>
            </a:pPr>
            <a:r>
              <a:rPr b="1" lang="pt-BR" sz="2800" spc="-1" strike="noStrike">
                <a:solidFill>
                  <a:srgbClr val="ffffff"/>
                </a:solidFill>
                <a:latin typeface="Calibri"/>
                <a:ea typeface="Noto Sans CJK SC Regular"/>
              </a:rPr>
              <a:t>A liberdade de modificar(aperfeiçoar) o programa e distribuir essas modificações, de modo que toda a comunidade se beneficie.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2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10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9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10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6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3" dur="10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Calibri"/>
              </a:rPr>
              <a:t>Exemplos de Softwares Livres :D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00" name="Imagem 4" descr=""/>
          <p:cNvPicPr/>
          <p:nvPr/>
        </p:nvPicPr>
        <p:blipFill>
          <a:blip r:embed="rId1"/>
          <a:stretch/>
        </p:blipFill>
        <p:spPr>
          <a:xfrm>
            <a:off x="1584000" y="2592000"/>
            <a:ext cx="1727640" cy="1727640"/>
          </a:xfrm>
          <a:prstGeom prst="rect">
            <a:avLst/>
          </a:prstGeom>
          <a:ln w="0">
            <a:noFill/>
          </a:ln>
        </p:spPr>
      </p:pic>
      <p:pic>
        <p:nvPicPr>
          <p:cNvPr id="101" name="Imagem 5" descr=""/>
          <p:cNvPicPr/>
          <p:nvPr/>
        </p:nvPicPr>
        <p:blipFill>
          <a:blip r:embed="rId2"/>
          <a:stretch/>
        </p:blipFill>
        <p:spPr>
          <a:xfrm>
            <a:off x="268920" y="2592000"/>
            <a:ext cx="1170720" cy="1541520"/>
          </a:xfrm>
          <a:prstGeom prst="rect">
            <a:avLst/>
          </a:prstGeom>
          <a:ln w="0">
            <a:noFill/>
          </a:ln>
        </p:spPr>
      </p:pic>
      <p:pic>
        <p:nvPicPr>
          <p:cNvPr id="102" name="Imagem 6" descr=""/>
          <p:cNvPicPr/>
          <p:nvPr/>
        </p:nvPicPr>
        <p:blipFill>
          <a:blip r:embed="rId3"/>
          <a:stretch/>
        </p:blipFill>
        <p:spPr>
          <a:xfrm>
            <a:off x="3466800" y="1512000"/>
            <a:ext cx="1428840" cy="1475280"/>
          </a:xfrm>
          <a:prstGeom prst="rect">
            <a:avLst/>
          </a:prstGeom>
          <a:ln w="0">
            <a:noFill/>
          </a:ln>
        </p:spPr>
      </p:pic>
      <p:pic>
        <p:nvPicPr>
          <p:cNvPr id="103" name="Imagem 7" descr="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5112000" y="1601280"/>
            <a:ext cx="4008240" cy="1278360"/>
          </a:xfrm>
          <a:prstGeom prst="rect">
            <a:avLst/>
          </a:prstGeom>
          <a:ln w="0">
            <a:noFill/>
          </a:ln>
        </p:spPr>
      </p:pic>
      <p:pic>
        <p:nvPicPr>
          <p:cNvPr id="104" name="Imagem 8" descr=""/>
          <p:cNvPicPr/>
          <p:nvPr/>
        </p:nvPicPr>
        <p:blipFill>
          <a:blip r:embed="rId5"/>
          <a:stretch/>
        </p:blipFill>
        <p:spPr>
          <a:xfrm>
            <a:off x="1224000" y="991800"/>
            <a:ext cx="1490040" cy="1455840"/>
          </a:xfrm>
          <a:prstGeom prst="rect">
            <a:avLst/>
          </a:prstGeom>
          <a:ln w="0">
            <a:noFill/>
          </a:ln>
        </p:spPr>
      </p:pic>
      <p:pic>
        <p:nvPicPr>
          <p:cNvPr id="105" name="Imagem 10" descr=""/>
          <p:cNvPicPr/>
          <p:nvPr/>
        </p:nvPicPr>
        <p:blipFill>
          <a:blip r:embed="rId6"/>
          <a:stretch/>
        </p:blipFill>
        <p:spPr>
          <a:xfrm>
            <a:off x="3639240" y="2952000"/>
            <a:ext cx="1616400" cy="2286000"/>
          </a:xfrm>
          <a:prstGeom prst="rect">
            <a:avLst/>
          </a:prstGeom>
          <a:ln w="0">
            <a:noFill/>
          </a:ln>
        </p:spPr>
      </p:pic>
      <p:pic>
        <p:nvPicPr>
          <p:cNvPr id="106" name="Imagem 11" descr=""/>
          <p:cNvPicPr/>
          <p:nvPr/>
        </p:nvPicPr>
        <p:blipFill>
          <a:blip r:embed="rId7"/>
          <a:stretch/>
        </p:blipFill>
        <p:spPr>
          <a:xfrm>
            <a:off x="3528000" y="5040000"/>
            <a:ext cx="1727640" cy="1727640"/>
          </a:xfrm>
          <a:prstGeom prst="rect">
            <a:avLst/>
          </a:prstGeom>
          <a:ln w="0">
            <a:noFill/>
          </a:ln>
        </p:spPr>
      </p:pic>
      <p:pic>
        <p:nvPicPr>
          <p:cNvPr id="107" name="Imagem 12" descr=""/>
          <p:cNvPicPr/>
          <p:nvPr/>
        </p:nvPicPr>
        <p:blipFill>
          <a:blip r:embed="rId8"/>
          <a:stretch/>
        </p:blipFill>
        <p:spPr>
          <a:xfrm>
            <a:off x="6120000" y="2795760"/>
            <a:ext cx="2099880" cy="2099880"/>
          </a:xfrm>
          <a:prstGeom prst="rect">
            <a:avLst/>
          </a:prstGeom>
          <a:ln w="0">
            <a:noFill/>
          </a:ln>
        </p:spPr>
      </p:pic>
      <p:pic>
        <p:nvPicPr>
          <p:cNvPr id="108" name="Imagem 13" descr=""/>
          <p:cNvPicPr/>
          <p:nvPr/>
        </p:nvPicPr>
        <p:blipFill>
          <a:blip r:embed="rId9"/>
          <a:stretch/>
        </p:blipFill>
        <p:spPr>
          <a:xfrm>
            <a:off x="5842800" y="4716720"/>
            <a:ext cx="2740680" cy="205524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10"/>
          <a:stretch/>
        </p:blipFill>
        <p:spPr>
          <a:xfrm>
            <a:off x="432000" y="4464000"/>
            <a:ext cx="2303640" cy="230364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936000" y="5832000"/>
            <a:ext cx="1012320" cy="47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pt-BR" sz="2200" spc="-1" strike="noStrike">
                <a:solidFill>
                  <a:srgbClr val="000000"/>
                </a:solidFill>
                <a:latin typeface="Comic Sans MS"/>
              </a:rPr>
              <a:t>Evince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" dur="10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10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3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alibri"/>
              </a:rPr>
              <a:t>Exemplos de Softwares Proprietário :(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12" name="Imagem 6" descr=""/>
          <p:cNvPicPr/>
          <p:nvPr/>
        </p:nvPicPr>
        <p:blipFill>
          <a:blip r:embed="rId1"/>
          <a:stretch/>
        </p:blipFill>
        <p:spPr>
          <a:xfrm>
            <a:off x="5805000" y="1731600"/>
            <a:ext cx="3194640" cy="1724040"/>
          </a:xfrm>
          <a:prstGeom prst="rect">
            <a:avLst/>
          </a:prstGeom>
          <a:ln w="0">
            <a:noFill/>
          </a:ln>
        </p:spPr>
      </p:pic>
      <p:pic>
        <p:nvPicPr>
          <p:cNvPr id="113" name="Imagem 7" descr=""/>
          <p:cNvPicPr/>
          <p:nvPr/>
        </p:nvPicPr>
        <p:blipFill>
          <a:blip r:embed="rId2"/>
          <a:stretch/>
        </p:blipFill>
        <p:spPr>
          <a:xfrm>
            <a:off x="-72000" y="936000"/>
            <a:ext cx="3671640" cy="3671640"/>
          </a:xfrm>
          <a:prstGeom prst="rect">
            <a:avLst/>
          </a:prstGeom>
          <a:ln w="0">
            <a:noFill/>
          </a:ln>
        </p:spPr>
      </p:pic>
      <p:pic>
        <p:nvPicPr>
          <p:cNvPr id="114" name="Imagem 8" descr=""/>
          <p:cNvPicPr/>
          <p:nvPr/>
        </p:nvPicPr>
        <p:blipFill>
          <a:blip r:embed="rId3"/>
          <a:stretch/>
        </p:blipFill>
        <p:spPr>
          <a:xfrm>
            <a:off x="2880000" y="1326960"/>
            <a:ext cx="2735640" cy="2704680"/>
          </a:xfrm>
          <a:prstGeom prst="rect">
            <a:avLst/>
          </a:prstGeom>
          <a:ln w="0">
            <a:noFill/>
          </a:ln>
        </p:spPr>
      </p:pic>
      <p:pic>
        <p:nvPicPr>
          <p:cNvPr id="115" name="Imagem 9" descr=""/>
          <p:cNvPicPr/>
          <p:nvPr/>
        </p:nvPicPr>
        <p:blipFill>
          <a:blip r:embed="rId4"/>
          <a:stretch/>
        </p:blipFill>
        <p:spPr>
          <a:xfrm>
            <a:off x="611640" y="4495320"/>
            <a:ext cx="1511280" cy="1611360"/>
          </a:xfrm>
          <a:prstGeom prst="rect">
            <a:avLst/>
          </a:prstGeom>
          <a:ln w="0">
            <a:noFill/>
          </a:ln>
        </p:spPr>
      </p:pic>
      <p:pic>
        <p:nvPicPr>
          <p:cNvPr id="116" name="Imagem 10" descr=""/>
          <p:cNvPicPr/>
          <p:nvPr/>
        </p:nvPicPr>
        <p:blipFill>
          <a:blip r:embed="rId5"/>
          <a:stretch/>
        </p:blipFill>
        <p:spPr>
          <a:xfrm>
            <a:off x="3215880" y="5301360"/>
            <a:ext cx="2549880" cy="1337400"/>
          </a:xfrm>
          <a:prstGeom prst="rect">
            <a:avLst/>
          </a:prstGeom>
          <a:ln w="0">
            <a:noFill/>
          </a:ln>
        </p:spPr>
      </p:pic>
      <p:pic>
        <p:nvPicPr>
          <p:cNvPr id="117" name="Imagem 11" descr=""/>
          <p:cNvPicPr/>
          <p:nvPr/>
        </p:nvPicPr>
        <p:blipFill>
          <a:blip r:embed="rId6">
            <a:alphaModFix amt="50000"/>
          </a:blip>
          <a:stretch/>
        </p:blipFill>
        <p:spPr>
          <a:xfrm>
            <a:off x="6165720" y="4680360"/>
            <a:ext cx="2473920" cy="1439280"/>
          </a:xfrm>
          <a:prstGeom prst="rect">
            <a:avLst/>
          </a:prstGeom>
          <a:ln w="0">
            <a:noFill/>
          </a:ln>
        </p:spPr>
      </p:pic>
      <p:pic>
        <p:nvPicPr>
          <p:cNvPr id="118" name="Imagem 12" descr=""/>
          <p:cNvPicPr/>
          <p:nvPr/>
        </p:nvPicPr>
        <p:blipFill>
          <a:blip r:embed="rId7"/>
          <a:stretch/>
        </p:blipFill>
        <p:spPr>
          <a:xfrm>
            <a:off x="2555640" y="3573000"/>
            <a:ext cx="4190400" cy="101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  <p:timing>
    <p:tnLst>
      <p:par>
        <p:cTn id="226" dur="indefinite" restart="never" nodeType="tmRoot">
          <p:childTnLst>
            <p:seq>
              <p:cTn id="227" dur="indefinite" nodeType="mainSeq">
                <p:childTnLst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67" dur="5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Application>LibreOffice/7.0.2.2$Linux_X86_64 LibreOffice_project/3a01483fc371ab18cfca4bab0d636937da5eaf70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2017-11-13T18:05:26Z</dcterms:created>
  <dc:creator>Lamppit Lamppit</dc:creator>
  <dc:description/>
  <dc:language>pt-BR</dc:language>
  <cp:lastModifiedBy/>
  <dcterms:modified xsi:type="dcterms:W3CDTF">2020-02-14T23:00:27Z</dcterms:modified>
  <cp:revision>43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