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285" r:id="rId6"/>
    <p:sldId id="304" r:id="rId7"/>
    <p:sldId id="326" r:id="rId8"/>
    <p:sldId id="290" r:id="rId9"/>
    <p:sldId id="291" r:id="rId10"/>
    <p:sldId id="346" r:id="rId11"/>
    <p:sldId id="345" r:id="rId12"/>
    <p:sldId id="356" r:id="rId13"/>
    <p:sldId id="347" r:id="rId14"/>
    <p:sldId id="348" r:id="rId15"/>
    <p:sldId id="365" r:id="rId16"/>
    <p:sldId id="353" r:id="rId17"/>
    <p:sldId id="354" r:id="rId18"/>
    <p:sldId id="355" r:id="rId19"/>
    <p:sldId id="343" r:id="rId20"/>
    <p:sldId id="349" r:id="rId21"/>
    <p:sldId id="362" r:id="rId22"/>
    <p:sldId id="350" r:id="rId23"/>
    <p:sldId id="305" r:id="rId24"/>
    <p:sldId id="363" r:id="rId25"/>
    <p:sldId id="331" r:id="rId26"/>
    <p:sldId id="357" r:id="rId27"/>
    <p:sldId id="364" r:id="rId28"/>
    <p:sldId id="359" r:id="rId29"/>
    <p:sldId id="360" r:id="rId30"/>
    <p:sldId id="361" r:id="rId31"/>
    <p:sldId id="32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128" userDrawn="1">
          <p15:clr>
            <a:srgbClr val="A4A3A4"/>
          </p15:clr>
        </p15:guide>
        <p15:guide id="2" orient="horz" pos="9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dava Nidhish" initials="MN" lastIdx="1" clrIdx="0">
    <p:extLst>
      <p:ext uri="{19B8F6BF-5375-455C-9EA6-DF929625EA0E}">
        <p15:presenceInfo xmlns:p15="http://schemas.microsoft.com/office/powerpoint/2012/main" userId="Mandava Nidhi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A5A5"/>
    <a:srgbClr val="BEB9AA"/>
    <a:srgbClr val="C0C9C2"/>
    <a:srgbClr val="AA9D92"/>
    <a:srgbClr val="F2F1EE"/>
    <a:srgbClr val="D8D2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1" autoAdjust="0"/>
    <p:restoredTop sz="93595" autoAdjust="0"/>
  </p:normalViewPr>
  <p:slideViewPr>
    <p:cSldViewPr snapToGrid="0">
      <p:cViewPr varScale="1">
        <p:scale>
          <a:sx n="85" d="100"/>
          <a:sy n="85" d="100"/>
        </p:scale>
        <p:origin x="610" y="77"/>
      </p:cViewPr>
      <p:guideLst>
        <p:guide pos="4128"/>
        <p:guide orient="horz" pos="960"/>
      </p:guideLst>
    </p:cSldViewPr>
  </p:slideViewPr>
  <p:outlineViewPr>
    <p:cViewPr>
      <p:scale>
        <a:sx n="33" d="100"/>
        <a:sy n="33" d="100"/>
      </p:scale>
      <p:origin x="0" y="-402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E6020-4209-49A3-9DC4-18264096E7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7797462-F1DD-4E64-BC14-F17A0F34B5A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32FC57-E1F8-4F59-A87C-2833007EAF57}" type="datetimeFigureOut">
              <a:rPr lang="en-US" smtClean="0"/>
              <a:t>4/16/2025</a:t>
            </a:fld>
            <a:endParaRPr lang="en-US"/>
          </a:p>
        </p:txBody>
      </p:sp>
      <p:sp>
        <p:nvSpPr>
          <p:cNvPr id="4" name="Footer Placeholder 3">
            <a:extLst>
              <a:ext uri="{FF2B5EF4-FFF2-40B4-BE49-F238E27FC236}">
                <a16:creationId xmlns:a16="http://schemas.microsoft.com/office/drawing/2014/main" id="{8075F0E3-AC70-4B5A-BCEB-9E3C021C8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48F68B5-925F-4468-95B3-EA77C29C342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8A06BE-7519-4B21-9E1D-AE6D6E69C38F}" type="slidenum">
              <a:rPr lang="en-US" smtClean="0"/>
              <a:t>‹#›</a:t>
            </a:fld>
            <a:endParaRPr lang="en-US"/>
          </a:p>
        </p:txBody>
      </p:sp>
    </p:spTree>
    <p:extLst>
      <p:ext uri="{BB962C8B-B14F-4D97-AF65-F5344CB8AC3E}">
        <p14:creationId xmlns:p14="http://schemas.microsoft.com/office/powerpoint/2010/main" val="21573830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8ACAC0-59EA-4916-9995-398D6BEB88C3}"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2C62-FE30-453D-946B-754E9E42C845}" type="slidenum">
              <a:rPr lang="en-US" smtClean="0"/>
              <a:t>‹#›</a:t>
            </a:fld>
            <a:endParaRPr lang="en-US"/>
          </a:p>
        </p:txBody>
      </p:sp>
    </p:spTree>
    <p:extLst>
      <p:ext uri="{BB962C8B-B14F-4D97-AF65-F5344CB8AC3E}">
        <p14:creationId xmlns:p14="http://schemas.microsoft.com/office/powerpoint/2010/main" val="2922326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 spacing + Page numbers</a:t>
            </a:r>
          </a:p>
        </p:txBody>
      </p:sp>
      <p:sp>
        <p:nvSpPr>
          <p:cNvPr id="4" name="Slide Number Placeholder 3"/>
          <p:cNvSpPr>
            <a:spLocks noGrp="1"/>
          </p:cNvSpPr>
          <p:nvPr>
            <p:ph type="sldNum" sz="quarter" idx="5"/>
          </p:nvPr>
        </p:nvSpPr>
        <p:spPr/>
        <p:txBody>
          <a:bodyPr/>
          <a:lstStyle/>
          <a:p>
            <a:fld id="{5A9B2C62-FE30-453D-946B-754E9E42C845}" type="slidenum">
              <a:rPr lang="en-US" smtClean="0"/>
              <a:t>1</a:t>
            </a:fld>
            <a:endParaRPr lang="en-US"/>
          </a:p>
        </p:txBody>
      </p:sp>
    </p:spTree>
    <p:extLst>
      <p:ext uri="{BB962C8B-B14F-4D97-AF65-F5344CB8AC3E}">
        <p14:creationId xmlns:p14="http://schemas.microsoft.com/office/powerpoint/2010/main" val="177737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12" name="Text Placeholder 21">
            <a:extLst>
              <a:ext uri="{FF2B5EF4-FFF2-40B4-BE49-F238E27FC236}">
                <a16:creationId xmlns:a16="http://schemas.microsoft.com/office/drawing/2014/main" id="{F2964EA8-200F-47C5-90C2-1DBA3D6D7CDB}"/>
              </a:ext>
            </a:extLst>
          </p:cNvPr>
          <p:cNvSpPr>
            <a:spLocks noGrp="1"/>
          </p:cNvSpPr>
          <p:nvPr>
            <p:ph type="body" sz="quarter" idx="12"/>
          </p:nvPr>
        </p:nvSpPr>
        <p:spPr>
          <a:xfrm>
            <a:off x="1028700" y="5078187"/>
            <a:ext cx="3222058" cy="964620"/>
          </a:xfrm>
        </p:spPr>
        <p:txBody>
          <a:bodyPr>
            <a:noAutofit/>
          </a:bodyPr>
          <a:lstStyle>
            <a:lvl1pPr marL="0" indent="0">
              <a:buNone/>
              <a:defRPr sz="1400">
                <a:solidFill>
                  <a:schemeClr val="accent2">
                    <a:lumMod val="50000"/>
                  </a:schemeClr>
                </a:solidFill>
              </a:defRPr>
            </a:lvl1pPr>
            <a:lvl2pPr marL="457200" indent="0">
              <a:buNone/>
              <a:defRPr sz="1400">
                <a:solidFill>
                  <a:schemeClr val="bg2">
                    <a:lumMod val="50000"/>
                  </a:schemeClr>
                </a:solidFill>
              </a:defRPr>
            </a:lvl2pPr>
            <a:lvl3pPr marL="914400" indent="0">
              <a:buNone/>
              <a:defRPr sz="1400">
                <a:solidFill>
                  <a:schemeClr val="bg2">
                    <a:lumMod val="50000"/>
                  </a:schemeClr>
                </a:solidFill>
              </a:defRPr>
            </a:lvl3pPr>
            <a:lvl4pPr marL="1371600" indent="0">
              <a:buNone/>
              <a:defRPr sz="1400">
                <a:solidFill>
                  <a:schemeClr val="bg2">
                    <a:lumMod val="50000"/>
                  </a:schemeClr>
                </a:solidFill>
              </a:defRPr>
            </a:lvl4pPr>
            <a:lvl5pPr marL="1828800" indent="0">
              <a:buNone/>
              <a:defRPr sz="1400">
                <a:solidFill>
                  <a:schemeClr val="bg2">
                    <a:lumMod val="50000"/>
                  </a:schemeClr>
                </a:solidFill>
              </a:defRPr>
            </a:lvl5pPr>
          </a:lstStyle>
          <a:p>
            <a:pPr lvl="0"/>
            <a:r>
              <a:rPr lang="en-US"/>
              <a:t>Click to edit Master text styles</a:t>
            </a:r>
          </a:p>
        </p:txBody>
      </p:sp>
      <p:sp>
        <p:nvSpPr>
          <p:cNvPr id="13" name="Picture Placeholder 19">
            <a:extLst>
              <a:ext uri="{FF2B5EF4-FFF2-40B4-BE49-F238E27FC236}">
                <a16:creationId xmlns:a16="http://schemas.microsoft.com/office/drawing/2014/main" id="{7878E298-5074-4E51-993E-34931A897F12}"/>
              </a:ext>
            </a:extLst>
          </p:cNvPr>
          <p:cNvSpPr>
            <a:spLocks noGrp="1"/>
          </p:cNvSpPr>
          <p:nvPr>
            <p:ph type="pic" sz="quarter" idx="11"/>
          </p:nvPr>
        </p:nvSpPr>
        <p:spPr>
          <a:xfrm>
            <a:off x="6221413" y="0"/>
            <a:ext cx="4941887" cy="5726113"/>
          </a:xfrm>
        </p:spPr>
        <p:txBody>
          <a:body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42D26D0E-18C6-4DB1-B3A5-75E29BD65B17}"/>
              </a:ext>
            </a:extLst>
          </p:cNvPr>
          <p:cNvCxnSpPr>
            <a:cxnSpLocks/>
          </p:cNvCxnSpPr>
          <p:nvPr userDrawn="1"/>
        </p:nvCxnSpPr>
        <p:spPr>
          <a:xfrm>
            <a:off x="1028700" y="457211"/>
            <a:ext cx="1142999" cy="0"/>
          </a:xfrm>
          <a:prstGeom prst="line">
            <a:avLst/>
          </a:prstGeom>
          <a:noFill/>
          <a:ln w="15875" cap="flat" cmpd="sng" algn="ctr">
            <a:solidFill>
              <a:schemeClr val="accent2">
                <a:lumMod val="50000"/>
              </a:schemeClr>
            </a:solidFill>
            <a:prstDash val="solid"/>
            <a:miter lim="800000"/>
          </a:ln>
          <a:effectLst/>
        </p:spPr>
      </p:cxnSp>
      <p:sp>
        <p:nvSpPr>
          <p:cNvPr id="2" name="Title 1">
            <a:extLst>
              <a:ext uri="{FF2B5EF4-FFF2-40B4-BE49-F238E27FC236}">
                <a16:creationId xmlns:a16="http://schemas.microsoft.com/office/drawing/2014/main" id="{3989B90B-5C3C-4760-9360-5AE10BF87B9D}"/>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lnSpc>
                <a:spcPct val="90000"/>
              </a:lnSpc>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9164985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1"/>
        </a:soli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337C3D7-7DDB-42A8-901A-EC153DD27458}"/>
              </a:ext>
            </a:extLst>
          </p:cNvPr>
          <p:cNvSpPr>
            <a:spLocks noGrp="1"/>
          </p:cNvSpPr>
          <p:nvPr>
            <p:ph type="pic" sz="quarter" idx="10"/>
          </p:nvPr>
        </p:nvSpPr>
        <p:spPr>
          <a:xfrm>
            <a:off x="6210300" y="0"/>
            <a:ext cx="4953000" cy="3302000"/>
          </a:xfrm>
        </p:spPr>
        <p:txBody>
          <a:bodyPr/>
          <a:lstStyle/>
          <a:p>
            <a:r>
              <a:rPr lang="en-US"/>
              <a:t>Click icon to add picture</a:t>
            </a:r>
          </a:p>
        </p:txBody>
      </p:sp>
      <p:sp>
        <p:nvSpPr>
          <p:cNvPr id="10" name="Content Placeholder 2">
            <a:extLst>
              <a:ext uri="{FF2B5EF4-FFF2-40B4-BE49-F238E27FC236}">
                <a16:creationId xmlns:a16="http://schemas.microsoft.com/office/drawing/2014/main" id="{27B95226-A076-4D55-B408-1389A2F8C7A0}"/>
              </a:ext>
            </a:extLst>
          </p:cNvPr>
          <p:cNvSpPr>
            <a:spLocks noGrp="1"/>
          </p:cNvSpPr>
          <p:nvPr>
            <p:ph idx="4294967295" hasCustomPrompt="1"/>
          </p:nvPr>
        </p:nvSpPr>
        <p:spPr>
          <a:xfrm>
            <a:off x="1028700" y="3556002"/>
            <a:ext cx="3108960" cy="2286000"/>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4" name="Content Placeholder 2">
            <a:extLst>
              <a:ext uri="{FF2B5EF4-FFF2-40B4-BE49-F238E27FC236}">
                <a16:creationId xmlns:a16="http://schemas.microsoft.com/office/drawing/2014/main" id="{86673F10-179D-4539-AA33-AE34EC0457EF}"/>
              </a:ext>
            </a:extLst>
          </p:cNvPr>
          <p:cNvSpPr>
            <a:spLocks noGrp="1"/>
          </p:cNvSpPr>
          <p:nvPr>
            <p:ph idx="4294967295" hasCustomPrompt="1"/>
          </p:nvPr>
        </p:nvSpPr>
        <p:spPr>
          <a:xfrm>
            <a:off x="454152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19" name="Content Placeholder 2">
            <a:extLst>
              <a:ext uri="{FF2B5EF4-FFF2-40B4-BE49-F238E27FC236}">
                <a16:creationId xmlns:a16="http://schemas.microsoft.com/office/drawing/2014/main" id="{EB6CFC30-1A59-4D28-9E30-0FF7D632C6A2}"/>
              </a:ext>
            </a:extLst>
          </p:cNvPr>
          <p:cNvSpPr>
            <a:spLocks noGrp="1"/>
          </p:cNvSpPr>
          <p:nvPr>
            <p:ph idx="4294967295" hasCustomPrompt="1"/>
          </p:nvPr>
        </p:nvSpPr>
        <p:spPr>
          <a:xfrm>
            <a:off x="8054340" y="3556001"/>
            <a:ext cx="3108960" cy="2285999"/>
          </a:xfrm>
        </p:spPr>
        <p:txBody>
          <a:bodyPr>
            <a:normAutofit/>
          </a:bodyPr>
          <a:lstStyle>
            <a:lvl1pPr>
              <a:defRPr>
                <a:solidFill>
                  <a:schemeClr val="accent2">
                    <a:lumMod val="50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rPr>
              <a:t>Insert text</a:t>
            </a:r>
            <a:endParaRPr lang="en-US" sz="1400" dirty="0">
              <a:solidFill>
                <a:srgbClr val="C0C9C2">
                  <a:lumMod val="50000"/>
                </a:srgbClr>
              </a:solidFill>
              <a:latin typeface="Biome Light" panose="020B0303030204020804" pitchFamily="34" charset="0"/>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C0C9C2">
                  <a:lumMod val="50000"/>
                </a:srgbClr>
              </a:solidFill>
              <a:effectLst/>
              <a:uLnTx/>
              <a:uFillTx/>
              <a:latin typeface="Biome Light" panose="020B0303030204020804" pitchFamily="34" charset="0"/>
              <a:ea typeface="+mn-ea"/>
              <a:cs typeface="Biome Light" panose="020B0303030204020804" pitchFamily="34" charset="0"/>
            </a:endParaRPr>
          </a:p>
          <a:p>
            <a:endParaRPr lang="en-US" sz="1600" dirty="0">
              <a:solidFill>
                <a:schemeClr val="tx2">
                  <a:lumMod val="50000"/>
                </a:schemeClr>
              </a:solidFill>
              <a:latin typeface="Biome Light" panose="020B0303030204020804" pitchFamily="34" charset="0"/>
              <a:cs typeface="Biome Light" panose="020B0303030204020804" pitchFamily="34" charset="0"/>
            </a:endParaRPr>
          </a:p>
        </p:txBody>
      </p:sp>
      <p:sp>
        <p:nvSpPr>
          <p:cNvPr id="24" name="Date Placeholder 3">
            <a:extLst>
              <a:ext uri="{FF2B5EF4-FFF2-40B4-BE49-F238E27FC236}">
                <a16:creationId xmlns:a16="http://schemas.microsoft.com/office/drawing/2014/main" id="{C4F3CC75-F9FA-4F77-9DD5-7E6C0F5C9829}"/>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199D1A0-04AB-4DD4-B9DB-BDEC5E64C94C}" type="datetime1">
              <a:rPr lang="en-US" smtClean="0"/>
              <a:t>4/16/2025</a:t>
            </a:fld>
            <a:endParaRPr lang="en-US" dirty="0"/>
          </a:p>
        </p:txBody>
      </p:sp>
      <p:sp>
        <p:nvSpPr>
          <p:cNvPr id="25" name="Slide Number Placeholder 5">
            <a:extLst>
              <a:ext uri="{FF2B5EF4-FFF2-40B4-BE49-F238E27FC236}">
                <a16:creationId xmlns:a16="http://schemas.microsoft.com/office/drawing/2014/main" id="{93B5B65C-5DE0-4F81-8115-758CDB591FA7}"/>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1" name="Title 1">
            <a:extLst>
              <a:ext uri="{FF2B5EF4-FFF2-40B4-BE49-F238E27FC236}">
                <a16:creationId xmlns:a16="http://schemas.microsoft.com/office/drawing/2014/main" id="{EF4A2ACE-2D85-4F78-818F-BBA6F6F0CC53}"/>
              </a:ext>
            </a:extLst>
          </p:cNvPr>
          <p:cNvSpPr>
            <a:spLocks noGrp="1"/>
          </p:cNvSpPr>
          <p:nvPr>
            <p:ph type="title" hasCustomPrompt="1"/>
          </p:nvPr>
        </p:nvSpPr>
        <p:spPr>
          <a:xfrm>
            <a:off x="895530" y="539225"/>
            <a:ext cx="3924300" cy="2434386"/>
          </a:xfrm>
        </p:spPr>
        <p:txBody>
          <a:bodyPr vert="horz" lIns="91440" tIns="45720" rIns="91440" bIns="45720" rtlCol="0" anchor="ctr">
            <a:normAutofit/>
          </a:bodyPr>
          <a:lstStyle>
            <a:lvl1pPr>
              <a:defRPr lang="en-US" sz="7200" dirty="0">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Click to add title</a:t>
            </a:r>
          </a:p>
        </p:txBody>
      </p:sp>
      <p:cxnSp>
        <p:nvCxnSpPr>
          <p:cNvPr id="3" name="Straight Connector 2">
            <a:extLst>
              <a:ext uri="{FF2B5EF4-FFF2-40B4-BE49-F238E27FC236}">
                <a16:creationId xmlns:a16="http://schemas.microsoft.com/office/drawing/2014/main" id="{E4DCD8D3-DF79-446E-9961-5797EE888B4C}"/>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920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FCB4EDDC-C544-421C-905C-A4D40D98A51D}"/>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F53EA80-260A-4EE9-83BB-E6DD04DEA906}" type="datetime1">
              <a:rPr lang="en-US" smtClean="0"/>
              <a:t>4/16/2025</a:t>
            </a:fld>
            <a:endParaRPr lang="en-US" dirty="0"/>
          </a:p>
        </p:txBody>
      </p:sp>
      <p:sp>
        <p:nvSpPr>
          <p:cNvPr id="16" name="Slide Number Placeholder 5">
            <a:extLst>
              <a:ext uri="{FF2B5EF4-FFF2-40B4-BE49-F238E27FC236}">
                <a16:creationId xmlns:a16="http://schemas.microsoft.com/office/drawing/2014/main" id="{D9CBFDBF-2D2B-469A-9B2F-72F90474FB6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1BA55D6-2810-4163-9D43-FEDA674E2D4C}"/>
              </a:ext>
            </a:extLst>
          </p:cNvPr>
          <p:cNvSpPr>
            <a:spLocks noGrp="1"/>
          </p:cNvSpPr>
          <p:nvPr>
            <p:ph type="title" hasCustomPrompt="1"/>
          </p:nvPr>
        </p:nvSpPr>
        <p:spPr>
          <a:xfrm>
            <a:off x="896829" y="573503"/>
            <a:ext cx="10156826" cy="1369591"/>
          </a:xfrm>
        </p:spPr>
        <p:txBody>
          <a:bodyPr vert="horz" lIns="91440" tIns="45720" rIns="91440" bIns="45720" rtlCol="0" anchor="ctr">
            <a:no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C9E87E0B-D644-4037-B322-715C648BAD3B}"/>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4195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p:bg>
      <p:bgPr>
        <a:solidFill>
          <a:schemeClr val="bg2"/>
        </a:solidFill>
        <a:effectLst/>
      </p:bgPr>
    </p:bg>
    <p:spTree>
      <p:nvGrpSpPr>
        <p:cNvPr id="1" name=""/>
        <p:cNvGrpSpPr/>
        <p:nvPr/>
      </p:nvGrpSpPr>
      <p:grpSpPr>
        <a:xfrm>
          <a:off x="0" y="0"/>
          <a:ext cx="0" cy="0"/>
          <a:chOff x="0" y="0"/>
          <a:chExt cx="0" cy="0"/>
        </a:xfrm>
      </p:grpSpPr>
      <p:sp>
        <p:nvSpPr>
          <p:cNvPr id="9" name="Picture Placeholder 15">
            <a:extLst>
              <a:ext uri="{FF2B5EF4-FFF2-40B4-BE49-F238E27FC236}">
                <a16:creationId xmlns:a16="http://schemas.microsoft.com/office/drawing/2014/main" id="{940246AD-CE4F-4FD8-BCF6-5BA9ED62ACDA}"/>
              </a:ext>
            </a:extLst>
          </p:cNvPr>
          <p:cNvSpPr>
            <a:spLocks noGrp="1"/>
          </p:cNvSpPr>
          <p:nvPr>
            <p:ph type="pic" sz="quarter" idx="11"/>
          </p:nvPr>
        </p:nvSpPr>
        <p:spPr>
          <a:xfrm>
            <a:off x="6210300" y="3543302"/>
            <a:ext cx="4953000" cy="2849562"/>
          </a:xfrm>
        </p:spPr>
        <p:txBody>
          <a:bodyPr/>
          <a:lstStyle/>
          <a:p>
            <a:r>
              <a:rPr lang="en-US"/>
              <a:t>Click icon to add picture</a:t>
            </a:r>
            <a:endParaRPr lang="en-US" dirty="0"/>
          </a:p>
        </p:txBody>
      </p:sp>
      <p:sp>
        <p:nvSpPr>
          <p:cNvPr id="10" name="Picture Placeholder 13">
            <a:extLst>
              <a:ext uri="{FF2B5EF4-FFF2-40B4-BE49-F238E27FC236}">
                <a16:creationId xmlns:a16="http://schemas.microsoft.com/office/drawing/2014/main" id="{F8ECBB79-D5D3-4ECE-99F9-1B6834629E46}"/>
              </a:ext>
            </a:extLst>
          </p:cNvPr>
          <p:cNvSpPr>
            <a:spLocks noGrp="1"/>
          </p:cNvSpPr>
          <p:nvPr>
            <p:ph type="pic" sz="quarter" idx="10"/>
          </p:nvPr>
        </p:nvSpPr>
        <p:spPr>
          <a:xfrm>
            <a:off x="6210300" y="465138"/>
            <a:ext cx="4953000" cy="2849562"/>
          </a:xfrm>
        </p:spPr>
        <p:txBody>
          <a:bodyPr/>
          <a:lstStyle/>
          <a:p>
            <a:r>
              <a:rPr lang="en-US"/>
              <a:t>Click icon to add picture</a:t>
            </a:r>
            <a:endParaRPr lang="en-US" dirty="0"/>
          </a:p>
        </p:txBody>
      </p:sp>
      <p:sp>
        <p:nvSpPr>
          <p:cNvPr id="11" name="Text Placeholder 22">
            <a:extLst>
              <a:ext uri="{FF2B5EF4-FFF2-40B4-BE49-F238E27FC236}">
                <a16:creationId xmlns:a16="http://schemas.microsoft.com/office/drawing/2014/main" id="{C667C6DE-A3D4-4738-B7FC-43FB39FD7A28}"/>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defRPr>
            </a:lvl1pPr>
          </a:lstStyle>
          <a:p>
            <a:pPr lvl="0"/>
            <a:r>
              <a:rPr lang="en-US" dirty="0"/>
              <a:t>01</a:t>
            </a:r>
          </a:p>
        </p:txBody>
      </p:sp>
      <p:sp>
        <p:nvSpPr>
          <p:cNvPr id="12" name="Text Placeholder 18">
            <a:extLst>
              <a:ext uri="{FF2B5EF4-FFF2-40B4-BE49-F238E27FC236}">
                <a16:creationId xmlns:a16="http://schemas.microsoft.com/office/drawing/2014/main" id="{12C18C04-19C8-4ECC-83E8-6E65128CEF48}"/>
              </a:ext>
            </a:extLst>
          </p:cNvPr>
          <p:cNvSpPr>
            <a:spLocks noGrp="1"/>
          </p:cNvSpPr>
          <p:nvPr>
            <p:ph type="body" sz="quarter" idx="13"/>
          </p:nvPr>
        </p:nvSpPr>
        <p:spPr>
          <a:xfrm>
            <a:off x="1040130" y="2009776"/>
            <a:ext cx="3924300" cy="2849562"/>
          </a:xfrm>
        </p:spPr>
        <p:txBody>
          <a:bodyPr>
            <a:normAutofit/>
          </a:bodyPr>
          <a:lstStyle>
            <a:lvl1pPr marL="0" indent="0">
              <a:buNone/>
              <a:defRPr sz="1600">
                <a:solidFill>
                  <a:schemeClr val="tx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15" name="Text Placeholder 14">
            <a:extLst>
              <a:ext uri="{FF2B5EF4-FFF2-40B4-BE49-F238E27FC236}">
                <a16:creationId xmlns:a16="http://schemas.microsoft.com/office/drawing/2014/main" id="{4D14E5D8-EB42-4C87-B4AE-4746909A2D33}"/>
              </a:ext>
            </a:extLst>
          </p:cNvPr>
          <p:cNvSpPr>
            <a:spLocks noGrp="1"/>
          </p:cNvSpPr>
          <p:nvPr>
            <p:ph type="body" sz="quarter" idx="16"/>
          </p:nvPr>
        </p:nvSpPr>
        <p:spPr>
          <a:xfrm>
            <a:off x="1039813" y="5067300"/>
            <a:ext cx="3913187" cy="1319213"/>
          </a:xfrm>
        </p:spPr>
        <p:txBody>
          <a:bodyPr>
            <a:normAutofit/>
          </a:bodyPr>
          <a:lstStyle>
            <a:lvl1pPr>
              <a:defRPr lang="en-US" sz="1600" kern="1200" dirty="0" smtClean="0">
                <a:solidFill>
                  <a:schemeClr val="tx2">
                    <a:lumMod val="50000"/>
                  </a:schemeClr>
                </a:solidFill>
                <a:latin typeface="+mn-lt"/>
                <a:ea typeface="+mn-ea"/>
                <a:cs typeface="+mn-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20" name="Date Placeholder 3">
            <a:extLst>
              <a:ext uri="{FF2B5EF4-FFF2-40B4-BE49-F238E27FC236}">
                <a16:creationId xmlns:a16="http://schemas.microsoft.com/office/drawing/2014/main" id="{0649945F-7BBD-4042-AA34-709CE3402EE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CD80274-DEF2-4F5D-8F74-69D0554CED55}" type="datetime1">
              <a:rPr lang="en-US" smtClean="0"/>
              <a:t>4/16/2025</a:t>
            </a:fld>
            <a:endParaRPr lang="en-US" dirty="0"/>
          </a:p>
        </p:txBody>
      </p:sp>
      <p:sp>
        <p:nvSpPr>
          <p:cNvPr id="21" name="Slide Number Placeholder 5">
            <a:extLst>
              <a:ext uri="{FF2B5EF4-FFF2-40B4-BE49-F238E27FC236}">
                <a16:creationId xmlns:a16="http://schemas.microsoft.com/office/drawing/2014/main" id="{51936C4A-DE5F-4BFE-AED0-47E48CD4605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14" name="Title 1">
            <a:extLst>
              <a:ext uri="{FF2B5EF4-FFF2-40B4-BE49-F238E27FC236}">
                <a16:creationId xmlns:a16="http://schemas.microsoft.com/office/drawing/2014/main" id="{F981B703-4F1F-41A6-AD71-3FFB2820FF1D}"/>
              </a:ext>
            </a:extLst>
          </p:cNvPr>
          <p:cNvSpPr>
            <a:spLocks noGrp="1"/>
          </p:cNvSpPr>
          <p:nvPr>
            <p:ph type="title" hasCustomPrompt="1"/>
          </p:nvPr>
        </p:nvSpPr>
        <p:spPr>
          <a:xfrm>
            <a:off x="1040130" y="465136"/>
            <a:ext cx="3935647" cy="1340615"/>
          </a:xfrm>
        </p:spPr>
        <p:txBody>
          <a:bodyPr vert="horz" lIns="91440" tIns="45720" rIns="91440" bIns="45720" rtlCol="0" anchor="ctr">
            <a:noAutofit/>
          </a:bodyPr>
          <a:lstStyle>
            <a:lvl1pPr>
              <a:defRPr lang="en-US" dirty="0">
                <a:solidFill>
                  <a:schemeClr val="tx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661D25CF-5413-4949-A54A-8716608406B5}"/>
              </a:ext>
            </a:extLst>
          </p:cNvPr>
          <p:cNvSpPr>
            <a:spLocks noGrp="1"/>
          </p:cNvSpPr>
          <p:nvPr>
            <p:ph type="body" sz="quarter" idx="11"/>
          </p:nvPr>
        </p:nvSpPr>
        <p:spPr>
          <a:xfrm>
            <a:off x="7258050" y="2000250"/>
            <a:ext cx="4667250" cy="3398837"/>
          </a:xfrm>
        </p:spPr>
        <p:txBody>
          <a:bodyPr>
            <a:normAutofit/>
          </a:bodyPr>
          <a:lstStyle>
            <a:lvl1pPr marL="0" indent="0">
              <a:lnSpc>
                <a:spcPct val="150000"/>
              </a:lnSpc>
              <a:buNone/>
              <a:defRPr sz="2000">
                <a:solidFill>
                  <a:schemeClr val="accent2">
                    <a:lumMod val="50000"/>
                  </a:schemeClr>
                </a:solidFill>
              </a:defRPr>
            </a:lvl1pPr>
          </a:lstStyle>
          <a:p>
            <a:pPr lvl="0"/>
            <a:r>
              <a:rPr lang="en-US"/>
              <a:t>Click to edit Master text styles</a:t>
            </a:r>
          </a:p>
        </p:txBody>
      </p:sp>
      <p:sp>
        <p:nvSpPr>
          <p:cNvPr id="35" name="Date Placeholder 3">
            <a:extLst>
              <a:ext uri="{FF2B5EF4-FFF2-40B4-BE49-F238E27FC236}">
                <a16:creationId xmlns:a16="http://schemas.microsoft.com/office/drawing/2014/main" id="{224E3A4F-8479-4D38-A6D4-85F0883F379F}"/>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09D4DA8-2D4A-4F06-BECA-044AF4113FB4}" type="datetime1">
              <a:rPr lang="en-US" smtClean="0"/>
              <a:t>4/16/2025</a:t>
            </a:fld>
            <a:endParaRPr lang="en-US" dirty="0"/>
          </a:p>
        </p:txBody>
      </p:sp>
      <p:sp>
        <p:nvSpPr>
          <p:cNvPr id="36" name="Slide Number Placeholder 5">
            <a:extLst>
              <a:ext uri="{FF2B5EF4-FFF2-40B4-BE49-F238E27FC236}">
                <a16:creationId xmlns:a16="http://schemas.microsoft.com/office/drawing/2014/main" id="{D5A5341A-4863-40E8-8B9A-FB4E719257AE}"/>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AD2FED0-CD95-48B0-B54A-1F64F952C6C0}"/>
              </a:ext>
            </a:extLst>
          </p:cNvPr>
          <p:cNvSpPr>
            <a:spLocks noGrp="1"/>
          </p:cNvSpPr>
          <p:nvPr>
            <p:ph type="title"/>
          </p:nvPr>
        </p:nvSpPr>
        <p:spPr>
          <a:xfrm>
            <a:off x="914513" y="876299"/>
            <a:ext cx="5181486" cy="2242441"/>
          </a:xfrm>
        </p:spPr>
        <p:txBody>
          <a:bodyPr vert="horz" lIns="91440" tIns="45720" rIns="91440" bIns="45720" rtlCol="0" anchor="t">
            <a:normAutofit/>
          </a:bodyPr>
          <a:lstStyle>
            <a:lvl1pPr>
              <a:defRPr lang="en-US" sz="7200">
                <a:solidFill>
                  <a:schemeClr val="accent2">
                    <a:lumMod val="50000"/>
                  </a:schemeClr>
                </a:solidFill>
                <a:ea typeface="+mn-ea"/>
                <a:cs typeface="+mn-cs"/>
              </a:defRPr>
            </a:lvl1pPr>
          </a:lstStyle>
          <a:p>
            <a:pPr marL="0" lvl="0" indent="0">
              <a:lnSpc>
                <a:spcPts val="6500"/>
              </a:lnSpc>
              <a:spcBef>
                <a:spcPts val="1000"/>
              </a:spcBef>
              <a:buFont typeface="Arial" panose="020B0604020202020204" pitchFamily="34" charset="0"/>
            </a:pPr>
            <a:r>
              <a:rPr lang="en-US"/>
              <a:t>Click to edit Master title style</a:t>
            </a:r>
          </a:p>
        </p:txBody>
      </p:sp>
      <p:cxnSp>
        <p:nvCxnSpPr>
          <p:cNvPr id="3" name="Straight Connector 2">
            <a:extLst>
              <a:ext uri="{FF2B5EF4-FFF2-40B4-BE49-F238E27FC236}">
                <a16:creationId xmlns:a16="http://schemas.microsoft.com/office/drawing/2014/main" id="{68EF5E91-A275-4181-9C62-BC0773AD0512}"/>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2271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17" name="Picture Placeholder 15">
            <a:extLst>
              <a:ext uri="{FF2B5EF4-FFF2-40B4-BE49-F238E27FC236}">
                <a16:creationId xmlns:a16="http://schemas.microsoft.com/office/drawing/2014/main" id="{423630CA-0A51-4B04-A57B-9E412A8FCD1F}"/>
              </a:ext>
            </a:extLst>
          </p:cNvPr>
          <p:cNvSpPr>
            <a:spLocks noGrp="1"/>
          </p:cNvSpPr>
          <p:nvPr>
            <p:ph type="pic" sz="quarter" idx="12"/>
          </p:nvPr>
        </p:nvSpPr>
        <p:spPr>
          <a:xfrm>
            <a:off x="8847137" y="3862387"/>
            <a:ext cx="2316163" cy="2538413"/>
          </a:xfrm>
        </p:spPr>
        <p:txBody>
          <a:bodyPr/>
          <a:lstStyle/>
          <a:p>
            <a:r>
              <a:rPr lang="en-US"/>
              <a:t>Click icon to add picture</a:t>
            </a:r>
          </a:p>
        </p:txBody>
      </p:sp>
      <p:sp>
        <p:nvSpPr>
          <p:cNvPr id="16" name="Picture Placeholder 15">
            <a:extLst>
              <a:ext uri="{FF2B5EF4-FFF2-40B4-BE49-F238E27FC236}">
                <a16:creationId xmlns:a16="http://schemas.microsoft.com/office/drawing/2014/main" id="{3C994AE8-9E30-418E-8361-5D851AFA42C5}"/>
              </a:ext>
            </a:extLst>
          </p:cNvPr>
          <p:cNvSpPr>
            <a:spLocks noGrp="1"/>
          </p:cNvSpPr>
          <p:nvPr>
            <p:ph type="pic" sz="quarter" idx="11"/>
          </p:nvPr>
        </p:nvSpPr>
        <p:spPr>
          <a:xfrm>
            <a:off x="6210300" y="3854450"/>
            <a:ext cx="2316163" cy="2538413"/>
          </a:xfrm>
        </p:spPr>
        <p:txBody>
          <a:bodyPr/>
          <a:lstStyle/>
          <a:p>
            <a:r>
              <a:rPr lang="en-US"/>
              <a:t>Click icon to add picture</a:t>
            </a:r>
          </a:p>
        </p:txBody>
      </p:sp>
      <p:sp>
        <p:nvSpPr>
          <p:cNvPr id="14" name="Picture Placeholder 13">
            <a:extLst>
              <a:ext uri="{FF2B5EF4-FFF2-40B4-BE49-F238E27FC236}">
                <a16:creationId xmlns:a16="http://schemas.microsoft.com/office/drawing/2014/main" id="{3D4E5783-2917-458E-BE61-F3D5AAA8F976}"/>
              </a:ext>
            </a:extLst>
          </p:cNvPr>
          <p:cNvSpPr>
            <a:spLocks noGrp="1"/>
          </p:cNvSpPr>
          <p:nvPr>
            <p:ph type="pic" sz="quarter" idx="10"/>
          </p:nvPr>
        </p:nvSpPr>
        <p:spPr>
          <a:xfrm>
            <a:off x="6210300" y="465138"/>
            <a:ext cx="4953000" cy="3090862"/>
          </a:xfrm>
        </p:spPr>
        <p:txBody>
          <a:bodyPr/>
          <a:lstStyle/>
          <a:p>
            <a:r>
              <a:rPr lang="en-US"/>
              <a:t>Click icon to add picture</a:t>
            </a:r>
          </a:p>
        </p:txBody>
      </p:sp>
      <p:sp>
        <p:nvSpPr>
          <p:cNvPr id="23" name="Text Placeholder 22">
            <a:extLst>
              <a:ext uri="{FF2B5EF4-FFF2-40B4-BE49-F238E27FC236}">
                <a16:creationId xmlns:a16="http://schemas.microsoft.com/office/drawing/2014/main" id="{B1D734B5-5F1C-4E34-81FF-AD75105E8391}"/>
              </a:ext>
            </a:extLst>
          </p:cNvPr>
          <p:cNvSpPr>
            <a:spLocks noGrp="1"/>
          </p:cNvSpPr>
          <p:nvPr>
            <p:ph type="body" sz="quarter" idx="15" hasCustomPrompt="1"/>
          </p:nvPr>
        </p:nvSpPr>
        <p:spPr>
          <a:xfrm>
            <a:off x="761917" y="517972"/>
            <a:ext cx="2956560" cy="1333500"/>
          </a:xfrm>
        </p:spPr>
        <p:txBody>
          <a:bodyPr>
            <a:noAutofit/>
          </a:bodyPr>
          <a:lstStyle>
            <a:lvl1pPr marL="0" indent="0">
              <a:lnSpc>
                <a:spcPct val="90000"/>
              </a:lnSpc>
              <a:buNone/>
              <a:defRPr sz="8800" b="1">
                <a:solidFill>
                  <a:schemeClr val="bg1"/>
                </a:solidFill>
                <a:latin typeface="+mj-lt"/>
              </a:defRPr>
            </a:lvl1pPr>
          </a:lstStyle>
          <a:p>
            <a:pPr lvl="0"/>
            <a:r>
              <a:rPr lang="en-US" dirty="0"/>
              <a:t>01</a:t>
            </a:r>
          </a:p>
        </p:txBody>
      </p:sp>
      <p:sp>
        <p:nvSpPr>
          <p:cNvPr id="19" name="Text Placeholder 18">
            <a:extLst>
              <a:ext uri="{FF2B5EF4-FFF2-40B4-BE49-F238E27FC236}">
                <a16:creationId xmlns:a16="http://schemas.microsoft.com/office/drawing/2014/main" id="{65757DE8-43D6-4A47-ABC9-B39EC8016CB2}"/>
              </a:ext>
            </a:extLst>
          </p:cNvPr>
          <p:cNvSpPr>
            <a:spLocks noGrp="1"/>
          </p:cNvSpPr>
          <p:nvPr>
            <p:ph type="body" sz="quarter" idx="13"/>
          </p:nvPr>
        </p:nvSpPr>
        <p:spPr>
          <a:xfrm>
            <a:off x="1040130" y="2009775"/>
            <a:ext cx="3924300" cy="4391025"/>
          </a:xfrm>
        </p:spPr>
        <p:txBody>
          <a:bodyPr>
            <a:normAutofit/>
          </a:bodyPr>
          <a:lstStyle>
            <a:lvl1pPr marL="0" indent="0">
              <a:lnSpc>
                <a:spcPct val="150000"/>
              </a:lnSpc>
              <a:buNone/>
              <a:defRPr sz="1600">
                <a:solidFill>
                  <a:schemeClr val="accent2">
                    <a:lumMod val="50000"/>
                  </a:schemeClr>
                </a:solidFill>
              </a:defRPr>
            </a:lvl1pPr>
            <a:lvl2pPr marL="457200" indent="0">
              <a:buNone/>
              <a:defRPr sz="2000">
                <a:solidFill>
                  <a:schemeClr val="tx2">
                    <a:lumMod val="50000"/>
                  </a:schemeClr>
                </a:solidFill>
              </a:defRPr>
            </a:lvl2pPr>
            <a:lvl3pPr marL="914400" indent="0">
              <a:buNone/>
              <a:defRPr sz="1800">
                <a:solidFill>
                  <a:schemeClr val="tx2">
                    <a:lumMod val="50000"/>
                  </a:schemeClr>
                </a:solidFill>
              </a:defRPr>
            </a:lvl3pPr>
            <a:lvl4pPr marL="1371600" indent="0">
              <a:buNone/>
              <a:defRPr sz="1600">
                <a:solidFill>
                  <a:schemeClr val="tx2">
                    <a:lumMod val="50000"/>
                  </a:schemeClr>
                </a:solidFill>
              </a:defRPr>
            </a:lvl4pPr>
            <a:lvl5pPr marL="1828800" indent="0">
              <a:buNone/>
              <a:defRPr sz="1600">
                <a:solidFill>
                  <a:schemeClr val="tx2">
                    <a:lumMod val="50000"/>
                  </a:schemeClr>
                </a:solidFill>
              </a:defRPr>
            </a:lvl5pPr>
          </a:lstStyle>
          <a:p>
            <a:pPr lvl="0"/>
            <a:r>
              <a:rPr lang="en-US"/>
              <a:t>Click to edit Master text styles</a:t>
            </a:r>
          </a:p>
        </p:txBody>
      </p:sp>
      <p:sp>
        <p:nvSpPr>
          <p:cNvPr id="30" name="Date Placeholder 3">
            <a:extLst>
              <a:ext uri="{FF2B5EF4-FFF2-40B4-BE49-F238E27FC236}">
                <a16:creationId xmlns:a16="http://schemas.microsoft.com/office/drawing/2014/main" id="{984C97B0-0D42-4831-9ABD-390370C0F0B6}"/>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C81873-7D47-483D-BCB4-50DD9806C720}" type="datetime1">
              <a:rPr lang="en-US" smtClean="0"/>
              <a:t>4/16/2025</a:t>
            </a:fld>
            <a:endParaRPr lang="en-US" dirty="0"/>
          </a:p>
        </p:txBody>
      </p:sp>
      <p:sp>
        <p:nvSpPr>
          <p:cNvPr id="31" name="Slide Number Placeholder 5">
            <a:extLst>
              <a:ext uri="{FF2B5EF4-FFF2-40B4-BE49-F238E27FC236}">
                <a16:creationId xmlns:a16="http://schemas.microsoft.com/office/drawing/2014/main" id="{CE8438DF-723C-49AB-AD18-1C40F107F5B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6032FDE8-62A6-4290-88E6-2795313DE27E}"/>
              </a:ext>
            </a:extLst>
          </p:cNvPr>
          <p:cNvSpPr>
            <a:spLocks noGrp="1"/>
          </p:cNvSpPr>
          <p:nvPr>
            <p:ph type="title" hasCustomPrompt="1"/>
          </p:nvPr>
        </p:nvSpPr>
        <p:spPr>
          <a:xfrm>
            <a:off x="1028700" y="465137"/>
            <a:ext cx="3935647" cy="1340615"/>
          </a:xfrm>
        </p:spPr>
        <p:txBody>
          <a:bodyPr vert="horz" lIns="91440" tIns="45720" rIns="91440" bIns="45720" rtlCol="0" anchor="ctr">
            <a:noAutofit/>
          </a:bodyPr>
          <a:lstStyle>
            <a:lvl1pPr>
              <a:defRPr lang="en-US">
                <a:solidFill>
                  <a:schemeClr val="accent2">
                    <a:lumMod val="50000"/>
                  </a:schemeClr>
                </a:solidFill>
                <a:latin typeface="+mn-lt"/>
                <a:ea typeface="+mn-ea"/>
                <a:cs typeface="+mn-cs"/>
              </a:defRPr>
            </a:lvl1pPr>
          </a:lstStyle>
          <a:p>
            <a:pPr marL="0" lvl="0" indent="0">
              <a:spcBef>
                <a:spcPts val="1000"/>
              </a:spcBef>
              <a:buFont typeface="Arial" panose="020B0604020202020204" pitchFamily="34" charset="0"/>
            </a:pPr>
            <a:r>
              <a:rPr lang="en-US" dirty="0"/>
              <a:t>Title</a:t>
            </a:r>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BC85317C-3A2D-483F-B913-714129E195A2}"/>
              </a:ext>
            </a:extLst>
          </p:cNvPr>
          <p:cNvSpPr>
            <a:spLocks noGrp="1"/>
          </p:cNvSpPr>
          <p:nvPr>
            <p:ph type="body" sz="quarter" idx="13" hasCustomPrompt="1"/>
          </p:nvPr>
        </p:nvSpPr>
        <p:spPr>
          <a:xfrm>
            <a:off x="2773045" y="2426610"/>
            <a:ext cx="2378075" cy="1111250"/>
          </a:xfrm>
        </p:spPr>
        <p:txBody>
          <a:bodyPr>
            <a:noAutofit/>
          </a:bodyPr>
          <a:lstStyle>
            <a:lvl1pPr marL="0" indent="0">
              <a:lnSpc>
                <a:spcPct val="90000"/>
              </a:lnSpc>
              <a:buNone/>
              <a:defRPr sz="8800">
                <a:solidFill>
                  <a:schemeClr val="bg1"/>
                </a:solidFill>
              </a:defRPr>
            </a:lvl1pPr>
          </a:lstStyle>
          <a:p>
            <a:pPr lvl="0"/>
            <a:r>
              <a:rPr lang="en-US" dirty="0"/>
              <a:t>02</a:t>
            </a:r>
          </a:p>
        </p:txBody>
      </p:sp>
      <p:sp>
        <p:nvSpPr>
          <p:cNvPr id="2" name="Title 1">
            <a:extLst>
              <a:ext uri="{FF2B5EF4-FFF2-40B4-BE49-F238E27FC236}">
                <a16:creationId xmlns:a16="http://schemas.microsoft.com/office/drawing/2014/main" id="{C45DFEC7-1EEC-4FF2-868A-9799EA69FE87}"/>
              </a:ext>
            </a:extLst>
          </p:cNvPr>
          <p:cNvSpPr>
            <a:spLocks noGrp="1"/>
          </p:cNvSpPr>
          <p:nvPr>
            <p:ph type="title"/>
          </p:nvPr>
        </p:nvSpPr>
        <p:spPr>
          <a:xfrm>
            <a:off x="3037155" y="2714986"/>
            <a:ext cx="6674802" cy="655320"/>
          </a:xfrm>
        </p:spPr>
        <p:txBody>
          <a:bodyPr vert="horz" lIns="91440" tIns="45720" rIns="91440" bIns="45720" rtlCol="0">
            <a:normAutofit/>
          </a:bodyPr>
          <a:lstStyle>
            <a:lvl1pPr>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and Graph">
    <p:bg>
      <p:bgPr>
        <a:solidFill>
          <a:schemeClr val="bg2"/>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4/16/2025</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6E394D08-059F-42CF-AB8C-ED21F3BFB18A}"/>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0EA6C54-2562-43EA-9A1B-F808D04718E7}" type="datetime1">
              <a:rPr lang="en-US" smtClean="0"/>
              <a:t>4/16/2025</a:t>
            </a:fld>
            <a:endParaRPr lang="en-US" dirty="0"/>
          </a:p>
        </p:txBody>
      </p:sp>
      <p:sp>
        <p:nvSpPr>
          <p:cNvPr id="15" name="Slide Number Placeholder 5">
            <a:extLst>
              <a:ext uri="{FF2B5EF4-FFF2-40B4-BE49-F238E27FC236}">
                <a16:creationId xmlns:a16="http://schemas.microsoft.com/office/drawing/2014/main" id="{BDF7B388-741A-4181-9A9E-D8FA8EC49D2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7" name="Picture Placeholder 6">
            <a:extLst>
              <a:ext uri="{FF2B5EF4-FFF2-40B4-BE49-F238E27FC236}">
                <a16:creationId xmlns:a16="http://schemas.microsoft.com/office/drawing/2014/main" id="{2364FFEF-B933-46C6-A918-A80C987DB70F}"/>
              </a:ext>
            </a:extLst>
          </p:cNvPr>
          <p:cNvSpPr>
            <a:spLocks noGrp="1"/>
          </p:cNvSpPr>
          <p:nvPr>
            <p:ph type="pic" sz="quarter" idx="10"/>
          </p:nvPr>
        </p:nvSpPr>
        <p:spPr>
          <a:xfrm>
            <a:off x="1022147" y="0"/>
            <a:ext cx="3938588" cy="6400800"/>
          </a:xfrm>
        </p:spPr>
        <p:txBody>
          <a:bodyPr/>
          <a:lstStyle/>
          <a:p>
            <a:r>
              <a:rPr lang="en-US"/>
              <a:t>Click icon to add picture</a:t>
            </a:r>
          </a:p>
        </p:txBody>
      </p:sp>
      <p:pic>
        <p:nvPicPr>
          <p:cNvPr id="4" name="Picture 3" hidden="1">
            <a:extLst>
              <a:ext uri="{FF2B5EF4-FFF2-40B4-BE49-F238E27FC236}">
                <a16:creationId xmlns:a16="http://schemas.microsoft.com/office/drawing/2014/main" id="{59E5EAF8-68C2-4910-8F66-D9320B9574C2}"/>
              </a:ext>
            </a:extLst>
          </p:cNvPr>
          <p:cNvPicPr>
            <a:picLocks noChangeAspect="1"/>
          </p:cNvPicPr>
          <p:nvPr userDrawn="1"/>
        </p:nvPicPr>
        <p:blipFill>
          <a:blip r:embed="rId2"/>
          <a:stretch>
            <a:fillRect/>
          </a:stretch>
        </p:blipFill>
        <p:spPr>
          <a:xfrm>
            <a:off x="5947967" y="2105933"/>
            <a:ext cx="5297883" cy="1024217"/>
          </a:xfrm>
          <a:prstGeom prst="rect">
            <a:avLst/>
          </a:prstGeom>
        </p:spPr>
      </p:pic>
      <p:sp>
        <p:nvSpPr>
          <p:cNvPr id="5" name="Title 4">
            <a:extLst>
              <a:ext uri="{FF2B5EF4-FFF2-40B4-BE49-F238E27FC236}">
                <a16:creationId xmlns:a16="http://schemas.microsoft.com/office/drawing/2014/main" id="{E3BE48E1-D3BE-4B52-B2EC-13A514CB0530}"/>
              </a:ext>
            </a:extLst>
          </p:cNvPr>
          <p:cNvSpPr>
            <a:spLocks noGrp="1"/>
          </p:cNvSpPr>
          <p:nvPr>
            <p:ph type="title"/>
          </p:nvPr>
        </p:nvSpPr>
        <p:spPr>
          <a:xfrm>
            <a:off x="5947966" y="2105933"/>
            <a:ext cx="5297883" cy="2237467"/>
          </a:xfrm>
        </p:spPr>
        <p:txBody>
          <a:bodyPr anchor="t">
            <a:normAutofit/>
          </a:bodyPr>
          <a:lstStyle>
            <a:lvl1pPr>
              <a:lnSpc>
                <a:spcPct val="150000"/>
              </a:lnSpc>
              <a:spcBef>
                <a:spcPts val="1000"/>
              </a:spcBef>
              <a:defRPr sz="2000">
                <a:solidFill>
                  <a:schemeClr val="accent2">
                    <a:lumMod val="50000"/>
                  </a:schemeClr>
                </a:solidFill>
              </a:defRPr>
            </a:lvl1pPr>
          </a:lstStyle>
          <a:p>
            <a:r>
              <a:rPr lang="en-US"/>
              <a:t>Click to edit Master title style</a:t>
            </a:r>
          </a:p>
        </p:txBody>
      </p:sp>
    </p:spTree>
    <p:extLst>
      <p:ext uri="{BB962C8B-B14F-4D97-AF65-F5344CB8AC3E}">
        <p14:creationId xmlns:p14="http://schemas.microsoft.com/office/powerpoint/2010/main" val="251674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meline">
    <p:bg>
      <p:bgRef idx="1001">
        <a:schemeClr val="bg2"/>
      </p:bgRef>
    </p:bg>
    <p:spTree>
      <p:nvGrpSpPr>
        <p:cNvPr id="1" name=""/>
        <p:cNvGrpSpPr/>
        <p:nvPr/>
      </p:nvGrpSpPr>
      <p:grpSpPr>
        <a:xfrm>
          <a:off x="0" y="0"/>
          <a:ext cx="0" cy="0"/>
          <a:chOff x="0" y="0"/>
          <a:chExt cx="0" cy="0"/>
        </a:xfrm>
      </p:grpSpPr>
      <p:sp>
        <p:nvSpPr>
          <p:cNvPr id="15" name="Date Placeholder 3">
            <a:extLst>
              <a:ext uri="{FF2B5EF4-FFF2-40B4-BE49-F238E27FC236}">
                <a16:creationId xmlns:a16="http://schemas.microsoft.com/office/drawing/2014/main" id="{50815B22-13FE-47CD-9F79-73704A278BD7}"/>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5DB74C9-B808-4394-A017-79C83B2524EF}" type="datetime1">
              <a:rPr lang="en-US" smtClean="0"/>
              <a:t>4/16/2025</a:t>
            </a:fld>
            <a:endParaRPr lang="en-US" dirty="0"/>
          </a:p>
        </p:txBody>
      </p:sp>
      <p:sp>
        <p:nvSpPr>
          <p:cNvPr id="16" name="Slide Number Placeholder 5">
            <a:extLst>
              <a:ext uri="{FF2B5EF4-FFF2-40B4-BE49-F238E27FC236}">
                <a16:creationId xmlns:a16="http://schemas.microsoft.com/office/drawing/2014/main" id="{D7669539-CB64-44F5-999D-7B9E61F8AF9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822BA076-F3B9-47CB-80C2-BE29F157D044}"/>
              </a:ext>
            </a:extLst>
          </p:cNvPr>
          <p:cNvSpPr>
            <a:spLocks noGrp="1"/>
          </p:cNvSpPr>
          <p:nvPr>
            <p:ph sz="quarter" idx="11"/>
          </p:nvPr>
        </p:nvSpPr>
        <p:spPr>
          <a:xfrm>
            <a:off x="854075" y="1625600"/>
            <a:ext cx="10499725" cy="4860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E909627E-FE70-43A1-B0CB-4D4F6C32C2D0}"/>
              </a:ext>
            </a:extLst>
          </p:cNvPr>
          <p:cNvSpPr>
            <a:spLocks noGrp="1"/>
          </p:cNvSpPr>
          <p:nvPr>
            <p:ph type="title" hasCustomPrompt="1"/>
          </p:nvPr>
        </p:nvSpPr>
        <p:spPr>
          <a:xfrm>
            <a:off x="854074" y="122239"/>
            <a:ext cx="10499725" cy="1355724"/>
          </a:xfrm>
        </p:spPr>
        <p:txBody>
          <a:bodyPr vert="horz" lIns="91440" tIns="45720" rIns="91440" bIns="45720" rtlCol="0" anchor="ctr">
            <a:normAutofit/>
          </a:bodyPr>
          <a:lstStyle>
            <a:lvl1pPr algn="ctr">
              <a:defRPr lang="en-US">
                <a:solidFill>
                  <a:schemeClr val="accent2">
                    <a:lumMod val="50000"/>
                  </a:schemeClr>
                </a:solidFill>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476947594"/>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accent2"/>
        </a:solidFill>
        <a:effectLst/>
      </p:bgPr>
    </p:bg>
    <p:spTree>
      <p:nvGrpSpPr>
        <p:cNvPr id="1" name=""/>
        <p:cNvGrpSpPr/>
        <p:nvPr/>
      </p:nvGrpSpPr>
      <p:grpSpPr>
        <a:xfrm>
          <a:off x="0" y="0"/>
          <a:ext cx="0" cy="0"/>
          <a:chOff x="0" y="0"/>
          <a:chExt cx="0" cy="0"/>
        </a:xfrm>
      </p:grpSpPr>
      <p:sp>
        <p:nvSpPr>
          <p:cNvPr id="34" name="Text Placeholder 22">
            <a:extLst>
              <a:ext uri="{FF2B5EF4-FFF2-40B4-BE49-F238E27FC236}">
                <a16:creationId xmlns:a16="http://schemas.microsoft.com/office/drawing/2014/main" id="{41BF345D-81AF-4851-83A1-623398489054}"/>
              </a:ext>
            </a:extLst>
          </p:cNvPr>
          <p:cNvSpPr>
            <a:spLocks noGrp="1"/>
          </p:cNvSpPr>
          <p:nvPr>
            <p:ph type="body" sz="quarter" idx="21" hasCustomPrompt="1"/>
          </p:nvPr>
        </p:nvSpPr>
        <p:spPr>
          <a:xfrm>
            <a:off x="761917" y="517972"/>
            <a:ext cx="3108960" cy="1333500"/>
          </a:xfrm>
        </p:spPr>
        <p:txBody>
          <a:bodyPr>
            <a:noAutofit/>
          </a:bodyPr>
          <a:lstStyle>
            <a:lvl1pPr marL="0" indent="0">
              <a:lnSpc>
                <a:spcPct val="90000"/>
              </a:lnSpc>
              <a:buNone/>
              <a:defRPr sz="8800" b="1">
                <a:solidFill>
                  <a:schemeClr val="tx1"/>
                </a:solidFill>
              </a:defRPr>
            </a:lvl1pPr>
          </a:lstStyle>
          <a:p>
            <a:pPr lvl="0"/>
            <a:r>
              <a:rPr lang="en-US" dirty="0"/>
              <a:t>01</a:t>
            </a:r>
          </a:p>
        </p:txBody>
      </p:sp>
      <p:sp>
        <p:nvSpPr>
          <p:cNvPr id="21" name="Picture Placeholder 20">
            <a:extLst>
              <a:ext uri="{FF2B5EF4-FFF2-40B4-BE49-F238E27FC236}">
                <a16:creationId xmlns:a16="http://schemas.microsoft.com/office/drawing/2014/main" id="{EC4F3A57-45ED-498D-858C-3EE63DF129C4}"/>
              </a:ext>
            </a:extLst>
          </p:cNvPr>
          <p:cNvSpPr>
            <a:spLocks noGrp="1"/>
          </p:cNvSpPr>
          <p:nvPr>
            <p:ph type="pic" sz="quarter" idx="11"/>
          </p:nvPr>
        </p:nvSpPr>
        <p:spPr>
          <a:xfrm>
            <a:off x="1036601" y="3552677"/>
            <a:ext cx="1874874" cy="2848123"/>
          </a:xfrm>
        </p:spPr>
        <p:txBody>
          <a:bodyPr/>
          <a:lstStyle/>
          <a:p>
            <a:r>
              <a:rPr lang="en-US"/>
              <a:t>Click icon to add picture</a:t>
            </a:r>
          </a:p>
        </p:txBody>
      </p:sp>
      <p:sp>
        <p:nvSpPr>
          <p:cNvPr id="22" name="Picture Placeholder 20">
            <a:extLst>
              <a:ext uri="{FF2B5EF4-FFF2-40B4-BE49-F238E27FC236}">
                <a16:creationId xmlns:a16="http://schemas.microsoft.com/office/drawing/2014/main" id="{1AC5BB09-E3BA-4948-93B3-EDCAAB803112}"/>
              </a:ext>
            </a:extLst>
          </p:cNvPr>
          <p:cNvSpPr>
            <a:spLocks noGrp="1"/>
          </p:cNvSpPr>
          <p:nvPr>
            <p:ph type="pic" sz="quarter" idx="12"/>
          </p:nvPr>
        </p:nvSpPr>
        <p:spPr>
          <a:xfrm>
            <a:off x="3101197" y="3552677"/>
            <a:ext cx="1874874" cy="2848123"/>
          </a:xfrm>
        </p:spPr>
        <p:txBody>
          <a:bodyPr/>
          <a:lstStyle/>
          <a:p>
            <a:r>
              <a:rPr lang="en-US"/>
              <a:t>Click icon to add picture</a:t>
            </a:r>
            <a:endParaRPr lang="en-US" dirty="0"/>
          </a:p>
        </p:txBody>
      </p:sp>
      <p:sp>
        <p:nvSpPr>
          <p:cNvPr id="23" name="Picture Placeholder 20">
            <a:extLst>
              <a:ext uri="{FF2B5EF4-FFF2-40B4-BE49-F238E27FC236}">
                <a16:creationId xmlns:a16="http://schemas.microsoft.com/office/drawing/2014/main" id="{BF83C6B7-5484-4586-8830-098BDCD9C987}"/>
              </a:ext>
            </a:extLst>
          </p:cNvPr>
          <p:cNvSpPr>
            <a:spLocks noGrp="1"/>
          </p:cNvSpPr>
          <p:nvPr>
            <p:ph type="pic" sz="quarter" idx="13"/>
          </p:nvPr>
        </p:nvSpPr>
        <p:spPr>
          <a:xfrm>
            <a:off x="5166324" y="3552677"/>
            <a:ext cx="1874874" cy="2848123"/>
          </a:xfrm>
        </p:spPr>
        <p:txBody>
          <a:bodyPr/>
          <a:lstStyle/>
          <a:p>
            <a:r>
              <a:rPr lang="en-US"/>
              <a:t>Click icon to add picture</a:t>
            </a:r>
          </a:p>
        </p:txBody>
      </p:sp>
      <p:sp>
        <p:nvSpPr>
          <p:cNvPr id="24" name="Picture Placeholder 20">
            <a:extLst>
              <a:ext uri="{FF2B5EF4-FFF2-40B4-BE49-F238E27FC236}">
                <a16:creationId xmlns:a16="http://schemas.microsoft.com/office/drawing/2014/main" id="{0C5663B1-EED6-4D80-A7C2-19E1366387A4}"/>
              </a:ext>
            </a:extLst>
          </p:cNvPr>
          <p:cNvSpPr>
            <a:spLocks noGrp="1"/>
          </p:cNvSpPr>
          <p:nvPr>
            <p:ph type="pic" sz="quarter" idx="14"/>
          </p:nvPr>
        </p:nvSpPr>
        <p:spPr>
          <a:xfrm>
            <a:off x="7239069" y="3552677"/>
            <a:ext cx="1874874" cy="2848123"/>
          </a:xfrm>
        </p:spPr>
        <p:txBody>
          <a:bodyPr/>
          <a:lstStyle/>
          <a:p>
            <a:r>
              <a:rPr lang="en-US"/>
              <a:t>Click icon to add picture</a:t>
            </a:r>
          </a:p>
        </p:txBody>
      </p:sp>
      <p:sp>
        <p:nvSpPr>
          <p:cNvPr id="25" name="Picture Placeholder 20">
            <a:extLst>
              <a:ext uri="{FF2B5EF4-FFF2-40B4-BE49-F238E27FC236}">
                <a16:creationId xmlns:a16="http://schemas.microsoft.com/office/drawing/2014/main" id="{D21E7B61-407B-40A7-9AF6-0D7E7106BCFC}"/>
              </a:ext>
            </a:extLst>
          </p:cNvPr>
          <p:cNvSpPr>
            <a:spLocks noGrp="1"/>
          </p:cNvSpPr>
          <p:nvPr>
            <p:ph type="pic" sz="quarter" idx="15"/>
          </p:nvPr>
        </p:nvSpPr>
        <p:spPr>
          <a:xfrm>
            <a:off x="9296046" y="3552677"/>
            <a:ext cx="1874874" cy="2848123"/>
          </a:xfrm>
        </p:spPr>
        <p:txBody>
          <a:bodyPr/>
          <a:lstStyle/>
          <a:p>
            <a:r>
              <a:rPr lang="en-US"/>
              <a:t>Click icon to add picture</a:t>
            </a:r>
          </a:p>
        </p:txBody>
      </p:sp>
      <p:sp>
        <p:nvSpPr>
          <p:cNvPr id="30" name="Date Placeholder 3">
            <a:extLst>
              <a:ext uri="{FF2B5EF4-FFF2-40B4-BE49-F238E27FC236}">
                <a16:creationId xmlns:a16="http://schemas.microsoft.com/office/drawing/2014/main" id="{415C3ACC-5A8A-46E6-BA0D-90ADD27E2F85}"/>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AD2DF6D-B715-4785-8DEA-9165C638CF44}" type="datetime1">
              <a:rPr lang="en-US" smtClean="0"/>
              <a:t>4/16/2025</a:t>
            </a:fld>
            <a:endParaRPr lang="en-US" dirty="0"/>
          </a:p>
        </p:txBody>
      </p:sp>
      <p:sp>
        <p:nvSpPr>
          <p:cNvPr id="31" name="Slide Number Placeholder 5">
            <a:extLst>
              <a:ext uri="{FF2B5EF4-FFF2-40B4-BE49-F238E27FC236}">
                <a16:creationId xmlns:a16="http://schemas.microsoft.com/office/drawing/2014/main" id="{0D00A5C2-DCEE-4CB3-9307-61EB88B1D59C}"/>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E3E8CB70-B054-4294-AD29-EE7A75C723E5}"/>
              </a:ext>
            </a:extLst>
          </p:cNvPr>
          <p:cNvSpPr>
            <a:spLocks noGrp="1"/>
          </p:cNvSpPr>
          <p:nvPr>
            <p:ph type="title"/>
          </p:nvPr>
        </p:nvSpPr>
        <p:spPr>
          <a:xfrm>
            <a:off x="1051560" y="651507"/>
            <a:ext cx="8991563" cy="1005839"/>
          </a:xfrm>
        </p:spPr>
        <p:txBody>
          <a:bodyPr vert="horz" lIns="91440" tIns="45720" rIns="91440" bIns="45720" rtlCol="0" anchor="ctr">
            <a:noAutofit/>
          </a:bodyPr>
          <a:lstStyle>
            <a:lvl1pPr>
              <a:lnSpc>
                <a:spcPct val="90000"/>
              </a:lnSpc>
              <a:defRPr lang="en-US">
                <a:solidFill>
                  <a:schemeClr val="accent2">
                    <a:lumMod val="50000"/>
                  </a:schemeClr>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
        <p:nvSpPr>
          <p:cNvPr id="4" name="Text Placeholder 3">
            <a:extLst>
              <a:ext uri="{FF2B5EF4-FFF2-40B4-BE49-F238E27FC236}">
                <a16:creationId xmlns:a16="http://schemas.microsoft.com/office/drawing/2014/main" id="{28E0D608-4E7A-4014-9F62-CB43A0C83943}"/>
              </a:ext>
            </a:extLst>
          </p:cNvPr>
          <p:cNvSpPr>
            <a:spLocks noGrp="1"/>
          </p:cNvSpPr>
          <p:nvPr>
            <p:ph type="body" sz="quarter" idx="16" hasCustomPrompt="1"/>
          </p:nvPr>
        </p:nvSpPr>
        <p:spPr>
          <a:xfrm>
            <a:off x="1036638" y="2717800"/>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6" name="Text Placeholder 3">
            <a:extLst>
              <a:ext uri="{FF2B5EF4-FFF2-40B4-BE49-F238E27FC236}">
                <a16:creationId xmlns:a16="http://schemas.microsoft.com/office/drawing/2014/main" id="{9C3A63B0-4EEA-45BC-A016-5FDA0969EA00}"/>
              </a:ext>
            </a:extLst>
          </p:cNvPr>
          <p:cNvSpPr>
            <a:spLocks noGrp="1"/>
          </p:cNvSpPr>
          <p:nvPr>
            <p:ph type="body" sz="quarter" idx="17" hasCustomPrompt="1"/>
          </p:nvPr>
        </p:nvSpPr>
        <p:spPr>
          <a:xfrm>
            <a:off x="30861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7" name="Text Placeholder 3">
            <a:extLst>
              <a:ext uri="{FF2B5EF4-FFF2-40B4-BE49-F238E27FC236}">
                <a16:creationId xmlns:a16="http://schemas.microsoft.com/office/drawing/2014/main" id="{7080679B-5220-4478-B631-7112F870B7AC}"/>
              </a:ext>
            </a:extLst>
          </p:cNvPr>
          <p:cNvSpPr>
            <a:spLocks noGrp="1"/>
          </p:cNvSpPr>
          <p:nvPr>
            <p:ph type="body" sz="quarter" idx="18" hasCustomPrompt="1"/>
          </p:nvPr>
        </p:nvSpPr>
        <p:spPr>
          <a:xfrm>
            <a:off x="514350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8" name="Text Placeholder 3">
            <a:extLst>
              <a:ext uri="{FF2B5EF4-FFF2-40B4-BE49-F238E27FC236}">
                <a16:creationId xmlns:a16="http://schemas.microsoft.com/office/drawing/2014/main" id="{9E4F61A3-2797-46FB-ACA7-0443E3BBDD20}"/>
              </a:ext>
            </a:extLst>
          </p:cNvPr>
          <p:cNvSpPr>
            <a:spLocks noGrp="1"/>
          </p:cNvSpPr>
          <p:nvPr>
            <p:ph type="body" sz="quarter" idx="19" hasCustomPrompt="1"/>
          </p:nvPr>
        </p:nvSpPr>
        <p:spPr>
          <a:xfrm>
            <a:off x="723907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
        <p:nvSpPr>
          <p:cNvPr id="29" name="Text Placeholder 3">
            <a:extLst>
              <a:ext uri="{FF2B5EF4-FFF2-40B4-BE49-F238E27FC236}">
                <a16:creationId xmlns:a16="http://schemas.microsoft.com/office/drawing/2014/main" id="{14ED733B-1DE9-4FDC-BD5F-2BE3BB07C93E}"/>
              </a:ext>
            </a:extLst>
          </p:cNvPr>
          <p:cNvSpPr>
            <a:spLocks noGrp="1"/>
          </p:cNvSpPr>
          <p:nvPr>
            <p:ph type="body" sz="quarter" idx="20" hasCustomPrompt="1"/>
          </p:nvPr>
        </p:nvSpPr>
        <p:spPr>
          <a:xfrm>
            <a:off x="9304020" y="2718405"/>
            <a:ext cx="1866900" cy="711200"/>
          </a:xfrm>
        </p:spPr>
        <p:txBody>
          <a:bodyPr>
            <a:noAutofit/>
          </a:bodyPr>
          <a:lstStyle>
            <a:lvl1pPr marL="0" indent="0">
              <a:lnSpc>
                <a:spcPct val="100000"/>
              </a:lnSpc>
              <a:spcBef>
                <a:spcPts val="0"/>
              </a:spcBef>
              <a:buNone/>
              <a:defRPr sz="1800">
                <a:solidFill>
                  <a:schemeClr val="accent2">
                    <a:lumMod val="50000"/>
                  </a:schemeClr>
                </a:solidFill>
              </a:defRPr>
            </a:lvl1pPr>
            <a:lvl2pPr>
              <a:defRPr sz="1400"/>
            </a:lvl2pPr>
            <a:lvl3pPr>
              <a:defRPr sz="1400"/>
            </a:lvl3pPr>
            <a:lvl4pPr>
              <a:defRPr sz="1400"/>
            </a:lvl4pPr>
            <a:lvl5pPr>
              <a:defRPr sz="1400"/>
            </a:lvl5pPr>
          </a:lstStyle>
          <a:p>
            <a:pPr lvl="0"/>
            <a:r>
              <a:rPr lang="en-US" dirty="0"/>
              <a:t>Name</a:t>
            </a:r>
          </a:p>
          <a:p>
            <a:pPr lvl="0"/>
            <a:r>
              <a:rPr lang="en-US" dirty="0"/>
              <a:t>Title</a:t>
            </a:r>
          </a:p>
        </p:txBody>
      </p:sp>
    </p:spTree>
    <p:extLst>
      <p:ext uri="{BB962C8B-B14F-4D97-AF65-F5344CB8AC3E}">
        <p14:creationId xmlns:p14="http://schemas.microsoft.com/office/powerpoint/2010/main" val="2405858091"/>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275B11D-8F3F-472B-BBCC-A4F7415AC0A5}"/>
              </a:ext>
            </a:extLst>
          </p:cNvPr>
          <p:cNvSpPr>
            <a:spLocks noGrp="1"/>
          </p:cNvSpPr>
          <p:nvPr>
            <p:ph type="pic" sz="quarter" idx="10"/>
          </p:nvPr>
        </p:nvSpPr>
        <p:spPr>
          <a:xfrm>
            <a:off x="1028700" y="3543300"/>
            <a:ext cx="3924300" cy="3314700"/>
          </a:xfrm>
        </p:spPr>
        <p:txBody>
          <a:bodyPr/>
          <a:lstStyle/>
          <a:p>
            <a:r>
              <a:rPr lang="en-US"/>
              <a:t>Click icon to add picture</a:t>
            </a:r>
          </a:p>
        </p:txBody>
      </p:sp>
      <p:sp>
        <p:nvSpPr>
          <p:cNvPr id="6" name="Content Placeholder 2">
            <a:extLst>
              <a:ext uri="{FF2B5EF4-FFF2-40B4-BE49-F238E27FC236}">
                <a16:creationId xmlns:a16="http://schemas.microsoft.com/office/drawing/2014/main" id="{99F0629D-1A5F-4F4F-90D6-430379624EFF}"/>
              </a:ext>
            </a:extLst>
          </p:cNvPr>
          <p:cNvSpPr>
            <a:spLocks noGrp="1"/>
          </p:cNvSpPr>
          <p:nvPr>
            <p:ph idx="4294967295"/>
          </p:nvPr>
        </p:nvSpPr>
        <p:spPr>
          <a:xfrm>
            <a:off x="6191250" y="1981200"/>
            <a:ext cx="4972050" cy="4473575"/>
          </a:xfrm>
        </p:spPr>
        <p:txBody>
          <a:bodyPr>
            <a:normAutofit/>
          </a:bodyPr>
          <a:lstStyle>
            <a:lvl1pPr marL="0" indent="0">
              <a:buNone/>
              <a:defRPr/>
            </a:lvl1pPr>
          </a:lstStyle>
          <a:p>
            <a:pPr lvl="0"/>
            <a:r>
              <a:rPr lang="en-US" sz="1600">
                <a:solidFill>
                  <a:schemeClr val="tx2">
                    <a:lumMod val="50000"/>
                  </a:schemeClr>
                </a:solidFill>
                <a:latin typeface="Biome Light" panose="020B0303030204020804" pitchFamily="34" charset="0"/>
                <a:cs typeface="Biome Light" panose="020B0303030204020804" pitchFamily="34" charset="0"/>
              </a:rPr>
              <a:t>Click to edit Master text styles</a:t>
            </a:r>
          </a:p>
        </p:txBody>
      </p:sp>
      <p:sp>
        <p:nvSpPr>
          <p:cNvPr id="17" name="Date Placeholder 3">
            <a:extLst>
              <a:ext uri="{FF2B5EF4-FFF2-40B4-BE49-F238E27FC236}">
                <a16:creationId xmlns:a16="http://schemas.microsoft.com/office/drawing/2014/main" id="{218C063B-0EE9-4FD5-A116-241C245452AC}"/>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37AE72A-09B6-4D56-855D-4360BD347914}" type="datetime1">
              <a:rPr lang="en-US" smtClean="0"/>
              <a:t>4/16/2025</a:t>
            </a:fld>
            <a:endParaRPr lang="en-US" dirty="0"/>
          </a:p>
        </p:txBody>
      </p:sp>
      <p:sp>
        <p:nvSpPr>
          <p:cNvPr id="18" name="Slide Number Placeholder 5">
            <a:extLst>
              <a:ext uri="{FF2B5EF4-FFF2-40B4-BE49-F238E27FC236}">
                <a16:creationId xmlns:a16="http://schemas.microsoft.com/office/drawing/2014/main" id="{D417B369-6569-4DCC-B684-BE1A7C5D0B8D}"/>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
        <p:nvSpPr>
          <p:cNvPr id="2" name="Title 1">
            <a:extLst>
              <a:ext uri="{FF2B5EF4-FFF2-40B4-BE49-F238E27FC236}">
                <a16:creationId xmlns:a16="http://schemas.microsoft.com/office/drawing/2014/main" id="{4AEEC1A7-43C3-481E-95D0-5616242E1A01}"/>
              </a:ext>
            </a:extLst>
          </p:cNvPr>
          <p:cNvSpPr>
            <a:spLocks noGrp="1"/>
          </p:cNvSpPr>
          <p:nvPr>
            <p:ph type="title" hasCustomPrompt="1"/>
          </p:nvPr>
        </p:nvSpPr>
        <p:spPr>
          <a:xfrm>
            <a:off x="895534" y="539225"/>
            <a:ext cx="3924300" cy="2434386"/>
          </a:xfrm>
        </p:spPr>
        <p:txBody>
          <a:bodyPr vert="horz" lIns="91440" tIns="45720" rIns="91440" bIns="45720" rtlCol="0" anchor="ctr">
            <a:normAutofit/>
          </a:bodyPr>
          <a:lstStyle>
            <a:lvl1pPr>
              <a:defRPr lang="en-US" sz="7200">
                <a:solidFill>
                  <a:schemeClr val="accent2">
                    <a:lumMod val="50000"/>
                  </a:schemeClr>
                </a:solidFill>
                <a:latin typeface="+mn-lt"/>
                <a:ea typeface="+mn-ea"/>
                <a:cs typeface="+mn-cs"/>
              </a:defRPr>
            </a:lvl1pPr>
          </a:lstStyle>
          <a:p>
            <a:pPr lvl="0"/>
            <a:r>
              <a:rPr lang="en-US" dirty="0"/>
              <a:t>Click to add title</a:t>
            </a:r>
          </a:p>
        </p:txBody>
      </p:sp>
      <p:cxnSp>
        <p:nvCxnSpPr>
          <p:cNvPr id="3" name="Straight Connector 2">
            <a:extLst>
              <a:ext uri="{FF2B5EF4-FFF2-40B4-BE49-F238E27FC236}">
                <a16:creationId xmlns:a16="http://schemas.microsoft.com/office/drawing/2014/main" id="{DC6CF0E0-8FF2-4FE7-AC69-85BEFA656508}"/>
              </a:ext>
            </a:extLst>
          </p:cNvPr>
          <p:cNvCxnSpPr>
            <a:cxnSpLocks/>
          </p:cNvCxnSpPr>
          <p:nvPr userDrawn="1"/>
        </p:nvCxnSpPr>
        <p:spPr>
          <a:xfrm>
            <a:off x="1028700" y="457211"/>
            <a:ext cx="1142999" cy="0"/>
          </a:xfrm>
          <a:prstGeom prst="line">
            <a:avLst/>
          </a:prstGeom>
          <a:ln w="158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5107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133350" y="648698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E5577C8-AB8C-4B8A-A01F-113B16C4DCA3}" type="datetime1">
              <a:rPr lang="en-US" smtClean="0"/>
              <a:t>4/16/2025</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315450" y="6486982"/>
            <a:ext cx="2743200" cy="365125"/>
          </a:xfrm>
          <a:prstGeom prst="rect">
            <a:avLst/>
          </a:prstGeom>
        </p:spPr>
        <p:txBody>
          <a:bodyPr vert="horz" lIns="91440" tIns="45720" rIns="91440" bIns="45720" rtlCol="0" anchor="ctr"/>
          <a:lstStyle>
            <a:lvl1pPr algn="r">
              <a:defRPr sz="900">
                <a:solidFill>
                  <a:schemeClr val="tx1">
                    <a:tint val="75000"/>
                  </a:schemeClr>
                </a:solidFill>
                <a:latin typeface="Biome Light" panose="020B0303030204020804" pitchFamily="34" charset="0"/>
                <a:cs typeface="Biome Light" panose="020B03030302040208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9" r:id="rId8"/>
    <p:sldLayoutId id="2147483655" r:id="rId9"/>
    <p:sldLayoutId id="2147483656" r:id="rId10"/>
    <p:sldLayoutId id="2147483658" r:id="rId11"/>
    <p:sldLayoutId id="214748365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48" userDrawn="1">
          <p15:clr>
            <a:srgbClr val="F26B43"/>
          </p15:clr>
        </p15:guide>
        <p15:guide id="2" pos="1176" userDrawn="1">
          <p15:clr>
            <a:srgbClr val="F26B43"/>
          </p15:clr>
        </p15:guide>
        <p15:guide id="3" pos="1296" userDrawn="1">
          <p15:clr>
            <a:srgbClr val="F26B43"/>
          </p15:clr>
        </p15:guide>
        <p15:guide id="4" pos="1824" userDrawn="1">
          <p15:clr>
            <a:srgbClr val="F26B43"/>
          </p15:clr>
        </p15:guide>
        <p15:guide id="5" pos="1944" userDrawn="1">
          <p15:clr>
            <a:srgbClr val="F26B43"/>
          </p15:clr>
        </p15:guide>
        <p15:guide id="6" pos="2472" userDrawn="1">
          <p15:clr>
            <a:srgbClr val="F26B43"/>
          </p15:clr>
        </p15:guide>
        <p15:guide id="7" pos="2592" userDrawn="1">
          <p15:clr>
            <a:srgbClr val="F26B43"/>
          </p15:clr>
        </p15:guide>
        <p15:guide id="8" pos="3120" userDrawn="1">
          <p15:clr>
            <a:srgbClr val="F26B43"/>
          </p15:clr>
        </p15:guide>
        <p15:guide id="9" pos="3240" userDrawn="1">
          <p15:clr>
            <a:srgbClr val="F26B43"/>
          </p15:clr>
        </p15:guide>
        <p15:guide id="10" pos="3792" userDrawn="1">
          <p15:clr>
            <a:srgbClr val="F26B43"/>
          </p15:clr>
        </p15:guide>
        <p15:guide id="11" pos="3912" userDrawn="1">
          <p15:clr>
            <a:srgbClr val="F26B43"/>
          </p15:clr>
        </p15:guide>
        <p15:guide id="12" pos="4416" userDrawn="1">
          <p15:clr>
            <a:srgbClr val="F26B43"/>
          </p15:clr>
        </p15:guide>
        <p15:guide id="13" pos="4560" userDrawn="1">
          <p15:clr>
            <a:srgbClr val="F26B43"/>
          </p15:clr>
        </p15:guide>
        <p15:guide id="14" pos="5088" userDrawn="1">
          <p15:clr>
            <a:srgbClr val="F26B43"/>
          </p15:clr>
        </p15:guide>
        <p15:guide id="15" pos="5208" userDrawn="1">
          <p15:clr>
            <a:srgbClr val="F26B43"/>
          </p15:clr>
        </p15:guide>
        <p15:guide id="16" pos="5736" userDrawn="1">
          <p15:clr>
            <a:srgbClr val="F26B43"/>
          </p15:clr>
        </p15:guide>
        <p15:guide id="17" pos="5856" userDrawn="1">
          <p15:clr>
            <a:srgbClr val="F26B43"/>
          </p15:clr>
        </p15:guide>
        <p15:guide id="18" pos="6384" userDrawn="1">
          <p15:clr>
            <a:srgbClr val="F26B43"/>
          </p15:clr>
        </p15:guide>
        <p15:guide id="19" pos="6504" userDrawn="1">
          <p15:clr>
            <a:srgbClr val="F26B43"/>
          </p15:clr>
        </p15:guide>
        <p15:guide id="20" pos="7032" userDrawn="1">
          <p15:clr>
            <a:srgbClr val="F26B43"/>
          </p15:clr>
        </p15:guide>
        <p15:guide id="21" orient="horz" pos="288" userDrawn="1">
          <p15:clr>
            <a:srgbClr val="F26B43"/>
          </p15:clr>
        </p15:guide>
        <p15:guide id="22" orient="horz" pos="1128" userDrawn="1">
          <p15:clr>
            <a:srgbClr val="F26B43"/>
          </p15:clr>
        </p15:guide>
        <p15:guide id="23" orient="horz" pos="1248" userDrawn="1">
          <p15:clr>
            <a:srgbClr val="F26B43"/>
          </p15:clr>
        </p15:guide>
        <p15:guide id="24" orient="horz" pos="2088" userDrawn="1">
          <p15:clr>
            <a:srgbClr val="F26B43"/>
          </p15:clr>
        </p15:guide>
        <p15:guide id="25" orient="horz" pos="2232" userDrawn="1">
          <p15:clr>
            <a:srgbClr val="F26B43"/>
          </p15:clr>
        </p15:guide>
        <p15:guide id="26" orient="horz" pos="3048" userDrawn="1">
          <p15:clr>
            <a:srgbClr val="F26B43"/>
          </p15:clr>
        </p15:guide>
        <p15:guide id="27" orient="horz" pos="3192" userDrawn="1">
          <p15:clr>
            <a:srgbClr val="F26B43"/>
          </p15:clr>
        </p15:guide>
        <p15:guide id="28"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hyperlink" Target="https://pixabay.com/en/thank-you-text-message-note-39418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C9C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467C95-DF23-40B9-B265-2E6F3DE29030}"/>
              </a:ext>
            </a:extLst>
          </p:cNvPr>
          <p:cNvSpPr>
            <a:spLocks noGrp="1"/>
          </p:cNvSpPr>
          <p:nvPr>
            <p:ph type="title"/>
          </p:nvPr>
        </p:nvSpPr>
        <p:spPr>
          <a:xfrm>
            <a:off x="1028699" y="858370"/>
            <a:ext cx="6169960" cy="2088777"/>
          </a:xfrm>
        </p:spPr>
        <p:txBody>
          <a:bodyPr>
            <a:noAutofit/>
          </a:bodyPr>
          <a:lstStyle/>
          <a:p>
            <a:r>
              <a:rPr lang="en-US" sz="4000" dirty="0"/>
              <a:t>Anomaly Detection in Network Traffic: Using Hybrid Techniques</a:t>
            </a:r>
          </a:p>
        </p:txBody>
      </p:sp>
      <p:sp>
        <p:nvSpPr>
          <p:cNvPr id="18" name="Text Placeholder 17">
            <a:extLst>
              <a:ext uri="{FF2B5EF4-FFF2-40B4-BE49-F238E27FC236}">
                <a16:creationId xmlns:a16="http://schemas.microsoft.com/office/drawing/2014/main" id="{27A48A35-E5E4-4A5F-9F91-BAEA4F5DF21D}"/>
              </a:ext>
            </a:extLst>
          </p:cNvPr>
          <p:cNvSpPr>
            <a:spLocks noGrp="1"/>
          </p:cNvSpPr>
          <p:nvPr>
            <p:ph type="body" sz="quarter" idx="12"/>
          </p:nvPr>
        </p:nvSpPr>
        <p:spPr>
          <a:xfrm>
            <a:off x="6506133" y="3757190"/>
            <a:ext cx="4529419" cy="2088777"/>
          </a:xfrm>
        </p:spPr>
        <p:txBody>
          <a:bodyPr/>
          <a:lstStyle/>
          <a:p>
            <a:r>
              <a:rPr lang="en-US" sz="1600" dirty="0"/>
              <a:t>Guide: Dr </a:t>
            </a:r>
            <a:r>
              <a:rPr lang="en-US" sz="1600" dirty="0" err="1"/>
              <a:t>Bhavadharini</a:t>
            </a:r>
            <a:r>
              <a:rPr lang="en-US" sz="1600" dirty="0"/>
              <a:t> R M</a:t>
            </a:r>
          </a:p>
          <a:p>
            <a:r>
              <a:rPr lang="en-US" sz="1600" dirty="0"/>
              <a:t>Dogiparthi Aasrith-21BAI1702</a:t>
            </a:r>
          </a:p>
          <a:p>
            <a:r>
              <a:rPr lang="en-US" sz="1600" dirty="0" err="1"/>
              <a:t>Kalla</a:t>
            </a:r>
            <a:r>
              <a:rPr lang="en-US" sz="1600" dirty="0"/>
              <a:t> Bharath Vardhan – 21BCE5846</a:t>
            </a:r>
          </a:p>
          <a:p>
            <a:r>
              <a:rPr lang="en-US" sz="1600" dirty="0"/>
              <a:t>Varanasi Sai </a:t>
            </a:r>
            <a:r>
              <a:rPr lang="en-US" sz="1600" dirty="0" err="1"/>
              <a:t>Charan</a:t>
            </a:r>
            <a:r>
              <a:rPr lang="en-US" sz="1600" dirty="0"/>
              <a:t> – 21BCE5870</a:t>
            </a:r>
          </a:p>
          <a:p>
            <a:endParaRPr lang="en-US"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5927912" cy="1340615"/>
          </a:xfrm>
        </p:spPr>
        <p:txBody>
          <a:bodyPr/>
          <a:lstStyle/>
          <a:p>
            <a:r>
              <a:rPr lang="en-US" dirty="0"/>
              <a:t>Proposed System</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
        <p:nvSpPr>
          <p:cNvPr id="4" name="Text Placeholder 3">
            <a:extLst>
              <a:ext uri="{FF2B5EF4-FFF2-40B4-BE49-F238E27FC236}">
                <a16:creationId xmlns:a16="http://schemas.microsoft.com/office/drawing/2014/main" id="{AEAE0678-DBD2-4666-A1A4-A848DA356B48}"/>
              </a:ext>
            </a:extLst>
          </p:cNvPr>
          <p:cNvSpPr>
            <a:spLocks noGrp="1"/>
          </p:cNvSpPr>
          <p:nvPr>
            <p:ph type="body" sz="quarter" idx="13"/>
          </p:nvPr>
        </p:nvSpPr>
        <p:spPr>
          <a:xfrm>
            <a:off x="1028700" y="1740835"/>
            <a:ext cx="10134600" cy="4355165"/>
          </a:xfrm>
        </p:spPr>
        <p:txBody>
          <a:bodyPr>
            <a:normAutofit fontScale="85000" lnSpcReduction="20000"/>
          </a:bodyPr>
          <a:lstStyle/>
          <a:p>
            <a:pPr algn="just"/>
            <a:r>
              <a:rPr lang="en-US" b="1" dirty="0"/>
              <a:t>1.Data Preprocessing Module</a:t>
            </a:r>
            <a:r>
              <a:rPr lang="en-US" dirty="0"/>
              <a:t>: This module is responsible for cleaning and preparing raw network traffic data from dataset: Network Intrusion Detection for effective model training. It involves handling values which are missing, and performing feature extraction to ensure that the dataset is optimized for analysis. Performed label-</a:t>
            </a:r>
            <a:r>
              <a:rPr lang="en-US" dirty="0" err="1"/>
              <a:t>enconding</a:t>
            </a:r>
            <a:r>
              <a:rPr lang="en-US" dirty="0"/>
              <a:t>, for </a:t>
            </a:r>
            <a:r>
              <a:rPr lang="en-US" dirty="0" err="1"/>
              <a:t>protocol_type</a:t>
            </a:r>
            <a:r>
              <a:rPr lang="en-US" dirty="0"/>
              <a:t>, service, flag and class columns to change categorical values to numerical values, and smote technique for class imbalance. The actual data count was normal:13449 and anomaly:11743, now we made both of them equal as 13449. These steps enhance the quality and relevance of the input data, which is critical for training a robust ANN. Techniques like data splitting further enable the separation of training and testing datasets, in 80:20 ratio to ensure unbiased evaluation.</a:t>
            </a:r>
          </a:p>
          <a:p>
            <a:pPr algn="just"/>
            <a:r>
              <a:rPr lang="en-US" b="1" dirty="0"/>
              <a:t>2.Hybrid Architecture</a:t>
            </a:r>
            <a:r>
              <a:rPr lang="en-US" dirty="0"/>
              <a:t>: The proposed hybrid model integrates both (CNN) and ANN architectures to enhance the accuracy and efficiency of anomaly detection in network traffic data. The model consists of two parallel branches: the CNN branch extracts local and spatial features using multiple Conv1D layers with GELU activation, followed by MaxPooling1D and dropout layers to reduce overfitting. The ANN branch, on the other hand, flattens the input features and passes them through several dense layers with GELU activations and dropout layers, focusing on learning complex patterns and relationships in the data. </a:t>
            </a:r>
          </a:p>
          <a:p>
            <a:pPr algn="just"/>
            <a:endParaRPr lang="en-IN" dirty="0"/>
          </a:p>
        </p:txBody>
      </p:sp>
    </p:spTree>
    <p:extLst>
      <p:ext uri="{BB962C8B-B14F-4D97-AF65-F5344CB8AC3E}">
        <p14:creationId xmlns:p14="http://schemas.microsoft.com/office/powerpoint/2010/main" val="1867338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5927912" cy="1340615"/>
          </a:xfrm>
        </p:spPr>
        <p:txBody>
          <a:bodyPr/>
          <a:lstStyle/>
          <a:p>
            <a:r>
              <a:rPr lang="en-US" dirty="0"/>
              <a:t>Proposed System</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4" name="Text Placeholder 3">
            <a:extLst>
              <a:ext uri="{FF2B5EF4-FFF2-40B4-BE49-F238E27FC236}">
                <a16:creationId xmlns:a16="http://schemas.microsoft.com/office/drawing/2014/main" id="{AEAE0678-DBD2-4666-A1A4-A848DA356B48}"/>
              </a:ext>
            </a:extLst>
          </p:cNvPr>
          <p:cNvSpPr>
            <a:spLocks noGrp="1"/>
          </p:cNvSpPr>
          <p:nvPr>
            <p:ph type="body" sz="quarter" idx="13"/>
          </p:nvPr>
        </p:nvSpPr>
        <p:spPr>
          <a:xfrm>
            <a:off x="1028699" y="1740835"/>
            <a:ext cx="10921253" cy="4746147"/>
          </a:xfrm>
        </p:spPr>
        <p:txBody>
          <a:bodyPr>
            <a:normAutofit/>
          </a:bodyPr>
          <a:lstStyle/>
          <a:p>
            <a:pPr algn="just"/>
            <a:r>
              <a:rPr lang="en-US" sz="1400" dirty="0"/>
              <a:t>After independent feature extraction, both branches are concatenated, allowing the model to utilize the strengths of both architectures—CNN's ability to capture spatial dependencies and ANN's capacity for high-level feature abstraction. The combined output is processed through fully connected layers with dropout for regularization and ends with a sigmoid-activated output layer for binary classification. The model is compiled using the Adam optimizer and binary cross-entropy loss function, ensuring effective learning. By combining CNN and ANN branches, this hybrid model achieves superior performance in identifying anomalies while maintaining robustness against overfitting.</a:t>
            </a:r>
            <a:endParaRPr lang="en-US" sz="1400" b="1" dirty="0"/>
          </a:p>
          <a:p>
            <a:pPr algn="just"/>
            <a:r>
              <a:rPr lang="en-US" sz="1400" b="1" dirty="0"/>
              <a:t>3.Anomaly Detection Module</a:t>
            </a:r>
            <a:r>
              <a:rPr lang="en-US" sz="1400" dirty="0"/>
              <a:t>: This module is responsible for monitoring of network traffic and identifying patterns indicative of Distributed Denial of Service (DDoS) attacks etc. It leverages trained hybrid models to classify traffic anomalies and trigger alerts upon detection. Additionally, it employs a secure aggregation protocol to maintain data privacy and security while aggregating model weights, ensuring safe and reliable anomaly detection. The optimized Hybrid architecture allows the system to efficiently distinguish between normal and malicious traffic, reducing false positives and enhancing overall security.</a:t>
            </a:r>
            <a:endParaRPr lang="en-IN" sz="1400" dirty="0"/>
          </a:p>
        </p:txBody>
      </p:sp>
    </p:spTree>
    <p:extLst>
      <p:ext uri="{BB962C8B-B14F-4D97-AF65-F5344CB8AC3E}">
        <p14:creationId xmlns:p14="http://schemas.microsoft.com/office/powerpoint/2010/main" val="183209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05</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5927912" cy="1340615"/>
          </a:xfrm>
        </p:spPr>
        <p:txBody>
          <a:bodyPr/>
          <a:lstStyle/>
          <a:p>
            <a:r>
              <a:rPr lang="en-US" dirty="0"/>
              <a:t>Poster</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12</a:t>
            </a:fld>
            <a:endParaRPr lang="en-US" dirty="0"/>
          </a:p>
        </p:txBody>
      </p:sp>
      <p:pic>
        <p:nvPicPr>
          <p:cNvPr id="3" name="Picture 2">
            <a:extLst>
              <a:ext uri="{FF2B5EF4-FFF2-40B4-BE49-F238E27FC236}">
                <a16:creationId xmlns:a16="http://schemas.microsoft.com/office/drawing/2014/main" id="{B961D28C-5132-4C1C-AE52-100D4C588E7E}"/>
              </a:ext>
            </a:extLst>
          </p:cNvPr>
          <p:cNvPicPr>
            <a:picLocks noChangeAspect="1"/>
          </p:cNvPicPr>
          <p:nvPr/>
        </p:nvPicPr>
        <p:blipFill>
          <a:blip r:embed="rId2"/>
          <a:stretch>
            <a:fillRect/>
          </a:stretch>
        </p:blipFill>
        <p:spPr>
          <a:xfrm>
            <a:off x="3115632" y="88111"/>
            <a:ext cx="8943018" cy="6681778"/>
          </a:xfrm>
          <a:prstGeom prst="rect">
            <a:avLst/>
          </a:prstGeom>
        </p:spPr>
      </p:pic>
    </p:spTree>
    <p:extLst>
      <p:ext uri="{BB962C8B-B14F-4D97-AF65-F5344CB8AC3E}">
        <p14:creationId xmlns:p14="http://schemas.microsoft.com/office/powerpoint/2010/main" val="343877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06</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0" y="724821"/>
            <a:ext cx="9522399" cy="655320"/>
          </a:xfrm>
        </p:spPr>
        <p:txBody>
          <a:bodyPr>
            <a:normAutofit fontScale="90000"/>
          </a:bodyPr>
          <a:lstStyle/>
          <a:p>
            <a:r>
              <a:rPr lang="en-US" dirty="0"/>
              <a:t>Results</a:t>
            </a:r>
          </a:p>
        </p:txBody>
      </p:sp>
      <mc:AlternateContent xmlns:mc="http://schemas.openxmlformats.org/markup-compatibility/2006" xmlns:a14="http://schemas.microsoft.com/office/drawing/2010/main">
        <mc:Choice Requires="a14">
          <p:sp>
            <p:nvSpPr>
              <p:cNvPr id="2" name="Text Placeholder 3">
                <a:extLst>
                  <a:ext uri="{FF2B5EF4-FFF2-40B4-BE49-F238E27FC236}">
                    <a16:creationId xmlns:a16="http://schemas.microsoft.com/office/drawing/2014/main" id="{880F32AE-0D8D-D6C4-CF4C-856AE209C00F}"/>
                  </a:ext>
                </a:extLst>
              </p:cNvPr>
              <p:cNvSpPr txBox="1">
                <a:spLocks/>
              </p:cNvSpPr>
              <p:nvPr/>
            </p:nvSpPr>
            <p:spPr>
              <a:xfrm>
                <a:off x="939053" y="1547695"/>
                <a:ext cx="10661276" cy="511716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88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b="1" dirty="0">
                    <a:solidFill>
                      <a:schemeClr val="tx1"/>
                    </a:solidFill>
                  </a:rPr>
                  <a:t>Input Layer Transformation:</a:t>
                </a:r>
                <a:endParaRPr lang="en-IN" sz="1400" b="1" dirty="0">
                  <a:solidFill>
                    <a:schemeClr val="tx1"/>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p>
                        <m:sSupPr>
                          <m:ctrlPr>
                            <a:rPr lang="en-IN" sz="1400" i="1" dirty="0" smtClean="0">
                              <a:solidFill>
                                <a:schemeClr val="tx1"/>
                              </a:solidFill>
                              <a:latin typeface="Cambria Math" panose="02040503050406030204" pitchFamily="18" charset="0"/>
                            </a:rPr>
                          </m:ctrlPr>
                        </m:sSupPr>
                        <m:e>
                          <m:r>
                            <a:rPr lang="en-IN" sz="1400" i="1" dirty="0">
                              <a:solidFill>
                                <a:schemeClr val="tx1"/>
                              </a:solidFill>
                              <a:latin typeface="Cambria Math" panose="02040503050406030204" pitchFamily="18" charset="0"/>
                            </a:rPr>
                            <m:t>𝑥</m:t>
                          </m:r>
                        </m:e>
                        <m:sup>
                          <m:r>
                            <a:rPr lang="en-IN" sz="1400" i="0" dirty="0">
                              <a:solidFill>
                                <a:schemeClr val="tx1"/>
                              </a:solidFill>
                              <a:latin typeface="Cambria Math" panose="02040503050406030204" pitchFamily="18" charset="0"/>
                            </a:rPr>
                            <m:t>′</m:t>
                          </m:r>
                        </m:sup>
                      </m:sSup>
                      <m:r>
                        <a:rPr lang="en-IN" sz="1400" i="0" dirty="0">
                          <a:solidFill>
                            <a:schemeClr val="tx1"/>
                          </a:solidFill>
                          <a:latin typeface="Cambria Math" panose="02040503050406030204" pitchFamily="18" charset="0"/>
                        </a:rPr>
                        <m:t>=</m:t>
                      </m:r>
                      <m:r>
                        <a:rPr lang="en-IN" sz="1400" i="1" dirty="0">
                          <a:solidFill>
                            <a:schemeClr val="tx1"/>
                          </a:solidFill>
                          <a:latin typeface="Cambria Math" panose="02040503050406030204" pitchFamily="18" charset="0"/>
                        </a:rPr>
                        <m:t>𝐹</m:t>
                      </m:r>
                      <m:r>
                        <a:rPr lang="en-US" sz="1400" b="0" i="1" dirty="0" smtClean="0">
                          <a:solidFill>
                            <a:schemeClr val="tx1"/>
                          </a:solidFill>
                          <a:latin typeface="Cambria Math" panose="02040503050406030204" pitchFamily="18" charset="0"/>
                        </a:rPr>
                        <m:t>𝑙𝑎𝑡𝑡𝑒𝑛</m:t>
                      </m:r>
                      <m:d>
                        <m:dPr>
                          <m:ctrlPr>
                            <a:rPr lang="en-US" sz="1400" b="0" i="1" dirty="0" smtClean="0">
                              <a:solidFill>
                                <a:schemeClr val="tx1"/>
                              </a:solidFill>
                              <a:latin typeface="Cambria Math" panose="02040503050406030204" pitchFamily="18" charset="0"/>
                            </a:rPr>
                          </m:ctrlPr>
                        </m:dPr>
                        <m:e>
                          <m:r>
                            <a:rPr lang="en-US" sz="1400" b="0" i="1" dirty="0" smtClean="0">
                              <a:solidFill>
                                <a:schemeClr val="tx1"/>
                              </a:solidFill>
                              <a:latin typeface="Cambria Math" panose="02040503050406030204" pitchFamily="18" charset="0"/>
                            </a:rPr>
                            <m:t>𝑥</m:t>
                          </m:r>
                        </m:e>
                      </m:d>
                    </m:oMath>
                  </m:oMathPara>
                </a14:m>
                <a:endParaRPr lang="en-US"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400" dirty="0">
                    <a:solidFill>
                      <a:schemeClr val="tx1"/>
                    </a:solidFill>
                  </a:rPr>
                  <a:t>Since the input shape is (41,1), flattening converts it into a vector of size 41.</a:t>
                </a:r>
              </a:p>
              <a:p>
                <a:pPr algn="just"/>
                <a:endParaRPr lang="en-US" sz="1400" dirty="0">
                  <a:solidFill>
                    <a:schemeClr val="tx1"/>
                  </a:solidFill>
                </a:endParaRPr>
              </a:p>
              <a:p>
                <a:pPr algn="just"/>
                <a:r>
                  <a:rPr lang="en-US" sz="1400" b="1" dirty="0">
                    <a:solidFill>
                      <a:schemeClr val="tx1"/>
                    </a:solidFill>
                  </a:rPr>
                  <a:t>First Hidden Layer (256 Neurons, Swish Activation):</a:t>
                </a:r>
                <a:endPar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US" sz="1400" b="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𝑍</m:t>
                          </m:r>
                        </m:e>
                        <m:sub>
                          <m:r>
                            <a:rPr lang="en-IN" sz="1400" i="0" dirty="0">
                              <a:solidFill>
                                <a:schemeClr val="tx1"/>
                              </a:solidFill>
                              <a:latin typeface="Cambria Math" panose="02040503050406030204" pitchFamily="18" charset="0"/>
                            </a:rPr>
                            <m:t>1</m:t>
                          </m:r>
                        </m:sub>
                      </m:sSub>
                      <m:r>
                        <a:rPr lang="en-IN" sz="1400" i="0" dirty="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𝑊</m:t>
                          </m:r>
                        </m:e>
                        <m:sub>
                          <m:r>
                            <a:rPr lang="en-IN" sz="1400" i="0" dirty="0">
                              <a:solidFill>
                                <a:schemeClr val="tx1"/>
                              </a:solidFill>
                              <a:latin typeface="Cambria Math" panose="02040503050406030204" pitchFamily="18" charset="0"/>
                            </a:rPr>
                            <m:t>1</m:t>
                          </m:r>
                        </m:sub>
                      </m:sSub>
                      <m:sSup>
                        <m:sSupPr>
                          <m:ctrlPr>
                            <a:rPr lang="en-IN" sz="1400" i="1" dirty="0">
                              <a:solidFill>
                                <a:schemeClr val="tx1"/>
                              </a:solidFill>
                              <a:latin typeface="Cambria Math" panose="02040503050406030204" pitchFamily="18" charset="0"/>
                            </a:rPr>
                          </m:ctrlPr>
                        </m:sSupPr>
                        <m:e>
                          <m:r>
                            <a:rPr lang="en-US" sz="1400" b="0" i="1" dirty="0" smtClean="0">
                              <a:solidFill>
                                <a:schemeClr val="tx1"/>
                              </a:solidFill>
                              <a:latin typeface="Cambria Math" panose="02040503050406030204" pitchFamily="18" charset="0"/>
                            </a:rPr>
                            <m:t>𝑋</m:t>
                          </m:r>
                        </m:e>
                        <m:sup>
                          <m:r>
                            <a:rPr lang="en-IN" sz="1400" i="0" dirty="0">
                              <a:solidFill>
                                <a:schemeClr val="tx1"/>
                              </a:solidFill>
                              <a:latin typeface="Cambria Math" panose="02040503050406030204" pitchFamily="18" charset="0"/>
                            </a:rPr>
                            <m:t>′</m:t>
                          </m:r>
                        </m:sup>
                      </m:sSup>
                      <m:r>
                        <a:rPr lang="en-IN" sz="1400" i="0" dirty="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IN" sz="1400" i="1" dirty="0">
                              <a:solidFill>
                                <a:schemeClr val="tx1"/>
                              </a:solidFill>
                              <a:latin typeface="Cambria Math" panose="02040503050406030204" pitchFamily="18" charset="0"/>
                            </a:rPr>
                            <m:t>𝑏</m:t>
                          </m:r>
                        </m:e>
                        <m:sub>
                          <m:r>
                            <a:rPr lang="en-IN" sz="1400" i="0" dirty="0">
                              <a:solidFill>
                                <a:schemeClr val="tx1"/>
                              </a:solidFill>
                              <a:latin typeface="Cambria Math" panose="02040503050406030204" pitchFamily="18" charset="0"/>
                            </a:rPr>
                            <m:t>1</m:t>
                          </m:r>
                        </m:sub>
                      </m:sSub>
                    </m:oMath>
                  </m:oMathPara>
                </a14:m>
                <a:endPar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a:solidFill>
                                <a:schemeClr val="tx1"/>
                              </a:solidFill>
                              <a:latin typeface="Cambria Math" panose="02040503050406030204" pitchFamily="18" charset="0"/>
                            </a:rPr>
                            <m:t>𝐴</m:t>
                          </m:r>
                        </m:e>
                        <m:sub>
                          <m:r>
                            <a:rPr lang="en-IN" sz="1400" i="0" dirty="0">
                              <a:solidFill>
                                <a:schemeClr val="tx1"/>
                              </a:solidFill>
                              <a:latin typeface="Cambria Math" panose="02040503050406030204" pitchFamily="18" charset="0"/>
                            </a:rPr>
                            <m:t>1</m:t>
                          </m:r>
                        </m:sub>
                      </m:sSub>
                      <m:r>
                        <a:rPr lang="en-IN" sz="1400" i="0" dirty="0">
                          <a:solidFill>
                            <a:schemeClr val="tx1"/>
                          </a:solidFill>
                          <a:latin typeface="Cambria Math" panose="02040503050406030204" pitchFamily="18" charset="0"/>
                        </a:rPr>
                        <m:t>=</m:t>
                      </m:r>
                      <m:r>
                        <a:rPr lang="en-US" sz="1400" b="0" i="1" dirty="0" smtClean="0">
                          <a:solidFill>
                            <a:schemeClr val="tx1"/>
                          </a:solidFill>
                          <a:latin typeface="Cambria Math" panose="02040503050406030204" pitchFamily="18" charset="0"/>
                        </a:rPr>
                        <m:t>𝑆𝑤𝑖𝑠h</m:t>
                      </m:r>
                      <m:d>
                        <m:dPr>
                          <m:ctrlPr>
                            <a:rPr lang="en-US" sz="1400" b="0" i="1" dirty="0" smtClean="0">
                              <a:solidFill>
                                <a:schemeClr val="tx1"/>
                              </a:solidFill>
                              <a:latin typeface="Cambria Math" panose="02040503050406030204" pitchFamily="18" charset="0"/>
                            </a:rPr>
                          </m:ctrlPr>
                        </m:dPr>
                        <m:e>
                          <m:sSub>
                            <m:sSubPr>
                              <m:ctrlPr>
                                <a:rPr lang="en-IN"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𝑍</m:t>
                              </m:r>
                            </m:e>
                            <m:sub>
                              <m:r>
                                <a:rPr lang="en-IN" sz="1400" i="0" dirty="0">
                                  <a:solidFill>
                                    <a:schemeClr val="tx1"/>
                                  </a:solidFill>
                                  <a:latin typeface="Cambria Math" panose="02040503050406030204" pitchFamily="18" charset="0"/>
                                </a:rPr>
                                <m:t>1</m:t>
                              </m:r>
                            </m:sub>
                          </m:sSub>
                        </m:e>
                      </m:d>
                      <m:r>
                        <a:rPr lang="en-US" sz="1400" b="0" i="1" dirty="0" smtClean="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𝑍</m:t>
                          </m:r>
                        </m:e>
                        <m:sub>
                          <m:r>
                            <a:rPr lang="en-IN" sz="1400" dirty="0">
                              <a:solidFill>
                                <a:schemeClr val="tx1"/>
                              </a:solidFill>
                              <a:latin typeface="Cambria Math" panose="02040503050406030204" pitchFamily="18" charset="0"/>
                            </a:rPr>
                            <m:t>1</m:t>
                          </m:r>
                        </m:sub>
                      </m:sSub>
                      <m:r>
                        <a:rPr lang="en-IN" sz="1400" i="0" dirty="0">
                          <a:solidFill>
                            <a:schemeClr val="tx1"/>
                          </a:solidFill>
                          <a:latin typeface="Cambria Math" panose="02040503050406030204" pitchFamily="18" charset="0"/>
                        </a:rPr>
                        <m:t>⋅</m:t>
                      </m:r>
                      <m:r>
                        <a:rPr lang="en-IN" sz="1400" i="1" dirty="0">
                          <a:solidFill>
                            <a:schemeClr val="tx1"/>
                          </a:solidFill>
                          <a:latin typeface="Cambria Math" panose="02040503050406030204" pitchFamily="18" charset="0"/>
                        </a:rPr>
                        <m:t>𝜎</m:t>
                      </m:r>
                      <m:d>
                        <m:dPr>
                          <m:ctrlPr>
                            <a:rPr lang="en-US" sz="1400" b="0" i="1" dirty="0" smtClean="0">
                              <a:solidFill>
                                <a:schemeClr val="tx1"/>
                              </a:solidFill>
                              <a:latin typeface="Cambria Math" panose="02040503050406030204" pitchFamily="18" charset="0"/>
                            </a:rPr>
                          </m:ctrlPr>
                        </m:dPr>
                        <m:e>
                          <m:sSub>
                            <m:sSubPr>
                              <m:ctrlPr>
                                <a:rPr lang="en-IN"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𝑍</m:t>
                              </m:r>
                            </m:e>
                            <m:sub>
                              <m:r>
                                <a:rPr lang="en-IN" sz="1400" dirty="0">
                                  <a:solidFill>
                                    <a:schemeClr val="tx1"/>
                                  </a:solidFill>
                                  <a:latin typeface="Cambria Math" panose="02040503050406030204" pitchFamily="18" charset="0"/>
                                </a:rPr>
                                <m:t>1</m:t>
                              </m:r>
                            </m:sub>
                          </m:sSub>
                        </m:e>
                      </m:d>
                      <m:r>
                        <a:rPr lang="en-US" sz="1400" b="0" i="1" dirty="0" smtClean="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rPr>
                            <m:t>𝑍</m:t>
                          </m:r>
                        </m:e>
                        <m:sub>
                          <m:r>
                            <a:rPr lang="en-IN" sz="1400" dirty="0">
                              <a:solidFill>
                                <a:schemeClr val="tx1"/>
                              </a:solidFill>
                              <a:latin typeface="Cambria Math" panose="02040503050406030204" pitchFamily="18" charset="0"/>
                            </a:rPr>
                            <m:t>1</m:t>
                          </m:r>
                        </m:sub>
                      </m:sSub>
                      <m:r>
                        <a:rPr lang="en-IN" sz="1400" dirty="0">
                          <a:solidFill>
                            <a:schemeClr val="tx1"/>
                          </a:solidFill>
                          <a:latin typeface="Cambria Math" panose="02040503050406030204" pitchFamily="18" charset="0"/>
                        </a:rPr>
                        <m:t>⋅</m:t>
                      </m:r>
                      <m:f>
                        <m:fPr>
                          <m:ctrlPr>
                            <a:rPr lang="en-IN" sz="1400" i="1" dirty="0">
                              <a:solidFill>
                                <a:schemeClr val="tx1"/>
                              </a:solidFill>
                              <a:latin typeface="Cambria Math" panose="02040503050406030204" pitchFamily="18" charset="0"/>
                            </a:rPr>
                          </m:ctrlPr>
                        </m:fPr>
                        <m:num>
                          <m:r>
                            <a:rPr lang="en-IN" sz="1400" i="0" dirty="0">
                              <a:solidFill>
                                <a:schemeClr val="tx1"/>
                              </a:solidFill>
                              <a:latin typeface="Cambria Math" panose="02040503050406030204" pitchFamily="18" charset="0"/>
                            </a:rPr>
                            <m:t>1</m:t>
                          </m:r>
                        </m:num>
                        <m:den>
                          <m:r>
                            <a:rPr lang="en-IN" sz="1400" i="0" dirty="0">
                              <a:solidFill>
                                <a:schemeClr val="tx1"/>
                              </a:solidFill>
                              <a:latin typeface="Cambria Math" panose="02040503050406030204" pitchFamily="18" charset="0"/>
                            </a:rPr>
                            <m:t>1+</m:t>
                          </m:r>
                          <m:sSup>
                            <m:sSupPr>
                              <m:ctrlPr>
                                <a:rPr lang="en-IN" sz="1400" i="1" dirty="0">
                                  <a:solidFill>
                                    <a:schemeClr val="tx1"/>
                                  </a:solidFill>
                                  <a:latin typeface="Cambria Math" panose="02040503050406030204" pitchFamily="18" charset="0"/>
                                </a:rPr>
                              </m:ctrlPr>
                            </m:sSupPr>
                            <m:e>
                              <m:r>
                                <a:rPr lang="en-IN" sz="1400" i="0" dirty="0">
                                  <a:solidFill>
                                    <a:schemeClr val="tx1"/>
                                  </a:solidFill>
                                  <a:latin typeface="Cambria Math" panose="02040503050406030204" pitchFamily="18" charset="0"/>
                                </a:rPr>
                                <m:t>ⅇ</m:t>
                              </m:r>
                            </m:e>
                            <m:sup>
                              <m:r>
                                <a:rPr lang="en-IN" sz="1400" i="0" dirty="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𝑍</m:t>
                                  </m:r>
                                </m:e>
                                <m:sub>
                                  <m:r>
                                    <a:rPr lang="en-IN" sz="1400" i="0" dirty="0">
                                      <a:solidFill>
                                        <a:schemeClr val="tx1"/>
                                      </a:solidFill>
                                      <a:latin typeface="Cambria Math" panose="02040503050406030204" pitchFamily="18" charset="0"/>
                                    </a:rPr>
                                    <m:t>1</m:t>
                                  </m:r>
                                </m:sub>
                              </m:sSub>
                            </m:sup>
                          </m:sSup>
                        </m:den>
                      </m:f>
                    </m:oMath>
                  </m:oMathPara>
                </a14:m>
                <a:endPar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400" dirty="0">
                    <a:solidFill>
                      <a:schemeClr val="tx1"/>
                    </a:solidFill>
                  </a:rPr>
                  <a:t>where W1W_1W1​ is the weight matrix, b1​ is the bias, and σ(Z1​) is the sigmoid function.</a:t>
                </a:r>
              </a:p>
              <a:p>
                <a:pPr algn="just"/>
                <a:r>
                  <a:rPr lang="en-IN" sz="1400" b="1" dirty="0">
                    <a:solidFill>
                      <a:schemeClr val="tx1"/>
                    </a:solidFill>
                  </a:rPr>
                  <a:t>First Dropout Layer:</a:t>
                </a:r>
                <a:endParaRPr lang="en-IN"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sSubSup>
                        <m:sSubSupPr>
                          <m:ctrlPr>
                            <a:rPr lang="en-IN" sz="1400" i="1" dirty="0" smtClean="0">
                              <a:solidFill>
                                <a:schemeClr val="tx1"/>
                              </a:solidFill>
                              <a:latin typeface="Cambria Math" panose="02040503050406030204" pitchFamily="18" charset="0"/>
                            </a:rPr>
                          </m:ctrlPr>
                        </m:sSubSupPr>
                        <m:e>
                          <m:r>
                            <a:rPr lang="en-IN" sz="1400" i="1" dirty="0">
                              <a:solidFill>
                                <a:schemeClr val="tx1"/>
                              </a:solidFill>
                              <a:latin typeface="Cambria Math" panose="02040503050406030204" pitchFamily="18" charset="0"/>
                            </a:rPr>
                            <m:t>𝐴</m:t>
                          </m:r>
                        </m:e>
                        <m:sub>
                          <m:r>
                            <a:rPr lang="en-IN" sz="1400" i="0" dirty="0">
                              <a:solidFill>
                                <a:schemeClr val="tx1"/>
                              </a:solidFill>
                              <a:latin typeface="Cambria Math" panose="02040503050406030204" pitchFamily="18" charset="0"/>
                            </a:rPr>
                            <m:t>1</m:t>
                          </m:r>
                        </m:sub>
                        <m:sup>
                          <m:r>
                            <a:rPr lang="en-IN" sz="1400" i="0" dirty="0">
                              <a:solidFill>
                                <a:schemeClr val="tx1"/>
                              </a:solidFill>
                              <a:latin typeface="Cambria Math" panose="02040503050406030204" pitchFamily="18" charset="0"/>
                            </a:rPr>
                            <m:t>′</m:t>
                          </m:r>
                        </m:sup>
                      </m:sSubSup>
                      <m:r>
                        <a:rPr lang="en-IN" sz="1400" i="0" dirty="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𝐷</m:t>
                          </m:r>
                        </m:e>
                        <m:sub>
                          <m:r>
                            <a:rPr lang="en-IN" sz="1400" dirty="0">
                              <a:solidFill>
                                <a:schemeClr val="tx1"/>
                              </a:solidFill>
                              <a:latin typeface="Cambria Math" panose="02040503050406030204" pitchFamily="18" charset="0"/>
                            </a:rPr>
                            <m:t>1</m:t>
                          </m:r>
                        </m:sub>
                      </m:sSub>
                      <m:r>
                        <m:rPr>
                          <m:nor/>
                        </m:rPr>
                        <a:rPr lang="en-IN" sz="1400">
                          <a:solidFill>
                            <a:schemeClr val="tx1"/>
                          </a:solidFill>
                          <a:latin typeface="Calibri" panose="020F0502020204030204" pitchFamily="34" charset="0"/>
                          <a:ea typeface="Calibri" panose="020F0502020204030204" pitchFamily="34" charset="0"/>
                          <a:cs typeface="Calibri" panose="020F0502020204030204" pitchFamily="34" charset="0"/>
                        </a:rPr>
                        <m:t>⊙</m:t>
                      </m:r>
                      <m:sSub>
                        <m:sSubPr>
                          <m:ctrlPr>
                            <a:rPr lang="en-IN" sz="1400" i="1" dirty="0">
                              <a:solidFill>
                                <a:schemeClr val="tx1"/>
                              </a:solidFill>
                              <a:latin typeface="Cambria Math" panose="02040503050406030204" pitchFamily="18" charset="0"/>
                            </a:rPr>
                          </m:ctrlPr>
                        </m:sSubPr>
                        <m:e>
                          <m:r>
                            <a:rPr lang="en-IN" sz="1400" i="1" dirty="0">
                              <a:solidFill>
                                <a:schemeClr val="tx1"/>
                              </a:solidFill>
                              <a:latin typeface="Cambria Math" panose="02040503050406030204" pitchFamily="18" charset="0"/>
                            </a:rPr>
                            <m:t>𝐴</m:t>
                          </m:r>
                        </m:e>
                        <m:sub>
                          <m:r>
                            <a:rPr lang="en-IN" sz="1400" i="0" dirty="0">
                              <a:solidFill>
                                <a:schemeClr val="tx1"/>
                              </a:solidFill>
                              <a:latin typeface="Cambria Math" panose="02040503050406030204" pitchFamily="18" charset="0"/>
                            </a:rPr>
                            <m:t>1</m:t>
                          </m:r>
                        </m:sub>
                      </m:sSub>
                    </m:oMath>
                  </m:oMathPara>
                </a14:m>
                <a:endPar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400" dirty="0">
                    <a:solidFill>
                      <a:schemeClr val="tx1"/>
                    </a:solidFill>
                  </a:rPr>
                  <a:t>where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𝐷</m:t>
                        </m:r>
                      </m:e>
                      <m:sub>
                        <m:r>
                          <a:rPr lang="en-IN" sz="1400" dirty="0">
                            <a:solidFill>
                              <a:schemeClr val="tx1"/>
                            </a:solidFill>
                            <a:latin typeface="Cambria Math" panose="02040503050406030204" pitchFamily="18" charset="0"/>
                          </a:rPr>
                          <m:t>1</m:t>
                        </m:r>
                      </m:sub>
                    </m:sSub>
                    <m:r>
                      <a:rPr lang="en-IN" sz="1400" i="1" dirty="0">
                        <a:solidFill>
                          <a:schemeClr val="tx1"/>
                        </a:solidFill>
                        <a:latin typeface="Cambria Math" panose="02040503050406030204" pitchFamily="18" charset="0"/>
                      </a:rPr>
                      <m:t> </m:t>
                    </m:r>
                  </m:oMath>
                </a14:m>
                <a:r>
                  <a:rPr lang="en-US" sz="1400" dirty="0">
                    <a:solidFill>
                      <a:schemeClr val="tx1"/>
                    </a:solidFill>
                  </a:rPr>
                  <a:t>is a dropout mask with probability 0.4, and ⊙ denotes element-wise multiplication.</a:t>
                </a:r>
              </a:p>
              <a:p>
                <a:pPr algn="just"/>
                <a:r>
                  <a:rPr lang="en-IN" sz="1400" b="1" dirty="0">
                    <a:solidFill>
                      <a:schemeClr val="tx1"/>
                    </a:solidFill>
                  </a:rPr>
                  <a:t>Second Hidden Layer (128 Neurons, GELU Activation)</a:t>
                </a:r>
                <a:r>
                  <a:rPr lang="en-US" sz="1400" b="1" dirty="0">
                    <a:solidFill>
                      <a:schemeClr val="tx1"/>
                    </a:solidFill>
                  </a:rPr>
                  <a:t>:</a:t>
                </a:r>
                <a:endParaRPr lang="en-IN"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1400" i="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𝑍</m:t>
                          </m:r>
                        </m:e>
                        <m:sub>
                          <m:r>
                            <a:rPr lang="en-US" sz="1400" b="0" i="0" dirty="0" smtClean="0">
                              <a:solidFill>
                                <a:schemeClr val="tx1"/>
                              </a:solidFill>
                              <a:latin typeface="Cambria Math" panose="02040503050406030204" pitchFamily="18" charset="0"/>
                            </a:rPr>
                            <m:t>2</m:t>
                          </m:r>
                        </m:sub>
                      </m:sSub>
                      <m:r>
                        <a:rPr lang="en-IN" sz="1400" i="0" dirty="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𝑊</m:t>
                          </m:r>
                        </m:e>
                        <m:sub>
                          <m:r>
                            <a:rPr lang="en-US" sz="1400" b="0" i="0" dirty="0" smtClean="0">
                              <a:solidFill>
                                <a:schemeClr val="tx1"/>
                              </a:solidFill>
                              <a:latin typeface="Cambria Math" panose="02040503050406030204" pitchFamily="18" charset="0"/>
                            </a:rPr>
                            <m:t>2</m:t>
                          </m:r>
                        </m:sub>
                      </m:sSub>
                      <m:sSubSup>
                        <m:sSubSupPr>
                          <m:ctrlPr>
                            <a:rPr lang="en-IN" sz="1400" i="1" dirty="0">
                              <a:solidFill>
                                <a:schemeClr val="tx1"/>
                              </a:solidFill>
                              <a:latin typeface="Cambria Math" panose="02040503050406030204" pitchFamily="18" charset="0"/>
                            </a:rPr>
                          </m:ctrlPr>
                        </m:sSubSupPr>
                        <m:e>
                          <m:r>
                            <a:rPr lang="en-IN" sz="1400" i="1" dirty="0">
                              <a:solidFill>
                                <a:schemeClr val="tx1"/>
                              </a:solidFill>
                              <a:latin typeface="Cambria Math" panose="02040503050406030204" pitchFamily="18" charset="0"/>
                            </a:rPr>
                            <m:t>𝐴</m:t>
                          </m:r>
                        </m:e>
                        <m:sub>
                          <m:r>
                            <a:rPr lang="en-IN" sz="1400" dirty="0">
                              <a:solidFill>
                                <a:schemeClr val="tx1"/>
                              </a:solidFill>
                              <a:latin typeface="Cambria Math" panose="02040503050406030204" pitchFamily="18" charset="0"/>
                            </a:rPr>
                            <m:t>1</m:t>
                          </m:r>
                        </m:sub>
                        <m:sup>
                          <m:r>
                            <a:rPr lang="en-IN" sz="1400" dirty="0">
                              <a:solidFill>
                                <a:schemeClr val="tx1"/>
                              </a:solidFill>
                              <a:latin typeface="Cambria Math" panose="02040503050406030204" pitchFamily="18" charset="0"/>
                            </a:rPr>
                            <m:t>′</m:t>
                          </m:r>
                        </m:sup>
                      </m:sSubSup>
                      <m:r>
                        <a:rPr lang="en-IN" sz="1400" i="0" dirty="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IN" sz="1400" i="1" dirty="0">
                              <a:solidFill>
                                <a:schemeClr val="tx1"/>
                              </a:solidFill>
                              <a:latin typeface="Cambria Math" panose="02040503050406030204" pitchFamily="18" charset="0"/>
                            </a:rPr>
                            <m:t>𝑏</m:t>
                          </m:r>
                        </m:e>
                        <m:sub>
                          <m:r>
                            <a:rPr lang="en-US" sz="1400" b="0" i="0" dirty="0" smtClean="0">
                              <a:solidFill>
                                <a:schemeClr val="tx1"/>
                              </a:solidFill>
                              <a:latin typeface="Cambria Math" panose="02040503050406030204" pitchFamily="18" charset="0"/>
                            </a:rPr>
                            <m:t>2</m:t>
                          </m:r>
                        </m:sub>
                      </m:sSub>
                    </m:oMath>
                  </m:oMathPara>
                </a14:m>
                <a:endPar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sSub>
                        <m:sSubPr>
                          <m:ctrlPr>
                            <a:rPr lang="en-IN" sz="1400" i="1" dirty="0">
                              <a:solidFill>
                                <a:schemeClr val="tx1"/>
                              </a:solidFill>
                              <a:latin typeface="Cambria Math" panose="02040503050406030204" pitchFamily="18" charset="0"/>
                            </a:rPr>
                          </m:ctrlPr>
                        </m:sSubPr>
                        <m:e>
                          <m:r>
                            <a:rPr lang="en-IN" sz="1400" i="1" dirty="0">
                              <a:solidFill>
                                <a:schemeClr val="tx1"/>
                              </a:solidFill>
                              <a:latin typeface="Cambria Math" panose="02040503050406030204" pitchFamily="18" charset="0"/>
                            </a:rPr>
                            <m:t>𝐴</m:t>
                          </m:r>
                        </m:e>
                        <m:sub>
                          <m:r>
                            <a:rPr lang="en-US" sz="1400" b="0" i="0" dirty="0" smtClean="0">
                              <a:solidFill>
                                <a:schemeClr val="tx1"/>
                              </a:solidFill>
                              <a:latin typeface="Cambria Math" panose="02040503050406030204" pitchFamily="18" charset="0"/>
                            </a:rPr>
                            <m:t>2</m:t>
                          </m:r>
                        </m:sub>
                      </m:sSub>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GELU</m:t>
                      </m:r>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sSub>
                        <m:sSubPr>
                          <m:ctrlPr>
                            <a:rPr lang="en-IN"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𝑍</m:t>
                          </m:r>
                        </m:e>
                        <m:sub>
                          <m:r>
                            <a:rPr lang="en-US" sz="1400" dirty="0">
                              <a:solidFill>
                                <a:schemeClr val="tx1"/>
                              </a:solidFill>
                              <a:latin typeface="Cambria Math" panose="02040503050406030204" pitchFamily="18" charset="0"/>
                            </a:rPr>
                            <m:t>2</m:t>
                          </m:r>
                        </m:sub>
                      </m:sSub>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1400" b="0" i="0" smtClean="0">
                          <a:solidFill>
                            <a:schemeClr val="tx1"/>
                          </a:solidFill>
                          <a:latin typeface="Calibri" panose="020F0502020204030204" pitchFamily="34" charset="0"/>
                          <a:ea typeface="Calibri" panose="020F0502020204030204" pitchFamily="34" charset="0"/>
                          <a:cs typeface="Calibri" panose="020F0502020204030204" pitchFamily="34" charset="0"/>
                        </a:rPr>
                        <m:t> </m:t>
                      </m:r>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box>
                        <m:boxPr>
                          <m:ctrlPr>
                            <a:rPr lang="pl-PL" sz="140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boxPr>
                        <m:e>
                          <m:argPr>
                            <m:argSz m:val="-1"/>
                          </m:argPr>
                          <m:r>
                            <m:rPr>
                              <m:brk m:alnAt="63"/>
                            </m:rPr>
                            <a:rPr lang="en-US" sz="1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 </m:t>
                          </m:r>
                          <m:f>
                            <m:fPr>
                              <m:ctrlPr>
                                <a:rPr lang="pl-PL" sz="140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fPr>
                            <m:num>
                              <m:r>
                                <a:rPr lang="en-US" sz="1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1</m:t>
                              </m:r>
                            </m:num>
                            <m:den>
                              <m:r>
                                <a:rPr lang="en-US" sz="1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2</m:t>
                              </m:r>
                            </m:den>
                          </m:f>
                        </m:e>
                      </m:box>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r>
                        <a:rPr lang="en-US" sz="1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 </m:t>
                      </m:r>
                      <m:sSub>
                        <m:sSubPr>
                          <m:ctrlPr>
                            <a:rPr lang="en-IN"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rPr>
                            <m:t>𝑍</m:t>
                          </m:r>
                        </m:e>
                        <m:sub>
                          <m:r>
                            <a:rPr lang="en-US" sz="1400" dirty="0">
                              <a:solidFill>
                                <a:schemeClr val="tx1"/>
                              </a:solidFill>
                              <a:latin typeface="Cambria Math" panose="02040503050406030204" pitchFamily="18" charset="0"/>
                            </a:rPr>
                            <m:t>2</m:t>
                          </m:r>
                        </m:sub>
                      </m:sSub>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​(1+</m:t>
                      </m:r>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tanh</m:t>
                      </m:r>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rad>
                        <m:radPr>
                          <m:degHide m:val="on"/>
                          <m:ctrlPr>
                            <a:rPr lang="pl-PL" sz="140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radPr>
                        <m:deg/>
                        <m:e>
                          <m:f>
                            <m:fPr>
                              <m:ctrlPr>
                                <a:rPr lang="pl-PL" sz="1400" i="1">
                                  <a:solidFill>
                                    <a:schemeClr val="tx1"/>
                                  </a:solidFill>
                                  <a:latin typeface="Cambria Math" panose="02040503050406030204" pitchFamily="18" charset="0"/>
                                  <a:ea typeface="Calibri" panose="020F0502020204030204" pitchFamily="34" charset="0"/>
                                  <a:cs typeface="Calibri" panose="020F0502020204030204" pitchFamily="34" charset="0"/>
                                </a:rPr>
                              </m:ctrlPr>
                            </m:fPr>
                            <m:num>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2</m:t>
                              </m:r>
                            </m:num>
                            <m:den>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π</m:t>
                              </m:r>
                            </m:den>
                          </m:f>
                        </m:e>
                      </m:rad>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sSub>
                        <m:sSubPr>
                          <m:ctrlPr>
                            <a:rPr lang="en-IN" sz="1400" i="1" dirty="0">
                              <a:solidFill>
                                <a:schemeClr val="tx1"/>
                              </a:solidFill>
                              <a:latin typeface="Cambria Math" panose="02040503050406030204" pitchFamily="18" charset="0"/>
                            </a:rPr>
                          </m:ctrlPr>
                        </m:sSubPr>
                        <m:e>
                          <m:r>
                            <a:rPr lang="en-US" sz="1400" i="1" dirty="0">
                              <a:solidFill>
                                <a:schemeClr val="tx1"/>
                              </a:solidFill>
                              <a:latin typeface="Cambria Math" panose="02040503050406030204" pitchFamily="18" charset="0"/>
                            </a:rPr>
                            <m:t>𝑍</m:t>
                          </m:r>
                        </m:e>
                        <m:sub>
                          <m:r>
                            <a:rPr lang="en-US" sz="1400" dirty="0">
                              <a:solidFill>
                                <a:schemeClr val="tx1"/>
                              </a:solidFill>
                              <a:latin typeface="Cambria Math" panose="02040503050406030204" pitchFamily="18" charset="0"/>
                            </a:rPr>
                            <m:t>2</m:t>
                          </m:r>
                        </m:sub>
                      </m:sSub>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1400" b="0" i="0" smtClean="0">
                          <a:solidFill>
                            <a:schemeClr val="tx1"/>
                          </a:solidFill>
                          <a:latin typeface="Calibri" panose="020F0502020204030204" pitchFamily="34" charset="0"/>
                          <a:ea typeface="Calibri" panose="020F0502020204030204" pitchFamily="34" charset="0"/>
                          <a:cs typeface="Calibri" panose="020F0502020204030204" pitchFamily="34" charset="0"/>
                        </a:rPr>
                        <m:t> </m:t>
                      </m:r>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r>
                        <m:rPr>
                          <m:nor/>
                        </m:rPr>
                        <a:rPr lang="en-US" sz="1400" b="0" i="0" smtClean="0">
                          <a:solidFill>
                            <a:schemeClr val="tx1"/>
                          </a:solidFill>
                          <a:latin typeface="Calibri" panose="020F0502020204030204" pitchFamily="34" charset="0"/>
                          <a:ea typeface="Calibri" panose="020F0502020204030204" pitchFamily="34" charset="0"/>
                          <a:cs typeface="Calibri" panose="020F0502020204030204" pitchFamily="34" charset="0"/>
                        </a:rPr>
                        <m:t> </m:t>
                      </m:r>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0.044715</m:t>
                      </m:r>
                      <m:sSubSup>
                        <m:sSubSupPr>
                          <m:ctrlPr>
                            <a:rPr lang="pl-PL" sz="1400" i="1" smtClean="0">
                              <a:solidFill>
                                <a:schemeClr val="tx1"/>
                              </a:solidFill>
                              <a:latin typeface="Cambria Math" panose="02040503050406030204" pitchFamily="18" charset="0"/>
                              <a:ea typeface="Calibri" panose="020F0502020204030204" pitchFamily="34" charset="0"/>
                              <a:cs typeface="Calibri" panose="020F0502020204030204" pitchFamily="34" charset="0"/>
                            </a:rPr>
                          </m:ctrlPr>
                        </m:sSubSupPr>
                        <m:e>
                          <m:r>
                            <a:rPr lang="en-US" sz="1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𝑍</m:t>
                          </m:r>
                        </m:e>
                        <m:sub>
                          <m:r>
                            <a:rPr lang="en-US" sz="1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2</m:t>
                          </m:r>
                        </m:sub>
                        <m:sup>
                          <m:r>
                            <a:rPr lang="en-US" sz="1400" b="0" i="1" smtClean="0">
                              <a:solidFill>
                                <a:schemeClr val="tx1"/>
                              </a:solidFill>
                              <a:latin typeface="Cambria Math" panose="02040503050406030204" pitchFamily="18" charset="0"/>
                              <a:ea typeface="Calibri" panose="020F0502020204030204" pitchFamily="34" charset="0"/>
                              <a:cs typeface="Calibri" panose="020F0502020204030204" pitchFamily="34" charset="0"/>
                            </a:rPr>
                            <m:t>3</m:t>
                          </m:r>
                        </m:sup>
                      </m:sSubSup>
                      <m:r>
                        <m:rPr>
                          <m:nor/>
                        </m:rPr>
                        <a:rPr lang="pl-PL" sz="1400">
                          <a:solidFill>
                            <a:schemeClr val="tx1"/>
                          </a:solidFill>
                          <a:latin typeface="Calibri" panose="020F0502020204030204" pitchFamily="34" charset="0"/>
                          <a:ea typeface="Calibri" panose="020F0502020204030204" pitchFamily="34" charset="0"/>
                          <a:cs typeface="Calibri" panose="020F0502020204030204" pitchFamily="34" charset="0"/>
                        </a:rPr>
                        <m:t>​​)))</m:t>
                      </m:r>
                    </m:oMath>
                  </m:oMathPara>
                </a14:m>
                <a:endPar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1400" dirty="0">
                    <a:solidFill>
                      <a:schemeClr val="tx1"/>
                    </a:solidFill>
                  </a:rPr>
                  <a:t>GELU provides smooth activation with better expressiveness.</a:t>
                </a:r>
                <a:endParaRPr lang="en-IN" sz="1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 name="Text Placeholder 3">
                <a:extLst>
                  <a:ext uri="{FF2B5EF4-FFF2-40B4-BE49-F238E27FC236}">
                    <a16:creationId xmlns:a16="http://schemas.microsoft.com/office/drawing/2014/main" id="{880F32AE-0D8D-D6C4-CF4C-856AE209C00F}"/>
                  </a:ext>
                </a:extLst>
              </p:cNvPr>
              <p:cNvSpPr txBox="1">
                <a:spLocks noRot="1" noChangeAspect="1" noMove="1" noResize="1" noEditPoints="1" noAdjustHandles="1" noChangeArrowheads="1" noChangeShapeType="1" noTextEdit="1"/>
              </p:cNvSpPr>
              <p:nvPr/>
            </p:nvSpPr>
            <p:spPr>
              <a:xfrm>
                <a:off x="939053" y="1547695"/>
                <a:ext cx="10661276" cy="5117165"/>
              </a:xfrm>
              <a:prstGeom prst="rect">
                <a:avLst/>
              </a:prstGeom>
              <a:blipFill>
                <a:blip r:embed="rId2"/>
                <a:stretch>
                  <a:fillRect l="-172" t="-596" b="-2384"/>
                </a:stretch>
              </a:blipFill>
            </p:spPr>
            <p:txBody>
              <a:bodyPr/>
              <a:lstStyle/>
              <a:p>
                <a:r>
                  <a:rPr lang="en-IN">
                    <a:noFill/>
                  </a:rPr>
                  <a:t> </a:t>
                </a:r>
              </a:p>
            </p:txBody>
          </p:sp>
        </mc:Fallback>
      </mc:AlternateContent>
    </p:spTree>
    <p:extLst>
      <p:ext uri="{BB962C8B-B14F-4D97-AF65-F5344CB8AC3E}">
        <p14:creationId xmlns:p14="http://schemas.microsoft.com/office/powerpoint/2010/main" val="1359319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C03B9-A226-7D85-6AFC-B1791F31C4C3}"/>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C55CBA3D-CA2D-9C16-A8C6-41CE143A7363}"/>
              </a:ext>
            </a:extLst>
          </p:cNvPr>
          <p:cNvSpPr>
            <a:spLocks noGrp="1"/>
          </p:cNvSpPr>
          <p:nvPr>
            <p:ph type="body" sz="quarter" idx="13"/>
          </p:nvPr>
        </p:nvSpPr>
        <p:spPr>
          <a:xfrm>
            <a:off x="460151" y="436445"/>
            <a:ext cx="2378075" cy="1111250"/>
          </a:xfrm>
        </p:spPr>
        <p:txBody>
          <a:bodyPr/>
          <a:lstStyle/>
          <a:p>
            <a:r>
              <a:rPr lang="en-US" dirty="0"/>
              <a:t>06</a:t>
            </a:r>
          </a:p>
        </p:txBody>
      </p:sp>
      <p:sp>
        <p:nvSpPr>
          <p:cNvPr id="3" name="Title 2">
            <a:extLst>
              <a:ext uri="{FF2B5EF4-FFF2-40B4-BE49-F238E27FC236}">
                <a16:creationId xmlns:a16="http://schemas.microsoft.com/office/drawing/2014/main" id="{3F66DBAC-8847-762E-1BD9-E3BC8ACCDDA0}"/>
              </a:ext>
            </a:extLst>
          </p:cNvPr>
          <p:cNvSpPr>
            <a:spLocks noGrp="1"/>
          </p:cNvSpPr>
          <p:nvPr>
            <p:ph type="title"/>
          </p:nvPr>
        </p:nvSpPr>
        <p:spPr>
          <a:xfrm>
            <a:off x="724260" y="724821"/>
            <a:ext cx="9522399" cy="655320"/>
          </a:xfrm>
        </p:spPr>
        <p:txBody>
          <a:bodyPr>
            <a:normAutofit fontScale="90000"/>
          </a:bodyPr>
          <a:lstStyle/>
          <a:p>
            <a:r>
              <a:rPr lang="en-US" dirty="0"/>
              <a:t>Results</a:t>
            </a:r>
          </a:p>
        </p:txBody>
      </p:sp>
      <p:sp>
        <p:nvSpPr>
          <p:cNvPr id="2" name="Text Placeholder 3">
            <a:extLst>
              <a:ext uri="{FF2B5EF4-FFF2-40B4-BE49-F238E27FC236}">
                <a16:creationId xmlns:a16="http://schemas.microsoft.com/office/drawing/2014/main" id="{5E12140D-9603-770F-6533-FC73437070FC}"/>
              </a:ext>
            </a:extLst>
          </p:cNvPr>
          <p:cNvSpPr txBox="1">
            <a:spLocks/>
          </p:cNvSpPr>
          <p:nvPr/>
        </p:nvSpPr>
        <p:spPr>
          <a:xfrm>
            <a:off x="1028700" y="1740835"/>
            <a:ext cx="10661276" cy="446274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88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3" name="Text Placeholder 3">
                <a:extLst>
                  <a:ext uri="{FF2B5EF4-FFF2-40B4-BE49-F238E27FC236}">
                    <a16:creationId xmlns:a16="http://schemas.microsoft.com/office/drawing/2014/main" id="{BBD8AE50-8EFB-71A3-3CA0-90801C13944D}"/>
                  </a:ext>
                </a:extLst>
              </p:cNvPr>
              <p:cNvSpPr txBox="1">
                <a:spLocks/>
              </p:cNvSpPr>
              <p:nvPr/>
            </p:nvSpPr>
            <p:spPr>
              <a:xfrm>
                <a:off x="1125961" y="1668517"/>
                <a:ext cx="10661276" cy="4608219"/>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88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1400" b="1" dirty="0">
                    <a:solidFill>
                      <a:schemeClr val="tx1"/>
                    </a:solidFill>
                  </a:rPr>
                  <a:t>Output Layer (2 Neurons, </a:t>
                </a:r>
                <a:r>
                  <a:rPr lang="en-IN" sz="1400" b="1" dirty="0" err="1">
                    <a:solidFill>
                      <a:schemeClr val="tx1"/>
                    </a:solidFill>
                  </a:rPr>
                  <a:t>Softmax</a:t>
                </a:r>
                <a:r>
                  <a:rPr lang="en-IN" sz="1400" b="1" dirty="0">
                    <a:solidFill>
                      <a:schemeClr val="tx1"/>
                    </a:solidFill>
                  </a:rPr>
                  <a:t> Activation):</a:t>
                </a:r>
                <a:endParaRPr lang="en-IN" sz="1400" b="1" i="1" dirty="0">
                  <a:solidFill>
                    <a:schemeClr val="tx1"/>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𝑍</m:t>
                          </m:r>
                        </m:e>
                        <m:sub>
                          <m:r>
                            <a:rPr lang="en-US" sz="1400" b="0" i="0" dirty="0" smtClean="0">
                              <a:solidFill>
                                <a:schemeClr val="tx1"/>
                              </a:solidFill>
                              <a:latin typeface="Cambria Math" panose="02040503050406030204" pitchFamily="18" charset="0"/>
                            </a:rPr>
                            <m:t>4</m:t>
                          </m:r>
                        </m:sub>
                      </m:sSub>
                      <m:r>
                        <a:rPr lang="en-IN" sz="1400" i="0" dirty="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US" sz="1400" b="0" i="1" dirty="0" smtClean="0">
                              <a:solidFill>
                                <a:schemeClr val="tx1"/>
                              </a:solidFill>
                              <a:latin typeface="Cambria Math" panose="02040503050406030204" pitchFamily="18" charset="0"/>
                            </a:rPr>
                            <m:t>𝑊</m:t>
                          </m:r>
                        </m:e>
                        <m:sub>
                          <m:r>
                            <a:rPr lang="en-US" sz="1400" b="0" i="0" dirty="0" smtClean="0">
                              <a:solidFill>
                                <a:schemeClr val="tx1"/>
                              </a:solidFill>
                              <a:latin typeface="Cambria Math" panose="02040503050406030204" pitchFamily="18" charset="0"/>
                            </a:rPr>
                            <m:t>4</m:t>
                          </m:r>
                        </m:sub>
                      </m:sSub>
                      <m:sSubSup>
                        <m:sSubSupPr>
                          <m:ctrlPr>
                            <a:rPr lang="en-IN" sz="1400" i="1" dirty="0">
                              <a:solidFill>
                                <a:schemeClr val="tx1"/>
                              </a:solidFill>
                              <a:latin typeface="Cambria Math" panose="02040503050406030204" pitchFamily="18" charset="0"/>
                            </a:rPr>
                          </m:ctrlPr>
                        </m:sSubSupPr>
                        <m:e>
                          <m:r>
                            <a:rPr lang="en-IN" sz="1400" i="1" dirty="0">
                              <a:solidFill>
                                <a:schemeClr val="tx1"/>
                              </a:solidFill>
                              <a:latin typeface="Cambria Math" panose="02040503050406030204" pitchFamily="18" charset="0"/>
                            </a:rPr>
                            <m:t>𝐴</m:t>
                          </m:r>
                        </m:e>
                        <m:sub>
                          <m:r>
                            <a:rPr lang="en-US" sz="1400" b="0" i="0" dirty="0" smtClean="0">
                              <a:solidFill>
                                <a:schemeClr val="tx1"/>
                              </a:solidFill>
                              <a:latin typeface="Cambria Math" panose="02040503050406030204" pitchFamily="18" charset="0"/>
                            </a:rPr>
                            <m:t>3</m:t>
                          </m:r>
                        </m:sub>
                        <m:sup>
                          <m:r>
                            <a:rPr lang="en-IN" sz="1400" dirty="0">
                              <a:solidFill>
                                <a:schemeClr val="tx1"/>
                              </a:solidFill>
                              <a:latin typeface="Cambria Math" panose="02040503050406030204" pitchFamily="18" charset="0"/>
                            </a:rPr>
                            <m:t>′</m:t>
                          </m:r>
                        </m:sup>
                      </m:sSubSup>
                      <m:r>
                        <a:rPr lang="en-IN" sz="1400" i="0" dirty="0">
                          <a:solidFill>
                            <a:schemeClr val="tx1"/>
                          </a:solidFill>
                          <a:latin typeface="Cambria Math" panose="02040503050406030204" pitchFamily="18" charset="0"/>
                        </a:rPr>
                        <m:t>+</m:t>
                      </m:r>
                      <m:sSub>
                        <m:sSubPr>
                          <m:ctrlPr>
                            <a:rPr lang="en-IN" sz="1400" i="1" dirty="0">
                              <a:solidFill>
                                <a:schemeClr val="tx1"/>
                              </a:solidFill>
                              <a:latin typeface="Cambria Math" panose="02040503050406030204" pitchFamily="18" charset="0"/>
                            </a:rPr>
                          </m:ctrlPr>
                        </m:sSubPr>
                        <m:e>
                          <m:r>
                            <a:rPr lang="en-IN" sz="1400" i="1" dirty="0">
                              <a:solidFill>
                                <a:schemeClr val="tx1"/>
                              </a:solidFill>
                              <a:latin typeface="Cambria Math" panose="02040503050406030204" pitchFamily="18" charset="0"/>
                            </a:rPr>
                            <m:t>𝑏</m:t>
                          </m:r>
                        </m:e>
                        <m:sub>
                          <m:r>
                            <a:rPr lang="en-US" sz="1400" b="0" i="0" dirty="0" smtClean="0">
                              <a:solidFill>
                                <a:schemeClr val="tx1"/>
                              </a:solidFill>
                              <a:latin typeface="Cambria Math" panose="02040503050406030204" pitchFamily="18" charset="0"/>
                            </a:rPr>
                            <m:t>4</m:t>
                          </m:r>
                        </m:sub>
                      </m:sSub>
                    </m:oMath>
                  </m:oMathPara>
                </a14:m>
                <a:endParaRPr lang="en-IN" sz="1400" dirty="0">
                  <a:solidFill>
                    <a:schemeClr val="tx1"/>
                  </a:solidFill>
                </a:endParaRPr>
              </a:p>
              <a:p>
                <a:pPr algn="just"/>
                <a:endParaRPr lang="en-IN" sz="1400" i="1" dirty="0">
                  <a:solidFill>
                    <a:schemeClr val="tx1"/>
                  </a:solidFill>
                  <a:latin typeface="Cambria Math" panose="02040503050406030204" pitchFamily="18" charset="0"/>
                </a:endParaRPr>
              </a:p>
              <a:p>
                <a:pPr algn="just"/>
                <a14:m>
                  <m:oMathPara xmlns:m="http://schemas.openxmlformats.org/officeDocument/2006/math">
                    <m:oMathParaPr>
                      <m:jc m:val="centerGroup"/>
                    </m:oMathParaPr>
                    <m:oMath xmlns:m="http://schemas.openxmlformats.org/officeDocument/2006/math">
                      <m:acc>
                        <m:accPr>
                          <m:chr m:val="̂"/>
                          <m:ctrlPr>
                            <a:rPr lang="en-IN" sz="1400" i="1" smtClean="0">
                              <a:solidFill>
                                <a:schemeClr val="tx1"/>
                              </a:solidFill>
                              <a:latin typeface="Cambria Math" panose="02040503050406030204" pitchFamily="18" charset="0"/>
                            </a:rPr>
                          </m:ctrlPr>
                        </m:accPr>
                        <m:e>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𝑌</m:t>
                              </m:r>
                            </m:e>
                            <m:sub>
                              <m:r>
                                <a:rPr lang="en-IN" sz="1400" i="1">
                                  <a:solidFill>
                                    <a:schemeClr val="tx1"/>
                                  </a:solidFill>
                                  <a:latin typeface="Cambria Math" panose="02040503050406030204" pitchFamily="18" charset="0"/>
                                </a:rPr>
                                <m:t>𝑖</m:t>
                              </m:r>
                            </m:sub>
                          </m:sSub>
                        </m:e>
                      </m:acc>
                      <m:r>
                        <a:rPr lang="en-IN" sz="1400" i="0">
                          <a:solidFill>
                            <a:schemeClr val="tx1"/>
                          </a:solidFill>
                          <a:latin typeface="Cambria Math" panose="02040503050406030204" pitchFamily="18" charset="0"/>
                        </a:rPr>
                        <m:t>=</m:t>
                      </m:r>
                      <m:f>
                        <m:fPr>
                          <m:ctrlPr>
                            <a:rPr lang="en-IN" sz="1400" i="1">
                              <a:solidFill>
                                <a:schemeClr val="tx1"/>
                              </a:solidFill>
                              <a:latin typeface="Cambria Math" panose="02040503050406030204" pitchFamily="18" charset="0"/>
                            </a:rPr>
                          </m:ctrlPr>
                        </m:fPr>
                        <m:num>
                          <m:sSup>
                            <m:sSupPr>
                              <m:ctrlPr>
                                <a:rPr lang="en-IN" sz="1400" i="1">
                                  <a:solidFill>
                                    <a:schemeClr val="tx1"/>
                                  </a:solidFill>
                                  <a:latin typeface="Cambria Math" panose="02040503050406030204" pitchFamily="18" charset="0"/>
                                </a:rPr>
                              </m:ctrlPr>
                            </m:sSupPr>
                            <m:e>
                              <m:r>
                                <a:rPr lang="en-IN" sz="1400" i="1">
                                  <a:solidFill>
                                    <a:schemeClr val="tx1"/>
                                  </a:solidFill>
                                  <a:latin typeface="Cambria Math" panose="02040503050406030204" pitchFamily="18" charset="0"/>
                                </a:rPr>
                                <m:t>𝑒</m:t>
                              </m:r>
                            </m:e>
                            <m:sup>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𝑍</m:t>
                                  </m:r>
                                </m:e>
                                <m:sub>
                                  <m:r>
                                    <a:rPr lang="en-IN" sz="1400" i="0">
                                      <a:solidFill>
                                        <a:schemeClr val="tx1"/>
                                      </a:solidFill>
                                      <a:latin typeface="Cambria Math" panose="02040503050406030204" pitchFamily="18" charset="0"/>
                                    </a:rPr>
                                    <m:t>4</m:t>
                                  </m:r>
                                  <m:r>
                                    <a:rPr lang="en-IN" sz="1400" i="1">
                                      <a:solidFill>
                                        <a:schemeClr val="tx1"/>
                                      </a:solidFill>
                                      <a:latin typeface="Cambria Math" panose="02040503050406030204" pitchFamily="18" charset="0"/>
                                    </a:rPr>
                                    <m:t>𝑖</m:t>
                                  </m:r>
                                </m:sub>
                              </m:sSub>
                            </m:sup>
                          </m:sSup>
                        </m:num>
                        <m:den>
                          <m:d>
                            <m:dPr>
                              <m:begChr m:val="{"/>
                              <m:endChr m:val="}"/>
                              <m:ctrlPr>
                                <a:rPr lang="en-IN" sz="1400" i="1">
                                  <a:solidFill>
                                    <a:schemeClr val="tx1"/>
                                  </a:solidFill>
                                  <a:latin typeface="Cambria Math" panose="02040503050406030204" pitchFamily="18" charset="0"/>
                                </a:rPr>
                              </m:ctrlPr>
                            </m:dPr>
                            <m:e>
                              <m:nary>
                                <m:naryPr>
                                  <m:chr m:val="∑"/>
                                  <m:limLoc m:val="subSup"/>
                                  <m:ctrlPr>
                                    <a:rPr lang="en-IN" sz="1400" i="1">
                                      <a:solidFill>
                                        <a:schemeClr val="tx1"/>
                                      </a:solidFill>
                                      <a:latin typeface="Cambria Math" panose="02040503050406030204" pitchFamily="18" charset="0"/>
                                    </a:rPr>
                                  </m:ctrlPr>
                                </m:naryPr>
                                <m:sub>
                                  <m:r>
                                    <a:rPr lang="en-IN" sz="1400" i="1">
                                      <a:solidFill>
                                        <a:schemeClr val="tx1"/>
                                      </a:solidFill>
                                      <a:latin typeface="Cambria Math" panose="02040503050406030204" pitchFamily="18" charset="0"/>
                                    </a:rPr>
                                    <m:t>𝑗</m:t>
                                  </m:r>
                                  <m:r>
                                    <a:rPr lang="en-IN" sz="1400" i="0">
                                      <a:solidFill>
                                        <a:schemeClr val="tx1"/>
                                      </a:solidFill>
                                      <a:latin typeface="Cambria Math" panose="02040503050406030204" pitchFamily="18" charset="0"/>
                                    </a:rPr>
                                    <m:t>=1</m:t>
                                  </m:r>
                                </m:sub>
                                <m:sup>
                                  <m:r>
                                    <a:rPr lang="en-IN" sz="1400" i="0">
                                      <a:solidFill>
                                        <a:schemeClr val="tx1"/>
                                      </a:solidFill>
                                      <a:latin typeface="Cambria Math" panose="02040503050406030204" pitchFamily="18" charset="0"/>
                                    </a:rPr>
                                    <m:t>2</m:t>
                                  </m:r>
                                </m:sup>
                                <m:e>
                                  <m:sSup>
                                    <m:sSupPr>
                                      <m:ctrlPr>
                                        <a:rPr lang="en-IN" sz="1400" i="1">
                                          <a:solidFill>
                                            <a:schemeClr val="tx1"/>
                                          </a:solidFill>
                                          <a:latin typeface="Cambria Math" panose="02040503050406030204" pitchFamily="18" charset="0"/>
                                        </a:rPr>
                                      </m:ctrlPr>
                                    </m:sSupPr>
                                    <m:e>
                                      <m:r>
                                        <a:rPr lang="en-IN" sz="1400" i="1">
                                          <a:solidFill>
                                            <a:schemeClr val="tx1"/>
                                          </a:solidFill>
                                          <a:latin typeface="Cambria Math" panose="02040503050406030204" pitchFamily="18" charset="0"/>
                                        </a:rPr>
                                        <m:t>𝑒</m:t>
                                      </m:r>
                                    </m:e>
                                    <m:sup>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𝑍</m:t>
                                          </m:r>
                                        </m:e>
                                        <m:sub>
                                          <m:r>
                                            <a:rPr lang="en-IN" sz="1400" i="0">
                                              <a:solidFill>
                                                <a:schemeClr val="tx1"/>
                                              </a:solidFill>
                                              <a:latin typeface="Cambria Math" panose="02040503050406030204" pitchFamily="18" charset="0"/>
                                            </a:rPr>
                                            <m:t>4</m:t>
                                          </m:r>
                                          <m:r>
                                            <a:rPr lang="en-IN" sz="1400" i="1">
                                              <a:solidFill>
                                                <a:schemeClr val="tx1"/>
                                              </a:solidFill>
                                              <a:latin typeface="Cambria Math" panose="02040503050406030204" pitchFamily="18" charset="0"/>
                                            </a:rPr>
                                            <m:t>𝑗</m:t>
                                          </m:r>
                                        </m:sub>
                                      </m:sSub>
                                    </m:sup>
                                  </m:sSup>
                                </m:e>
                              </m:nary>
                            </m:e>
                          </m:d>
                        </m:den>
                      </m:f>
                      <m:r>
                        <a:rPr lang="en-IN" sz="1400" i="0">
                          <a:solidFill>
                            <a:schemeClr val="tx1"/>
                          </a:solidFill>
                          <a:latin typeface="Cambria Math" panose="02040503050406030204" pitchFamily="18" charset="0"/>
                        </a:rPr>
                        <m:t>, </m:t>
                      </m:r>
                      <m:r>
                        <a:rPr lang="en-IN" sz="1400" i="1">
                          <a:solidFill>
                            <a:schemeClr val="tx1"/>
                          </a:solidFill>
                          <a:latin typeface="Cambria Math" panose="02040503050406030204" pitchFamily="18" charset="0"/>
                        </a:rPr>
                        <m:t>𝑖</m:t>
                      </m:r>
                      <m:r>
                        <a:rPr lang="en-IN" sz="1400" i="0">
                          <a:solidFill>
                            <a:schemeClr val="tx1"/>
                          </a:solidFill>
                          <a:latin typeface="Cambria Math" panose="02040503050406030204" pitchFamily="18" charset="0"/>
                        </a:rPr>
                        <m:t> = 1,2</m:t>
                      </m:r>
                    </m:oMath>
                  </m:oMathPara>
                </a14:m>
                <a:endParaRPr lang="en-IN" sz="1400" dirty="0">
                  <a:solidFill>
                    <a:schemeClr val="tx1"/>
                  </a:solidFill>
                </a:endParaRPr>
              </a:p>
              <a:p>
                <a:pPr algn="just"/>
                <a:r>
                  <a:rPr lang="en-US" sz="1400" dirty="0" err="1">
                    <a:solidFill>
                      <a:schemeClr val="tx1"/>
                    </a:solidFill>
                  </a:rPr>
                  <a:t>Softmax</a:t>
                </a:r>
                <a:r>
                  <a:rPr lang="en-US" sz="1400" dirty="0">
                    <a:solidFill>
                      <a:schemeClr val="tx1"/>
                    </a:solidFill>
                  </a:rPr>
                  <a:t> ensures that the outputs sum to 1 and can be interpreted as class probabilities.</a:t>
                </a:r>
              </a:p>
              <a:p>
                <a:pPr algn="just"/>
                <a:endParaRPr lang="en-IN" sz="1400" b="1" dirty="0">
                  <a:solidFill>
                    <a:schemeClr val="tx1"/>
                  </a:solidFill>
                </a:endParaRPr>
              </a:p>
              <a:p>
                <a:pPr algn="just"/>
                <a:r>
                  <a:rPr lang="en-IN" sz="1400" b="1" dirty="0">
                    <a:solidFill>
                      <a:schemeClr val="tx1"/>
                    </a:solidFill>
                  </a:rPr>
                  <a:t>Loss Function (Categorical </a:t>
                </a:r>
                <a:r>
                  <a:rPr lang="en-IN" sz="1400" b="1" dirty="0" err="1">
                    <a:solidFill>
                      <a:schemeClr val="tx1"/>
                    </a:solidFill>
                  </a:rPr>
                  <a:t>Crossentropy</a:t>
                </a:r>
                <a:r>
                  <a:rPr lang="en-IN" sz="1400" b="1" dirty="0">
                    <a:solidFill>
                      <a:schemeClr val="tx1"/>
                    </a:solidFill>
                  </a:rPr>
                  <a:t>):</a:t>
                </a:r>
              </a:p>
              <a:p>
                <a:pPr algn="just"/>
                <a14:m>
                  <m:oMathPara xmlns:m="http://schemas.openxmlformats.org/officeDocument/2006/math">
                    <m:oMathParaPr>
                      <m:jc m:val="centerGroup"/>
                    </m:oMathParaPr>
                    <m:oMath xmlns:m="http://schemas.openxmlformats.org/officeDocument/2006/math">
                      <m:r>
                        <a:rPr lang="da-DK" sz="1400" i="1" kern="100" smtClean="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𝐿</m:t>
                      </m:r>
                      <m:r>
                        <a:rPr lang="da-DK" sz="1400" i="1" kern="100" smtClean="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 = −</m:t>
                      </m:r>
                      <m:nary>
                        <m:naryPr>
                          <m:chr m:val="∑"/>
                          <m:limLoc m:val="undOvr"/>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naryPr>
                        <m: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𝑖</m:t>
                          </m:r>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=1</m:t>
                          </m:r>
                        </m:sub>
                        <m:sup>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2</m:t>
                          </m:r>
                        </m:sup>
                        <m:e>
                          <m:sSub>
                            <m:sSubPr>
                              <m:ctrlPr>
                                <a:rPr lang="en-IN" sz="1400" i="1" kern="100">
                                  <a:solidFill>
                                    <a:schemeClr val="tx1"/>
                                  </a:solidFill>
                                  <a:effectLst/>
                                  <a:latin typeface="Cambria Math" panose="02040503050406030204" pitchFamily="18" charset="0"/>
                                  <a:ea typeface="Calibri" panose="020F0502020204030204" pitchFamily="34" charset="0"/>
                                  <a:cs typeface="Gautami" panose="020B0502040204020203" pitchFamily="34" charset="0"/>
                                </a:rPr>
                              </m:ctrlPr>
                            </m:sSubPr>
                            <m:e>
                              <m:r>
                                <a:rPr lang="en-IN" sz="1400" i="1" kern="100">
                                  <a:solidFill>
                                    <a:schemeClr val="tx1"/>
                                  </a:solidFill>
                                  <a:effectLst/>
                                  <a:latin typeface="Cambria Math" panose="02040503050406030204" pitchFamily="18" charset="0"/>
                                  <a:ea typeface="Calibri" panose="020F0502020204030204" pitchFamily="34" charset="0"/>
                                  <a:cs typeface="Gautami" panose="020B0502040204020203" pitchFamily="34" charset="0"/>
                                </a:rPr>
                                <m:t>𝑌</m:t>
                              </m:r>
                            </m:e>
                            <m:sub>
                              <m:r>
                                <a:rPr lang="en-IN" sz="1400" i="1" kern="100">
                                  <a:solidFill>
                                    <a:schemeClr val="tx1"/>
                                  </a:solidFill>
                                  <a:effectLst/>
                                  <a:latin typeface="Cambria Math" panose="02040503050406030204" pitchFamily="18" charset="0"/>
                                  <a:ea typeface="Calibri" panose="020F0502020204030204" pitchFamily="34" charset="0"/>
                                  <a:cs typeface="Gautami" panose="020B0502040204020203" pitchFamily="34" charset="0"/>
                                </a:rPr>
                                <m:t>𝑖</m:t>
                              </m:r>
                            </m:sub>
                          </m:s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𝑙𝑜𝑔</m:t>
                          </m:r>
                          <m:acc>
                            <m:accPr>
                              <m:chr m:val="̂"/>
                              <m:ctrlPr>
                                <a:rPr lang="en-IN" sz="1400" i="1" kern="100">
                                  <a:solidFill>
                                    <a:schemeClr val="tx1"/>
                                  </a:solidFill>
                                  <a:effectLst/>
                                  <a:latin typeface="Cambria Math" panose="02040503050406030204" pitchFamily="18" charset="0"/>
                                  <a:ea typeface="Calibri" panose="020F0502020204030204" pitchFamily="34" charset="0"/>
                                  <a:cs typeface="Gautami" panose="020B0502040204020203" pitchFamily="34" charset="0"/>
                                </a:rPr>
                              </m:ctrlPr>
                            </m:accPr>
                            <m:e>
                              <m:r>
                                <a:rPr lang="en-IN" sz="1400" i="1" kern="100">
                                  <a:solidFill>
                                    <a:schemeClr val="tx1"/>
                                  </a:solidFill>
                                  <a:effectLst/>
                                  <a:latin typeface="Cambria Math" panose="02040503050406030204" pitchFamily="18" charset="0"/>
                                  <a:ea typeface="Calibri" panose="020F0502020204030204" pitchFamily="34" charset="0"/>
                                  <a:cs typeface="Gautami" panose="020B0502040204020203" pitchFamily="34" charset="0"/>
                                </a:rPr>
                                <m:t>(</m:t>
                              </m:r>
                              <m:sSub>
                                <m:sSubPr>
                                  <m:ctrlPr>
                                    <a:rPr lang="en-IN" sz="1400" i="1" kern="100">
                                      <a:solidFill>
                                        <a:schemeClr val="tx1"/>
                                      </a:solidFill>
                                      <a:effectLst/>
                                      <a:latin typeface="Cambria Math" panose="02040503050406030204" pitchFamily="18" charset="0"/>
                                      <a:ea typeface="Calibri" panose="020F0502020204030204" pitchFamily="34" charset="0"/>
                                      <a:cs typeface="Gautami" panose="020B0502040204020203" pitchFamily="34" charset="0"/>
                                    </a:rPr>
                                  </m:ctrlPr>
                                </m:sSubPr>
                                <m:e>
                                  <m:r>
                                    <a:rPr lang="en-IN" sz="1400" i="1" kern="100">
                                      <a:solidFill>
                                        <a:schemeClr val="tx1"/>
                                      </a:solidFill>
                                      <a:effectLst/>
                                      <a:latin typeface="Cambria Math" panose="02040503050406030204" pitchFamily="18" charset="0"/>
                                      <a:ea typeface="Calibri" panose="020F0502020204030204" pitchFamily="34" charset="0"/>
                                      <a:cs typeface="Gautami" panose="020B0502040204020203" pitchFamily="34" charset="0"/>
                                    </a:rPr>
                                    <m:t>𝑌</m:t>
                                  </m:r>
                                </m:e>
                                <m:sub>
                                  <m:r>
                                    <a:rPr lang="en-IN" sz="1400" i="1" kern="100">
                                      <a:solidFill>
                                        <a:schemeClr val="tx1"/>
                                      </a:solidFill>
                                      <a:effectLst/>
                                      <a:latin typeface="Cambria Math" panose="02040503050406030204" pitchFamily="18" charset="0"/>
                                      <a:ea typeface="Calibri" panose="020F0502020204030204" pitchFamily="34" charset="0"/>
                                      <a:cs typeface="Gautami" panose="020B0502040204020203" pitchFamily="34" charset="0"/>
                                    </a:rPr>
                                    <m:t>𝑖</m:t>
                                  </m:r>
                                </m:sub>
                              </m:sSub>
                              <m:r>
                                <a:rPr lang="en-IN" sz="1400" i="1" kern="100">
                                  <a:solidFill>
                                    <a:schemeClr val="tx1"/>
                                  </a:solidFill>
                                  <a:effectLst/>
                                  <a:latin typeface="Cambria Math" panose="02040503050406030204" pitchFamily="18" charset="0"/>
                                  <a:ea typeface="Calibri" panose="020F0502020204030204" pitchFamily="34" charset="0"/>
                                  <a:cs typeface="Gautami" panose="020B0502040204020203" pitchFamily="34" charset="0"/>
                                </a:rPr>
                                <m:t>)</m:t>
                              </m:r>
                            </m:e>
                          </m:acc>
                        </m:e>
                      </m:nary>
                    </m:oMath>
                  </m:oMathPara>
                </a14:m>
                <a:endParaRPr lang="en-IN" sz="1400" kern="1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algn="just"/>
                <a:r>
                  <a:rPr lang="en-US" sz="1400" dirty="0">
                    <a:solidFill>
                      <a:schemeClr val="tx1"/>
                    </a:solidFill>
                  </a:rPr>
                  <a:t>where </a:t>
                </a:r>
                <a14:m>
                  <m:oMath xmlns:m="http://schemas.openxmlformats.org/officeDocument/2006/math">
                    <m:sSub>
                      <m:sSubPr>
                        <m:ctrlPr>
                          <a:rPr lang="en-IN" sz="1400" i="1" kern="100">
                            <a:solidFill>
                              <a:schemeClr val="tx1"/>
                            </a:solidFill>
                            <a:latin typeface="Cambria Math" panose="02040503050406030204" pitchFamily="18" charset="0"/>
                            <a:ea typeface="Calibri" panose="020F0502020204030204" pitchFamily="34" charset="0"/>
                            <a:cs typeface="Gautami" panose="020B0502040204020203" pitchFamily="34" charset="0"/>
                          </a:rPr>
                        </m:ctrlPr>
                      </m:sSubPr>
                      <m:e>
                        <m:r>
                          <a:rPr lang="en-IN" sz="1400" i="1" kern="100">
                            <a:solidFill>
                              <a:schemeClr val="tx1"/>
                            </a:solidFill>
                            <a:latin typeface="Cambria Math" panose="02040503050406030204" pitchFamily="18" charset="0"/>
                            <a:ea typeface="Calibri" panose="020F0502020204030204" pitchFamily="34" charset="0"/>
                            <a:cs typeface="Gautami" panose="020B0502040204020203" pitchFamily="34" charset="0"/>
                          </a:rPr>
                          <m:t>𝑌</m:t>
                        </m:r>
                      </m:e>
                      <m:sub>
                        <m:r>
                          <a:rPr lang="en-IN" sz="1400" i="1" kern="100">
                            <a:solidFill>
                              <a:schemeClr val="tx1"/>
                            </a:solidFill>
                            <a:latin typeface="Cambria Math" panose="02040503050406030204" pitchFamily="18" charset="0"/>
                            <a:ea typeface="Calibri" panose="020F0502020204030204" pitchFamily="34" charset="0"/>
                            <a:cs typeface="Gautami" panose="020B0502040204020203" pitchFamily="34" charset="0"/>
                          </a:rPr>
                          <m:t>𝑖</m:t>
                        </m:r>
                      </m:sub>
                    </m:sSub>
                    <m:r>
                      <a:rPr lang="en-IN" sz="1400" i="1" kern="100">
                        <a:solidFill>
                          <a:schemeClr val="tx1"/>
                        </a:solidFill>
                        <a:latin typeface="Cambria Math" panose="02040503050406030204" pitchFamily="18" charset="0"/>
                        <a:ea typeface="Calibri" panose="020F0502020204030204" pitchFamily="34" charset="0"/>
                        <a:cs typeface="Gautami" panose="020B0502040204020203" pitchFamily="34" charset="0"/>
                      </a:rPr>
                      <m:t> </m:t>
                    </m:r>
                  </m:oMath>
                </a14:m>
                <a:r>
                  <a:rPr lang="en-US" sz="1400" dirty="0">
                    <a:solidFill>
                      <a:schemeClr val="tx1"/>
                    </a:solidFill>
                  </a:rPr>
                  <a:t>​ is the true label and </a:t>
                </a:r>
                <a14:m>
                  <m:oMath xmlns:m="http://schemas.openxmlformats.org/officeDocument/2006/math">
                    <m:acc>
                      <m:accPr>
                        <m:chr m:val="̂"/>
                        <m:ctrlPr>
                          <a:rPr lang="en-IN" sz="1400" i="1" kern="100">
                            <a:solidFill>
                              <a:schemeClr val="tx1"/>
                            </a:solidFill>
                            <a:latin typeface="Cambria Math" panose="02040503050406030204" pitchFamily="18" charset="0"/>
                            <a:ea typeface="Calibri" panose="020F0502020204030204" pitchFamily="34" charset="0"/>
                            <a:cs typeface="Gautami" panose="020B0502040204020203" pitchFamily="34" charset="0"/>
                          </a:rPr>
                        </m:ctrlPr>
                      </m:accPr>
                      <m:e>
                        <m:sSub>
                          <m:sSubPr>
                            <m:ctrlPr>
                              <a:rPr lang="en-IN" sz="1400" i="1" kern="100">
                                <a:solidFill>
                                  <a:schemeClr val="tx1"/>
                                </a:solidFill>
                                <a:latin typeface="Cambria Math" panose="02040503050406030204" pitchFamily="18" charset="0"/>
                                <a:ea typeface="Calibri" panose="020F0502020204030204" pitchFamily="34" charset="0"/>
                                <a:cs typeface="Gautami" panose="020B0502040204020203" pitchFamily="34" charset="0"/>
                              </a:rPr>
                            </m:ctrlPr>
                          </m:sSubPr>
                          <m:e>
                            <m:r>
                              <a:rPr lang="en-IN" sz="1400" i="1" kern="100">
                                <a:solidFill>
                                  <a:schemeClr val="tx1"/>
                                </a:solidFill>
                                <a:latin typeface="Cambria Math" panose="02040503050406030204" pitchFamily="18" charset="0"/>
                                <a:ea typeface="Calibri" panose="020F0502020204030204" pitchFamily="34" charset="0"/>
                                <a:cs typeface="Gautami" panose="020B0502040204020203" pitchFamily="34" charset="0"/>
                              </a:rPr>
                              <m:t>𝑌</m:t>
                            </m:r>
                          </m:e>
                          <m:sub>
                            <m:r>
                              <a:rPr lang="en-IN" sz="1400" i="1" kern="100">
                                <a:solidFill>
                                  <a:schemeClr val="tx1"/>
                                </a:solidFill>
                                <a:latin typeface="Cambria Math" panose="02040503050406030204" pitchFamily="18" charset="0"/>
                                <a:ea typeface="Calibri" panose="020F0502020204030204" pitchFamily="34" charset="0"/>
                                <a:cs typeface="Gautami" panose="020B0502040204020203" pitchFamily="34" charset="0"/>
                              </a:rPr>
                              <m:t>𝑖</m:t>
                            </m:r>
                          </m:sub>
                        </m:sSub>
                      </m:e>
                    </m:acc>
                    <m:r>
                      <a:rPr lang="en-IN" sz="1400" i="1" kern="100">
                        <a:solidFill>
                          <a:schemeClr val="tx1"/>
                        </a:solidFill>
                        <a:latin typeface="Cambria Math" panose="02040503050406030204" pitchFamily="18" charset="0"/>
                        <a:ea typeface="Calibri" panose="020F0502020204030204" pitchFamily="34" charset="0"/>
                        <a:cs typeface="Gautami" panose="020B0502040204020203" pitchFamily="34" charset="0"/>
                      </a:rPr>
                      <m:t> </m:t>
                    </m:r>
                  </m:oMath>
                </a14:m>
                <a:r>
                  <a:rPr lang="en-US" sz="1400" dirty="0">
                    <a:solidFill>
                      <a:schemeClr val="tx1"/>
                    </a:solidFill>
                  </a:rPr>
                  <a:t>​ is the predicted probability.</a:t>
                </a:r>
                <a:endParaRPr lang="en-IN" sz="1400" kern="1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algn="just"/>
                <a:endParaRPr lang="en-IN" sz="1400" b="1" dirty="0">
                  <a:solidFill>
                    <a:schemeClr val="tx1"/>
                  </a:solidFill>
                </a:endParaRPr>
              </a:p>
              <a:p>
                <a:pPr algn="just"/>
                <a:r>
                  <a:rPr lang="en-IN" sz="1400" b="1" dirty="0">
                    <a:solidFill>
                      <a:schemeClr val="tx1"/>
                    </a:solidFill>
                  </a:rPr>
                  <a:t>Adam Optimization Update Rule:</a:t>
                </a:r>
              </a:p>
              <a:p>
                <a:pPr algn="just"/>
                <a14:m>
                  <m:oMathPara xmlns:m="http://schemas.openxmlformats.org/officeDocument/2006/math">
                    <m:oMathParaPr>
                      <m:jc m:val="centerGroup"/>
                    </m:oMathParaPr>
                    <m:oMath xmlns:m="http://schemas.openxmlformats.org/officeDocument/2006/math">
                      <m:sSub>
                        <m:sSubPr>
                          <m:ctrlPr>
                            <a:rPr lang="en-IN" sz="1400" i="1" kern="100" smtClean="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sSubPr>
                        <m:e>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𝑊</m:t>
                          </m:r>
                        </m:e>
                        <m: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𝑡</m:t>
                          </m:r>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+1</m:t>
                          </m:r>
                        </m:sub>
                      </m:s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 </m:t>
                      </m:r>
                      <m:sSub>
                        <m:sSubPr>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sSubPr>
                        <m:e>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𝑊</m:t>
                          </m:r>
                        </m:e>
                        <m: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𝑡</m:t>
                          </m:r>
                        </m:sub>
                      </m:s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 </m:t>
                      </m:r>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𝜂</m:t>
                      </m:r>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m:t>
                      </m:r>
                      <m:f>
                        <m:fPr>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fPr>
                        <m:num>
                          <m:sSub>
                            <m:sSubPr>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sSubPr>
                            <m:e>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𝑚</m:t>
                              </m:r>
                            </m:e>
                            <m: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𝑡</m:t>
                              </m:r>
                            </m:sub>
                          </m:sSub>
                        </m:num>
                        <m:den>
                          <m:rad>
                            <m:radPr>
                              <m:degHide m:val="on"/>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radPr>
                            <m:deg/>
                            <m:e>
                              <m:sSub>
                                <m:sSubPr>
                                  <m:ctrlPr>
                                    <a:rPr lang="en-IN" sz="1400" i="1" kern="100">
                                      <a:solidFill>
                                        <a:schemeClr val="tx1"/>
                                      </a:solidFill>
                                      <a:latin typeface="Cambria Math" panose="02040503050406030204" pitchFamily="18" charset="0"/>
                                      <a:ea typeface="Times New Roman" panose="02020603050405020304" pitchFamily="18" charset="0"/>
                                      <a:cs typeface="Gautami" panose="020B0502040204020203" pitchFamily="34" charset="0"/>
                                    </a:rPr>
                                  </m:ctrlPr>
                                </m:sSubPr>
                                <m:e>
                                  <m:r>
                                    <a:rPr lang="da-DK" sz="1400" i="1" kern="100">
                                      <a:solidFill>
                                        <a:schemeClr val="tx1"/>
                                      </a:solidFill>
                                      <a:latin typeface="Cambria Math" panose="02040503050406030204" pitchFamily="18" charset="0"/>
                                      <a:ea typeface="Times New Roman" panose="02020603050405020304" pitchFamily="18" charset="0"/>
                                      <a:cs typeface="Gautami" panose="020B0502040204020203" pitchFamily="34" charset="0"/>
                                    </a:rPr>
                                    <m:t>𝑣</m:t>
                                  </m:r>
                                </m:e>
                                <m:sub>
                                  <m:r>
                                    <a:rPr lang="da-DK" sz="1400" i="1" kern="100">
                                      <a:solidFill>
                                        <a:schemeClr val="tx1"/>
                                      </a:solidFill>
                                      <a:latin typeface="Cambria Math" panose="02040503050406030204" pitchFamily="18" charset="0"/>
                                      <a:ea typeface="Times New Roman" panose="02020603050405020304" pitchFamily="18" charset="0"/>
                                      <a:cs typeface="Gautami" panose="020B0502040204020203" pitchFamily="34" charset="0"/>
                                    </a:rPr>
                                    <m:t>𝑡</m:t>
                                  </m:r>
                                </m:sub>
                              </m:s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 </m:t>
                              </m:r>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𝜖</m:t>
                              </m:r>
                            </m:e>
                          </m:rad>
                        </m:den>
                      </m:f>
                    </m:oMath>
                  </m:oMathPara>
                </a14:m>
                <a:endParaRPr lang="en-IN" sz="1400" kern="1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algn="just"/>
                <a:r>
                  <a:rPr lang="en-US" sz="1400" dirty="0">
                    <a:solidFill>
                      <a:schemeClr val="tx1"/>
                    </a:solidFill>
                  </a:rPr>
                  <a:t>where </a:t>
                </a:r>
                <a14:m>
                  <m:oMath xmlns:m="http://schemas.openxmlformats.org/officeDocument/2006/math">
                    <m:sSub>
                      <m:sSubPr>
                        <m:ctrlPr>
                          <a:rPr lang="en-IN" sz="1400" i="1" kern="100" smtClean="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sSubPr>
                      <m:e>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𝑚</m:t>
                        </m:r>
                      </m:e>
                      <m: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𝑡</m:t>
                        </m:r>
                      </m:sub>
                    </m:sSub>
                    <m:r>
                      <a:rPr lang="da-DK"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 </m:t>
                    </m:r>
                  </m:oMath>
                </a14:m>
                <a:r>
                  <a:rPr lang="en-US" sz="1400" dirty="0">
                    <a:solidFill>
                      <a:schemeClr val="tx1"/>
                    </a:solidFill>
                  </a:rPr>
                  <a:t>​ and </a:t>
                </a:r>
                <a14:m>
                  <m:oMath xmlns:m="http://schemas.openxmlformats.org/officeDocument/2006/math">
                    <m:sSub>
                      <m:sSubPr>
                        <m:ctrlPr>
                          <a:rPr lang="en-IN" sz="1400" i="1" kern="100">
                            <a:solidFill>
                              <a:schemeClr val="tx1"/>
                            </a:solidFill>
                            <a:latin typeface="Cambria Math" panose="02040503050406030204" pitchFamily="18" charset="0"/>
                            <a:ea typeface="Times New Roman" panose="02020603050405020304" pitchFamily="18" charset="0"/>
                            <a:cs typeface="Gautami" panose="020B0502040204020203" pitchFamily="34" charset="0"/>
                          </a:rPr>
                        </m:ctrlPr>
                      </m:sSubPr>
                      <m:e>
                        <m:r>
                          <a:rPr lang="da-DK" sz="1400" i="1" kern="100">
                            <a:solidFill>
                              <a:schemeClr val="tx1"/>
                            </a:solidFill>
                            <a:latin typeface="Cambria Math" panose="02040503050406030204" pitchFamily="18" charset="0"/>
                            <a:ea typeface="Times New Roman" panose="02020603050405020304" pitchFamily="18" charset="0"/>
                            <a:cs typeface="Gautami" panose="020B0502040204020203" pitchFamily="34" charset="0"/>
                          </a:rPr>
                          <m:t>𝑣</m:t>
                        </m:r>
                      </m:e>
                      <m:sub>
                        <m:r>
                          <a:rPr lang="da-DK" sz="1400" i="1" kern="100">
                            <a:solidFill>
                              <a:schemeClr val="tx1"/>
                            </a:solidFill>
                            <a:latin typeface="Cambria Math" panose="02040503050406030204" pitchFamily="18" charset="0"/>
                            <a:ea typeface="Times New Roman" panose="02020603050405020304" pitchFamily="18" charset="0"/>
                            <a:cs typeface="Gautami" panose="020B0502040204020203" pitchFamily="34" charset="0"/>
                          </a:rPr>
                          <m:t>𝑡</m:t>
                        </m:r>
                      </m:sub>
                    </m:sSub>
                    <m:r>
                      <a:rPr lang="da-DK" sz="1400" i="1" kern="100">
                        <a:solidFill>
                          <a:schemeClr val="tx1"/>
                        </a:solidFill>
                        <a:latin typeface="Cambria Math" panose="02040503050406030204" pitchFamily="18" charset="0"/>
                        <a:ea typeface="Times New Roman" panose="02020603050405020304" pitchFamily="18" charset="0"/>
                        <a:cs typeface="Gautami" panose="020B0502040204020203" pitchFamily="34" charset="0"/>
                      </a:rPr>
                      <m:t> </m:t>
                    </m:r>
                  </m:oMath>
                </a14:m>
                <a:r>
                  <a:rPr lang="en-US" sz="1400" dirty="0">
                    <a:solidFill>
                      <a:schemeClr val="tx1"/>
                    </a:solidFill>
                  </a:rPr>
                  <a:t>​ are the first and second moment estimates, η is the learning rate, and ϵ is a small number to prevent division by zero.</a:t>
                </a:r>
                <a:endParaRPr lang="en-IN" sz="1400" kern="1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p:txBody>
          </p:sp>
        </mc:Choice>
        <mc:Fallback xmlns="">
          <p:sp>
            <p:nvSpPr>
              <p:cNvPr id="13" name="Text Placeholder 3">
                <a:extLst>
                  <a:ext uri="{FF2B5EF4-FFF2-40B4-BE49-F238E27FC236}">
                    <a16:creationId xmlns:a16="http://schemas.microsoft.com/office/drawing/2014/main" id="{BBD8AE50-8EFB-71A3-3CA0-90801C13944D}"/>
                  </a:ext>
                </a:extLst>
              </p:cNvPr>
              <p:cNvSpPr txBox="1">
                <a:spLocks noRot="1" noChangeAspect="1" noMove="1" noResize="1" noEditPoints="1" noAdjustHandles="1" noChangeArrowheads="1" noChangeShapeType="1" noTextEdit="1"/>
              </p:cNvSpPr>
              <p:nvPr/>
            </p:nvSpPr>
            <p:spPr>
              <a:xfrm>
                <a:off x="1125961" y="1668517"/>
                <a:ext cx="10661276" cy="4608219"/>
              </a:xfrm>
              <a:prstGeom prst="rect">
                <a:avLst/>
              </a:prstGeom>
              <a:blipFill>
                <a:blip r:embed="rId2"/>
                <a:stretch>
                  <a:fillRect l="-172" t="-661" r="-172" b="-1058"/>
                </a:stretch>
              </a:blipFill>
            </p:spPr>
            <p:txBody>
              <a:bodyPr/>
              <a:lstStyle/>
              <a:p>
                <a:r>
                  <a:rPr lang="en-IN">
                    <a:noFill/>
                  </a:rPr>
                  <a:t> </a:t>
                </a:r>
              </a:p>
            </p:txBody>
          </p:sp>
        </mc:Fallback>
      </mc:AlternateContent>
    </p:spTree>
    <p:extLst>
      <p:ext uri="{BB962C8B-B14F-4D97-AF65-F5344CB8AC3E}">
        <p14:creationId xmlns:p14="http://schemas.microsoft.com/office/powerpoint/2010/main" val="417035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50433-AD72-68E5-E6D6-A6AB88EF562B}"/>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024C74FC-B445-DDFE-3C05-11B2B5A6FAB5}"/>
              </a:ext>
            </a:extLst>
          </p:cNvPr>
          <p:cNvSpPr>
            <a:spLocks noGrp="1"/>
          </p:cNvSpPr>
          <p:nvPr>
            <p:ph type="body" sz="quarter" idx="13"/>
          </p:nvPr>
        </p:nvSpPr>
        <p:spPr>
          <a:xfrm>
            <a:off x="460151" y="436445"/>
            <a:ext cx="2378075" cy="1111250"/>
          </a:xfrm>
        </p:spPr>
        <p:txBody>
          <a:bodyPr/>
          <a:lstStyle/>
          <a:p>
            <a:r>
              <a:rPr lang="en-US" dirty="0"/>
              <a:t>06</a:t>
            </a:r>
          </a:p>
        </p:txBody>
      </p:sp>
      <p:sp>
        <p:nvSpPr>
          <p:cNvPr id="3" name="Title 2">
            <a:extLst>
              <a:ext uri="{FF2B5EF4-FFF2-40B4-BE49-F238E27FC236}">
                <a16:creationId xmlns:a16="http://schemas.microsoft.com/office/drawing/2014/main" id="{6FD6DE09-BCC6-0B5E-61B3-54BB2013854E}"/>
              </a:ext>
            </a:extLst>
          </p:cNvPr>
          <p:cNvSpPr>
            <a:spLocks noGrp="1"/>
          </p:cNvSpPr>
          <p:nvPr>
            <p:ph type="title"/>
          </p:nvPr>
        </p:nvSpPr>
        <p:spPr>
          <a:xfrm>
            <a:off x="724260" y="724821"/>
            <a:ext cx="9522399" cy="655320"/>
          </a:xfrm>
        </p:spPr>
        <p:txBody>
          <a:bodyPr>
            <a:normAutofit fontScale="90000"/>
          </a:bodyPr>
          <a:lstStyle/>
          <a:p>
            <a:r>
              <a:rPr lang="en-US" dirty="0"/>
              <a:t>Results</a:t>
            </a:r>
          </a:p>
        </p:txBody>
      </p:sp>
      <p:sp>
        <p:nvSpPr>
          <p:cNvPr id="2" name="Text Placeholder 3">
            <a:extLst>
              <a:ext uri="{FF2B5EF4-FFF2-40B4-BE49-F238E27FC236}">
                <a16:creationId xmlns:a16="http://schemas.microsoft.com/office/drawing/2014/main" id="{8CC68EF3-197D-5540-CB3B-835C81E499B3}"/>
              </a:ext>
            </a:extLst>
          </p:cNvPr>
          <p:cNvSpPr txBox="1">
            <a:spLocks/>
          </p:cNvSpPr>
          <p:nvPr/>
        </p:nvSpPr>
        <p:spPr>
          <a:xfrm>
            <a:off x="1028700" y="1740835"/>
            <a:ext cx="10661276" cy="446274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88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3" name="Text Placeholder 3">
                <a:extLst>
                  <a:ext uri="{FF2B5EF4-FFF2-40B4-BE49-F238E27FC236}">
                    <a16:creationId xmlns:a16="http://schemas.microsoft.com/office/drawing/2014/main" id="{31869A2D-4FE7-D41A-910A-B49F6FBDD0DA}"/>
                  </a:ext>
                </a:extLst>
              </p:cNvPr>
              <p:cNvSpPr txBox="1">
                <a:spLocks/>
              </p:cNvSpPr>
              <p:nvPr/>
            </p:nvSpPr>
            <p:spPr>
              <a:xfrm>
                <a:off x="876300" y="1740834"/>
                <a:ext cx="10661276" cy="446274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8800" kern="1200">
                    <a:solidFill>
                      <a:schemeClr val="bg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IN" sz="1400" kern="1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US" sz="1400" b="1" dirty="0">
                    <a:solidFill>
                      <a:schemeClr val="tx1"/>
                    </a:solidFill>
                  </a:rPr>
                  <a:t>Activation Function (</a:t>
                </a:r>
                <a:r>
                  <a:rPr lang="en-US" sz="1400" b="1" dirty="0" err="1">
                    <a:solidFill>
                      <a:schemeClr val="tx1"/>
                    </a:solidFill>
                  </a:rPr>
                  <a:t>ReLU</a:t>
                </a:r>
                <a:r>
                  <a:rPr lang="en-US" sz="1400" b="1" dirty="0">
                    <a:solidFill>
                      <a:schemeClr val="tx1"/>
                    </a:solidFill>
                  </a:rPr>
                  <a:t>):</a:t>
                </a:r>
              </a:p>
              <a:p>
                <a:pPr algn="just">
                  <a:spcAft>
                    <a:spcPts val="800"/>
                  </a:spcAft>
                </a:pPr>
                <a14:m>
                  <m:oMathPara xmlns:m="http://schemas.openxmlformats.org/officeDocument/2006/math">
                    <m:oMathParaPr>
                      <m:jc m:val="centerGroup"/>
                    </m:oMathParaPr>
                    <m:oMath xmlns:m="http://schemas.openxmlformats.org/officeDocument/2006/math">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𝑎</m:t>
                      </m:r>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m:t>
                      </m:r>
                      <m:func>
                        <m:funcPr>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funcPr>
                        <m:fName>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𝑚𝑎𝑥</m:t>
                          </m:r>
                        </m:fName>
                        <m:e>
                          <m:d>
                            <m:dPr>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dPr>
                            <m:e>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0,</m:t>
                              </m:r>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𝑧</m:t>
                              </m:r>
                            </m:e>
                          </m:d>
                        </m:e>
                      </m:func>
                    </m:oMath>
                  </m:oMathPara>
                </a14:m>
                <a:endParaRPr lang="en-IN" sz="1400" kern="1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algn="just">
                  <a:spcAft>
                    <a:spcPts val="800"/>
                  </a:spcAft>
                </a:pPr>
                <a:r>
                  <a:rPr lang="en-US" sz="1400" b="0" dirty="0">
                    <a:solidFill>
                      <a:schemeClr val="tx1"/>
                    </a:solidFill>
                  </a:rPr>
                  <a:t>The </a:t>
                </a:r>
                <a:r>
                  <a:rPr lang="en-US" sz="1400" b="0" dirty="0" err="1">
                    <a:solidFill>
                      <a:schemeClr val="tx1"/>
                    </a:solidFill>
                  </a:rPr>
                  <a:t>ReLU</a:t>
                </a:r>
                <a:r>
                  <a:rPr lang="en-US" sz="1400" b="0" dirty="0">
                    <a:solidFill>
                      <a:schemeClr val="tx1"/>
                    </a:solidFill>
                  </a:rPr>
                  <a:t> (Rectified Linear Unit) activation function is used in hidden layers to introduce non-linearity. If is negative, the output is zero; otherwise, it remains the same.</a:t>
                </a:r>
              </a:p>
              <a:p>
                <a:pPr>
                  <a:lnSpc>
                    <a:spcPct val="107000"/>
                  </a:lnSpc>
                  <a:spcAft>
                    <a:spcPts val="800"/>
                  </a:spcAft>
                </a:pPr>
                <a:r>
                  <a:rPr lang="en-US" sz="1400" b="1" dirty="0">
                    <a:solidFill>
                      <a:schemeClr val="tx1"/>
                    </a:solidFill>
                  </a:rPr>
                  <a:t>Global Model Prediction (</a:t>
                </a:r>
                <a:r>
                  <a:rPr lang="en-US" sz="1400" b="1" dirty="0" err="1">
                    <a:solidFill>
                      <a:schemeClr val="tx1"/>
                    </a:solidFill>
                  </a:rPr>
                  <a:t>Softmax</a:t>
                </a:r>
                <a:r>
                  <a:rPr lang="en-US" sz="1400" b="1" dirty="0">
                    <a:solidFill>
                      <a:schemeClr val="tx1"/>
                    </a:solidFill>
                  </a:rPr>
                  <a:t> Output):</a:t>
                </a:r>
                <a:endParaRPr lang="en-IN" sz="1400" b="1" i="1" kern="100" dirty="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acc>
                        <m:accPr>
                          <m:chr m:val="̂"/>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accPr>
                        <m:e>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𝑦</m:t>
                          </m:r>
                        </m:e>
                      </m:acc>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m:t>
                      </m:r>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𝑎𝑟𝑔𝑚𝑎𝑥</m:t>
                      </m:r>
                      <m:d>
                        <m:dPr>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dPr>
                        <m:e>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𝑃</m:t>
                          </m:r>
                          <m:d>
                            <m:dPr>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dPr>
                            <m:e>
                              <m:sSub>
                                <m:sSubPr>
                                  <m:ctrlP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ctrlPr>
                                </m:sSubPr>
                                <m:e>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𝑦</m:t>
                                  </m:r>
                                </m:e>
                                <m:sub>
                                  <m:r>
                                    <a:rPr lang="en-IN" sz="1400" i="1" kern="10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rPr>
                                    <m:t>𝑖</m:t>
                                  </m:r>
                                </m:sub>
                              </m:sSub>
                            </m:e>
                          </m:d>
                        </m:e>
                      </m:d>
                    </m:oMath>
                  </m:oMathPara>
                </a14:m>
                <a:endParaRPr lang="en-IN" sz="1400" kern="1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a:lnSpc>
                    <a:spcPct val="107000"/>
                  </a:lnSpc>
                  <a:spcAft>
                    <a:spcPts val="800"/>
                  </a:spcAft>
                </a:pPr>
                <a:r>
                  <a:rPr lang="en-US" sz="1400" b="0" dirty="0">
                    <a:solidFill>
                      <a:schemeClr val="tx1"/>
                    </a:solidFill>
                  </a:rPr>
                  <a:t>The class with the highest probability is chosen as the predicted label.</a:t>
                </a:r>
                <a:endParaRPr lang="en-IN" sz="1400" b="0" kern="100" dirty="0">
                  <a:solidFill>
                    <a:schemeClr val="tx1"/>
                  </a:solidFill>
                  <a:effectLst/>
                  <a:latin typeface="Calibri" panose="020F0502020204030204" pitchFamily="34" charset="0"/>
                  <a:ea typeface="Calibri" panose="020F0502020204030204" pitchFamily="34" charset="0"/>
                  <a:cs typeface="Gautami" panose="020B0502040204020203" pitchFamily="34" charset="0"/>
                </a:endParaRPr>
              </a:p>
              <a:p>
                <a:pPr algn="just"/>
                <a:endParaRPr lang="en-IN" sz="1400" i="1" kern="100" dirty="0">
                  <a:solidFill>
                    <a:schemeClr val="tx1"/>
                  </a:solidFill>
                  <a:effectLst/>
                  <a:latin typeface="Cambria Math" panose="02040503050406030204" pitchFamily="18" charset="0"/>
                  <a:ea typeface="Times New Roman" panose="02020603050405020304" pitchFamily="18" charset="0"/>
                  <a:cs typeface="Gautami" panose="020B0502040204020203" pitchFamily="34" charset="0"/>
                </a:endParaRPr>
              </a:p>
            </p:txBody>
          </p:sp>
        </mc:Choice>
        <mc:Fallback xmlns="">
          <p:sp>
            <p:nvSpPr>
              <p:cNvPr id="13" name="Text Placeholder 3">
                <a:extLst>
                  <a:ext uri="{FF2B5EF4-FFF2-40B4-BE49-F238E27FC236}">
                    <a16:creationId xmlns:a16="http://schemas.microsoft.com/office/drawing/2014/main" id="{31869A2D-4FE7-D41A-910A-B49F6FBDD0DA}"/>
                  </a:ext>
                </a:extLst>
              </p:cNvPr>
              <p:cNvSpPr txBox="1">
                <a:spLocks noRot="1" noChangeAspect="1" noMove="1" noResize="1" noEditPoints="1" noAdjustHandles="1" noChangeArrowheads="1" noChangeShapeType="1" noTextEdit="1"/>
              </p:cNvSpPr>
              <p:nvPr/>
            </p:nvSpPr>
            <p:spPr>
              <a:xfrm>
                <a:off x="876300" y="1740834"/>
                <a:ext cx="10661276" cy="4462741"/>
              </a:xfrm>
              <a:prstGeom prst="rect">
                <a:avLst/>
              </a:prstGeom>
              <a:blipFill>
                <a:blip r:embed="rId2"/>
                <a:stretch>
                  <a:fillRect l="-172" r="-172"/>
                </a:stretch>
              </a:blipFill>
            </p:spPr>
            <p:txBody>
              <a:bodyPr/>
              <a:lstStyle/>
              <a:p>
                <a:r>
                  <a:rPr lang="en-IN">
                    <a:noFill/>
                  </a:rPr>
                  <a:t> </a:t>
                </a:r>
              </a:p>
            </p:txBody>
          </p:sp>
        </mc:Fallback>
      </mc:AlternateContent>
    </p:spTree>
    <p:extLst>
      <p:ext uri="{BB962C8B-B14F-4D97-AF65-F5344CB8AC3E}">
        <p14:creationId xmlns:p14="http://schemas.microsoft.com/office/powerpoint/2010/main" val="4163187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06</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0" y="724821"/>
            <a:ext cx="9522399" cy="655320"/>
          </a:xfrm>
        </p:spPr>
        <p:txBody>
          <a:bodyPr>
            <a:normAutofit fontScale="90000"/>
          </a:bodyPr>
          <a:lstStyle/>
          <a:p>
            <a:r>
              <a:rPr lang="en-US" dirty="0"/>
              <a:t>Results</a:t>
            </a:r>
          </a:p>
        </p:txBody>
      </p:sp>
      <p:sp>
        <p:nvSpPr>
          <p:cNvPr id="2" name="TextBox 1">
            <a:extLst>
              <a:ext uri="{FF2B5EF4-FFF2-40B4-BE49-F238E27FC236}">
                <a16:creationId xmlns:a16="http://schemas.microsoft.com/office/drawing/2014/main" id="{A710BBC8-F4D1-45C6-9876-1A0EF817A610}"/>
              </a:ext>
            </a:extLst>
          </p:cNvPr>
          <p:cNvSpPr txBox="1"/>
          <p:nvPr/>
        </p:nvSpPr>
        <p:spPr>
          <a:xfrm>
            <a:off x="887506" y="3945566"/>
            <a:ext cx="9798423" cy="2800767"/>
          </a:xfrm>
          <a:prstGeom prst="rect">
            <a:avLst/>
          </a:prstGeom>
          <a:noFill/>
        </p:spPr>
        <p:txBody>
          <a:bodyPr wrap="square" rtlCol="0">
            <a:spAutoFit/>
          </a:bodyPr>
          <a:lstStyle/>
          <a:p>
            <a:pPr algn="just"/>
            <a:r>
              <a:rPr lang="en-US" sz="1600" dirty="0"/>
              <a:t>For all our models we tried different epoch sizes i.e. 20, 40 and 60, and among those, 40 epochs showed better fit. Table-III shows the accuracy, loss, validation accuracy, and validation loss evaluation of the proposed models for 40 epochs from the dataset: Network Intrusion Detection. We ran all our models on same device having Intel core i5 processor with 8 cores and NVIDIA GeForce GTX 6090. The CNN model demonstrated 94.36% accuracy with 95.53% validation accuracy although it resulted in higher validation loss. The ANN delivered marginal higher accuracy of 96.82% but showed a 94.63% validation accuracy which indicates an overfitting problem. The hybrid model delivered superior performance with 98.34% accuracy and 97.65% validation accuracy compared to standalone models due to its better learning ability. The higher model complexity in this system seems to lead to a 4.58% training loss quantity.</a:t>
            </a:r>
            <a:endParaRPr lang="en-IN" sz="1600" dirty="0"/>
          </a:p>
        </p:txBody>
      </p:sp>
      <p:graphicFrame>
        <p:nvGraphicFramePr>
          <p:cNvPr id="5" name="Table 4">
            <a:extLst>
              <a:ext uri="{FF2B5EF4-FFF2-40B4-BE49-F238E27FC236}">
                <a16:creationId xmlns:a16="http://schemas.microsoft.com/office/drawing/2014/main" id="{6E797A37-A87D-4DB9-BECC-34255080239A}"/>
              </a:ext>
            </a:extLst>
          </p:cNvPr>
          <p:cNvGraphicFramePr>
            <a:graphicFrameLocks noGrp="1"/>
          </p:cNvGraphicFramePr>
          <p:nvPr>
            <p:extLst>
              <p:ext uri="{D42A27DB-BD31-4B8C-83A1-F6EECF244321}">
                <p14:modId xmlns:p14="http://schemas.microsoft.com/office/powerpoint/2010/main" val="2001190677"/>
              </p:ext>
            </p:extLst>
          </p:nvPr>
        </p:nvGraphicFramePr>
        <p:xfrm>
          <a:off x="1649188" y="1608106"/>
          <a:ext cx="8077200" cy="2172248"/>
        </p:xfrm>
        <a:graphic>
          <a:graphicData uri="http://schemas.openxmlformats.org/drawingml/2006/table">
            <a:tbl>
              <a:tblPr firstRow="1" firstCol="1" bandRow="1">
                <a:tableStyleId>{5C22544A-7EE6-4342-B048-85BDC9FD1C3A}</a:tableStyleId>
              </a:tblPr>
              <a:tblGrid>
                <a:gridCol w="1608819">
                  <a:extLst>
                    <a:ext uri="{9D8B030D-6E8A-4147-A177-3AD203B41FA5}">
                      <a16:colId xmlns:a16="http://schemas.microsoft.com/office/drawing/2014/main" val="713737610"/>
                    </a:ext>
                  </a:extLst>
                </a:gridCol>
                <a:gridCol w="2156679">
                  <a:extLst>
                    <a:ext uri="{9D8B030D-6E8A-4147-A177-3AD203B41FA5}">
                      <a16:colId xmlns:a16="http://schemas.microsoft.com/office/drawing/2014/main" val="472573871"/>
                    </a:ext>
                  </a:extLst>
                </a:gridCol>
                <a:gridCol w="1885231">
                  <a:extLst>
                    <a:ext uri="{9D8B030D-6E8A-4147-A177-3AD203B41FA5}">
                      <a16:colId xmlns:a16="http://schemas.microsoft.com/office/drawing/2014/main" val="1864877800"/>
                    </a:ext>
                  </a:extLst>
                </a:gridCol>
                <a:gridCol w="2426471">
                  <a:extLst>
                    <a:ext uri="{9D8B030D-6E8A-4147-A177-3AD203B41FA5}">
                      <a16:colId xmlns:a16="http://schemas.microsoft.com/office/drawing/2014/main" val="165217634"/>
                    </a:ext>
                  </a:extLst>
                </a:gridCol>
              </a:tblGrid>
              <a:tr h="566038">
                <a:tc>
                  <a:txBody>
                    <a:bodyPr/>
                    <a:lstStyle/>
                    <a:p>
                      <a:pPr algn="ctr"/>
                      <a:r>
                        <a:rPr lang="en-US" sz="1600" dirty="0">
                          <a:effectLst/>
                        </a:rPr>
                        <a:t>Model</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Accuracy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Loss</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Val-accuracy</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4446665"/>
                  </a:ext>
                </a:extLst>
              </a:tr>
              <a:tr h="520086">
                <a:tc>
                  <a:txBody>
                    <a:bodyPr/>
                    <a:lstStyle/>
                    <a:p>
                      <a:pPr algn="ctr"/>
                      <a:r>
                        <a:rPr lang="en-US" sz="1600">
                          <a:effectLst/>
                        </a:rPr>
                        <a:t>CNN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94.36%</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2.009%</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95.53%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80542050"/>
                  </a:ext>
                </a:extLst>
              </a:tr>
              <a:tr h="566038">
                <a:tc>
                  <a:txBody>
                    <a:bodyPr/>
                    <a:lstStyle/>
                    <a:p>
                      <a:pPr algn="ctr"/>
                      <a:r>
                        <a:rPr lang="en-US" sz="1600">
                          <a:effectLst/>
                        </a:rPr>
                        <a:t>ANN</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96.82%</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2.2037%</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94.63%</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99983605"/>
                  </a:ext>
                </a:extLst>
              </a:tr>
              <a:tr h="520086">
                <a:tc>
                  <a:txBody>
                    <a:bodyPr/>
                    <a:lstStyle/>
                    <a:p>
                      <a:pPr algn="ctr"/>
                      <a:r>
                        <a:rPr lang="en-US" sz="1600">
                          <a:effectLst/>
                        </a:rPr>
                        <a:t>Hybrid</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97.65%</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a:effectLst/>
                        </a:rPr>
                        <a:t>2.6534%</a:t>
                      </a:r>
                      <a:endParaRPr lang="en-IN"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ctr"/>
                      <a:r>
                        <a:rPr lang="en-US" sz="1600" dirty="0">
                          <a:effectLst/>
                        </a:rPr>
                        <a:t>98.34%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80957514"/>
                  </a:ext>
                </a:extLst>
              </a:tr>
            </a:tbl>
          </a:graphicData>
        </a:graphic>
      </p:graphicFrame>
    </p:spTree>
    <p:extLst>
      <p:ext uri="{BB962C8B-B14F-4D97-AF65-F5344CB8AC3E}">
        <p14:creationId xmlns:p14="http://schemas.microsoft.com/office/powerpoint/2010/main" val="53135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06</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0" y="724821"/>
            <a:ext cx="9522399" cy="655320"/>
          </a:xfrm>
        </p:spPr>
        <p:txBody>
          <a:bodyPr>
            <a:normAutofit fontScale="90000"/>
          </a:bodyPr>
          <a:lstStyle/>
          <a:p>
            <a:r>
              <a:rPr lang="en-US" dirty="0"/>
              <a:t>Results</a:t>
            </a:r>
          </a:p>
        </p:txBody>
      </p:sp>
      <p:sp>
        <p:nvSpPr>
          <p:cNvPr id="10" name="TextBox 9">
            <a:extLst>
              <a:ext uri="{FF2B5EF4-FFF2-40B4-BE49-F238E27FC236}">
                <a16:creationId xmlns:a16="http://schemas.microsoft.com/office/drawing/2014/main" id="{96EF66BD-DD19-4BEC-897C-F4663C9EF750}"/>
              </a:ext>
            </a:extLst>
          </p:cNvPr>
          <p:cNvSpPr txBox="1"/>
          <p:nvPr/>
        </p:nvSpPr>
        <p:spPr>
          <a:xfrm>
            <a:off x="6615954" y="1668516"/>
            <a:ext cx="5432611" cy="4524315"/>
          </a:xfrm>
          <a:prstGeom prst="rect">
            <a:avLst/>
          </a:prstGeom>
          <a:noFill/>
        </p:spPr>
        <p:txBody>
          <a:bodyPr wrap="square" rtlCol="0">
            <a:spAutoFit/>
          </a:bodyPr>
          <a:lstStyle/>
          <a:p>
            <a:pPr algn="just"/>
            <a:r>
              <a:rPr lang="en-US" dirty="0"/>
              <a:t>The performance analysis of CNN, ANN, and Hybrid models through performance metrics measurements for Normal and Anomaly detection. The CNN model shows precision of 92%, recall of 94% and F1-score of 93% for normal class and 95%, 93% and 94% respectively for anomaly class. ANN demonstrates precision of 98%, recall of 93% and F1-score of 94% for normal class and 94%, 95% and 97% respectively for anomaly class. The Hybrid model surpasses both previous models with its precision reaching 100%, 95% of recall and 97% of F1-score for normal instances while achieving 96% precision, 100% of recall and 98% of F1-score for anomalies.</a:t>
            </a:r>
            <a:endParaRPr lang="en-IN" dirty="0"/>
          </a:p>
        </p:txBody>
      </p:sp>
      <p:pic>
        <p:nvPicPr>
          <p:cNvPr id="7" name="Picture 6">
            <a:extLst>
              <a:ext uri="{FF2B5EF4-FFF2-40B4-BE49-F238E27FC236}">
                <a16:creationId xmlns:a16="http://schemas.microsoft.com/office/drawing/2014/main" id="{EA30F213-8B7E-4D53-A7C0-49CA40ECFE70}"/>
              </a:ext>
            </a:extLst>
          </p:cNvPr>
          <p:cNvPicPr/>
          <p:nvPr/>
        </p:nvPicPr>
        <p:blipFill>
          <a:blip r:embed="rId2"/>
          <a:stretch>
            <a:fillRect/>
          </a:stretch>
        </p:blipFill>
        <p:spPr>
          <a:xfrm>
            <a:off x="578520" y="1668517"/>
            <a:ext cx="5775152" cy="4064485"/>
          </a:xfrm>
          <a:prstGeom prst="rect">
            <a:avLst/>
          </a:prstGeom>
        </p:spPr>
      </p:pic>
      <p:sp>
        <p:nvSpPr>
          <p:cNvPr id="11" name="TextBox 10">
            <a:extLst>
              <a:ext uri="{FF2B5EF4-FFF2-40B4-BE49-F238E27FC236}">
                <a16:creationId xmlns:a16="http://schemas.microsoft.com/office/drawing/2014/main" id="{32C40165-BE6B-4D79-B55F-D12B7C26A817}"/>
              </a:ext>
            </a:extLst>
          </p:cNvPr>
          <p:cNvSpPr txBox="1"/>
          <p:nvPr/>
        </p:nvSpPr>
        <p:spPr>
          <a:xfrm>
            <a:off x="2017058" y="5853825"/>
            <a:ext cx="2949389" cy="369332"/>
          </a:xfrm>
          <a:prstGeom prst="rect">
            <a:avLst/>
          </a:prstGeom>
          <a:noFill/>
        </p:spPr>
        <p:txBody>
          <a:bodyPr wrap="square" rtlCol="0">
            <a:spAutoFit/>
          </a:bodyPr>
          <a:lstStyle/>
          <a:p>
            <a:pPr algn="ctr"/>
            <a:r>
              <a:rPr lang="en-IN"/>
              <a:t>Comparison of Results</a:t>
            </a:r>
            <a:endParaRPr lang="en-IN" dirty="0"/>
          </a:p>
        </p:txBody>
      </p:sp>
    </p:spTree>
    <p:extLst>
      <p:ext uri="{BB962C8B-B14F-4D97-AF65-F5344CB8AC3E}">
        <p14:creationId xmlns:p14="http://schemas.microsoft.com/office/powerpoint/2010/main" val="515156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06</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0" y="724821"/>
            <a:ext cx="9522399" cy="655320"/>
          </a:xfrm>
        </p:spPr>
        <p:txBody>
          <a:bodyPr>
            <a:normAutofit fontScale="90000"/>
          </a:bodyPr>
          <a:lstStyle/>
          <a:p>
            <a:r>
              <a:rPr lang="en-US" dirty="0"/>
              <a:t>Results</a:t>
            </a:r>
          </a:p>
        </p:txBody>
      </p:sp>
      <p:pic>
        <p:nvPicPr>
          <p:cNvPr id="8" name="Picture 7">
            <a:extLst>
              <a:ext uri="{FF2B5EF4-FFF2-40B4-BE49-F238E27FC236}">
                <a16:creationId xmlns:a16="http://schemas.microsoft.com/office/drawing/2014/main" id="{6F6C40E8-56CD-4282-9EE7-ED76B29F2510}"/>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84990" y="1724583"/>
            <a:ext cx="6590940" cy="3784800"/>
          </a:xfrm>
          <a:prstGeom prst="rect">
            <a:avLst/>
          </a:prstGeom>
        </p:spPr>
      </p:pic>
      <p:sp>
        <p:nvSpPr>
          <p:cNvPr id="2" name="TextBox 1">
            <a:extLst>
              <a:ext uri="{FF2B5EF4-FFF2-40B4-BE49-F238E27FC236}">
                <a16:creationId xmlns:a16="http://schemas.microsoft.com/office/drawing/2014/main" id="{5EF09BCA-150B-4B1C-A865-658D9A4030AD}"/>
              </a:ext>
            </a:extLst>
          </p:cNvPr>
          <p:cNvSpPr txBox="1"/>
          <p:nvPr/>
        </p:nvSpPr>
        <p:spPr>
          <a:xfrm>
            <a:off x="878223" y="5644095"/>
            <a:ext cx="2922812" cy="369332"/>
          </a:xfrm>
          <a:prstGeom prst="rect">
            <a:avLst/>
          </a:prstGeom>
          <a:noFill/>
        </p:spPr>
        <p:txBody>
          <a:bodyPr wrap="square" rtlCol="0">
            <a:spAutoFit/>
          </a:bodyPr>
          <a:lstStyle/>
          <a:p>
            <a:r>
              <a:rPr lang="en-IN" dirty="0"/>
              <a:t>Performance of Hybrid</a:t>
            </a:r>
          </a:p>
        </p:txBody>
      </p:sp>
      <p:sp>
        <p:nvSpPr>
          <p:cNvPr id="4" name="TextBox 3">
            <a:extLst>
              <a:ext uri="{FF2B5EF4-FFF2-40B4-BE49-F238E27FC236}">
                <a16:creationId xmlns:a16="http://schemas.microsoft.com/office/drawing/2014/main" id="{24039EC6-FDA8-42CC-B500-26F0182BD5ED}"/>
              </a:ext>
            </a:extLst>
          </p:cNvPr>
          <p:cNvSpPr txBox="1"/>
          <p:nvPr/>
        </p:nvSpPr>
        <p:spPr>
          <a:xfrm>
            <a:off x="6974541" y="2357718"/>
            <a:ext cx="4622837" cy="2308324"/>
          </a:xfrm>
          <a:prstGeom prst="rect">
            <a:avLst/>
          </a:prstGeom>
          <a:noFill/>
        </p:spPr>
        <p:txBody>
          <a:bodyPr wrap="square" rtlCol="0">
            <a:spAutoFit/>
          </a:bodyPr>
          <a:lstStyle/>
          <a:p>
            <a:r>
              <a:rPr lang="en-US" dirty="0"/>
              <a:t>The shows accuracy graph of hybrid model with validation accuracy as red which is 98.34% and training accuracy as blue which is 97.65% across 40 epochs. The graph shows loss graph of hybrid model with validation loss as red which is 98.34% and training loss as blue which is 2.534% across 40 epochs. </a:t>
            </a:r>
            <a:endParaRPr lang="en-IN" dirty="0"/>
          </a:p>
        </p:txBody>
      </p:sp>
    </p:spTree>
    <p:extLst>
      <p:ext uri="{BB962C8B-B14F-4D97-AF65-F5344CB8AC3E}">
        <p14:creationId xmlns:p14="http://schemas.microsoft.com/office/powerpoint/2010/main" val="2091203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06</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0" y="724821"/>
            <a:ext cx="9522399" cy="655320"/>
          </a:xfrm>
        </p:spPr>
        <p:txBody>
          <a:bodyPr>
            <a:normAutofit fontScale="90000"/>
          </a:bodyPr>
          <a:lstStyle/>
          <a:p>
            <a:r>
              <a:rPr lang="en-US" dirty="0"/>
              <a:t>Results</a:t>
            </a:r>
          </a:p>
        </p:txBody>
      </p:sp>
      <p:pic>
        <p:nvPicPr>
          <p:cNvPr id="6" name="Picture 5">
            <a:extLst>
              <a:ext uri="{FF2B5EF4-FFF2-40B4-BE49-F238E27FC236}">
                <a16:creationId xmlns:a16="http://schemas.microsoft.com/office/drawing/2014/main" id="{2C7159E1-758B-4DC6-BBF4-9FAB4F818823}"/>
              </a:ext>
            </a:extLst>
          </p:cNvPr>
          <p:cNvPicPr/>
          <p:nvPr/>
        </p:nvPicPr>
        <p:blipFill>
          <a:blip r:embed="rId2"/>
          <a:stretch>
            <a:fillRect/>
          </a:stretch>
        </p:blipFill>
        <p:spPr>
          <a:xfrm>
            <a:off x="984101" y="1601856"/>
            <a:ext cx="4866574" cy="4382659"/>
          </a:xfrm>
          <a:prstGeom prst="rect">
            <a:avLst/>
          </a:prstGeom>
        </p:spPr>
      </p:pic>
      <p:sp>
        <p:nvSpPr>
          <p:cNvPr id="8" name="TextBox 7">
            <a:extLst>
              <a:ext uri="{FF2B5EF4-FFF2-40B4-BE49-F238E27FC236}">
                <a16:creationId xmlns:a16="http://schemas.microsoft.com/office/drawing/2014/main" id="{A152537C-3DCB-48C3-B3A9-8EAF6515E706}"/>
              </a:ext>
            </a:extLst>
          </p:cNvPr>
          <p:cNvSpPr txBox="1"/>
          <p:nvPr/>
        </p:nvSpPr>
        <p:spPr>
          <a:xfrm>
            <a:off x="2124635" y="6133179"/>
            <a:ext cx="2250141" cy="369332"/>
          </a:xfrm>
          <a:prstGeom prst="rect">
            <a:avLst/>
          </a:prstGeom>
          <a:noFill/>
        </p:spPr>
        <p:txBody>
          <a:bodyPr wrap="square" rtlCol="0">
            <a:spAutoFit/>
          </a:bodyPr>
          <a:lstStyle/>
          <a:p>
            <a:pPr algn="ctr"/>
            <a:r>
              <a:rPr lang="en-US" dirty="0"/>
              <a:t>Confusion Matrix</a:t>
            </a:r>
            <a:endParaRPr lang="en-IN" dirty="0"/>
          </a:p>
        </p:txBody>
      </p:sp>
      <p:pic>
        <p:nvPicPr>
          <p:cNvPr id="10" name="Picture 9">
            <a:extLst>
              <a:ext uri="{FF2B5EF4-FFF2-40B4-BE49-F238E27FC236}">
                <a16:creationId xmlns:a16="http://schemas.microsoft.com/office/drawing/2014/main" id="{63D7A6EA-4D28-498C-877A-EF6A1A1863D4}"/>
              </a:ext>
            </a:extLst>
          </p:cNvPr>
          <p:cNvPicPr/>
          <p:nvPr/>
        </p:nvPicPr>
        <p:blipFill>
          <a:blip r:embed="rId3"/>
          <a:stretch>
            <a:fillRect/>
          </a:stretch>
        </p:blipFill>
        <p:spPr>
          <a:xfrm>
            <a:off x="6341327" y="1849187"/>
            <a:ext cx="5276932" cy="2077353"/>
          </a:xfrm>
          <a:prstGeom prst="rect">
            <a:avLst/>
          </a:prstGeom>
        </p:spPr>
      </p:pic>
      <p:sp>
        <p:nvSpPr>
          <p:cNvPr id="11" name="TextBox 10">
            <a:extLst>
              <a:ext uri="{FF2B5EF4-FFF2-40B4-BE49-F238E27FC236}">
                <a16:creationId xmlns:a16="http://schemas.microsoft.com/office/drawing/2014/main" id="{0FFCA781-41AB-4F9F-995B-865510B6D584}"/>
              </a:ext>
            </a:extLst>
          </p:cNvPr>
          <p:cNvSpPr txBox="1"/>
          <p:nvPr/>
        </p:nvSpPr>
        <p:spPr>
          <a:xfrm>
            <a:off x="7449670" y="4032946"/>
            <a:ext cx="2698377" cy="369332"/>
          </a:xfrm>
          <a:prstGeom prst="rect">
            <a:avLst/>
          </a:prstGeom>
          <a:noFill/>
        </p:spPr>
        <p:txBody>
          <a:bodyPr wrap="square" rtlCol="0">
            <a:spAutoFit/>
          </a:bodyPr>
          <a:lstStyle/>
          <a:p>
            <a:pPr algn="ctr"/>
            <a:r>
              <a:rPr lang="en-US" dirty="0"/>
              <a:t>Classification Report</a:t>
            </a:r>
            <a:endParaRPr lang="en-IN" dirty="0"/>
          </a:p>
        </p:txBody>
      </p:sp>
    </p:spTree>
    <p:extLst>
      <p:ext uri="{BB962C8B-B14F-4D97-AF65-F5344CB8AC3E}">
        <p14:creationId xmlns:p14="http://schemas.microsoft.com/office/powerpoint/2010/main" val="1713145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BEC46ADB-55E5-43DA-8E91-C49412A33045}"/>
              </a:ext>
            </a:extLst>
          </p:cNvPr>
          <p:cNvSpPr>
            <a:spLocks noGrp="1"/>
          </p:cNvSpPr>
          <p:nvPr>
            <p:ph type="title"/>
          </p:nvPr>
        </p:nvSpPr>
        <p:spPr/>
        <p:txBody>
          <a:bodyPr/>
          <a:lstStyle/>
          <a:p>
            <a:r>
              <a:rPr lang="en-US" dirty="0"/>
              <a:t>Agenda</a:t>
            </a:r>
          </a:p>
        </p:txBody>
      </p:sp>
      <p:sp>
        <p:nvSpPr>
          <p:cNvPr id="2" name="Text Placeholder 1">
            <a:extLst>
              <a:ext uri="{FF2B5EF4-FFF2-40B4-BE49-F238E27FC236}">
                <a16:creationId xmlns:a16="http://schemas.microsoft.com/office/drawing/2014/main" id="{C11A7FF5-E7DB-4462-BC64-12126BDC0DFB}"/>
              </a:ext>
            </a:extLst>
          </p:cNvPr>
          <p:cNvSpPr>
            <a:spLocks noGrp="1"/>
          </p:cNvSpPr>
          <p:nvPr>
            <p:ph type="body" sz="quarter" idx="11"/>
          </p:nvPr>
        </p:nvSpPr>
        <p:spPr>
          <a:xfrm>
            <a:off x="5402356" y="876299"/>
            <a:ext cx="5337362" cy="5676901"/>
          </a:xfrm>
        </p:spPr>
        <p:txBody>
          <a:bodyPr>
            <a:normAutofit lnSpcReduction="10000"/>
          </a:bodyPr>
          <a:lstStyle/>
          <a:p>
            <a:r>
              <a:rPr lang="en-US" dirty="0"/>
              <a:t>01 Introduction</a:t>
            </a:r>
          </a:p>
          <a:p>
            <a:r>
              <a:rPr lang="en-US" dirty="0"/>
              <a:t>02 Problem Statement</a:t>
            </a:r>
          </a:p>
          <a:p>
            <a:r>
              <a:rPr lang="en-US" dirty="0"/>
              <a:t>03 Research Objective</a:t>
            </a:r>
          </a:p>
          <a:p>
            <a:r>
              <a:rPr lang="en-US" dirty="0"/>
              <a:t>04 Proposed System</a:t>
            </a:r>
          </a:p>
          <a:p>
            <a:r>
              <a:rPr lang="en-US" dirty="0"/>
              <a:t>05 Poster</a:t>
            </a:r>
          </a:p>
          <a:p>
            <a:r>
              <a:rPr lang="en-US" dirty="0"/>
              <a:t>06 Results</a:t>
            </a:r>
          </a:p>
          <a:p>
            <a:r>
              <a:rPr lang="en-US" dirty="0"/>
              <a:t>07 Conclusion and Future Work</a:t>
            </a:r>
          </a:p>
          <a:p>
            <a:r>
              <a:rPr lang="en-US" dirty="0"/>
              <a:t>08 Guide Approval Mail Snapshot</a:t>
            </a:r>
          </a:p>
          <a:p>
            <a:r>
              <a:rPr lang="en-US" dirty="0"/>
              <a:t>09 Research Paper Status</a:t>
            </a:r>
          </a:p>
          <a:p>
            <a:r>
              <a:rPr lang="en-US" dirty="0"/>
              <a:t>10 References</a:t>
            </a:r>
          </a:p>
          <a:p>
            <a:endParaRPr lang="en-US" dirty="0"/>
          </a:p>
          <a:p>
            <a:endParaRPr lang="en-US" dirty="0"/>
          </a:p>
        </p:txBody>
      </p:sp>
      <p:sp>
        <p:nvSpPr>
          <p:cNvPr id="9" name="Slide Number Placeholder 8">
            <a:extLst>
              <a:ext uri="{FF2B5EF4-FFF2-40B4-BE49-F238E27FC236}">
                <a16:creationId xmlns:a16="http://schemas.microsoft.com/office/drawing/2014/main" id="{AA7B234E-FE17-4087-92FD-3802CA26E967}"/>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86551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07</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17634" y="454419"/>
            <a:ext cx="8637354" cy="1183881"/>
          </a:xfrm>
        </p:spPr>
        <p:txBody>
          <a:bodyPr/>
          <a:lstStyle/>
          <a:p>
            <a:r>
              <a:rPr lang="en-US" sz="4000" dirty="0"/>
              <a:t>Conclusion and Future Work</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20</a:t>
            </a:fld>
            <a:endParaRPr lang="en-US" dirty="0"/>
          </a:p>
        </p:txBody>
      </p:sp>
      <p:sp>
        <p:nvSpPr>
          <p:cNvPr id="2" name="TextBox 1">
            <a:extLst>
              <a:ext uri="{FF2B5EF4-FFF2-40B4-BE49-F238E27FC236}">
                <a16:creationId xmlns:a16="http://schemas.microsoft.com/office/drawing/2014/main" id="{8F81CE49-FC32-40FD-A481-405312A1F8B2}"/>
              </a:ext>
            </a:extLst>
          </p:cNvPr>
          <p:cNvSpPr txBox="1"/>
          <p:nvPr/>
        </p:nvSpPr>
        <p:spPr>
          <a:xfrm>
            <a:off x="1017634" y="1638300"/>
            <a:ext cx="9484659" cy="4573981"/>
          </a:xfrm>
          <a:prstGeom prst="rect">
            <a:avLst/>
          </a:prstGeom>
          <a:noFill/>
        </p:spPr>
        <p:txBody>
          <a:bodyPr wrap="square" rtlCol="0">
            <a:spAutoFit/>
          </a:bodyPr>
          <a:lstStyle/>
          <a:p>
            <a:pPr algn="just"/>
            <a:r>
              <a:rPr lang="en-US" dirty="0"/>
              <a:t>The proposed hybrid model of ANN and CNN system achieve higher accuracy and shows much more promising results for anomaly detection in encryption traffic. The data preprocessing module assures that no null values existed and we performed label encoding to change categorical data to numerical data. To remove class imbalance and balance the dataset we used SMOTE technique. The ANN and CNN architectures were refined with added hidden layers to increase the efficiency, and we used </a:t>
            </a:r>
            <a:r>
              <a:rPr lang="en-US" dirty="0" err="1"/>
              <a:t>ReLU</a:t>
            </a:r>
            <a:r>
              <a:rPr lang="en-US" dirty="0"/>
              <a:t> and </a:t>
            </a:r>
            <a:r>
              <a:rPr lang="en-US" dirty="0" err="1"/>
              <a:t>GeLU</a:t>
            </a:r>
            <a:r>
              <a:rPr lang="en-US" dirty="0"/>
              <a:t> activation functions to update weights for better performance. We also used Adam and RMSprop optimizers for the model to learn more effectively. Sigmoid activation function is used to venture more accurate results for binary classification. Both of the models did give very good results with 96.82% and 94.36% accuracies respectively, but for more compelling and promising outputs we combined them both into a hybrid model, which gave us excellent results with 98.34% accuracy. Comparatively the hybrid model is more promising, efficient and effective than refined ANN and CNN architectures. The proposed hybrid model also achieved higher precision of 98%, recall of 96.5% and F1-score of 97.5%.</a:t>
            </a:r>
            <a:endParaRPr lang="en-IN" dirty="0"/>
          </a:p>
        </p:txBody>
      </p:sp>
    </p:spTree>
    <p:extLst>
      <p:ext uri="{BB962C8B-B14F-4D97-AF65-F5344CB8AC3E}">
        <p14:creationId xmlns:p14="http://schemas.microsoft.com/office/powerpoint/2010/main" val="1597945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07</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17634" y="454419"/>
            <a:ext cx="8637354" cy="1183881"/>
          </a:xfrm>
        </p:spPr>
        <p:txBody>
          <a:bodyPr/>
          <a:lstStyle/>
          <a:p>
            <a:r>
              <a:rPr lang="en-US" sz="4000" dirty="0"/>
              <a:t>Conclusion and Future Work</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21</a:t>
            </a:fld>
            <a:endParaRPr lang="en-US" dirty="0"/>
          </a:p>
        </p:txBody>
      </p:sp>
      <p:sp>
        <p:nvSpPr>
          <p:cNvPr id="2" name="TextBox 1">
            <a:extLst>
              <a:ext uri="{FF2B5EF4-FFF2-40B4-BE49-F238E27FC236}">
                <a16:creationId xmlns:a16="http://schemas.microsoft.com/office/drawing/2014/main" id="{8F81CE49-FC32-40FD-A481-405312A1F8B2}"/>
              </a:ext>
            </a:extLst>
          </p:cNvPr>
          <p:cNvSpPr txBox="1"/>
          <p:nvPr/>
        </p:nvSpPr>
        <p:spPr>
          <a:xfrm>
            <a:off x="1120588" y="1753400"/>
            <a:ext cx="9484659" cy="3416320"/>
          </a:xfrm>
          <a:prstGeom prst="rect">
            <a:avLst/>
          </a:prstGeom>
          <a:noFill/>
        </p:spPr>
        <p:txBody>
          <a:bodyPr wrap="square" rtlCol="0">
            <a:spAutoFit/>
          </a:bodyPr>
          <a:lstStyle/>
          <a:p>
            <a:pPr algn="just"/>
            <a:r>
              <a:rPr lang="en-US" dirty="0"/>
              <a:t>For future enhancement of the proposed hybrid anomaly detection system, several directions can be explored. First, the model can be extended to handle multi-class classification problems for detecting a wider range of cyber threats. Incorporating attention mechanisms or Transformer-based components could further improve the system’s ability to capture long-range dependencies in encrypted traffic. Additionally, testing the model on larger and more diverse datasets, including real-time network traffic, would help validate its robustness and generalizability. Integrating explainable AI (XAI) techniques could provide deeper insights into the model’s decision-making process, increasing trust and interpretability. Finally, optimizing the system for deployment in real-time environments using lightweight architectures or model compression techniques would make it suitable for edge or IoT devices.</a:t>
            </a:r>
            <a:endParaRPr lang="en-IN" dirty="0"/>
          </a:p>
        </p:txBody>
      </p:sp>
    </p:spTree>
    <p:extLst>
      <p:ext uri="{BB962C8B-B14F-4D97-AF65-F5344CB8AC3E}">
        <p14:creationId xmlns:p14="http://schemas.microsoft.com/office/powerpoint/2010/main" val="2503760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08</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0" y="724821"/>
            <a:ext cx="9522399" cy="655320"/>
          </a:xfrm>
        </p:spPr>
        <p:txBody>
          <a:bodyPr>
            <a:normAutofit fontScale="90000"/>
          </a:bodyPr>
          <a:lstStyle/>
          <a:p>
            <a:r>
              <a:rPr lang="en-US" dirty="0"/>
              <a:t>Guide Approval Mail Snapshot </a:t>
            </a:r>
          </a:p>
        </p:txBody>
      </p:sp>
      <p:pic>
        <p:nvPicPr>
          <p:cNvPr id="4" name="Picture 3">
            <a:extLst>
              <a:ext uri="{FF2B5EF4-FFF2-40B4-BE49-F238E27FC236}">
                <a16:creationId xmlns:a16="http://schemas.microsoft.com/office/drawing/2014/main" id="{480E92BF-9195-4AC7-8492-F91275A7D4EF}"/>
              </a:ext>
            </a:extLst>
          </p:cNvPr>
          <p:cNvPicPr>
            <a:picLocks noChangeAspect="1"/>
          </p:cNvPicPr>
          <p:nvPr/>
        </p:nvPicPr>
        <p:blipFill>
          <a:blip r:embed="rId2"/>
          <a:stretch>
            <a:fillRect/>
          </a:stretch>
        </p:blipFill>
        <p:spPr>
          <a:xfrm>
            <a:off x="909917" y="1528259"/>
            <a:ext cx="10372165" cy="5329741"/>
          </a:xfrm>
          <a:prstGeom prst="rect">
            <a:avLst/>
          </a:prstGeom>
        </p:spPr>
      </p:pic>
    </p:spTree>
    <p:extLst>
      <p:ext uri="{BB962C8B-B14F-4D97-AF65-F5344CB8AC3E}">
        <p14:creationId xmlns:p14="http://schemas.microsoft.com/office/powerpoint/2010/main" val="3977959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09</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17634" y="454419"/>
            <a:ext cx="8637354" cy="1183881"/>
          </a:xfrm>
        </p:spPr>
        <p:txBody>
          <a:bodyPr/>
          <a:lstStyle/>
          <a:p>
            <a:r>
              <a:rPr lang="en-US" sz="4000" dirty="0"/>
              <a:t>Research paper submitted status</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4" name="Picture 3">
            <a:extLst>
              <a:ext uri="{FF2B5EF4-FFF2-40B4-BE49-F238E27FC236}">
                <a16:creationId xmlns:a16="http://schemas.microsoft.com/office/drawing/2014/main" id="{44436780-6517-42DF-AE8F-656F40ACECA7}"/>
              </a:ext>
            </a:extLst>
          </p:cNvPr>
          <p:cNvPicPr>
            <a:picLocks noChangeAspect="1"/>
          </p:cNvPicPr>
          <p:nvPr/>
        </p:nvPicPr>
        <p:blipFill>
          <a:blip r:embed="rId2"/>
          <a:stretch>
            <a:fillRect/>
          </a:stretch>
        </p:blipFill>
        <p:spPr>
          <a:xfrm>
            <a:off x="1093694" y="1509003"/>
            <a:ext cx="9722446" cy="5107276"/>
          </a:xfrm>
          <a:prstGeom prst="rect">
            <a:avLst/>
          </a:prstGeom>
        </p:spPr>
      </p:pic>
    </p:spTree>
    <p:extLst>
      <p:ext uri="{BB962C8B-B14F-4D97-AF65-F5344CB8AC3E}">
        <p14:creationId xmlns:p14="http://schemas.microsoft.com/office/powerpoint/2010/main" val="2160047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169196"/>
            <a:ext cx="2378075" cy="1111250"/>
          </a:xfrm>
        </p:spPr>
        <p:txBody>
          <a:bodyPr/>
          <a:lstStyle/>
          <a:p>
            <a:r>
              <a:rPr lang="en-US" dirty="0"/>
              <a:t>10</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42190" y="456665"/>
            <a:ext cx="9522399" cy="655320"/>
          </a:xfrm>
        </p:spPr>
        <p:txBody>
          <a:bodyPr>
            <a:normAutofit fontScale="90000"/>
          </a:bodyPr>
          <a:lstStyle/>
          <a:p>
            <a:r>
              <a:rPr lang="en-US" dirty="0"/>
              <a:t>References</a:t>
            </a:r>
          </a:p>
        </p:txBody>
      </p:sp>
      <p:sp>
        <p:nvSpPr>
          <p:cNvPr id="2" name="TextBox 1">
            <a:extLst>
              <a:ext uri="{FF2B5EF4-FFF2-40B4-BE49-F238E27FC236}">
                <a16:creationId xmlns:a16="http://schemas.microsoft.com/office/drawing/2014/main" id="{79B618E3-128C-400A-B311-222BC332F53A}"/>
              </a:ext>
            </a:extLst>
          </p:cNvPr>
          <p:cNvSpPr txBox="1"/>
          <p:nvPr/>
        </p:nvSpPr>
        <p:spPr>
          <a:xfrm>
            <a:off x="1008529" y="1137971"/>
            <a:ext cx="10174941" cy="5632311"/>
          </a:xfrm>
          <a:prstGeom prst="rect">
            <a:avLst/>
          </a:prstGeom>
          <a:noFill/>
        </p:spPr>
        <p:txBody>
          <a:bodyPr wrap="square" rtlCol="0">
            <a:spAutoFit/>
          </a:bodyPr>
          <a:lstStyle/>
          <a:p>
            <a:pPr algn="just"/>
            <a:r>
              <a:rPr lang="en-IN" dirty="0"/>
              <a:t>[1].Wu, Z., Li, H., Qian, Y., Hua, Y., &amp; Gan, H. (2024). Poison-resilient anomaly detection: Mitigating poisoning attacks in semi-supervised encrypted traffic anomaly detection. IEEE Transactions on Network Science and Engineering.</a:t>
            </a:r>
          </a:p>
          <a:p>
            <a:pPr algn="just"/>
            <a:r>
              <a:rPr lang="en-IN" dirty="0"/>
              <a:t>[2].Xing, J., &amp; Wu, C. (2020, July). Detecting anomalies in encrypted traffic via deep dictionary learning. In IEEE INFOCOM 2020-IEEE Conference on Computer Communications Workshops (INFOCOM WKSHPS) (pp. 734-739). IEEE.</a:t>
            </a:r>
          </a:p>
          <a:p>
            <a:pPr algn="just"/>
            <a:r>
              <a:rPr lang="en-IN" dirty="0"/>
              <a:t>[3].</a:t>
            </a:r>
            <a:r>
              <a:rPr lang="en-IN" dirty="0" err="1"/>
              <a:t>Behdadnia</a:t>
            </a:r>
            <a:r>
              <a:rPr lang="en-IN" dirty="0"/>
              <a:t>, T., </a:t>
            </a:r>
            <a:r>
              <a:rPr lang="en-IN" dirty="0" err="1"/>
              <a:t>Deconinck</a:t>
            </a:r>
            <a:r>
              <a:rPr lang="en-IN" dirty="0"/>
              <a:t>, G., </a:t>
            </a:r>
            <a:r>
              <a:rPr lang="en-IN" dirty="0" err="1"/>
              <a:t>Ozkan</a:t>
            </a:r>
            <a:r>
              <a:rPr lang="en-IN" dirty="0"/>
              <a:t>, C., &amp; </a:t>
            </a:r>
            <a:r>
              <a:rPr lang="en-IN" dirty="0" err="1"/>
              <a:t>Singelee</a:t>
            </a:r>
            <a:r>
              <a:rPr lang="en-IN" dirty="0"/>
              <a:t>, D. (2023, October). Encrypted Traffic Classification for Early-Stage Anomaly Detection in Power Grid Communication Network. In 2023 IEEE PES Innovative Smart Grid Technologies Europe (ISGT EUROPE) (pp. 1-6). IEEE.</a:t>
            </a:r>
          </a:p>
          <a:p>
            <a:pPr algn="just"/>
            <a:r>
              <a:rPr lang="en-IN" dirty="0"/>
              <a:t>[4].Yu, T., Zou, F., Li, L., &amp; Yi, P. (2019, October). An encrypted malicious traffic detection system based on neural network. In 2019 international conference on cyber-enabled distributed computing and knowledge discovery (</a:t>
            </a:r>
            <a:r>
              <a:rPr lang="en-IN" dirty="0" err="1"/>
              <a:t>CyberC</a:t>
            </a:r>
            <a:r>
              <a:rPr lang="en-IN" dirty="0"/>
              <a:t>) (pp. 62-70). IEEE.</a:t>
            </a:r>
          </a:p>
          <a:p>
            <a:pPr algn="just"/>
            <a:r>
              <a:rPr lang="en-IN" dirty="0"/>
              <a:t>[5].</a:t>
            </a:r>
            <a:r>
              <a:rPr lang="en-IN" dirty="0" err="1"/>
              <a:t>Lv</a:t>
            </a:r>
            <a:r>
              <a:rPr lang="en-IN" dirty="0"/>
              <a:t>, G., Yang, R., Wang, Y., &amp; Tang, Z. (2020, August). Network encrypted traffic classification based on secondary voting enhanced random forest. In 2020 IEEE 3rd International Conference on Computer and Communication Engineering Technology (CCET) (pp. 60-66). IEEE.</a:t>
            </a:r>
          </a:p>
          <a:p>
            <a:pPr algn="just"/>
            <a:r>
              <a:rPr lang="en-IN" dirty="0"/>
              <a:t>[6].Kopp, M., Grill, M., &amp; </a:t>
            </a:r>
            <a:r>
              <a:rPr lang="en-IN" dirty="0" err="1"/>
              <a:t>Kohout</a:t>
            </a:r>
            <a:r>
              <a:rPr lang="en-IN" dirty="0"/>
              <a:t>, J. (2018, December). Community-based anomaly detection. In 2018 IEEE International Workshop on Information Forensics and Security (WIFS) (pp. 1-6). IEEE.</a:t>
            </a:r>
          </a:p>
        </p:txBody>
      </p:sp>
    </p:spTree>
    <p:extLst>
      <p:ext uri="{BB962C8B-B14F-4D97-AF65-F5344CB8AC3E}">
        <p14:creationId xmlns:p14="http://schemas.microsoft.com/office/powerpoint/2010/main" val="347725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10</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0" y="724821"/>
            <a:ext cx="9522399" cy="655320"/>
          </a:xfrm>
        </p:spPr>
        <p:txBody>
          <a:bodyPr>
            <a:normAutofit fontScale="90000"/>
          </a:bodyPr>
          <a:lstStyle/>
          <a:p>
            <a:r>
              <a:rPr lang="en-US" dirty="0"/>
              <a:t>References</a:t>
            </a:r>
          </a:p>
        </p:txBody>
      </p:sp>
      <p:sp>
        <p:nvSpPr>
          <p:cNvPr id="2" name="TextBox 1">
            <a:extLst>
              <a:ext uri="{FF2B5EF4-FFF2-40B4-BE49-F238E27FC236}">
                <a16:creationId xmlns:a16="http://schemas.microsoft.com/office/drawing/2014/main" id="{79B618E3-128C-400A-B311-222BC332F53A}"/>
              </a:ext>
            </a:extLst>
          </p:cNvPr>
          <p:cNvSpPr txBox="1"/>
          <p:nvPr/>
        </p:nvSpPr>
        <p:spPr>
          <a:xfrm>
            <a:off x="1030941" y="1547695"/>
            <a:ext cx="10174941" cy="5355312"/>
          </a:xfrm>
          <a:prstGeom prst="rect">
            <a:avLst/>
          </a:prstGeom>
          <a:noFill/>
        </p:spPr>
        <p:txBody>
          <a:bodyPr wrap="square" rtlCol="0">
            <a:spAutoFit/>
          </a:bodyPr>
          <a:lstStyle/>
          <a:p>
            <a:r>
              <a:rPr lang="en-IN" dirty="0"/>
              <a:t>[7].Han, S., Wu, Q., Zhang, H., &amp; Qin, B. (2022, July). Light-weight unsupervised anomaly detection for encrypted malware traffic. In 2022 7th IEEE International Conference on Data Science in Cyberspace (DSC) (pp. 206-213). IEEE.</a:t>
            </a:r>
          </a:p>
          <a:p>
            <a:r>
              <a:rPr lang="en-IN" dirty="0"/>
              <a:t>[8].Shen, M., Ye, K., Liu, X., Zhu, L., Kang, J., Yu, S., ... &amp; Xu, K. (2022). Machine learning-powered encrypted network traffic analysis: A comprehensive survey. IEEE Communications Surveys &amp; Tutorials, 25(1), 791-824.</a:t>
            </a:r>
          </a:p>
          <a:p>
            <a:r>
              <a:rPr lang="en-IN" dirty="0"/>
              <a:t>[9].</a:t>
            </a:r>
            <a:r>
              <a:rPr lang="en-IN" dirty="0" err="1"/>
              <a:t>Meghdouri</a:t>
            </a:r>
            <a:r>
              <a:rPr lang="en-IN" dirty="0"/>
              <a:t>, F., Vázquez, F. I., &amp; </a:t>
            </a:r>
            <a:r>
              <a:rPr lang="en-IN" dirty="0" err="1"/>
              <a:t>Zseby</a:t>
            </a:r>
            <a:r>
              <a:rPr lang="en-IN" dirty="0"/>
              <a:t>, T. (2020, October). Cross-layer profiling of encrypted network data for anomaly detection. In 2020 IEEE 7th International Conference on Data Science and Advanced Analytics (DSAA) (pp. 469-478). IEEE.</a:t>
            </a:r>
          </a:p>
          <a:p>
            <a:r>
              <a:rPr lang="en-IN" dirty="0"/>
              <a:t>[10].Wang, Z., Wang, P., &amp; Sun, Z. (2022, December). SDN traffic anomaly detection method based on convolutional autoencoder and federated learning. In GLOBECOM 2022-2022 IEEE Global Communications Conference (pp. 4154-4160). IEEE.</a:t>
            </a:r>
          </a:p>
          <a:p>
            <a:r>
              <a:rPr lang="en-IN" dirty="0"/>
              <a:t>[11].Zhu, Z., Zhou, H., Yang, Q., Wang, C., &amp; Li, Z. (2022, December). Anomaly Detection in Encrypted Identity Resolution Traffic based on Machine Learning. In 2022 IEEE 22nd International Conference on Software Quality, Reliability and Security (QRS) (pp. 264-275). IEEE.</a:t>
            </a:r>
          </a:p>
          <a:p>
            <a:r>
              <a:rPr lang="en-IN" dirty="0"/>
              <a:t>[12].</a:t>
            </a:r>
            <a:r>
              <a:rPr lang="en-IN" dirty="0" err="1"/>
              <a:t>Ucci</a:t>
            </a:r>
            <a:r>
              <a:rPr lang="en-IN" dirty="0"/>
              <a:t>, D., </a:t>
            </a:r>
            <a:r>
              <a:rPr lang="en-IN" dirty="0" err="1"/>
              <a:t>Sobrero</a:t>
            </a:r>
            <a:r>
              <a:rPr lang="en-IN" dirty="0"/>
              <a:t>, F., </a:t>
            </a:r>
            <a:r>
              <a:rPr lang="en-IN" dirty="0" err="1"/>
              <a:t>Bisio</a:t>
            </a:r>
            <a:r>
              <a:rPr lang="en-IN" dirty="0"/>
              <a:t>, F., &amp; </a:t>
            </a:r>
            <a:r>
              <a:rPr lang="en-IN" dirty="0" err="1"/>
              <a:t>Zorzino</a:t>
            </a:r>
            <a:r>
              <a:rPr lang="en-IN" dirty="0"/>
              <a:t>, M. (2021, December). Near-real-time anomaly detection in encrypted traffic using machine learning techniques. In 2021 IEEE Symposium Series on Computational Intelligence (SSCI) (pp. 01-08). IEEE.</a:t>
            </a:r>
          </a:p>
        </p:txBody>
      </p:sp>
    </p:spTree>
    <p:extLst>
      <p:ext uri="{BB962C8B-B14F-4D97-AF65-F5344CB8AC3E}">
        <p14:creationId xmlns:p14="http://schemas.microsoft.com/office/powerpoint/2010/main" val="9325849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169196"/>
            <a:ext cx="2378075" cy="1111250"/>
          </a:xfrm>
        </p:spPr>
        <p:txBody>
          <a:bodyPr/>
          <a:lstStyle/>
          <a:p>
            <a:r>
              <a:rPr lang="en-US" dirty="0"/>
              <a:t>10</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51154" y="438736"/>
            <a:ext cx="9522399" cy="655320"/>
          </a:xfrm>
        </p:spPr>
        <p:txBody>
          <a:bodyPr>
            <a:normAutofit fontScale="90000"/>
          </a:bodyPr>
          <a:lstStyle/>
          <a:p>
            <a:r>
              <a:rPr lang="en-US" dirty="0"/>
              <a:t>References</a:t>
            </a:r>
          </a:p>
        </p:txBody>
      </p:sp>
      <p:sp>
        <p:nvSpPr>
          <p:cNvPr id="2" name="TextBox 1">
            <a:extLst>
              <a:ext uri="{FF2B5EF4-FFF2-40B4-BE49-F238E27FC236}">
                <a16:creationId xmlns:a16="http://schemas.microsoft.com/office/drawing/2014/main" id="{79B618E3-128C-400A-B311-222BC332F53A}"/>
              </a:ext>
            </a:extLst>
          </p:cNvPr>
          <p:cNvSpPr txBox="1"/>
          <p:nvPr/>
        </p:nvSpPr>
        <p:spPr>
          <a:xfrm>
            <a:off x="1008529" y="1225689"/>
            <a:ext cx="10174941" cy="5632311"/>
          </a:xfrm>
          <a:prstGeom prst="rect">
            <a:avLst/>
          </a:prstGeom>
          <a:noFill/>
        </p:spPr>
        <p:txBody>
          <a:bodyPr wrap="square" rtlCol="0">
            <a:spAutoFit/>
          </a:bodyPr>
          <a:lstStyle/>
          <a:p>
            <a:pPr algn="just"/>
            <a:r>
              <a:rPr lang="en-IN" dirty="0"/>
              <a:t>[13].Kim, M. G., &amp; Kim, H. (2024). Anomaly Detection in Imbalanced Encrypted Traffic with Few Packet Metadata-Based Feature Extraction. CMES-Computer </a:t>
            </a:r>
            <a:r>
              <a:rPr lang="en-IN" dirty="0" err="1"/>
              <a:t>Modeling</a:t>
            </a:r>
            <a:r>
              <a:rPr lang="en-IN" dirty="0"/>
              <a:t> in Engineering &amp; Sciences, 141(1).</a:t>
            </a:r>
          </a:p>
          <a:p>
            <a:pPr algn="just"/>
            <a:r>
              <a:rPr lang="en-IN" dirty="0"/>
              <a:t>[14].Ashraf, J., </a:t>
            </a:r>
            <a:r>
              <a:rPr lang="en-IN" dirty="0" err="1"/>
              <a:t>Bakhshi</a:t>
            </a:r>
            <a:r>
              <a:rPr lang="en-IN" dirty="0"/>
              <a:t>, A. D., </a:t>
            </a:r>
            <a:r>
              <a:rPr lang="en-IN" dirty="0" err="1"/>
              <a:t>Moustafa</a:t>
            </a:r>
            <a:r>
              <a:rPr lang="en-IN" dirty="0"/>
              <a:t>, N., Khurshid, H., </a:t>
            </a:r>
            <a:r>
              <a:rPr lang="en-IN" dirty="0" err="1"/>
              <a:t>Javed</a:t>
            </a:r>
            <a:r>
              <a:rPr lang="en-IN" dirty="0"/>
              <a:t>, A., &amp; Beheshti, A. (2020). Novel deep learning-enabled LSTM autoencoder architecture for discovering anomalous events from intelligent transportation systems. IEEE Transactions on Intelligent Transportation Systems, 22(7), 4507-4518. </a:t>
            </a:r>
          </a:p>
          <a:p>
            <a:pPr algn="just"/>
            <a:r>
              <a:rPr lang="en-IN" dirty="0"/>
              <a:t>[15].Long, G., &amp; Zhang, Z. (2023). Deep encrypted traffic detection: An anomaly detection framework for encryption traffic based on parallel automatic feature extraction. Computational Intelligence and Neuroscience, 2023(1), 3316642.</a:t>
            </a:r>
          </a:p>
          <a:p>
            <a:pPr algn="just"/>
            <a:r>
              <a:rPr lang="en-IN" dirty="0"/>
              <a:t>[16].</a:t>
            </a:r>
            <a:r>
              <a:rPr lang="en-IN" dirty="0" err="1"/>
              <a:t>Pratiwi</a:t>
            </a:r>
            <a:r>
              <a:rPr lang="en-IN" dirty="0"/>
              <a:t>, M., &amp; Choi, Y. H. (2024, September). Context-Aware Anomaly-based Detection for Ransomware using Multivariate Feature. In 2024 IEEE Conference on Communications and Network Security (CNS) (pp. 1-9). IEEE.</a:t>
            </a:r>
          </a:p>
          <a:p>
            <a:pPr algn="just"/>
            <a:r>
              <a:rPr lang="en-IN" dirty="0"/>
              <a:t>[17].Tian, Z., Cui, L., Liang, J., &amp; Yu, S. (2022). A comprehensive survey on poisoning attacks and countermeasures in machine learning. ACM Computing Surveys, 55(8), 1-35.</a:t>
            </a:r>
          </a:p>
          <a:p>
            <a:pPr algn="just"/>
            <a:r>
              <a:rPr lang="en-IN" dirty="0"/>
              <a:t>[18].Anderson, B., &amp; McGrew, D. (2016, October). Identifying encrypted malware traffic with contextual flow data. In Proceedings of the 2016 ACM workshop on artificial intelligence and security (pp. 35-46).</a:t>
            </a:r>
          </a:p>
          <a:p>
            <a:pPr algn="just"/>
            <a:r>
              <a:rPr lang="en-IN" dirty="0"/>
              <a:t>[19].</a:t>
            </a:r>
            <a:r>
              <a:rPr lang="en-IN" dirty="0" err="1"/>
              <a:t>Shekhawat</a:t>
            </a:r>
            <a:r>
              <a:rPr lang="en-IN" dirty="0"/>
              <a:t>, A. S., Di </a:t>
            </a:r>
            <a:r>
              <a:rPr lang="en-IN" dirty="0" err="1"/>
              <a:t>Troia</a:t>
            </a:r>
            <a:r>
              <a:rPr lang="en-IN" dirty="0"/>
              <a:t>, F., &amp; Stamp, M. (2019). Feature analysis of encrypted malicious traffic. Expert Systems with Applications, 125, 130-141.</a:t>
            </a:r>
          </a:p>
        </p:txBody>
      </p:sp>
    </p:spTree>
    <p:extLst>
      <p:ext uri="{BB962C8B-B14F-4D97-AF65-F5344CB8AC3E}">
        <p14:creationId xmlns:p14="http://schemas.microsoft.com/office/powerpoint/2010/main" val="265581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169196"/>
            <a:ext cx="2378075" cy="1111250"/>
          </a:xfrm>
        </p:spPr>
        <p:txBody>
          <a:bodyPr/>
          <a:lstStyle/>
          <a:p>
            <a:r>
              <a:rPr lang="en-US" dirty="0"/>
              <a:t>10</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51154" y="503337"/>
            <a:ext cx="9522399" cy="655320"/>
          </a:xfrm>
        </p:spPr>
        <p:txBody>
          <a:bodyPr>
            <a:normAutofit fontScale="90000"/>
          </a:bodyPr>
          <a:lstStyle/>
          <a:p>
            <a:r>
              <a:rPr lang="en-US" dirty="0"/>
              <a:t>References</a:t>
            </a:r>
          </a:p>
        </p:txBody>
      </p:sp>
      <p:sp>
        <p:nvSpPr>
          <p:cNvPr id="2" name="TextBox 1">
            <a:extLst>
              <a:ext uri="{FF2B5EF4-FFF2-40B4-BE49-F238E27FC236}">
                <a16:creationId xmlns:a16="http://schemas.microsoft.com/office/drawing/2014/main" id="{79B618E3-128C-400A-B311-222BC332F53A}"/>
              </a:ext>
            </a:extLst>
          </p:cNvPr>
          <p:cNvSpPr txBox="1"/>
          <p:nvPr/>
        </p:nvSpPr>
        <p:spPr>
          <a:xfrm>
            <a:off x="1008529" y="1225689"/>
            <a:ext cx="10174941" cy="4801314"/>
          </a:xfrm>
          <a:prstGeom prst="rect">
            <a:avLst/>
          </a:prstGeom>
          <a:noFill/>
        </p:spPr>
        <p:txBody>
          <a:bodyPr wrap="square" rtlCol="0">
            <a:spAutoFit/>
          </a:bodyPr>
          <a:lstStyle/>
          <a:p>
            <a:pPr algn="just"/>
            <a:r>
              <a:rPr lang="en-IN" dirty="0"/>
              <a:t>[20].</a:t>
            </a:r>
            <a:r>
              <a:rPr lang="en-IN" dirty="0" err="1"/>
              <a:t>Velan</a:t>
            </a:r>
            <a:r>
              <a:rPr lang="en-IN" dirty="0"/>
              <a:t>, P., </a:t>
            </a:r>
            <a:r>
              <a:rPr lang="en-IN" dirty="0" err="1"/>
              <a:t>Čermák</a:t>
            </a:r>
            <a:r>
              <a:rPr lang="en-IN" dirty="0"/>
              <a:t>, M., </a:t>
            </a:r>
            <a:r>
              <a:rPr lang="en-IN" dirty="0" err="1"/>
              <a:t>Čeleda</a:t>
            </a:r>
            <a:r>
              <a:rPr lang="en-IN" dirty="0"/>
              <a:t>, P., &amp; </a:t>
            </a:r>
            <a:r>
              <a:rPr lang="en-IN" dirty="0" err="1"/>
              <a:t>Drašar</a:t>
            </a:r>
            <a:r>
              <a:rPr lang="en-IN" dirty="0"/>
              <a:t>, M. (2015). A survey of methods for encrypted traffic classification and analysis. International Journal of Network Management, 25(5), 355-374.</a:t>
            </a:r>
          </a:p>
          <a:p>
            <a:pPr algn="just"/>
            <a:r>
              <a:rPr lang="en-IN" dirty="0"/>
              <a:t>[21].Rezaei, S., &amp; Liu, X. (2019). Deep learning for encrypted traffic classification: An overview. IEEE communications magazine, 57(5), 76-81.</a:t>
            </a:r>
          </a:p>
          <a:p>
            <a:pPr algn="just"/>
            <a:r>
              <a:rPr lang="en-IN" dirty="0"/>
              <a:t>[22].Wang, J., He, T., He, G., Zhu, H., Xu, B., &amp; Zhang, L. (2023, December). Cooperative Detection of Camouflaged Malicious TLS Traffic. In 2023 Eleventh International Conference on Advanced Cloud and Big Data (CBD) (pp. 116-121). IEEE.</a:t>
            </a:r>
          </a:p>
          <a:p>
            <a:pPr algn="just"/>
            <a:r>
              <a:rPr lang="en-IN" dirty="0"/>
              <a:t>[23].</a:t>
            </a:r>
            <a:r>
              <a:rPr lang="en-IN" dirty="0" err="1"/>
              <a:t>Wingarz</a:t>
            </a:r>
            <a:r>
              <a:rPr lang="en-IN" dirty="0"/>
              <a:t>, T., See, A., </a:t>
            </a:r>
            <a:r>
              <a:rPr lang="en-IN" dirty="0" err="1"/>
              <a:t>Gondesen</a:t>
            </a:r>
            <a:r>
              <a:rPr lang="en-IN" dirty="0"/>
              <a:t>, F., &amp; Fischer, M. (2024, September). Privacy-preserving Network Anomaly Detection on Homomorphically Encrypted Data. In 2024 IEEE Conference on Communications and Network Security (CNS) (pp. 1-9). IEEE.</a:t>
            </a:r>
          </a:p>
          <a:p>
            <a:pPr algn="just"/>
            <a:r>
              <a:rPr lang="en-IN" dirty="0"/>
              <a:t>[24].</a:t>
            </a:r>
            <a:r>
              <a:rPr lang="en-IN" dirty="0" err="1"/>
              <a:t>Bakhshi</a:t>
            </a:r>
            <a:r>
              <a:rPr lang="en-IN" dirty="0"/>
              <a:t>, T., &amp; Ghita, B. (2021). Anomaly detection in encrypted internet traffic using hybrid deep learning. Security and Communication Networks, 2021(1), 5363750.</a:t>
            </a:r>
          </a:p>
          <a:p>
            <a:pPr algn="just"/>
            <a:r>
              <a:rPr lang="en-IN" dirty="0"/>
              <a:t>[25].Lee, I., </a:t>
            </a:r>
            <a:r>
              <a:rPr lang="en-IN" dirty="0" err="1"/>
              <a:t>Roh</a:t>
            </a:r>
            <a:r>
              <a:rPr lang="en-IN" dirty="0"/>
              <a:t>, H., &amp; Lee, W. (2020, July). Encrypted malware traffic detection using incremental learning. In IEEE INFOCOM 2020-IEEE Conference on Computer Communications Workshops (INFOCOM WKSHPS) (pp. 1348-1349). IEEE.</a:t>
            </a:r>
          </a:p>
          <a:p>
            <a:pPr algn="just"/>
            <a:r>
              <a:rPr lang="en-IN" dirty="0"/>
              <a:t>[26].https://www.kaggle.com/datasets/sampadab17/network-intrusion-detection</a:t>
            </a:r>
          </a:p>
        </p:txBody>
      </p:sp>
    </p:spTree>
    <p:extLst>
      <p:ext uri="{BB962C8B-B14F-4D97-AF65-F5344CB8AC3E}">
        <p14:creationId xmlns:p14="http://schemas.microsoft.com/office/powerpoint/2010/main" val="973686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9000"/>
            <a:duotone>
              <a:prstClr val="black"/>
              <a:schemeClr val="accent6">
                <a:tint val="45000"/>
                <a:satMod val="400000"/>
              </a:schemeClr>
            </a:duotone>
            <a:extLst>
              <a:ext uri="{BEBA8EAE-BF5A-486C-A8C5-ECC9F3942E4B}">
                <a14:imgProps xmlns:a14="http://schemas.microsoft.com/office/drawing/2010/main">
                  <a14:imgLayer r:embed="rId3">
                    <a14:imgEffect>
                      <a14:saturation sat="43000"/>
                    </a14:imgEffect>
                  </a14:imgLayer>
                </a14:imgProps>
              </a:ext>
              <a:ext uri="{837473B0-CC2E-450A-ABE3-18F120FF3D39}">
                <a1611:picAttrSrcUrl xmlns:a1611="http://schemas.microsoft.com/office/drawing/2016/11/main" r:id="rId4"/>
              </a:ext>
            </a:extLst>
          </a:blip>
          <a:srcRect/>
          <a:stretch>
            <a:fillRect t="-6000" b="-10000"/>
          </a:stretch>
        </a:blipFill>
        <a:effectLst/>
      </p:bgPr>
    </p:bg>
    <p:spTree>
      <p:nvGrpSpPr>
        <p:cNvPr id="1" name=""/>
        <p:cNvGrpSpPr/>
        <p:nvPr/>
      </p:nvGrpSpPr>
      <p:grpSpPr>
        <a:xfrm>
          <a:off x="0" y="0"/>
          <a:ext cx="0" cy="0"/>
          <a:chOff x="0" y="0"/>
          <a:chExt cx="0" cy="0"/>
        </a:xfrm>
      </p:grpSpPr>
      <p:sp>
        <p:nvSpPr>
          <p:cNvPr id="34" name="Date Placeholder 33">
            <a:extLst>
              <a:ext uri="{FF2B5EF4-FFF2-40B4-BE49-F238E27FC236}">
                <a16:creationId xmlns:a16="http://schemas.microsoft.com/office/drawing/2014/main" id="{D30A968E-AB03-4BB5-BF8E-EB31DFD33B17}"/>
              </a:ext>
            </a:extLst>
          </p:cNvPr>
          <p:cNvSpPr>
            <a:spLocks noGrp="1"/>
          </p:cNvSpPr>
          <p:nvPr>
            <p:ph type="dt" sz="half" idx="2"/>
          </p:nvPr>
        </p:nvSpPr>
        <p:spPr/>
        <p:txBody>
          <a:bodyPr/>
          <a:lstStyle/>
          <a:p>
            <a:fld id="{9FEF76E7-2EBE-4103-B764-AD23619BE076}" type="datetime1">
              <a:rPr lang="en-US" smtClean="0"/>
              <a:pPr/>
              <a:t>4/16/2025</a:t>
            </a:fld>
            <a:endParaRPr lang="en-US"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2396784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01</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0" y="724821"/>
            <a:ext cx="8760399" cy="664708"/>
          </a:xfrm>
        </p:spPr>
        <p:txBody>
          <a:bodyPr>
            <a:noAutofit/>
          </a:bodyPr>
          <a:lstStyle/>
          <a:p>
            <a:r>
              <a:rPr lang="en-US" dirty="0">
                <a:latin typeface="+mn-lt"/>
              </a:rPr>
              <a:t>Introduction</a:t>
            </a:r>
          </a:p>
        </p:txBody>
      </p:sp>
      <p:sp>
        <p:nvSpPr>
          <p:cNvPr id="5" name="TextBox 4">
            <a:extLst>
              <a:ext uri="{FF2B5EF4-FFF2-40B4-BE49-F238E27FC236}">
                <a16:creationId xmlns:a16="http://schemas.microsoft.com/office/drawing/2014/main" id="{0567EED8-73E9-4C42-89D2-A8A32ED6EF18}"/>
              </a:ext>
            </a:extLst>
          </p:cNvPr>
          <p:cNvSpPr txBox="1"/>
          <p:nvPr/>
        </p:nvSpPr>
        <p:spPr>
          <a:xfrm>
            <a:off x="744070" y="1677905"/>
            <a:ext cx="10703859" cy="4582665"/>
          </a:xfrm>
          <a:prstGeom prst="rect">
            <a:avLst/>
          </a:prstGeom>
          <a:noFill/>
        </p:spPr>
        <p:txBody>
          <a:bodyPr wrap="square" rtlCol="0">
            <a:spAutoFit/>
          </a:bodyPr>
          <a:lstStyle/>
          <a:p>
            <a:pPr algn="just">
              <a:lnSpc>
                <a:spcPct val="150000"/>
              </a:lnSpc>
            </a:pPr>
            <a:r>
              <a:rPr lang="en-US" sz="1400" dirty="0">
                <a:effectLst/>
                <a:ea typeface="Times New Roman" panose="02020603050405020304" pitchFamily="18" charset="0"/>
              </a:rPr>
              <a:t>The widespread adoption of communication protocols, such as Internet Control Message Protocol (ICMP), User Datagram Protocol (UDP) and Transmission Control Protocol (TCP), has significantly enhanced data security and privacy in digital networks. These protocols ensure that sensitive information remains confidential, making them integral to modern communication systems. Advanced machine learning techniques have emerged as promising solutions, leveraging metadata and statistical features to detect deviations indicative of malicious activities. However, existing models often face limitations such as high computational costs, overfitting on imbalanced datasets, and difficulty adapting to evolving threats. These limitations underscore the need for robust, scalable, and privacy-preserving solutions capable of maintaining high detection accuracy without decrypting the traffic. The challenge is further exacerbated by the need to balance privacy preservation with effective threat detection. While network traffic protects user's sensitive data, it also hinders the ability to monitor network activity, creating a blind spot for security solutions .This trade-off necessitates the development of innovative approaches that can accurately detect anomalies without decrypting traffic. Achieving this balance requires a paradigm shift from traditional techniques to advanced machine learning-based models capable of leveraging network traffic metadata to identify malicious behaviors with minimal computational overhead and high accuracy.</a:t>
            </a:r>
          </a:p>
        </p:txBody>
      </p:sp>
    </p:spTree>
    <p:extLst>
      <p:ext uri="{BB962C8B-B14F-4D97-AF65-F5344CB8AC3E}">
        <p14:creationId xmlns:p14="http://schemas.microsoft.com/office/powerpoint/2010/main" val="29319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01</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0" y="724821"/>
            <a:ext cx="8760399" cy="664708"/>
          </a:xfrm>
        </p:spPr>
        <p:txBody>
          <a:bodyPr>
            <a:noAutofit/>
          </a:bodyPr>
          <a:lstStyle/>
          <a:p>
            <a:r>
              <a:rPr lang="en-US" dirty="0">
                <a:latin typeface="+mn-lt"/>
              </a:rPr>
              <a:t>Introduction</a:t>
            </a:r>
          </a:p>
        </p:txBody>
      </p:sp>
      <p:sp>
        <p:nvSpPr>
          <p:cNvPr id="5" name="TextBox 4">
            <a:extLst>
              <a:ext uri="{FF2B5EF4-FFF2-40B4-BE49-F238E27FC236}">
                <a16:creationId xmlns:a16="http://schemas.microsoft.com/office/drawing/2014/main" id="{0567EED8-73E9-4C42-89D2-A8A32ED6EF18}"/>
              </a:ext>
            </a:extLst>
          </p:cNvPr>
          <p:cNvSpPr txBox="1"/>
          <p:nvPr/>
        </p:nvSpPr>
        <p:spPr>
          <a:xfrm>
            <a:off x="744070" y="1677905"/>
            <a:ext cx="10703859" cy="1997342"/>
          </a:xfrm>
          <a:prstGeom prst="rect">
            <a:avLst/>
          </a:prstGeom>
          <a:noFill/>
        </p:spPr>
        <p:txBody>
          <a:bodyPr wrap="square" rtlCol="0">
            <a:spAutoFit/>
          </a:bodyPr>
          <a:lstStyle/>
          <a:p>
            <a:pPr algn="just">
              <a:lnSpc>
                <a:spcPct val="150000"/>
              </a:lnSpc>
            </a:pPr>
            <a:r>
              <a:rPr lang="en-US" sz="1400" dirty="0">
                <a:effectLst/>
                <a:ea typeface="Times New Roman" panose="02020603050405020304" pitchFamily="18" charset="0"/>
              </a:rPr>
              <a:t>This study proposes a hybrid anomaly detection system that combines ANNs and CNNs with custom enhancements to address these challenges. By incorporating advanced activation functions, such as Swish and GELU, and regularization techniques tailored to mitigate overfitting, the model achieves superior generalization and performance. The hybrid architecture, designed to optimize feature learning and classification accuracy, demonstrates significant potential for anomaly detection in network traffic. This approach enhances detection capabilities, allowing it a viable solution for modern cybersecurity landscapes.</a:t>
            </a:r>
          </a:p>
        </p:txBody>
      </p:sp>
    </p:spTree>
    <p:extLst>
      <p:ext uri="{BB962C8B-B14F-4D97-AF65-F5344CB8AC3E}">
        <p14:creationId xmlns:p14="http://schemas.microsoft.com/office/powerpoint/2010/main" val="114039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02</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5927912" cy="1340615"/>
          </a:xfrm>
        </p:spPr>
        <p:txBody>
          <a:bodyPr/>
          <a:lstStyle/>
          <a:p>
            <a:r>
              <a:rPr lang="en-US" dirty="0"/>
              <a:t>Problem Statement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961534" y="1635366"/>
            <a:ext cx="10674653" cy="4971622"/>
          </a:xfrm>
        </p:spPr>
        <p:txBody>
          <a:bodyPr>
            <a:normAutofit/>
          </a:bodyPr>
          <a:lstStyle/>
          <a:p>
            <a:pPr algn="just">
              <a:lnSpc>
                <a:spcPct val="150000"/>
              </a:lnSpc>
            </a:pPr>
            <a:r>
              <a:rPr lang="en-US" dirty="0"/>
              <a:t>Traditional anomaly detection models in network security struggle to maintain high accuracy and scalability when dealing with encrypted or privacy-sensitive traffic. These models often suffer from high computational costs, overfitting on imbalanced datasets, and an inability to adapt to evolving cyber threats. Furthermore, the challenge of detecting malicious activities without decrypting network traffic creates a significant blind spot for existing security solutions. Therefore, there is a need for a robust, privacy-preserving anomaly detection system that can efficiently process metadata and statistical features to identify threats in encrypted network traffic with high accuracy and minimal computational overhead.</a:t>
            </a:r>
            <a:endParaRPr lang="en-IN" dirty="0"/>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86714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B74BB8A-7BAA-4A6E-9CC4-CB382C68DEEC}"/>
              </a:ext>
            </a:extLst>
          </p:cNvPr>
          <p:cNvSpPr>
            <a:spLocks noGrp="1"/>
          </p:cNvSpPr>
          <p:nvPr>
            <p:ph type="body" sz="quarter" idx="13"/>
          </p:nvPr>
        </p:nvSpPr>
        <p:spPr>
          <a:xfrm>
            <a:off x="460151" y="436445"/>
            <a:ext cx="2378075" cy="1111250"/>
          </a:xfrm>
        </p:spPr>
        <p:txBody>
          <a:bodyPr/>
          <a:lstStyle/>
          <a:p>
            <a:r>
              <a:rPr lang="en-US" dirty="0"/>
              <a:t>03</a:t>
            </a:r>
          </a:p>
        </p:txBody>
      </p:sp>
      <p:sp>
        <p:nvSpPr>
          <p:cNvPr id="3" name="Title 2">
            <a:extLst>
              <a:ext uri="{FF2B5EF4-FFF2-40B4-BE49-F238E27FC236}">
                <a16:creationId xmlns:a16="http://schemas.microsoft.com/office/drawing/2014/main" id="{F9055465-EA9F-436E-A0C3-64912E06BF2C}"/>
              </a:ext>
            </a:extLst>
          </p:cNvPr>
          <p:cNvSpPr>
            <a:spLocks noGrp="1"/>
          </p:cNvSpPr>
          <p:nvPr>
            <p:ph type="title"/>
          </p:nvPr>
        </p:nvSpPr>
        <p:spPr>
          <a:xfrm>
            <a:off x="724261" y="724821"/>
            <a:ext cx="6674802" cy="655320"/>
          </a:xfrm>
        </p:spPr>
        <p:txBody>
          <a:bodyPr>
            <a:normAutofit fontScale="90000"/>
          </a:bodyPr>
          <a:lstStyle/>
          <a:p>
            <a:r>
              <a:rPr lang="en-US" dirty="0"/>
              <a:t>Research Objective</a:t>
            </a:r>
          </a:p>
        </p:txBody>
      </p:sp>
      <p:sp>
        <p:nvSpPr>
          <p:cNvPr id="2" name="TextBox 1">
            <a:extLst>
              <a:ext uri="{FF2B5EF4-FFF2-40B4-BE49-F238E27FC236}">
                <a16:creationId xmlns:a16="http://schemas.microsoft.com/office/drawing/2014/main" id="{6FF75FA9-296D-44D1-8635-3137A44204C7}"/>
              </a:ext>
            </a:extLst>
          </p:cNvPr>
          <p:cNvSpPr txBox="1"/>
          <p:nvPr/>
        </p:nvSpPr>
        <p:spPr>
          <a:xfrm>
            <a:off x="540833" y="1514029"/>
            <a:ext cx="10723668" cy="4582665"/>
          </a:xfrm>
          <a:prstGeom prst="rect">
            <a:avLst/>
          </a:prstGeom>
          <a:noFill/>
        </p:spPr>
        <p:txBody>
          <a:bodyPr wrap="square" rtlCol="0">
            <a:spAutoFit/>
          </a:bodyPr>
          <a:lstStyle/>
          <a:p>
            <a:pPr>
              <a:lnSpc>
                <a:spcPct val="150000"/>
              </a:lnSpc>
            </a:pPr>
            <a:r>
              <a:rPr lang="en-US" sz="1400" dirty="0"/>
              <a:t>The main objective of this research is to develop a robust hybrid anomaly detection system that combines Artificial Neural Networks (ANNs) with custom enhancements to address the unique challenges posed by encrypted traffic.</a:t>
            </a:r>
          </a:p>
          <a:p>
            <a:pPr>
              <a:lnSpc>
                <a:spcPct val="150000"/>
              </a:lnSpc>
            </a:pPr>
            <a:r>
              <a:rPr lang="en-US" sz="1400" dirty="0"/>
              <a:t> The specific goals are:</a:t>
            </a:r>
          </a:p>
          <a:p>
            <a:pPr marL="285750" indent="-285750">
              <a:lnSpc>
                <a:spcPct val="150000"/>
              </a:lnSpc>
              <a:buFont typeface="Wingdings" panose="05000000000000000000" pitchFamily="2" charset="2"/>
              <a:buChar char="q"/>
            </a:pPr>
            <a:r>
              <a:rPr lang="en-US" sz="1400" b="1" dirty="0"/>
              <a:t>Integration of Advanced Activation Functions: </a:t>
            </a:r>
            <a:r>
              <a:rPr lang="en-US" sz="1400" dirty="0"/>
              <a:t>Incorporating advanced activation functions such as Swish or GELU to improve the learning process and increase model efficiency in detecting anomalies.</a:t>
            </a:r>
          </a:p>
          <a:p>
            <a:pPr marL="285750" indent="-285750">
              <a:lnSpc>
                <a:spcPct val="150000"/>
              </a:lnSpc>
              <a:buFont typeface="Wingdings" panose="05000000000000000000" pitchFamily="2" charset="2"/>
              <a:buChar char="q"/>
            </a:pPr>
            <a:r>
              <a:rPr lang="en-US" sz="1400" b="1" dirty="0"/>
              <a:t>Regularization Techniques to Mitigate Overfitting: </a:t>
            </a:r>
            <a:r>
              <a:rPr lang="en-US" sz="1400" dirty="0"/>
              <a:t>Implementing tailored regularization methods (such as L1, L2 regularization) to combat overfitting, especially in scenarios where the dataset is imbalanced.</a:t>
            </a:r>
          </a:p>
          <a:p>
            <a:pPr marL="285750" indent="-285750">
              <a:lnSpc>
                <a:spcPct val="150000"/>
              </a:lnSpc>
              <a:buFont typeface="Wingdings" panose="05000000000000000000" pitchFamily="2" charset="2"/>
              <a:buChar char="q"/>
            </a:pPr>
            <a:r>
              <a:rPr lang="en-US" sz="1400" b="1" dirty="0"/>
              <a:t>Efficient Feature Learning: </a:t>
            </a:r>
            <a:r>
              <a:rPr lang="en-US" sz="1400" dirty="0"/>
              <a:t>Optimizing feature extraction and selection to improve detection capabilities without the need for decrypting traffic, thereby maintaining privacy and security.</a:t>
            </a:r>
          </a:p>
          <a:p>
            <a:pPr marL="285750" indent="-285750">
              <a:lnSpc>
                <a:spcPct val="150000"/>
              </a:lnSpc>
              <a:buFont typeface="Wingdings" panose="05000000000000000000" pitchFamily="2" charset="2"/>
              <a:buChar char="q"/>
            </a:pPr>
            <a:r>
              <a:rPr lang="en-US" sz="1400" b="1" dirty="0"/>
              <a:t>Real-time Anomaly Detection: </a:t>
            </a:r>
            <a:r>
              <a:rPr lang="en-US" sz="1400" dirty="0"/>
              <a:t>Ensuring that the proposed model is capable of real-time detection of malicious activities in encrypted traffic while minimizing computational costs and preserving privacy.</a:t>
            </a:r>
          </a:p>
          <a:p>
            <a:pPr>
              <a:lnSpc>
                <a:spcPct val="150000"/>
              </a:lnSpc>
            </a:pPr>
            <a:endParaRPr lang="en-US" sz="1400" dirty="0"/>
          </a:p>
          <a:p>
            <a:pPr>
              <a:lnSpc>
                <a:spcPct val="150000"/>
              </a:lnSpc>
            </a:pPr>
            <a:r>
              <a:rPr lang="en-US" sz="1400" dirty="0"/>
              <a:t>This research aims to enhance the detection of anomalies in encrypted traffic, ensuring that it is adaptable to new attack patterns and capable of maintaining high accuracy and efficiency in real-world applications.</a:t>
            </a:r>
          </a:p>
        </p:txBody>
      </p:sp>
    </p:spTree>
    <p:extLst>
      <p:ext uri="{BB962C8B-B14F-4D97-AF65-F5344CB8AC3E}">
        <p14:creationId xmlns:p14="http://schemas.microsoft.com/office/powerpoint/2010/main" val="1454016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5927912" cy="1340615"/>
          </a:xfrm>
        </p:spPr>
        <p:txBody>
          <a:bodyPr/>
          <a:lstStyle/>
          <a:p>
            <a:r>
              <a:rPr lang="en-US" dirty="0"/>
              <a:t>Proposed System</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4" name="Text Placeholder 3">
            <a:extLst>
              <a:ext uri="{FF2B5EF4-FFF2-40B4-BE49-F238E27FC236}">
                <a16:creationId xmlns:a16="http://schemas.microsoft.com/office/drawing/2014/main" id="{AEAE0678-DBD2-4666-A1A4-A848DA356B48}"/>
              </a:ext>
            </a:extLst>
          </p:cNvPr>
          <p:cNvSpPr>
            <a:spLocks noGrp="1"/>
          </p:cNvSpPr>
          <p:nvPr>
            <p:ph type="body" sz="quarter" idx="13"/>
          </p:nvPr>
        </p:nvSpPr>
        <p:spPr>
          <a:xfrm>
            <a:off x="867335" y="1593736"/>
            <a:ext cx="10786782" cy="4265337"/>
          </a:xfrm>
        </p:spPr>
        <p:txBody>
          <a:bodyPr>
            <a:noAutofit/>
          </a:bodyPr>
          <a:lstStyle/>
          <a:p>
            <a:pPr algn="just"/>
            <a:r>
              <a:rPr lang="en-US" dirty="0"/>
              <a:t>In recent years, the growing complexity and volume of network traffic have made anomaly detection a critical component of cybersecurity systems. Traditional detection models often fall short due to their limited ability to generalize across varying traffic patterns and encrypted data. To address these limitations, this study introduces a hybrid deep learning model that integrates Convolutional Neural Networks (CNNs) and Artificial Neural Networks (ANNs) to enhance the accuracy and efficiency of anomaly detection in network traffic. The hybrid architecture leverages CNNs for extracting local and spatial features and ANNs for capturing complex, high-level feature representations. By combining the strengths of both networks and incorporating advanced techniques such as GELU activation and dropout regularization, the proposed model aims to deliver robust performance, minimize overfitting, and effectively detect anomalies in diverse and dynamic network environments. This approach presents a promising solution for improving threat detection in modern cybersecurity landscapes.</a:t>
            </a:r>
            <a:endParaRPr lang="en-IN" dirty="0"/>
          </a:p>
        </p:txBody>
      </p:sp>
    </p:spTree>
    <p:extLst>
      <p:ext uri="{BB962C8B-B14F-4D97-AF65-F5344CB8AC3E}">
        <p14:creationId xmlns:p14="http://schemas.microsoft.com/office/powerpoint/2010/main" val="401352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5927912" cy="1340615"/>
          </a:xfrm>
        </p:spPr>
        <p:txBody>
          <a:bodyPr/>
          <a:lstStyle/>
          <a:p>
            <a:r>
              <a:rPr lang="en-US" dirty="0"/>
              <a:t>Proposed System</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8</a:t>
            </a:fld>
            <a:endParaRPr lang="en-US" dirty="0"/>
          </a:p>
        </p:txBody>
      </p:sp>
      <p:pic>
        <p:nvPicPr>
          <p:cNvPr id="8" name="Picture 7">
            <a:extLst>
              <a:ext uri="{FF2B5EF4-FFF2-40B4-BE49-F238E27FC236}">
                <a16:creationId xmlns:a16="http://schemas.microsoft.com/office/drawing/2014/main" id="{D8C042D6-2F4B-4336-90C1-52F97F92FD90}"/>
              </a:ext>
            </a:extLst>
          </p:cNvPr>
          <p:cNvPicPr/>
          <p:nvPr/>
        </p:nvPicPr>
        <p:blipFill>
          <a:blip r:embed="rId2"/>
          <a:stretch>
            <a:fillRect/>
          </a:stretch>
        </p:blipFill>
        <p:spPr>
          <a:xfrm>
            <a:off x="1696102" y="1543009"/>
            <a:ext cx="8990948" cy="5126535"/>
          </a:xfrm>
          <a:prstGeom prst="rect">
            <a:avLst/>
          </a:prstGeom>
        </p:spPr>
      </p:pic>
    </p:spTree>
    <p:extLst>
      <p:ext uri="{BB962C8B-B14F-4D97-AF65-F5344CB8AC3E}">
        <p14:creationId xmlns:p14="http://schemas.microsoft.com/office/powerpoint/2010/main" val="627968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 Placeholder 24">
            <a:extLst>
              <a:ext uri="{FF2B5EF4-FFF2-40B4-BE49-F238E27FC236}">
                <a16:creationId xmlns:a16="http://schemas.microsoft.com/office/drawing/2014/main" id="{BE394849-EE6D-4358-A824-BBF6E518EAEA}"/>
              </a:ext>
            </a:extLst>
          </p:cNvPr>
          <p:cNvSpPr>
            <a:spLocks noGrp="1"/>
          </p:cNvSpPr>
          <p:nvPr>
            <p:ph type="body" sz="quarter" idx="15"/>
          </p:nvPr>
        </p:nvSpPr>
        <p:spPr/>
        <p:txBody>
          <a:bodyPr/>
          <a:lstStyle/>
          <a:p>
            <a:r>
              <a:rPr lang="en-US" dirty="0"/>
              <a:t>04</a:t>
            </a:r>
          </a:p>
        </p:txBody>
      </p:sp>
      <p:sp>
        <p:nvSpPr>
          <p:cNvPr id="18" name="Title 17">
            <a:extLst>
              <a:ext uri="{FF2B5EF4-FFF2-40B4-BE49-F238E27FC236}">
                <a16:creationId xmlns:a16="http://schemas.microsoft.com/office/drawing/2014/main" id="{EA6B7DE5-BFCC-4EEF-9609-8AA1C7CAD3B0}"/>
              </a:ext>
            </a:extLst>
          </p:cNvPr>
          <p:cNvSpPr>
            <a:spLocks noGrp="1"/>
          </p:cNvSpPr>
          <p:nvPr>
            <p:ph type="title"/>
          </p:nvPr>
        </p:nvSpPr>
        <p:spPr>
          <a:xfrm>
            <a:off x="1028700" y="465137"/>
            <a:ext cx="5927912" cy="1340615"/>
          </a:xfrm>
        </p:spPr>
        <p:txBody>
          <a:bodyPr/>
          <a:lstStyle/>
          <a:p>
            <a:r>
              <a:rPr lang="en-US" dirty="0"/>
              <a:t>Proposed System</a:t>
            </a:r>
          </a:p>
        </p:txBody>
      </p:sp>
      <p:sp>
        <p:nvSpPr>
          <p:cNvPr id="35" name="Slide Number Placeholder 34">
            <a:extLst>
              <a:ext uri="{FF2B5EF4-FFF2-40B4-BE49-F238E27FC236}">
                <a16:creationId xmlns:a16="http://schemas.microsoft.com/office/drawing/2014/main" id="{5789CCB9-138D-4D90-8AFB-AC5C73612512}"/>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4" name="Text Placeholder 3">
            <a:extLst>
              <a:ext uri="{FF2B5EF4-FFF2-40B4-BE49-F238E27FC236}">
                <a16:creationId xmlns:a16="http://schemas.microsoft.com/office/drawing/2014/main" id="{AEAE0678-DBD2-4666-A1A4-A848DA356B48}"/>
              </a:ext>
            </a:extLst>
          </p:cNvPr>
          <p:cNvSpPr>
            <a:spLocks noGrp="1"/>
          </p:cNvSpPr>
          <p:nvPr>
            <p:ph type="body" sz="quarter" idx="13"/>
          </p:nvPr>
        </p:nvSpPr>
        <p:spPr>
          <a:xfrm>
            <a:off x="1028700" y="1740834"/>
            <a:ext cx="10257865" cy="4462741"/>
          </a:xfrm>
        </p:spPr>
        <p:txBody>
          <a:bodyPr>
            <a:normAutofit fontScale="40000" lnSpcReduction="20000"/>
          </a:bodyPr>
          <a:lstStyle/>
          <a:p>
            <a:pPr algn="just"/>
            <a:r>
              <a:rPr lang="en-US" sz="3400" dirty="0">
                <a:effectLst/>
                <a:ea typeface="Times New Roman" panose="02020603050405020304" pitchFamily="18" charset="0"/>
                <a:cs typeface="Times New Roman" panose="02020603050405020304" pitchFamily="18" charset="0"/>
              </a:rPr>
              <a:t>The architecture shows how hybrid deep learning model employs CNNs together with ANNs for classification purposes. Module-1 (Data Preprocessing) starts the process by performing data cleaning then splitting and extracting features to make the dataset ready. The preprocessed dataset enters Module-2 for training of CNN and ANN alongside each other as part of the proposed hybrid system. The model evaluation takes place during Module-3 after its training phase as part of the testing process. The proposed system produces outputs to identify instances either as "Anomaly" or "Normal."</a:t>
            </a:r>
            <a:endParaRPr lang="en-IN" sz="3400" dirty="0">
              <a:effectLst/>
              <a:ea typeface="Calibri" panose="020F0502020204030204" pitchFamily="34" charset="0"/>
              <a:cs typeface="Times New Roman" panose="02020603050405020304" pitchFamily="18" charset="0"/>
            </a:endParaRPr>
          </a:p>
          <a:p>
            <a:endParaRPr lang="en-US" sz="3400" dirty="0"/>
          </a:p>
          <a:p>
            <a:r>
              <a:rPr lang="en-US" sz="3400" dirty="0"/>
              <a:t>Modules</a:t>
            </a:r>
          </a:p>
          <a:p>
            <a:pPr marL="342900" indent="-342900" algn="just">
              <a:lnSpc>
                <a:spcPct val="150000"/>
              </a:lnSpc>
              <a:buAutoNum type="arabicPeriod"/>
            </a:pPr>
            <a:r>
              <a:rPr lang="en-US" sz="3400" b="0" dirty="0"/>
              <a:t>Data Preprocessing Modules</a:t>
            </a:r>
          </a:p>
          <a:p>
            <a:pPr marL="342900" indent="-342900" algn="just">
              <a:lnSpc>
                <a:spcPct val="150000"/>
              </a:lnSpc>
              <a:buAutoNum type="arabicPeriod"/>
            </a:pPr>
            <a:r>
              <a:rPr lang="en-US" sz="3400" b="0" dirty="0"/>
              <a:t>Hybrid Architecture</a:t>
            </a:r>
          </a:p>
          <a:p>
            <a:pPr marL="342900" indent="-342900" algn="just">
              <a:lnSpc>
                <a:spcPct val="150000"/>
              </a:lnSpc>
              <a:buAutoNum type="arabicPeriod"/>
            </a:pPr>
            <a:r>
              <a:rPr lang="en-US" sz="3400" b="0" dirty="0"/>
              <a:t>Anomaly Detection Module </a:t>
            </a:r>
          </a:p>
          <a:p>
            <a:endParaRPr lang="en-IN" dirty="0"/>
          </a:p>
        </p:txBody>
      </p:sp>
    </p:spTree>
    <p:extLst>
      <p:ext uri="{BB962C8B-B14F-4D97-AF65-F5344CB8AC3E}">
        <p14:creationId xmlns:p14="http://schemas.microsoft.com/office/powerpoint/2010/main" val="376127532"/>
      </p:ext>
    </p:extLst>
  </p:cSld>
  <p:clrMapOvr>
    <a:masterClrMapping/>
  </p:clrMapOvr>
</p:sld>
</file>

<file path=ppt/theme/theme1.xml><?xml version="1.0" encoding="utf-8"?>
<a:theme xmlns:a="http://schemas.openxmlformats.org/drawingml/2006/main" name="Office Theme">
  <a:themeElements>
    <a:clrScheme name="Minimalist Presentation">
      <a:dk1>
        <a:sysClr val="windowText" lastClr="000000"/>
      </a:dk1>
      <a:lt1>
        <a:sysClr val="window" lastClr="FFFFFF"/>
      </a:lt1>
      <a:dk2>
        <a:srgbClr val="ABABAB"/>
      </a:dk2>
      <a:lt2>
        <a:srgbClr val="F2F1EE"/>
      </a:lt2>
      <a:accent1>
        <a:srgbClr val="D8D2CD"/>
      </a:accent1>
      <a:accent2>
        <a:srgbClr val="C0C9C2"/>
      </a:accent2>
      <a:accent3>
        <a:srgbClr val="A5A5A5"/>
      </a:accent3>
      <a:accent4>
        <a:srgbClr val="FFC000"/>
      </a:accent4>
      <a:accent5>
        <a:srgbClr val="5B9BD5"/>
      </a:accent5>
      <a:accent6>
        <a:srgbClr val="70AD47"/>
      </a:accent6>
      <a:hlink>
        <a:srgbClr val="0563C1"/>
      </a:hlink>
      <a:folHlink>
        <a:srgbClr val="954F72"/>
      </a:folHlink>
    </a:clrScheme>
    <a:fontScheme name="Custom 3">
      <a:majorFont>
        <a:latin typeface="Biome Light"/>
        <a:ea typeface=""/>
        <a:cs typeface=""/>
      </a:majorFont>
      <a:minorFont>
        <a:latin typeface="Biome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color presentation_Win32_LW_v2.potx" id="{B7F4C684-7BE5-4BD8-BEBE-7F207A45F474}" vid="{9091DE1E-F617-4C59-950B-F96736B889D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A1B7BBB-8F46-4BA8-85EC-2ECC1D2E32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3A10211-FBDE-44DA-8AD6-29E596B2975F}">
  <ds:schemaRefs>
    <ds:schemaRef ds:uri="http://schemas.microsoft.com/sharepoint/v3/contenttype/forms"/>
  </ds:schemaRefs>
</ds:datastoreItem>
</file>

<file path=customXml/itemProps3.xml><?xml version="1.0" encoding="utf-8"?>
<ds:datastoreItem xmlns:ds="http://schemas.openxmlformats.org/officeDocument/2006/customXml" ds:itemID="{D0976319-4513-485C-AD3A-E56C39927A38}">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Minimalist color presentation</Template>
  <TotalTime>1400</TotalTime>
  <Words>3774</Words>
  <Application>Microsoft Office PowerPoint</Application>
  <PresentationFormat>Widescreen</PresentationFormat>
  <Paragraphs>191</Paragraphs>
  <Slides>28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Biome Light</vt:lpstr>
      <vt:lpstr>Calibri</vt:lpstr>
      <vt:lpstr>Cambria Math</vt:lpstr>
      <vt:lpstr>Times New Roman</vt:lpstr>
      <vt:lpstr>Wingdings</vt:lpstr>
      <vt:lpstr>Office Theme</vt:lpstr>
      <vt:lpstr>Anomaly Detection in Network Traffic: Using Hybrid Techniques</vt:lpstr>
      <vt:lpstr>Agenda</vt:lpstr>
      <vt:lpstr>Introduction</vt:lpstr>
      <vt:lpstr>Introduction</vt:lpstr>
      <vt:lpstr>Problem Statement</vt:lpstr>
      <vt:lpstr>Research Objective</vt:lpstr>
      <vt:lpstr>Proposed System</vt:lpstr>
      <vt:lpstr>Proposed System</vt:lpstr>
      <vt:lpstr>Proposed System</vt:lpstr>
      <vt:lpstr>Proposed System</vt:lpstr>
      <vt:lpstr>Proposed System</vt:lpstr>
      <vt:lpstr>Poster</vt:lpstr>
      <vt:lpstr>Results</vt:lpstr>
      <vt:lpstr>Results</vt:lpstr>
      <vt:lpstr>Results</vt:lpstr>
      <vt:lpstr>Results</vt:lpstr>
      <vt:lpstr>Results</vt:lpstr>
      <vt:lpstr>Results</vt:lpstr>
      <vt:lpstr>Results</vt:lpstr>
      <vt:lpstr>Conclusion and Future Work</vt:lpstr>
      <vt:lpstr>Conclusion and Future Work</vt:lpstr>
      <vt:lpstr>Guide Approval Mail Snapshot </vt:lpstr>
      <vt:lpstr>Research paper submitted status</vt:lpstr>
      <vt:lpstr>References</vt:lpstr>
      <vt:lpstr>References</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AI-driven Paddy Diseases Prediction : Deep Learning with Transfer Learning Approach</dc:title>
  <dc:creator>Mandava Nidhish</dc:creator>
  <cp:lastModifiedBy>Dogiparthi Aasrith</cp:lastModifiedBy>
  <cp:revision>88</cp:revision>
  <dcterms:created xsi:type="dcterms:W3CDTF">2024-10-23T17:07:27Z</dcterms:created>
  <dcterms:modified xsi:type="dcterms:W3CDTF">2025-04-16T04:47:35Z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