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801600" cy="9601200" type="A3"/>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QixFpFIR6EEtpbjPJ3NfAejP5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517B2-53E5-44A5-B0F4-53298D9B06D0}">
  <a:tblStyle styleId="{2D6517B2-53E5-44A5-B0F4-53298D9B06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807" autoAdjust="0"/>
    <p:restoredTop sz="94660"/>
  </p:normalViewPr>
  <p:slideViewPr>
    <p:cSldViewPr snapToGrid="0">
      <p:cViewPr varScale="1">
        <p:scale>
          <a:sx n="58" d="100"/>
          <a:sy n="58" d="100"/>
        </p:scale>
        <p:origin x="2112" y="58"/>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26" name="Google Shape;26;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1" name="Google Shape;41;p7"/>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79" b="0" i="0" u="none" strike="noStrike" cap="none">
                <a:solidFill>
                  <a:srgbClr val="888888"/>
                </a:solidFill>
                <a:latin typeface="Calibri"/>
                <a:ea typeface="Calibri"/>
                <a:cs typeface="Calibri"/>
                <a:sym typeface="Calibri"/>
              </a:defRPr>
            </a:lvl1pPr>
            <a:lvl2pPr marL="0" marR="0" lvl="1" indent="0" algn="r" rtl="0">
              <a:spcBef>
                <a:spcPts val="0"/>
              </a:spcBef>
              <a:buNone/>
              <a:defRPr sz="1679" b="0" i="0" u="none" strike="noStrike" cap="none">
                <a:solidFill>
                  <a:srgbClr val="888888"/>
                </a:solidFill>
                <a:latin typeface="Calibri"/>
                <a:ea typeface="Calibri"/>
                <a:cs typeface="Calibri"/>
                <a:sym typeface="Calibri"/>
              </a:defRPr>
            </a:lvl2pPr>
            <a:lvl3pPr marL="0" marR="0" lvl="2" indent="0" algn="r" rtl="0">
              <a:spcBef>
                <a:spcPts val="0"/>
              </a:spcBef>
              <a:buNone/>
              <a:defRPr sz="1679" b="0" i="0" u="none" strike="noStrike" cap="none">
                <a:solidFill>
                  <a:srgbClr val="888888"/>
                </a:solidFill>
                <a:latin typeface="Calibri"/>
                <a:ea typeface="Calibri"/>
                <a:cs typeface="Calibri"/>
                <a:sym typeface="Calibri"/>
              </a:defRPr>
            </a:lvl3pPr>
            <a:lvl4pPr marL="0" marR="0" lvl="3" indent="0" algn="r" rtl="0">
              <a:spcBef>
                <a:spcPts val="0"/>
              </a:spcBef>
              <a:buNone/>
              <a:defRPr sz="1679" b="0" i="0" u="none" strike="noStrike" cap="none">
                <a:solidFill>
                  <a:srgbClr val="888888"/>
                </a:solidFill>
                <a:latin typeface="Calibri"/>
                <a:ea typeface="Calibri"/>
                <a:cs typeface="Calibri"/>
                <a:sym typeface="Calibri"/>
              </a:defRPr>
            </a:lvl4pPr>
            <a:lvl5pPr marL="0" marR="0" lvl="4" indent="0" algn="r" rtl="0">
              <a:spcBef>
                <a:spcPts val="0"/>
              </a:spcBef>
              <a:buNone/>
              <a:defRPr sz="1679" b="0" i="0" u="none" strike="noStrike" cap="none">
                <a:solidFill>
                  <a:srgbClr val="888888"/>
                </a:solidFill>
                <a:latin typeface="Calibri"/>
                <a:ea typeface="Calibri"/>
                <a:cs typeface="Calibri"/>
                <a:sym typeface="Calibri"/>
              </a:defRPr>
            </a:lvl5pPr>
            <a:lvl6pPr marL="0" marR="0" lvl="5" indent="0" algn="r" rtl="0">
              <a:spcBef>
                <a:spcPts val="0"/>
              </a:spcBef>
              <a:buNone/>
              <a:defRPr sz="1679" b="0" i="0" u="none" strike="noStrike" cap="none">
                <a:solidFill>
                  <a:srgbClr val="888888"/>
                </a:solidFill>
                <a:latin typeface="Calibri"/>
                <a:ea typeface="Calibri"/>
                <a:cs typeface="Calibri"/>
                <a:sym typeface="Calibri"/>
              </a:defRPr>
            </a:lvl6pPr>
            <a:lvl7pPr marL="0" marR="0" lvl="6" indent="0" algn="r" rtl="0">
              <a:spcBef>
                <a:spcPts val="0"/>
              </a:spcBef>
              <a:buNone/>
              <a:defRPr sz="1679" b="0" i="0" u="none" strike="noStrike" cap="none">
                <a:solidFill>
                  <a:srgbClr val="888888"/>
                </a:solidFill>
                <a:latin typeface="Calibri"/>
                <a:ea typeface="Calibri"/>
                <a:cs typeface="Calibri"/>
                <a:sym typeface="Calibri"/>
              </a:defRPr>
            </a:lvl7pPr>
            <a:lvl8pPr marL="0" marR="0" lvl="7" indent="0" algn="r" rtl="0">
              <a:spcBef>
                <a:spcPts val="0"/>
              </a:spcBef>
              <a:buNone/>
              <a:defRPr sz="1679" b="0" i="0" u="none" strike="noStrike" cap="none">
                <a:solidFill>
                  <a:srgbClr val="888888"/>
                </a:solidFill>
                <a:latin typeface="Calibri"/>
                <a:ea typeface="Calibri"/>
                <a:cs typeface="Calibri"/>
                <a:sym typeface="Calibri"/>
              </a:defRPr>
            </a:lvl8pPr>
            <a:lvl9pPr marL="0" marR="0" lvl="8" indent="0" algn="r" rtl="0">
              <a:spcBef>
                <a:spcPts val="0"/>
              </a:spcBef>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557199" y="1166118"/>
            <a:ext cx="4129899" cy="8063706"/>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r>
              <a:rPr lang="en-US" sz="1100" b="1" i="0" u="none" strike="noStrike" cap="none" dirty="0">
                <a:solidFill>
                  <a:srgbClr val="0070C0"/>
                </a:solidFill>
                <a:latin typeface="Arial"/>
                <a:ea typeface="Arial"/>
                <a:cs typeface="Arial"/>
                <a:sym typeface="Arial"/>
              </a:rPr>
              <a:t>RESULTS</a:t>
            </a:r>
            <a:endParaRPr lang="en-IN" sz="1100" b="1" i="0" u="none" strike="noStrike"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dirty="0">
              <a:solidFill>
                <a:srgbClr val="0070C0"/>
              </a:solidFill>
            </a:endParaRPr>
          </a:p>
          <a:p>
            <a:pPr marL="0" marR="0" lvl="0" indent="0" algn="l" rtl="0">
              <a:spcBef>
                <a:spcPts val="0"/>
              </a:spcBef>
              <a:spcAft>
                <a:spcPts val="0"/>
              </a:spcAft>
              <a:buNone/>
            </a:pPr>
            <a:endParaRPr lang="en-IN" sz="1050" b="1" dirty="0">
              <a:solidFill>
                <a:srgbClr val="0070C0"/>
              </a:solidFill>
            </a:endParaRPr>
          </a:p>
          <a:p>
            <a:pPr marL="0" marR="0" lvl="0" indent="0" algn="ctr" rtl="0">
              <a:spcBef>
                <a:spcPts val="0"/>
              </a:spcBef>
              <a:spcAft>
                <a:spcPts val="0"/>
              </a:spcAft>
              <a:buNone/>
            </a:pPr>
            <a:r>
              <a:rPr lang="en-IN" sz="1100" b="1" cap="none" dirty="0">
                <a:solidFill>
                  <a:srgbClr val="0070C0"/>
                </a:solidFill>
                <a:latin typeface="Arial"/>
                <a:ea typeface="Arial"/>
                <a:cs typeface="Arial"/>
                <a:sym typeface="Arial"/>
              </a:rPr>
              <a:t>Performance of Hybrid</a:t>
            </a:r>
            <a:endParaRPr lang="en-IN" sz="1050" b="1" dirty="0">
              <a:solidFill>
                <a:srgbClr val="0070C0"/>
              </a:solidFill>
            </a:endParaRPr>
          </a:p>
          <a:p>
            <a:pPr marL="0" marR="0" lvl="0" indent="0" algn="l" rtl="0">
              <a:spcBef>
                <a:spcPts val="0"/>
              </a:spcBef>
              <a:spcAft>
                <a:spcPts val="0"/>
              </a:spcAft>
              <a:buNone/>
            </a:pPr>
            <a:r>
              <a:rPr lang="en-US" sz="1100" b="1" cap="none" dirty="0">
                <a:solidFill>
                  <a:srgbClr val="0070C0"/>
                </a:solidFill>
                <a:latin typeface="Arial"/>
                <a:ea typeface="Arial"/>
                <a:cs typeface="Arial"/>
                <a:sym typeface="Arial"/>
              </a:rPr>
              <a:t>CONCLUSION</a:t>
            </a:r>
            <a:endParaRPr sz="1100" b="1" cap="none" dirty="0">
              <a:solidFill>
                <a:srgbClr val="0070C0"/>
              </a:solidFill>
              <a:latin typeface="Arial"/>
              <a:ea typeface="Arial"/>
              <a:cs typeface="Arial"/>
              <a:sym typeface="Arial"/>
            </a:endParaRPr>
          </a:p>
          <a:p>
            <a:pPr marL="0" marR="0" lvl="0" indent="0" algn="just" rtl="0">
              <a:spcBef>
                <a:spcPts val="0"/>
              </a:spcBef>
              <a:spcAft>
                <a:spcPts val="0"/>
              </a:spcAft>
              <a:buNone/>
            </a:pPr>
            <a:r>
              <a:rPr lang="en-US" sz="1100" b="0" i="0" dirty="0">
                <a:solidFill>
                  <a:schemeClr val="tx1"/>
                </a:solidFill>
                <a:latin typeface="+mn-lt"/>
                <a:ea typeface="Red Hat Display"/>
                <a:cs typeface="Red Hat Display"/>
                <a:sym typeface="Red Hat Display"/>
              </a:rPr>
              <a:t>The proposed hybrid ANN-CNN model outperformed individual ANN and CNN architectures in anomaly detection of encrypted traffic, achieving 98.34% accuracy, 98% precision, 96.5% recall, and a 97.5% F1-score. Key enhancements included data preprocessing, SMOTE for class balance, advanced activation functions (</a:t>
            </a:r>
            <a:r>
              <a:rPr lang="en-US" sz="1100" b="0" i="0" dirty="0" err="1">
                <a:solidFill>
                  <a:schemeClr val="tx1"/>
                </a:solidFill>
                <a:latin typeface="+mn-lt"/>
                <a:ea typeface="Red Hat Display"/>
                <a:cs typeface="Red Hat Display"/>
                <a:sym typeface="Red Hat Display"/>
              </a:rPr>
              <a:t>ReLU</a:t>
            </a:r>
            <a:r>
              <a:rPr lang="en-US" sz="1100" b="0" i="0" dirty="0">
                <a:solidFill>
                  <a:schemeClr val="tx1"/>
                </a:solidFill>
                <a:latin typeface="+mn-lt"/>
                <a:ea typeface="Red Hat Display"/>
                <a:cs typeface="Red Hat Display"/>
                <a:sym typeface="Red Hat Display"/>
              </a:rPr>
              <a:t>, </a:t>
            </a:r>
            <a:r>
              <a:rPr lang="en-US" sz="1100" b="0" i="0" dirty="0" err="1">
                <a:solidFill>
                  <a:schemeClr val="tx1"/>
                </a:solidFill>
                <a:latin typeface="+mn-lt"/>
                <a:ea typeface="Red Hat Display"/>
                <a:cs typeface="Red Hat Display"/>
                <a:sym typeface="Red Hat Display"/>
              </a:rPr>
              <a:t>GeLU</a:t>
            </a:r>
            <a:r>
              <a:rPr lang="en-US" sz="1100" b="0" i="0" dirty="0">
                <a:solidFill>
                  <a:schemeClr val="tx1"/>
                </a:solidFill>
                <a:latin typeface="+mn-lt"/>
                <a:ea typeface="Red Hat Display"/>
                <a:cs typeface="Red Hat Display"/>
                <a:sym typeface="Red Hat Display"/>
              </a:rPr>
              <a:t>), and optimizers (Adam), making the hybrid model more accurate, efficient, and effective.</a:t>
            </a:r>
          </a:p>
          <a:p>
            <a:pPr marL="0" marR="0" lvl="0" indent="0" algn="l" rtl="0">
              <a:spcBef>
                <a:spcPts val="0"/>
              </a:spcBef>
              <a:spcAft>
                <a:spcPts val="0"/>
              </a:spcAft>
              <a:buNone/>
            </a:pPr>
            <a:r>
              <a:rPr lang="en-US" sz="1100" b="1" cap="none" dirty="0">
                <a:solidFill>
                  <a:srgbClr val="0070C0"/>
                </a:solidFill>
                <a:latin typeface="Arial"/>
                <a:ea typeface="Arial"/>
                <a:cs typeface="Arial"/>
                <a:sym typeface="Arial"/>
              </a:rPr>
              <a:t>CONTACT DETAILS</a:t>
            </a:r>
          </a:p>
          <a:p>
            <a:pPr marL="0" marR="0" lvl="0" indent="0" algn="l" rtl="0">
              <a:spcBef>
                <a:spcPts val="0"/>
              </a:spcBef>
              <a:spcAft>
                <a:spcPts val="0"/>
              </a:spcAft>
              <a:buNone/>
            </a:pPr>
            <a:endParaRPr lang="en-US" sz="90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900" b="1" dirty="0">
              <a:solidFill>
                <a:srgbClr val="0070C0"/>
              </a:solidFill>
            </a:endParaRPr>
          </a:p>
          <a:p>
            <a:pPr marL="0" marR="0" lvl="0" indent="0" algn="l" rtl="0">
              <a:spcBef>
                <a:spcPts val="0"/>
              </a:spcBef>
              <a:spcAft>
                <a:spcPts val="0"/>
              </a:spcAft>
              <a:buNone/>
            </a:pPr>
            <a:endParaRPr lang="en-US" sz="90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900" b="1" dirty="0">
              <a:solidFill>
                <a:srgbClr val="0070C0"/>
              </a:solidFill>
            </a:endParaRPr>
          </a:p>
          <a:p>
            <a:pPr marL="0" marR="0" lvl="0" indent="0" algn="l" rtl="0">
              <a:spcBef>
                <a:spcPts val="0"/>
              </a:spcBef>
              <a:spcAft>
                <a:spcPts val="0"/>
              </a:spcAft>
              <a:buNone/>
            </a:pPr>
            <a:endParaRPr lang="en-US" sz="90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100" b="1" dirty="0">
              <a:solidFill>
                <a:srgbClr val="0070C0"/>
              </a:solidFill>
            </a:endParaRPr>
          </a:p>
          <a:p>
            <a:pPr marL="0" marR="0" lvl="0" indent="0" algn="l" rtl="0">
              <a:spcBef>
                <a:spcPts val="0"/>
              </a:spcBef>
              <a:spcAft>
                <a:spcPts val="0"/>
              </a:spcAft>
              <a:buNone/>
            </a:pPr>
            <a:endParaRPr lang="en-US" sz="110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100" b="1" cap="none" dirty="0">
                <a:solidFill>
                  <a:srgbClr val="0070C0"/>
                </a:solidFill>
                <a:latin typeface="Arial"/>
                <a:ea typeface="Arial"/>
                <a:cs typeface="Arial"/>
                <a:sym typeface="Arial"/>
              </a:rPr>
              <a:t>REFERENCES </a:t>
            </a:r>
            <a:endParaRPr sz="110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100" b="0" i="0" u="none" strike="noStrike" dirty="0">
                <a:solidFill>
                  <a:schemeClr val="tx1"/>
                </a:solidFill>
                <a:latin typeface="+mn-lt"/>
                <a:ea typeface="Times New Roman"/>
                <a:cs typeface="Times New Roman"/>
                <a:sym typeface="Times New Roman"/>
              </a:rPr>
              <a:t>[1].https://www.kaggle.com/datasets/sampadab17/network-intrusion-detection</a:t>
            </a:r>
          </a:p>
          <a:p>
            <a:pPr marL="0" marR="0" lvl="0" indent="0" algn="l" rtl="0">
              <a:spcBef>
                <a:spcPts val="0"/>
              </a:spcBef>
              <a:spcAft>
                <a:spcPts val="0"/>
              </a:spcAft>
              <a:buNone/>
            </a:pPr>
            <a:r>
              <a:rPr lang="en-US" sz="1100" dirty="0">
                <a:solidFill>
                  <a:schemeClr val="tx1"/>
                </a:solidFill>
                <a:latin typeface="+mn-lt"/>
                <a:ea typeface="Times New Roman"/>
                <a:cs typeface="Times New Roman"/>
                <a:sym typeface="Times New Roman"/>
              </a:rPr>
              <a:t>[2].</a:t>
            </a:r>
            <a:r>
              <a:rPr lang="en-US" sz="1100" dirty="0" err="1">
                <a:solidFill>
                  <a:schemeClr val="tx1"/>
                </a:solidFill>
                <a:latin typeface="+mn-lt"/>
                <a:ea typeface="Times New Roman"/>
                <a:cs typeface="Times New Roman"/>
                <a:sym typeface="Times New Roman"/>
              </a:rPr>
              <a:t>Behdadnia</a:t>
            </a:r>
            <a:r>
              <a:rPr lang="en-US" sz="1100" dirty="0">
                <a:solidFill>
                  <a:schemeClr val="tx1"/>
                </a:solidFill>
                <a:latin typeface="+mn-lt"/>
                <a:ea typeface="Times New Roman"/>
                <a:cs typeface="Times New Roman"/>
                <a:sym typeface="Times New Roman"/>
              </a:rPr>
              <a:t>, T., </a:t>
            </a:r>
            <a:r>
              <a:rPr lang="en-US" sz="1100" dirty="0" err="1">
                <a:solidFill>
                  <a:schemeClr val="tx1"/>
                </a:solidFill>
                <a:latin typeface="+mn-lt"/>
                <a:ea typeface="Times New Roman"/>
                <a:cs typeface="Times New Roman"/>
                <a:sym typeface="Times New Roman"/>
              </a:rPr>
              <a:t>Deconinck</a:t>
            </a:r>
            <a:r>
              <a:rPr lang="en-US" sz="1100" dirty="0">
                <a:solidFill>
                  <a:schemeClr val="tx1"/>
                </a:solidFill>
                <a:latin typeface="+mn-lt"/>
                <a:ea typeface="Times New Roman"/>
                <a:cs typeface="Times New Roman"/>
                <a:sym typeface="Times New Roman"/>
              </a:rPr>
              <a:t>, G., </a:t>
            </a:r>
            <a:r>
              <a:rPr lang="en-US" sz="1100" dirty="0" err="1">
                <a:solidFill>
                  <a:schemeClr val="tx1"/>
                </a:solidFill>
                <a:latin typeface="+mn-lt"/>
                <a:ea typeface="Times New Roman"/>
                <a:cs typeface="Times New Roman"/>
                <a:sym typeface="Times New Roman"/>
              </a:rPr>
              <a:t>Ozkan</a:t>
            </a:r>
            <a:r>
              <a:rPr lang="en-US" sz="1100" dirty="0">
                <a:solidFill>
                  <a:schemeClr val="tx1"/>
                </a:solidFill>
                <a:latin typeface="+mn-lt"/>
                <a:ea typeface="Times New Roman"/>
                <a:cs typeface="Times New Roman"/>
                <a:sym typeface="Times New Roman"/>
              </a:rPr>
              <a:t>, C., &amp; </a:t>
            </a:r>
            <a:r>
              <a:rPr lang="en-US" sz="1100" dirty="0" err="1">
                <a:solidFill>
                  <a:schemeClr val="tx1"/>
                </a:solidFill>
                <a:latin typeface="+mn-lt"/>
                <a:ea typeface="Times New Roman"/>
                <a:cs typeface="Times New Roman"/>
                <a:sym typeface="Times New Roman"/>
              </a:rPr>
              <a:t>Singelee</a:t>
            </a:r>
            <a:r>
              <a:rPr lang="en-US" sz="1100" dirty="0">
                <a:solidFill>
                  <a:schemeClr val="tx1"/>
                </a:solidFill>
                <a:latin typeface="+mn-lt"/>
                <a:ea typeface="Times New Roman"/>
                <a:cs typeface="Times New Roman"/>
                <a:sym typeface="Times New Roman"/>
              </a:rPr>
              <a:t>, D. (2023, October). Encrypted Traffic Classification for Early-Stage Anomaly Detection in Power Grid Communication Network.</a:t>
            </a:r>
          </a:p>
          <a:p>
            <a:pPr marL="0" marR="0" lvl="0" indent="0" algn="l" rtl="0">
              <a:spcBef>
                <a:spcPts val="0"/>
              </a:spcBef>
              <a:spcAft>
                <a:spcPts val="0"/>
              </a:spcAft>
              <a:buNone/>
            </a:pPr>
            <a:r>
              <a:rPr lang="en-US" sz="1100" dirty="0">
                <a:solidFill>
                  <a:schemeClr val="tx1"/>
                </a:solidFill>
                <a:latin typeface="+mn-lt"/>
                <a:ea typeface="Times New Roman"/>
                <a:cs typeface="Times New Roman"/>
                <a:sym typeface="Times New Roman"/>
              </a:rPr>
              <a:t>[3].Zhu, Z., Zhou, H., Yang, Q., Wang, C., &amp; Li, Z. (2022, December). Anomaly Detection in Encrypted Identity Resolution Traffic based on Machine Learning.</a:t>
            </a:r>
          </a:p>
        </p:txBody>
      </p:sp>
      <p:sp>
        <p:nvSpPr>
          <p:cNvPr id="85" name="Google Shape;85;p1"/>
          <p:cNvSpPr/>
          <p:nvPr/>
        </p:nvSpPr>
        <p:spPr>
          <a:xfrm>
            <a:off x="11398" y="0"/>
            <a:ext cx="12801600" cy="1066699"/>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7">
              <a:solidFill>
                <a:schemeClr val="dk1"/>
              </a:solidFill>
              <a:latin typeface="Calibri"/>
              <a:ea typeface="Calibri"/>
              <a:cs typeface="Calibri"/>
              <a:sym typeface="Calibri"/>
            </a:endParaRPr>
          </a:p>
        </p:txBody>
      </p:sp>
      <p:sp>
        <p:nvSpPr>
          <p:cNvPr id="86" name="Google Shape;86;p1"/>
          <p:cNvSpPr txBox="1"/>
          <p:nvPr/>
        </p:nvSpPr>
        <p:spPr>
          <a:xfrm>
            <a:off x="1730072" y="92580"/>
            <a:ext cx="9580687" cy="255105"/>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400"/>
              <a:buFont typeface="Arial"/>
              <a:buNone/>
            </a:pPr>
            <a:r>
              <a:rPr lang="en-US" sz="1800" b="1" u="none" dirty="0">
                <a:solidFill>
                  <a:schemeClr val="dk1"/>
                </a:solidFill>
                <a:latin typeface="Arial"/>
                <a:ea typeface="Arial"/>
                <a:cs typeface="Arial"/>
                <a:sym typeface="Arial"/>
              </a:rPr>
              <a:t> Anomaly Detection in Network Traffic: Using Hybrid Techniques</a:t>
            </a:r>
            <a:endParaRPr sz="1800" b="1" u="none" cap="none" dirty="0">
              <a:solidFill>
                <a:schemeClr val="lt1"/>
              </a:solidFill>
              <a:latin typeface="Arial"/>
              <a:ea typeface="Arial"/>
              <a:cs typeface="Arial"/>
              <a:sym typeface="Arial"/>
            </a:endParaRPr>
          </a:p>
        </p:txBody>
      </p:sp>
      <p:sp>
        <p:nvSpPr>
          <p:cNvPr id="87" name="Google Shape;87;p1"/>
          <p:cNvSpPr txBox="1"/>
          <p:nvPr/>
        </p:nvSpPr>
        <p:spPr>
          <a:xfrm>
            <a:off x="2750201" y="347685"/>
            <a:ext cx="7540428" cy="1265156"/>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Dogiparthi Aasrith-21BAI1702, </a:t>
            </a:r>
            <a:r>
              <a:rPr lang="en-US" sz="1167" dirty="0" err="1">
                <a:solidFill>
                  <a:srgbClr val="FFFFFF"/>
                </a:solidFill>
                <a:latin typeface="Arial"/>
                <a:ea typeface="Arial"/>
                <a:cs typeface="Arial"/>
                <a:sym typeface="Arial"/>
              </a:rPr>
              <a:t>Kalla</a:t>
            </a:r>
            <a:r>
              <a:rPr lang="en-US" sz="1167" dirty="0">
                <a:solidFill>
                  <a:srgbClr val="FFFFFF"/>
                </a:solidFill>
                <a:latin typeface="Arial"/>
                <a:ea typeface="Arial"/>
                <a:cs typeface="Arial"/>
                <a:sym typeface="Arial"/>
              </a:rPr>
              <a:t> Bharath Vardhan-21BCE5846, Varanasi Sai Charan-21BCE5870</a:t>
            </a:r>
          </a:p>
          <a:p>
            <a:pPr marL="6065" marR="0" lvl="0" indent="0" algn="ctr" rtl="0">
              <a:spcBef>
                <a:spcPts val="0"/>
              </a:spcBef>
              <a:spcAft>
                <a:spcPts val="0"/>
              </a:spcAft>
              <a:buNone/>
            </a:pPr>
            <a:endParaRPr lang="en-US" sz="1167" dirty="0">
              <a:solidFill>
                <a:srgbClr val="FFFFFF"/>
              </a:solidFill>
            </a:endParaRPr>
          </a:p>
          <a:p>
            <a:pPr marL="6065" marR="0" lvl="0" indent="0" algn="ctr" rtl="0">
              <a:spcBef>
                <a:spcPts val="0"/>
              </a:spcBef>
              <a:spcAft>
                <a:spcPts val="0"/>
              </a:spcAft>
              <a:buNone/>
            </a:pPr>
            <a:endParaRPr lang="en-US" sz="1167" dirty="0">
              <a:solidFill>
                <a:srgbClr val="FFFFFF"/>
              </a:solidFill>
              <a:latin typeface="Arial"/>
              <a:ea typeface="Arial"/>
              <a:cs typeface="Arial"/>
              <a:sym typeface="Arial"/>
            </a:endParaRPr>
          </a:p>
          <a:p>
            <a:pPr marL="6065" marR="0" lvl="0" indent="0" algn="ctr" rtl="0">
              <a:spcBef>
                <a:spcPts val="0"/>
              </a:spcBef>
              <a:spcAft>
                <a:spcPts val="0"/>
              </a:spcAft>
              <a:buNone/>
            </a:pPr>
            <a:endParaRPr lang="en-US" sz="1167" dirty="0">
              <a:solidFill>
                <a:srgbClr val="FFFFFF"/>
              </a:solidFill>
            </a:endParaRPr>
          </a:p>
          <a:p>
            <a:pPr marL="6065" marR="0" lvl="0" indent="0" algn="ctr" rtl="0">
              <a:spcBef>
                <a:spcPts val="0"/>
              </a:spcBef>
              <a:spcAft>
                <a:spcPts val="0"/>
              </a:spcAft>
              <a:buNone/>
            </a:pPr>
            <a:endParaRPr lang="en-US" sz="1167" dirty="0">
              <a:solidFill>
                <a:srgbClr val="FFFFFF"/>
              </a:solidFill>
              <a:latin typeface="Arial"/>
              <a:ea typeface="Arial"/>
              <a:cs typeface="Arial"/>
              <a:sym typeface="Arial"/>
            </a:endParaRPr>
          </a:p>
          <a:p>
            <a:pPr marL="6065" marR="0" lvl="0" indent="0" algn="ctr" rtl="0">
              <a:spcBef>
                <a:spcPts val="0"/>
              </a:spcBef>
              <a:spcAft>
                <a:spcPts val="0"/>
              </a:spcAft>
              <a:buNone/>
            </a:pPr>
            <a:br>
              <a:rPr lang="en-US" sz="1167" dirty="0">
                <a:solidFill>
                  <a:srgbClr val="FFFFFF"/>
                </a:solidFill>
                <a:latin typeface="Arial"/>
                <a:ea typeface="Arial"/>
                <a:cs typeface="Arial"/>
                <a:sym typeface="Arial"/>
              </a:rPr>
            </a:br>
            <a:r>
              <a:rPr lang="en-US" sz="1167" dirty="0">
                <a:solidFill>
                  <a:srgbClr val="FFFFFF"/>
                </a:solidFill>
                <a:latin typeface="Arial"/>
                <a:ea typeface="Arial"/>
                <a:cs typeface="Arial"/>
                <a:sym typeface="Arial"/>
              </a:rPr>
              <a:t>                                                   </a:t>
            </a:r>
            <a:endParaRPr sz="1167" dirty="0">
              <a:solidFill>
                <a:schemeClr val="dk1"/>
              </a:solidFill>
              <a:latin typeface="Arial"/>
              <a:ea typeface="Arial"/>
              <a:cs typeface="Arial"/>
              <a:sym typeface="Arial"/>
            </a:endParaRPr>
          </a:p>
        </p:txBody>
      </p:sp>
      <p:sp>
        <p:nvSpPr>
          <p:cNvPr id="89" name="Google Shape;89;p1"/>
          <p:cNvSpPr txBox="1"/>
          <p:nvPr/>
        </p:nvSpPr>
        <p:spPr>
          <a:xfrm>
            <a:off x="3924513" y="549076"/>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Dr. </a:t>
            </a:r>
            <a:r>
              <a:rPr lang="en-US" sz="1167" dirty="0" err="1">
                <a:solidFill>
                  <a:srgbClr val="FFFFFF"/>
                </a:solidFill>
                <a:latin typeface="Arial"/>
                <a:ea typeface="Arial"/>
                <a:cs typeface="Arial"/>
                <a:sym typeface="Arial"/>
              </a:rPr>
              <a:t>Bhavadharini</a:t>
            </a:r>
            <a:r>
              <a:rPr lang="en-US" sz="1167" dirty="0">
                <a:solidFill>
                  <a:srgbClr val="FFFFFF"/>
                </a:solidFill>
                <a:latin typeface="Arial"/>
                <a:ea typeface="Arial"/>
                <a:cs typeface="Arial"/>
                <a:sym typeface="Arial"/>
              </a:rPr>
              <a:t> R M</a:t>
            </a:r>
            <a:endParaRPr sz="1167" dirty="0">
              <a:solidFill>
                <a:schemeClr val="dk1"/>
              </a:solidFill>
              <a:latin typeface="Arial"/>
              <a:ea typeface="Arial"/>
              <a:cs typeface="Arial"/>
              <a:sym typeface="Arial"/>
            </a:endParaRPr>
          </a:p>
        </p:txBody>
      </p:sp>
      <p:sp>
        <p:nvSpPr>
          <p:cNvPr id="90" name="Google Shape;90;p1"/>
          <p:cNvSpPr txBox="1"/>
          <p:nvPr/>
        </p:nvSpPr>
        <p:spPr>
          <a:xfrm>
            <a:off x="4069350" y="750467"/>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a:solidFill>
                  <a:srgbClr val="FFFFFF"/>
                </a:solidFill>
                <a:latin typeface="Arial"/>
                <a:ea typeface="Arial"/>
                <a:cs typeface="Arial"/>
                <a:sym typeface="Arial"/>
              </a:rPr>
              <a:t>School of Computer Science and Engineering</a:t>
            </a:r>
            <a:endParaRPr sz="1167">
              <a:solidFill>
                <a:schemeClr val="dk1"/>
              </a:solidFill>
              <a:latin typeface="Arial"/>
              <a:ea typeface="Arial"/>
              <a:cs typeface="Arial"/>
              <a:sym typeface="Arial"/>
            </a:endParaRPr>
          </a:p>
        </p:txBody>
      </p:sp>
      <p:sp>
        <p:nvSpPr>
          <p:cNvPr id="91" name="Google Shape;91;p1"/>
          <p:cNvSpPr txBox="1"/>
          <p:nvPr/>
        </p:nvSpPr>
        <p:spPr>
          <a:xfrm>
            <a:off x="131466" y="1152287"/>
            <a:ext cx="4090251" cy="8035557"/>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r>
              <a:rPr lang="en-US" sz="1100" b="1" cap="none" dirty="0">
                <a:solidFill>
                  <a:srgbClr val="0070C0"/>
                </a:solidFill>
                <a:latin typeface="Arial"/>
                <a:ea typeface="Arial"/>
                <a:cs typeface="Arial"/>
                <a:sym typeface="Arial"/>
              </a:rPr>
              <a:t>INTRODUCTION</a:t>
            </a:r>
            <a:endParaRPr sz="1100" dirty="0"/>
          </a:p>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171450" marR="0" lvl="0" indent="-171450" algn="just" rtl="0">
              <a:spcBef>
                <a:spcPts val="0"/>
              </a:spcBef>
              <a:spcAft>
                <a:spcPts val="0"/>
              </a:spcAft>
              <a:buClr>
                <a:schemeClr val="dk1"/>
              </a:buClr>
              <a:buSzPts val="1800"/>
              <a:buFont typeface="Arial" panose="020B0604020202020204" pitchFamily="34" charset="0"/>
              <a:buChar char="•"/>
            </a:pPr>
            <a:r>
              <a:rPr lang="en-US" sz="1100" dirty="0">
                <a:solidFill>
                  <a:schemeClr val="tx1"/>
                </a:solidFill>
                <a:latin typeface="+mn-lt"/>
                <a:ea typeface="Times New Roman"/>
                <a:cs typeface="Times New Roman"/>
                <a:sym typeface="Times New Roman"/>
              </a:rPr>
              <a:t>Network traffic protects user data but makes it difficult to detect threats, as traditional methods like deep packet inspection are no longer effective without violating privacy or adding computational overhead.</a:t>
            </a:r>
            <a:endParaRPr sz="1100" dirty="0">
              <a:solidFill>
                <a:schemeClr val="tx1"/>
              </a:solidFill>
              <a:latin typeface="+mn-lt"/>
              <a:ea typeface="Times New Roman"/>
              <a:cs typeface="Times New Roman"/>
              <a:sym typeface="Times New Roman"/>
            </a:endParaRPr>
          </a:p>
          <a:p>
            <a:pPr marL="171450" marR="0" lvl="0" indent="-171450" algn="just" rtl="0">
              <a:spcBef>
                <a:spcPts val="0"/>
              </a:spcBef>
              <a:spcAft>
                <a:spcPts val="0"/>
              </a:spcAft>
              <a:buClr>
                <a:schemeClr val="dk1"/>
              </a:buClr>
              <a:buSzPts val="1800"/>
              <a:buFont typeface="Arial" panose="020B0604020202020204" pitchFamily="34" charset="0"/>
              <a:buChar char="•"/>
            </a:pPr>
            <a:r>
              <a:rPr lang="en-US" sz="1100" dirty="0">
                <a:solidFill>
                  <a:schemeClr val="tx1"/>
                </a:solidFill>
                <a:latin typeface="+mn-lt"/>
                <a:ea typeface="Times New Roman"/>
                <a:cs typeface="Times New Roman"/>
                <a:sym typeface="Times New Roman"/>
              </a:rPr>
              <a:t>Protocols like TCP, UDP, and ICMP play a crucial role in securing digital communication, but they also introduce challenges for threat detection due to encryption and limited visibility into payloads.</a:t>
            </a:r>
            <a:endParaRPr sz="1100" dirty="0">
              <a:solidFill>
                <a:schemeClr val="tx1"/>
              </a:solidFill>
              <a:latin typeface="+mn-lt"/>
              <a:ea typeface="Times New Roman"/>
              <a:cs typeface="Times New Roman"/>
              <a:sym typeface="Times New Roman"/>
            </a:endParaRPr>
          </a:p>
          <a:p>
            <a:pPr marL="171450" marR="0" lvl="0" indent="-171450" algn="just" rtl="0">
              <a:spcBef>
                <a:spcPts val="0"/>
              </a:spcBef>
              <a:spcAft>
                <a:spcPts val="0"/>
              </a:spcAft>
              <a:buClr>
                <a:schemeClr val="dk1"/>
              </a:buClr>
              <a:buSzPts val="1800"/>
              <a:buFont typeface="Arial" panose="020B0604020202020204" pitchFamily="34" charset="0"/>
              <a:buChar char="•"/>
            </a:pPr>
            <a:r>
              <a:rPr lang="en-US" sz="1100" dirty="0">
                <a:solidFill>
                  <a:schemeClr val="tx1"/>
                </a:solidFill>
                <a:latin typeface="+mn-lt"/>
                <a:ea typeface="Times New Roman"/>
                <a:cs typeface="Times New Roman"/>
                <a:sym typeface="Times New Roman"/>
              </a:rPr>
              <a:t>There's a growing need for a robust, scalable model that can detect anomalies in network traffic using only metadata and statistical features, without decrypting the content.</a:t>
            </a:r>
            <a:endParaRPr sz="1100" dirty="0">
              <a:solidFill>
                <a:schemeClr val="tx1"/>
              </a:solidFill>
              <a:latin typeface="+mn-lt"/>
              <a:ea typeface="Times New Roman"/>
              <a:cs typeface="Times New Roman"/>
              <a:sym typeface="Times New Roman"/>
            </a:endParaRPr>
          </a:p>
          <a:p>
            <a:pPr marL="171450" marR="0" lvl="0" indent="-171450" algn="just" rtl="0">
              <a:spcBef>
                <a:spcPts val="0"/>
              </a:spcBef>
              <a:spcAft>
                <a:spcPts val="0"/>
              </a:spcAft>
              <a:buClr>
                <a:srgbClr val="353740"/>
              </a:buClr>
              <a:buSzPts val="1800"/>
              <a:buFont typeface="Arial" panose="020B0604020202020204" pitchFamily="34" charset="0"/>
              <a:buChar char="•"/>
            </a:pPr>
            <a:r>
              <a:rPr lang="en-US" sz="1100" b="0" i="0" dirty="0">
                <a:solidFill>
                  <a:schemeClr val="tx1"/>
                </a:solidFill>
                <a:latin typeface="+mn-lt"/>
                <a:ea typeface="Times New Roman"/>
                <a:cs typeface="Times New Roman"/>
                <a:sym typeface="Times New Roman"/>
              </a:rPr>
              <a:t>The study proposes a hybrid model combining CNN and ANN architectures, enhanced with advanced activation functions (Swish, GELU) and regularization techniques, achieving high accuracy and strong generalization for modern cybersecurity applications.</a:t>
            </a:r>
          </a:p>
          <a:p>
            <a:pPr marR="0" lvl="0" algn="just" rtl="0">
              <a:spcBef>
                <a:spcPts val="0"/>
              </a:spcBef>
              <a:spcAft>
                <a:spcPts val="0"/>
              </a:spcAft>
              <a:buClr>
                <a:srgbClr val="353740"/>
              </a:buClr>
              <a:buSzPts val="1800"/>
            </a:pPr>
            <a:endParaRPr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100" b="1" cap="none" dirty="0">
                <a:solidFill>
                  <a:srgbClr val="0070C0"/>
                </a:solidFill>
                <a:latin typeface="Arial"/>
                <a:ea typeface="Arial"/>
                <a:cs typeface="Arial"/>
                <a:sym typeface="Arial"/>
              </a:rPr>
              <a:t>OBJECTIVES</a:t>
            </a:r>
          </a:p>
          <a:p>
            <a:pPr marL="171450" marR="0" lvl="0" indent="-171450" algn="just" rtl="0">
              <a:spcBef>
                <a:spcPts val="0"/>
              </a:spcBef>
              <a:spcAft>
                <a:spcPts val="0"/>
              </a:spcAft>
              <a:buFont typeface="Wingdings" panose="05000000000000000000" pitchFamily="2" charset="2"/>
              <a:buChar char="§"/>
            </a:pPr>
            <a:r>
              <a:rPr lang="en-US" sz="1100" dirty="0">
                <a:solidFill>
                  <a:schemeClr val="tx1"/>
                </a:solidFill>
                <a:latin typeface="+mn-lt"/>
                <a:cs typeface="Times New Roman" panose="02020603050405020304" pitchFamily="18" charset="0"/>
              </a:rPr>
              <a:t>Incorporating advanced activation functions such as Swish or GELU to improve the learning process and increase model efficiency in detecting anomalies</a:t>
            </a:r>
          </a:p>
          <a:p>
            <a:pPr marL="171450" indent="-171450" algn="just">
              <a:buFont typeface="Wingdings" panose="05000000000000000000" pitchFamily="2" charset="2"/>
              <a:buChar char="§"/>
            </a:pPr>
            <a:r>
              <a:rPr lang="en-US" sz="1100" dirty="0">
                <a:solidFill>
                  <a:schemeClr val="tx1"/>
                </a:solidFill>
                <a:latin typeface="+mn-lt"/>
                <a:cs typeface="Times New Roman" panose="02020603050405020304" pitchFamily="18" charset="0"/>
              </a:rPr>
              <a:t>Implementing tailored regularization methods (such as L1, L2 regularization) to combat overfitting, especially in scenarios where the dataset is imbalanced.</a:t>
            </a:r>
          </a:p>
          <a:p>
            <a:pPr marL="171450" indent="-171450" algn="just">
              <a:buFont typeface="Wingdings" panose="05000000000000000000" pitchFamily="2" charset="2"/>
              <a:buChar char="§"/>
            </a:pPr>
            <a:r>
              <a:rPr lang="en-US" sz="1100" dirty="0">
                <a:solidFill>
                  <a:schemeClr val="tx1"/>
                </a:solidFill>
                <a:latin typeface="+mn-lt"/>
                <a:cs typeface="Times New Roman" panose="02020603050405020304" pitchFamily="18" charset="0"/>
              </a:rPr>
              <a:t>Optimizing feature extraction and selection to improve detection capabilities without the need for decrypting traffic, thereby maintaining privacy and security.</a:t>
            </a:r>
          </a:p>
          <a:p>
            <a:pPr marL="171450" indent="-171450" algn="just">
              <a:buFont typeface="Wingdings" panose="05000000000000000000" pitchFamily="2" charset="2"/>
              <a:buChar char="§"/>
            </a:pPr>
            <a:r>
              <a:rPr lang="en-US" sz="1100" dirty="0">
                <a:solidFill>
                  <a:schemeClr val="tx1"/>
                </a:solidFill>
                <a:latin typeface="+mn-lt"/>
                <a:cs typeface="Times New Roman" panose="02020603050405020304" pitchFamily="18" charset="0"/>
              </a:rPr>
              <a:t>Ensuring that the proposed model is capable of real-time detection of malicious activities in encrypted traffic while minimizing computational costs and preserving privacy.</a:t>
            </a:r>
            <a:endParaRPr sz="1100" cap="none" dirty="0">
              <a:solidFill>
                <a:schemeClr val="tx1"/>
              </a:solidFill>
              <a:latin typeface="+mn-lt"/>
              <a:cs typeface="Times New Roman" panose="02020603050405020304" pitchFamily="18" charset="0"/>
              <a:sym typeface="Arial"/>
            </a:endParaRPr>
          </a:p>
          <a:p>
            <a:pPr marL="0" marR="0" lvl="0" indent="0" algn="l" rtl="0">
              <a:spcBef>
                <a:spcPts val="0"/>
              </a:spcBef>
              <a:spcAft>
                <a:spcPts val="0"/>
              </a:spcAft>
              <a:buNone/>
            </a:pPr>
            <a:endParaRPr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100" b="1" cap="none" dirty="0">
                <a:solidFill>
                  <a:srgbClr val="0070C0"/>
                </a:solidFill>
                <a:latin typeface="Arial"/>
                <a:ea typeface="Arial"/>
                <a:cs typeface="Arial"/>
                <a:sym typeface="Arial"/>
              </a:rPr>
              <a:t>SCOPE OF THE PROJECT</a:t>
            </a: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r>
              <a:rPr lang="en-US" sz="1100" dirty="0">
                <a:solidFill>
                  <a:schemeClr val="tx1"/>
                </a:solidFill>
                <a:latin typeface="+mn-lt"/>
                <a:cs typeface="Times New Roman" panose="02020603050405020304" pitchFamily="18" charset="0"/>
                <a:sym typeface="Arial"/>
              </a:rPr>
              <a:t>The scope of this project is to develop a hybrid anomaly detection system using Artificial Neural Networks (ANN) and Convolutional Neural Networks (CNN) to detect threats in network traffic without the need for decryption. This approach ensures privacy preservation while improving detection accuracy, efficiency, and scalability. By leveraging advanced activation functions and regularization techniques, the system aims to reduce overfitting and enhance generalization across imbalanced datasets.</a:t>
            </a:r>
          </a:p>
          <a:p>
            <a:pPr marL="0" marR="0" lvl="0" indent="0" algn="just" rtl="0">
              <a:spcBef>
                <a:spcPts val="0"/>
              </a:spcBef>
              <a:spcAft>
                <a:spcPts val="0"/>
              </a:spcAft>
              <a:buNone/>
            </a:pPr>
            <a:endParaRPr lang="en-US" sz="1100" b="1" cap="none" dirty="0">
              <a:solidFill>
                <a:srgbClr val="231F20"/>
              </a:solidFill>
              <a:latin typeface="+mn-lt"/>
              <a:cs typeface="Times New Roman" panose="02020603050405020304" pitchFamily="18" charset="0"/>
            </a:endParaRPr>
          </a:p>
          <a:p>
            <a:pPr marL="0" marR="0" lvl="0" indent="0" algn="just" rtl="0">
              <a:spcBef>
                <a:spcPts val="0"/>
              </a:spcBef>
              <a:spcAft>
                <a:spcPts val="0"/>
              </a:spcAft>
              <a:buNone/>
            </a:pPr>
            <a:endParaRPr lang="en-US" sz="1100" b="1" dirty="0">
              <a:solidFill>
                <a:srgbClr val="231F20"/>
              </a:solidFill>
              <a:latin typeface="+mn-lt"/>
              <a:cs typeface="Times New Roman" panose="02020603050405020304" pitchFamily="18" charset="0"/>
              <a:sym typeface="Arial"/>
            </a:endParaRPr>
          </a:p>
          <a:p>
            <a:pPr marL="0" marR="0" lvl="0" indent="0" algn="just" rtl="0">
              <a:spcBef>
                <a:spcPts val="0"/>
              </a:spcBef>
              <a:spcAft>
                <a:spcPts val="0"/>
              </a:spcAft>
              <a:buNone/>
            </a:pPr>
            <a:endParaRPr sz="1100" b="1" cap="none" dirty="0">
              <a:solidFill>
                <a:srgbClr val="0070C0"/>
              </a:solidFill>
              <a:latin typeface="+mn-lt"/>
              <a:cs typeface="Times New Roman" panose="02020603050405020304" pitchFamily="18" charset="0"/>
              <a:sym typeface="Arial"/>
            </a:endParaRPr>
          </a:p>
        </p:txBody>
      </p:sp>
      <p:sp>
        <p:nvSpPr>
          <p:cNvPr id="92" name="Google Shape;92;p1"/>
          <p:cNvSpPr txBox="1"/>
          <p:nvPr/>
        </p:nvSpPr>
        <p:spPr>
          <a:xfrm>
            <a:off x="4332958" y="1166117"/>
            <a:ext cx="4129899" cy="8063706"/>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just" rtl="0">
              <a:lnSpc>
                <a:spcPct val="100000"/>
              </a:lnSpc>
              <a:spcBef>
                <a:spcPts val="0"/>
              </a:spcBef>
              <a:spcAft>
                <a:spcPts val="0"/>
              </a:spcAft>
              <a:buNone/>
            </a:pPr>
            <a:r>
              <a:rPr lang="en-US" sz="1050" b="1" cap="none" dirty="0">
                <a:solidFill>
                  <a:srgbClr val="0070C0"/>
                </a:solidFill>
                <a:latin typeface="Arial"/>
                <a:ea typeface="Arial"/>
                <a:cs typeface="Arial"/>
                <a:sym typeface="Arial"/>
              </a:rPr>
              <a:t>METHODOLOGY</a:t>
            </a:r>
            <a:endParaRPr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r>
              <a:rPr lang="en-US" sz="1100" b="1" dirty="0">
                <a:solidFill>
                  <a:srgbClr val="231F20"/>
                </a:solidFill>
                <a:latin typeface="Arial"/>
                <a:ea typeface="Arial"/>
                <a:cs typeface="Arial"/>
                <a:sym typeface="Arial"/>
              </a:rPr>
              <a:t>Preprocessing</a:t>
            </a:r>
            <a:endParaRPr sz="1100" dirty="0"/>
          </a:p>
          <a:p>
            <a:pPr marL="0" marR="0" lvl="0" indent="0" algn="just" rtl="0">
              <a:spcBef>
                <a:spcPts val="0"/>
              </a:spcBef>
              <a:spcAft>
                <a:spcPts val="0"/>
              </a:spcAft>
              <a:buNone/>
            </a:pPr>
            <a:r>
              <a:rPr lang="en-US" sz="1100" b="0" i="0" u="none" strike="noStrike" dirty="0">
                <a:solidFill>
                  <a:schemeClr val="tx1"/>
                </a:solidFill>
                <a:latin typeface="+mn-lt"/>
                <a:ea typeface="Arial"/>
                <a:cs typeface="Arial"/>
                <a:sym typeface="Arial"/>
              </a:rPr>
              <a:t>This module is responsible for cleaning and preparing raw network traffic data from dataset: Network Intrusion Detection for effective model training. It involves handling values which are missing, and performing feature extraction to ensure that the dataset is optimized for analysis. Performed label-</a:t>
            </a:r>
            <a:r>
              <a:rPr lang="en-US" sz="1100" b="0" i="0" u="none" strike="noStrike" dirty="0" err="1">
                <a:solidFill>
                  <a:schemeClr val="tx1"/>
                </a:solidFill>
                <a:latin typeface="+mn-lt"/>
                <a:ea typeface="Arial"/>
                <a:cs typeface="Arial"/>
                <a:sym typeface="Arial"/>
              </a:rPr>
              <a:t>enconding</a:t>
            </a:r>
            <a:r>
              <a:rPr lang="en-US" sz="1100" b="0" i="0" u="none" strike="noStrike" dirty="0">
                <a:solidFill>
                  <a:schemeClr val="tx1"/>
                </a:solidFill>
                <a:latin typeface="+mn-lt"/>
                <a:ea typeface="Arial"/>
                <a:cs typeface="Arial"/>
                <a:sym typeface="Arial"/>
              </a:rPr>
              <a:t>, for </a:t>
            </a:r>
            <a:r>
              <a:rPr lang="en-US" sz="1100" b="0" i="0" u="none" strike="noStrike" dirty="0" err="1">
                <a:solidFill>
                  <a:schemeClr val="tx1"/>
                </a:solidFill>
                <a:latin typeface="+mn-lt"/>
                <a:ea typeface="Arial"/>
                <a:cs typeface="Arial"/>
                <a:sym typeface="Arial"/>
              </a:rPr>
              <a:t>protocol_type</a:t>
            </a:r>
            <a:r>
              <a:rPr lang="en-US" sz="1100" b="0" i="0" u="none" strike="noStrike" dirty="0">
                <a:solidFill>
                  <a:schemeClr val="tx1"/>
                </a:solidFill>
                <a:latin typeface="+mn-lt"/>
                <a:ea typeface="Arial"/>
                <a:cs typeface="Arial"/>
                <a:sym typeface="Arial"/>
              </a:rPr>
              <a:t>, service, flag and class columns to change categorical values to numerical values, and smote technique for class imbalance. The actual data count was normal:13449 and anomaly:11743, now we made both of them equal as 13449. These steps enhance the quality and relevance of the input data, which is critical for training a robust ANN. Techniques like data splitting further enable the separation of training and testing datasets, in 80:20 ratio.</a:t>
            </a:r>
          </a:p>
          <a:p>
            <a:pPr marL="0" marR="0" lvl="0" indent="0" algn="just" rtl="0">
              <a:lnSpc>
                <a:spcPct val="150000"/>
              </a:lnSpc>
              <a:spcBef>
                <a:spcPts val="0"/>
              </a:spcBef>
              <a:spcAft>
                <a:spcPts val="0"/>
              </a:spcAft>
              <a:buNone/>
            </a:pPr>
            <a:r>
              <a:rPr lang="en-US" sz="1100" b="1" cap="none" dirty="0">
                <a:solidFill>
                  <a:srgbClr val="0070C0"/>
                </a:solidFill>
                <a:latin typeface="Arial"/>
                <a:ea typeface="Arial"/>
                <a:cs typeface="Arial"/>
                <a:sym typeface="Arial"/>
              </a:rPr>
              <a:t>ARCHITECTURE</a:t>
            </a:r>
          </a:p>
          <a:p>
            <a:pPr marL="0" marR="0" lvl="0" indent="0" algn="just" rtl="0">
              <a:lnSpc>
                <a:spcPct val="150000"/>
              </a:lnSpc>
              <a:spcBef>
                <a:spcPts val="0"/>
              </a:spcBef>
              <a:spcAft>
                <a:spcPts val="0"/>
              </a:spcAft>
              <a:buNone/>
            </a:pPr>
            <a:endParaRPr lang="en-US" sz="1050" b="1" dirty="0">
              <a:solidFill>
                <a:srgbClr val="0070C0"/>
              </a:solidFill>
            </a:endParaRPr>
          </a:p>
          <a:p>
            <a:pPr marL="0" marR="0" lvl="0" indent="0" algn="just" rtl="0">
              <a:lnSpc>
                <a:spcPct val="150000"/>
              </a:lnSpc>
              <a:spcBef>
                <a:spcPts val="0"/>
              </a:spcBef>
              <a:spcAft>
                <a:spcPts val="0"/>
              </a:spcAft>
              <a:buNone/>
            </a:pPr>
            <a:endParaRPr sz="1050" b="1" dirty="0">
              <a:solidFill>
                <a:srgbClr val="0070C0"/>
              </a:solidFill>
            </a:endParaRPr>
          </a:p>
          <a:p>
            <a:pPr marL="0" marR="0" lvl="0" indent="0" algn="just" rtl="0">
              <a:spcBef>
                <a:spcPts val="1200"/>
              </a:spcBef>
              <a:spcAft>
                <a:spcPts val="0"/>
              </a:spcAft>
              <a:buNone/>
            </a:pPr>
            <a:r>
              <a:rPr lang="en-US" sz="1050" b="1" cap="none" dirty="0">
                <a:solidFill>
                  <a:srgbClr val="0070C0"/>
                </a:solidFill>
                <a:latin typeface="Arial"/>
                <a:ea typeface="Arial"/>
                <a:cs typeface="Arial"/>
                <a:sym typeface="Arial"/>
              </a:rPr>
              <a:t> </a:t>
            </a:r>
            <a:endParaRPr dirty="0"/>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r>
              <a:rPr lang="en-US" sz="1100" dirty="0">
                <a:solidFill>
                  <a:schemeClr val="tx1"/>
                </a:solidFill>
                <a:latin typeface="+mn-lt"/>
                <a:ea typeface="Arial"/>
                <a:cs typeface="Arial"/>
                <a:sym typeface="Arial"/>
              </a:rPr>
              <a:t>The proposed hybrid model combines CNN and ANN architectures to improve anomaly detection in network traffic. The CNN branch captures spatial features using Conv1D, GELU activations, and pooling, while the ANN branch learns complex patterns through dense layers. Both branches are merged and passed through fully connected layers with dropout for regularization, ending with a sigmoid output for binary classification. This design leverages the strengths of both models, achieving high accuracy and robustness against overfitting. The use of advanced activation functions and optimizers further enhances model performance. Overall, the hybrid approach provides a scalable and effective solution for network traffic anomaly detection.</a:t>
            </a:r>
          </a:p>
          <a:p>
            <a:pPr marL="0" marR="0" lvl="0" indent="0" algn="just" rtl="0">
              <a:spcBef>
                <a:spcPts val="0"/>
              </a:spcBef>
              <a:spcAft>
                <a:spcPts val="0"/>
              </a:spcAft>
              <a:buNone/>
            </a:pPr>
            <a:endParaRPr lang="en-US" sz="1100" dirty="0">
              <a:solidFill>
                <a:srgbClr val="231F20"/>
              </a:solidFill>
            </a:endParaRPr>
          </a:p>
          <a:p>
            <a:pPr marL="0" marR="0" lvl="0" indent="0" algn="just" rtl="0">
              <a:spcBef>
                <a:spcPts val="0"/>
              </a:spcBef>
              <a:spcAft>
                <a:spcPts val="0"/>
              </a:spcAft>
              <a:buNone/>
            </a:pPr>
            <a:endParaRPr lang="en-US" sz="1100" dirty="0">
              <a:solidFill>
                <a:srgbClr val="231F20"/>
              </a:solidFill>
              <a:latin typeface="Arial"/>
              <a:ea typeface="Arial"/>
              <a:cs typeface="Arial"/>
              <a:sym typeface="Arial"/>
            </a:endParaRPr>
          </a:p>
          <a:p>
            <a:pPr marL="0" marR="0" lvl="0" indent="0" algn="just" rtl="0">
              <a:spcBef>
                <a:spcPts val="0"/>
              </a:spcBef>
              <a:spcAft>
                <a:spcPts val="0"/>
              </a:spcAft>
              <a:buNone/>
            </a:pPr>
            <a:endParaRPr sz="1100" dirty="0">
              <a:solidFill>
                <a:srgbClr val="231F20"/>
              </a:solidFill>
              <a:latin typeface="Arial"/>
              <a:ea typeface="Arial"/>
              <a:cs typeface="Arial"/>
              <a:sym typeface="Arial"/>
            </a:endParaRPr>
          </a:p>
        </p:txBody>
      </p:sp>
      <p:graphicFrame>
        <p:nvGraphicFramePr>
          <p:cNvPr id="94" name="Google Shape;94;p1"/>
          <p:cNvGraphicFramePr/>
          <p:nvPr>
            <p:extLst>
              <p:ext uri="{D42A27DB-BD31-4B8C-83A1-F6EECF244321}">
                <p14:modId xmlns:p14="http://schemas.microsoft.com/office/powerpoint/2010/main" val="64875384"/>
              </p:ext>
            </p:extLst>
          </p:nvPr>
        </p:nvGraphicFramePr>
        <p:xfrm>
          <a:off x="9116318" y="1436092"/>
          <a:ext cx="3064866" cy="1184705"/>
        </p:xfrm>
        <a:graphic>
          <a:graphicData uri="http://schemas.openxmlformats.org/drawingml/2006/table">
            <a:tbl>
              <a:tblPr firstRow="1" bandRow="1">
                <a:noFill/>
                <a:tableStyleId>{2D6517B2-53E5-44A5-B0F4-53298D9B06D0}</a:tableStyleId>
              </a:tblPr>
              <a:tblGrid>
                <a:gridCol w="1532433">
                  <a:extLst>
                    <a:ext uri="{9D8B030D-6E8A-4147-A177-3AD203B41FA5}">
                      <a16:colId xmlns:a16="http://schemas.microsoft.com/office/drawing/2014/main" val="20000"/>
                    </a:ext>
                  </a:extLst>
                </a:gridCol>
                <a:gridCol w="1532433">
                  <a:extLst>
                    <a:ext uri="{9D8B030D-6E8A-4147-A177-3AD203B41FA5}">
                      <a16:colId xmlns:a16="http://schemas.microsoft.com/office/drawing/2014/main" val="20001"/>
                    </a:ext>
                  </a:extLst>
                </a:gridCol>
              </a:tblGrid>
              <a:tr h="270914">
                <a:tc>
                  <a:txBody>
                    <a:bodyPr/>
                    <a:lstStyle/>
                    <a:p>
                      <a:pPr marL="0" marR="0" lvl="0" indent="0" algn="l" rtl="0">
                        <a:spcBef>
                          <a:spcPts val="0"/>
                        </a:spcBef>
                        <a:spcAft>
                          <a:spcPts val="0"/>
                        </a:spcAft>
                        <a:buNone/>
                      </a:pPr>
                      <a:r>
                        <a:rPr lang="en-US" sz="1000" u="none" strike="noStrike" cap="none" dirty="0">
                          <a:latin typeface="+mj-lt"/>
                        </a:rPr>
                        <a:t>Algorithm</a:t>
                      </a:r>
                      <a:endParaRPr dirty="0">
                        <a:latin typeface="+mj-lt"/>
                      </a:endParaRPr>
                    </a:p>
                  </a:txBody>
                  <a:tcPr marL="91450" marR="91450" marT="45725" marB="45725"/>
                </a:tc>
                <a:tc>
                  <a:txBody>
                    <a:bodyPr/>
                    <a:lstStyle/>
                    <a:p>
                      <a:pPr marL="0" marR="0" lvl="0" indent="0" algn="l" rtl="0">
                        <a:spcBef>
                          <a:spcPts val="0"/>
                        </a:spcBef>
                        <a:spcAft>
                          <a:spcPts val="0"/>
                        </a:spcAft>
                        <a:buNone/>
                      </a:pPr>
                      <a:r>
                        <a:rPr lang="en-US" sz="1000" dirty="0">
                          <a:latin typeface="+mj-lt"/>
                        </a:rPr>
                        <a:t>Accuracy</a:t>
                      </a:r>
                      <a:endParaRPr dirty="0">
                        <a:latin typeface="+mj-lt"/>
                      </a:endParaRPr>
                    </a:p>
                  </a:txBody>
                  <a:tcPr marL="91450" marR="91450" marT="45725" marB="45725"/>
                </a:tc>
                <a:extLst>
                  <a:ext uri="{0D108BD9-81ED-4DB2-BD59-A6C34878D82A}">
                    <a16:rowId xmlns:a16="http://schemas.microsoft.com/office/drawing/2014/main" val="10000"/>
                  </a:ext>
                </a:extLst>
              </a:tr>
              <a:tr h="304597">
                <a:tc>
                  <a:txBody>
                    <a:bodyPr/>
                    <a:lstStyle/>
                    <a:p>
                      <a:pPr marL="0" marR="0" lvl="0" indent="0" algn="l" rtl="0">
                        <a:spcBef>
                          <a:spcPts val="0"/>
                        </a:spcBef>
                        <a:spcAft>
                          <a:spcPts val="0"/>
                        </a:spcAft>
                        <a:buNone/>
                      </a:pPr>
                      <a:r>
                        <a:rPr lang="en-US" sz="1050" b="0" i="0" dirty="0">
                          <a:solidFill>
                            <a:schemeClr val="dk1"/>
                          </a:solidFill>
                          <a:latin typeface="+mn-lt"/>
                          <a:ea typeface="Times New Roman"/>
                          <a:cs typeface="Times New Roman"/>
                          <a:sym typeface="Times New Roman"/>
                        </a:rPr>
                        <a:t>CNN</a:t>
                      </a:r>
                      <a:endParaRPr sz="1050" dirty="0">
                        <a:latin typeface="+mn-lt"/>
                      </a:endParaRPr>
                    </a:p>
                  </a:txBody>
                  <a:tcPr marL="91450" marR="91450" marT="45725" marB="45725"/>
                </a:tc>
                <a:tc>
                  <a:txBody>
                    <a:bodyPr/>
                    <a:lstStyle/>
                    <a:p>
                      <a:pPr marL="0" marR="0" lvl="0" indent="0" algn="l" rtl="0">
                        <a:spcBef>
                          <a:spcPts val="0"/>
                        </a:spcBef>
                        <a:spcAft>
                          <a:spcPts val="0"/>
                        </a:spcAft>
                        <a:buNone/>
                      </a:pPr>
                      <a:r>
                        <a:rPr lang="en-US" sz="1050" dirty="0"/>
                        <a:t>94.36</a:t>
                      </a:r>
                      <a:endParaRPr sz="1100" dirty="0"/>
                    </a:p>
                  </a:txBody>
                  <a:tcPr marL="91450" marR="91450" marT="45725" marB="45725"/>
                </a:tc>
                <a:extLst>
                  <a:ext uri="{0D108BD9-81ED-4DB2-BD59-A6C34878D82A}">
                    <a16:rowId xmlns:a16="http://schemas.microsoft.com/office/drawing/2014/main" val="10001"/>
                  </a:ext>
                </a:extLst>
              </a:tr>
              <a:tr h="304597">
                <a:tc>
                  <a:txBody>
                    <a:bodyPr/>
                    <a:lstStyle/>
                    <a:p>
                      <a:pPr marL="0" marR="0" lvl="0" indent="0" algn="l" rtl="0">
                        <a:spcBef>
                          <a:spcPts val="0"/>
                        </a:spcBef>
                        <a:spcAft>
                          <a:spcPts val="0"/>
                        </a:spcAft>
                        <a:buNone/>
                      </a:pPr>
                      <a:r>
                        <a:rPr lang="en-US" sz="1050" dirty="0">
                          <a:latin typeface="+mn-lt"/>
                        </a:rPr>
                        <a:t>ANN</a:t>
                      </a:r>
                      <a:endParaRPr sz="1100" dirty="0">
                        <a:latin typeface="+mn-lt"/>
                      </a:endParaRPr>
                    </a:p>
                  </a:txBody>
                  <a:tcPr marL="91450" marR="91450" marT="45725" marB="45725"/>
                </a:tc>
                <a:tc>
                  <a:txBody>
                    <a:bodyPr/>
                    <a:lstStyle/>
                    <a:p>
                      <a:pPr marL="0" marR="0" lvl="0" indent="0" algn="l" rtl="0">
                        <a:spcBef>
                          <a:spcPts val="0"/>
                        </a:spcBef>
                        <a:spcAft>
                          <a:spcPts val="0"/>
                        </a:spcAft>
                        <a:buNone/>
                      </a:pPr>
                      <a:r>
                        <a:rPr lang="en-US" sz="1050" dirty="0"/>
                        <a:t>96.82</a:t>
                      </a:r>
                      <a:endParaRPr sz="1100" dirty="0"/>
                    </a:p>
                  </a:txBody>
                  <a:tcPr marL="91450" marR="91450" marT="45725" marB="45725"/>
                </a:tc>
                <a:extLst>
                  <a:ext uri="{0D108BD9-81ED-4DB2-BD59-A6C34878D82A}">
                    <a16:rowId xmlns:a16="http://schemas.microsoft.com/office/drawing/2014/main" val="10002"/>
                  </a:ext>
                </a:extLst>
              </a:tr>
              <a:tr h="304597">
                <a:tc>
                  <a:txBody>
                    <a:bodyPr/>
                    <a:lstStyle/>
                    <a:p>
                      <a:pPr marL="0" marR="0" lvl="0" indent="0" algn="l" rtl="0">
                        <a:spcBef>
                          <a:spcPts val="0"/>
                        </a:spcBef>
                        <a:spcAft>
                          <a:spcPts val="0"/>
                        </a:spcAft>
                        <a:buNone/>
                      </a:pPr>
                      <a:r>
                        <a:rPr lang="en-US" sz="1050" dirty="0">
                          <a:latin typeface="+mn-lt"/>
                        </a:rPr>
                        <a:t>Hybrid</a:t>
                      </a:r>
                      <a:endParaRPr sz="1100" dirty="0">
                        <a:latin typeface="+mn-lt"/>
                      </a:endParaRPr>
                    </a:p>
                  </a:txBody>
                  <a:tcPr marL="91450" marR="91450" marT="45725" marB="45725"/>
                </a:tc>
                <a:tc>
                  <a:txBody>
                    <a:bodyPr/>
                    <a:lstStyle/>
                    <a:p>
                      <a:pPr marL="0" marR="0" lvl="0" indent="0" algn="l" rtl="0">
                        <a:spcBef>
                          <a:spcPts val="0"/>
                        </a:spcBef>
                        <a:spcAft>
                          <a:spcPts val="0"/>
                        </a:spcAft>
                        <a:buNone/>
                      </a:pPr>
                      <a:r>
                        <a:rPr lang="en-US" sz="1050" dirty="0"/>
                        <a:t>98.34</a:t>
                      </a:r>
                      <a:endParaRPr sz="1100" dirty="0"/>
                    </a:p>
                  </a:txBody>
                  <a:tcPr marL="91450" marR="91450" marT="45725" marB="45725"/>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DC0A72D0-6D8C-EE9A-A8FA-071EDDA77A0E}"/>
              </a:ext>
            </a:extLst>
          </p:cNvPr>
          <p:cNvPicPr>
            <a:picLocks noChangeAspect="1"/>
          </p:cNvPicPr>
          <p:nvPr/>
        </p:nvPicPr>
        <p:blipFill>
          <a:blip r:embed="rId3"/>
          <a:stretch>
            <a:fillRect/>
          </a:stretch>
        </p:blipFill>
        <p:spPr>
          <a:xfrm>
            <a:off x="-2146" y="0"/>
            <a:ext cx="2658006" cy="1066463"/>
          </a:xfrm>
          <a:prstGeom prst="rect">
            <a:avLst/>
          </a:prstGeom>
        </p:spPr>
      </p:pic>
      <p:pic>
        <p:nvPicPr>
          <p:cNvPr id="7" name="Picture 6">
            <a:extLst>
              <a:ext uri="{FF2B5EF4-FFF2-40B4-BE49-F238E27FC236}">
                <a16:creationId xmlns:a16="http://schemas.microsoft.com/office/drawing/2014/main" id="{D5F6A07E-5B1B-429C-1E14-B52B03C74FEE}"/>
              </a:ext>
            </a:extLst>
          </p:cNvPr>
          <p:cNvPicPr>
            <a:picLocks noChangeAspect="1"/>
          </p:cNvPicPr>
          <p:nvPr/>
        </p:nvPicPr>
        <p:blipFill>
          <a:blip r:embed="rId4"/>
          <a:stretch>
            <a:fillRect/>
          </a:stretch>
        </p:blipFill>
        <p:spPr>
          <a:xfrm>
            <a:off x="10384971" y="-4646"/>
            <a:ext cx="2416629" cy="1068920"/>
          </a:xfrm>
          <a:prstGeom prst="rect">
            <a:avLst/>
          </a:prstGeom>
        </p:spPr>
      </p:pic>
      <p:pic>
        <p:nvPicPr>
          <p:cNvPr id="15" name="Picture 14">
            <a:extLst>
              <a:ext uri="{FF2B5EF4-FFF2-40B4-BE49-F238E27FC236}">
                <a16:creationId xmlns:a16="http://schemas.microsoft.com/office/drawing/2014/main" id="{1F9E3327-66A5-4B14-9B6B-7CF7FB1148FC}"/>
              </a:ext>
            </a:extLst>
          </p:cNvPr>
          <p:cNvPicPr/>
          <p:nvPr/>
        </p:nvPicPr>
        <p:blipFill>
          <a:blip r:embed="rId5"/>
          <a:stretch>
            <a:fillRect/>
          </a:stretch>
        </p:blipFill>
        <p:spPr>
          <a:xfrm>
            <a:off x="4441137" y="4085626"/>
            <a:ext cx="3805202" cy="2193787"/>
          </a:xfrm>
          <a:prstGeom prst="rect">
            <a:avLst/>
          </a:prstGeom>
        </p:spPr>
      </p:pic>
      <p:pic>
        <p:nvPicPr>
          <p:cNvPr id="3" name="Picture 2">
            <a:extLst>
              <a:ext uri="{FF2B5EF4-FFF2-40B4-BE49-F238E27FC236}">
                <a16:creationId xmlns:a16="http://schemas.microsoft.com/office/drawing/2014/main" id="{B35A5C3A-B6CD-4554-A26C-34162D9390B8}"/>
              </a:ext>
            </a:extLst>
          </p:cNvPr>
          <p:cNvPicPr>
            <a:picLocks noChangeAspect="1"/>
          </p:cNvPicPr>
          <p:nvPr/>
        </p:nvPicPr>
        <p:blipFill>
          <a:blip r:embed="rId6"/>
          <a:stretch>
            <a:fillRect/>
          </a:stretch>
        </p:blipFill>
        <p:spPr>
          <a:xfrm>
            <a:off x="8736235" y="6684760"/>
            <a:ext cx="3704524" cy="767897"/>
          </a:xfrm>
          <a:prstGeom prst="rect">
            <a:avLst/>
          </a:prstGeom>
        </p:spPr>
      </p:pic>
      <p:pic>
        <p:nvPicPr>
          <p:cNvPr id="16" name="Picture 15">
            <a:extLst>
              <a:ext uri="{FF2B5EF4-FFF2-40B4-BE49-F238E27FC236}">
                <a16:creationId xmlns:a16="http://schemas.microsoft.com/office/drawing/2014/main" id="{E9F23F79-8A6D-4AE0-9B54-C3E198C706B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8711066" y="2769830"/>
            <a:ext cx="3754863" cy="20307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777</Words>
  <Application>Microsoft Office PowerPoint</Application>
  <PresentationFormat>A3 Paper (297x420 mm)</PresentationFormat>
  <Paragraphs>91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Wingdings</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Dogiparthi Aasrith</cp:lastModifiedBy>
  <cp:revision>34</cp:revision>
  <dcterms:created xsi:type="dcterms:W3CDTF">2019-03-04T22:30:53Z</dcterms:created>
  <dcterms:modified xsi:type="dcterms:W3CDTF">2025-04-15T09:24:35Z</dcterms:modified>
</cp:coreProperties>
</file>