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68" r:id="rId4"/>
    <p:sldId id="266" r:id="rId5"/>
    <p:sldId id="258" r:id="rId6"/>
    <p:sldId id="259" r:id="rId7"/>
    <p:sldId id="260" r:id="rId8"/>
    <p:sldId id="263"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60385-7D25-494C-BB6C-C00F248094AA}"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2F9F-9A74-4E42-99C9-ACE14A7A9A7A}" type="slidenum">
              <a:rPr lang="en-IN" smtClean="0"/>
              <a:t>‹#›</a:t>
            </a:fld>
            <a:endParaRPr lang="en-IN"/>
          </a:p>
        </p:txBody>
      </p:sp>
    </p:spTree>
    <p:extLst>
      <p:ext uri="{BB962C8B-B14F-4D97-AF65-F5344CB8AC3E}">
        <p14:creationId xmlns:p14="http://schemas.microsoft.com/office/powerpoint/2010/main" val="230895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4/22/2024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4/22/2024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ieeexplore.ieee.org/abstract/document/9231784"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ieeexplore.ieee.org/abstract/document/890512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ieeexplore.ieee.org/document/1026396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910-5B03-4B83-95B7-12A75ED22DF8}"/>
              </a:ext>
            </a:extLst>
          </p:cNvPr>
          <p:cNvSpPr>
            <a:spLocks noGrp="1"/>
          </p:cNvSpPr>
          <p:nvPr>
            <p:ph type="ctrTitle"/>
          </p:nvPr>
        </p:nvSpPr>
        <p:spPr/>
        <p:txBody>
          <a:bodyPr/>
          <a:lstStyle/>
          <a:p>
            <a:br>
              <a:rPr lang="en-IN" sz="1800" b="0" i="0" u="none" strike="noStrike" baseline="0" dirty="0">
                <a:solidFill>
                  <a:srgbClr val="000000"/>
                </a:solidFill>
                <a:latin typeface="Calibri" panose="020F0502020204030204" pitchFamily="34" charset="0"/>
              </a:rPr>
            </a:br>
            <a:r>
              <a:rPr lang="en-US" sz="2000" b="0" i="0" u="none" strike="noStrike" baseline="0" dirty="0">
                <a:solidFill>
                  <a:srgbClr val="000000"/>
                </a:solidFill>
                <a:latin typeface="Calibri" panose="020F0502020204030204" pitchFamily="34" charset="0"/>
              </a:rPr>
              <a:t> </a:t>
            </a:r>
            <a:r>
              <a:rPr lang="en-US" sz="2000" b="1" i="0" u="none" strike="noStrike" baseline="0" dirty="0">
                <a:solidFill>
                  <a:srgbClr val="000000"/>
                </a:solidFill>
                <a:latin typeface="Calibri" panose="020F0502020204030204" pitchFamily="34" charset="0"/>
              </a:rPr>
              <a:t>Potato Leaf Disease Classification Using Deep Learning </a:t>
            </a:r>
            <a:endParaRPr lang="en-IN" dirty="0"/>
          </a:p>
        </p:txBody>
      </p:sp>
      <p:sp>
        <p:nvSpPr>
          <p:cNvPr id="3" name="Subtitle 2">
            <a:extLst>
              <a:ext uri="{FF2B5EF4-FFF2-40B4-BE49-F238E27FC236}">
                <a16:creationId xmlns:a16="http://schemas.microsoft.com/office/drawing/2014/main" id="{B56D71BE-B96E-474A-895F-1035B3D592EE}"/>
              </a:ext>
            </a:extLst>
          </p:cNvPr>
          <p:cNvSpPr>
            <a:spLocks noGrp="1"/>
          </p:cNvSpPr>
          <p:nvPr>
            <p:ph type="subTitle" idx="1"/>
          </p:nvPr>
        </p:nvSpPr>
        <p:spPr/>
        <p:txBody>
          <a:bodyPr/>
          <a:lstStyle/>
          <a:p>
            <a:pPr algn="r"/>
            <a:r>
              <a:rPr lang="en-US" dirty="0"/>
              <a:t>Dogiparthi Aasrith </a:t>
            </a:r>
          </a:p>
          <a:p>
            <a:pPr algn="r"/>
            <a:r>
              <a:rPr lang="en-US" dirty="0"/>
              <a:t>21BAI1702</a:t>
            </a:r>
            <a:endParaRPr lang="en-IN" dirty="0"/>
          </a:p>
        </p:txBody>
      </p:sp>
    </p:spTree>
    <p:extLst>
      <p:ext uri="{BB962C8B-B14F-4D97-AF65-F5344CB8AC3E}">
        <p14:creationId xmlns:p14="http://schemas.microsoft.com/office/powerpoint/2010/main" val="59711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1A7CB8-86FD-475A-BC4E-4D6656BD14C1}"/>
              </a:ext>
            </a:extLst>
          </p:cNvPr>
          <p:cNvSpPr txBox="1"/>
          <p:nvPr/>
        </p:nvSpPr>
        <p:spPr>
          <a:xfrm>
            <a:off x="331694" y="268941"/>
            <a:ext cx="6624918"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Paper-3: </a:t>
            </a:r>
            <a:r>
              <a:rPr lang="en-IN" dirty="0">
                <a:latin typeface="Calibri" panose="020F0502020204030204" pitchFamily="34" charset="0"/>
                <a:ea typeface="Calibri" panose="020F0502020204030204" pitchFamily="34" charset="0"/>
                <a:cs typeface="Calibri" panose="020F0502020204030204" pitchFamily="34" charset="0"/>
                <a:hlinkClick r:id="rId2"/>
              </a:rPr>
              <a:t>https://ieeexplore.ieee.org/abstract/document/9231784</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03AF644-51C2-4BA1-8089-BB209DC8B2B3}"/>
              </a:ext>
            </a:extLst>
          </p:cNvPr>
          <p:cNvPicPr>
            <a:picLocks noChangeAspect="1"/>
          </p:cNvPicPr>
          <p:nvPr/>
        </p:nvPicPr>
        <p:blipFill>
          <a:blip r:embed="rId3"/>
          <a:stretch>
            <a:fillRect/>
          </a:stretch>
        </p:blipFill>
        <p:spPr>
          <a:xfrm>
            <a:off x="291352" y="727014"/>
            <a:ext cx="4698960" cy="2650995"/>
          </a:xfrm>
          <a:prstGeom prst="rect">
            <a:avLst/>
          </a:prstGeom>
        </p:spPr>
      </p:pic>
      <p:pic>
        <p:nvPicPr>
          <p:cNvPr id="8" name="Picture 7">
            <a:extLst>
              <a:ext uri="{FF2B5EF4-FFF2-40B4-BE49-F238E27FC236}">
                <a16:creationId xmlns:a16="http://schemas.microsoft.com/office/drawing/2014/main" id="{F245AA96-8CA9-4C48-81A8-7AEF1AF072B3}"/>
              </a:ext>
            </a:extLst>
          </p:cNvPr>
          <p:cNvPicPr>
            <a:picLocks noChangeAspect="1"/>
          </p:cNvPicPr>
          <p:nvPr/>
        </p:nvPicPr>
        <p:blipFill>
          <a:blip r:embed="rId4"/>
          <a:stretch>
            <a:fillRect/>
          </a:stretch>
        </p:blipFill>
        <p:spPr>
          <a:xfrm>
            <a:off x="291352" y="3551786"/>
            <a:ext cx="4698960" cy="2507080"/>
          </a:xfrm>
          <a:prstGeom prst="rect">
            <a:avLst/>
          </a:prstGeom>
        </p:spPr>
      </p:pic>
      <p:sp>
        <p:nvSpPr>
          <p:cNvPr id="9" name="TextBox 8">
            <a:extLst>
              <a:ext uri="{FF2B5EF4-FFF2-40B4-BE49-F238E27FC236}">
                <a16:creationId xmlns:a16="http://schemas.microsoft.com/office/drawing/2014/main" id="{1B656B0D-B1AD-490F-A98D-FA878683A3FB}"/>
              </a:ext>
            </a:extLst>
          </p:cNvPr>
          <p:cNvSpPr txBox="1"/>
          <p:nvPr/>
        </p:nvSpPr>
        <p:spPr>
          <a:xfrm>
            <a:off x="654424" y="6257365"/>
            <a:ext cx="2290328"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Result in the paper</a:t>
            </a:r>
          </a:p>
        </p:txBody>
      </p:sp>
      <p:pic>
        <p:nvPicPr>
          <p:cNvPr id="10" name="Content Placeholder 4">
            <a:extLst>
              <a:ext uri="{FF2B5EF4-FFF2-40B4-BE49-F238E27FC236}">
                <a16:creationId xmlns:a16="http://schemas.microsoft.com/office/drawing/2014/main" id="{9D71CDF4-8387-4F9C-9AD2-E277C65CF0EB}"/>
              </a:ext>
            </a:extLst>
          </p:cNvPr>
          <p:cNvPicPr>
            <a:picLocks noGrp="1" noChangeAspect="1"/>
          </p:cNvPicPr>
          <p:nvPr>
            <p:ph idx="1"/>
          </p:nvPr>
        </p:nvPicPr>
        <p:blipFill>
          <a:blip r:embed="rId5"/>
          <a:stretch>
            <a:fillRect/>
          </a:stretch>
        </p:blipFill>
        <p:spPr>
          <a:xfrm>
            <a:off x="7539458" y="665150"/>
            <a:ext cx="3681265" cy="2886636"/>
          </a:xfrm>
        </p:spPr>
      </p:pic>
      <p:sp>
        <p:nvSpPr>
          <p:cNvPr id="11" name="TextBox 10">
            <a:extLst>
              <a:ext uri="{FF2B5EF4-FFF2-40B4-BE49-F238E27FC236}">
                <a16:creationId xmlns:a16="http://schemas.microsoft.com/office/drawing/2014/main" id="{B9AD9AEC-4724-43C6-BCE4-1A24114F6B42}"/>
              </a:ext>
            </a:extLst>
          </p:cNvPr>
          <p:cNvSpPr txBox="1"/>
          <p:nvPr/>
        </p:nvSpPr>
        <p:spPr>
          <a:xfrm>
            <a:off x="7611035" y="3711388"/>
            <a:ext cx="2271400"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Result of our model</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98291A5-9418-4951-A1A6-B400BE9A8EA8}"/>
              </a:ext>
            </a:extLst>
          </p:cNvPr>
          <p:cNvSpPr txBox="1"/>
          <p:nvPr/>
        </p:nvSpPr>
        <p:spPr>
          <a:xfrm>
            <a:off x="5226424" y="995082"/>
            <a:ext cx="2271400" cy="4247317"/>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 the paper the highest accuracy is 91.13%  and 90.96</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 our model we have </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achieved accuracy is 99.93%</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In all the cases our model is equal to or if not greater than the one in the given research paper.</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20999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EFFC-1A65-4E30-86FD-ACB7C4E49DF3}"/>
              </a:ext>
            </a:extLst>
          </p:cNvPr>
          <p:cNvSpPr>
            <a:spLocks noGrp="1"/>
          </p:cNvSpPr>
          <p:nvPr>
            <p:ph type="title"/>
          </p:nvPr>
        </p:nvSpPr>
        <p:spPr>
          <a:xfrm>
            <a:off x="2051842" y="2240280"/>
            <a:ext cx="7729728" cy="1188720"/>
          </a:xfrm>
        </p:spPr>
        <p:txBody>
          <a:bodyPr/>
          <a:lstStyle/>
          <a:p>
            <a:r>
              <a:rPr lang="en-IN" dirty="0"/>
              <a:t>Thank You</a:t>
            </a:r>
          </a:p>
        </p:txBody>
      </p:sp>
    </p:spTree>
    <p:extLst>
      <p:ext uri="{BB962C8B-B14F-4D97-AF65-F5344CB8AC3E}">
        <p14:creationId xmlns:p14="http://schemas.microsoft.com/office/powerpoint/2010/main" val="41581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21DF-73DD-46F2-933B-017E917C5044}"/>
              </a:ext>
            </a:extLst>
          </p:cNvPr>
          <p:cNvSpPr>
            <a:spLocks noGrp="1"/>
          </p:cNvSpPr>
          <p:nvPr>
            <p:ph type="title"/>
          </p:nvPr>
        </p:nvSpPr>
        <p:spPr>
          <a:xfrm>
            <a:off x="1030942" y="367553"/>
            <a:ext cx="7691718" cy="115644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1052430-CE75-49D6-AB1F-52CFECC6CE4A}"/>
              </a:ext>
            </a:extLst>
          </p:cNvPr>
          <p:cNvSpPr>
            <a:spLocks noGrp="1"/>
          </p:cNvSpPr>
          <p:nvPr>
            <p:ph idx="1"/>
          </p:nvPr>
        </p:nvSpPr>
        <p:spPr>
          <a:xfrm>
            <a:off x="452717" y="1810871"/>
            <a:ext cx="11479307" cy="4912658"/>
          </a:xfrm>
        </p:spPr>
        <p:txBody>
          <a:bodyPr>
            <a:normAutofit/>
          </a:bodyPr>
          <a:lstStyle/>
          <a:p>
            <a:pPr marL="0" indent="0" algn="just">
              <a:buNone/>
            </a:pP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agricultural industry plays a crucial role in global food production, with plants serving as the backbone of agricultural output.</a:t>
            </a: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Potato cultivation is a significant agricultural activity globally, contributing to food security and economic stability. However, potato plants are susceptible to various diseases, which can reduce crop yield and quality. Timely detection and classification of these diseases are crucial for effective disease management. In this project, we aim to develop a system that uses Convolutional Neural Networks (CNN) and deep learning techniques to classify potato diseases accurately and assist farmers in making informed decisions about disease control and treatment. </a:t>
            </a:r>
            <a:endParaRPr lang="en-IN"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Traditional methods for potato disease classification have often relied on manual inspection, which can be time-consuming and prone to errors. With the advancement of deep learning techniques, there is a significant opportunity to transform potato disease classification by automating the process with high accuracy and speed. </a:t>
            </a:r>
          </a:p>
          <a:p>
            <a:pPr marL="0" indent="0" algn="l">
              <a:buNone/>
            </a:pPr>
            <a:r>
              <a:rPr lang="en-US" sz="1600" dirty="0">
                <a:latin typeface="Calibri" panose="020F0502020204030204" pitchFamily="34" charset="0"/>
                <a:ea typeface="Calibri" panose="020F0502020204030204" pitchFamily="34" charset="0"/>
                <a:cs typeface="Calibri" panose="020F0502020204030204" pitchFamily="34" charset="0"/>
              </a:rPr>
              <a:t>Deep learning, particularly Convolutional Neural Networks (CNNs), has emerged as a powerful tool for image classification tasks, including disease detection in plants. By leveraging the hierarchical features learned from data, CNN models can automatically extract relevant features from images and make predictions with high accuracy. In the context of potato leaf disease classification, CNN models offer the potential to provide rapid and reliable identification of diseases, allowing farmers and agricultural experts to take appropriate actions to mitigate disease spread and minimize crop losses. </a:t>
            </a: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images in the dataset pertain to various categories of potato diseases, each with distinct symptoms and visual markers. The model used for training is based on a well-established CNN architecture like </a:t>
            </a:r>
            <a:r>
              <a:rPr lang="en-US" sz="16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resnet</a:t>
            </a: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model, a computer vision model. Pre-trained weights of the model are leveraged and customized to perform potato disease classification.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IN" sz="1600" dirty="0"/>
          </a:p>
          <a:p>
            <a:pPr marL="0" indent="0">
              <a:buNone/>
            </a:pPr>
            <a:endParaRPr lang="en-IN" sz="1600" dirty="0"/>
          </a:p>
        </p:txBody>
      </p:sp>
    </p:spTree>
    <p:extLst>
      <p:ext uri="{BB962C8B-B14F-4D97-AF65-F5344CB8AC3E}">
        <p14:creationId xmlns:p14="http://schemas.microsoft.com/office/powerpoint/2010/main" val="193338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DBF8-51A3-4A57-91D2-67FBCEF9E4CF}"/>
              </a:ext>
            </a:extLst>
          </p:cNvPr>
          <p:cNvSpPr>
            <a:spLocks noGrp="1"/>
          </p:cNvSpPr>
          <p:nvPr>
            <p:ph type="title"/>
          </p:nvPr>
        </p:nvSpPr>
        <p:spPr>
          <a:xfrm>
            <a:off x="366477" y="435774"/>
            <a:ext cx="6339123" cy="980650"/>
          </a:xfrm>
        </p:spPr>
        <p:txBody>
          <a:bodyPr>
            <a:normAutofit fontScale="90000"/>
          </a:bodyPr>
          <a:lstStyle/>
          <a:p>
            <a:r>
              <a:rPr lang="en-IN" dirty="0"/>
              <a:t>Distribution of the Classes	 </a:t>
            </a:r>
          </a:p>
        </p:txBody>
      </p:sp>
      <p:sp>
        <p:nvSpPr>
          <p:cNvPr id="3" name="Content Placeholder 2">
            <a:extLst>
              <a:ext uri="{FF2B5EF4-FFF2-40B4-BE49-F238E27FC236}">
                <a16:creationId xmlns:a16="http://schemas.microsoft.com/office/drawing/2014/main" id="{69298676-AA1D-4D63-81BA-4FD2EEFF0F7F}"/>
              </a:ext>
            </a:extLst>
          </p:cNvPr>
          <p:cNvSpPr>
            <a:spLocks noGrp="1"/>
          </p:cNvSpPr>
          <p:nvPr>
            <p:ph idx="1"/>
          </p:nvPr>
        </p:nvSpPr>
        <p:spPr>
          <a:xfrm>
            <a:off x="366477" y="1635960"/>
            <a:ext cx="6123970" cy="3101983"/>
          </a:xfrm>
        </p:spPr>
        <p:txBody>
          <a:bodyPr>
            <a:normAutofit fontScale="92500" lnSpcReduction="10000"/>
          </a:bodyPr>
          <a:lstStyle/>
          <a:p>
            <a:pPr marL="0" indent="0">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The dataset utilized in this study comprises chest potato leaf images sourced from the Potato Leaf Diseases dataset. This dataset is organized into three main directories: train, test, and validation. </a:t>
            </a:r>
          </a:p>
          <a:p>
            <a:pPr marL="0" indent="0">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Each directory contains subdirectories corresponding to the classes of interest: 'Early Blight’, ‘Late Blight’, and ‘Healthy' . These classes represent the presence or absence of disease in the potato leaf images, thus constituting a multi classification problem.</a:t>
            </a:r>
          </a:p>
          <a:p>
            <a:pPr marL="0" lvl="0" indent="0" algn="l" rtl="0">
              <a:spcBef>
                <a:spcPts val="0"/>
              </a:spcBef>
              <a:spcAft>
                <a:spcPts val="0"/>
              </a:spcAft>
              <a:buNone/>
            </a:pPr>
            <a:endPar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As we can see the distribution of the images is skewed to the side of the Potato leaf Images.</a:t>
            </a:r>
          </a:p>
          <a:p>
            <a:pPr marL="0" lvl="0" indent="0" algn="l"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This results in an imbalance in the dataset.</a:t>
            </a:r>
          </a:p>
          <a:p>
            <a:pPr marL="0" lvl="0" indent="0" algn="l"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We solve this imbalance by augmenting the dataset for increasing the number of images and decreasing the imbalance.</a:t>
            </a:r>
          </a:p>
          <a:p>
            <a:pPr marL="0" indent="0">
              <a:buNone/>
            </a:pPr>
            <a:endParaRPr lang="en-IN" dirty="0"/>
          </a:p>
        </p:txBody>
      </p:sp>
      <p:pic>
        <p:nvPicPr>
          <p:cNvPr id="5" name="Picture 4">
            <a:extLst>
              <a:ext uri="{FF2B5EF4-FFF2-40B4-BE49-F238E27FC236}">
                <a16:creationId xmlns:a16="http://schemas.microsoft.com/office/drawing/2014/main" id="{67B9AA1A-DDC2-439B-BBB6-3D5477FF4F86}"/>
              </a:ext>
            </a:extLst>
          </p:cNvPr>
          <p:cNvPicPr>
            <a:picLocks noChangeAspect="1"/>
          </p:cNvPicPr>
          <p:nvPr/>
        </p:nvPicPr>
        <p:blipFill rotWithShape="1">
          <a:blip r:embed="rId2"/>
          <a:srcRect t="2713"/>
          <a:stretch/>
        </p:blipFill>
        <p:spPr>
          <a:xfrm>
            <a:off x="6912650" y="435774"/>
            <a:ext cx="4990372" cy="3603813"/>
          </a:xfrm>
          <a:prstGeom prst="rect">
            <a:avLst/>
          </a:prstGeom>
        </p:spPr>
      </p:pic>
      <p:pic>
        <p:nvPicPr>
          <p:cNvPr id="7" name="Picture 6">
            <a:extLst>
              <a:ext uri="{FF2B5EF4-FFF2-40B4-BE49-F238E27FC236}">
                <a16:creationId xmlns:a16="http://schemas.microsoft.com/office/drawing/2014/main" id="{0E609CD0-9D29-4837-992C-E16B2C4C056C}"/>
              </a:ext>
            </a:extLst>
          </p:cNvPr>
          <p:cNvPicPr>
            <a:picLocks noChangeAspect="1"/>
          </p:cNvPicPr>
          <p:nvPr/>
        </p:nvPicPr>
        <p:blipFill>
          <a:blip r:embed="rId3"/>
          <a:stretch>
            <a:fillRect/>
          </a:stretch>
        </p:blipFill>
        <p:spPr>
          <a:xfrm>
            <a:off x="300077" y="4737943"/>
            <a:ext cx="3712464" cy="1759859"/>
          </a:xfrm>
          <a:prstGeom prst="rect">
            <a:avLst/>
          </a:prstGeom>
        </p:spPr>
      </p:pic>
      <p:pic>
        <p:nvPicPr>
          <p:cNvPr id="9" name="Picture 8">
            <a:extLst>
              <a:ext uri="{FF2B5EF4-FFF2-40B4-BE49-F238E27FC236}">
                <a16:creationId xmlns:a16="http://schemas.microsoft.com/office/drawing/2014/main" id="{F7CEC0A0-C826-490A-ABC1-70B611F205F7}"/>
              </a:ext>
            </a:extLst>
          </p:cNvPr>
          <p:cNvPicPr>
            <a:picLocks noChangeAspect="1"/>
          </p:cNvPicPr>
          <p:nvPr/>
        </p:nvPicPr>
        <p:blipFill>
          <a:blip r:embed="rId4"/>
          <a:stretch>
            <a:fillRect/>
          </a:stretch>
        </p:blipFill>
        <p:spPr>
          <a:xfrm>
            <a:off x="4114798" y="4737942"/>
            <a:ext cx="3686074" cy="1759859"/>
          </a:xfrm>
          <a:prstGeom prst="rect">
            <a:avLst/>
          </a:prstGeom>
        </p:spPr>
      </p:pic>
      <p:pic>
        <p:nvPicPr>
          <p:cNvPr id="11" name="Picture 10">
            <a:extLst>
              <a:ext uri="{FF2B5EF4-FFF2-40B4-BE49-F238E27FC236}">
                <a16:creationId xmlns:a16="http://schemas.microsoft.com/office/drawing/2014/main" id="{D8DFB8ED-F86D-498E-9A6A-914F7B84958F}"/>
              </a:ext>
            </a:extLst>
          </p:cNvPr>
          <p:cNvPicPr>
            <a:picLocks noChangeAspect="1"/>
          </p:cNvPicPr>
          <p:nvPr/>
        </p:nvPicPr>
        <p:blipFill>
          <a:blip r:embed="rId5"/>
          <a:stretch>
            <a:fillRect/>
          </a:stretch>
        </p:blipFill>
        <p:spPr>
          <a:xfrm>
            <a:off x="7996521" y="4737942"/>
            <a:ext cx="3671285" cy="1759859"/>
          </a:xfrm>
          <a:prstGeom prst="rect">
            <a:avLst/>
          </a:prstGeom>
        </p:spPr>
      </p:pic>
      <p:sp>
        <p:nvSpPr>
          <p:cNvPr id="12" name="TextBox 11">
            <a:extLst>
              <a:ext uri="{FF2B5EF4-FFF2-40B4-BE49-F238E27FC236}">
                <a16:creationId xmlns:a16="http://schemas.microsoft.com/office/drawing/2014/main" id="{FE988CC1-1193-473A-B25C-1CF5276C9641}"/>
              </a:ext>
            </a:extLst>
          </p:cNvPr>
          <p:cNvSpPr txBox="1"/>
          <p:nvPr/>
        </p:nvSpPr>
        <p:spPr>
          <a:xfrm>
            <a:off x="1513959" y="6497802"/>
            <a:ext cx="1551970" cy="369332"/>
          </a:xfrm>
          <a:prstGeom prst="rect">
            <a:avLst/>
          </a:prstGeom>
          <a:noFill/>
        </p:spPr>
        <p:txBody>
          <a:bodyPr wrap="square" rtlCol="0">
            <a:spAutoFit/>
          </a:bodyPr>
          <a:lstStyle/>
          <a:p>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Early Blight</a:t>
            </a:r>
            <a:endParaRPr lang="en-IN" dirty="0"/>
          </a:p>
        </p:txBody>
      </p:sp>
      <p:sp>
        <p:nvSpPr>
          <p:cNvPr id="13" name="TextBox 12">
            <a:extLst>
              <a:ext uri="{FF2B5EF4-FFF2-40B4-BE49-F238E27FC236}">
                <a16:creationId xmlns:a16="http://schemas.microsoft.com/office/drawing/2014/main" id="{2625FAFD-204A-4BDE-9AFD-4B3DC29DF7CF}"/>
              </a:ext>
            </a:extLst>
          </p:cNvPr>
          <p:cNvSpPr txBox="1"/>
          <p:nvPr/>
        </p:nvSpPr>
        <p:spPr>
          <a:xfrm>
            <a:off x="5378824" y="6488668"/>
            <a:ext cx="1882588" cy="369332"/>
          </a:xfrm>
          <a:prstGeom prst="rect">
            <a:avLst/>
          </a:prstGeom>
          <a:noFill/>
        </p:spPr>
        <p:txBody>
          <a:bodyPr wrap="square" rtlCol="0">
            <a:spAutoFit/>
          </a:bodyPr>
          <a:lstStyle/>
          <a:p>
            <a:r>
              <a:rPr lang="en-US" sz="180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Healthy</a:t>
            </a:r>
            <a:endParaRPr lang="en-IN" dirty="0"/>
          </a:p>
        </p:txBody>
      </p:sp>
      <p:sp>
        <p:nvSpPr>
          <p:cNvPr id="14" name="TextBox 13">
            <a:extLst>
              <a:ext uri="{FF2B5EF4-FFF2-40B4-BE49-F238E27FC236}">
                <a16:creationId xmlns:a16="http://schemas.microsoft.com/office/drawing/2014/main" id="{03B14AF8-101D-455D-91DA-2B3CAFB7B3EC}"/>
              </a:ext>
            </a:extLst>
          </p:cNvPr>
          <p:cNvSpPr txBox="1"/>
          <p:nvPr/>
        </p:nvSpPr>
        <p:spPr>
          <a:xfrm>
            <a:off x="8949139" y="6479703"/>
            <a:ext cx="1766047" cy="369332"/>
          </a:xfrm>
          <a:prstGeom prst="rect">
            <a:avLst/>
          </a:prstGeom>
          <a:noFill/>
        </p:spPr>
        <p:txBody>
          <a:bodyPr wrap="square" rtlCol="0">
            <a:spAutoFit/>
          </a:bodyPr>
          <a:lstStyle/>
          <a:p>
            <a:r>
              <a:rPr lang="en-US" sz="180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Late Blight</a:t>
            </a:r>
            <a:endParaRPr lang="en-IN" dirty="0"/>
          </a:p>
        </p:txBody>
      </p:sp>
    </p:spTree>
    <p:extLst>
      <p:ext uri="{BB962C8B-B14F-4D97-AF65-F5344CB8AC3E}">
        <p14:creationId xmlns:p14="http://schemas.microsoft.com/office/powerpoint/2010/main" val="1838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0E33-C2CC-47D4-A08A-C1D0F3ADAEF6}"/>
              </a:ext>
            </a:extLst>
          </p:cNvPr>
          <p:cNvSpPr>
            <a:spLocks noGrp="1"/>
          </p:cNvSpPr>
          <p:nvPr>
            <p:ph type="title"/>
          </p:nvPr>
        </p:nvSpPr>
        <p:spPr>
          <a:xfrm>
            <a:off x="384406" y="426809"/>
            <a:ext cx="5711594" cy="810320"/>
          </a:xfrm>
        </p:spPr>
        <p:txBody>
          <a:bodyPr/>
          <a:lstStyle/>
          <a:p>
            <a:r>
              <a:rPr lang="en-US" dirty="0">
                <a:ea typeface="Calibri" panose="020F0502020204030204" pitchFamily="34" charset="0"/>
                <a:cs typeface="Calibri" panose="020F0502020204030204" pitchFamily="34" charset="0"/>
              </a:rPr>
              <a:t>BLOCK Diagram</a:t>
            </a:r>
            <a:endParaRPr lang="en-IN" dirty="0"/>
          </a:p>
        </p:txBody>
      </p:sp>
      <p:pic>
        <p:nvPicPr>
          <p:cNvPr id="4" name="Picture 3">
            <a:extLst>
              <a:ext uri="{FF2B5EF4-FFF2-40B4-BE49-F238E27FC236}">
                <a16:creationId xmlns:a16="http://schemas.microsoft.com/office/drawing/2014/main" id="{840AEE57-9F53-40F0-8144-CA1C7D498BAC}"/>
              </a:ext>
            </a:extLst>
          </p:cNvPr>
          <p:cNvPicPr>
            <a:picLocks noChangeAspect="1"/>
          </p:cNvPicPr>
          <p:nvPr/>
        </p:nvPicPr>
        <p:blipFill>
          <a:blip r:embed="rId2"/>
          <a:stretch>
            <a:fillRect/>
          </a:stretch>
        </p:blipFill>
        <p:spPr>
          <a:xfrm>
            <a:off x="384406" y="1531525"/>
            <a:ext cx="6458734" cy="4376216"/>
          </a:xfrm>
          <a:prstGeom prst="rect">
            <a:avLst/>
          </a:prstGeom>
        </p:spPr>
      </p:pic>
      <p:sp>
        <p:nvSpPr>
          <p:cNvPr id="3" name="TextBox 2">
            <a:extLst>
              <a:ext uri="{FF2B5EF4-FFF2-40B4-BE49-F238E27FC236}">
                <a16:creationId xmlns:a16="http://schemas.microsoft.com/office/drawing/2014/main" id="{3C29155F-61A4-4923-BC76-A1F58B17A178}"/>
              </a:ext>
            </a:extLst>
          </p:cNvPr>
          <p:cNvSpPr txBox="1"/>
          <p:nvPr/>
        </p:nvSpPr>
        <p:spPr>
          <a:xfrm>
            <a:off x="7046259" y="1057835"/>
            <a:ext cx="4761335" cy="5293757"/>
          </a:xfrm>
          <a:prstGeom prst="rect">
            <a:avLst/>
          </a:prstGeom>
          <a:noFill/>
        </p:spPr>
        <p:txBody>
          <a:bodyPr wrap="square" rtlCol="0">
            <a:spAutoFit/>
          </a:bodyPr>
          <a:lstStyle/>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Dataset Consisting of Images of Potato leaf images: This is the initial dataset containing potato leaf images, serving as input data.</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Data Preprocessing and EDA: Images undergo preprocessing (resizing, normalization) and exploratory data analysis for insights.</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Model Building: Definition of the deep learning model architecture.</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Resnet50 with Transfer Learning: Utilizing pre-trained Resnet50 for feature extraction, accelerating training and enhancing performance.</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Fine-tuning: Adjusting model parameters for disease detection task and dataset characteristics.</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Evaluation: Assessing model performance using metrics like accuracy, precision, recall.</a:t>
            </a:r>
          </a:p>
          <a:p>
            <a:endParaRPr lang="en-IN" dirty="0"/>
          </a:p>
        </p:txBody>
      </p:sp>
    </p:spTree>
    <p:extLst>
      <p:ext uri="{BB962C8B-B14F-4D97-AF65-F5344CB8AC3E}">
        <p14:creationId xmlns:p14="http://schemas.microsoft.com/office/powerpoint/2010/main" val="311524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9EF-48F8-4937-9688-58864EF0E233}"/>
              </a:ext>
            </a:extLst>
          </p:cNvPr>
          <p:cNvSpPr>
            <a:spLocks noGrp="1"/>
          </p:cNvSpPr>
          <p:nvPr>
            <p:ph type="title"/>
          </p:nvPr>
        </p:nvSpPr>
        <p:spPr>
          <a:xfrm>
            <a:off x="2339788" y="358589"/>
            <a:ext cx="5871883" cy="618564"/>
          </a:xfrm>
        </p:spPr>
        <p:txBody>
          <a:bodyPr>
            <a:normAutofit fontScale="90000"/>
          </a:bodyPr>
          <a:lstStyle/>
          <a:p>
            <a:r>
              <a:rPr lang="en-US" dirty="0"/>
              <a:t>Results</a:t>
            </a:r>
            <a:endParaRPr lang="en-IN" dirty="0"/>
          </a:p>
        </p:txBody>
      </p:sp>
      <p:sp>
        <p:nvSpPr>
          <p:cNvPr id="3" name="Content Placeholder 2">
            <a:extLst>
              <a:ext uri="{FF2B5EF4-FFF2-40B4-BE49-F238E27FC236}">
                <a16:creationId xmlns:a16="http://schemas.microsoft.com/office/drawing/2014/main" id="{F2F502F9-2D4A-478C-A2AD-61F44AC92191}"/>
              </a:ext>
            </a:extLst>
          </p:cNvPr>
          <p:cNvSpPr>
            <a:spLocks noGrp="1"/>
          </p:cNvSpPr>
          <p:nvPr>
            <p:ph idx="1"/>
          </p:nvPr>
        </p:nvSpPr>
        <p:spPr>
          <a:xfrm>
            <a:off x="681318" y="1084729"/>
            <a:ext cx="11143129" cy="5172637"/>
          </a:xfrm>
        </p:spPr>
        <p:txBody>
          <a:bodyPr>
            <a:noAutofit/>
          </a:bodyPr>
          <a:lstStyle/>
          <a:p>
            <a:pPr algn="l"/>
            <a:endParaRPr lang="en-IN" sz="1800" b="0" i="0" u="none" strike="noStrike" baseline="0" dirty="0">
              <a:solidFill>
                <a:srgbClr val="000000"/>
              </a:solidFill>
              <a:latin typeface="Calibri" panose="020F0502020204030204" pitchFamily="34" charset="0"/>
            </a:endParaRPr>
          </a:p>
          <a:p>
            <a:pPr marL="0" indent="0" algn="just">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BC271361-3CA3-44AD-A407-FF682949DC6A}"/>
              </a:ext>
            </a:extLst>
          </p:cNvPr>
          <p:cNvSpPr txBox="1"/>
          <p:nvPr/>
        </p:nvSpPr>
        <p:spPr>
          <a:xfrm>
            <a:off x="8579224" y="1350766"/>
            <a:ext cx="3245223" cy="3693319"/>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We have trained the model with emphasis on accuracy  score as the model’s metrics,</a:t>
            </a:r>
          </a:p>
          <a:p>
            <a:pPr marL="0" lvl="0" indent="0" algn="l" rtl="0">
              <a:spcBef>
                <a:spcPts val="0"/>
              </a:spcBef>
              <a:spcAft>
                <a:spcPts val="0"/>
              </a:spcAft>
              <a:buNone/>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The training accuracy after training for 20 epochs has reached 0.9993 and the loss in the training data is at 0.0054.</a:t>
            </a:r>
          </a:p>
          <a:p>
            <a:pPr marL="0" lvl="0" indent="0" algn="l" rtl="0">
              <a:spcBef>
                <a:spcPts val="0"/>
              </a:spcBef>
              <a:spcAft>
                <a:spcPts val="0"/>
              </a:spcAft>
              <a:buNone/>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The validation accuracy has reached 0.9721 and validation loss is at 0.0850</a:t>
            </a:r>
          </a:p>
          <a:p>
            <a:endParaRPr lang="en-IN" dirty="0"/>
          </a:p>
        </p:txBody>
      </p:sp>
      <p:pic>
        <p:nvPicPr>
          <p:cNvPr id="10" name="Picture 9">
            <a:extLst>
              <a:ext uri="{FF2B5EF4-FFF2-40B4-BE49-F238E27FC236}">
                <a16:creationId xmlns:a16="http://schemas.microsoft.com/office/drawing/2014/main" id="{02DC61F0-ED88-4A10-9B1A-E1B9D0F95709}"/>
              </a:ext>
            </a:extLst>
          </p:cNvPr>
          <p:cNvPicPr>
            <a:picLocks noChangeAspect="1"/>
          </p:cNvPicPr>
          <p:nvPr/>
        </p:nvPicPr>
        <p:blipFill>
          <a:blip r:embed="rId2"/>
          <a:stretch>
            <a:fillRect/>
          </a:stretch>
        </p:blipFill>
        <p:spPr>
          <a:xfrm>
            <a:off x="367553" y="1350766"/>
            <a:ext cx="8041341" cy="4448138"/>
          </a:xfrm>
          <a:prstGeom prst="rect">
            <a:avLst/>
          </a:prstGeom>
        </p:spPr>
      </p:pic>
    </p:spTree>
    <p:extLst>
      <p:ext uri="{BB962C8B-B14F-4D97-AF65-F5344CB8AC3E}">
        <p14:creationId xmlns:p14="http://schemas.microsoft.com/office/powerpoint/2010/main" val="342840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9656-9D9E-4E10-B2CB-1F196B667FA0}"/>
              </a:ext>
            </a:extLst>
          </p:cNvPr>
          <p:cNvSpPr>
            <a:spLocks noGrp="1"/>
          </p:cNvSpPr>
          <p:nvPr>
            <p:ph type="title"/>
          </p:nvPr>
        </p:nvSpPr>
        <p:spPr>
          <a:xfrm>
            <a:off x="671278" y="319234"/>
            <a:ext cx="7647969" cy="864108"/>
          </a:xfrm>
        </p:spPr>
        <p:txBody>
          <a:bodyPr>
            <a:normAutofit fontScale="90000"/>
          </a:bodyPr>
          <a:lstStyle/>
          <a:p>
            <a:r>
              <a:rPr lang="en-IN" dirty="0"/>
              <a:t>Graphs of Loss and accuracy Over the Epochs</a:t>
            </a:r>
          </a:p>
        </p:txBody>
      </p:sp>
      <p:pic>
        <p:nvPicPr>
          <p:cNvPr id="5" name="Content Placeholder 4">
            <a:extLst>
              <a:ext uri="{FF2B5EF4-FFF2-40B4-BE49-F238E27FC236}">
                <a16:creationId xmlns:a16="http://schemas.microsoft.com/office/drawing/2014/main" id="{8377A545-CABE-49B6-BA69-2890E2221E50}"/>
              </a:ext>
            </a:extLst>
          </p:cNvPr>
          <p:cNvPicPr>
            <a:picLocks noGrp="1" noChangeAspect="1"/>
          </p:cNvPicPr>
          <p:nvPr>
            <p:ph idx="1"/>
          </p:nvPr>
        </p:nvPicPr>
        <p:blipFill>
          <a:blip r:embed="rId2"/>
          <a:stretch>
            <a:fillRect/>
          </a:stretch>
        </p:blipFill>
        <p:spPr>
          <a:xfrm>
            <a:off x="205113" y="1533011"/>
            <a:ext cx="4669777" cy="3496189"/>
          </a:xfrm>
        </p:spPr>
      </p:pic>
      <p:pic>
        <p:nvPicPr>
          <p:cNvPr id="7" name="Picture 6">
            <a:extLst>
              <a:ext uri="{FF2B5EF4-FFF2-40B4-BE49-F238E27FC236}">
                <a16:creationId xmlns:a16="http://schemas.microsoft.com/office/drawing/2014/main" id="{25ECBA3B-EC81-4EA8-92B6-42EA0AC38245}"/>
              </a:ext>
            </a:extLst>
          </p:cNvPr>
          <p:cNvPicPr>
            <a:picLocks noChangeAspect="1"/>
          </p:cNvPicPr>
          <p:nvPr/>
        </p:nvPicPr>
        <p:blipFill>
          <a:blip r:embed="rId3"/>
          <a:stretch>
            <a:fillRect/>
          </a:stretch>
        </p:blipFill>
        <p:spPr>
          <a:xfrm>
            <a:off x="5021011" y="1533011"/>
            <a:ext cx="4610291" cy="3496189"/>
          </a:xfrm>
          <a:prstGeom prst="rect">
            <a:avLst/>
          </a:prstGeom>
        </p:spPr>
      </p:pic>
      <p:sp>
        <p:nvSpPr>
          <p:cNvPr id="8" name="TextBox 7">
            <a:extLst>
              <a:ext uri="{FF2B5EF4-FFF2-40B4-BE49-F238E27FC236}">
                <a16:creationId xmlns:a16="http://schemas.microsoft.com/office/drawing/2014/main" id="{0D4021AF-14FE-4867-8142-CAD84C3F9422}"/>
              </a:ext>
            </a:extLst>
          </p:cNvPr>
          <p:cNvSpPr txBox="1"/>
          <p:nvPr/>
        </p:nvSpPr>
        <p:spPr>
          <a:xfrm>
            <a:off x="277906" y="5226424"/>
            <a:ext cx="4320988" cy="1200329"/>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Graph depicts the model's decreasing loss over 20 epochs, indicating improved accuracy as training progresses.</a:t>
            </a:r>
          </a:p>
          <a:p>
            <a:endParaRPr lang="en-IN" dirty="0"/>
          </a:p>
        </p:txBody>
      </p:sp>
      <p:sp>
        <p:nvSpPr>
          <p:cNvPr id="9" name="TextBox 8">
            <a:extLst>
              <a:ext uri="{FF2B5EF4-FFF2-40B4-BE49-F238E27FC236}">
                <a16:creationId xmlns:a16="http://schemas.microsoft.com/office/drawing/2014/main" id="{C91932FC-781A-4FA8-9994-D76EAD01DC03}"/>
              </a:ext>
            </a:extLst>
          </p:cNvPr>
          <p:cNvSpPr txBox="1"/>
          <p:nvPr/>
        </p:nvSpPr>
        <p:spPr>
          <a:xfrm>
            <a:off x="4598894" y="5226424"/>
            <a:ext cx="4437530" cy="1200329"/>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Curve shows accuracy stability or increase over epochs, reflecting the model's ability to distinguish between classes.</a:t>
            </a:r>
          </a:p>
          <a:p>
            <a:endParaRPr lang="en-IN" dirty="0"/>
          </a:p>
        </p:txBody>
      </p:sp>
      <p:sp>
        <p:nvSpPr>
          <p:cNvPr id="10" name="TextBox 9">
            <a:extLst>
              <a:ext uri="{FF2B5EF4-FFF2-40B4-BE49-F238E27FC236}">
                <a16:creationId xmlns:a16="http://schemas.microsoft.com/office/drawing/2014/main" id="{119B8DD2-2216-4E73-BE48-324B0B0E79B9}"/>
              </a:ext>
            </a:extLst>
          </p:cNvPr>
          <p:cNvSpPr txBox="1"/>
          <p:nvPr/>
        </p:nvSpPr>
        <p:spPr>
          <a:xfrm>
            <a:off x="9698736" y="787193"/>
            <a:ext cx="2215358" cy="6186309"/>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Plotting loss over epochs helps us track how well our model is learning from the data, ensuring it minimizes errors effectively during training.</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Graphing accuracy over epochs provides insights into the model's ability to discriminate between classes, guiding adjustments to enhance its performance in classification tasks.</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endParaRPr lang="en-IN" dirty="0"/>
          </a:p>
        </p:txBody>
      </p:sp>
    </p:spTree>
    <p:extLst>
      <p:ext uri="{BB962C8B-B14F-4D97-AF65-F5344CB8AC3E}">
        <p14:creationId xmlns:p14="http://schemas.microsoft.com/office/powerpoint/2010/main" val="294130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7CC3-364D-4757-80F6-0A28F1E96897}"/>
              </a:ext>
            </a:extLst>
          </p:cNvPr>
          <p:cNvSpPr>
            <a:spLocks noGrp="1"/>
          </p:cNvSpPr>
          <p:nvPr>
            <p:ph type="title"/>
          </p:nvPr>
        </p:nvSpPr>
        <p:spPr>
          <a:xfrm>
            <a:off x="626453" y="337162"/>
            <a:ext cx="7280417" cy="864108"/>
          </a:xfrm>
        </p:spPr>
        <p:txBody>
          <a:bodyPr>
            <a:normAutofit/>
          </a:bodyPr>
          <a:lstStyle/>
          <a:p>
            <a:r>
              <a:rPr lang="en-IN" dirty="0"/>
              <a:t>Confusion Matrix</a:t>
            </a:r>
          </a:p>
        </p:txBody>
      </p:sp>
      <p:pic>
        <p:nvPicPr>
          <p:cNvPr id="5" name="Content Placeholder 4">
            <a:extLst>
              <a:ext uri="{FF2B5EF4-FFF2-40B4-BE49-F238E27FC236}">
                <a16:creationId xmlns:a16="http://schemas.microsoft.com/office/drawing/2014/main" id="{B6C23D9A-0460-4DB2-AAA5-5270862DF419}"/>
              </a:ext>
            </a:extLst>
          </p:cNvPr>
          <p:cNvPicPr>
            <a:picLocks noGrp="1" noChangeAspect="1"/>
          </p:cNvPicPr>
          <p:nvPr>
            <p:ph idx="1"/>
          </p:nvPr>
        </p:nvPicPr>
        <p:blipFill>
          <a:blip r:embed="rId2"/>
          <a:stretch>
            <a:fillRect/>
          </a:stretch>
        </p:blipFill>
        <p:spPr>
          <a:xfrm>
            <a:off x="626453" y="1416704"/>
            <a:ext cx="5316748" cy="4598987"/>
          </a:xfrm>
        </p:spPr>
      </p:pic>
      <p:sp>
        <p:nvSpPr>
          <p:cNvPr id="6" name="TextBox 5">
            <a:extLst>
              <a:ext uri="{FF2B5EF4-FFF2-40B4-BE49-F238E27FC236}">
                <a16:creationId xmlns:a16="http://schemas.microsoft.com/office/drawing/2014/main" id="{CCF4083E-2622-46D5-A3CF-64328C3F2CE5}"/>
              </a:ext>
            </a:extLst>
          </p:cNvPr>
          <p:cNvSpPr txBox="1"/>
          <p:nvPr/>
        </p:nvSpPr>
        <p:spPr>
          <a:xfrm>
            <a:off x="6185647" y="1443318"/>
            <a:ext cx="5217459" cy="2862322"/>
          </a:xfrm>
          <a:prstGeom prst="rect">
            <a:avLst/>
          </a:prstGeom>
          <a:noFill/>
        </p:spPr>
        <p:txBody>
          <a:bodyPr wrap="square" rtlCol="0">
            <a:spAutoFit/>
          </a:bodyPr>
          <a:lstStyle/>
          <a:p>
            <a:pPr marL="0" lvl="0" indent="0" algn="l" rtl="0">
              <a:spcBef>
                <a:spcPts val="0"/>
              </a:spcBef>
              <a:spcAft>
                <a:spcPts val="0"/>
              </a:spcAft>
              <a:buNone/>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Accuracy: The model demonstrates an accuracy of approximately 99.93%, </a:t>
            </a: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Precision: About 93% of the cases predicted as early blight or late blight by the model are indeed healthy leaves.</a:t>
            </a: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Recall (Sensitivity): The model identifies around 86.70% of actual early blight or late blight, </a:t>
            </a: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F1-score: The F1-score of approximately 91%,</a:t>
            </a:r>
          </a:p>
          <a:p>
            <a:endParaRPr lang="en-IN" dirty="0"/>
          </a:p>
        </p:txBody>
      </p:sp>
    </p:spTree>
    <p:extLst>
      <p:ext uri="{BB962C8B-B14F-4D97-AF65-F5344CB8AC3E}">
        <p14:creationId xmlns:p14="http://schemas.microsoft.com/office/powerpoint/2010/main" val="240644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EDF-8B64-41EC-B125-6A3BD30DC116}"/>
              </a:ext>
            </a:extLst>
          </p:cNvPr>
          <p:cNvSpPr>
            <a:spLocks noGrp="1"/>
          </p:cNvSpPr>
          <p:nvPr>
            <p:ph type="title"/>
          </p:nvPr>
        </p:nvSpPr>
        <p:spPr>
          <a:xfrm>
            <a:off x="777778" y="489563"/>
            <a:ext cx="6276370" cy="846179"/>
          </a:xfrm>
        </p:spPr>
        <p:txBody>
          <a:bodyPr>
            <a:normAutofit fontScale="90000"/>
          </a:bodyPr>
          <a:lstStyle/>
          <a:p>
            <a:r>
              <a:rPr lang="en-IN" dirty="0"/>
              <a:t>Comparison with other Papers</a:t>
            </a:r>
          </a:p>
        </p:txBody>
      </p:sp>
      <p:pic>
        <p:nvPicPr>
          <p:cNvPr id="5" name="Content Placeholder 4">
            <a:extLst>
              <a:ext uri="{FF2B5EF4-FFF2-40B4-BE49-F238E27FC236}">
                <a16:creationId xmlns:a16="http://schemas.microsoft.com/office/drawing/2014/main" id="{D5090975-B1FD-489E-8FAF-D911AFBC90F3}"/>
              </a:ext>
            </a:extLst>
          </p:cNvPr>
          <p:cNvPicPr>
            <a:picLocks noGrp="1" noChangeAspect="1"/>
          </p:cNvPicPr>
          <p:nvPr>
            <p:ph idx="1"/>
          </p:nvPr>
        </p:nvPicPr>
        <p:blipFill>
          <a:blip r:embed="rId2"/>
          <a:stretch>
            <a:fillRect/>
          </a:stretch>
        </p:blipFill>
        <p:spPr>
          <a:xfrm>
            <a:off x="7695635" y="2015458"/>
            <a:ext cx="4039164" cy="3343742"/>
          </a:xfrm>
        </p:spPr>
      </p:pic>
      <p:pic>
        <p:nvPicPr>
          <p:cNvPr id="7" name="Picture 6">
            <a:extLst>
              <a:ext uri="{FF2B5EF4-FFF2-40B4-BE49-F238E27FC236}">
                <a16:creationId xmlns:a16="http://schemas.microsoft.com/office/drawing/2014/main" id="{CCDDFEF1-C7F4-44E0-92FB-FB58AF27A66E}"/>
              </a:ext>
            </a:extLst>
          </p:cNvPr>
          <p:cNvPicPr>
            <a:picLocks noChangeAspect="1"/>
          </p:cNvPicPr>
          <p:nvPr/>
        </p:nvPicPr>
        <p:blipFill>
          <a:blip r:embed="rId3"/>
          <a:stretch>
            <a:fillRect/>
          </a:stretch>
        </p:blipFill>
        <p:spPr>
          <a:xfrm>
            <a:off x="457201" y="1938997"/>
            <a:ext cx="4356847" cy="4344309"/>
          </a:xfrm>
          <a:prstGeom prst="rect">
            <a:avLst/>
          </a:prstGeom>
        </p:spPr>
      </p:pic>
      <p:sp>
        <p:nvSpPr>
          <p:cNvPr id="8" name="TextBox 7">
            <a:extLst>
              <a:ext uri="{FF2B5EF4-FFF2-40B4-BE49-F238E27FC236}">
                <a16:creationId xmlns:a16="http://schemas.microsoft.com/office/drawing/2014/main" id="{08D2C18A-C5D8-420D-8895-AC14B77457B0}"/>
              </a:ext>
            </a:extLst>
          </p:cNvPr>
          <p:cNvSpPr txBox="1"/>
          <p:nvPr/>
        </p:nvSpPr>
        <p:spPr>
          <a:xfrm>
            <a:off x="777778" y="1568824"/>
            <a:ext cx="6160904" cy="830997"/>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Paper-1: </a:t>
            </a:r>
            <a:r>
              <a:rPr lang="en-IN" sz="1600" dirty="0">
                <a:latin typeface="Calibri" panose="020F0502020204030204" pitchFamily="34" charset="0"/>
                <a:ea typeface="Calibri" panose="020F0502020204030204" pitchFamily="34" charset="0"/>
                <a:cs typeface="Calibri" panose="020F0502020204030204" pitchFamily="34" charset="0"/>
                <a:hlinkClick r:id="rId4"/>
              </a:rPr>
              <a:t>https://ieeexplore.ieee.org/abstract/document/8905128</a:t>
            </a: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D9B7913-50ED-4A18-9CB1-F157B3043D82}"/>
              </a:ext>
            </a:extLst>
          </p:cNvPr>
          <p:cNvSpPr txBox="1"/>
          <p:nvPr/>
        </p:nvSpPr>
        <p:spPr>
          <a:xfrm>
            <a:off x="582706" y="6368437"/>
            <a:ext cx="3388659" cy="646331"/>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Results in the Paper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313B8EF-DD26-460B-BD40-9F63F1CF50F7}"/>
              </a:ext>
            </a:extLst>
          </p:cNvPr>
          <p:cNvSpPr txBox="1"/>
          <p:nvPr/>
        </p:nvSpPr>
        <p:spPr>
          <a:xfrm>
            <a:off x="8229600" y="5585012"/>
            <a:ext cx="2321859" cy="369332"/>
          </a:xfrm>
          <a:prstGeom prst="rect">
            <a:avLst/>
          </a:prstGeom>
          <a:noFill/>
        </p:spPr>
        <p:txBody>
          <a:bodyPr wrap="square" rtlCol="0">
            <a:spAutoFit/>
          </a:bodyPr>
          <a:lstStyle/>
          <a:p>
            <a:r>
              <a:rPr lang="en-IN" dirty="0"/>
              <a:t>Result of our model</a:t>
            </a:r>
          </a:p>
        </p:txBody>
      </p:sp>
      <p:sp>
        <p:nvSpPr>
          <p:cNvPr id="11" name="TextBox 10">
            <a:extLst>
              <a:ext uri="{FF2B5EF4-FFF2-40B4-BE49-F238E27FC236}">
                <a16:creationId xmlns:a16="http://schemas.microsoft.com/office/drawing/2014/main" id="{746EF188-9167-4ABE-9EDC-5C50AD84A05F}"/>
              </a:ext>
            </a:extLst>
          </p:cNvPr>
          <p:cNvSpPr txBox="1"/>
          <p:nvPr/>
        </p:nvSpPr>
        <p:spPr>
          <a:xfrm>
            <a:off x="4975412" y="2399821"/>
            <a:ext cx="2402542" cy="3970318"/>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 the paper the highest accuracy is 91.67%</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 our model we have </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achieved accuracy is 99.93%</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In all the cases our model is equal to or if not greater than the one in the given research paper.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547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1576F0-E827-4FBE-8B15-32D1076544C0}"/>
              </a:ext>
            </a:extLst>
          </p:cNvPr>
          <p:cNvSpPr txBox="1"/>
          <p:nvPr/>
        </p:nvSpPr>
        <p:spPr>
          <a:xfrm>
            <a:off x="367553" y="189163"/>
            <a:ext cx="6705600"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Paper-2: </a:t>
            </a:r>
            <a:r>
              <a:rPr lang="en-IN" dirty="0">
                <a:latin typeface="Calibri" panose="020F0502020204030204" pitchFamily="34" charset="0"/>
                <a:ea typeface="Calibri" panose="020F0502020204030204" pitchFamily="34" charset="0"/>
                <a:cs typeface="Calibri" panose="020F0502020204030204" pitchFamily="34" charset="0"/>
                <a:hlinkClick r:id="rId2"/>
              </a:rPr>
              <a:t>https://ieeexplore.ieee.org/document/10263960</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EE32EE9-8B22-4B5C-A391-19919C781D91}"/>
              </a:ext>
            </a:extLst>
          </p:cNvPr>
          <p:cNvPicPr>
            <a:picLocks noChangeAspect="1"/>
          </p:cNvPicPr>
          <p:nvPr/>
        </p:nvPicPr>
        <p:blipFill>
          <a:blip r:embed="rId3"/>
          <a:stretch>
            <a:fillRect/>
          </a:stretch>
        </p:blipFill>
        <p:spPr>
          <a:xfrm>
            <a:off x="367553" y="647239"/>
            <a:ext cx="3845859" cy="3499430"/>
          </a:xfrm>
          <a:prstGeom prst="rect">
            <a:avLst/>
          </a:prstGeom>
        </p:spPr>
      </p:pic>
      <p:pic>
        <p:nvPicPr>
          <p:cNvPr id="8" name="Picture 7">
            <a:extLst>
              <a:ext uri="{FF2B5EF4-FFF2-40B4-BE49-F238E27FC236}">
                <a16:creationId xmlns:a16="http://schemas.microsoft.com/office/drawing/2014/main" id="{67DD1CEC-BBE4-4244-8FBA-C48DD58A2ADC}"/>
              </a:ext>
            </a:extLst>
          </p:cNvPr>
          <p:cNvPicPr>
            <a:picLocks noChangeAspect="1"/>
          </p:cNvPicPr>
          <p:nvPr/>
        </p:nvPicPr>
        <p:blipFill>
          <a:blip r:embed="rId4"/>
          <a:stretch>
            <a:fillRect/>
          </a:stretch>
        </p:blipFill>
        <p:spPr>
          <a:xfrm>
            <a:off x="367553" y="4237192"/>
            <a:ext cx="3845859" cy="1778308"/>
          </a:xfrm>
          <a:prstGeom prst="rect">
            <a:avLst/>
          </a:prstGeom>
        </p:spPr>
      </p:pic>
      <p:pic>
        <p:nvPicPr>
          <p:cNvPr id="9" name="Content Placeholder 4">
            <a:extLst>
              <a:ext uri="{FF2B5EF4-FFF2-40B4-BE49-F238E27FC236}">
                <a16:creationId xmlns:a16="http://schemas.microsoft.com/office/drawing/2014/main" id="{2ED00EC1-916E-4378-B5FE-5834F32E7569}"/>
              </a:ext>
            </a:extLst>
          </p:cNvPr>
          <p:cNvPicPr>
            <a:picLocks noGrp="1" noChangeAspect="1"/>
          </p:cNvPicPr>
          <p:nvPr>
            <p:ph idx="1"/>
          </p:nvPr>
        </p:nvPicPr>
        <p:blipFill>
          <a:blip r:embed="rId5"/>
          <a:stretch>
            <a:fillRect/>
          </a:stretch>
        </p:blipFill>
        <p:spPr>
          <a:xfrm>
            <a:off x="7198800" y="736882"/>
            <a:ext cx="3486990" cy="2886636"/>
          </a:xfrm>
        </p:spPr>
      </p:pic>
      <p:sp>
        <p:nvSpPr>
          <p:cNvPr id="10" name="TextBox 9">
            <a:extLst>
              <a:ext uri="{FF2B5EF4-FFF2-40B4-BE49-F238E27FC236}">
                <a16:creationId xmlns:a16="http://schemas.microsoft.com/office/drawing/2014/main" id="{773AD07F-9329-45F6-A8BD-BCD10917B7D6}"/>
              </a:ext>
            </a:extLst>
          </p:cNvPr>
          <p:cNvSpPr txBox="1"/>
          <p:nvPr/>
        </p:nvSpPr>
        <p:spPr>
          <a:xfrm>
            <a:off x="770965" y="6106023"/>
            <a:ext cx="2088776" cy="923330"/>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Results in the Paper</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11" name="TextBox 10">
            <a:extLst>
              <a:ext uri="{FF2B5EF4-FFF2-40B4-BE49-F238E27FC236}">
                <a16:creationId xmlns:a16="http://schemas.microsoft.com/office/drawing/2014/main" id="{68A98EBD-A701-4BDF-AA5F-2F979114A7F1}"/>
              </a:ext>
            </a:extLst>
          </p:cNvPr>
          <p:cNvSpPr txBox="1"/>
          <p:nvPr/>
        </p:nvSpPr>
        <p:spPr>
          <a:xfrm>
            <a:off x="7216589" y="3823502"/>
            <a:ext cx="2214282" cy="646331"/>
          </a:xfrm>
          <a:prstGeom prst="rect">
            <a:avLst/>
          </a:prstGeom>
          <a:noFill/>
        </p:spPr>
        <p:txBody>
          <a:bodyPr wrap="square" rtlCol="0">
            <a:spAutoFit/>
          </a:bodyPr>
          <a:lstStyle/>
          <a:p>
            <a:r>
              <a:rPr lang="en-IN" dirty="0"/>
              <a:t>Result of our model</a:t>
            </a:r>
          </a:p>
          <a:p>
            <a:endParaRPr lang="en-IN" dirty="0"/>
          </a:p>
        </p:txBody>
      </p:sp>
      <p:sp>
        <p:nvSpPr>
          <p:cNvPr id="12" name="TextBox 11">
            <a:extLst>
              <a:ext uri="{FF2B5EF4-FFF2-40B4-BE49-F238E27FC236}">
                <a16:creationId xmlns:a16="http://schemas.microsoft.com/office/drawing/2014/main" id="{498E32A0-F32F-4B6D-8798-6598BADBC963}"/>
              </a:ext>
            </a:extLst>
          </p:cNvPr>
          <p:cNvSpPr txBox="1"/>
          <p:nvPr/>
        </p:nvSpPr>
        <p:spPr>
          <a:xfrm>
            <a:off x="4482353" y="1021977"/>
            <a:ext cx="2447364" cy="3693319"/>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 the paper the highest accuracy is 98.72%</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 our model we have </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achieved accuracy is 99.93%</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In all the cases our model is equal to or if not greater than the one in the given research paper.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0923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394</TotalTime>
  <Words>968</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  Potato Leaf Disease Classification Using Deep Learning </vt:lpstr>
      <vt:lpstr>INTRODUCTION</vt:lpstr>
      <vt:lpstr>Distribution of the Classes  </vt:lpstr>
      <vt:lpstr>BLOCK Diagram</vt:lpstr>
      <vt:lpstr>Results</vt:lpstr>
      <vt:lpstr>Graphs of Loss and accuracy Over the Epochs</vt:lpstr>
      <vt:lpstr>Confusion Matrix</vt:lpstr>
      <vt:lpstr>Comparison with other Papers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Potato Leaf Disease Classification Using Deep Learning </dc:title>
  <dc:creator>Dogiparthi Aasrith</dc:creator>
  <cp:lastModifiedBy>Dogiparthi Aasrith</cp:lastModifiedBy>
  <cp:revision>8</cp:revision>
  <dcterms:created xsi:type="dcterms:W3CDTF">2024-03-24T19:33:20Z</dcterms:created>
  <dcterms:modified xsi:type="dcterms:W3CDTF">2024-04-21T21:01:38Z</dcterms:modified>
</cp:coreProperties>
</file>