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8" r:id="rId5"/>
    <p:sldId id="270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3847C-8A7A-49AE-99FD-ECCE3DB85E42}" v="1" dt="2022-07-02T11:40:31.843"/>
    <p1510:client id="{EA8968F7-8131-4C52-BE38-78D3246B91CF}" v="3" dt="2022-07-01T22:30:0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oj Dogra" userId="a3deb08d75c61786" providerId="LiveId" clId="{81B3847C-8A7A-49AE-99FD-ECCE3DB85E42}"/>
    <pc:docChg chg="undo custSel addSld delSld modSld sldOrd">
      <pc:chgData name="Saroj Dogra" userId="a3deb08d75c61786" providerId="LiveId" clId="{81B3847C-8A7A-49AE-99FD-ECCE3DB85E42}" dt="2022-07-02T11:54:41.295" v="357" actId="5793"/>
      <pc:docMkLst>
        <pc:docMk/>
      </pc:docMkLst>
      <pc:sldChg chg="add del ord">
        <pc:chgData name="Saroj Dogra" userId="a3deb08d75c61786" providerId="LiveId" clId="{81B3847C-8A7A-49AE-99FD-ECCE3DB85E42}" dt="2022-07-02T11:52:58.463" v="304" actId="47"/>
        <pc:sldMkLst>
          <pc:docMk/>
          <pc:sldMk cId="110894010" sldId="262"/>
        </pc:sldMkLst>
      </pc:sldChg>
      <pc:sldChg chg="modSp mod">
        <pc:chgData name="Saroj Dogra" userId="a3deb08d75c61786" providerId="LiveId" clId="{81B3847C-8A7A-49AE-99FD-ECCE3DB85E42}" dt="2022-07-02T11:54:41.295" v="357" actId="5793"/>
        <pc:sldMkLst>
          <pc:docMk/>
          <pc:sldMk cId="2769887659" sldId="266"/>
        </pc:sldMkLst>
        <pc:spChg chg="mod">
          <ac:chgData name="Saroj Dogra" userId="a3deb08d75c61786" providerId="LiveId" clId="{81B3847C-8A7A-49AE-99FD-ECCE3DB85E42}" dt="2022-07-02T11:54:41.295" v="357" actId="5793"/>
          <ac:spMkLst>
            <pc:docMk/>
            <pc:sldMk cId="2769887659" sldId="266"/>
            <ac:spMk id="3" creationId="{549162FF-B1F5-B338-0ACF-53C909572BFC}"/>
          </ac:spMkLst>
        </pc:spChg>
      </pc:sldChg>
      <pc:sldChg chg="del">
        <pc:chgData name="Saroj Dogra" userId="a3deb08d75c61786" providerId="LiveId" clId="{81B3847C-8A7A-49AE-99FD-ECCE3DB85E42}" dt="2022-07-02T11:38:02.289" v="2" actId="47"/>
        <pc:sldMkLst>
          <pc:docMk/>
          <pc:sldMk cId="4287311963" sldId="269"/>
        </pc:sldMkLst>
      </pc:sldChg>
      <pc:sldChg chg="modSp ord">
        <pc:chgData name="Saroj Dogra" userId="a3deb08d75c61786" providerId="LiveId" clId="{81B3847C-8A7A-49AE-99FD-ECCE3DB85E42}" dt="2022-07-02T11:40:31.839" v="5"/>
        <pc:sldMkLst>
          <pc:docMk/>
          <pc:sldMk cId="2086628104" sldId="270"/>
        </pc:sldMkLst>
        <pc:graphicFrameChg chg="mod">
          <ac:chgData name="Saroj Dogra" userId="a3deb08d75c61786" providerId="LiveId" clId="{81B3847C-8A7A-49AE-99FD-ECCE3DB85E42}" dt="2022-07-02T11:40:31.839" v="5"/>
          <ac:graphicFrameMkLst>
            <pc:docMk/>
            <pc:sldMk cId="2086628104" sldId="270"/>
            <ac:graphicFrameMk id="4" creationId="{D59E6322-DFB9-F1A6-EDD9-565282679CD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[Book1]Comments!PivotTable1</c:name>
    <c:fmtId val="3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577528385468237"/>
          <c:y val="6.8334999327756621E-2"/>
          <c:w val="0.85155213951476649"/>
          <c:h val="0.859663878318105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Comments!$H$5:$H$6</c:f>
              <c:strCache>
                <c:ptCount val="1"/>
                <c:pt idx="0">
                  <c:v>Host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Comments!$G$7:$G$9</c:f>
              <c:strCache>
                <c:ptCount val="2"/>
                <c:pt idx="0">
                  <c:v>Bad_Ratings</c:v>
                </c:pt>
                <c:pt idx="1">
                  <c:v>Good_Ratings</c:v>
                </c:pt>
              </c:strCache>
            </c:strRef>
          </c:cat>
          <c:val>
            <c:numRef>
              <c:f>Comments!$H$7:$H$9</c:f>
              <c:numCache>
                <c:formatCode>General</c:formatCode>
                <c:ptCount val="2"/>
                <c:pt idx="0">
                  <c:v>1647</c:v>
                </c:pt>
                <c:pt idx="1">
                  <c:v>248680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A-4470-B0E4-0532EF920855}"/>
            </c:ext>
          </c:extLst>
        </c:ser>
        <c:ser>
          <c:idx val="1"/>
          <c:order val="1"/>
          <c:tx>
            <c:strRef>
              <c:f>Comments!$I$5:$I$6</c:f>
              <c:strCache>
                <c:ptCount val="1"/>
                <c:pt idx="0">
                  <c:v>Super_Host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Comments!$G$7:$G$9</c:f>
              <c:strCache>
                <c:ptCount val="2"/>
                <c:pt idx="0">
                  <c:v>Bad_Ratings</c:v>
                </c:pt>
                <c:pt idx="1">
                  <c:v>Good_Ratings</c:v>
                </c:pt>
              </c:strCache>
            </c:strRef>
          </c:cat>
          <c:val>
            <c:numRef>
              <c:f>Comments!$I$7:$I$9</c:f>
              <c:numCache>
                <c:formatCode>General</c:formatCode>
                <c:ptCount val="2"/>
                <c:pt idx="0">
                  <c:v>21</c:v>
                </c:pt>
                <c:pt idx="1">
                  <c:v>305235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A-4470-B0E4-0532EF9208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380332367"/>
        <c:axId val="1380322799"/>
      </c:barChart>
      <c:catAx>
        <c:axId val="138033236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322799"/>
        <c:crosses val="autoZero"/>
        <c:auto val="1"/>
        <c:lblAlgn val="ctr"/>
        <c:lblOffset val="100"/>
        <c:noMultiLvlLbl val="0"/>
      </c:catAx>
      <c:valAx>
        <c:axId val="1380322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33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28162020287988"/>
          <c:y val="0.53403802269523426"/>
          <c:w val="0.19345661450924609"/>
          <c:h val="0.191017858672710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[Book1]Large Property!PivotTable4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'Large Property'!$I$4:$I$5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'Large Property'!$H$6:$H$8</c:f>
              <c:strCache>
                <c:ptCount val="2"/>
                <c:pt idx="0">
                  <c:v>Large_Property</c:v>
                </c:pt>
                <c:pt idx="1">
                  <c:v>Small_Property</c:v>
                </c:pt>
              </c:strCache>
            </c:strRef>
          </c:cat>
          <c:val>
            <c:numRef>
              <c:f>'Large Property'!$I$6:$I$8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0-4EE9-BF2E-7E6AEFF7E270}"/>
            </c:ext>
          </c:extLst>
        </c:ser>
        <c:ser>
          <c:idx val="1"/>
          <c:order val="1"/>
          <c:tx>
            <c:strRef>
              <c:f>'Large Property'!$J$4:$J$5</c:f>
              <c:strCache>
                <c:ptCount val="1"/>
                <c:pt idx="0">
                  <c:v>Super_Host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'Large Property'!$H$6:$H$8</c:f>
              <c:strCache>
                <c:ptCount val="2"/>
                <c:pt idx="0">
                  <c:v>Large_Property</c:v>
                </c:pt>
                <c:pt idx="1">
                  <c:v>Small_Property</c:v>
                </c:pt>
              </c:strCache>
            </c:strRef>
          </c:cat>
          <c:val>
            <c:numRef>
              <c:f>'Large Property'!$J$6:$J$8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0-4EE9-BF2E-7E6AEFF7E2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04471087"/>
        <c:axId val="1804474415"/>
      </c:barChart>
      <c:catAx>
        <c:axId val="180447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474415"/>
        <c:crosses val="autoZero"/>
        <c:auto val="1"/>
        <c:lblAlgn val="ctr"/>
        <c:lblOffset val="100"/>
        <c:noMultiLvlLbl val="0"/>
      </c:catAx>
      <c:valAx>
        <c:axId val="18044744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471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[Book1]availablity in upcoming year 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'availablity in upcoming year '!$I$3:$I$5</c:f>
              <c:strCache>
                <c:ptCount val="1"/>
                <c:pt idx="0">
                  <c:v>avail - 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'availablity in upcoming year '!$H$6:$H$9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'availablity in upcoming year '!$I$6:$I$9</c:f>
              <c:numCache>
                <c:formatCode>General</c:formatCode>
                <c:ptCount val="3"/>
                <c:pt idx="0">
                  <c:v>469.57784911717494</c:v>
                </c:pt>
                <c:pt idx="1">
                  <c:v>467.20067567567565</c:v>
                </c:pt>
                <c:pt idx="2">
                  <c:v>442.89731321310268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4-473A-BEE2-1DD6D717BF91}"/>
            </c:ext>
          </c:extLst>
        </c:ser>
        <c:ser>
          <c:idx val="1"/>
          <c:order val="1"/>
          <c:tx>
            <c:strRef>
              <c:f>'availablity in upcoming year '!$J$3:$J$5</c:f>
              <c:strCache>
                <c:ptCount val="1"/>
                <c:pt idx="0">
                  <c:v>avail - Super_Host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'availablity in upcoming year '!$H$6:$H$9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'availablity in upcoming year '!$J$6:$J$9</c:f>
              <c:numCache>
                <c:formatCode>General</c:formatCode>
                <c:ptCount val="3"/>
                <c:pt idx="0">
                  <c:v>259.58176197836167</c:v>
                </c:pt>
                <c:pt idx="1">
                  <c:v>263.98344035147011</c:v>
                </c:pt>
                <c:pt idx="2">
                  <c:v>273.31964944649445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74-473A-BEE2-1DD6D717BF91}"/>
            </c:ext>
          </c:extLst>
        </c:ser>
        <c:ser>
          <c:idx val="2"/>
          <c:order val="2"/>
          <c:tx>
            <c:strRef>
              <c:f>'availablity in upcoming year '!$L$3:$L$5</c:f>
              <c:strCache>
                <c:ptCount val="1"/>
                <c:pt idx="0">
                  <c:v>not_avail - 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'availablity in upcoming year '!$H$6:$H$9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'availablity in upcoming year '!$L$6:$L$9</c:f>
              <c:numCache>
                <c:formatCode>General</c:formatCode>
                <c:ptCount val="3"/>
                <c:pt idx="0">
                  <c:v>518.81797761364498</c:v>
                </c:pt>
                <c:pt idx="1">
                  <c:v>515.33062421449517</c:v>
                </c:pt>
                <c:pt idx="2">
                  <c:v>524.98054182568978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74-473A-BEE2-1DD6D717BF91}"/>
            </c:ext>
          </c:extLst>
        </c:ser>
        <c:ser>
          <c:idx val="3"/>
          <c:order val="3"/>
          <c:tx>
            <c:strRef>
              <c:f>'availablity in upcoming year '!$M$3:$M$5</c:f>
              <c:strCache>
                <c:ptCount val="1"/>
                <c:pt idx="0">
                  <c:v>not_avail - Super_Host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'availablity in upcoming year '!$H$6:$H$9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'availablity in upcoming year '!$M$6:$M$9</c:f>
              <c:numCache>
                <c:formatCode>General</c:formatCode>
                <c:ptCount val="3"/>
                <c:pt idx="0">
                  <c:v>309.99591213553981</c:v>
                </c:pt>
                <c:pt idx="1">
                  <c:v>307.82132814189919</c:v>
                </c:pt>
                <c:pt idx="2">
                  <c:v>255.59413407821228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74-473A-BEE2-1DD6D717B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8813055"/>
        <c:axId val="1928813471"/>
      </c:barChart>
      <c:catAx>
        <c:axId val="192881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813471"/>
        <c:crosses val="autoZero"/>
        <c:auto val="1"/>
        <c:lblAlgn val="ctr"/>
        <c:lblOffset val="100"/>
        <c:noMultiLvlLbl val="0"/>
      </c:catAx>
      <c:valAx>
        <c:axId val="1928813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81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[Book1]Host AND Superhost !PivotTable1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0000"/>
                  <a:lumMod val="100000"/>
                </a:schemeClr>
              </a:gs>
              <a:gs pos="50000">
                <a:schemeClr val="accent2">
                  <a:shade val="99000"/>
                  <a:satMod val="105000"/>
                  <a:lumMod val="100000"/>
                </a:schemeClr>
              </a:gs>
              <a:gs pos="100000">
                <a:schemeClr val="accent2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348035524642177E-2"/>
          <c:y val="1.4118773413929865E-2"/>
          <c:w val="0.95068656173330013"/>
          <c:h val="0.84973112694449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'Host AND Superhost '!$M$8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'Host AND Superhost '!$L$9:$L$52</c:f>
              <c:multiLvlStrCache>
                <c:ptCount val="40"/>
                <c:lvl>
                  <c:pt idx="0">
                    <c:v>70</c:v>
                  </c:pt>
                  <c:pt idx="1">
                    <c:v>71</c:v>
                  </c:pt>
                  <c:pt idx="2">
                    <c:v>75</c:v>
                  </c:pt>
                  <c:pt idx="3">
                    <c:v>78</c:v>
                  </c:pt>
                  <c:pt idx="4">
                    <c:v>80</c:v>
                  </c:pt>
                  <c:pt idx="5">
                    <c:v>83</c:v>
                  </c:pt>
                  <c:pt idx="6">
                    <c:v>86</c:v>
                  </c:pt>
                  <c:pt idx="7">
                    <c:v>87</c:v>
                  </c:pt>
                  <c:pt idx="8">
                    <c:v>89</c:v>
                  </c:pt>
                  <c:pt idx="9">
                    <c:v>90</c:v>
                  </c:pt>
                  <c:pt idx="10">
                    <c:v>91</c:v>
                  </c:pt>
                  <c:pt idx="11">
                    <c:v>92</c:v>
                  </c:pt>
                  <c:pt idx="12">
                    <c:v>94</c:v>
                  </c:pt>
                  <c:pt idx="13">
                    <c:v>95</c:v>
                  </c:pt>
                  <c:pt idx="14">
                    <c:v>96</c:v>
                  </c:pt>
                  <c:pt idx="15">
                    <c:v>97</c:v>
                  </c:pt>
                  <c:pt idx="16">
                    <c:v>98</c:v>
                  </c:pt>
                  <c:pt idx="17">
                    <c:v>99</c:v>
                  </c:pt>
                  <c:pt idx="18">
                    <c:v>100</c:v>
                  </c:pt>
                  <c:pt idx="19">
                    <c:v>NULL</c:v>
                  </c:pt>
                  <c:pt idx="20">
                    <c:v>70</c:v>
                  </c:pt>
                  <c:pt idx="21">
                    <c:v>71</c:v>
                  </c:pt>
                  <c:pt idx="22">
                    <c:v>75</c:v>
                  </c:pt>
                  <c:pt idx="23">
                    <c:v>78</c:v>
                  </c:pt>
                  <c:pt idx="24">
                    <c:v>80</c:v>
                  </c:pt>
                  <c:pt idx="25">
                    <c:v>83</c:v>
                  </c:pt>
                  <c:pt idx="26">
                    <c:v>86</c:v>
                  </c:pt>
                  <c:pt idx="27">
                    <c:v>87</c:v>
                  </c:pt>
                  <c:pt idx="28">
                    <c:v>89</c:v>
                  </c:pt>
                  <c:pt idx="29">
                    <c:v>90</c:v>
                  </c:pt>
                  <c:pt idx="30">
                    <c:v>91</c:v>
                  </c:pt>
                  <c:pt idx="31">
                    <c:v>92</c:v>
                  </c:pt>
                  <c:pt idx="32">
                    <c:v>94</c:v>
                  </c:pt>
                  <c:pt idx="33">
                    <c:v>95</c:v>
                  </c:pt>
                  <c:pt idx="34">
                    <c:v>96</c:v>
                  </c:pt>
                  <c:pt idx="35">
                    <c:v>97</c:v>
                  </c:pt>
                  <c:pt idx="36">
                    <c:v>98</c:v>
                  </c:pt>
                  <c:pt idx="37">
                    <c:v>99</c:v>
                  </c:pt>
                  <c:pt idx="38">
                    <c:v>100</c:v>
                  </c:pt>
                  <c:pt idx="39">
                    <c:v>NULL</c:v>
                  </c:pt>
                </c:lvl>
                <c:lvl>
                  <c:pt idx="0">
                    <c:v>Count of host_listings_count</c:v>
                  </c:pt>
                  <c:pt idx="20">
                    <c:v>Average of instant_bookable</c:v>
                  </c:pt>
                </c:lvl>
              </c:multiLvlStrCache>
            </c:multiLvlStrRef>
          </c:cat>
          <c:val>
            <c:numRef>
              <c:f>'Host AND Superhost '!$M$9:$M$52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4</c:v>
                </c:pt>
                <c:pt idx="13">
                  <c:v>1</c:v>
                </c:pt>
                <c:pt idx="14">
                  <c:v>5</c:v>
                </c:pt>
                <c:pt idx="15">
                  <c:v>6</c:v>
                </c:pt>
                <c:pt idx="16">
                  <c:v>5</c:v>
                </c:pt>
                <c:pt idx="17">
                  <c:v>2</c:v>
                </c:pt>
                <c:pt idx="18">
                  <c:v>21</c:v>
                </c:pt>
                <c:pt idx="19">
                  <c:v>8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1-4211-B87D-61108B8768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97269312"/>
        <c:axId val="1097263904"/>
      </c:barChart>
      <c:catAx>
        <c:axId val="109726931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263904"/>
        <c:crosses val="autoZero"/>
        <c:auto val="1"/>
        <c:lblAlgn val="ctr"/>
        <c:lblOffset val="100"/>
        <c:noMultiLvlLbl val="0"/>
      </c:catAx>
      <c:valAx>
        <c:axId val="109726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269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4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9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7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0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2F948B1-9D18-45B9-BCDD-ADABD491745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7A004008-B76D-41FF-B7B5-47CB1AF95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0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16EC-C357-04B7-28EE-12EE10823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235527"/>
            <a:ext cx="9615055" cy="1593274"/>
          </a:xfrm>
        </p:spPr>
        <p:txBody>
          <a:bodyPr>
            <a:noAutofit/>
          </a:bodyPr>
          <a:lstStyle/>
          <a:p>
            <a:pPr algn="ctr"/>
            <a:br>
              <a:rPr lang="en-IN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en-IN" sz="40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HOST Behaviour ANALYSIS FOR PROPERTY RENTAL COMPANY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4000" dirty="0">
                <a:effectLst/>
                <a:ea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73CDB-C3F2-11E7-DE1C-0E5F7D50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40874"/>
            <a:ext cx="9240983" cy="4045528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l">
              <a:spcBef>
                <a:spcPts val="200"/>
              </a:spcBef>
              <a:tabLst>
                <a:tab pos="5153025" algn="l"/>
              </a:tabLst>
            </a:pPr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spcBef>
                <a:spcPts val="200"/>
              </a:spcBef>
              <a:tabLst>
                <a:tab pos="5153025" algn="l"/>
              </a:tabLst>
            </a:pPr>
            <a:endParaRPr lang="en-IN" sz="2000" dirty="0">
              <a:solidFill>
                <a:schemeClr val="accent2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200"/>
              </a:spcBef>
              <a:tabLst>
                <a:tab pos="5153025" algn="l"/>
              </a:tabLs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 project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 learn about how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host behaviour impact the company who deals with rental properties.  We have serval countries to analysis but I chooses CANADA in which , I have combined the data of two states Vancouver and Toronto with the help of UNION JOIN to check the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comprehend how the host behavior varies across a variety of metrics. 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449-4747-407A-9883-4E86626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92853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Modal Hypothesis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D5D96-90D3-AB9A-63DD-D4FA397B2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1413164"/>
            <a:ext cx="10834254" cy="4759036"/>
          </a:xfrm>
        </p:spPr>
      </p:pic>
    </p:spTree>
    <p:extLst>
      <p:ext uri="{BB962C8B-B14F-4D97-AF65-F5344CB8AC3E}">
        <p14:creationId xmlns:p14="http://schemas.microsoft.com/office/powerpoint/2010/main" val="312983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698-025E-961B-38C4-6EDA03A9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7527"/>
            <a:ext cx="10058400" cy="762000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Ratings And </a:t>
            </a:r>
            <a:r>
              <a:rPr lang="en-IN" sz="4400" b="1" i="0" u="none" strike="noStrike" baseline="0" dirty="0">
                <a:effectLst/>
              </a:rPr>
              <a:t>Comments Relationship With Host AND </a:t>
            </a:r>
            <a:r>
              <a:rPr lang="en-IN" sz="4400" b="1" i="0" u="none" strike="noStrike" baseline="0" dirty="0" err="1">
                <a:effectLst/>
              </a:rPr>
              <a:t>Superhost</a:t>
            </a:r>
            <a:r>
              <a:rPr lang="en-IN" sz="4400" b="1" dirty="0"/>
              <a:t> 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DEDB1-09F5-D6A1-5D87-D08B6E2E5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47220"/>
              </p:ext>
            </p:extLst>
          </p:nvPr>
        </p:nvGraphicFramePr>
        <p:xfrm>
          <a:off x="720437" y="1758950"/>
          <a:ext cx="10917382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52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CEDD-93EB-6E04-11EE-998F6F76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3672"/>
            <a:ext cx="10058400" cy="103052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SUPER HOST AND HOST  PROPERTY TYPE  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BD1F2-68A7-01C2-8DCE-A2050FF3B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92431"/>
              </p:ext>
            </p:extLst>
          </p:nvPr>
        </p:nvGraphicFramePr>
        <p:xfrm>
          <a:off x="1066800" y="1911928"/>
          <a:ext cx="10058400" cy="4123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6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0402-DD62-0FCC-5B9B-BF269304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Availability In Upcoming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9E6322-DFB9-F1A6-EDD9-565282679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13097"/>
              </p:ext>
            </p:extLst>
          </p:nvPr>
        </p:nvGraphicFramePr>
        <p:xfrm>
          <a:off x="1066800" y="1773382"/>
          <a:ext cx="10058400" cy="426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62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13CF-5B74-DAFC-EBB9-63A6E782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2400"/>
            <a:ext cx="10016836" cy="159327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HOST AND SUPER HOST BEHAVIOUR FOR COUNTRY VANCOVER AND TORONTO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28FDED-28FF-ACBF-1BD5-B408D44B6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925065"/>
              </p:ext>
            </p:extLst>
          </p:nvPr>
        </p:nvGraphicFramePr>
        <p:xfrm>
          <a:off x="498764" y="1524000"/>
          <a:ext cx="11222182" cy="482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8386-7155-1BC0-31E7-BA65FF8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477151"/>
          </a:xfrm>
        </p:spPr>
        <p:txBody>
          <a:bodyPr>
            <a:normAutofit/>
          </a:bodyPr>
          <a:lstStyle/>
          <a:p>
            <a:r>
              <a:rPr lang="en-IN" sz="4400" dirty="0"/>
              <a:t>Conclusion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62FF-B1F5-B338-0ACF-53C90957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6291"/>
            <a:ext cx="10058400" cy="4538749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SUPER HOST have more good ratings and less number of bad ratings compared to HOST</a:t>
            </a:r>
          </a:p>
          <a:p>
            <a:r>
              <a:rPr lang="en-IN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he HOST has more large properties compared to the SUPER HOST.</a:t>
            </a:r>
          </a:p>
          <a:p>
            <a:r>
              <a:rPr lang="en-IN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Availability is less in HOST as compared to SUPER HOST. With the increase in months, increase in availability for SUPER HOST and a decrease in availability for HOST.</a:t>
            </a:r>
          </a:p>
          <a:p>
            <a:r>
              <a:rPr lang="en-IN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Average listing is the same for HOST and SUPER HOST which is 1 . Maximum number of  listening done by HOST </a:t>
            </a:r>
          </a:p>
          <a:p>
            <a:pPr marL="0" indent="0">
              <a:buNone/>
            </a:pPr>
            <a:endParaRPr lang="en-IN" sz="1800" dirty="0">
              <a:solidFill>
                <a:srgbClr val="0070C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8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885B-D3FF-785E-2B66-F19859FE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0116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8FCD-6981-B8D4-B7C5-23DEE129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98618"/>
            <a:ext cx="10058400" cy="3387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9903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2042</TotalTime>
  <Words>195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Century Gothic</vt:lpstr>
      <vt:lpstr>Savon</vt:lpstr>
      <vt:lpstr> HOST Behaviour ANALYSIS FOR PROPERTY RENTAL COMPANY  </vt:lpstr>
      <vt:lpstr>Modal Hypothesis</vt:lpstr>
      <vt:lpstr>Ratings And Comments Relationship With Host AND Superhost  </vt:lpstr>
      <vt:lpstr>SUPER HOST AND HOST  PROPERTY TYPE   </vt:lpstr>
      <vt:lpstr>Availability In Upcoming Year</vt:lpstr>
      <vt:lpstr>HOST AND SUPER HOST BEHAVIOUR FOR COUNTRY VANCOVER AND TORONTO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- ALCOHOLIC BEVERAGES ANALYSIS</dc:title>
  <dc:creator>Saroj Dogra</dc:creator>
  <cp:lastModifiedBy>Saroj Dogra</cp:lastModifiedBy>
  <cp:revision>13</cp:revision>
  <dcterms:created xsi:type="dcterms:W3CDTF">2022-05-27T16:00:14Z</dcterms:created>
  <dcterms:modified xsi:type="dcterms:W3CDTF">2022-07-02T11:54:47Z</dcterms:modified>
</cp:coreProperties>
</file>