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61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umar" userId="5b49b3fe093f41d2" providerId="LiveId" clId="{E0E335E1-B7B1-4AD4-825A-E03762B64FD1}"/>
    <pc:docChg chg="modSld">
      <pc:chgData name="Harish Kumar" userId="5b49b3fe093f41d2" providerId="LiveId" clId="{E0E335E1-B7B1-4AD4-825A-E03762B64FD1}" dt="2022-12-14T14:30:21.029" v="27"/>
      <pc:docMkLst>
        <pc:docMk/>
      </pc:docMkLst>
      <pc:sldChg chg="modSp mod">
        <pc:chgData name="Harish Kumar" userId="5b49b3fe093f41d2" providerId="LiveId" clId="{E0E335E1-B7B1-4AD4-825A-E03762B64FD1}" dt="2022-12-14T14:14:58.008" v="10" actId="14100"/>
        <pc:sldMkLst>
          <pc:docMk/>
          <pc:sldMk cId="322398974" sldId="256"/>
        </pc:sldMkLst>
        <pc:spChg chg="mod">
          <ac:chgData name="Harish Kumar" userId="5b49b3fe093f41d2" providerId="LiveId" clId="{E0E335E1-B7B1-4AD4-825A-E03762B64FD1}" dt="2022-12-14T14:14:58.008" v="10" actId="14100"/>
          <ac:spMkLst>
            <pc:docMk/>
            <pc:sldMk cId="322398974" sldId="256"/>
            <ac:spMk id="2" creationId="{E561AC0E-7195-4ACF-AA0A-5E2923A987F7}"/>
          </ac:spMkLst>
        </pc:spChg>
      </pc:sldChg>
      <pc:sldChg chg="modSp mod">
        <pc:chgData name="Harish Kumar" userId="5b49b3fe093f41d2" providerId="LiveId" clId="{E0E335E1-B7B1-4AD4-825A-E03762B64FD1}" dt="2022-12-14T14:26:37.529" v="12" actId="20577"/>
        <pc:sldMkLst>
          <pc:docMk/>
          <pc:sldMk cId="3102185685" sldId="263"/>
        </pc:sldMkLst>
        <pc:spChg chg="mod">
          <ac:chgData name="Harish Kumar" userId="5b49b3fe093f41d2" providerId="LiveId" clId="{E0E335E1-B7B1-4AD4-825A-E03762B64FD1}" dt="2022-12-14T14:26:37.529" v="12" actId="20577"/>
          <ac:spMkLst>
            <pc:docMk/>
            <pc:sldMk cId="3102185685" sldId="263"/>
            <ac:spMk id="12" creationId="{D1DB3329-48D5-2F03-EEDB-EF6D742C72D3}"/>
          </ac:spMkLst>
        </pc:spChg>
      </pc:sldChg>
      <pc:sldChg chg="modSp mod">
        <pc:chgData name="Harish Kumar" userId="5b49b3fe093f41d2" providerId="LiveId" clId="{E0E335E1-B7B1-4AD4-825A-E03762B64FD1}" dt="2022-12-14T14:27:30.634" v="15"/>
        <pc:sldMkLst>
          <pc:docMk/>
          <pc:sldMk cId="2550388386" sldId="265"/>
        </pc:sldMkLst>
        <pc:spChg chg="mod">
          <ac:chgData name="Harish Kumar" userId="5b49b3fe093f41d2" providerId="LiveId" clId="{E0E335E1-B7B1-4AD4-825A-E03762B64FD1}" dt="2022-12-14T14:27:30.634" v="15"/>
          <ac:spMkLst>
            <pc:docMk/>
            <pc:sldMk cId="2550388386" sldId="265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26:44.153" v="14" actId="20577"/>
        <pc:sldMkLst>
          <pc:docMk/>
          <pc:sldMk cId="500088955" sldId="266"/>
        </pc:sldMkLst>
        <pc:spChg chg="mod">
          <ac:chgData name="Harish Kumar" userId="5b49b3fe093f41d2" providerId="LiveId" clId="{E0E335E1-B7B1-4AD4-825A-E03762B64FD1}" dt="2022-12-14T14:26:44.153" v="14" actId="20577"/>
          <ac:spMkLst>
            <pc:docMk/>
            <pc:sldMk cId="500088955" sldId="266"/>
            <ac:spMk id="7" creationId="{63C07B9A-1820-10C3-7053-6EAA60A7B010}"/>
          </ac:spMkLst>
        </pc:spChg>
      </pc:sldChg>
      <pc:sldChg chg="modSp mod">
        <pc:chgData name="Harish Kumar" userId="5b49b3fe093f41d2" providerId="LiveId" clId="{E0E335E1-B7B1-4AD4-825A-E03762B64FD1}" dt="2022-12-14T14:27:50.552" v="17" actId="20577"/>
        <pc:sldMkLst>
          <pc:docMk/>
          <pc:sldMk cId="2113662197" sldId="267"/>
        </pc:sldMkLst>
        <pc:spChg chg="mod">
          <ac:chgData name="Harish Kumar" userId="5b49b3fe093f41d2" providerId="LiveId" clId="{E0E335E1-B7B1-4AD4-825A-E03762B64FD1}" dt="2022-12-14T14:27:50.552" v="17" actId="20577"/>
          <ac:spMkLst>
            <pc:docMk/>
            <pc:sldMk cId="2113662197" sldId="267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29:30.868" v="24" actId="20577"/>
        <pc:sldMkLst>
          <pc:docMk/>
          <pc:sldMk cId="2253342647" sldId="268"/>
        </pc:sldMkLst>
        <pc:spChg chg="mod">
          <ac:chgData name="Harish Kumar" userId="5b49b3fe093f41d2" providerId="LiveId" clId="{E0E335E1-B7B1-4AD4-825A-E03762B64FD1}" dt="2022-12-14T14:29:30.868" v="24" actId="20577"/>
          <ac:spMkLst>
            <pc:docMk/>
            <pc:sldMk cId="2253342647" sldId="268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29:01.993" v="19" actId="20577"/>
        <pc:sldMkLst>
          <pc:docMk/>
          <pc:sldMk cId="1742385631" sldId="269"/>
        </pc:sldMkLst>
        <pc:spChg chg="mod">
          <ac:chgData name="Harish Kumar" userId="5b49b3fe093f41d2" providerId="LiveId" clId="{E0E335E1-B7B1-4AD4-825A-E03762B64FD1}" dt="2022-12-14T14:29:01.993" v="19" actId="20577"/>
          <ac:spMkLst>
            <pc:docMk/>
            <pc:sldMk cId="1742385631" sldId="269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30:05.472" v="25"/>
        <pc:sldMkLst>
          <pc:docMk/>
          <pc:sldMk cId="1304884361" sldId="270"/>
        </pc:sldMkLst>
        <pc:spChg chg="mod">
          <ac:chgData name="Harish Kumar" userId="5b49b3fe093f41d2" providerId="LiveId" clId="{E0E335E1-B7B1-4AD4-825A-E03762B64FD1}" dt="2022-12-14T14:30:05.472" v="25"/>
          <ac:spMkLst>
            <pc:docMk/>
            <pc:sldMk cId="1304884361" sldId="270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30:14.734" v="26"/>
        <pc:sldMkLst>
          <pc:docMk/>
          <pc:sldMk cId="509807328" sldId="271"/>
        </pc:sldMkLst>
        <pc:spChg chg="mod">
          <ac:chgData name="Harish Kumar" userId="5b49b3fe093f41d2" providerId="LiveId" clId="{E0E335E1-B7B1-4AD4-825A-E03762B64FD1}" dt="2022-12-14T14:30:14.734" v="26"/>
          <ac:spMkLst>
            <pc:docMk/>
            <pc:sldMk cId="509807328" sldId="271"/>
            <ac:spMk id="5" creationId="{482C959F-955B-C889-8199-A971E795417F}"/>
          </ac:spMkLst>
        </pc:spChg>
      </pc:sldChg>
      <pc:sldChg chg="modSp mod">
        <pc:chgData name="Harish Kumar" userId="5b49b3fe093f41d2" providerId="LiveId" clId="{E0E335E1-B7B1-4AD4-825A-E03762B64FD1}" dt="2022-12-14T14:30:21.029" v="27"/>
        <pc:sldMkLst>
          <pc:docMk/>
          <pc:sldMk cId="4077492932" sldId="272"/>
        </pc:sldMkLst>
        <pc:spChg chg="mod">
          <ac:chgData name="Harish Kumar" userId="5b49b3fe093f41d2" providerId="LiveId" clId="{E0E335E1-B7B1-4AD4-825A-E03762B64FD1}" dt="2022-12-14T14:30:21.029" v="27"/>
          <ac:spMkLst>
            <pc:docMk/>
            <pc:sldMk cId="4077492932" sldId="272"/>
            <ac:spMk id="5" creationId="{482C959F-955B-C889-8199-A971E79541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5b49b3fe093f41d2/Data%20Analytics/Projects/E-Commerce_Retail_Analysis/Customer%20Analytics%20Dashboard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5b49b3fe093f41d2/Data%20Analytics/Projects/E-Commerce_Retail_Analysis/Customer%20Analytics%20Dashboard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E-Commerce_Retail_Analysis/Customer%20Analytics%20Dashboar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E-Commerce_Retail_Analysis/Customer%20Analytics%20Dashboar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../embeddings/oleObject7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5b49b3fe093f41d2/Data%20Analytics/Projects/E-Commerce_Retail_Analysis/Customer%20Analytics%20Dashboar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d.docs.live.net/5b49b3fe093f41d2/Data%20Analytics/Projects/E-Commerce_Retail_Analysis/Customer%20Analytics%20Dashboar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E-Commerce_Retail_Analysis/Customer%20Analytics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6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'[Customer Analytics Dashboard.xlsx]Login_Trends'!$B$1</c:f>
              <c:strCache>
                <c:ptCount val="1"/>
                <c:pt idx="0">
                  <c:v>total_logins</c:v>
                </c:pt>
              </c:strCache>
            </c:strRef>
          </c:tx>
          <c:spPr>
            <a:ln w="34925" cap="rnd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'[Customer Analytics Dashboard.xlsx]Login_Trends'!$A$2:$A$61</c:f>
              <c:numCache>
                <c:formatCode>m/d/yyyy</c:formatCode>
                <c:ptCount val="30"/>
                <c:pt idx="0">
                  <c:v>44378</c:v>
                </c:pt>
                <c:pt idx="1">
                  <c:v>44379</c:v>
                </c:pt>
                <c:pt idx="2">
                  <c:v>44380</c:v>
                </c:pt>
                <c:pt idx="3">
                  <c:v>44381</c:v>
                </c:pt>
                <c:pt idx="4">
                  <c:v>44382</c:v>
                </c:pt>
                <c:pt idx="5">
                  <c:v>44383</c:v>
                </c:pt>
                <c:pt idx="6">
                  <c:v>44384</c:v>
                </c:pt>
                <c:pt idx="7">
                  <c:v>44385</c:v>
                </c:pt>
                <c:pt idx="8">
                  <c:v>44386</c:v>
                </c:pt>
                <c:pt idx="9">
                  <c:v>44387</c:v>
                </c:pt>
                <c:pt idx="10">
                  <c:v>44388</c:v>
                </c:pt>
                <c:pt idx="11">
                  <c:v>44389</c:v>
                </c:pt>
                <c:pt idx="12">
                  <c:v>44390</c:v>
                </c:pt>
                <c:pt idx="13">
                  <c:v>44391</c:v>
                </c:pt>
                <c:pt idx="14">
                  <c:v>44392</c:v>
                </c:pt>
                <c:pt idx="15">
                  <c:v>44393</c:v>
                </c:pt>
                <c:pt idx="16">
                  <c:v>44394</c:v>
                </c:pt>
                <c:pt idx="17">
                  <c:v>44395</c:v>
                </c:pt>
                <c:pt idx="18">
                  <c:v>44396</c:v>
                </c:pt>
                <c:pt idx="19">
                  <c:v>44397</c:v>
                </c:pt>
                <c:pt idx="20">
                  <c:v>44398</c:v>
                </c:pt>
                <c:pt idx="21">
                  <c:v>44399</c:v>
                </c:pt>
                <c:pt idx="22">
                  <c:v>44400</c:v>
                </c:pt>
                <c:pt idx="23">
                  <c:v>44401</c:v>
                </c:pt>
                <c:pt idx="24">
                  <c:v>44402</c:v>
                </c:pt>
                <c:pt idx="25">
                  <c:v>44403</c:v>
                </c:pt>
                <c:pt idx="26">
                  <c:v>44404</c:v>
                </c:pt>
                <c:pt idx="27">
                  <c:v>44405</c:v>
                </c:pt>
                <c:pt idx="28">
                  <c:v>44406</c:v>
                </c:pt>
                <c:pt idx="29">
                  <c:v>44407</c:v>
                </c:pt>
              </c:numCache>
            </c:numRef>
          </c:cat>
          <c:val>
            <c:numRef>
              <c:f>'[Customer Analytics Dashboard.xlsx]Login_Trends'!$B$2:$B$61</c:f>
              <c:numCache>
                <c:formatCode>General</c:formatCode>
                <c:ptCount val="30"/>
                <c:pt idx="0">
                  <c:v>7448</c:v>
                </c:pt>
                <c:pt idx="1">
                  <c:v>8226</c:v>
                </c:pt>
                <c:pt idx="2">
                  <c:v>7285</c:v>
                </c:pt>
                <c:pt idx="3">
                  <c:v>4346</c:v>
                </c:pt>
                <c:pt idx="4">
                  <c:v>9278</c:v>
                </c:pt>
                <c:pt idx="5">
                  <c:v>11161</c:v>
                </c:pt>
                <c:pt idx="6">
                  <c:v>10794</c:v>
                </c:pt>
                <c:pt idx="7">
                  <c:v>10957</c:v>
                </c:pt>
                <c:pt idx="8">
                  <c:v>10159</c:v>
                </c:pt>
                <c:pt idx="9">
                  <c:v>10140</c:v>
                </c:pt>
                <c:pt idx="10">
                  <c:v>5448</c:v>
                </c:pt>
                <c:pt idx="11">
                  <c:v>11038</c:v>
                </c:pt>
                <c:pt idx="12">
                  <c:v>10353</c:v>
                </c:pt>
                <c:pt idx="13">
                  <c:v>10339</c:v>
                </c:pt>
                <c:pt idx="14">
                  <c:v>10600</c:v>
                </c:pt>
                <c:pt idx="15">
                  <c:v>9558</c:v>
                </c:pt>
                <c:pt idx="16">
                  <c:v>8853</c:v>
                </c:pt>
                <c:pt idx="17">
                  <c:v>4593</c:v>
                </c:pt>
                <c:pt idx="18">
                  <c:v>10034</c:v>
                </c:pt>
                <c:pt idx="19">
                  <c:v>9686</c:v>
                </c:pt>
                <c:pt idx="20">
                  <c:v>10251</c:v>
                </c:pt>
                <c:pt idx="21">
                  <c:v>8929</c:v>
                </c:pt>
                <c:pt idx="22">
                  <c:v>8879</c:v>
                </c:pt>
                <c:pt idx="23">
                  <c:v>8522</c:v>
                </c:pt>
                <c:pt idx="24">
                  <c:v>4380</c:v>
                </c:pt>
                <c:pt idx="25">
                  <c:v>8835</c:v>
                </c:pt>
                <c:pt idx="26">
                  <c:v>9892</c:v>
                </c:pt>
                <c:pt idx="27">
                  <c:v>9708</c:v>
                </c:pt>
                <c:pt idx="28">
                  <c:v>10971</c:v>
                </c:pt>
                <c:pt idx="29">
                  <c:v>10577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4-4684-B986-C728F129A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25231"/>
        <c:axId val="881926063"/>
      </c:lineChart>
      <c:dateAx>
        <c:axId val="8819252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26063"/>
        <c:crosses val="autoZero"/>
        <c:auto val="1"/>
        <c:lblOffset val="100"/>
        <c:baseTimeUnit val="days"/>
      </c:dateAx>
      <c:valAx>
        <c:axId val="88192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2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Dashboard.xlsx]Growth!PivotTable25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Growth!$B$11</c:f>
              <c:strCache>
                <c:ptCount val="1"/>
                <c:pt idx="0">
                  <c:v>Number of Logins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Growth!$A$12:$A$14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Growth!$B$12:$B$14</c:f>
              <c:numCache>
                <c:formatCode>General</c:formatCode>
                <c:ptCount val="2"/>
                <c:pt idx="0">
                  <c:v>271240</c:v>
                </c:pt>
                <c:pt idx="1">
                  <c:v>395117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D-468D-80AA-8259E3E95A6A}"/>
            </c:ext>
          </c:extLst>
        </c:ser>
        <c:ser>
          <c:idx val="1"/>
          <c:order val="1"/>
          <c:tx>
            <c:strRef>
              <c:f>Growth!$C$11</c:f>
              <c:strCache>
                <c:ptCount val="1"/>
                <c:pt idx="0">
                  <c:v>Number of Orders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Growth!$A$12:$A$14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Growth!$C$12:$C$14</c:f>
              <c:numCache>
                <c:formatCode>General</c:formatCode>
                <c:ptCount val="2"/>
                <c:pt idx="0">
                  <c:v>6216</c:v>
                </c:pt>
                <c:pt idx="1">
                  <c:v>7414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AD-468D-80AA-8259E3E95A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1845823"/>
        <c:axId val="1211830015"/>
      </c:barChart>
      <c:catAx>
        <c:axId val="121184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30015"/>
        <c:crosses val="autoZero"/>
        <c:auto val="1"/>
        <c:lblAlgn val="ctr"/>
        <c:lblOffset val="100"/>
        <c:noMultiLvlLbl val="0"/>
      </c:catAx>
      <c:valAx>
        <c:axId val="1211830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4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Dashboard.xlsx]Growth!PivotTable27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User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Growth!$B$23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Growth!$A$24:$A$26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Growth!$B$24:$B$26</c:f>
              <c:numCache>
                <c:formatCode>General</c:formatCode>
                <c:ptCount val="2"/>
                <c:pt idx="0">
                  <c:v>10867</c:v>
                </c:pt>
                <c:pt idx="1">
                  <c:v>13022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A-4532-BC53-14D5BFD9D1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6287999"/>
        <c:axId val="86292991"/>
      </c:barChart>
      <c:catAx>
        <c:axId val="8628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2991"/>
        <c:crosses val="autoZero"/>
        <c:auto val="1"/>
        <c:lblAlgn val="ctr"/>
        <c:lblOffset val="100"/>
        <c:noMultiLvlLbl val="0"/>
      </c:catAx>
      <c:valAx>
        <c:axId val="86292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8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Login Frequency &amp; Orders</a:t>
            </a:r>
          </a:p>
        </c:rich>
      </c:tx>
      <c:layout>
        <c:manualLayout>
          <c:xMode val="edge"/>
          <c:yMode val="edge"/>
          <c:x val="0.2551596675415572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'[Customer Analytics Dashboard.xlsx]LoginsVsOrders'!$B$1</c:f>
              <c:strCache>
                <c:ptCount val="1"/>
                <c:pt idx="0">
                  <c:v>Number_of_Logins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'[Customer Analytics Dashboard.xlsx]LoginsVsOrders'!$A$2:$A$61</c:f>
              <c:numCache>
                <c:formatCode>General</c:formatCode>
                <c:ptCount val="60"/>
                <c:pt idx="0">
                  <c:v>150</c:v>
                </c:pt>
                <c:pt idx="1">
                  <c:v>186</c:v>
                </c:pt>
                <c:pt idx="2">
                  <c:v>163</c:v>
                </c:pt>
                <c:pt idx="3">
                  <c:v>83</c:v>
                </c:pt>
                <c:pt idx="4">
                  <c:v>295</c:v>
                </c:pt>
                <c:pt idx="5">
                  <c:v>249</c:v>
                </c:pt>
                <c:pt idx="6">
                  <c:v>250</c:v>
                </c:pt>
                <c:pt idx="7">
                  <c:v>232</c:v>
                </c:pt>
                <c:pt idx="8">
                  <c:v>236</c:v>
                </c:pt>
                <c:pt idx="9">
                  <c:v>230</c:v>
                </c:pt>
                <c:pt idx="10">
                  <c:v>105</c:v>
                </c:pt>
                <c:pt idx="11">
                  <c:v>315</c:v>
                </c:pt>
                <c:pt idx="12">
                  <c:v>215</c:v>
                </c:pt>
                <c:pt idx="13">
                  <c:v>209</c:v>
                </c:pt>
                <c:pt idx="14">
                  <c:v>254</c:v>
                </c:pt>
                <c:pt idx="15">
                  <c:v>180</c:v>
                </c:pt>
                <c:pt idx="16">
                  <c:v>198</c:v>
                </c:pt>
                <c:pt idx="17">
                  <c:v>58</c:v>
                </c:pt>
                <c:pt idx="18">
                  <c:v>260</c:v>
                </c:pt>
                <c:pt idx="19">
                  <c:v>255</c:v>
                </c:pt>
                <c:pt idx="20">
                  <c:v>254</c:v>
                </c:pt>
                <c:pt idx="21">
                  <c:v>208</c:v>
                </c:pt>
                <c:pt idx="22">
                  <c:v>223</c:v>
                </c:pt>
                <c:pt idx="23">
                  <c:v>207</c:v>
                </c:pt>
                <c:pt idx="24">
                  <c:v>65</c:v>
                </c:pt>
                <c:pt idx="25">
                  <c:v>199</c:v>
                </c:pt>
                <c:pt idx="26">
                  <c:v>236</c:v>
                </c:pt>
                <c:pt idx="27">
                  <c:v>240</c:v>
                </c:pt>
                <c:pt idx="28">
                  <c:v>209</c:v>
                </c:pt>
                <c:pt idx="29">
                  <c:v>252</c:v>
                </c:pt>
                <c:pt idx="30">
                  <c:v>181</c:v>
                </c:pt>
                <c:pt idx="31">
                  <c:v>240</c:v>
                </c:pt>
                <c:pt idx="32">
                  <c:v>121</c:v>
                </c:pt>
                <c:pt idx="33">
                  <c:v>348</c:v>
                </c:pt>
                <c:pt idx="34">
                  <c:v>308</c:v>
                </c:pt>
                <c:pt idx="35">
                  <c:v>220</c:v>
                </c:pt>
                <c:pt idx="36">
                  <c:v>278</c:v>
                </c:pt>
                <c:pt idx="37">
                  <c:v>263</c:v>
                </c:pt>
                <c:pt idx="38">
                  <c:v>206</c:v>
                </c:pt>
                <c:pt idx="39">
                  <c:v>70</c:v>
                </c:pt>
                <c:pt idx="40">
                  <c:v>294</c:v>
                </c:pt>
                <c:pt idx="41">
                  <c:v>311</c:v>
                </c:pt>
                <c:pt idx="42">
                  <c:v>286</c:v>
                </c:pt>
                <c:pt idx="43">
                  <c:v>277</c:v>
                </c:pt>
                <c:pt idx="44">
                  <c:v>314</c:v>
                </c:pt>
                <c:pt idx="45">
                  <c:v>320</c:v>
                </c:pt>
                <c:pt idx="46">
                  <c:v>124</c:v>
                </c:pt>
                <c:pt idx="47">
                  <c:v>327</c:v>
                </c:pt>
                <c:pt idx="48">
                  <c:v>294</c:v>
                </c:pt>
                <c:pt idx="49">
                  <c:v>302</c:v>
                </c:pt>
                <c:pt idx="50">
                  <c:v>279</c:v>
                </c:pt>
                <c:pt idx="51">
                  <c:v>327</c:v>
                </c:pt>
                <c:pt idx="52">
                  <c:v>231</c:v>
                </c:pt>
                <c:pt idx="53">
                  <c:v>80</c:v>
                </c:pt>
                <c:pt idx="54">
                  <c:v>300</c:v>
                </c:pt>
                <c:pt idx="55">
                  <c:v>195</c:v>
                </c:pt>
                <c:pt idx="56">
                  <c:v>231</c:v>
                </c:pt>
                <c:pt idx="57">
                  <c:v>251</c:v>
                </c:pt>
                <c:pt idx="58">
                  <c:v>217</c:v>
                </c:pt>
                <c:pt idx="59">
                  <c:v>219</c:v>
                </c:pt>
              </c:numCache>
            </c:numRef>
          </c:xVal>
          <c:yVal>
            <c:numRef>
              <c:f>'[Customer Analytics Dashboard.xlsx]LoginsVsOrders'!$B$2:$B$61</c:f>
              <c:numCache>
                <c:formatCode>General</c:formatCode>
                <c:ptCount val="60"/>
                <c:pt idx="0">
                  <c:v>7448</c:v>
                </c:pt>
                <c:pt idx="1">
                  <c:v>8226</c:v>
                </c:pt>
                <c:pt idx="2">
                  <c:v>7285</c:v>
                </c:pt>
                <c:pt idx="3">
                  <c:v>4346</c:v>
                </c:pt>
                <c:pt idx="4">
                  <c:v>9278</c:v>
                </c:pt>
                <c:pt idx="5">
                  <c:v>11161</c:v>
                </c:pt>
                <c:pt idx="6">
                  <c:v>10794</c:v>
                </c:pt>
                <c:pt idx="7">
                  <c:v>10957</c:v>
                </c:pt>
                <c:pt idx="8">
                  <c:v>10159</c:v>
                </c:pt>
                <c:pt idx="9">
                  <c:v>10140</c:v>
                </c:pt>
                <c:pt idx="10">
                  <c:v>5448</c:v>
                </c:pt>
                <c:pt idx="11">
                  <c:v>11038</c:v>
                </c:pt>
                <c:pt idx="12">
                  <c:v>10353</c:v>
                </c:pt>
                <c:pt idx="13">
                  <c:v>10339</c:v>
                </c:pt>
                <c:pt idx="14">
                  <c:v>10600</c:v>
                </c:pt>
                <c:pt idx="15">
                  <c:v>9558</c:v>
                </c:pt>
                <c:pt idx="16">
                  <c:v>8853</c:v>
                </c:pt>
                <c:pt idx="17">
                  <c:v>4593</c:v>
                </c:pt>
                <c:pt idx="18">
                  <c:v>10034</c:v>
                </c:pt>
                <c:pt idx="19">
                  <c:v>9686</c:v>
                </c:pt>
                <c:pt idx="20">
                  <c:v>10251</c:v>
                </c:pt>
                <c:pt idx="21">
                  <c:v>8929</c:v>
                </c:pt>
                <c:pt idx="22">
                  <c:v>8879</c:v>
                </c:pt>
                <c:pt idx="23">
                  <c:v>8522</c:v>
                </c:pt>
                <c:pt idx="24">
                  <c:v>4380</c:v>
                </c:pt>
                <c:pt idx="25">
                  <c:v>8835</c:v>
                </c:pt>
                <c:pt idx="26">
                  <c:v>9892</c:v>
                </c:pt>
                <c:pt idx="27">
                  <c:v>9708</c:v>
                </c:pt>
                <c:pt idx="28">
                  <c:v>10971</c:v>
                </c:pt>
                <c:pt idx="29">
                  <c:v>10577</c:v>
                </c:pt>
                <c:pt idx="30">
                  <c:v>9843</c:v>
                </c:pt>
                <c:pt idx="31">
                  <c:v>11165</c:v>
                </c:pt>
                <c:pt idx="32">
                  <c:v>6921</c:v>
                </c:pt>
                <c:pt idx="33">
                  <c:v>13630</c:v>
                </c:pt>
                <c:pt idx="34">
                  <c:v>13966</c:v>
                </c:pt>
                <c:pt idx="35">
                  <c:v>11704</c:v>
                </c:pt>
                <c:pt idx="36">
                  <c:v>17322</c:v>
                </c:pt>
                <c:pt idx="37">
                  <c:v>14444</c:v>
                </c:pt>
                <c:pt idx="38">
                  <c:v>12827</c:v>
                </c:pt>
                <c:pt idx="39">
                  <c:v>6378</c:v>
                </c:pt>
                <c:pt idx="40">
                  <c:v>13326</c:v>
                </c:pt>
                <c:pt idx="41">
                  <c:v>14605</c:v>
                </c:pt>
                <c:pt idx="42">
                  <c:v>17570</c:v>
                </c:pt>
                <c:pt idx="43">
                  <c:v>15062</c:v>
                </c:pt>
                <c:pt idx="44">
                  <c:v>16508</c:v>
                </c:pt>
                <c:pt idx="45">
                  <c:v>13906</c:v>
                </c:pt>
                <c:pt idx="46">
                  <c:v>9454</c:v>
                </c:pt>
                <c:pt idx="47">
                  <c:v>15815</c:v>
                </c:pt>
                <c:pt idx="48">
                  <c:v>15990</c:v>
                </c:pt>
                <c:pt idx="49">
                  <c:v>17078</c:v>
                </c:pt>
                <c:pt idx="50">
                  <c:v>15569</c:v>
                </c:pt>
                <c:pt idx="51">
                  <c:v>16045</c:v>
                </c:pt>
                <c:pt idx="52">
                  <c:v>13450</c:v>
                </c:pt>
                <c:pt idx="53">
                  <c:v>6645</c:v>
                </c:pt>
                <c:pt idx="54">
                  <c:v>14360</c:v>
                </c:pt>
                <c:pt idx="55">
                  <c:v>11165</c:v>
                </c:pt>
                <c:pt idx="56">
                  <c:v>12740</c:v>
                </c:pt>
                <c:pt idx="57">
                  <c:v>12401</c:v>
                </c:pt>
                <c:pt idx="58">
                  <c:v>13010</c:v>
                </c:pt>
                <c:pt idx="59">
                  <c:v>12218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29-4176-92B4-C61BA215C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133663"/>
        <c:axId val="1215127007"/>
      </c:scatterChart>
      <c:valAx>
        <c:axId val="121513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</a:t>
                </a:r>
              </a:p>
            </c:rich>
          </c:tx>
          <c:layout>
            <c:manualLayout>
              <c:xMode val="edge"/>
              <c:yMode val="edge"/>
              <c:x val="0.41166893389835968"/>
              <c:y val="0.91531692087577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27007"/>
        <c:crosses val="autoZero"/>
        <c:crossBetween val="midCat"/>
      </c:valAx>
      <c:valAx>
        <c:axId val="1215127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Logins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34558442442533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33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[Customer Analytics Dashboard.xlsx]Top Sellers!PivotTable28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Products(ID) sold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Sellers'!$F$1</c:f>
              <c:strCache>
                <c:ptCount val="1"/>
                <c:pt idx="0">
                  <c:v>Total Quantity Sold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Sellers'!$E$2:$E$7</c:f>
              <c:strCache>
                <c:ptCount val="5"/>
                <c:pt idx="0">
                  <c:v>10235</c:v>
                </c:pt>
                <c:pt idx="1">
                  <c:v>8219</c:v>
                </c:pt>
                <c:pt idx="2">
                  <c:v>8428</c:v>
                </c:pt>
                <c:pt idx="3">
                  <c:v>9925</c:v>
                </c:pt>
                <c:pt idx="4">
                  <c:v>8210</c:v>
                </c:pt>
              </c:strCache>
            </c:strRef>
          </c:cat>
          <c:val>
            <c:numRef>
              <c:f>'Top Sellers'!$F$2:$F$7</c:f>
              <c:numCache>
                <c:formatCode>General</c:formatCode>
                <c:ptCount val="5"/>
                <c:pt idx="0">
                  <c:v>1041</c:v>
                </c:pt>
                <c:pt idx="1">
                  <c:v>862</c:v>
                </c:pt>
                <c:pt idx="2">
                  <c:v>719</c:v>
                </c:pt>
                <c:pt idx="3">
                  <c:v>624</c:v>
                </c:pt>
                <c:pt idx="4">
                  <c:v>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6-4EAE-B357-F6DE7DE157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2099807"/>
        <c:axId val="392107295"/>
      </c:barChart>
      <c:lineChart>
        <c:grouping val="stacked"/>
        <c:varyColors val="0"/>
        <c:ser>
          <c:idx val="1"/>
          <c:order val="1"/>
          <c:tx>
            <c:strRef>
              <c:f>'Top Sellers'!$G$1</c:f>
              <c:strCache>
                <c:ptCount val="1"/>
                <c:pt idx="0">
                  <c:v>Avg_Selling_Price</c:v>
                </c:pt>
              </c:strCache>
            </c:strRef>
          </c:tx>
          <c:spPr>
            <a:ln w="34925" cap="rnd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dk1">
                    <a:tint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Sellers'!$E$2:$E$7</c:f>
              <c:strCache>
                <c:ptCount val="5"/>
                <c:pt idx="0">
                  <c:v>10235</c:v>
                </c:pt>
                <c:pt idx="1">
                  <c:v>8219</c:v>
                </c:pt>
                <c:pt idx="2">
                  <c:v>8428</c:v>
                </c:pt>
                <c:pt idx="3">
                  <c:v>9925</c:v>
                </c:pt>
                <c:pt idx="4">
                  <c:v>8210</c:v>
                </c:pt>
              </c:strCache>
            </c:strRef>
          </c:cat>
          <c:val>
            <c:numRef>
              <c:f>'Top Sellers'!$G$2:$G$7</c:f>
              <c:numCache>
                <c:formatCode>"₹"\ #,##0.00</c:formatCode>
                <c:ptCount val="5"/>
                <c:pt idx="0">
                  <c:v>1355.72857491629</c:v>
                </c:pt>
                <c:pt idx="1">
                  <c:v>13354.6105571546</c:v>
                </c:pt>
                <c:pt idx="2">
                  <c:v>1592.9464329310799</c:v>
                </c:pt>
                <c:pt idx="3">
                  <c:v>3092.8680509241599</c:v>
                </c:pt>
                <c:pt idx="4">
                  <c:v>12408.754999999999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6-4EAE-B357-F6DE7DE157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2110623"/>
        <c:axId val="392087327"/>
      </c:lineChart>
      <c:catAx>
        <c:axId val="39211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87327"/>
        <c:crosses val="autoZero"/>
        <c:auto val="1"/>
        <c:lblAlgn val="ctr"/>
        <c:lblOffset val="100"/>
        <c:noMultiLvlLbl val="0"/>
      </c:catAx>
      <c:valAx>
        <c:axId val="39208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110623"/>
        <c:crosses val="autoZero"/>
        <c:crossBetween val="between"/>
      </c:valAx>
      <c:valAx>
        <c:axId val="3921072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99807"/>
        <c:crosses val="max"/>
        <c:crossBetween val="between"/>
      </c:valAx>
      <c:catAx>
        <c:axId val="39209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2107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Dashboard.xlsx]Top Sellers!PivotTable29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Top Products(ID) sold in 2022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Sellers'!$F$18</c:f>
              <c:strCache>
                <c:ptCount val="1"/>
                <c:pt idx="0">
                  <c:v>Total Quantity Sold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Sellers'!$E$19:$E$24</c:f>
              <c:strCache>
                <c:ptCount val="5"/>
                <c:pt idx="0">
                  <c:v>12547</c:v>
                </c:pt>
                <c:pt idx="1">
                  <c:v>8444</c:v>
                </c:pt>
                <c:pt idx="2">
                  <c:v>8221</c:v>
                </c:pt>
                <c:pt idx="3">
                  <c:v>3610</c:v>
                </c:pt>
                <c:pt idx="4">
                  <c:v>12652</c:v>
                </c:pt>
              </c:strCache>
            </c:strRef>
          </c:cat>
          <c:val>
            <c:numRef>
              <c:f>'Top Sellers'!$F$19:$F$24</c:f>
              <c:numCache>
                <c:formatCode>General</c:formatCode>
                <c:ptCount val="5"/>
                <c:pt idx="0">
                  <c:v>1607</c:v>
                </c:pt>
                <c:pt idx="1">
                  <c:v>1150</c:v>
                </c:pt>
                <c:pt idx="2">
                  <c:v>923</c:v>
                </c:pt>
                <c:pt idx="3">
                  <c:v>765</c:v>
                </c:pt>
                <c:pt idx="4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0-4E80-8422-17B8AF5E62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546783"/>
        <c:axId val="135539295"/>
      </c:barChart>
      <c:lineChart>
        <c:grouping val="standard"/>
        <c:varyColors val="0"/>
        <c:ser>
          <c:idx val="1"/>
          <c:order val="1"/>
          <c:tx>
            <c:strRef>
              <c:f>'Top Sellers'!$G$18</c:f>
              <c:strCache>
                <c:ptCount val="1"/>
                <c:pt idx="0">
                  <c:v>Average_Selling_Price</c:v>
                </c:pt>
              </c:strCache>
            </c:strRef>
          </c:tx>
          <c:spPr>
            <a:ln w="34925" cap="rnd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dk1">
                    <a:tint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Sellers'!$E$19:$E$24</c:f>
              <c:strCache>
                <c:ptCount val="5"/>
                <c:pt idx="0">
                  <c:v>12547</c:v>
                </c:pt>
                <c:pt idx="1">
                  <c:v>8444</c:v>
                </c:pt>
                <c:pt idx="2">
                  <c:v>8221</c:v>
                </c:pt>
                <c:pt idx="3">
                  <c:v>3610</c:v>
                </c:pt>
                <c:pt idx="4">
                  <c:v>12652</c:v>
                </c:pt>
              </c:strCache>
            </c:strRef>
          </c:cat>
          <c:val>
            <c:numRef>
              <c:f>'Top Sellers'!$G$19:$G$24</c:f>
              <c:numCache>
                <c:formatCode>"₹"\ #,##0.00</c:formatCode>
                <c:ptCount val="5"/>
                <c:pt idx="0">
                  <c:v>6871.125</c:v>
                </c:pt>
                <c:pt idx="1">
                  <c:v>5828.4506437768196</c:v>
                </c:pt>
                <c:pt idx="2">
                  <c:v>4670.9391434832296</c:v>
                </c:pt>
                <c:pt idx="3">
                  <c:v>11403.4949494949</c:v>
                </c:pt>
                <c:pt idx="4">
                  <c:v>7803.1481481481496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0-4E80-8422-17B8AF5E62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5546367"/>
        <c:axId val="135540543"/>
      </c:lineChart>
      <c:catAx>
        <c:axId val="13554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0543"/>
        <c:crosses val="autoZero"/>
        <c:auto val="1"/>
        <c:lblAlgn val="ctr"/>
        <c:lblOffset val="100"/>
        <c:noMultiLvlLbl val="0"/>
      </c:catAx>
      <c:valAx>
        <c:axId val="13554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6367"/>
        <c:crosses val="autoZero"/>
        <c:crossBetween val="between"/>
      </c:valAx>
      <c:valAx>
        <c:axId val="1355392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6783"/>
        <c:crosses val="max"/>
        <c:crossBetween val="between"/>
      </c:valAx>
      <c:catAx>
        <c:axId val="1355467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539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'[Customer Analytics Dashboard.xlsx]Login_Trends'!$B$1</c:f>
              <c:strCache>
                <c:ptCount val="1"/>
                <c:pt idx="0">
                  <c:v>total_logins</c:v>
                </c:pt>
              </c:strCache>
            </c:strRef>
          </c:tx>
          <c:spPr>
            <a:ln w="34925" cap="rnd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'[Customer Analytics Dashboard.xlsx]Login_Trends'!$A$2:$A$61</c:f>
              <c:numCache>
                <c:formatCode>m/d/yyyy</c:formatCode>
                <c:ptCount val="30"/>
                <c:pt idx="0">
                  <c:v>44743</c:v>
                </c:pt>
                <c:pt idx="1">
                  <c:v>44744</c:v>
                </c:pt>
                <c:pt idx="2">
                  <c:v>44745</c:v>
                </c:pt>
                <c:pt idx="3">
                  <c:v>44746</c:v>
                </c:pt>
                <c:pt idx="4">
                  <c:v>44747</c:v>
                </c:pt>
                <c:pt idx="5">
                  <c:v>44748</c:v>
                </c:pt>
                <c:pt idx="6">
                  <c:v>44749</c:v>
                </c:pt>
                <c:pt idx="7">
                  <c:v>44750</c:v>
                </c:pt>
                <c:pt idx="8">
                  <c:v>44751</c:v>
                </c:pt>
                <c:pt idx="9">
                  <c:v>44752</c:v>
                </c:pt>
                <c:pt idx="10">
                  <c:v>44753</c:v>
                </c:pt>
                <c:pt idx="11">
                  <c:v>44754</c:v>
                </c:pt>
                <c:pt idx="12">
                  <c:v>44755</c:v>
                </c:pt>
                <c:pt idx="13">
                  <c:v>44756</c:v>
                </c:pt>
                <c:pt idx="14">
                  <c:v>44757</c:v>
                </c:pt>
                <c:pt idx="15">
                  <c:v>44758</c:v>
                </c:pt>
                <c:pt idx="16">
                  <c:v>44759</c:v>
                </c:pt>
                <c:pt idx="17">
                  <c:v>44760</c:v>
                </c:pt>
                <c:pt idx="18">
                  <c:v>44761</c:v>
                </c:pt>
                <c:pt idx="19">
                  <c:v>44762</c:v>
                </c:pt>
                <c:pt idx="20">
                  <c:v>44763</c:v>
                </c:pt>
                <c:pt idx="21">
                  <c:v>44764</c:v>
                </c:pt>
                <c:pt idx="22">
                  <c:v>44765</c:v>
                </c:pt>
                <c:pt idx="23">
                  <c:v>44766</c:v>
                </c:pt>
                <c:pt idx="24">
                  <c:v>44767</c:v>
                </c:pt>
                <c:pt idx="25">
                  <c:v>44768</c:v>
                </c:pt>
                <c:pt idx="26">
                  <c:v>44769</c:v>
                </c:pt>
                <c:pt idx="27">
                  <c:v>44770</c:v>
                </c:pt>
                <c:pt idx="28">
                  <c:v>44771</c:v>
                </c:pt>
                <c:pt idx="29">
                  <c:v>44772</c:v>
                </c:pt>
              </c:numCache>
            </c:numRef>
          </c:cat>
          <c:val>
            <c:numRef>
              <c:f>'[Customer Analytics Dashboard.xlsx]Login_Trends'!$B$2:$B$61</c:f>
              <c:numCache>
                <c:formatCode>General</c:formatCode>
                <c:ptCount val="30"/>
                <c:pt idx="0">
                  <c:v>9843</c:v>
                </c:pt>
                <c:pt idx="1">
                  <c:v>11165</c:v>
                </c:pt>
                <c:pt idx="2">
                  <c:v>6921</c:v>
                </c:pt>
                <c:pt idx="3">
                  <c:v>13630</c:v>
                </c:pt>
                <c:pt idx="4">
                  <c:v>13966</c:v>
                </c:pt>
                <c:pt idx="5">
                  <c:v>11704</c:v>
                </c:pt>
                <c:pt idx="6">
                  <c:v>17322</c:v>
                </c:pt>
                <c:pt idx="7">
                  <c:v>14444</c:v>
                </c:pt>
                <c:pt idx="8">
                  <c:v>12827</c:v>
                </c:pt>
                <c:pt idx="9">
                  <c:v>6378</c:v>
                </c:pt>
                <c:pt idx="10">
                  <c:v>13326</c:v>
                </c:pt>
                <c:pt idx="11">
                  <c:v>14605</c:v>
                </c:pt>
                <c:pt idx="12">
                  <c:v>17570</c:v>
                </c:pt>
                <c:pt idx="13">
                  <c:v>15062</c:v>
                </c:pt>
                <c:pt idx="14">
                  <c:v>16508</c:v>
                </c:pt>
                <c:pt idx="15">
                  <c:v>13906</c:v>
                </c:pt>
                <c:pt idx="16">
                  <c:v>9454</c:v>
                </c:pt>
                <c:pt idx="17">
                  <c:v>15815</c:v>
                </c:pt>
                <c:pt idx="18">
                  <c:v>15990</c:v>
                </c:pt>
                <c:pt idx="19">
                  <c:v>17078</c:v>
                </c:pt>
                <c:pt idx="20">
                  <c:v>15569</c:v>
                </c:pt>
                <c:pt idx="21">
                  <c:v>16045</c:v>
                </c:pt>
                <c:pt idx="22">
                  <c:v>13450</c:v>
                </c:pt>
                <c:pt idx="23">
                  <c:v>6645</c:v>
                </c:pt>
                <c:pt idx="24">
                  <c:v>14360</c:v>
                </c:pt>
                <c:pt idx="25">
                  <c:v>11165</c:v>
                </c:pt>
                <c:pt idx="26">
                  <c:v>12740</c:v>
                </c:pt>
                <c:pt idx="27">
                  <c:v>12401</c:v>
                </c:pt>
                <c:pt idx="28">
                  <c:v>13010</c:v>
                </c:pt>
                <c:pt idx="29">
                  <c:v>12218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89-4D44-8E03-6F7841DBF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25231"/>
        <c:axId val="881926063"/>
      </c:lineChart>
      <c:dateAx>
        <c:axId val="8819252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26063"/>
        <c:crosses val="autoZero"/>
        <c:auto val="1"/>
        <c:lblOffset val="100"/>
        <c:baseTimeUnit val="days"/>
      </c:dateAx>
      <c:valAx>
        <c:axId val="88192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92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'[Customer Analytics Dashboard.xlsx]Login_Trends'!$E$1</c:f>
              <c:strCache>
                <c:ptCount val="1"/>
                <c:pt idx="0">
                  <c:v>Logins to Order Conversion</c:v>
                </c:pt>
              </c:strCache>
            </c:strRef>
          </c:tx>
          <c:spPr>
            <a:ln w="34925" cap="rnd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'[Customer Analytics Dashboard.xlsx]Login_Trends'!$D$2:$D$61</c:f>
              <c:numCache>
                <c:formatCode>m/d/yyyy</c:formatCode>
                <c:ptCount val="30"/>
                <c:pt idx="0">
                  <c:v>44378</c:v>
                </c:pt>
                <c:pt idx="1">
                  <c:v>44379</c:v>
                </c:pt>
                <c:pt idx="2">
                  <c:v>44380</c:v>
                </c:pt>
                <c:pt idx="3">
                  <c:v>44381</c:v>
                </c:pt>
                <c:pt idx="4">
                  <c:v>44382</c:v>
                </c:pt>
                <c:pt idx="5">
                  <c:v>44383</c:v>
                </c:pt>
                <c:pt idx="6">
                  <c:v>44384</c:v>
                </c:pt>
                <c:pt idx="7">
                  <c:v>44385</c:v>
                </c:pt>
                <c:pt idx="8">
                  <c:v>44386</c:v>
                </c:pt>
                <c:pt idx="9">
                  <c:v>44387</c:v>
                </c:pt>
                <c:pt idx="10">
                  <c:v>44388</c:v>
                </c:pt>
                <c:pt idx="11">
                  <c:v>44389</c:v>
                </c:pt>
                <c:pt idx="12">
                  <c:v>44390</c:v>
                </c:pt>
                <c:pt idx="13">
                  <c:v>44391</c:v>
                </c:pt>
                <c:pt idx="14">
                  <c:v>44392</c:v>
                </c:pt>
                <c:pt idx="15">
                  <c:v>44393</c:v>
                </c:pt>
                <c:pt idx="16">
                  <c:v>44394</c:v>
                </c:pt>
                <c:pt idx="17">
                  <c:v>44395</c:v>
                </c:pt>
                <c:pt idx="18">
                  <c:v>44396</c:v>
                </c:pt>
                <c:pt idx="19">
                  <c:v>44397</c:v>
                </c:pt>
                <c:pt idx="20">
                  <c:v>44398</c:v>
                </c:pt>
                <c:pt idx="21">
                  <c:v>44399</c:v>
                </c:pt>
                <c:pt idx="22">
                  <c:v>44400</c:v>
                </c:pt>
                <c:pt idx="23">
                  <c:v>44401</c:v>
                </c:pt>
                <c:pt idx="24">
                  <c:v>44402</c:v>
                </c:pt>
                <c:pt idx="25">
                  <c:v>44403</c:v>
                </c:pt>
                <c:pt idx="26">
                  <c:v>44404</c:v>
                </c:pt>
                <c:pt idx="27">
                  <c:v>44405</c:v>
                </c:pt>
                <c:pt idx="28">
                  <c:v>44406</c:v>
                </c:pt>
                <c:pt idx="29">
                  <c:v>44407</c:v>
                </c:pt>
              </c:numCache>
            </c:numRef>
          </c:cat>
          <c:val>
            <c:numRef>
              <c:f>'[Customer Analytics Dashboard.xlsx]Login_Trends'!$E$2:$E$61</c:f>
              <c:numCache>
                <c:formatCode>General</c:formatCode>
                <c:ptCount val="30"/>
                <c:pt idx="0">
                  <c:v>2.013963480128</c:v>
                </c:pt>
                <c:pt idx="1">
                  <c:v>2.2611232676870001</c:v>
                </c:pt>
                <c:pt idx="2">
                  <c:v>2.2374742621819999</c:v>
                </c:pt>
                <c:pt idx="3">
                  <c:v>1.909802116889</c:v>
                </c:pt>
                <c:pt idx="4">
                  <c:v>3.179564561327</c:v>
                </c:pt>
                <c:pt idx="5">
                  <c:v>2.2309828868379999</c:v>
                </c:pt>
                <c:pt idx="6">
                  <c:v>2.3161015378909999</c:v>
                </c:pt>
                <c:pt idx="7">
                  <c:v>2.117367892671</c:v>
                </c:pt>
                <c:pt idx="8">
                  <c:v>2.3230632936309998</c:v>
                </c:pt>
                <c:pt idx="9">
                  <c:v>2.2682445759359999</c:v>
                </c:pt>
                <c:pt idx="10">
                  <c:v>1.9273127753299999</c:v>
                </c:pt>
                <c:pt idx="11">
                  <c:v>2.8537778583070001</c:v>
                </c:pt>
                <c:pt idx="12">
                  <c:v>2.0766927460629998</c:v>
                </c:pt>
                <c:pt idx="13">
                  <c:v>2.0214720959469998</c:v>
                </c:pt>
                <c:pt idx="14">
                  <c:v>2.396226415094</c:v>
                </c:pt>
                <c:pt idx="15">
                  <c:v>1.883239171374</c:v>
                </c:pt>
                <c:pt idx="16">
                  <c:v>2.236529989833</c:v>
                </c:pt>
                <c:pt idx="17">
                  <c:v>1.2627912040060001</c:v>
                </c:pt>
                <c:pt idx="18">
                  <c:v>2.5911899541549999</c:v>
                </c:pt>
                <c:pt idx="19">
                  <c:v>2.6326657030759999</c:v>
                </c:pt>
                <c:pt idx="20">
                  <c:v>2.4778070432149999</c:v>
                </c:pt>
                <c:pt idx="21">
                  <c:v>2.3294881845669999</c:v>
                </c:pt>
                <c:pt idx="22">
                  <c:v>2.5115440928030002</c:v>
                </c:pt>
                <c:pt idx="23">
                  <c:v>2.4290072752869998</c:v>
                </c:pt>
                <c:pt idx="24">
                  <c:v>1.48401826484</c:v>
                </c:pt>
                <c:pt idx="25">
                  <c:v>2.2524052065640001</c:v>
                </c:pt>
                <c:pt idx="26">
                  <c:v>2.3857662757779998</c:v>
                </c:pt>
                <c:pt idx="27">
                  <c:v>2.4721878862789999</c:v>
                </c:pt>
                <c:pt idx="28">
                  <c:v>1.905022331601</c:v>
                </c:pt>
                <c:pt idx="29">
                  <c:v>2.3825281270679999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64-430E-8DF7-9E133CF72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663295"/>
        <c:axId val="1288659551"/>
      </c:lineChart>
      <c:dateAx>
        <c:axId val="12886632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659551"/>
        <c:crosses val="autoZero"/>
        <c:auto val="1"/>
        <c:lblOffset val="100"/>
        <c:baseTimeUnit val="days"/>
      </c:dateAx>
      <c:valAx>
        <c:axId val="12886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66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'[Customer Analytics Dashboard.xlsx]Login_Trends'!$E$1</c:f>
              <c:strCache>
                <c:ptCount val="1"/>
                <c:pt idx="0">
                  <c:v>Logins to Order Conversion</c:v>
                </c:pt>
              </c:strCache>
            </c:strRef>
          </c:tx>
          <c:spPr>
            <a:ln w="34925" cap="rnd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'[Customer Analytics Dashboard.xlsx]Login_Trends'!$D$2:$D$61</c:f>
              <c:numCache>
                <c:formatCode>m/d/yyyy</c:formatCode>
                <c:ptCount val="30"/>
                <c:pt idx="0">
                  <c:v>44743</c:v>
                </c:pt>
                <c:pt idx="1">
                  <c:v>44744</c:v>
                </c:pt>
                <c:pt idx="2">
                  <c:v>44745</c:v>
                </c:pt>
                <c:pt idx="3">
                  <c:v>44746</c:v>
                </c:pt>
                <c:pt idx="4">
                  <c:v>44747</c:v>
                </c:pt>
                <c:pt idx="5">
                  <c:v>44748</c:v>
                </c:pt>
                <c:pt idx="6">
                  <c:v>44749</c:v>
                </c:pt>
                <c:pt idx="7">
                  <c:v>44750</c:v>
                </c:pt>
                <c:pt idx="8">
                  <c:v>44751</c:v>
                </c:pt>
                <c:pt idx="9">
                  <c:v>44752</c:v>
                </c:pt>
                <c:pt idx="10">
                  <c:v>44753</c:v>
                </c:pt>
                <c:pt idx="11">
                  <c:v>44754</c:v>
                </c:pt>
                <c:pt idx="12">
                  <c:v>44755</c:v>
                </c:pt>
                <c:pt idx="13">
                  <c:v>44756</c:v>
                </c:pt>
                <c:pt idx="14">
                  <c:v>44757</c:v>
                </c:pt>
                <c:pt idx="15">
                  <c:v>44758</c:v>
                </c:pt>
                <c:pt idx="16">
                  <c:v>44759</c:v>
                </c:pt>
                <c:pt idx="17">
                  <c:v>44760</c:v>
                </c:pt>
                <c:pt idx="18">
                  <c:v>44761</c:v>
                </c:pt>
                <c:pt idx="19">
                  <c:v>44762</c:v>
                </c:pt>
                <c:pt idx="20">
                  <c:v>44763</c:v>
                </c:pt>
                <c:pt idx="21">
                  <c:v>44764</c:v>
                </c:pt>
                <c:pt idx="22">
                  <c:v>44765</c:v>
                </c:pt>
                <c:pt idx="23">
                  <c:v>44766</c:v>
                </c:pt>
                <c:pt idx="24">
                  <c:v>44767</c:v>
                </c:pt>
                <c:pt idx="25">
                  <c:v>44768</c:v>
                </c:pt>
                <c:pt idx="26">
                  <c:v>44769</c:v>
                </c:pt>
                <c:pt idx="27">
                  <c:v>44770</c:v>
                </c:pt>
                <c:pt idx="28">
                  <c:v>44771</c:v>
                </c:pt>
                <c:pt idx="29">
                  <c:v>44772</c:v>
                </c:pt>
              </c:numCache>
            </c:numRef>
          </c:cat>
          <c:val>
            <c:numRef>
              <c:f>'[Customer Analytics Dashboard.xlsx]Login_Trends'!$E$2:$E$61</c:f>
              <c:numCache>
                <c:formatCode>General</c:formatCode>
                <c:ptCount val="30"/>
                <c:pt idx="0">
                  <c:v>1.8388702631310001</c:v>
                </c:pt>
                <c:pt idx="1">
                  <c:v>2.149574563367</c:v>
                </c:pt>
                <c:pt idx="2">
                  <c:v>1.7483022684580001</c:v>
                </c:pt>
                <c:pt idx="3">
                  <c:v>2.5531914893610002</c:v>
                </c:pt>
                <c:pt idx="4">
                  <c:v>2.2053558642410001</c:v>
                </c:pt>
                <c:pt idx="5">
                  <c:v>1.8796992481200001</c:v>
                </c:pt>
                <c:pt idx="6">
                  <c:v>1.6048955086009999</c:v>
                </c:pt>
                <c:pt idx="7">
                  <c:v>1.8208252561610001</c:v>
                </c:pt>
                <c:pt idx="8">
                  <c:v>1.6059873703900001</c:v>
                </c:pt>
                <c:pt idx="9">
                  <c:v>1.0975227343989999</c:v>
                </c:pt>
                <c:pt idx="10">
                  <c:v>2.2062134173789998</c:v>
                </c:pt>
                <c:pt idx="11">
                  <c:v>2.1294077370759998</c:v>
                </c:pt>
                <c:pt idx="12">
                  <c:v>1.6277746158219999</c:v>
                </c:pt>
                <c:pt idx="13">
                  <c:v>1.839065197184</c:v>
                </c:pt>
                <c:pt idx="14">
                  <c:v>1.9021080688150001</c:v>
                </c:pt>
                <c:pt idx="15">
                  <c:v>2.3011649647630001</c:v>
                </c:pt>
                <c:pt idx="16">
                  <c:v>1.311614131584</c:v>
                </c:pt>
                <c:pt idx="17">
                  <c:v>2.0676572873849999</c:v>
                </c:pt>
                <c:pt idx="18">
                  <c:v>1.8386491557219999</c:v>
                </c:pt>
                <c:pt idx="19">
                  <c:v>1.768356950462</c:v>
                </c:pt>
                <c:pt idx="20">
                  <c:v>1.79202260903</c:v>
                </c:pt>
                <c:pt idx="21">
                  <c:v>2.0380180741660001</c:v>
                </c:pt>
                <c:pt idx="22">
                  <c:v>1.7174721189590001</c:v>
                </c:pt>
                <c:pt idx="23">
                  <c:v>1.2039127163279999</c:v>
                </c:pt>
                <c:pt idx="24">
                  <c:v>2.08913649025</c:v>
                </c:pt>
                <c:pt idx="25">
                  <c:v>1.7465293327360001</c:v>
                </c:pt>
                <c:pt idx="26">
                  <c:v>1.8131868131860001</c:v>
                </c:pt>
                <c:pt idx="27">
                  <c:v>2.0240303201350001</c:v>
                </c:pt>
                <c:pt idx="28">
                  <c:v>1.6679477325130001</c:v>
                </c:pt>
                <c:pt idx="29">
                  <c:v>1.792437387461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B-4EA8-A8E8-00FAFDEC6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663295"/>
        <c:axId val="1288659551"/>
      </c:lineChart>
      <c:dateAx>
        <c:axId val="12886632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659551"/>
        <c:crosses val="autoZero"/>
        <c:auto val="1"/>
        <c:lblOffset val="100"/>
        <c:baseTimeUnit val="days"/>
      </c:dateAx>
      <c:valAx>
        <c:axId val="12886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66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Dashboard.xlsx]KPIs!PivotTable23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Revenue Per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KPIs!$B$24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KPIs!$A$25:$A$27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KPIs!$B$25:$B$27</c:f>
              <c:numCache>
                <c:formatCode>0.00</c:formatCode>
                <c:ptCount val="2"/>
                <c:pt idx="0">
                  <c:v>39589.6740786218</c:v>
                </c:pt>
                <c:pt idx="1">
                  <c:v>60256.113251978699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7-46C1-B89A-98AF1AC64A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6774511"/>
        <c:axId val="186772847"/>
      </c:barChart>
      <c:catAx>
        <c:axId val="18677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72847"/>
        <c:crosses val="autoZero"/>
        <c:auto val="1"/>
        <c:lblAlgn val="ctr"/>
        <c:lblOffset val="100"/>
        <c:noMultiLvlLbl val="0"/>
      </c:catAx>
      <c:valAx>
        <c:axId val="186772847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7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Dashboard.xlsx]KPIs!PivotTable20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Logins to Orders Conversion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KPIs!$B$6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KPIs!$A$7:$A$9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KPIs!$B$7:$B$9</c:f>
              <c:numCache>
                <c:formatCode>0.00</c:formatCode>
                <c:ptCount val="2"/>
                <c:pt idx="0">
                  <c:v>2.2456453492119999</c:v>
                </c:pt>
                <c:pt idx="1">
                  <c:v>1.846030989572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0-4107-825A-1DB2A9793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405519"/>
        <c:axId val="199393455"/>
      </c:barChart>
      <c:catAx>
        <c:axId val="19940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93455"/>
        <c:crosses val="autoZero"/>
        <c:auto val="1"/>
        <c:lblAlgn val="ctr"/>
        <c:lblOffset val="100"/>
        <c:noMultiLvlLbl val="0"/>
      </c:catAx>
      <c:valAx>
        <c:axId val="19939345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0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[Customer Analytics Dashboard.xlsx]KPIs!PivotTable21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Active User 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KPIs!$B$12</c:f>
              <c:strCache>
                <c:ptCount val="1"/>
                <c:pt idx="0">
                  <c:v>Average-DAU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KPIs!$A$13:$A$15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KPIs!$B$13:$B$15</c:f>
              <c:numCache>
                <c:formatCode>General</c:formatCode>
                <c:ptCount val="2"/>
                <c:pt idx="0">
                  <c:v>1515</c:v>
                </c:pt>
                <c:pt idx="1">
                  <c:v>2234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F-4085-829E-812320B8188F}"/>
            </c:ext>
          </c:extLst>
        </c:ser>
        <c:ser>
          <c:idx val="1"/>
          <c:order val="1"/>
          <c:tx>
            <c:strRef>
              <c:f>KPIs!$C$12</c:f>
              <c:strCache>
                <c:ptCount val="1"/>
                <c:pt idx="0">
                  <c:v>Average-MAU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KPIs!$A$13:$A$15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KPIs!$C$13:$C$15</c:f>
              <c:numCache>
                <c:formatCode>General</c:formatCode>
                <c:ptCount val="2"/>
                <c:pt idx="0">
                  <c:v>10867</c:v>
                </c:pt>
                <c:pt idx="1">
                  <c:v>13022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F-4085-829E-812320B818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7174607"/>
        <c:axId val="207188751"/>
      </c:barChart>
      <c:catAx>
        <c:axId val="20717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88751"/>
        <c:crosses val="autoZero"/>
        <c:auto val="1"/>
        <c:lblAlgn val="ctr"/>
        <c:lblOffset val="100"/>
        <c:noMultiLvlLbl val="0"/>
      </c:catAx>
      <c:valAx>
        <c:axId val="207188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Dashboard.xlsx]KPIs!PivotTable22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Stickiness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KPIs!$B$18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KPIs!$A$19:$A$21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KPIs!$B$19:$B$21</c:f>
              <c:numCache>
                <c:formatCode>0.00</c:formatCode>
                <c:ptCount val="2"/>
                <c:pt idx="0">
                  <c:v>13.941290144473999</c:v>
                </c:pt>
                <c:pt idx="1">
                  <c:v>17.155582859774999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C-4A8A-97E7-1842A4069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7177935"/>
        <c:axId val="207191663"/>
      </c:barChart>
      <c:catAx>
        <c:axId val="20717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91663"/>
        <c:crosses val="autoZero"/>
        <c:auto val="1"/>
        <c:lblAlgn val="ctr"/>
        <c:lblOffset val="100"/>
        <c:noMultiLvlLbl val="0"/>
      </c:catAx>
      <c:valAx>
        <c:axId val="20719166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pivotSource>
    <c:name>[Customer Analytics Dashboard.xlsx]Growth!PivotTable24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dk1">
                <a:tint val="885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Growth!$B$6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Growth!$A$7:$A$9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Growth!$B$7:$B$9</c:f>
              <c:numCache>
                <c:formatCode>General</c:formatCode>
                <c:ptCount val="2"/>
                <c:pt idx="0">
                  <c:v>60136714.925426498</c:v>
                </c:pt>
                <c:pt idx="1">
                  <c:v>115089176.311279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4-478A-A7A5-544912D76A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211831679"/>
        <c:axId val="1211835839"/>
      </c:barChart>
      <c:lineChart>
        <c:grouping val="standard"/>
        <c:varyColors val="0"/>
        <c:ser>
          <c:idx val="1"/>
          <c:order val="1"/>
          <c:tx>
            <c:strRef>
              <c:f>Growth!$C$6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chemeClr val="dk1">
                  <a:tint val="5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dk1">
                    <a:tint val="5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cat>
            <c:strRef>
              <c:f>Growth!$A$7:$A$9</c:f>
              <c:strCache>
                <c:ptCount val="2"/>
                <c:pt idx="0">
                  <c:v>2021</c:v>
                </c:pt>
                <c:pt idx="1">
                  <c:v>2022</c:v>
                </c:pt>
              </c:strCache>
            </c:strRef>
          </c:cat>
          <c:val>
            <c:numRef>
              <c:f>Growth!$C$7:$C$9</c:f>
              <c:numCache>
                <c:formatCode>General</c:formatCode>
                <c:ptCount val="2"/>
                <c:pt idx="0">
                  <c:v>60136714.925426498</c:v>
                </c:pt>
                <c:pt idx="1">
                  <c:v>115089176.311279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24-478A-A7A5-544912D76A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11831679"/>
        <c:axId val="1211835839"/>
      </c:lineChart>
      <c:catAx>
        <c:axId val="121183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35839"/>
        <c:crosses val="autoZero"/>
        <c:auto val="1"/>
        <c:lblAlgn val="ctr"/>
        <c:lblOffset val="100"/>
        <c:noMultiLvlLbl val="0"/>
      </c:catAx>
      <c:valAx>
        <c:axId val="1211835839"/>
        <c:scaling>
          <c:orientation val="minMax"/>
        </c:scaling>
        <c:delete val="0"/>
        <c:axPos val="l"/>
        <c:numFmt formatCode="&quot;₹&quot;\ #\.0,,&quot;0 Cr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3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1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3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74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7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9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79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61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157" y="4050079"/>
            <a:ext cx="7122197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eCommerce User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158" y="4836555"/>
            <a:ext cx="6553293" cy="68050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Diagnostic analytics of customers and revenue metrics of an e-Commerce app for 2021 and 2022.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551EA7E8-BA44-7AE8-1209-DA9A9097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549" y="3798020"/>
            <a:ext cx="1722847" cy="1722847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FDE9EF20-0B38-1740-A21F-B04193B70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5880" y="1340935"/>
            <a:ext cx="1562566" cy="1562566"/>
          </a:xfrm>
          <a:prstGeom prst="rect">
            <a:avLst/>
          </a:prstGeom>
        </p:spPr>
      </p:pic>
      <p:pic>
        <p:nvPicPr>
          <p:cNvPr id="13" name="Graphic 12" descr="Briefcase with solid fill">
            <a:extLst>
              <a:ext uri="{FF2B5EF4-FFF2-40B4-BE49-F238E27FC236}">
                <a16:creationId xmlns:a16="http://schemas.microsoft.com/office/drawing/2014/main" id="{F1C79B38-04C4-7042-EF24-16E2EE7D7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2450" y="49888"/>
            <a:ext cx="1341879" cy="1341879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A0B211AC-C115-0CDE-123B-2E48B02D5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3515" y="849278"/>
            <a:ext cx="1278628" cy="12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REVENUE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828835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Gross Merchandise Value(GMV) has massively increased by 91%</a:t>
            </a:r>
            <a:r>
              <a:rPr lang="en-US" b="0" i="0" dirty="0">
                <a:effectLst/>
                <a:latin typeface="Tenorite" panose="00000500000000000000" pitchFamily="2" charset="0"/>
              </a:rPr>
              <a:t> </a:t>
            </a:r>
            <a:r>
              <a:rPr lang="en-IN" dirty="0"/>
              <a:t>in 2022 compared to 2021.</a:t>
            </a: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Suggested sustaining and improvement as per management targets.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FDEA9-9E57-4B6D-8FBD-6C9126356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09647"/>
              </p:ext>
            </p:extLst>
          </p:nvPr>
        </p:nvGraphicFramePr>
        <p:xfrm>
          <a:off x="632656" y="1690777"/>
          <a:ext cx="5463344" cy="395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88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APP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733947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enorite" panose="00000500000000000000" pitchFamily="2" charset="0"/>
              </a:rPr>
              <a:t>Number of Logins and Orders in 2021 &amp; 2022, suggest improvement in app performance.</a:t>
            </a: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Suggested sustaining and improvement as per management targets.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B38D2B-9203-4728-BA7B-B94DA877C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97958"/>
              </p:ext>
            </p:extLst>
          </p:nvPr>
        </p:nvGraphicFramePr>
        <p:xfrm>
          <a:off x="557212" y="1325563"/>
          <a:ext cx="5538788" cy="420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8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USER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733947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enorite" panose="00000500000000000000" pitchFamily="2" charset="0"/>
              </a:rPr>
              <a:t>Number of Users </a:t>
            </a:r>
            <a:r>
              <a:rPr lang="en-IN" dirty="0"/>
              <a:t>have increased by 19.8% in 2022 from 2021.</a:t>
            </a: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Suggested sustaining and improvement as per management targets.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36578E-E276-41E9-BDD7-5D207F8C8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7817"/>
              </p:ext>
            </p:extLst>
          </p:nvPr>
        </p:nvGraphicFramePr>
        <p:xfrm>
          <a:off x="632656" y="1455617"/>
          <a:ext cx="5463344" cy="423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749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LOGIN FREQUENCY Vs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733947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enorite" panose="00000500000000000000" pitchFamily="2" charset="0"/>
              </a:rPr>
              <a:t>Number of Logins on a given day has direct relation to Number of Orders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enorite" panose="00000500000000000000" pitchFamily="2" charset="0"/>
              </a:rPr>
              <a:t>Thus, it is suggested to maintain and improve customer engagement.</a:t>
            </a:r>
            <a:endParaRPr lang="en-US" b="0" i="0" dirty="0">
              <a:effectLst/>
              <a:latin typeface="Tenorite" panose="00000500000000000000" pitchFamily="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C522E5-7DAC-9956-DECF-3A1A88241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472620"/>
              </p:ext>
            </p:extLst>
          </p:nvPr>
        </p:nvGraphicFramePr>
        <p:xfrm>
          <a:off x="632656" y="1526246"/>
          <a:ext cx="5463344" cy="431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8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TOP SELLING PRODUCTS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1310C4-73A2-3EAD-3101-7C6708A08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913977"/>
              </p:ext>
            </p:extLst>
          </p:nvPr>
        </p:nvGraphicFramePr>
        <p:xfrm>
          <a:off x="513228" y="1325564"/>
          <a:ext cx="5240591" cy="408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3FAC79-630F-812D-0FAF-DFB0F477B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21894"/>
              </p:ext>
            </p:extLst>
          </p:nvPr>
        </p:nvGraphicFramePr>
        <p:xfrm>
          <a:off x="5753819" y="1325563"/>
          <a:ext cx="5495026" cy="408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43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4" y="2543384"/>
            <a:ext cx="9779183" cy="1325563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091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36" y="0"/>
            <a:ext cx="9779183" cy="1325563"/>
          </a:xfrm>
        </p:spPr>
        <p:txBody>
          <a:bodyPr/>
          <a:lstStyle/>
          <a:p>
            <a:r>
              <a:rPr lang="en-US" sz="3200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1FEEA-28FA-A4D7-7AD3-9B1831FB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37" y="1706563"/>
            <a:ext cx="9779182" cy="371082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About Dataset.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Daily Trends.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KPIs: ARPU, DAU, MAU, Stickiness and Order Conversion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Growth Insights: Revenue, App &amp; User Growth.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Top Sellers.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Relation between Login Frequency &amp; Orders.</a:t>
            </a:r>
          </a:p>
        </p:txBody>
      </p:sp>
    </p:spTree>
    <p:extLst>
      <p:ext uri="{BB962C8B-B14F-4D97-AF65-F5344CB8AC3E}">
        <p14:creationId xmlns:p14="http://schemas.microsoft.com/office/powerpoint/2010/main" val="51360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ER DIAGRAM OF DATABASE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FF70EA-08F1-C2E2-1DC6-750D885FA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37" y="1737537"/>
            <a:ext cx="10396723" cy="3636720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DAILY TRENDS - LOGIN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02812E-3CFC-48FE-927E-4CA556D0D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40513"/>
              </p:ext>
            </p:extLst>
          </p:nvPr>
        </p:nvGraphicFramePr>
        <p:xfrm>
          <a:off x="823778" y="1669420"/>
          <a:ext cx="4968186" cy="3911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02812E-3CFC-48FE-927E-4CA556D0D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866087"/>
              </p:ext>
            </p:extLst>
          </p:nvPr>
        </p:nvGraphicFramePr>
        <p:xfrm>
          <a:off x="5935603" y="1669421"/>
          <a:ext cx="5123462" cy="391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DB3329-48D5-2F03-EEDB-EF6D742C72D3}"/>
              </a:ext>
            </a:extLst>
          </p:cNvPr>
          <p:cNvSpPr txBox="1"/>
          <p:nvPr/>
        </p:nvSpPr>
        <p:spPr>
          <a:xfrm>
            <a:off x="3157425" y="5740480"/>
            <a:ext cx="58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both years, we can see a dip during weekends</a:t>
            </a:r>
          </a:p>
        </p:txBody>
      </p:sp>
    </p:spTree>
    <p:extLst>
      <p:ext uri="{BB962C8B-B14F-4D97-AF65-F5344CB8AC3E}">
        <p14:creationId xmlns:p14="http://schemas.microsoft.com/office/powerpoint/2010/main" val="310218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DAILY TRENDS – LOGIN TO ORDER CONVERSION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82C91A-0120-4EE0-9A3E-A977B63B8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63644"/>
              </p:ext>
            </p:extLst>
          </p:nvPr>
        </p:nvGraphicFramePr>
        <p:xfrm>
          <a:off x="845389" y="1669421"/>
          <a:ext cx="5123462" cy="391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82C91A-0120-4EE0-9A3E-A977B63B8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573465"/>
              </p:ext>
            </p:extLst>
          </p:nvPr>
        </p:nvGraphicFramePr>
        <p:xfrm>
          <a:off x="5796951" y="1669421"/>
          <a:ext cx="5123461" cy="391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C07B9A-1820-10C3-7053-6EAA60A7B010}"/>
              </a:ext>
            </a:extLst>
          </p:cNvPr>
          <p:cNvSpPr txBox="1"/>
          <p:nvPr/>
        </p:nvSpPr>
        <p:spPr>
          <a:xfrm>
            <a:off x="3157425" y="5740483"/>
            <a:ext cx="58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both years, we can see a dip during weekends</a:t>
            </a:r>
          </a:p>
        </p:txBody>
      </p:sp>
    </p:spTree>
    <p:extLst>
      <p:ext uri="{BB962C8B-B14F-4D97-AF65-F5344CB8AC3E}">
        <p14:creationId xmlns:p14="http://schemas.microsoft.com/office/powerpoint/2010/main" val="50008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KPIs-AVERAGE REVENUE PER USER.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619C127-569E-4106-8F17-1CD9DB2CD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518796"/>
              </p:ext>
            </p:extLst>
          </p:nvPr>
        </p:nvGraphicFramePr>
        <p:xfrm>
          <a:off x="633413" y="1496092"/>
          <a:ext cx="5189417" cy="426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828835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Revenue Per User(ARPU) has increased by more than 50% in 2022 from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sustained and further increased by a consistent existing strategy.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3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KPIs-LOGIN TO ORDER CONVERSION 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828835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 Conversion Rate has decreased in 2022 compared to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improved by probing into customer engagement strategy &amp; customer satisfaction.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7B9F4D-6D75-4626-B19C-62B6D3556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11292"/>
              </p:ext>
            </p:extLst>
          </p:nvPr>
        </p:nvGraphicFramePr>
        <p:xfrm>
          <a:off x="823282" y="1397480"/>
          <a:ext cx="5272717" cy="433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366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KPIs-ACTIVE USER METRICS.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828835"/>
            <a:ext cx="587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Active Users(DAUs) have significantly increased by 700 users in 2022 compared to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Active Users(MAUs) have increased by 2100 users in 2022 compared to 2021.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7D00B8-047C-4321-80F8-E0FD2555A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180403"/>
              </p:ext>
            </p:extLst>
          </p:nvPr>
        </p:nvGraphicFramePr>
        <p:xfrm>
          <a:off x="632656" y="1325563"/>
          <a:ext cx="5463344" cy="45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3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6" y="0"/>
            <a:ext cx="9779183" cy="1325563"/>
          </a:xfrm>
        </p:spPr>
        <p:txBody>
          <a:bodyPr/>
          <a:lstStyle/>
          <a:p>
            <a:r>
              <a:rPr lang="en-US" sz="3200" dirty="0"/>
              <a:t>KPIs-ACTIVE USER METRICS.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C959F-955B-C889-8199-A971E795417F}"/>
              </a:ext>
            </a:extLst>
          </p:cNvPr>
          <p:cNvSpPr txBox="1"/>
          <p:nvPr/>
        </p:nvSpPr>
        <p:spPr>
          <a:xfrm>
            <a:off x="6096000" y="2828835"/>
            <a:ext cx="5877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enorite" panose="00000500000000000000" pitchFamily="2" charset="0"/>
              </a:rPr>
              <a:t>An app’s stickiness is determined by the extent to which users engage with it regularly.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Though Stickiness has improved in 2022 compared to 2021, it is suggested to reach 25% which is considered excellent.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86E881-33A0-4D8D-BEF7-F5CCF3027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191754"/>
              </p:ext>
            </p:extLst>
          </p:nvPr>
        </p:nvGraphicFramePr>
        <p:xfrm>
          <a:off x="632656" y="1325563"/>
          <a:ext cx="5463344" cy="433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3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1_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105</TotalTime>
  <Words>412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Tenorite</vt:lpstr>
      <vt:lpstr>Wingdings</vt:lpstr>
      <vt:lpstr>Office Theme</vt:lpstr>
      <vt:lpstr>1_Office Theme</vt:lpstr>
      <vt:lpstr>eCommerce User Analytics</vt:lpstr>
      <vt:lpstr>CONTENTS</vt:lpstr>
      <vt:lpstr>ER DIAGRAM OF DATABASE</vt:lpstr>
      <vt:lpstr>DAILY TRENDS - LOGIN</vt:lpstr>
      <vt:lpstr>DAILY TRENDS – LOGIN TO ORDER CONVERSION</vt:lpstr>
      <vt:lpstr>KPIs-AVERAGE REVENUE PER USER.</vt:lpstr>
      <vt:lpstr>KPIs-LOGIN TO ORDER CONVERSION RATE.</vt:lpstr>
      <vt:lpstr>KPIs-ACTIVE USER METRICS.</vt:lpstr>
      <vt:lpstr>KPIs-ACTIVE USER METRICS.</vt:lpstr>
      <vt:lpstr>REVENUE GROWTH</vt:lpstr>
      <vt:lpstr>APP GROWTH</vt:lpstr>
      <vt:lpstr>USER GROWTH</vt:lpstr>
      <vt:lpstr>LOGIN FREQUENCY Vs ORDERS</vt:lpstr>
      <vt:lpstr>TOP SELLING PRODUCTS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Analytics</dc:title>
  <dc:creator>Harish Kumar</dc:creator>
  <cp:lastModifiedBy>Harish Kumar</cp:lastModifiedBy>
  <cp:revision>1</cp:revision>
  <dcterms:created xsi:type="dcterms:W3CDTF">2022-12-14T07:37:00Z</dcterms:created>
  <dcterms:modified xsi:type="dcterms:W3CDTF">2022-12-14T14:30:24Z</dcterms:modified>
</cp:coreProperties>
</file>