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2" r:id="rId9"/>
    <p:sldId id="268" r:id="rId10"/>
    <p:sldId id="263" r:id="rId11"/>
    <p:sldId id="264" r:id="rId12"/>
    <p:sldId id="267" r:id="rId13"/>
    <p:sldId id="265" r:id="rId14"/>
    <p:sldId id="266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/>
    <p:restoredTop sz="86166"/>
  </p:normalViewPr>
  <p:slideViewPr>
    <p:cSldViewPr snapToGrid="0" snapToObjects="1">
      <p:cViewPr varScale="1">
        <p:scale>
          <a:sx n="84" d="100"/>
          <a:sy n="84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0B648-AC89-416F-A13E-CCDBADCA9FDB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3B678F76-919A-4124-AA4D-B790CE64A6DC}">
      <dgm:prSet custT="1"/>
      <dgm:spPr/>
      <dgm:t>
        <a:bodyPr/>
        <a:lstStyle/>
        <a:p>
          <a:r>
            <a:rPr lang="en-US" sz="2000" baseline="0" dirty="0"/>
            <a:t>Single Source of truth</a:t>
          </a:r>
          <a:endParaRPr lang="en-US" sz="2000" dirty="0"/>
        </a:p>
      </dgm:t>
    </dgm:pt>
    <dgm:pt modelId="{BCF0E8F8-B8D8-4795-997F-AC150FA9A1AE}" type="parTrans" cxnId="{C2B1520E-22C7-4208-A596-362E01F6F68F}">
      <dgm:prSet/>
      <dgm:spPr/>
      <dgm:t>
        <a:bodyPr/>
        <a:lstStyle/>
        <a:p>
          <a:endParaRPr lang="en-US"/>
        </a:p>
      </dgm:t>
    </dgm:pt>
    <dgm:pt modelId="{75C7FB29-CC55-450D-B10E-94517A0E1F49}" type="sibTrans" cxnId="{C2B1520E-22C7-4208-A596-362E01F6F68F}">
      <dgm:prSet/>
      <dgm:spPr/>
      <dgm:t>
        <a:bodyPr/>
        <a:lstStyle/>
        <a:p>
          <a:endParaRPr lang="en-US"/>
        </a:p>
      </dgm:t>
    </dgm:pt>
    <dgm:pt modelId="{28BC52C5-7BB4-45F6-94D7-0CDE10D93262}">
      <dgm:prSet custT="1"/>
      <dgm:spPr/>
      <dgm:t>
        <a:bodyPr/>
        <a:lstStyle/>
        <a:p>
          <a:r>
            <a:rPr lang="en-US" sz="2000" baseline="0" dirty="0"/>
            <a:t>Predictable and testable behavior</a:t>
          </a:r>
          <a:endParaRPr lang="en-US" sz="2000" dirty="0"/>
        </a:p>
      </dgm:t>
    </dgm:pt>
    <dgm:pt modelId="{77493F5E-DAB0-402E-A5BA-B8FCD6CB25DB}" type="parTrans" cxnId="{F891E775-F2ED-40F7-A871-00BA5BB137E0}">
      <dgm:prSet/>
      <dgm:spPr/>
      <dgm:t>
        <a:bodyPr/>
        <a:lstStyle/>
        <a:p>
          <a:endParaRPr lang="en-US"/>
        </a:p>
      </dgm:t>
    </dgm:pt>
    <dgm:pt modelId="{F1189E7F-1D8F-4C26-BB1C-6BFD9B9B2315}" type="sibTrans" cxnId="{F891E775-F2ED-40F7-A871-00BA5BB137E0}">
      <dgm:prSet/>
      <dgm:spPr/>
      <dgm:t>
        <a:bodyPr/>
        <a:lstStyle/>
        <a:p>
          <a:endParaRPr lang="en-US"/>
        </a:p>
      </dgm:t>
    </dgm:pt>
    <dgm:pt modelId="{2B5726F8-7093-49E8-A9D3-5794A47B1951}">
      <dgm:prSet custT="1"/>
      <dgm:spPr/>
      <dgm:t>
        <a:bodyPr/>
        <a:lstStyle/>
        <a:p>
          <a:r>
            <a:rPr lang="en-US" sz="2000" baseline="0" dirty="0"/>
            <a:t>Rewind/Fast Forward debugging</a:t>
          </a:r>
          <a:endParaRPr lang="en-US" sz="2000" dirty="0"/>
        </a:p>
      </dgm:t>
    </dgm:pt>
    <dgm:pt modelId="{B606C924-E8B0-44EF-B374-5902893D1A99}" type="parTrans" cxnId="{58B82F4F-FEB0-40CF-B146-B3EAB728343F}">
      <dgm:prSet/>
      <dgm:spPr/>
      <dgm:t>
        <a:bodyPr/>
        <a:lstStyle/>
        <a:p>
          <a:endParaRPr lang="en-US"/>
        </a:p>
      </dgm:t>
    </dgm:pt>
    <dgm:pt modelId="{A396E51A-60B1-48A8-96CC-0AF8E94AFD21}" type="sibTrans" cxnId="{58B82F4F-FEB0-40CF-B146-B3EAB728343F}">
      <dgm:prSet/>
      <dgm:spPr/>
      <dgm:t>
        <a:bodyPr/>
        <a:lstStyle/>
        <a:p>
          <a:endParaRPr lang="en-US"/>
        </a:p>
      </dgm:t>
    </dgm:pt>
    <dgm:pt modelId="{C884D9DF-8326-450E-A176-29785EBD24FC}">
      <dgm:prSet custT="1"/>
      <dgm:spPr/>
      <dgm:t>
        <a:bodyPr/>
        <a:lstStyle/>
        <a:p>
          <a:r>
            <a:rPr lang="en-US" sz="2000" baseline="0" dirty="0"/>
            <a:t>Pure functions and objects</a:t>
          </a:r>
          <a:endParaRPr lang="en-US" sz="3100" dirty="0"/>
        </a:p>
      </dgm:t>
    </dgm:pt>
    <dgm:pt modelId="{9A0ED554-1293-4F39-B92F-FC7A5004B2B0}" type="parTrans" cxnId="{825DEF98-AF47-477F-AA68-1F123C5A9E6C}">
      <dgm:prSet/>
      <dgm:spPr/>
      <dgm:t>
        <a:bodyPr/>
        <a:lstStyle/>
        <a:p>
          <a:endParaRPr lang="en-US"/>
        </a:p>
      </dgm:t>
    </dgm:pt>
    <dgm:pt modelId="{07E121BC-EC04-4970-8AB5-1F9D56A5111A}" type="sibTrans" cxnId="{825DEF98-AF47-477F-AA68-1F123C5A9E6C}">
      <dgm:prSet/>
      <dgm:spPr/>
      <dgm:t>
        <a:bodyPr/>
        <a:lstStyle/>
        <a:p>
          <a:endParaRPr lang="en-US"/>
        </a:p>
      </dgm:t>
    </dgm:pt>
    <dgm:pt modelId="{CFA93256-5CB5-F945-B7A6-9A9FA58556A1}" type="pres">
      <dgm:prSet presAssocID="{F280B648-AC89-416F-A13E-CCDBADCA9F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98638-BBEF-BE49-B586-B560FFE51DB5}" type="pres">
      <dgm:prSet presAssocID="{3B678F76-919A-4124-AA4D-B790CE64A6D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E65C5-882C-774B-9FD9-8011C023A4A2}" type="pres">
      <dgm:prSet presAssocID="{75C7FB29-CC55-450D-B10E-94517A0E1F49}" presName="spacer" presStyleCnt="0"/>
      <dgm:spPr/>
    </dgm:pt>
    <dgm:pt modelId="{3252B26C-881A-0748-8F72-FF4FC2B32CA4}" type="pres">
      <dgm:prSet presAssocID="{28BC52C5-7BB4-45F6-94D7-0CDE10D9326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77FC6-978C-0642-B8D1-77938BD27E7A}" type="pres">
      <dgm:prSet presAssocID="{F1189E7F-1D8F-4C26-BB1C-6BFD9B9B2315}" presName="spacer" presStyleCnt="0"/>
      <dgm:spPr/>
    </dgm:pt>
    <dgm:pt modelId="{D09C92DF-8327-9C4F-9866-840F6083026C}" type="pres">
      <dgm:prSet presAssocID="{2B5726F8-7093-49E8-A9D3-5794A47B195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970B9-07B7-914B-A8B2-9769BF2CCF1C}" type="pres">
      <dgm:prSet presAssocID="{A396E51A-60B1-48A8-96CC-0AF8E94AFD21}" presName="spacer" presStyleCnt="0"/>
      <dgm:spPr/>
    </dgm:pt>
    <dgm:pt modelId="{46A61BCC-56CD-4643-B0BE-4DB498A50BAF}" type="pres">
      <dgm:prSet presAssocID="{C884D9DF-8326-450E-A176-29785EBD24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50E9D-8DC4-5F43-8646-361572D7BA2E}" type="presOf" srcId="{2B5726F8-7093-49E8-A9D3-5794A47B1951}" destId="{D09C92DF-8327-9C4F-9866-840F6083026C}" srcOrd="0" destOrd="0" presId="urn:microsoft.com/office/officeart/2005/8/layout/vList2"/>
    <dgm:cxn modelId="{95C3F460-1F0B-224E-8ABA-B74879CAA337}" type="presOf" srcId="{3B678F76-919A-4124-AA4D-B790CE64A6DC}" destId="{E1298638-BBEF-BE49-B586-B560FFE51DB5}" srcOrd="0" destOrd="0" presId="urn:microsoft.com/office/officeart/2005/8/layout/vList2"/>
    <dgm:cxn modelId="{BA2AAF8F-F741-2842-A05A-EC73EF609431}" type="presOf" srcId="{28BC52C5-7BB4-45F6-94D7-0CDE10D93262}" destId="{3252B26C-881A-0748-8F72-FF4FC2B32CA4}" srcOrd="0" destOrd="0" presId="urn:microsoft.com/office/officeart/2005/8/layout/vList2"/>
    <dgm:cxn modelId="{F891E775-F2ED-40F7-A871-00BA5BB137E0}" srcId="{F280B648-AC89-416F-A13E-CCDBADCA9FDB}" destId="{28BC52C5-7BB4-45F6-94D7-0CDE10D93262}" srcOrd="1" destOrd="0" parTransId="{77493F5E-DAB0-402E-A5BA-B8FCD6CB25DB}" sibTransId="{F1189E7F-1D8F-4C26-BB1C-6BFD9B9B2315}"/>
    <dgm:cxn modelId="{CA20AB77-9467-3948-8CC5-3EC0D38E78E5}" type="presOf" srcId="{F280B648-AC89-416F-A13E-CCDBADCA9FDB}" destId="{CFA93256-5CB5-F945-B7A6-9A9FA58556A1}" srcOrd="0" destOrd="0" presId="urn:microsoft.com/office/officeart/2005/8/layout/vList2"/>
    <dgm:cxn modelId="{EF916AED-68B1-E343-9444-97A28A459563}" type="presOf" srcId="{C884D9DF-8326-450E-A176-29785EBD24FC}" destId="{46A61BCC-56CD-4643-B0BE-4DB498A50BAF}" srcOrd="0" destOrd="0" presId="urn:microsoft.com/office/officeart/2005/8/layout/vList2"/>
    <dgm:cxn modelId="{C2B1520E-22C7-4208-A596-362E01F6F68F}" srcId="{F280B648-AC89-416F-A13E-CCDBADCA9FDB}" destId="{3B678F76-919A-4124-AA4D-B790CE64A6DC}" srcOrd="0" destOrd="0" parTransId="{BCF0E8F8-B8D8-4795-997F-AC150FA9A1AE}" sibTransId="{75C7FB29-CC55-450D-B10E-94517A0E1F49}"/>
    <dgm:cxn modelId="{825DEF98-AF47-477F-AA68-1F123C5A9E6C}" srcId="{F280B648-AC89-416F-A13E-CCDBADCA9FDB}" destId="{C884D9DF-8326-450E-A176-29785EBD24FC}" srcOrd="3" destOrd="0" parTransId="{9A0ED554-1293-4F39-B92F-FC7A5004B2B0}" sibTransId="{07E121BC-EC04-4970-8AB5-1F9D56A5111A}"/>
    <dgm:cxn modelId="{58B82F4F-FEB0-40CF-B146-B3EAB728343F}" srcId="{F280B648-AC89-416F-A13E-CCDBADCA9FDB}" destId="{2B5726F8-7093-49E8-A9D3-5794A47B1951}" srcOrd="2" destOrd="0" parTransId="{B606C924-E8B0-44EF-B374-5902893D1A99}" sibTransId="{A396E51A-60B1-48A8-96CC-0AF8E94AFD21}"/>
    <dgm:cxn modelId="{6D95A8D4-086E-B140-8AF8-3BA51E1123B8}" type="presParOf" srcId="{CFA93256-5CB5-F945-B7A6-9A9FA58556A1}" destId="{E1298638-BBEF-BE49-B586-B560FFE51DB5}" srcOrd="0" destOrd="0" presId="urn:microsoft.com/office/officeart/2005/8/layout/vList2"/>
    <dgm:cxn modelId="{458308BB-E6AC-9143-907D-494E89476F35}" type="presParOf" srcId="{CFA93256-5CB5-F945-B7A6-9A9FA58556A1}" destId="{401E65C5-882C-774B-9FD9-8011C023A4A2}" srcOrd="1" destOrd="0" presId="urn:microsoft.com/office/officeart/2005/8/layout/vList2"/>
    <dgm:cxn modelId="{B272BAF5-D89C-094A-84E5-4D17073769F0}" type="presParOf" srcId="{CFA93256-5CB5-F945-B7A6-9A9FA58556A1}" destId="{3252B26C-881A-0748-8F72-FF4FC2B32CA4}" srcOrd="2" destOrd="0" presId="urn:microsoft.com/office/officeart/2005/8/layout/vList2"/>
    <dgm:cxn modelId="{DC25F5E2-ABFC-0C4E-AA9A-A679B43D71F6}" type="presParOf" srcId="{CFA93256-5CB5-F945-B7A6-9A9FA58556A1}" destId="{1CA77FC6-978C-0642-B8D1-77938BD27E7A}" srcOrd="3" destOrd="0" presId="urn:microsoft.com/office/officeart/2005/8/layout/vList2"/>
    <dgm:cxn modelId="{388C387F-FDA3-1B4A-B583-C57DE9E31C20}" type="presParOf" srcId="{CFA93256-5CB5-F945-B7A6-9A9FA58556A1}" destId="{D09C92DF-8327-9C4F-9866-840F6083026C}" srcOrd="4" destOrd="0" presId="urn:microsoft.com/office/officeart/2005/8/layout/vList2"/>
    <dgm:cxn modelId="{B3E00838-66AA-1C4D-B983-37B5180EBC85}" type="presParOf" srcId="{CFA93256-5CB5-F945-B7A6-9A9FA58556A1}" destId="{4CD970B9-07B7-914B-A8B2-9769BF2CCF1C}" srcOrd="5" destOrd="0" presId="urn:microsoft.com/office/officeart/2005/8/layout/vList2"/>
    <dgm:cxn modelId="{A1580354-A918-294B-A3DD-6800F93895A8}" type="presParOf" srcId="{CFA93256-5CB5-F945-B7A6-9A9FA58556A1}" destId="{46A61BCC-56CD-4643-B0BE-4DB498A50B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20A567-30AA-524C-A136-93C0EB244A2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DA448BD8-AA62-1F49-ABCD-E311C2E9EE0B}">
      <dgm:prSet phldrT="[Text]"/>
      <dgm:spPr/>
      <dgm:t>
        <a:bodyPr/>
        <a:lstStyle/>
        <a:p>
          <a:r>
            <a:rPr lang="en-US" dirty="0" smtClean="0"/>
            <a:t>Data Binding</a:t>
          </a:r>
          <a:endParaRPr lang="en-US" dirty="0"/>
        </a:p>
      </dgm:t>
    </dgm:pt>
    <dgm:pt modelId="{3BD11D7B-CCCD-944D-9C95-660AC27DAA2B}" type="parTrans" cxnId="{1B2CF3AF-DF31-584F-87D6-437BA9738F0B}">
      <dgm:prSet/>
      <dgm:spPr/>
      <dgm:t>
        <a:bodyPr/>
        <a:lstStyle/>
        <a:p>
          <a:endParaRPr lang="en-US"/>
        </a:p>
      </dgm:t>
    </dgm:pt>
    <dgm:pt modelId="{507C4F30-9F52-5141-9DE9-A48630D9D1F7}" type="sibTrans" cxnId="{1B2CF3AF-DF31-584F-87D6-437BA9738F0B}">
      <dgm:prSet/>
      <dgm:spPr/>
      <dgm:t>
        <a:bodyPr/>
        <a:lstStyle/>
        <a:p>
          <a:endParaRPr lang="en-US"/>
        </a:p>
      </dgm:t>
    </dgm:pt>
    <dgm:pt modelId="{782577B7-EE83-6646-8EFA-CB4E85498594}">
      <dgm:prSet phldrT="[Text]"/>
      <dgm:spPr/>
      <dgm:t>
        <a:bodyPr/>
        <a:lstStyle/>
        <a:p>
          <a:r>
            <a:rPr lang="en-US" dirty="0" smtClean="0"/>
            <a:t>Observables</a:t>
          </a:r>
          <a:endParaRPr lang="en-US" dirty="0"/>
        </a:p>
      </dgm:t>
    </dgm:pt>
    <dgm:pt modelId="{5681C4D8-A89D-B545-B345-D9F8FBD274A8}" type="parTrans" cxnId="{60FE7633-B976-0243-8082-11AD60E47717}">
      <dgm:prSet/>
      <dgm:spPr/>
      <dgm:t>
        <a:bodyPr/>
        <a:lstStyle/>
        <a:p>
          <a:endParaRPr lang="en-US"/>
        </a:p>
      </dgm:t>
    </dgm:pt>
    <dgm:pt modelId="{204FE856-EA10-9148-9246-AFF0EAFC6B07}" type="sibTrans" cxnId="{60FE7633-B976-0243-8082-11AD60E47717}">
      <dgm:prSet/>
      <dgm:spPr/>
      <dgm:t>
        <a:bodyPr/>
        <a:lstStyle/>
        <a:p>
          <a:endParaRPr lang="en-US"/>
        </a:p>
      </dgm:t>
    </dgm:pt>
    <dgm:pt modelId="{AACAD22A-5A9B-CD4C-BFE1-3EA95988A7D0}">
      <dgm:prSet phldrT="[Text]"/>
      <dgm:spPr/>
      <dgm:t>
        <a:bodyPr/>
        <a:lstStyle/>
        <a:p>
          <a:r>
            <a:rPr lang="en-US" dirty="0" err="1" smtClean="0"/>
            <a:t>android.arch</a:t>
          </a:r>
          <a:endParaRPr lang="en-US" dirty="0" smtClean="0"/>
        </a:p>
      </dgm:t>
    </dgm:pt>
    <dgm:pt modelId="{8CA4BBC5-986B-B84D-87AB-B804E51D6236}" type="parTrans" cxnId="{6F91BC75-31A9-D547-8851-E5283B24F87B}">
      <dgm:prSet/>
      <dgm:spPr/>
      <dgm:t>
        <a:bodyPr/>
        <a:lstStyle/>
        <a:p>
          <a:endParaRPr lang="en-US"/>
        </a:p>
      </dgm:t>
    </dgm:pt>
    <dgm:pt modelId="{B2CB0D23-18A5-DF47-B860-75C94F017BBE}" type="sibTrans" cxnId="{6F91BC75-31A9-D547-8851-E5283B24F87B}">
      <dgm:prSet/>
      <dgm:spPr/>
      <dgm:t>
        <a:bodyPr/>
        <a:lstStyle/>
        <a:p>
          <a:endParaRPr lang="en-US"/>
        </a:p>
      </dgm:t>
    </dgm:pt>
    <dgm:pt modelId="{555CA33A-EE35-C043-BC76-9F89CC28108D}" type="pres">
      <dgm:prSet presAssocID="{5020A567-30AA-524C-A136-93C0EB244A26}" presName="Name0" presStyleCnt="0">
        <dgm:presLayoutVars>
          <dgm:dir/>
          <dgm:animLvl val="lvl"/>
          <dgm:resizeHandles val="exact"/>
        </dgm:presLayoutVars>
      </dgm:prSet>
      <dgm:spPr/>
    </dgm:pt>
    <dgm:pt modelId="{7A64D46B-4363-2442-8879-845CA50C3A12}" type="pres">
      <dgm:prSet presAssocID="{782577B7-EE83-6646-8EFA-CB4E8549859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1C510-6B84-A04A-90F4-3FCD0C2C66DE}" type="pres">
      <dgm:prSet presAssocID="{204FE856-EA10-9148-9246-AFF0EAFC6B07}" presName="parTxOnlySpace" presStyleCnt="0"/>
      <dgm:spPr/>
    </dgm:pt>
    <dgm:pt modelId="{F85878A4-74FC-F943-B860-37F5047BD422}" type="pres">
      <dgm:prSet presAssocID="{DA448BD8-AA62-1F49-ABCD-E311C2E9EE0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C7C8C-1BF2-644F-B637-2E1AFE4B67D4}" type="pres">
      <dgm:prSet presAssocID="{507C4F30-9F52-5141-9DE9-A48630D9D1F7}" presName="parTxOnlySpace" presStyleCnt="0"/>
      <dgm:spPr/>
    </dgm:pt>
    <dgm:pt modelId="{B9BD441A-D458-694A-B7BD-C4D35F1CDA59}" type="pres">
      <dgm:prSet presAssocID="{AACAD22A-5A9B-CD4C-BFE1-3EA95988A7D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91BC75-31A9-D547-8851-E5283B24F87B}" srcId="{5020A567-30AA-524C-A136-93C0EB244A26}" destId="{AACAD22A-5A9B-CD4C-BFE1-3EA95988A7D0}" srcOrd="2" destOrd="0" parTransId="{8CA4BBC5-986B-B84D-87AB-B804E51D6236}" sibTransId="{B2CB0D23-18A5-DF47-B860-75C94F017BBE}"/>
    <dgm:cxn modelId="{4F07949E-8388-1243-9535-184A31255C46}" type="presOf" srcId="{DA448BD8-AA62-1F49-ABCD-E311C2E9EE0B}" destId="{F85878A4-74FC-F943-B860-37F5047BD422}" srcOrd="0" destOrd="0" presId="urn:microsoft.com/office/officeart/2005/8/layout/chevron1"/>
    <dgm:cxn modelId="{60FE7633-B976-0243-8082-11AD60E47717}" srcId="{5020A567-30AA-524C-A136-93C0EB244A26}" destId="{782577B7-EE83-6646-8EFA-CB4E85498594}" srcOrd="0" destOrd="0" parTransId="{5681C4D8-A89D-B545-B345-D9F8FBD274A8}" sibTransId="{204FE856-EA10-9148-9246-AFF0EAFC6B07}"/>
    <dgm:cxn modelId="{1B2CF3AF-DF31-584F-87D6-437BA9738F0B}" srcId="{5020A567-30AA-524C-A136-93C0EB244A26}" destId="{DA448BD8-AA62-1F49-ABCD-E311C2E9EE0B}" srcOrd="1" destOrd="0" parTransId="{3BD11D7B-CCCD-944D-9C95-660AC27DAA2B}" sibTransId="{507C4F30-9F52-5141-9DE9-A48630D9D1F7}"/>
    <dgm:cxn modelId="{661360BE-CF7F-464F-AF06-B546D178F555}" type="presOf" srcId="{5020A567-30AA-524C-A136-93C0EB244A26}" destId="{555CA33A-EE35-C043-BC76-9F89CC28108D}" srcOrd="0" destOrd="0" presId="urn:microsoft.com/office/officeart/2005/8/layout/chevron1"/>
    <dgm:cxn modelId="{7F2836D0-8173-2648-ABA5-4382AFCAA340}" type="presOf" srcId="{782577B7-EE83-6646-8EFA-CB4E85498594}" destId="{7A64D46B-4363-2442-8879-845CA50C3A12}" srcOrd="0" destOrd="0" presId="urn:microsoft.com/office/officeart/2005/8/layout/chevron1"/>
    <dgm:cxn modelId="{1DE4E310-F388-3648-B4E6-690457B28DC2}" type="presOf" srcId="{AACAD22A-5A9B-CD4C-BFE1-3EA95988A7D0}" destId="{B9BD441A-D458-694A-B7BD-C4D35F1CDA59}" srcOrd="0" destOrd="0" presId="urn:microsoft.com/office/officeart/2005/8/layout/chevron1"/>
    <dgm:cxn modelId="{F1E82711-07F5-824F-9316-8BDD62F2D2A3}" type="presParOf" srcId="{555CA33A-EE35-C043-BC76-9F89CC28108D}" destId="{7A64D46B-4363-2442-8879-845CA50C3A12}" srcOrd="0" destOrd="0" presId="urn:microsoft.com/office/officeart/2005/8/layout/chevron1"/>
    <dgm:cxn modelId="{5FFE64FB-98FD-A24E-B14A-805D511AFEC9}" type="presParOf" srcId="{555CA33A-EE35-C043-BC76-9F89CC28108D}" destId="{C831C510-6B84-A04A-90F4-3FCD0C2C66DE}" srcOrd="1" destOrd="0" presId="urn:microsoft.com/office/officeart/2005/8/layout/chevron1"/>
    <dgm:cxn modelId="{02D876C8-87FB-E343-B47C-7C6F8C952342}" type="presParOf" srcId="{555CA33A-EE35-C043-BC76-9F89CC28108D}" destId="{F85878A4-74FC-F943-B860-37F5047BD422}" srcOrd="2" destOrd="0" presId="urn:microsoft.com/office/officeart/2005/8/layout/chevron1"/>
    <dgm:cxn modelId="{505BDAB8-6D79-AA40-A043-6419547AB689}" type="presParOf" srcId="{555CA33A-EE35-C043-BC76-9F89CC28108D}" destId="{859C7C8C-1BF2-644F-B637-2E1AFE4B67D4}" srcOrd="3" destOrd="0" presId="urn:microsoft.com/office/officeart/2005/8/layout/chevron1"/>
    <dgm:cxn modelId="{76ADE1AB-0FB5-2646-9CDF-62B9A0D3DCEC}" type="presParOf" srcId="{555CA33A-EE35-C043-BC76-9F89CC28108D}" destId="{B9BD441A-D458-694A-B7BD-C4D35F1CDA5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98638-BBEF-BE49-B586-B560FFE51DB5}">
      <dsp:nvSpPr>
        <dsp:cNvPr id="0" name=""/>
        <dsp:cNvSpPr/>
      </dsp:nvSpPr>
      <dsp:spPr>
        <a:xfrm>
          <a:off x="0" y="146"/>
          <a:ext cx="5990135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/>
            <a:t>Single Source of truth</a:t>
          </a:r>
          <a:endParaRPr lang="en-US" sz="2000" kern="1200" dirty="0"/>
        </a:p>
      </dsp:txBody>
      <dsp:txXfrm>
        <a:off x="57572" y="57718"/>
        <a:ext cx="5874991" cy="1064216"/>
      </dsp:txXfrm>
    </dsp:sp>
    <dsp:sp modelId="{3252B26C-881A-0748-8F72-FF4FC2B32CA4}">
      <dsp:nvSpPr>
        <dsp:cNvPr id="0" name=""/>
        <dsp:cNvSpPr/>
      </dsp:nvSpPr>
      <dsp:spPr>
        <a:xfrm>
          <a:off x="0" y="1360946"/>
          <a:ext cx="5990135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/>
            <a:t>Predictable and testable behavior</a:t>
          </a:r>
          <a:endParaRPr lang="en-US" sz="2000" kern="1200" dirty="0"/>
        </a:p>
      </dsp:txBody>
      <dsp:txXfrm>
        <a:off x="57572" y="1418518"/>
        <a:ext cx="5874991" cy="1064216"/>
      </dsp:txXfrm>
    </dsp:sp>
    <dsp:sp modelId="{D09C92DF-8327-9C4F-9866-840F6083026C}">
      <dsp:nvSpPr>
        <dsp:cNvPr id="0" name=""/>
        <dsp:cNvSpPr/>
      </dsp:nvSpPr>
      <dsp:spPr>
        <a:xfrm>
          <a:off x="0" y="2721747"/>
          <a:ext cx="5990135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/>
            <a:t>Rewind/Fast Forward debugging</a:t>
          </a:r>
          <a:endParaRPr lang="en-US" sz="2000" kern="1200" dirty="0"/>
        </a:p>
      </dsp:txBody>
      <dsp:txXfrm>
        <a:off x="57572" y="2779319"/>
        <a:ext cx="5874991" cy="1064216"/>
      </dsp:txXfrm>
    </dsp:sp>
    <dsp:sp modelId="{46A61BCC-56CD-4643-B0BE-4DB498A50BAF}">
      <dsp:nvSpPr>
        <dsp:cNvPr id="0" name=""/>
        <dsp:cNvSpPr/>
      </dsp:nvSpPr>
      <dsp:spPr>
        <a:xfrm>
          <a:off x="0" y="4082547"/>
          <a:ext cx="5990135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/>
            <a:t>Pure functions and objects</a:t>
          </a:r>
          <a:endParaRPr lang="en-US" sz="3100" kern="1200" dirty="0"/>
        </a:p>
      </dsp:txBody>
      <dsp:txXfrm>
        <a:off x="57572" y="4140119"/>
        <a:ext cx="5874991" cy="106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4D46B-4363-2442-8879-845CA50C3A12}">
      <dsp:nvSpPr>
        <dsp:cNvPr id="0" name=""/>
        <dsp:cNvSpPr/>
      </dsp:nvSpPr>
      <dsp:spPr>
        <a:xfrm>
          <a:off x="2517" y="1562119"/>
          <a:ext cx="3067746" cy="1227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Observables</a:t>
          </a:r>
          <a:endParaRPr lang="en-US" sz="2200" kern="1200" dirty="0"/>
        </a:p>
      </dsp:txBody>
      <dsp:txXfrm>
        <a:off x="616066" y="1562119"/>
        <a:ext cx="1840648" cy="1227098"/>
      </dsp:txXfrm>
    </dsp:sp>
    <dsp:sp modelId="{F85878A4-74FC-F943-B860-37F5047BD422}">
      <dsp:nvSpPr>
        <dsp:cNvPr id="0" name=""/>
        <dsp:cNvSpPr/>
      </dsp:nvSpPr>
      <dsp:spPr>
        <a:xfrm>
          <a:off x="2763489" y="1562119"/>
          <a:ext cx="3067746" cy="1227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Binding</a:t>
          </a:r>
          <a:endParaRPr lang="en-US" sz="2200" kern="1200" dirty="0"/>
        </a:p>
      </dsp:txBody>
      <dsp:txXfrm>
        <a:off x="3377038" y="1562119"/>
        <a:ext cx="1840648" cy="1227098"/>
      </dsp:txXfrm>
    </dsp:sp>
    <dsp:sp modelId="{B9BD441A-D458-694A-B7BD-C4D35F1CDA59}">
      <dsp:nvSpPr>
        <dsp:cNvPr id="0" name=""/>
        <dsp:cNvSpPr/>
      </dsp:nvSpPr>
      <dsp:spPr>
        <a:xfrm>
          <a:off x="5524460" y="1562119"/>
          <a:ext cx="3067746" cy="1227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android.arch</a:t>
          </a:r>
          <a:endParaRPr lang="en-US" sz="2200" kern="1200" dirty="0" smtClean="0"/>
        </a:p>
      </dsp:txBody>
      <dsp:txXfrm>
        <a:off x="6138009" y="1562119"/>
        <a:ext cx="1840648" cy="1227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FEE8-DECF-BF4B-9C8F-2AED9CC9002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C732C-9F6F-334E-914F-B359BA48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732C-9F6F-334E-914F-B359BA482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732C-9F6F-334E-914F-B359BA482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Scopes</a:t>
            </a:r>
            <a:r>
              <a:rPr lang="en-US" baseline="0" dirty="0" smtClean="0"/>
              <a:t> and Lifecycles: When an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callback is made and returns, the fragment, activity, or view may not exist anymore, causing memory leaks or crashes</a:t>
            </a:r>
          </a:p>
          <a:p>
            <a:r>
              <a:rPr lang="en-US" baseline="0" dirty="0" smtClean="0"/>
              <a:t>- Activity vs...: Many different ways to design the “</a:t>
            </a:r>
            <a:r>
              <a:rPr lang="en-US" baseline="0" dirty="0" err="1" smtClean="0"/>
              <a:t>viewcontroller</a:t>
            </a:r>
            <a:r>
              <a:rPr lang="en-US" baseline="0" dirty="0" smtClean="0"/>
              <a:t>” or the Presenter/Controller behavior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Orientation Changes:</a:t>
            </a:r>
            <a:r>
              <a:rPr lang="en-US" baseline="0" dirty="0" smtClean="0"/>
              <a:t> Compound all of these issue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Calls: We’re not dealing with the web </a:t>
            </a:r>
            <a:r>
              <a:rPr lang="mr-IN" baseline="0" dirty="0" smtClean="0"/>
              <a:t>–</a:t>
            </a:r>
            <a:r>
              <a:rPr lang="en-US" baseline="0" dirty="0" smtClean="0"/>
              <a:t> things may simply move out of scope. The browser handles canceling/reloading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requests for us.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Navigation</a:t>
            </a:r>
            <a:r>
              <a:rPr lang="en-US" baseline="0" dirty="0" smtClean="0"/>
              <a:t> is intrinsically coupled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732C-9F6F-334E-914F-B359BA482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732C-9F6F-334E-914F-B359BA482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732C-9F6F-334E-914F-B359BA482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732C-9F6F-334E-914F-B359BA482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1B2954C-7AD3-2A49-A532-DF80407A207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035F66-0FEA-E140-81BE-113B5F399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React/Redux-like </a:t>
            </a:r>
            <a:r>
              <a:rPr lang="en-US" dirty="0" smtClean="0"/>
              <a:t>Architectures </a:t>
            </a:r>
            <a:r>
              <a:rPr lang="en-US" dirty="0"/>
              <a:t>in Android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Schwahn</a:t>
            </a:r>
          </a:p>
          <a:p>
            <a:r>
              <a:rPr lang="en-US" dirty="0" smtClean="0"/>
              <a:t>@</a:t>
            </a:r>
            <a:r>
              <a:rPr lang="en-US" dirty="0" err="1"/>
              <a:t>d</a:t>
            </a:r>
            <a:r>
              <a:rPr lang="en-US" dirty="0" err="1" smtClean="0"/>
              <a:t>ogstopper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7428042" y="3022092"/>
            <a:ext cx="6858002" cy="813816"/>
          </a:xfrm>
        </p:spPr>
        <p:txBody>
          <a:bodyPr/>
          <a:lstStyle/>
          <a:p>
            <a:pPr algn="ctr"/>
            <a:r>
              <a:rPr lang="en-US" dirty="0" err="1" smtClean="0"/>
              <a:t>UIState</a:t>
            </a:r>
            <a:r>
              <a:rPr lang="en-US" dirty="0" smtClean="0"/>
              <a:t>&lt;</a:t>
            </a:r>
            <a:r>
              <a:rPr lang="en-US" dirty="0" err="1" smtClean="0"/>
              <a:t>DataType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717" y="2274838"/>
            <a:ext cx="7270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data 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String?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password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String?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token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String?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inProgress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Boolean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companion object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 smtClean="0">
                <a:solidFill>
                  <a:srgbClr val="FFC66D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default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null,null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null, false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    }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7450685" y="3022159"/>
            <a:ext cx="6858001" cy="813686"/>
          </a:xfrm>
        </p:spPr>
        <p:txBody>
          <a:bodyPr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290" y="2182505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sealed 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BaseAction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 {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open 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Noop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String):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LoginActionSuccess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authToken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String):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LoginActionFailure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err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Throwable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String):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RegisterAction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String):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RegisterActionSuccess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String):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RegisterActionFailure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err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Throwable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solidFill>
                  <a:srgbClr val="9876AA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String):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open class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MoveToHomeAction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sz="1200" dirty="0" smtClean="0">
                <a:solidFill>
                  <a:srgbClr val="CC7832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NavigationAction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27" y="2620432"/>
            <a:ext cx="9692640" cy="16171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abstract class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UiActionInteractor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&gt;: Consumer&lt;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abstract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actionMapper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Consumer&lt;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abstract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errorMapper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Consumer&lt;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Throwable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fun </a:t>
            </a:r>
            <a:r>
              <a:rPr lang="en-US" sz="12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accept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(action: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Single.just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(action).subscribe(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actionMapper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errorMapper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7506703" y="3044279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/>
              <a:t>UIActionInteractor</a:t>
            </a:r>
            <a:r>
              <a:rPr lang="en-US" sz="4400" dirty="0" smtClean="0"/>
              <a:t>&lt;T&gt;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904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26" y="426156"/>
            <a:ext cx="10136169" cy="60056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abstract class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DispatchingViewModel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err="1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DataType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BaseAction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&gt;(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protected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interactors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					List&lt;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UiActionInteractor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smtClean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&gt;&gt;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private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SchedulersProvider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RxViewModel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Dispatcher&lt;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private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actions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PublishProcessor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PublishProcessor.create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abstract protected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defaultState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err="1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DataType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abstract protected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accumulator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StateAccumulator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DataType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disposables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CompositeDisposable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Observable state</a:t>
            </a:r>
            <a:br>
              <a:rPr lang="en-US" sz="12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lateinit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uiModel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BehaviorProcessor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err="1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DataType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&gt;&gt;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uiModel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BehaviorProcessor.createDefault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defaultState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actions</a:t>
            </a:r>
            <a:b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subscribeOn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.io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.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observeOn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.io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.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doOnNext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ListInteractor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.compose(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accumulator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.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observeOn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.main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.subscribe(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uiModel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.onNext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it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uiModel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.onNext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UiState.error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it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))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.</a:t>
            </a:r>
            <a:r>
              <a:rPr lang="en-US" sz="1200" i="1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addTo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compositeDisposable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fun </a:t>
            </a:r>
            <a:r>
              <a:rPr lang="en-US" sz="12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dispatch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(dispatched: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Flowable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dispatched.forEach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20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.trampoline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().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scheduleDirect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actions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.onNext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it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        }</a:t>
            </a:r>
            <a:br>
              <a:rPr lang="en-US" sz="120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7506703" y="3022092"/>
            <a:ext cx="6858000" cy="813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Dispatcher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32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27" y="341488"/>
            <a:ext cx="9692640" cy="61750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abstract class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NavigationViewModel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err="1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DataType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BaseAction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&gt;(interactors: List&lt;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UiActionInteractor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&gt;&gt;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				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SchedulersProvider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baseAction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DispatchingViewModel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err="1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DataType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&gt;(interactors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schedulers)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navigationInteractor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NavigationInteractor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NavigationInteractor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navigation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Navigator? =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null</a:t>
            </a:r>
            <a:b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fun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assignNavigator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nav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Navigator)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navigation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nav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unassignNavigator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navigation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null</a:t>
            </a:r>
            <a:b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list = </a:t>
            </a:r>
            <a:r>
              <a:rPr lang="en-US" sz="1200" i="1" dirty="0" err="1">
                <a:latin typeface="Andale Mono" charset="0"/>
                <a:ea typeface="Andale Mono" charset="0"/>
                <a:cs typeface="Andale Mono" charset="0"/>
              </a:rPr>
              <a:t>mutableListOf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UiActionInteractor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&gt;&gt;(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navigationInteractor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list.addAll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(interactors)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super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interactors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list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inner class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NavigationInteractor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UiActionInteractor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&gt;()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actionMapper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Consumer&lt;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= </a:t>
            </a:r>
            <a:r>
              <a:rPr lang="en-US" sz="1200" i="1" dirty="0">
                <a:latin typeface="Andale Mono" charset="0"/>
                <a:ea typeface="Andale Mono" charset="0"/>
                <a:cs typeface="Andale Mono" charset="0"/>
              </a:rPr>
              <a:t>Consumer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action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br>
              <a:rPr lang="en-US" sz="120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when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(action)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NavigationAction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-&gt;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   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navigation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?.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applyNavigation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(action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en-US" sz="1200" dirty="0" err="1">
                <a:solidFill>
                  <a:srgbClr val="467CDA"/>
                </a:solidFill>
                <a:latin typeface="Andale Mono" charset="0"/>
                <a:ea typeface="Andale Mono" charset="0"/>
                <a:cs typeface="Andale Mono" charset="0"/>
              </a:rPr>
              <a:t>@NavigationViewModel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errorMapper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Consumer&lt;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Throwable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= </a:t>
            </a:r>
            <a:r>
              <a:rPr lang="en-US" sz="1200" i="1" dirty="0">
                <a:latin typeface="Andale Mono" charset="0"/>
                <a:ea typeface="Andale Mono" charset="0"/>
                <a:cs typeface="Andale Mono" charset="0"/>
              </a:rPr>
              <a:t>Consumer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{  }</a:t>
            </a:r>
            <a:br>
              <a:rPr lang="en-US" sz="120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7506703" y="3044279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/>
              <a:t>NavigationDispatcher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01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26" y="455788"/>
            <a:ext cx="10158355" cy="59464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LoginViewModel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@Inject constructor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(schedulers: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SchedulersProvider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                                    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credentialsRepository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CredentialsRepository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                                    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schedulersProvider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SchedulersProvider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) :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NavigationViewModel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&gt;(</a:t>
            </a:r>
            <a:r>
              <a:rPr lang="en-US" sz="1100" i="1" dirty="0" err="1">
                <a:latin typeface="Andale Mono" charset="0"/>
                <a:ea typeface="Andale Mono" charset="0"/>
                <a:cs typeface="Andale Mono" charset="0"/>
              </a:rPr>
              <a:t>listOf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LoginActions.Noop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()) {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1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defaultState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&gt; =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UiState.idle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LoginUiModel.default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())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1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accumulator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StateAccumulator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&gt; =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LoginStateAccumlator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1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1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list = </a:t>
            </a:r>
            <a:r>
              <a:rPr lang="en-US" sz="1100" i="1" dirty="0" err="1">
                <a:latin typeface="Andale Mono" charset="0"/>
                <a:ea typeface="Andale Mono" charset="0"/>
                <a:cs typeface="Andale Mono" charset="0"/>
              </a:rPr>
              <a:t>arrayListOf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UiActionInteractor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&gt;&gt;(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LoginInteractor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this,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credentialsRepository</a:t>
            </a:r>
            <a:r>
              <a:rPr lang="en-US" sz="11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schedulersProvider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list.addAll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super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1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interactors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1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super</a:t>
            </a:r>
            <a:r>
              <a:rPr lang="en-US" sz="110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1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interactors</a:t>
            </a:r>
            <a:r>
              <a:rPr lang="en-US" sz="11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= list</a:t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inner class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LoginStateAccumlator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StateAccumulator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&gt;(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LoginUiModel.default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()) {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fun </a:t>
            </a:r>
            <a:r>
              <a:rPr lang="en-US" sz="1100" dirty="0" err="1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actionMapper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(): Function&lt;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Flowable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&gt;&gt;&gt; = </a:t>
            </a:r>
            <a:r>
              <a:rPr lang="en-US" sz="1100" i="1" dirty="0" smtClean="0">
                <a:latin typeface="Andale Mono" charset="0"/>
                <a:ea typeface="Andale Mono" charset="0"/>
                <a:cs typeface="Andale Mono" charset="0"/>
              </a:rPr>
              <a:t>Function </a:t>
            </a: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action </a:t>
            </a: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-&gt;</a:t>
            </a:r>
            <a:b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Flowable.just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when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(action) {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LoginActions.LoginAction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UiState.inProgress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LoginUiModel.inProgress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LoginActions.LoginActionSuccess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UiState.success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LoginUiModel.create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authToken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LoginActions.LoginActionFailure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UiState.error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LoginActions.RegisterAction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UiState.inProgress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LoginUiModel.inProgress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LoginActions.RegisterActionSuccess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UiState.success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smtClean="0">
                <a:solidFill>
                  <a:srgbClr val="467CDA"/>
                </a:solidFill>
                <a:latin typeface="Andale Mono" charset="0"/>
                <a:ea typeface="Andale Mono" charset="0"/>
                <a:cs typeface="Andale Mono" charset="0"/>
              </a:rPr>
              <a:t>email =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smtClean="0">
                <a:solidFill>
                  <a:srgbClr val="467CDA"/>
                </a:solidFill>
                <a:latin typeface="Andale Mono" charset="0"/>
                <a:ea typeface="Andale Mono" charset="0"/>
                <a:cs typeface="Andale Mono" charset="0"/>
              </a:rPr>
              <a:t>password =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pass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100" dirty="0" smtClean="0">
                <a:solidFill>
                  <a:srgbClr val="467CDA"/>
                </a:solidFill>
                <a:latin typeface="Andale Mono" charset="0"/>
                <a:ea typeface="Andale Mono" charset="0"/>
                <a:cs typeface="Andale Mono" charset="0"/>
              </a:rPr>
              <a:t>token =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null, </a:t>
            </a:r>
            <a:r>
              <a:rPr lang="en-US" sz="1100" dirty="0" err="1" smtClean="0">
                <a:solidFill>
                  <a:srgbClr val="467CDA"/>
                </a:solidFill>
                <a:latin typeface="Andale Mono" charset="0"/>
                <a:ea typeface="Andale Mono" charset="0"/>
                <a:cs typeface="Andale Mono" charset="0"/>
              </a:rPr>
              <a:t>inProgress</a:t>
            </a:r>
            <a:r>
              <a:rPr lang="en-US" sz="1100" dirty="0" smtClean="0">
                <a:solidFill>
                  <a:srgbClr val="467CDA"/>
                </a:solidFill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false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LoginActions.RegisterActionFailure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-&gt; 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UiState.error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action.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1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else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110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uiModel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.blockingLast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UiState.idle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100" dirty="0" err="1" smtClean="0">
                <a:latin typeface="Andale Mono" charset="0"/>
                <a:ea typeface="Andale Mono" charset="0"/>
                <a:cs typeface="Andale Mono" charset="0"/>
              </a:rPr>
              <a:t>LoginUiModel.default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()))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    })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1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7506703" y="3044279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/>
              <a:t>ViewModel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48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26" y="857249"/>
            <a:ext cx="10158355" cy="51435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LoginFragment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DataBindingFragment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FragmentLoginBinding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&gt;(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R.layout.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fragment_login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@Inject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lateinit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SchedulersProvider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@Inject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lateinit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viewModelFactory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ViewModelProvider.Factory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private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viewModel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by </a:t>
            </a:r>
            <a:r>
              <a:rPr lang="en-US" sz="1050" i="1" dirty="0">
                <a:latin typeface="Andale Mono" charset="0"/>
                <a:ea typeface="Andale Mono" charset="0"/>
                <a:cs typeface="Andale Mono" charset="0"/>
              </a:rPr>
              <a:t>lazy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ViewModelProviders.of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activity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viewModelFactory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).get(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LoginViewModel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java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companion object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private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TAG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LoginFragment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java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simpleName</a:t>
            </a: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05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newInstance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 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LoginFragment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fun </a:t>
            </a:r>
            <a:r>
              <a:rPr lang="en-US" sz="105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onAttach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(context: Context?) 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AndroidSupportInjection.inject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super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.onAttach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(context)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fun </a:t>
            </a:r>
            <a:r>
              <a:rPr lang="en-US" sz="105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onActivityCreated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savedInstanceState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: Bundle?) 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super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.onActivityCreated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savedInstanceState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viewModel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.init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compositeDisposable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.add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viewModel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uiModel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.subscribe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model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model?.</a:t>
            </a:r>
            <a:r>
              <a:rPr lang="en-US" sz="1050" i="1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let</a:t>
            </a:r>
            <a:r>
              <a:rPr lang="en-US" sz="1050" i="1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.uiState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model.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data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.executePendingBindings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updateView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(model)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}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subscribe()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50" dirty="0" smtClean="0">
                <a:latin typeface="Andale Mono" charset="0"/>
                <a:ea typeface="Andale Mono" charset="0"/>
                <a:cs typeface="Andale Mono" charset="0"/>
              </a:rPr>
              <a:t>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7506703" y="3044279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Fragment - Initialization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533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27" y="207432"/>
            <a:ext cx="10158355" cy="594642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private fun </a:t>
            </a:r>
            <a:r>
              <a:rPr lang="en-US" sz="105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subscribe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 </a:t>
            </a:r>
            <a:r>
              <a:rPr lang="en-US" sz="105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signInButton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RxView.clicks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emailSignInButton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!!)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throttleLast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100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TimeUnit.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MILLISECONDS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debounce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200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TimeUnit.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MILLISECONDS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.map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_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LoginActions.LoginAction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.toString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password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.toString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())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doOnEach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_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activity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?.</a:t>
            </a:r>
            <a:r>
              <a:rPr lang="en-US" sz="1050" i="1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hideKeyboard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signUpButton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RxView.clicks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emailSignUpButton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!!)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throttleLast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100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TimeUnit.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MILLISECONDS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debounce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200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TimeUnit.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MILLISECONDS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.map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_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LoginActions.RegisterAction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.toString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binding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password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.toString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())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actions 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Observable.merge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signInButton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signUpButton</a:t>
            </a:r>
            <a:r>
              <a:rPr lang="en-US" sz="105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05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 err="1" smtClean="0">
                <a:latin typeface="Andale Mono" charset="0"/>
                <a:ea typeface="Andale Mono" charset="0"/>
                <a:cs typeface="Andale Mono" charset="0"/>
              </a:rPr>
              <a:t>actions.subscribeOn</a:t>
            </a:r>
            <a:r>
              <a:rPr lang="en-US" sz="105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050" dirty="0" err="1" smtClean="0">
                <a:latin typeface="Andale Mono" charset="0"/>
                <a:ea typeface="Andale Mono" charset="0"/>
                <a:cs typeface="Andale Mono" charset="0"/>
              </a:rPr>
              <a:t>.main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observeOn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schedulers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.main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())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.subscribe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action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viewModel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.dispatch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Flowable.just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(action))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050" i="1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addTo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compositeDisposable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05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updateView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(model: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LoginUiModel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&gt;?) 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model?.</a:t>
            </a:r>
            <a:r>
              <a:rPr lang="en-US" sz="1050" i="1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let</a:t>
            </a:r>
            <a:r>
              <a:rPr lang="en-US" sz="1050" i="1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m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Timber.tag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TAG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).e(</a:t>
            </a:r>
            <a:r>
              <a:rPr lang="en-US" sz="105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"State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${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state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sz="105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state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==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IN_PROGRESS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Toast.makeText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context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"Action in progress"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Toast.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LENGTH_SHORT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).show()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}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state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==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ERROR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errorMessage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= m.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error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?.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localizedMessage</a:t>
            </a: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Toast.makeText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context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"Error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errorMessage</a:t>
            </a:r>
            <a:r>
              <a:rPr lang="en-US" sz="105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Toast.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LENGTH_LONG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).show()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}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SUCCESS</a:t>
            </a:r>
            <a:r>
              <a:rPr lang="en-US" sz="105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==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state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data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?.</a:t>
            </a:r>
            <a:r>
              <a:rPr lang="en-US" sz="1050" i="1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let</a:t>
            </a:r>
            <a:r>
              <a:rPr lang="en-US" sz="1050" i="1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d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       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Toast.makeText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context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m.data.</a:t>
            </a:r>
            <a:r>
              <a:rPr lang="en-US" sz="105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email</a:t>
            </a:r>
            <a:r>
              <a:rPr lang="en-US" sz="105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050" dirty="0" err="1">
                <a:latin typeface="Andale Mono" charset="0"/>
                <a:ea typeface="Andale Mono" charset="0"/>
                <a:cs typeface="Andale Mono" charset="0"/>
              </a:rPr>
              <a:t>Toast.</a:t>
            </a:r>
            <a:r>
              <a:rPr lang="en-US" sz="105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LENGTH_LONG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).show()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050" b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05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200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7506703" y="3044279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Fragment - 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40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54C70E2-B81C-49FD-87AB-36A4F9CAC3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EEC401-439B-4D1C-ABB3-3712281262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783" y="0"/>
            <a:ext cx="608735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 b="3"/>
          <a:stretch/>
        </p:blipFill>
        <p:spPr>
          <a:xfrm>
            <a:off x="5361802" y="160866"/>
            <a:ext cx="5784972" cy="3772147"/>
          </a:xfrm>
          <a:custGeom>
            <a:avLst/>
            <a:gdLst>
              <a:gd name="connsiteX0" fmla="*/ 0 w 3762123"/>
              <a:gd name="connsiteY0" fmla="*/ 0 h 3772147"/>
              <a:gd name="connsiteX1" fmla="*/ 3762123 w 3762123"/>
              <a:gd name="connsiteY1" fmla="*/ 0 h 3772147"/>
              <a:gd name="connsiteX2" fmla="*/ 3762123 w 3762123"/>
              <a:gd name="connsiteY2" fmla="*/ 2803198 h 3772147"/>
              <a:gd name="connsiteX3" fmla="*/ 1898122 w 3762123"/>
              <a:gd name="connsiteY3" fmla="*/ 2803198 h 3772147"/>
              <a:gd name="connsiteX4" fmla="*/ 1898122 w 3762123"/>
              <a:gd name="connsiteY4" fmla="*/ 3772147 h 3772147"/>
              <a:gd name="connsiteX5" fmla="*/ 0 w 3762123"/>
              <a:gd name="connsiteY5" fmla="*/ 3772147 h 377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2123" h="3772147">
                <a:moveTo>
                  <a:pt x="0" y="0"/>
                </a:moveTo>
                <a:lnTo>
                  <a:pt x="3762123" y="0"/>
                </a:lnTo>
                <a:lnTo>
                  <a:pt x="3762123" y="2803198"/>
                </a:lnTo>
                <a:lnTo>
                  <a:pt x="1898122" y="2803198"/>
                </a:lnTo>
                <a:lnTo>
                  <a:pt x="1898122" y="3772147"/>
                </a:lnTo>
                <a:lnTo>
                  <a:pt x="0" y="3772147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37"/>
          <a:stretch/>
        </p:blipFill>
        <p:spPr>
          <a:xfrm>
            <a:off x="8443610" y="3115203"/>
            <a:ext cx="2703164" cy="359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r="35014" b="-4"/>
          <a:stretch/>
        </p:blipFill>
        <p:spPr>
          <a:xfrm>
            <a:off x="5361803" y="4093879"/>
            <a:ext cx="2920940" cy="2617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98" y="758952"/>
            <a:ext cx="37386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Hi, I’m Stephen</a:t>
            </a:r>
          </a:p>
        </p:txBody>
      </p:sp>
    </p:spTree>
    <p:extLst>
      <p:ext uri="{BB962C8B-B14F-4D97-AF65-F5344CB8AC3E}">
        <p14:creationId xmlns:p14="http://schemas.microsoft.com/office/powerpoint/2010/main" val="23076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Web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53391" y="3444273"/>
            <a:ext cx="1713433" cy="602432"/>
          </a:xfrm>
          <a:prstGeom prst="roundRect">
            <a:avLst/>
          </a:prstGeom>
          <a:solidFill>
            <a:srgbClr val="FFC000"/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07003" y="3443591"/>
            <a:ext cx="1709928" cy="603114"/>
          </a:xfrm>
          <a:prstGeom prst="roundRect">
            <a:avLst/>
          </a:prstGeom>
          <a:solidFill>
            <a:srgbClr val="00B0F0">
              <a:alpha val="54000"/>
            </a:srgbClr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Creator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088406" y="4378737"/>
            <a:ext cx="1713433" cy="602432"/>
          </a:xfrm>
          <a:prstGeom prst="roundRect">
            <a:avLst/>
          </a:prstGeom>
          <a:solidFill>
            <a:srgbClr val="92D050"/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Views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66824" y="5615098"/>
            <a:ext cx="1713433" cy="602432"/>
          </a:xfrm>
          <a:prstGeom prst="roundRect">
            <a:avLst/>
          </a:prstGeom>
          <a:solidFill>
            <a:srgbClr val="92D050"/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Views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80197" y="5615098"/>
            <a:ext cx="1713433" cy="602432"/>
          </a:xfrm>
          <a:prstGeom prst="roundRect">
            <a:avLst/>
          </a:prstGeom>
          <a:solidFill>
            <a:srgbClr val="92D050"/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93570" y="5615098"/>
            <a:ext cx="1713433" cy="602432"/>
          </a:xfrm>
          <a:prstGeom prst="roundRect">
            <a:avLst/>
          </a:prstGeom>
          <a:solidFill>
            <a:srgbClr val="92D050"/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Views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522455" y="2202109"/>
            <a:ext cx="1713433" cy="602432"/>
          </a:xfrm>
          <a:prstGeom prst="roundRect">
            <a:avLst/>
          </a:prstGeom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</a:p>
        </p:txBody>
      </p:sp>
      <p:cxnSp>
        <p:nvCxnSpPr>
          <p:cNvPr id="27" name="Elbow Connector 26"/>
          <p:cNvCxnSpPr>
            <a:stCxn id="20" idx="1"/>
            <a:endCxn id="4" idx="0"/>
          </p:cNvCxnSpPr>
          <p:nvPr/>
        </p:nvCxnSpPr>
        <p:spPr>
          <a:xfrm rot="10800000" flipV="1">
            <a:off x="2310109" y="2503325"/>
            <a:ext cx="1212347" cy="94094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5" idx="1"/>
          </p:cNvCxnSpPr>
          <p:nvPr/>
        </p:nvCxnSpPr>
        <p:spPr>
          <a:xfrm rot="16200000" flipH="1">
            <a:off x="3382633" y="2974180"/>
            <a:ext cx="633248" cy="277829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3"/>
            <a:endCxn id="6" idx="2"/>
          </p:cNvCxnSpPr>
          <p:nvPr/>
        </p:nvCxnSpPr>
        <p:spPr>
          <a:xfrm flipV="1">
            <a:off x="6801839" y="4046705"/>
            <a:ext cx="2760128" cy="63324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0"/>
          </p:cNvCxnSpPr>
          <p:nvPr/>
        </p:nvCxnSpPr>
        <p:spPr>
          <a:xfrm>
            <a:off x="6517535" y="4981169"/>
            <a:ext cx="1332752" cy="6339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2"/>
            <a:endCxn id="17" idx="0"/>
          </p:cNvCxnSpPr>
          <p:nvPr/>
        </p:nvCxnSpPr>
        <p:spPr>
          <a:xfrm flipH="1">
            <a:off x="5936914" y="4981169"/>
            <a:ext cx="8209" cy="6339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6" idx="0"/>
          </p:cNvCxnSpPr>
          <p:nvPr/>
        </p:nvCxnSpPr>
        <p:spPr>
          <a:xfrm flipH="1">
            <a:off x="4023541" y="4965421"/>
            <a:ext cx="1340961" cy="6496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7194" y="2202109"/>
            <a:ext cx="1713433" cy="602432"/>
          </a:xfrm>
          <a:prstGeom prst="roundRect">
            <a:avLst/>
          </a:prstGeom>
          <a:solidFill>
            <a:srgbClr val="7030A0"/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Dispatcher</a:t>
            </a:r>
            <a:endParaRPr lang="en-US" dirty="0" smtClean="0"/>
          </a:p>
        </p:txBody>
      </p:sp>
      <p:cxnSp>
        <p:nvCxnSpPr>
          <p:cNvPr id="52" name="Elbow Connector 51"/>
          <p:cNvCxnSpPr>
            <a:stCxn id="6" idx="0"/>
            <a:endCxn id="50" idx="3"/>
          </p:cNvCxnSpPr>
          <p:nvPr/>
        </p:nvCxnSpPr>
        <p:spPr>
          <a:xfrm rot="16200000" flipV="1">
            <a:off x="8331164" y="2212788"/>
            <a:ext cx="940266" cy="152134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1"/>
            <a:endCxn id="20" idx="3"/>
          </p:cNvCxnSpPr>
          <p:nvPr/>
        </p:nvCxnSpPr>
        <p:spPr>
          <a:xfrm flipH="1">
            <a:off x="5235888" y="2503325"/>
            <a:ext cx="10913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0B3D270-B19D-4DB8-BD3C-3E707485B5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9BDAF94-B52E-4307-B54C-EF413086F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Benefits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11851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0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Pitfalls*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Scopes and Lifecycles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Activity vs Fragment vs “Smart” View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Orientation Changes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Async</a:t>
            </a:r>
            <a:r>
              <a:rPr lang="en-US" dirty="0" smtClean="0"/>
              <a:t> Calls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Navigation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872" y="6180137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*compared to web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09" y="4416091"/>
            <a:ext cx="4383156" cy="14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1552710"/>
            <a:ext cx="9418320" cy="4041648"/>
          </a:xfrm>
        </p:spPr>
        <p:txBody>
          <a:bodyPr/>
          <a:lstStyle/>
          <a:p>
            <a:r>
              <a:rPr lang="en-US" dirty="0" smtClean="0"/>
              <a:t>What do we do with all of these?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1100790">
            <a:off x="1611191" y="177492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690293">
            <a:off x="3609350" y="14674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8988" y="18953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7160" y="2216451"/>
            <a:ext cx="152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867290">
            <a:off x="7504042" y="1368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1243557">
            <a:off x="8020876" y="2165898"/>
            <a:ext cx="167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DataBinding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379201">
            <a:off x="3872530" y="28381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OkHttp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915368">
            <a:off x="6547782" y="26923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Android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38415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930" y="1928191"/>
            <a:ext cx="10616582" cy="47012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with Android 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396" y="2464904"/>
            <a:ext cx="2673626" cy="24947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66770" y="2743200"/>
            <a:ext cx="1233251" cy="7951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UIState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45066" y="2743200"/>
            <a:ext cx="1481329" cy="22164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Fragment</a:t>
            </a:r>
            <a:endParaRPr lang="en-US" sz="1400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226395" y="3140765"/>
            <a:ext cx="14403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96268" y="4387958"/>
            <a:ext cx="3254264" cy="7951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59182" y="2743200"/>
            <a:ext cx="1233251" cy="79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Interactors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061079" y="5833799"/>
            <a:ext cx="1118255" cy="603114"/>
          </a:xfrm>
          <a:prstGeom prst="roundRect">
            <a:avLst/>
          </a:prstGeom>
          <a:solidFill>
            <a:srgbClr val="00B0F0">
              <a:alpha val="54000"/>
            </a:srgbClr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Actions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80242" y="4098388"/>
            <a:ext cx="1754068" cy="6434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Activity: </a:t>
            </a:r>
            <a:r>
              <a:rPr lang="en-US" sz="1400" dirty="0" err="1" smtClean="0"/>
              <a:t>INavigator</a:t>
            </a:r>
            <a:endParaRPr lang="en-US" sz="1400" dirty="0"/>
          </a:p>
        </p:txBody>
      </p:sp>
      <p:cxnSp>
        <p:nvCxnSpPr>
          <p:cNvPr id="41" name="Elbow Connector 40"/>
          <p:cNvCxnSpPr/>
          <p:nvPr/>
        </p:nvCxnSpPr>
        <p:spPr>
          <a:xfrm rot="16200000" flipH="1">
            <a:off x="3442834" y="3002523"/>
            <a:ext cx="223462" cy="4137669"/>
          </a:xfrm>
          <a:prstGeom prst="bentConnector3">
            <a:avLst>
              <a:gd name="adj1" fmla="val 202299"/>
            </a:avLst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621804" y="5183088"/>
            <a:ext cx="3193" cy="65071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8280242" y="2743200"/>
            <a:ext cx="1754068" cy="7951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</a:t>
            </a:r>
          </a:p>
          <a:p>
            <a:pPr algn="ctr"/>
            <a:r>
              <a:rPr lang="en-US" sz="1400" dirty="0" smtClean="0"/>
              <a:t>Layer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stCxn id="15" idx="3"/>
            <a:endCxn id="57" idx="1"/>
          </p:cNvCxnSpPr>
          <p:nvPr/>
        </p:nvCxnSpPr>
        <p:spPr>
          <a:xfrm>
            <a:off x="7592433" y="3140765"/>
            <a:ext cx="687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" idx="3"/>
            <a:endCxn id="29" idx="1"/>
          </p:cNvCxnSpPr>
          <p:nvPr/>
        </p:nvCxnSpPr>
        <p:spPr>
          <a:xfrm>
            <a:off x="7592433" y="3140765"/>
            <a:ext cx="687809" cy="1279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H="1">
            <a:off x="5620207" y="4416552"/>
            <a:ext cx="4414103" cy="998545"/>
          </a:xfrm>
          <a:prstGeom prst="bentConnector3">
            <a:avLst>
              <a:gd name="adj1" fmla="val -51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10023021" y="3140766"/>
            <a:ext cx="238579" cy="12757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064273" y="2742000"/>
            <a:ext cx="1118255" cy="79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Reducers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988539" y="2221815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ViewModel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5066838" y="3691578"/>
            <a:ext cx="1113125" cy="530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</a:t>
            </a:r>
          </a:p>
          <a:p>
            <a:pPr algn="ctr"/>
            <a:r>
              <a:rPr lang="en-US" sz="1400" dirty="0" smtClean="0"/>
              <a:t>Loop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5623400" y="4232683"/>
            <a:ext cx="0" cy="1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623400" y="3538330"/>
            <a:ext cx="0" cy="1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flipV="1">
            <a:off x="5996340" y="3527784"/>
            <a:ext cx="798410" cy="43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V="1">
            <a:off x="4988539" y="3067625"/>
            <a:ext cx="0" cy="1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1577" y="625069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27" y="1186037"/>
            <a:ext cx="9692640" cy="45028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constructor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State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data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?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Throwable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?)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companion object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2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valid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(data: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?):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VALID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data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null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2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idle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(data: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?):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IDLE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data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null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inProgress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(data: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? =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null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IN_PROGRESS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data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null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2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success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(data: 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?):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SUCCESS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data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null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fun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2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error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(error: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Throwable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200" dirty="0">
                <a:solidFill>
                  <a:srgbClr val="20999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&gt;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UiState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State.</a:t>
            </a:r>
            <a:r>
              <a:rPr lang="en-US" sz="1200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ERROR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null,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error)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7506703" y="3052745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/>
              <a:t>UiState</a:t>
            </a:r>
            <a:r>
              <a:rPr lang="en-US" sz="4400" dirty="0" smtClean="0"/>
              <a:t>&lt;T&gt;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88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1668</TotalTime>
  <Words>302</Words>
  <Application>Microsoft Macintosh PowerPoint</Application>
  <PresentationFormat>Widescreen</PresentationFormat>
  <Paragraphs>85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Andale Mono</vt:lpstr>
      <vt:lpstr>Calibri</vt:lpstr>
      <vt:lpstr>Century Schoolbook</vt:lpstr>
      <vt:lpstr>Mangal</vt:lpstr>
      <vt:lpstr>Wingdings 2</vt:lpstr>
      <vt:lpstr>Arial</vt:lpstr>
      <vt:lpstr>View</vt:lpstr>
      <vt:lpstr>React/Redux-like Architectures in Android</vt:lpstr>
      <vt:lpstr>Hi, I’m Stephen</vt:lpstr>
      <vt:lpstr>In the Web</vt:lpstr>
      <vt:lpstr>Benefits</vt:lpstr>
      <vt:lpstr>Android Pitfalls*</vt:lpstr>
      <vt:lpstr>What do we do with all of these?</vt:lpstr>
      <vt:lpstr>MVVM Android Architecture</vt:lpstr>
      <vt:lpstr>Redux with Android Arch</vt:lpstr>
      <vt:lpstr>PowerPoint Presentation</vt:lpstr>
      <vt:lpstr>UIState&lt;DataType&gt;</vt:lpstr>
      <vt:lpstr>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React/Redux-like Architectures in Android</dc:title>
  <dc:creator>Schwahn, Stephen J</dc:creator>
  <cp:lastModifiedBy>Schwahn, Stephen J</cp:lastModifiedBy>
  <cp:revision>26</cp:revision>
  <dcterms:created xsi:type="dcterms:W3CDTF">2017-10-23T13:04:31Z</dcterms:created>
  <dcterms:modified xsi:type="dcterms:W3CDTF">2017-10-24T23:49:45Z</dcterms:modified>
</cp:coreProperties>
</file>