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2" r:id="rId3"/>
    <p:sldId id="315" r:id="rId4"/>
    <p:sldId id="303" r:id="rId5"/>
    <p:sldId id="304" r:id="rId6"/>
    <p:sldId id="259" r:id="rId7"/>
    <p:sldId id="260" r:id="rId8"/>
    <p:sldId id="258" r:id="rId9"/>
    <p:sldId id="262" r:id="rId10"/>
    <p:sldId id="263" r:id="rId11"/>
    <p:sldId id="264" r:id="rId12"/>
    <p:sldId id="265" r:id="rId13"/>
    <p:sldId id="266" r:id="rId14"/>
    <p:sldId id="267" r:id="rId15"/>
    <p:sldId id="268" r:id="rId16"/>
    <p:sldId id="257" r:id="rId17"/>
    <p:sldId id="261" r:id="rId18"/>
    <p:sldId id="269" r:id="rId19"/>
    <p:sldId id="271" r:id="rId20"/>
    <p:sldId id="275" r:id="rId21"/>
    <p:sldId id="276" r:id="rId22"/>
    <p:sldId id="277" r:id="rId23"/>
    <p:sldId id="280" r:id="rId24"/>
    <p:sldId id="283" r:id="rId25"/>
    <p:sldId id="287" r:id="rId26"/>
    <p:sldId id="288" r:id="rId27"/>
    <p:sldId id="289" r:id="rId28"/>
    <p:sldId id="290" r:id="rId29"/>
    <p:sldId id="291" r:id="rId30"/>
    <p:sldId id="292" r:id="rId31"/>
    <p:sldId id="318" r:id="rId32"/>
    <p:sldId id="316" r:id="rId33"/>
    <p:sldId id="305" r:id="rId34"/>
    <p:sldId id="294" r:id="rId35"/>
    <p:sldId id="319" r:id="rId36"/>
    <p:sldId id="295" r:id="rId37"/>
    <p:sldId id="296" r:id="rId38"/>
    <p:sldId id="317" r:id="rId39"/>
    <p:sldId id="297" r:id="rId40"/>
    <p:sldId id="320" r:id="rId41"/>
    <p:sldId id="306" r:id="rId42"/>
    <p:sldId id="313"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tr-TR"/>
              <a:t>Asıl başlık stilini düzenlemek için tıklayın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12/4/2021</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41D2AC3-6A0B-4169-B1EA-E3AE8B351BDD}"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D4B9363-8B87-41B7-9F8E-64519CBB8F34}"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AEF5746-5284-4951-9F37-7AE924EDBCB7}"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398B29-7265-4A65-A2A4-6703C057B7C1}"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tr-TR"/>
              <a:t>Asıl başlık stilini düzenlemek için tıklayın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8FBA082-94DF-4C4B-A041-6624924AB0A8}" type="datetimeFigureOut">
              <a:rPr lang="en-US" dirty="0"/>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tr-TR"/>
              <a:t>Asıl başlık stilini düzenlemek için tıklayın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B27686C4-3AB5-4E0C-86CA-FB108C350AA9}" type="datetimeFigureOut">
              <a:rPr lang="en-US" dirty="0"/>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7F47CF-67C9-420C-80A5-E2069FF0C2DF}"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Content Placeholder 3"/>
          <p:cNvSpPr>
            <a:spLocks noGrp="1"/>
          </p:cNvSpPr>
          <p:nvPr>
            <p:ph sz="quarter" idx="13"/>
          </p:nvPr>
        </p:nvSpPr>
        <p:spPr>
          <a:xfrm>
            <a:off x="685802" y="2861733"/>
            <a:ext cx="5088712" cy="2512852"/>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3" name="Content Placeholder 5"/>
          <p:cNvSpPr>
            <a:spLocks noGrp="1"/>
          </p:cNvSpPr>
          <p:nvPr>
            <p:ph sz="quarter" idx="14"/>
          </p:nvPr>
        </p:nvSpPr>
        <p:spPr>
          <a:xfrm>
            <a:off x="5993969" y="2861733"/>
            <a:ext cx="5088713" cy="2512852"/>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C3BFE2-83B7-4B0A-B9D3-AB28331082B3}"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EF78E3-FDA3-4D28-AAA2-0B81F349A39D}"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12/4/2021</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430587-0443-420C-9788-0F20570AFC33}"/>
              </a:ext>
            </a:extLst>
          </p:cNvPr>
          <p:cNvSpPr>
            <a:spLocks noGrp="1"/>
          </p:cNvSpPr>
          <p:nvPr>
            <p:ph type="ctrTitle"/>
          </p:nvPr>
        </p:nvSpPr>
        <p:spPr/>
        <p:txBody>
          <a:bodyPr>
            <a:normAutofit/>
          </a:bodyPr>
          <a:lstStyle/>
          <a:p>
            <a:r>
              <a:rPr lang="en-US" sz="3200" dirty="0"/>
              <a:t>Communication-Efficient Federated Learning and Permissioned Blockchain for Digital Twin Edge Networks</a:t>
            </a:r>
            <a:endParaRPr lang="tr-TR" sz="3200" dirty="0"/>
          </a:p>
        </p:txBody>
      </p:sp>
      <p:sp>
        <p:nvSpPr>
          <p:cNvPr id="3" name="Alt Başlık 2">
            <a:extLst>
              <a:ext uri="{FF2B5EF4-FFF2-40B4-BE49-F238E27FC236}">
                <a16:creationId xmlns:a16="http://schemas.microsoft.com/office/drawing/2014/main" id="{02C0CD9C-345B-4C4B-B1B0-C51F4CD6A325}"/>
              </a:ext>
            </a:extLst>
          </p:cNvPr>
          <p:cNvSpPr>
            <a:spLocks noGrp="1"/>
          </p:cNvSpPr>
          <p:nvPr>
            <p:ph type="subTitle" idx="1"/>
          </p:nvPr>
        </p:nvSpPr>
        <p:spPr/>
        <p:txBody>
          <a:bodyPr/>
          <a:lstStyle/>
          <a:p>
            <a:r>
              <a:rPr lang="tr-TR" dirty="0"/>
              <a:t>18253005 Doğukan Ergin</a:t>
            </a:r>
          </a:p>
        </p:txBody>
      </p:sp>
    </p:spTree>
    <p:extLst>
      <p:ext uri="{BB962C8B-B14F-4D97-AF65-F5344CB8AC3E}">
        <p14:creationId xmlns:p14="http://schemas.microsoft.com/office/powerpoint/2010/main" val="3847349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258D92-3D65-4DA1-9AEB-E8685D3DF790}"/>
              </a:ext>
            </a:extLst>
          </p:cNvPr>
          <p:cNvSpPr>
            <a:spLocks noGrp="1"/>
          </p:cNvSpPr>
          <p:nvPr>
            <p:ph sz="quarter" idx="13"/>
          </p:nvPr>
        </p:nvSpPr>
        <p:spPr>
          <a:xfrm>
            <a:off x="685800" y="360728"/>
            <a:ext cx="10394707" cy="5013858"/>
          </a:xfrm>
        </p:spPr>
        <p:txBody>
          <a:bodyPr>
            <a:normAutofit/>
          </a:bodyPr>
          <a:lstStyle/>
          <a:p>
            <a:pPr marL="0" indent="0">
              <a:buNone/>
            </a:pPr>
            <a:r>
              <a:rPr lang="tr-TR" sz="1800" dirty="0" err="1">
                <a:effectLst/>
                <a:latin typeface="charter"/>
                <a:ea typeface="Times New Roman" panose="02020603050405020304" pitchFamily="18" charset="0"/>
              </a:rPr>
              <a:t>Blockchain</a:t>
            </a:r>
            <a:r>
              <a:rPr lang="tr-TR" sz="1800" dirty="0">
                <a:effectLst/>
                <a:latin typeface="charter"/>
                <a:ea typeface="Times New Roman" panose="02020603050405020304" pitchFamily="18" charset="0"/>
              </a:rPr>
              <a:t> ve yapay zeka entegrasyonu, her iki teknolojinin de yararlarından </a:t>
            </a:r>
            <a:r>
              <a:rPr lang="tr-TR" sz="1800" dirty="0">
                <a:latin typeface="charter"/>
                <a:ea typeface="Times New Roman" panose="02020603050405020304" pitchFamily="18" charset="0"/>
              </a:rPr>
              <a:t>faydalanarak</a:t>
            </a:r>
            <a:r>
              <a:rPr lang="tr-TR" sz="1800" dirty="0">
                <a:effectLst/>
                <a:latin typeface="charter"/>
                <a:ea typeface="Times New Roman" panose="02020603050405020304" pitchFamily="18" charset="0"/>
              </a:rPr>
              <a:t> kablosuz ağlardaki kaynakların güvenli ve verimli bir şekilde optimize edilmesi konusunda önemli gelişmelere yol açmıştır.</a:t>
            </a:r>
          </a:p>
          <a:p>
            <a:pPr marL="0" indent="0">
              <a:buNone/>
            </a:pPr>
            <a:endParaRPr lang="tr-TR" sz="1800" dirty="0">
              <a:effectLst/>
              <a:latin typeface="charter"/>
              <a:ea typeface="Times New Roman" panose="02020603050405020304" pitchFamily="18" charset="0"/>
            </a:endParaRPr>
          </a:p>
          <a:p>
            <a:pPr marL="0" indent="0">
              <a:buNone/>
            </a:pPr>
            <a:endParaRPr lang="tr-TR" sz="1800" dirty="0">
              <a:latin typeface="charter"/>
            </a:endParaRPr>
          </a:p>
        </p:txBody>
      </p:sp>
    </p:spTree>
    <p:extLst>
      <p:ext uri="{BB962C8B-B14F-4D97-AF65-F5344CB8AC3E}">
        <p14:creationId xmlns:p14="http://schemas.microsoft.com/office/powerpoint/2010/main" val="2643685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5AA082E-1692-447E-A84C-1DDBF4A17A03}"/>
              </a:ext>
            </a:extLst>
          </p:cNvPr>
          <p:cNvSpPr>
            <a:spLocks noGrp="1"/>
          </p:cNvSpPr>
          <p:nvPr>
            <p:ph sz="quarter" idx="13"/>
          </p:nvPr>
        </p:nvSpPr>
        <p:spPr>
          <a:xfrm>
            <a:off x="685800" y="302004"/>
            <a:ext cx="10394707" cy="5072581"/>
          </a:xfrm>
        </p:spPr>
        <p:txBody>
          <a:bodyPr>
            <a:normAutofit/>
          </a:bodyPr>
          <a:lstStyle/>
          <a:p>
            <a:r>
              <a:rPr lang="tr-TR" dirty="0">
                <a:solidFill>
                  <a:srgbClr val="000000"/>
                </a:solidFill>
                <a:effectLst/>
                <a:latin typeface="charter"/>
                <a:ea typeface="Times New Roman" panose="02020603050405020304" pitchFamily="18" charset="0"/>
                <a:cs typeface="Times New Roman" panose="02020603050405020304" pitchFamily="18" charset="0"/>
              </a:rPr>
              <a:t>geleneksel yapay zeka algoritmaları, </a:t>
            </a:r>
          </a:p>
          <a:p>
            <a:r>
              <a:rPr lang="tr-TR" sz="1800" dirty="0">
                <a:solidFill>
                  <a:srgbClr val="000000"/>
                </a:solidFill>
                <a:effectLst/>
                <a:latin typeface="charter"/>
                <a:ea typeface="Times New Roman" panose="02020603050405020304" pitchFamily="18" charset="0"/>
                <a:cs typeface="Times New Roman" panose="02020603050405020304" pitchFamily="18" charset="0"/>
              </a:rPr>
              <a:t>Merkezi mekanizmaya çok güveniyor.</a:t>
            </a:r>
          </a:p>
          <a:p>
            <a:r>
              <a:rPr lang="tr-TR" sz="1800" dirty="0">
                <a:solidFill>
                  <a:srgbClr val="000000"/>
                </a:solidFill>
                <a:effectLst/>
                <a:latin typeface="charter"/>
                <a:ea typeface="Times New Roman" panose="02020603050405020304" pitchFamily="18" charset="0"/>
                <a:cs typeface="Times New Roman" panose="02020603050405020304" pitchFamily="18" charset="0"/>
              </a:rPr>
              <a:t>düşük gecikmeli uygulamalar için düşük performans. </a:t>
            </a:r>
          </a:p>
          <a:p>
            <a:pPr marL="0" indent="0">
              <a:buNone/>
            </a:pPr>
            <a:endParaRPr lang="tr-TR" sz="1800" dirty="0">
              <a:solidFill>
                <a:srgbClr val="000000"/>
              </a:solidFill>
              <a:effectLst/>
              <a:latin typeface="charter"/>
              <a:ea typeface="Times New Roman" panose="02020603050405020304" pitchFamily="18" charset="0"/>
              <a:cs typeface="Times New Roman" panose="02020603050405020304" pitchFamily="18" charset="0"/>
            </a:endParaRPr>
          </a:p>
          <a:p>
            <a:r>
              <a:rPr lang="tr-TR" dirty="0">
                <a:solidFill>
                  <a:srgbClr val="000000"/>
                </a:solidFill>
                <a:effectLst/>
                <a:latin typeface="charter"/>
                <a:ea typeface="Times New Roman" panose="02020603050405020304" pitchFamily="18" charset="0"/>
                <a:cs typeface="Times New Roman" panose="02020603050405020304" pitchFamily="18" charset="0"/>
              </a:rPr>
              <a:t>Dağıtılmış yapay zeka algoritmaları, </a:t>
            </a:r>
          </a:p>
          <a:p>
            <a:r>
              <a:rPr lang="tr-TR" sz="1800" dirty="0">
                <a:solidFill>
                  <a:srgbClr val="000000"/>
                </a:solidFill>
                <a:effectLst/>
                <a:latin typeface="charter"/>
                <a:ea typeface="Times New Roman" panose="02020603050405020304" pitchFamily="18" charset="0"/>
                <a:cs typeface="Times New Roman" panose="02020603050405020304" pitchFamily="18" charset="0"/>
              </a:rPr>
              <a:t>uç ağlarda uygulanmak için büyük bir potansiyel. </a:t>
            </a:r>
          </a:p>
          <a:p>
            <a:r>
              <a:rPr lang="tr-TR" sz="1800" dirty="0">
                <a:solidFill>
                  <a:srgbClr val="000000"/>
                </a:solidFill>
                <a:effectLst/>
                <a:latin typeface="charter"/>
                <a:ea typeface="Times New Roman" panose="02020603050405020304" pitchFamily="18" charset="0"/>
                <a:cs typeface="Times New Roman" panose="02020603050405020304" pitchFamily="18" charset="0"/>
              </a:rPr>
              <a:t>Federe öğrenme, dağıtılmış uç ağlarda büyük başarı elde eden, veri gizliliğini koruyan ve öğrenme sürecindeki veri iletim yükünü azaltan bir örnektir.</a:t>
            </a:r>
            <a:endParaRPr lang="tr-TR" sz="1800" dirty="0">
              <a:effectLst/>
              <a:latin typeface="charter"/>
              <a:ea typeface="Yu Mincho" panose="02020400000000000000" pitchFamily="18" charset="-128"/>
              <a:cs typeface="Times New Roman" panose="02020603050405020304" pitchFamily="18" charset="0"/>
            </a:endParaRPr>
          </a:p>
          <a:p>
            <a:endParaRPr lang="tr-TR" sz="1800" dirty="0">
              <a:latin typeface="charter"/>
            </a:endParaRPr>
          </a:p>
        </p:txBody>
      </p:sp>
    </p:spTree>
    <p:extLst>
      <p:ext uri="{BB962C8B-B14F-4D97-AF65-F5344CB8AC3E}">
        <p14:creationId xmlns:p14="http://schemas.microsoft.com/office/powerpoint/2010/main" val="426011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0D52A4B-E9FF-4ADD-A631-30C2102C222A}"/>
              </a:ext>
            </a:extLst>
          </p:cNvPr>
          <p:cNvSpPr>
            <a:spLocks noGrp="1"/>
          </p:cNvSpPr>
          <p:nvPr>
            <p:ph sz="quarter" idx="13"/>
          </p:nvPr>
        </p:nvSpPr>
        <p:spPr>
          <a:xfrm>
            <a:off x="685800" y="620786"/>
            <a:ext cx="10394707" cy="4753800"/>
          </a:xfrm>
        </p:spPr>
        <p:txBody>
          <a:bodyPr>
            <a:normAutofit/>
          </a:bodyPr>
          <a:lstStyle/>
          <a:p>
            <a:r>
              <a:rPr lang="tr-TR" sz="1800" dirty="0">
                <a:solidFill>
                  <a:srgbClr val="FF0000"/>
                </a:solidFill>
                <a:effectLst/>
                <a:latin typeface="charter"/>
                <a:ea typeface="Yu Mincho" panose="02020400000000000000" pitchFamily="18" charset="-128"/>
                <a:cs typeface="Times New Roman" panose="02020603050405020304" pitchFamily="18" charset="0"/>
              </a:rPr>
              <a:t>2-</a:t>
            </a:r>
            <a:r>
              <a:rPr lang="tr-TR" sz="1800" dirty="0">
                <a:effectLst/>
                <a:latin typeface="charter"/>
                <a:ea typeface="Yu Mincho" panose="02020400000000000000" pitchFamily="18" charset="-128"/>
                <a:cs typeface="Times New Roman" panose="02020603050405020304" pitchFamily="18" charset="0"/>
              </a:rPr>
              <a:t> Federe öğrenim ile kaynak optimizasyonu (Resource </a:t>
            </a:r>
            <a:r>
              <a:rPr lang="tr-TR" sz="1800" dirty="0" err="1">
                <a:effectLst/>
                <a:latin typeface="charter"/>
                <a:ea typeface="Yu Mincho" panose="02020400000000000000" pitchFamily="18" charset="-128"/>
                <a:cs typeface="Times New Roman" panose="02020603050405020304" pitchFamily="18" charset="0"/>
              </a:rPr>
              <a:t>Optimization</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With</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Federated</a:t>
            </a:r>
            <a:r>
              <a:rPr lang="tr-TR" sz="1800" dirty="0">
                <a:effectLst/>
                <a:latin typeface="charter"/>
                <a:ea typeface="Yu Mincho" panose="02020400000000000000" pitchFamily="18" charset="-128"/>
                <a:cs typeface="Times New Roman" panose="02020603050405020304" pitchFamily="18" charset="0"/>
              </a:rPr>
              <a:t> Learning)</a:t>
            </a:r>
          </a:p>
          <a:p>
            <a:pPr marL="0" indent="0">
              <a:buNone/>
            </a:pPr>
            <a:r>
              <a:rPr lang="tr-TR" sz="1800" dirty="0">
                <a:solidFill>
                  <a:srgbClr val="000000"/>
                </a:solidFill>
                <a:effectLst/>
                <a:latin typeface="charter"/>
                <a:ea typeface="Times New Roman" panose="02020603050405020304" pitchFamily="18" charset="0"/>
                <a:cs typeface="Times New Roman" panose="02020603050405020304" pitchFamily="18" charset="0"/>
              </a:rPr>
              <a:t>Federe öğrenme, geniş ilgi gören gelişmekte olan bir model</a:t>
            </a:r>
            <a:r>
              <a:rPr lang="tr-TR" sz="1800" dirty="0">
                <a:solidFill>
                  <a:srgbClr val="000000"/>
                </a:solidFill>
                <a:latin typeface="charter"/>
                <a:ea typeface="Times New Roman" panose="02020603050405020304" pitchFamily="18" charset="0"/>
                <a:cs typeface="Times New Roman" panose="02020603050405020304" pitchFamily="18" charset="0"/>
              </a:rPr>
              <a:t>dir</a:t>
            </a:r>
            <a:r>
              <a:rPr lang="tr-TR" sz="1800" dirty="0">
                <a:solidFill>
                  <a:srgbClr val="000000"/>
                </a:solidFill>
                <a:effectLst/>
                <a:latin typeface="charter"/>
                <a:ea typeface="Times New Roman" panose="02020603050405020304" pitchFamily="18" charset="0"/>
                <a:cs typeface="Times New Roman" panose="02020603050405020304" pitchFamily="18" charset="0"/>
              </a:rPr>
              <a:t>. Veri sızıntısı risklerini azaltabilen ve böylece veri gizliliğini artırabilen yeni bir dağıtılmış makine öğrenimi çerçevesi sağlar [15]. </a:t>
            </a:r>
          </a:p>
          <a:p>
            <a:pPr marL="0" indent="0">
              <a:buNone/>
            </a:pPr>
            <a:r>
              <a:rPr lang="tr-TR" sz="1800" dirty="0" err="1">
                <a:solidFill>
                  <a:srgbClr val="000000"/>
                </a:solidFill>
                <a:effectLst/>
                <a:latin typeface="charter"/>
                <a:ea typeface="Times New Roman" panose="02020603050405020304" pitchFamily="18" charset="0"/>
                <a:cs typeface="Times New Roman" panose="02020603050405020304" pitchFamily="18" charset="0"/>
              </a:rPr>
              <a:t>Yu</a:t>
            </a:r>
            <a:r>
              <a:rPr lang="tr-TR" sz="1800" dirty="0">
                <a:solidFill>
                  <a:srgbClr val="000000"/>
                </a:solidFill>
                <a:effectLst/>
                <a:latin typeface="charter"/>
                <a:ea typeface="Times New Roman" panose="02020603050405020304" pitchFamily="18" charset="0"/>
                <a:cs typeface="Times New Roman" panose="02020603050405020304" pitchFamily="18" charset="0"/>
              </a:rPr>
              <a:t> ve ark. [16] kullanıcılardan geçmiş verileri toplamayı gerektirmeyen federe öğrenmeye dayalı </a:t>
            </a:r>
            <a:r>
              <a:rPr lang="tr-TR" sz="1800" dirty="0" err="1">
                <a:solidFill>
                  <a:srgbClr val="000000"/>
                </a:solidFill>
                <a:effectLst/>
                <a:latin typeface="charter"/>
                <a:ea typeface="Times New Roman" panose="02020603050405020304" pitchFamily="18" charset="0"/>
                <a:cs typeface="Times New Roman" panose="02020603050405020304" pitchFamily="18" charset="0"/>
              </a:rPr>
              <a:t>proaktif</a:t>
            </a:r>
            <a:r>
              <a:rPr lang="tr-TR" sz="1800" dirty="0">
                <a:solidFill>
                  <a:srgbClr val="000000"/>
                </a:solidFill>
                <a:effectLst/>
                <a:latin typeface="charter"/>
                <a:ea typeface="Times New Roman" panose="02020603050405020304" pitchFamily="18" charset="0"/>
                <a:cs typeface="Times New Roman" panose="02020603050405020304" pitchFamily="18" charset="0"/>
              </a:rPr>
              <a:t> bir içerik önbelleğe alma şeması önerdi. </a:t>
            </a:r>
          </a:p>
          <a:p>
            <a:pPr marL="0" indent="0">
              <a:buNone/>
            </a:pPr>
            <a:r>
              <a:rPr lang="tr-TR" sz="1800" dirty="0" err="1">
                <a:solidFill>
                  <a:srgbClr val="000000"/>
                </a:solidFill>
                <a:effectLst/>
                <a:latin typeface="charter"/>
                <a:ea typeface="Times New Roman" panose="02020603050405020304" pitchFamily="18" charset="0"/>
                <a:cs typeface="Times New Roman" panose="02020603050405020304" pitchFamily="18" charset="0"/>
              </a:rPr>
              <a:t>Tran</a:t>
            </a:r>
            <a:r>
              <a:rPr lang="tr-TR" sz="1800" dirty="0">
                <a:solidFill>
                  <a:srgbClr val="000000"/>
                </a:solidFill>
                <a:effectLst/>
                <a:latin typeface="charter"/>
                <a:ea typeface="Times New Roman" panose="02020603050405020304" pitchFamily="18" charset="0"/>
                <a:cs typeface="Times New Roman" panose="02020603050405020304" pitchFamily="18" charset="0"/>
              </a:rPr>
              <a:t> ve ark. [17], heterojen güç kısıtlamalarını ve kullanıcı ekipmanının yerel veri boyutunu içeren bir optimizasyon sorununu çözmek için federe öğrenme kavramını tanıttı. </a:t>
            </a:r>
            <a:endParaRPr lang="tr-TR" sz="1800" dirty="0">
              <a:effectLst/>
              <a:latin typeface="charter"/>
              <a:ea typeface="Yu Mincho" panose="02020400000000000000" pitchFamily="18" charset="-128"/>
              <a:cs typeface="Times New Roman" panose="02020603050405020304" pitchFamily="18" charset="0"/>
            </a:endParaRPr>
          </a:p>
          <a:p>
            <a:pPr marL="0" indent="0">
              <a:buNone/>
            </a:pPr>
            <a:endParaRPr lang="tr-TR" sz="1800" dirty="0">
              <a:effectLst/>
              <a:latin typeface="charter"/>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272784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C90A200-99A2-4FF3-A80F-D819CE3C6A8F}"/>
              </a:ext>
            </a:extLst>
          </p:cNvPr>
          <p:cNvSpPr>
            <a:spLocks noGrp="1"/>
          </p:cNvSpPr>
          <p:nvPr>
            <p:ph sz="quarter" idx="13"/>
          </p:nvPr>
        </p:nvSpPr>
        <p:spPr>
          <a:xfrm>
            <a:off x="685800" y="360728"/>
            <a:ext cx="10394707" cy="5013858"/>
          </a:xfrm>
        </p:spPr>
        <p:txBody>
          <a:bodyPr/>
          <a:lstStyle/>
          <a:p>
            <a:r>
              <a:rPr lang="tr-TR" sz="1800" dirty="0">
                <a:effectLst/>
                <a:latin typeface="charter"/>
                <a:ea typeface="Times New Roman" panose="02020603050405020304" pitchFamily="18" charset="0"/>
              </a:rPr>
              <a:t>Kablosuz ağlar araştırma topluluğunun federe öğrenmeye artan ilgisi, kaynak optimizasyonu yoluyla federe öğrenmenin performansını artırmak için bu yönde iyi bir çalışma hacmine [18] </a:t>
            </a:r>
          </a:p>
          <a:p>
            <a:endParaRPr lang="tr-TR" sz="1800" dirty="0">
              <a:latin typeface="charter"/>
              <a:ea typeface="Times New Roman" panose="02020603050405020304" pitchFamily="18" charset="0"/>
            </a:endParaRPr>
          </a:p>
          <a:p>
            <a:r>
              <a:rPr lang="tr-TR" sz="1800" dirty="0" err="1">
                <a:effectLst/>
                <a:latin typeface="charter"/>
                <a:ea typeface="Times New Roman" panose="02020603050405020304" pitchFamily="18" charset="0"/>
              </a:rPr>
              <a:t>Wang</a:t>
            </a:r>
            <a:r>
              <a:rPr lang="tr-TR" sz="1800" dirty="0">
                <a:effectLst/>
                <a:latin typeface="charter"/>
                <a:ea typeface="Times New Roman" panose="02020603050405020304" pitchFamily="18" charset="0"/>
              </a:rPr>
              <a:t> ve arkadaşları [22], yerel eğitimin ve küresel toplamanın çalışma sürelerini en iyi şekilde ayarlayarak belirli bir kaynak bütçesi altındaki kayıp işlevini en aza indirmek için federe öğrenme için bir kontrol algoritması önerdi. </a:t>
            </a:r>
          </a:p>
          <a:p>
            <a:endParaRPr lang="tr-TR" sz="1800" dirty="0">
              <a:latin typeface="charter"/>
            </a:endParaRPr>
          </a:p>
          <a:p>
            <a:r>
              <a:rPr lang="tr-TR" sz="1800" dirty="0" err="1">
                <a:effectLst/>
                <a:latin typeface="charter"/>
                <a:ea typeface="Times New Roman" panose="02020603050405020304" pitchFamily="18" charset="0"/>
              </a:rPr>
              <a:t>Dinh</a:t>
            </a:r>
            <a:r>
              <a:rPr lang="tr-TR" sz="1800" dirty="0">
                <a:effectLst/>
                <a:latin typeface="charter"/>
                <a:ea typeface="Times New Roman" panose="02020603050405020304" pitchFamily="18" charset="0"/>
              </a:rPr>
              <a:t> ve ark. [23] kablosuz ağlarda kaynak tahsisi optimize etmek için federe öğrenmeyi Kullandılar.</a:t>
            </a:r>
            <a:endParaRPr lang="tr-TR" dirty="0">
              <a:latin typeface="charter"/>
            </a:endParaRPr>
          </a:p>
        </p:txBody>
      </p:sp>
    </p:spTree>
    <p:extLst>
      <p:ext uri="{BB962C8B-B14F-4D97-AF65-F5344CB8AC3E}">
        <p14:creationId xmlns:p14="http://schemas.microsoft.com/office/powerpoint/2010/main" val="1330755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7274F6B-CDB2-4D41-B068-797A59094F12}"/>
              </a:ext>
            </a:extLst>
          </p:cNvPr>
          <p:cNvSpPr>
            <a:spLocks noGrp="1"/>
          </p:cNvSpPr>
          <p:nvPr>
            <p:ph sz="quarter" idx="13"/>
          </p:nvPr>
        </p:nvSpPr>
        <p:spPr>
          <a:xfrm>
            <a:off x="685800" y="671120"/>
            <a:ext cx="10394707" cy="4703466"/>
          </a:xfrm>
        </p:spPr>
        <p:txBody>
          <a:bodyPr>
            <a:normAutofit/>
          </a:bodyPr>
          <a:lstStyle/>
          <a:p>
            <a:r>
              <a:rPr lang="tr-TR" dirty="0">
                <a:solidFill>
                  <a:srgbClr val="FF0000"/>
                </a:solidFill>
                <a:effectLst/>
                <a:latin typeface="charter"/>
                <a:ea typeface="Yu Mincho" panose="02020400000000000000" pitchFamily="18" charset="-128"/>
                <a:cs typeface="Times New Roman" panose="02020603050405020304" pitchFamily="18" charset="0"/>
              </a:rPr>
              <a:t>3- </a:t>
            </a:r>
            <a:r>
              <a:rPr lang="tr-TR" dirty="0">
                <a:effectLst/>
                <a:latin typeface="charter"/>
                <a:ea typeface="Yu Mincho" panose="02020400000000000000" pitchFamily="18" charset="-128"/>
                <a:cs typeface="Times New Roman" panose="02020603050405020304" pitchFamily="18" charset="0"/>
              </a:rPr>
              <a:t>dijital ikiz(</a:t>
            </a:r>
            <a:r>
              <a:rPr lang="tr-TR" dirty="0" err="1">
                <a:effectLst/>
                <a:latin typeface="charter"/>
                <a:ea typeface="Yu Mincho" panose="02020400000000000000" pitchFamily="18" charset="-128"/>
                <a:cs typeface="Times New Roman" panose="02020603050405020304" pitchFamily="18" charset="0"/>
              </a:rPr>
              <a:t>Digital</a:t>
            </a:r>
            <a:r>
              <a:rPr lang="tr-TR" dirty="0">
                <a:effectLst/>
                <a:latin typeface="charter"/>
                <a:ea typeface="Yu Mincho" panose="02020400000000000000" pitchFamily="18" charset="-128"/>
                <a:cs typeface="Times New Roman" panose="02020603050405020304" pitchFamily="18" charset="0"/>
              </a:rPr>
              <a:t> </a:t>
            </a:r>
            <a:r>
              <a:rPr lang="tr-TR" dirty="0" err="1">
                <a:effectLst/>
                <a:latin typeface="charter"/>
                <a:ea typeface="Yu Mincho" panose="02020400000000000000" pitchFamily="18" charset="-128"/>
                <a:cs typeface="Times New Roman" panose="02020603050405020304" pitchFamily="18" charset="0"/>
              </a:rPr>
              <a:t>Twin</a:t>
            </a:r>
            <a:r>
              <a:rPr lang="tr-TR" dirty="0">
                <a:effectLst/>
                <a:latin typeface="charter"/>
                <a:ea typeface="Yu Mincho" panose="02020400000000000000" pitchFamily="18" charset="-128"/>
                <a:cs typeface="Times New Roman" panose="02020603050405020304" pitchFamily="18" charset="0"/>
              </a:rPr>
              <a:t>) </a:t>
            </a:r>
          </a:p>
          <a:p>
            <a:r>
              <a:rPr lang="tr-TR" sz="1800" dirty="0">
                <a:effectLst/>
                <a:latin typeface="charter"/>
                <a:ea typeface="Times New Roman" panose="02020603050405020304" pitchFamily="18" charset="0"/>
              </a:rPr>
              <a:t>cihazlar tarafından oluşturulan büyük miktarda verinin analizine dayanmaktadır.</a:t>
            </a:r>
          </a:p>
          <a:p>
            <a:r>
              <a:rPr lang="tr-TR" sz="1800" dirty="0">
                <a:effectLst/>
                <a:latin typeface="charter"/>
                <a:ea typeface="Times New Roman" panose="02020603050405020304" pitchFamily="18" charset="0"/>
              </a:rPr>
              <a:t>dijital ikizlerin analiz sonuçları da fiziksel cihazların performansını artırabilir.</a:t>
            </a:r>
          </a:p>
          <a:p>
            <a:r>
              <a:rPr lang="tr-TR" sz="1800" dirty="0">
                <a:solidFill>
                  <a:srgbClr val="000000"/>
                </a:solidFill>
                <a:effectLst/>
                <a:latin typeface="charter"/>
                <a:ea typeface="Times New Roman" panose="02020603050405020304" pitchFamily="18" charset="0"/>
                <a:cs typeface="Times New Roman" panose="02020603050405020304" pitchFamily="18" charset="0"/>
              </a:rPr>
              <a:t>daha fazla hesaplama ve analiz doğrudan bu dijital ikizler üzerinde yürütülebilir.</a:t>
            </a:r>
            <a:endParaRPr lang="tr-TR" sz="1800" dirty="0">
              <a:effectLst/>
              <a:latin typeface="charter"/>
              <a:ea typeface="Times New Roman" panose="02020603050405020304" pitchFamily="18" charset="0"/>
            </a:endParaRPr>
          </a:p>
          <a:p>
            <a:r>
              <a:rPr lang="tr-TR" sz="1800" dirty="0">
                <a:solidFill>
                  <a:srgbClr val="000000"/>
                </a:solidFill>
                <a:effectLst/>
                <a:latin typeface="charter"/>
                <a:ea typeface="Times New Roman" panose="02020603050405020304" pitchFamily="18" charset="0"/>
                <a:cs typeface="Times New Roman" panose="02020603050405020304" pitchFamily="18" charset="0"/>
              </a:rPr>
              <a:t>hem gecikme performansında hem de bilgi işlem verimliliğinde Artış.</a:t>
            </a:r>
          </a:p>
          <a:p>
            <a:r>
              <a:rPr lang="tr-TR" sz="1800" dirty="0">
                <a:effectLst/>
                <a:latin typeface="charter"/>
                <a:ea typeface="Times New Roman" panose="02020603050405020304" pitchFamily="18" charset="0"/>
              </a:rPr>
              <a:t>Dijital ikizler akıllı üretim [26], sağlık yönetimi [27] ve sistem simülasyonu [28] gibi birçok endüstride uygulanmıştır. </a:t>
            </a:r>
          </a:p>
          <a:p>
            <a:endParaRPr lang="tr-TR" sz="1800" dirty="0">
              <a:latin typeface="charter"/>
            </a:endParaRPr>
          </a:p>
        </p:txBody>
      </p:sp>
    </p:spTree>
    <p:extLst>
      <p:ext uri="{BB962C8B-B14F-4D97-AF65-F5344CB8AC3E}">
        <p14:creationId xmlns:p14="http://schemas.microsoft.com/office/powerpoint/2010/main" val="452703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ED27E08-CDBC-491C-9E59-C00860688655}"/>
              </a:ext>
            </a:extLst>
          </p:cNvPr>
          <p:cNvSpPr>
            <a:spLocks noGrp="1"/>
          </p:cNvSpPr>
          <p:nvPr>
            <p:ph sz="quarter" idx="13"/>
          </p:nvPr>
        </p:nvSpPr>
        <p:spPr>
          <a:xfrm>
            <a:off x="685800" y="427840"/>
            <a:ext cx="10394707" cy="4946746"/>
          </a:xfrm>
        </p:spPr>
        <p:txBody>
          <a:bodyPr/>
          <a:lstStyle/>
          <a:p>
            <a:r>
              <a:rPr lang="tr-TR" sz="1800" dirty="0" err="1">
                <a:effectLst/>
                <a:latin typeface="charter"/>
                <a:ea typeface="Times New Roman" panose="02020603050405020304" pitchFamily="18" charset="0"/>
              </a:rPr>
              <a:t>Schluse</a:t>
            </a:r>
            <a:r>
              <a:rPr lang="tr-TR" sz="1800" dirty="0">
                <a:effectLst/>
                <a:latin typeface="charter"/>
                <a:ea typeface="Times New Roman" panose="02020603050405020304" pitchFamily="18" charset="0"/>
              </a:rPr>
              <a:t> ve arkadaşları [28] simülasyon tabanlı sistem mühendisliği için yeni temeller sağlayan farklı uygulama senaryolarında uygulanabilir dijital ikizleri tanıttı. </a:t>
            </a:r>
          </a:p>
          <a:p>
            <a:r>
              <a:rPr lang="tr-TR" sz="1800" dirty="0" err="1">
                <a:effectLst/>
                <a:latin typeface="charter"/>
                <a:ea typeface="Times New Roman" panose="02020603050405020304" pitchFamily="18" charset="0"/>
              </a:rPr>
              <a:t>Leng</a:t>
            </a:r>
            <a:r>
              <a:rPr lang="tr-TR" sz="1800" dirty="0">
                <a:effectLst/>
                <a:latin typeface="charter"/>
                <a:ea typeface="Times New Roman" panose="02020603050405020304" pitchFamily="18" charset="0"/>
              </a:rPr>
              <a:t> ve arkadaşları [29], üretim sistemlerinde bütünsel planlama ve yerel yürütme arasındaki dengesizlikle başa çıkmak için alt düzey </a:t>
            </a:r>
            <a:r>
              <a:rPr lang="tr-TR" sz="1800" dirty="0" err="1">
                <a:effectLst/>
                <a:latin typeface="charter"/>
                <a:ea typeface="Times New Roman" panose="02020603050405020304" pitchFamily="18" charset="0"/>
              </a:rPr>
              <a:t>blockchain</a:t>
            </a:r>
            <a:r>
              <a:rPr lang="tr-TR" sz="1800" dirty="0">
                <a:effectLst/>
                <a:latin typeface="charter"/>
                <a:ea typeface="Times New Roman" panose="02020603050405020304" pitchFamily="18" charset="0"/>
              </a:rPr>
              <a:t> ve üst düzey dijital ikiz modellerden oluşan </a:t>
            </a:r>
            <a:r>
              <a:rPr lang="tr-TR" sz="1800" dirty="0" err="1">
                <a:effectLst/>
                <a:latin typeface="charter"/>
                <a:ea typeface="Times New Roman" panose="02020603050405020304" pitchFamily="18" charset="0"/>
              </a:rPr>
              <a:t>ManuChain</a:t>
            </a:r>
            <a:r>
              <a:rPr lang="tr-TR" sz="1800" dirty="0">
                <a:effectLst/>
                <a:latin typeface="charter"/>
                <a:ea typeface="Times New Roman" panose="02020603050405020304" pitchFamily="18" charset="0"/>
              </a:rPr>
              <a:t> adlı bir hibrit model önerdi</a:t>
            </a:r>
          </a:p>
        </p:txBody>
      </p:sp>
    </p:spTree>
    <p:extLst>
      <p:ext uri="{BB962C8B-B14F-4D97-AF65-F5344CB8AC3E}">
        <p14:creationId xmlns:p14="http://schemas.microsoft.com/office/powerpoint/2010/main" val="4112199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A0200B-5F2D-4E57-BD46-6757A12AEA8C}"/>
              </a:ext>
            </a:extLst>
          </p:cNvPr>
          <p:cNvSpPr>
            <a:spLocks noGrp="1"/>
          </p:cNvSpPr>
          <p:nvPr>
            <p:ph type="title"/>
          </p:nvPr>
        </p:nvSpPr>
        <p:spPr/>
        <p:txBody>
          <a:bodyPr>
            <a:normAutofit/>
          </a:bodyPr>
          <a:lstStyle/>
          <a:p>
            <a:pPr algn="ctr"/>
            <a:r>
              <a:rPr lang="tr-TR" sz="3200" dirty="0"/>
              <a:t>III. Sistem modeli</a:t>
            </a:r>
          </a:p>
        </p:txBody>
      </p:sp>
      <p:sp>
        <p:nvSpPr>
          <p:cNvPr id="3" name="İçerik Yer Tutucusu 2">
            <a:extLst>
              <a:ext uri="{FF2B5EF4-FFF2-40B4-BE49-F238E27FC236}">
                <a16:creationId xmlns:a16="http://schemas.microsoft.com/office/drawing/2014/main" id="{5007558C-D99E-4D6E-8CA7-F9AA51742330}"/>
              </a:ext>
            </a:extLst>
          </p:cNvPr>
          <p:cNvSpPr>
            <a:spLocks noGrp="1"/>
          </p:cNvSpPr>
          <p:nvPr>
            <p:ph sz="quarter" idx="13"/>
          </p:nvPr>
        </p:nvSpPr>
        <p:spPr/>
        <p:txBody>
          <a:bodyPr/>
          <a:lstStyle/>
          <a:p>
            <a:r>
              <a:rPr lang="tr-TR" sz="1800" dirty="0">
                <a:effectLst/>
                <a:latin typeface="charter"/>
                <a:ea typeface="Yu Mincho" panose="02020400000000000000" pitchFamily="18" charset="-128"/>
                <a:cs typeface="Times New Roman" panose="02020603050405020304" pitchFamily="18" charset="0"/>
              </a:rPr>
              <a:t>Uç ağlarda dijital ikiz (</a:t>
            </a:r>
            <a:r>
              <a:rPr lang="tr-TR" sz="1800" dirty="0" err="1">
                <a:effectLst/>
                <a:latin typeface="charter"/>
                <a:ea typeface="Yu Mincho" panose="02020400000000000000" pitchFamily="18" charset="-128"/>
                <a:cs typeface="Times New Roman" panose="02020603050405020304" pitchFamily="18" charset="0"/>
              </a:rPr>
              <a:t>Digital</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Twin</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Edge</a:t>
            </a:r>
            <a:r>
              <a:rPr lang="tr-TR" sz="1800" dirty="0">
                <a:effectLst/>
                <a:latin typeface="charter"/>
                <a:ea typeface="Yu Mincho" panose="02020400000000000000" pitchFamily="18" charset="-128"/>
                <a:cs typeface="Times New Roman" panose="02020603050405020304" pitchFamily="18" charset="0"/>
              </a:rPr>
              <a:t> Networks)</a:t>
            </a:r>
          </a:p>
          <a:p>
            <a:pPr>
              <a:lnSpc>
                <a:spcPct val="107000"/>
              </a:lnSpc>
              <a:spcAft>
                <a:spcPts val="800"/>
              </a:spcAft>
            </a:pPr>
            <a:r>
              <a:rPr lang="tr-TR" sz="1800" dirty="0">
                <a:effectLst/>
                <a:latin typeface="charter"/>
                <a:ea typeface="Yu Mincho" panose="02020400000000000000" pitchFamily="18" charset="-128"/>
                <a:cs typeface="Times New Roman" panose="02020603050405020304" pitchFamily="18" charset="0"/>
              </a:rPr>
              <a:t>DİTEN için </a:t>
            </a:r>
            <a:r>
              <a:rPr lang="tr-TR" sz="1800" dirty="0" err="1">
                <a:effectLst/>
                <a:latin typeface="charter"/>
                <a:ea typeface="Yu Mincho" panose="02020400000000000000" pitchFamily="18" charset="-128"/>
                <a:cs typeface="Times New Roman" panose="02020603050405020304" pitchFamily="18" charset="0"/>
              </a:rPr>
              <a:t>blokzincir</a:t>
            </a:r>
            <a:r>
              <a:rPr lang="tr-TR" sz="1800" dirty="0">
                <a:effectLst/>
                <a:latin typeface="charter"/>
                <a:ea typeface="Yu Mincho" panose="02020400000000000000" pitchFamily="18" charset="-128"/>
                <a:cs typeface="Times New Roman" panose="02020603050405020304" pitchFamily="18" charset="0"/>
              </a:rPr>
              <a:t> ve federe öğrenme modeli (</a:t>
            </a:r>
            <a:r>
              <a:rPr lang="tr-TR" sz="1800" dirty="0" err="1">
                <a:effectLst/>
                <a:latin typeface="charter"/>
                <a:ea typeface="Yu Mincho" panose="02020400000000000000" pitchFamily="18" charset="-128"/>
                <a:cs typeface="Times New Roman" panose="02020603050405020304" pitchFamily="18" charset="0"/>
              </a:rPr>
              <a:t>Blockchain</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and</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Federated</a:t>
            </a:r>
            <a:r>
              <a:rPr lang="tr-TR" sz="1800" dirty="0">
                <a:effectLst/>
                <a:latin typeface="charter"/>
                <a:ea typeface="Yu Mincho" panose="02020400000000000000" pitchFamily="18" charset="-128"/>
                <a:cs typeface="Times New Roman" panose="02020603050405020304" pitchFamily="18" charset="0"/>
              </a:rPr>
              <a:t> Learning Model </a:t>
            </a:r>
            <a:r>
              <a:rPr lang="tr-TR" sz="1800" dirty="0" err="1">
                <a:effectLst/>
                <a:latin typeface="charter"/>
                <a:ea typeface="Yu Mincho" panose="02020400000000000000" pitchFamily="18" charset="-128"/>
                <a:cs typeface="Times New Roman" panose="02020603050405020304" pitchFamily="18" charset="0"/>
              </a:rPr>
              <a:t>for</a:t>
            </a:r>
            <a:r>
              <a:rPr lang="tr-TR" sz="1800" dirty="0">
                <a:effectLst/>
                <a:latin typeface="charter"/>
                <a:ea typeface="Yu Mincho" panose="02020400000000000000" pitchFamily="18" charset="-128"/>
                <a:cs typeface="Times New Roman" panose="02020603050405020304" pitchFamily="18" charset="0"/>
              </a:rPr>
              <a:t> DITEN)</a:t>
            </a:r>
          </a:p>
          <a:p>
            <a:r>
              <a:rPr lang="tr-TR" sz="1800" dirty="0">
                <a:effectLst/>
                <a:latin typeface="charter"/>
                <a:ea typeface="Yu Mincho" panose="02020400000000000000" pitchFamily="18" charset="-128"/>
                <a:cs typeface="Times New Roman" panose="02020603050405020304" pitchFamily="18" charset="0"/>
              </a:rPr>
              <a:t>İletişim modeli (COMMUNUCATİON MODEL)</a:t>
            </a:r>
          </a:p>
          <a:p>
            <a:endParaRPr lang="tr-TR" dirty="0">
              <a:latin typeface="charter"/>
            </a:endParaRPr>
          </a:p>
        </p:txBody>
      </p:sp>
    </p:spTree>
    <p:extLst>
      <p:ext uri="{BB962C8B-B14F-4D97-AF65-F5344CB8AC3E}">
        <p14:creationId xmlns:p14="http://schemas.microsoft.com/office/powerpoint/2010/main" val="374656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74CDA30-B012-4065-A0F0-46DFEE06C67E}"/>
              </a:ext>
            </a:extLst>
          </p:cNvPr>
          <p:cNvSpPr>
            <a:spLocks noGrp="1"/>
          </p:cNvSpPr>
          <p:nvPr>
            <p:ph sz="quarter" idx="13"/>
          </p:nvPr>
        </p:nvSpPr>
        <p:spPr>
          <a:xfrm>
            <a:off x="685800" y="662730"/>
            <a:ext cx="10394707" cy="4711855"/>
          </a:xfrm>
        </p:spPr>
        <p:txBody>
          <a:bodyPr>
            <a:normAutofit/>
          </a:bodyPr>
          <a:lstStyle/>
          <a:p>
            <a:r>
              <a:rPr lang="tr-TR" sz="1800" dirty="0">
                <a:solidFill>
                  <a:srgbClr val="FF0000"/>
                </a:solidFill>
                <a:latin typeface="charter"/>
                <a:ea typeface="Yu Mincho" panose="02020400000000000000" pitchFamily="18" charset="-128"/>
                <a:cs typeface="Times New Roman" panose="02020603050405020304" pitchFamily="18" charset="0"/>
              </a:rPr>
              <a:t>1</a:t>
            </a:r>
            <a:r>
              <a:rPr lang="tr-TR" sz="1800" dirty="0">
                <a:solidFill>
                  <a:srgbClr val="FF0000"/>
                </a:solidFill>
                <a:effectLst/>
                <a:latin typeface="charter"/>
                <a:ea typeface="Yu Mincho" panose="02020400000000000000" pitchFamily="18" charset="-128"/>
                <a:cs typeface="Times New Roman" panose="02020603050405020304" pitchFamily="18" charset="0"/>
              </a:rPr>
              <a:t>. </a:t>
            </a:r>
            <a:r>
              <a:rPr lang="tr-TR" sz="1800" dirty="0">
                <a:effectLst/>
                <a:latin typeface="charter"/>
                <a:ea typeface="Yu Mincho" panose="02020400000000000000" pitchFamily="18" charset="-128"/>
                <a:cs typeface="Times New Roman" panose="02020603050405020304" pitchFamily="18" charset="0"/>
              </a:rPr>
              <a:t>Uç ağlarda dijital ikiz (</a:t>
            </a:r>
            <a:r>
              <a:rPr lang="tr-TR" sz="1800" dirty="0" err="1">
                <a:effectLst/>
                <a:latin typeface="charter"/>
                <a:ea typeface="Yu Mincho" panose="02020400000000000000" pitchFamily="18" charset="-128"/>
                <a:cs typeface="Times New Roman" panose="02020603050405020304" pitchFamily="18" charset="0"/>
              </a:rPr>
              <a:t>Digital</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Twin</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Edge</a:t>
            </a:r>
            <a:r>
              <a:rPr lang="tr-TR" sz="1800" dirty="0">
                <a:effectLst/>
                <a:latin typeface="charter"/>
                <a:ea typeface="Yu Mincho" panose="02020400000000000000" pitchFamily="18" charset="-128"/>
                <a:cs typeface="Times New Roman" panose="02020603050405020304" pitchFamily="18" charset="0"/>
              </a:rPr>
              <a:t> Networks)</a:t>
            </a:r>
          </a:p>
          <a:p>
            <a:pPr marL="0" indent="0">
              <a:buNone/>
            </a:pPr>
            <a:r>
              <a:rPr lang="tr-TR" sz="1800" dirty="0">
                <a:solidFill>
                  <a:srgbClr val="92D050"/>
                </a:solidFill>
                <a:effectLst/>
                <a:latin typeface="charter"/>
                <a:ea typeface="Yu Mincho" panose="02020400000000000000" pitchFamily="18" charset="-128"/>
                <a:cs typeface="Times New Roman" panose="02020603050405020304" pitchFamily="18" charset="0"/>
              </a:rPr>
              <a:t>1.a) </a:t>
            </a:r>
            <a:r>
              <a:rPr lang="tr-TR" sz="1800" dirty="0">
                <a:solidFill>
                  <a:srgbClr val="000000"/>
                </a:solidFill>
                <a:effectLst/>
                <a:latin typeface="charter"/>
                <a:ea typeface="Yu Mincho" panose="02020400000000000000" pitchFamily="18" charset="-128"/>
                <a:cs typeface="Times New Roman" panose="02020603050405020304" pitchFamily="18" charset="0"/>
              </a:rPr>
              <a:t>kullanıcı düzlemi (User </a:t>
            </a:r>
            <a:r>
              <a:rPr lang="tr-TR" sz="1800" dirty="0" err="1">
                <a:solidFill>
                  <a:srgbClr val="000000"/>
                </a:solidFill>
                <a:effectLst/>
                <a:latin typeface="charter"/>
                <a:ea typeface="Yu Mincho" panose="02020400000000000000" pitchFamily="18" charset="-128"/>
                <a:cs typeface="Times New Roman" panose="02020603050405020304" pitchFamily="18" charset="0"/>
              </a:rPr>
              <a:t>plane</a:t>
            </a:r>
            <a:r>
              <a:rPr lang="tr-TR" sz="1800" dirty="0">
                <a:solidFill>
                  <a:srgbClr val="000000"/>
                </a:solidFill>
                <a:effectLst/>
                <a:latin typeface="charter"/>
                <a:ea typeface="Yu Mincho" panose="02020400000000000000" pitchFamily="18" charset="-128"/>
                <a:cs typeface="Times New Roman" panose="02020603050405020304" pitchFamily="18" charset="0"/>
              </a:rPr>
              <a:t>)</a:t>
            </a:r>
          </a:p>
          <a:p>
            <a:pPr marL="0" indent="0">
              <a:buNone/>
            </a:pPr>
            <a:r>
              <a:rPr lang="tr-TR" sz="1800" dirty="0">
                <a:solidFill>
                  <a:srgbClr val="92D050"/>
                </a:solidFill>
                <a:latin typeface="charter"/>
                <a:ea typeface="Yu Mincho" panose="02020400000000000000" pitchFamily="18" charset="-128"/>
                <a:cs typeface="Times New Roman" panose="02020603050405020304" pitchFamily="18" charset="0"/>
              </a:rPr>
              <a:t>1.b)</a:t>
            </a:r>
            <a:r>
              <a:rPr lang="tr-TR" sz="1800" dirty="0">
                <a:solidFill>
                  <a:srgbClr val="92D050"/>
                </a:solidFill>
                <a:effectLst/>
                <a:latin typeface="charter"/>
                <a:ea typeface="Yu Mincho" panose="02020400000000000000" pitchFamily="18" charset="-128"/>
                <a:cs typeface="Times New Roman" panose="02020603050405020304" pitchFamily="18" charset="0"/>
              </a:rPr>
              <a:t> </a:t>
            </a:r>
            <a:r>
              <a:rPr lang="tr-TR" sz="1800" dirty="0">
                <a:solidFill>
                  <a:srgbClr val="000000"/>
                </a:solidFill>
                <a:latin typeface="charter"/>
                <a:ea typeface="Yu Mincho" panose="02020400000000000000" pitchFamily="18" charset="-128"/>
                <a:cs typeface="Times New Roman" panose="02020603050405020304" pitchFamily="18" charset="0"/>
              </a:rPr>
              <a:t>uç</a:t>
            </a:r>
            <a:r>
              <a:rPr lang="tr-TR" sz="1800" dirty="0">
                <a:solidFill>
                  <a:srgbClr val="000000"/>
                </a:solidFill>
                <a:effectLst/>
                <a:latin typeface="charter"/>
                <a:ea typeface="Yu Mincho" panose="02020400000000000000" pitchFamily="18" charset="-128"/>
                <a:cs typeface="Times New Roman" panose="02020603050405020304" pitchFamily="18" charset="0"/>
              </a:rPr>
              <a:t> DÜZLEM (</a:t>
            </a:r>
            <a:r>
              <a:rPr lang="tr-TR" sz="1800" dirty="0" err="1">
                <a:solidFill>
                  <a:srgbClr val="000000"/>
                </a:solidFill>
                <a:effectLst/>
                <a:latin typeface="charter"/>
                <a:ea typeface="Yu Mincho" panose="02020400000000000000" pitchFamily="18" charset="-128"/>
                <a:cs typeface="Times New Roman" panose="02020603050405020304" pitchFamily="18" charset="0"/>
              </a:rPr>
              <a:t>edge</a:t>
            </a:r>
            <a:r>
              <a:rPr lang="tr-TR" sz="1800" dirty="0">
                <a:solidFill>
                  <a:srgbClr val="000000"/>
                </a:solidFill>
                <a:effectLst/>
                <a:latin typeface="charter"/>
                <a:ea typeface="Yu Mincho" panose="02020400000000000000" pitchFamily="18" charset="-128"/>
                <a:cs typeface="Times New Roman" panose="02020603050405020304" pitchFamily="18" charset="0"/>
              </a:rPr>
              <a:t> </a:t>
            </a:r>
            <a:r>
              <a:rPr lang="tr-TR" sz="1800" dirty="0" err="1">
                <a:solidFill>
                  <a:srgbClr val="000000"/>
                </a:solidFill>
                <a:effectLst/>
                <a:latin typeface="charter"/>
                <a:ea typeface="Yu Mincho" panose="02020400000000000000" pitchFamily="18" charset="-128"/>
                <a:cs typeface="Times New Roman" panose="02020603050405020304" pitchFamily="18" charset="0"/>
              </a:rPr>
              <a:t>plane</a:t>
            </a:r>
            <a:r>
              <a:rPr lang="tr-TR" sz="1800" dirty="0">
                <a:solidFill>
                  <a:srgbClr val="000000"/>
                </a:solidFill>
                <a:effectLst/>
                <a:latin typeface="charter"/>
                <a:ea typeface="Yu Mincho" panose="02020400000000000000" pitchFamily="18" charset="-128"/>
                <a:cs typeface="Times New Roman" panose="02020603050405020304" pitchFamily="18" charset="0"/>
              </a:rPr>
              <a:t>)</a:t>
            </a:r>
          </a:p>
          <a:p>
            <a:pPr marL="0" indent="0">
              <a:buNone/>
            </a:pPr>
            <a:r>
              <a:rPr lang="tr-TR" sz="1800" dirty="0">
                <a:solidFill>
                  <a:srgbClr val="000000"/>
                </a:solidFill>
                <a:effectLst/>
                <a:latin typeface="charter"/>
                <a:ea typeface="Yu Mincho" panose="02020400000000000000" pitchFamily="18" charset="-128"/>
                <a:cs typeface="Times New Roman" panose="02020603050405020304" pitchFamily="18" charset="0"/>
              </a:rPr>
              <a:t>-düzlem ve kablosuz iletişim yoluyla uç düzleme </a:t>
            </a:r>
            <a:r>
              <a:rPr lang="tr-TR" sz="1800" dirty="0" err="1">
                <a:solidFill>
                  <a:srgbClr val="000000"/>
                </a:solidFill>
                <a:effectLst/>
                <a:latin typeface="charter"/>
                <a:ea typeface="Yu Mincho" panose="02020400000000000000" pitchFamily="18" charset="-128"/>
                <a:cs typeface="Times New Roman" panose="02020603050405020304" pitchFamily="18" charset="0"/>
              </a:rPr>
              <a:t>bağlanıR</a:t>
            </a:r>
            <a:r>
              <a:rPr lang="tr-TR" sz="1800" dirty="0">
                <a:solidFill>
                  <a:srgbClr val="000000"/>
                </a:solidFill>
                <a:effectLst/>
                <a:latin typeface="charter"/>
                <a:ea typeface="Yu Mincho" panose="02020400000000000000" pitchFamily="18" charset="-128"/>
                <a:cs typeface="Times New Roman" panose="02020603050405020304" pitchFamily="18" charset="0"/>
              </a:rPr>
              <a:t>. </a:t>
            </a:r>
          </a:p>
          <a:p>
            <a:pPr marL="0" indent="0">
              <a:buNone/>
            </a:pPr>
            <a:r>
              <a:rPr lang="tr-TR" sz="1800" dirty="0">
                <a:solidFill>
                  <a:srgbClr val="000000"/>
                </a:solidFill>
                <a:effectLst/>
                <a:latin typeface="charter"/>
                <a:ea typeface="Yu Mincho" panose="02020400000000000000" pitchFamily="18" charset="-128"/>
                <a:cs typeface="Times New Roman" panose="02020603050405020304" pitchFamily="18" charset="0"/>
              </a:rPr>
              <a:t>-Hesaplama ve iletişim kaynakları kullanıcı düzleminde sınırlıdır. </a:t>
            </a:r>
          </a:p>
          <a:p>
            <a:pPr marL="0" indent="0">
              <a:buNone/>
            </a:pPr>
            <a:endParaRPr lang="tr-TR" sz="1800" dirty="0">
              <a:solidFill>
                <a:srgbClr val="000000"/>
              </a:solidFill>
              <a:effectLst/>
              <a:latin typeface="charter"/>
              <a:ea typeface="Yu Mincho" panose="02020400000000000000" pitchFamily="18" charset="-128"/>
              <a:cs typeface="Times New Roman" panose="02020603050405020304" pitchFamily="18" charset="0"/>
            </a:endParaRPr>
          </a:p>
          <a:p>
            <a:pPr marL="0" indent="0">
              <a:buNone/>
            </a:pPr>
            <a:r>
              <a:rPr lang="tr-TR" sz="1800" b="1" dirty="0" err="1">
                <a:solidFill>
                  <a:srgbClr val="000000"/>
                </a:solidFill>
                <a:effectLst/>
                <a:latin typeface="charter"/>
                <a:ea typeface="Yu Mincho" panose="02020400000000000000" pitchFamily="18" charset="-128"/>
                <a:cs typeface="Times New Roman" panose="02020603050405020304" pitchFamily="18" charset="0"/>
              </a:rPr>
              <a:t>IoT</a:t>
            </a:r>
            <a:r>
              <a:rPr lang="tr-TR" sz="1800" b="1" dirty="0">
                <a:solidFill>
                  <a:srgbClr val="000000"/>
                </a:solidFill>
                <a:effectLst/>
                <a:latin typeface="charter"/>
                <a:ea typeface="Yu Mincho" panose="02020400000000000000" pitchFamily="18" charset="-128"/>
                <a:cs typeface="Times New Roman" panose="02020603050405020304" pitchFamily="18" charset="0"/>
              </a:rPr>
              <a:t> cihazları, doğrudan dijital ikizlerinde yürütülebilir</a:t>
            </a:r>
            <a:endParaRPr lang="tr-TR" sz="1800" b="1" dirty="0">
              <a:effectLst/>
              <a:latin typeface="charter"/>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869764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BF12E61-8718-4A79-8373-75C3FA8E3C5B}"/>
              </a:ext>
            </a:extLst>
          </p:cNvPr>
          <p:cNvPicPr>
            <a:picLocks noGrp="1" noChangeAspect="1"/>
          </p:cNvPicPr>
          <p:nvPr>
            <p:ph sz="quarter" idx="13"/>
          </p:nvPr>
        </p:nvPicPr>
        <p:blipFill>
          <a:blip r:embed="rId2"/>
          <a:stretch>
            <a:fillRect/>
          </a:stretch>
        </p:blipFill>
        <p:spPr>
          <a:xfrm>
            <a:off x="2843212" y="1704975"/>
            <a:ext cx="6505575" cy="3448050"/>
          </a:xfrm>
        </p:spPr>
      </p:pic>
    </p:spTree>
    <p:extLst>
      <p:ext uri="{BB962C8B-B14F-4D97-AF65-F5344CB8AC3E}">
        <p14:creationId xmlns:p14="http://schemas.microsoft.com/office/powerpoint/2010/main" val="1621689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5E69D85-FEE1-4936-A4E3-93D80B3878D8}"/>
              </a:ext>
            </a:extLst>
          </p:cNvPr>
          <p:cNvSpPr>
            <a:spLocks noGrp="1"/>
          </p:cNvSpPr>
          <p:nvPr>
            <p:ph sz="quarter" idx="13"/>
          </p:nvPr>
        </p:nvSpPr>
        <p:spPr>
          <a:xfrm>
            <a:off x="685800" y="523876"/>
            <a:ext cx="10394707" cy="4850710"/>
          </a:xfrm>
        </p:spPr>
        <p:txBody>
          <a:bodyPr>
            <a:normAutofit/>
          </a:bodyPr>
          <a:lstStyle/>
          <a:p>
            <a:r>
              <a:rPr lang="tr-TR" sz="1800" dirty="0">
                <a:solidFill>
                  <a:srgbClr val="FF0000"/>
                </a:solidFill>
                <a:latin typeface="charter"/>
                <a:ea typeface="Yu Mincho" panose="02020400000000000000" pitchFamily="18" charset="-128"/>
                <a:cs typeface="Times New Roman" panose="02020603050405020304" pitchFamily="18" charset="0"/>
              </a:rPr>
              <a:t>2</a:t>
            </a:r>
            <a:r>
              <a:rPr lang="tr-TR" sz="1800" dirty="0">
                <a:solidFill>
                  <a:srgbClr val="FF0000"/>
                </a:solidFill>
                <a:effectLst/>
                <a:latin typeface="charter"/>
                <a:ea typeface="Yu Mincho" panose="02020400000000000000" pitchFamily="18" charset="-128"/>
                <a:cs typeface="Times New Roman" panose="02020603050405020304" pitchFamily="18" charset="0"/>
              </a:rPr>
              <a:t>. </a:t>
            </a:r>
            <a:r>
              <a:rPr lang="tr-TR" sz="1800" dirty="0">
                <a:effectLst/>
                <a:latin typeface="charter"/>
                <a:ea typeface="Yu Mincho" panose="02020400000000000000" pitchFamily="18" charset="-128"/>
                <a:cs typeface="Times New Roman" panose="02020603050405020304" pitchFamily="18" charset="0"/>
              </a:rPr>
              <a:t>DİTEN için </a:t>
            </a:r>
            <a:r>
              <a:rPr lang="tr-TR" sz="1800" dirty="0" err="1">
                <a:effectLst/>
                <a:latin typeface="charter"/>
                <a:ea typeface="Yu Mincho" panose="02020400000000000000" pitchFamily="18" charset="-128"/>
                <a:cs typeface="Times New Roman" panose="02020603050405020304" pitchFamily="18" charset="0"/>
              </a:rPr>
              <a:t>blokzincir</a:t>
            </a:r>
            <a:r>
              <a:rPr lang="tr-TR" sz="1800" dirty="0">
                <a:effectLst/>
                <a:latin typeface="charter"/>
                <a:ea typeface="Yu Mincho" panose="02020400000000000000" pitchFamily="18" charset="-128"/>
                <a:cs typeface="Times New Roman" panose="02020603050405020304" pitchFamily="18" charset="0"/>
              </a:rPr>
              <a:t> ve federe öğrenme modeli (</a:t>
            </a:r>
            <a:r>
              <a:rPr lang="tr-TR" sz="1800" dirty="0" err="1">
                <a:effectLst/>
                <a:latin typeface="charter"/>
                <a:ea typeface="Yu Mincho" panose="02020400000000000000" pitchFamily="18" charset="-128"/>
                <a:cs typeface="Times New Roman" panose="02020603050405020304" pitchFamily="18" charset="0"/>
              </a:rPr>
              <a:t>Blockchain</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and</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Federated</a:t>
            </a:r>
            <a:r>
              <a:rPr lang="tr-TR" sz="1800" dirty="0">
                <a:effectLst/>
                <a:latin typeface="charter"/>
                <a:ea typeface="Yu Mincho" panose="02020400000000000000" pitchFamily="18" charset="-128"/>
                <a:cs typeface="Times New Roman" panose="02020603050405020304" pitchFamily="18" charset="0"/>
              </a:rPr>
              <a:t> Learning Model </a:t>
            </a:r>
            <a:r>
              <a:rPr lang="tr-TR" sz="1800" dirty="0" err="1">
                <a:effectLst/>
                <a:latin typeface="charter"/>
                <a:ea typeface="Yu Mincho" panose="02020400000000000000" pitchFamily="18" charset="-128"/>
                <a:cs typeface="Times New Roman" panose="02020603050405020304" pitchFamily="18" charset="0"/>
              </a:rPr>
              <a:t>for</a:t>
            </a:r>
            <a:r>
              <a:rPr lang="tr-TR" sz="1800" dirty="0">
                <a:effectLst/>
                <a:latin typeface="charter"/>
                <a:ea typeface="Yu Mincho" panose="02020400000000000000" pitchFamily="18" charset="-128"/>
                <a:cs typeface="Times New Roman" panose="02020603050405020304" pitchFamily="18" charset="0"/>
              </a:rPr>
              <a:t> DITEN)</a:t>
            </a:r>
          </a:p>
          <a:p>
            <a:pPr marL="0" indent="0">
              <a:buNone/>
            </a:pPr>
            <a:endParaRPr lang="tr-TR" sz="1800" dirty="0">
              <a:latin typeface="charter"/>
            </a:endParaRPr>
          </a:p>
          <a:p>
            <a:pPr marL="0" indent="0">
              <a:buNone/>
            </a:pPr>
            <a:r>
              <a:rPr lang="tr-TR" sz="1800" dirty="0">
                <a:solidFill>
                  <a:srgbClr val="92D050"/>
                </a:solidFill>
                <a:latin typeface="charter"/>
              </a:rPr>
              <a:t>2a</a:t>
            </a:r>
            <a:r>
              <a:rPr lang="tr-TR" sz="1800" b="0" i="0" dirty="0">
                <a:solidFill>
                  <a:srgbClr val="92D050"/>
                </a:solidFill>
                <a:effectLst/>
                <a:latin typeface="charter"/>
              </a:rPr>
              <a:t>) </a:t>
            </a:r>
            <a:r>
              <a:rPr lang="tr-TR" sz="1800" b="0" i="0" dirty="0">
                <a:effectLst/>
                <a:latin typeface="charter"/>
              </a:rPr>
              <a:t>Kullanıcı tarafında federe öğrenme (</a:t>
            </a:r>
            <a:r>
              <a:rPr lang="tr-TR" sz="1800" b="0" i="0" dirty="0" err="1">
                <a:effectLst/>
                <a:latin typeface="charter"/>
              </a:rPr>
              <a:t>federated</a:t>
            </a:r>
            <a:r>
              <a:rPr lang="tr-TR" sz="1800" b="0" i="0" dirty="0">
                <a:effectLst/>
                <a:latin typeface="charter"/>
              </a:rPr>
              <a:t> </a:t>
            </a:r>
            <a:r>
              <a:rPr lang="tr-TR" sz="1800" b="0" i="0" dirty="0" err="1">
                <a:effectLst/>
                <a:latin typeface="charter"/>
              </a:rPr>
              <a:t>learning</a:t>
            </a:r>
            <a:r>
              <a:rPr lang="tr-TR" sz="1800" b="0" i="0" dirty="0">
                <a:effectLst/>
                <a:latin typeface="charter"/>
              </a:rPr>
              <a:t> in </a:t>
            </a:r>
            <a:r>
              <a:rPr lang="tr-TR" sz="1800" b="0" i="0" dirty="0" err="1">
                <a:effectLst/>
                <a:latin typeface="charter"/>
              </a:rPr>
              <a:t>user</a:t>
            </a:r>
            <a:r>
              <a:rPr lang="tr-TR" sz="1800" b="0" i="0" dirty="0">
                <a:effectLst/>
                <a:latin typeface="charter"/>
              </a:rPr>
              <a:t> </a:t>
            </a:r>
            <a:r>
              <a:rPr lang="tr-TR" sz="1800" b="0" i="0" dirty="0" err="1">
                <a:effectLst/>
                <a:latin typeface="charter"/>
              </a:rPr>
              <a:t>plane</a:t>
            </a:r>
            <a:r>
              <a:rPr lang="tr-TR" sz="1800" b="0" i="0" dirty="0">
                <a:effectLst/>
                <a:latin typeface="charter"/>
              </a:rPr>
              <a:t>) </a:t>
            </a:r>
          </a:p>
          <a:p>
            <a:pPr marL="0" indent="0">
              <a:buNone/>
            </a:pPr>
            <a:r>
              <a:rPr lang="tr-TR" sz="1800" b="0" i="0" dirty="0">
                <a:solidFill>
                  <a:srgbClr val="92D050"/>
                </a:solidFill>
                <a:effectLst/>
                <a:latin typeface="charter"/>
              </a:rPr>
              <a:t>2a1) </a:t>
            </a:r>
            <a:r>
              <a:rPr lang="tr-TR" sz="1800" b="0" i="0" dirty="0">
                <a:effectLst/>
                <a:latin typeface="charter"/>
              </a:rPr>
              <a:t>yerel eğitim </a:t>
            </a:r>
          </a:p>
          <a:p>
            <a:pPr marL="0" indent="0">
              <a:buNone/>
            </a:pPr>
            <a:r>
              <a:rPr lang="tr-TR" sz="1800" b="0" i="0" dirty="0">
                <a:solidFill>
                  <a:srgbClr val="92D050"/>
                </a:solidFill>
                <a:effectLst/>
                <a:latin typeface="charter"/>
              </a:rPr>
              <a:t>2a2) </a:t>
            </a:r>
            <a:r>
              <a:rPr lang="tr-TR" sz="1800" b="0" i="0" dirty="0">
                <a:effectLst/>
                <a:latin typeface="charter"/>
              </a:rPr>
              <a:t>model parametre aktarımı. </a:t>
            </a:r>
          </a:p>
          <a:p>
            <a:pPr marL="0" indent="0">
              <a:buNone/>
            </a:pPr>
            <a:r>
              <a:rPr lang="tr-TR" sz="1800" b="0" i="0" dirty="0">
                <a:solidFill>
                  <a:srgbClr val="92D050"/>
                </a:solidFill>
                <a:effectLst/>
                <a:latin typeface="charter"/>
              </a:rPr>
              <a:t>2b)</a:t>
            </a:r>
            <a:r>
              <a:rPr lang="tr-TR" sz="1800" b="0" i="0" dirty="0">
                <a:solidFill>
                  <a:srgbClr val="000000"/>
                </a:solidFill>
                <a:effectLst/>
                <a:latin typeface="charter"/>
              </a:rPr>
              <a:t> </a:t>
            </a:r>
            <a:r>
              <a:rPr lang="tr-TR" sz="1800" dirty="0">
                <a:solidFill>
                  <a:srgbClr val="000000"/>
                </a:solidFill>
                <a:latin typeface="charter"/>
              </a:rPr>
              <a:t>uç</a:t>
            </a:r>
            <a:r>
              <a:rPr lang="tr-TR" sz="1800" b="0" i="0" dirty="0">
                <a:solidFill>
                  <a:srgbClr val="000000"/>
                </a:solidFill>
                <a:effectLst/>
                <a:latin typeface="charter"/>
              </a:rPr>
              <a:t> Düzlemde </a:t>
            </a:r>
            <a:r>
              <a:rPr lang="tr-TR" sz="1800" b="0" i="0" dirty="0" err="1">
                <a:solidFill>
                  <a:srgbClr val="000000"/>
                </a:solidFill>
                <a:effectLst/>
                <a:latin typeface="charter"/>
              </a:rPr>
              <a:t>Blockchain</a:t>
            </a:r>
            <a:r>
              <a:rPr lang="tr-TR" sz="1800" b="0" i="0" dirty="0">
                <a:solidFill>
                  <a:srgbClr val="000000"/>
                </a:solidFill>
                <a:effectLst/>
                <a:latin typeface="charter"/>
              </a:rPr>
              <a:t> ile Güçlendirilmiş Küresel Toplama  (</a:t>
            </a:r>
            <a:r>
              <a:rPr lang="en-US" sz="1800" b="0" i="0" dirty="0">
                <a:solidFill>
                  <a:srgbClr val="000000"/>
                </a:solidFill>
                <a:effectLst/>
                <a:latin typeface="charter"/>
              </a:rPr>
              <a:t>Blockchain-Empowered Global Aggregation in Edge Plane</a:t>
            </a:r>
            <a:r>
              <a:rPr lang="tr-TR" sz="1800" dirty="0">
                <a:solidFill>
                  <a:srgbClr val="000000"/>
                </a:solidFill>
                <a:latin typeface="charter"/>
              </a:rPr>
              <a:t>)</a:t>
            </a:r>
            <a:r>
              <a:rPr lang="tr-TR" sz="1800" b="0" i="0" dirty="0">
                <a:solidFill>
                  <a:srgbClr val="000000"/>
                </a:solidFill>
                <a:effectLst/>
                <a:latin typeface="charter"/>
              </a:rPr>
              <a:t> </a:t>
            </a:r>
          </a:p>
          <a:p>
            <a:pPr marL="0" indent="0">
              <a:buNone/>
            </a:pPr>
            <a:endParaRPr lang="tr-TR" sz="1800" b="0" i="0" dirty="0">
              <a:effectLst/>
              <a:latin typeface="charter"/>
            </a:endParaRPr>
          </a:p>
          <a:p>
            <a:pPr marL="0" indent="0">
              <a:buNone/>
            </a:pPr>
            <a:endParaRPr lang="tr-TR" sz="1800" b="0" i="0" dirty="0">
              <a:effectLst/>
              <a:latin typeface="charter"/>
            </a:endParaRPr>
          </a:p>
          <a:p>
            <a:pPr marL="0" indent="0">
              <a:buNone/>
            </a:pPr>
            <a:endParaRPr lang="tr-TR" sz="1800" dirty="0">
              <a:latin typeface="charter"/>
            </a:endParaRPr>
          </a:p>
        </p:txBody>
      </p:sp>
    </p:spTree>
    <p:extLst>
      <p:ext uri="{BB962C8B-B14F-4D97-AF65-F5344CB8AC3E}">
        <p14:creationId xmlns:p14="http://schemas.microsoft.com/office/powerpoint/2010/main" val="171710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B931E1-3C7C-4AA1-AFCB-1113051E1835}"/>
              </a:ext>
            </a:extLst>
          </p:cNvPr>
          <p:cNvSpPr>
            <a:spLocks noGrp="1"/>
          </p:cNvSpPr>
          <p:nvPr>
            <p:ph type="title"/>
          </p:nvPr>
        </p:nvSpPr>
        <p:spPr/>
        <p:txBody>
          <a:bodyPr/>
          <a:lstStyle/>
          <a:p>
            <a:pPr algn="ctr"/>
            <a:r>
              <a:rPr lang="tr-TR" sz="3200" dirty="0" err="1"/>
              <a:t>kAVRAMLAR</a:t>
            </a:r>
            <a:endParaRPr lang="tr-TR" sz="3200" dirty="0"/>
          </a:p>
        </p:txBody>
      </p:sp>
      <p:sp>
        <p:nvSpPr>
          <p:cNvPr id="3" name="İçerik Yer Tutucusu 2">
            <a:extLst>
              <a:ext uri="{FF2B5EF4-FFF2-40B4-BE49-F238E27FC236}">
                <a16:creationId xmlns:a16="http://schemas.microsoft.com/office/drawing/2014/main" id="{23BD11DB-48CE-4C29-8953-5CFB8B435724}"/>
              </a:ext>
            </a:extLst>
          </p:cNvPr>
          <p:cNvSpPr>
            <a:spLocks noGrp="1"/>
          </p:cNvSpPr>
          <p:nvPr>
            <p:ph sz="quarter" idx="13"/>
          </p:nvPr>
        </p:nvSpPr>
        <p:spPr/>
        <p:txBody>
          <a:bodyPr>
            <a:normAutofit/>
          </a:bodyPr>
          <a:lstStyle/>
          <a:p>
            <a:r>
              <a:rPr lang="tr-TR" sz="1800" b="0" i="0" dirty="0">
                <a:solidFill>
                  <a:srgbClr val="FF0000"/>
                </a:solidFill>
                <a:effectLst/>
                <a:latin typeface="charter"/>
                <a:cs typeface="Calibri" panose="020F0502020204030204" pitchFamily="34" charset="0"/>
              </a:rPr>
              <a:t>Federe öğrenme</a:t>
            </a:r>
            <a:r>
              <a:rPr lang="tr-TR" sz="1800" b="0" i="0" dirty="0">
                <a:solidFill>
                  <a:srgbClr val="292929"/>
                </a:solidFill>
                <a:effectLst/>
                <a:latin typeface="charter"/>
                <a:cs typeface="Calibri" panose="020F0502020204030204" pitchFamily="34" charset="0"/>
              </a:rPr>
              <a:t>,</a:t>
            </a:r>
            <a:r>
              <a:rPr lang="tr-TR" sz="1600" dirty="0">
                <a:solidFill>
                  <a:srgbClr val="000000"/>
                </a:solidFill>
                <a:latin typeface="Roboto" panose="02000000000000000000" pitchFamily="2" charset="0"/>
                <a:cs typeface="Calibri" panose="020F0502020204030204" pitchFamily="34" charset="0"/>
              </a:rPr>
              <a:t> </a:t>
            </a:r>
            <a:r>
              <a:rPr lang="tr-TR" sz="1600" b="0" i="0" dirty="0">
                <a:solidFill>
                  <a:srgbClr val="000000"/>
                </a:solidFill>
                <a:effectLst/>
                <a:latin typeface="Roboto" panose="02000000000000000000" pitchFamily="2" charset="0"/>
              </a:rPr>
              <a:t>yerel veri örneklerini tutan merkezi olmayan uç cihaz veya sunucu arasında bir algoritmayı, değişiklik yapmadan eğiten bir makine öğrenimi tekniğidir. </a:t>
            </a:r>
            <a:endParaRPr lang="tr-TR" sz="1800" b="0" i="0" dirty="0">
              <a:solidFill>
                <a:srgbClr val="292929"/>
              </a:solidFill>
              <a:effectLst/>
              <a:latin typeface="charter"/>
              <a:cs typeface="Calibri" panose="020F0502020204030204" pitchFamily="34" charset="0"/>
            </a:endParaRPr>
          </a:p>
          <a:p>
            <a:r>
              <a:rPr lang="tr-TR" sz="1800" dirty="0" err="1">
                <a:solidFill>
                  <a:srgbClr val="FF0000"/>
                </a:solidFill>
                <a:latin typeface="charter"/>
                <a:cs typeface="Calibri" panose="020F0502020204030204" pitchFamily="34" charset="0"/>
              </a:rPr>
              <a:t>Permissioned</a:t>
            </a:r>
            <a:r>
              <a:rPr lang="tr-TR" sz="1800" dirty="0">
                <a:solidFill>
                  <a:srgbClr val="FF0000"/>
                </a:solidFill>
                <a:latin typeface="charter"/>
                <a:cs typeface="Calibri" panose="020F0502020204030204" pitchFamily="34" charset="0"/>
              </a:rPr>
              <a:t> </a:t>
            </a:r>
            <a:r>
              <a:rPr lang="tr-TR" sz="1800" dirty="0" err="1">
                <a:solidFill>
                  <a:srgbClr val="FF0000"/>
                </a:solidFill>
                <a:latin typeface="charter"/>
                <a:cs typeface="Calibri" panose="020F0502020204030204" pitchFamily="34" charset="0"/>
              </a:rPr>
              <a:t>blockhains</a:t>
            </a:r>
            <a:r>
              <a:rPr lang="tr-TR" sz="1800" dirty="0">
                <a:solidFill>
                  <a:srgbClr val="292929"/>
                </a:solidFill>
                <a:latin typeface="charter"/>
                <a:cs typeface="Calibri" panose="020F0502020204030204" pitchFamily="34" charset="0"/>
              </a:rPr>
              <a:t>, blok zincir ağının bir parçası olmak için izin gerektiren yapıdır.</a:t>
            </a:r>
            <a:endParaRPr lang="tr-TR" sz="1800" b="0" i="0" dirty="0">
              <a:solidFill>
                <a:srgbClr val="292929"/>
              </a:solidFill>
              <a:effectLst/>
              <a:latin typeface="charter"/>
              <a:cs typeface="Calibri" panose="020F0502020204030204" pitchFamily="34" charset="0"/>
            </a:endParaRPr>
          </a:p>
          <a:p>
            <a:r>
              <a:rPr lang="tr-TR" sz="1800" dirty="0" err="1">
                <a:solidFill>
                  <a:srgbClr val="FF0000"/>
                </a:solidFill>
                <a:latin typeface="charter"/>
                <a:cs typeface="Calibri" panose="020F0502020204030204" pitchFamily="34" charset="0"/>
              </a:rPr>
              <a:t>Dıgıtal</a:t>
            </a:r>
            <a:r>
              <a:rPr lang="tr-TR" sz="1800" dirty="0">
                <a:solidFill>
                  <a:srgbClr val="FF0000"/>
                </a:solidFill>
                <a:latin typeface="charter"/>
                <a:cs typeface="Calibri" panose="020F0502020204030204" pitchFamily="34" charset="0"/>
              </a:rPr>
              <a:t> </a:t>
            </a:r>
            <a:r>
              <a:rPr lang="tr-TR" sz="1800" dirty="0" err="1">
                <a:solidFill>
                  <a:srgbClr val="FF0000"/>
                </a:solidFill>
                <a:latin typeface="charter"/>
                <a:cs typeface="Calibri" panose="020F0502020204030204" pitchFamily="34" charset="0"/>
              </a:rPr>
              <a:t>twın</a:t>
            </a:r>
            <a:r>
              <a:rPr lang="tr-TR" sz="1800" dirty="0">
                <a:solidFill>
                  <a:srgbClr val="FF0000"/>
                </a:solidFill>
                <a:latin typeface="charter"/>
                <a:cs typeface="Calibri" panose="020F0502020204030204" pitchFamily="34" charset="0"/>
              </a:rPr>
              <a:t> </a:t>
            </a:r>
            <a:r>
              <a:rPr lang="tr-TR" sz="1800" dirty="0" err="1">
                <a:solidFill>
                  <a:srgbClr val="FF0000"/>
                </a:solidFill>
                <a:latin typeface="charter"/>
                <a:cs typeface="Calibri" panose="020F0502020204030204" pitchFamily="34" charset="0"/>
              </a:rPr>
              <a:t>edge</a:t>
            </a:r>
            <a:r>
              <a:rPr lang="tr-TR" sz="1800" dirty="0">
                <a:solidFill>
                  <a:srgbClr val="FF0000"/>
                </a:solidFill>
                <a:latin typeface="charter"/>
                <a:cs typeface="Calibri" panose="020F0502020204030204" pitchFamily="34" charset="0"/>
              </a:rPr>
              <a:t> </a:t>
            </a:r>
            <a:r>
              <a:rPr lang="tr-TR" sz="1800" dirty="0" err="1">
                <a:solidFill>
                  <a:srgbClr val="FF0000"/>
                </a:solidFill>
                <a:latin typeface="charter"/>
                <a:cs typeface="Calibri" panose="020F0502020204030204" pitchFamily="34" charset="0"/>
              </a:rPr>
              <a:t>networks</a:t>
            </a:r>
            <a:r>
              <a:rPr lang="tr-TR" sz="1800" dirty="0">
                <a:solidFill>
                  <a:srgbClr val="FF0000"/>
                </a:solidFill>
                <a:latin typeface="charter"/>
                <a:cs typeface="Calibri" panose="020F0502020204030204" pitchFamily="34" charset="0"/>
              </a:rPr>
              <a:t>(</a:t>
            </a:r>
            <a:r>
              <a:rPr lang="tr-TR" sz="1800" dirty="0" err="1">
                <a:solidFill>
                  <a:srgbClr val="FF0000"/>
                </a:solidFill>
                <a:latin typeface="charter"/>
                <a:cs typeface="Calibri" panose="020F0502020204030204" pitchFamily="34" charset="0"/>
              </a:rPr>
              <a:t>dıten</a:t>
            </a:r>
            <a:r>
              <a:rPr lang="tr-TR" sz="1800" dirty="0">
                <a:solidFill>
                  <a:srgbClr val="FF0000"/>
                </a:solidFill>
                <a:latin typeface="charter"/>
                <a:cs typeface="Calibri" panose="020F0502020204030204" pitchFamily="34" charset="0"/>
              </a:rPr>
              <a:t>)</a:t>
            </a:r>
            <a:r>
              <a:rPr lang="tr-TR" sz="1800" dirty="0">
                <a:latin typeface="charter"/>
                <a:cs typeface="Calibri" panose="020F0502020204030204" pitchFamily="34" charset="0"/>
              </a:rPr>
              <a:t>, Dijital ikiz yapısının uç ağlara uygulanmasıdır.</a:t>
            </a:r>
          </a:p>
        </p:txBody>
      </p:sp>
    </p:spTree>
    <p:extLst>
      <p:ext uri="{BB962C8B-B14F-4D97-AF65-F5344CB8AC3E}">
        <p14:creationId xmlns:p14="http://schemas.microsoft.com/office/powerpoint/2010/main" val="2166531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08B2AA3-8C3F-4F8F-8635-CA350F357E23}"/>
              </a:ext>
            </a:extLst>
          </p:cNvPr>
          <p:cNvSpPr>
            <a:spLocks noGrp="1"/>
          </p:cNvSpPr>
          <p:nvPr>
            <p:ph sz="quarter" idx="13"/>
          </p:nvPr>
        </p:nvSpPr>
        <p:spPr>
          <a:xfrm>
            <a:off x="685800" y="523876"/>
            <a:ext cx="10394707" cy="4850710"/>
          </a:xfrm>
        </p:spPr>
        <p:txBody>
          <a:bodyPr>
            <a:normAutofit/>
          </a:bodyPr>
          <a:lstStyle/>
          <a:p>
            <a:r>
              <a:rPr lang="tr-TR" sz="1800" dirty="0">
                <a:solidFill>
                  <a:srgbClr val="FF0000"/>
                </a:solidFill>
                <a:latin typeface="charter"/>
                <a:ea typeface="Yu Mincho" panose="02020400000000000000" pitchFamily="18" charset="-128"/>
                <a:cs typeface="Times New Roman" panose="02020603050405020304" pitchFamily="18" charset="0"/>
              </a:rPr>
              <a:t>3</a:t>
            </a:r>
            <a:r>
              <a:rPr lang="tr-TR" sz="1800" dirty="0">
                <a:solidFill>
                  <a:srgbClr val="FF0000"/>
                </a:solidFill>
                <a:effectLst/>
                <a:latin typeface="charter"/>
                <a:ea typeface="Yu Mincho" panose="02020400000000000000" pitchFamily="18" charset="-128"/>
                <a:cs typeface="Times New Roman" panose="02020603050405020304" pitchFamily="18" charset="0"/>
              </a:rPr>
              <a:t>.</a:t>
            </a:r>
            <a:r>
              <a:rPr lang="tr-TR" sz="1800" dirty="0">
                <a:effectLst/>
                <a:latin typeface="charter"/>
                <a:ea typeface="Yu Mincho" panose="02020400000000000000" pitchFamily="18" charset="-128"/>
                <a:cs typeface="Times New Roman" panose="02020603050405020304" pitchFamily="18" charset="0"/>
              </a:rPr>
              <a:t>İletişim modeli</a:t>
            </a:r>
            <a:r>
              <a:rPr lang="tr-TR" sz="1800" dirty="0">
                <a:solidFill>
                  <a:srgbClr val="FF0000"/>
                </a:solidFill>
                <a:effectLst/>
                <a:latin typeface="charter"/>
                <a:ea typeface="Yu Mincho" panose="02020400000000000000" pitchFamily="18" charset="-128"/>
                <a:cs typeface="Times New Roman" panose="02020603050405020304" pitchFamily="18" charset="0"/>
              </a:rPr>
              <a:t> </a:t>
            </a:r>
            <a:r>
              <a:rPr lang="tr-TR" sz="1800" dirty="0">
                <a:effectLst/>
                <a:latin typeface="charter"/>
                <a:ea typeface="Yu Mincho" panose="02020400000000000000" pitchFamily="18" charset="-128"/>
                <a:cs typeface="Times New Roman" panose="02020603050405020304" pitchFamily="18" charset="0"/>
              </a:rPr>
              <a:t>(COMMUNUCATİON MODEL)</a:t>
            </a:r>
          </a:p>
          <a:p>
            <a:pPr marL="0" indent="0">
              <a:buNone/>
            </a:pPr>
            <a:r>
              <a:rPr lang="tr-TR" sz="1800" b="0" i="0" dirty="0">
                <a:solidFill>
                  <a:srgbClr val="000000"/>
                </a:solidFill>
                <a:effectLst/>
                <a:latin typeface="charter"/>
              </a:rPr>
              <a:t>-veri iletimi için zaman bölmeli çoklu erişim (TDMA).</a:t>
            </a:r>
          </a:p>
          <a:p>
            <a:pPr marL="0" indent="0">
              <a:buNone/>
            </a:pPr>
            <a:r>
              <a:rPr lang="tr-TR" sz="1800" dirty="0">
                <a:solidFill>
                  <a:srgbClr val="000000"/>
                </a:solidFill>
                <a:latin typeface="charter"/>
              </a:rPr>
              <a:t>-</a:t>
            </a:r>
            <a:r>
              <a:rPr lang="tr-TR" sz="1800" b="0" i="0" dirty="0">
                <a:solidFill>
                  <a:srgbClr val="000000"/>
                </a:solidFill>
                <a:effectLst/>
                <a:latin typeface="charter"/>
              </a:rPr>
              <a:t>OFDMA gibi diğer şemalar da uyarlanabilir. </a:t>
            </a:r>
          </a:p>
          <a:p>
            <a:pPr marL="0" indent="0">
              <a:buNone/>
            </a:pPr>
            <a:r>
              <a:rPr lang="tr-TR" sz="1800" b="1" i="0" dirty="0">
                <a:solidFill>
                  <a:srgbClr val="000000"/>
                </a:solidFill>
                <a:effectLst/>
                <a:latin typeface="charter"/>
              </a:rPr>
              <a:t>şemamızda sadece model parametrelerinin iletim süresini dikkate alıyoruz. </a:t>
            </a:r>
            <a:endParaRPr lang="tr-TR" sz="1800" b="1" dirty="0">
              <a:latin typeface="charter"/>
            </a:endParaRPr>
          </a:p>
        </p:txBody>
      </p:sp>
    </p:spTree>
    <p:extLst>
      <p:ext uri="{BB962C8B-B14F-4D97-AF65-F5344CB8AC3E}">
        <p14:creationId xmlns:p14="http://schemas.microsoft.com/office/powerpoint/2010/main" val="2922867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65045E-E2C0-4D61-8598-50FA6541B809}"/>
              </a:ext>
            </a:extLst>
          </p:cNvPr>
          <p:cNvSpPr>
            <a:spLocks noGrp="1"/>
          </p:cNvSpPr>
          <p:nvPr>
            <p:ph type="title"/>
          </p:nvPr>
        </p:nvSpPr>
        <p:spPr/>
        <p:txBody>
          <a:bodyPr>
            <a:normAutofit/>
          </a:bodyPr>
          <a:lstStyle/>
          <a:p>
            <a:r>
              <a:rPr lang="tr-TR" sz="3200" dirty="0"/>
              <a:t>IV.</a:t>
            </a:r>
            <a:r>
              <a:rPr lang="tr-TR" sz="3200" b="0" i="0" dirty="0">
                <a:effectLst/>
                <a:latin typeface="Trebuchet MS" panose="020B0603020202020204" pitchFamily="34" charset="0"/>
              </a:rPr>
              <a:t> DITE</a:t>
            </a:r>
            <a:r>
              <a:rPr lang="tr-TR" sz="3200" b="0" i="0" dirty="0">
                <a:solidFill>
                  <a:srgbClr val="C00000"/>
                </a:solidFill>
                <a:effectLst/>
                <a:latin typeface="Trebuchet MS" panose="020B0603020202020204" pitchFamily="34" charset="0"/>
              </a:rPr>
              <a:t>N</a:t>
            </a:r>
            <a:r>
              <a:rPr lang="tr-TR" sz="3200" b="0" i="0" dirty="0">
                <a:effectLst/>
                <a:latin typeface="Trebuchet MS" panose="020B0603020202020204" pitchFamily="34" charset="0"/>
              </a:rPr>
              <a:t> İÇİN İLETİŞİM-VERİMLİ </a:t>
            </a:r>
            <a:r>
              <a:rPr lang="tr-TR" sz="3200" b="0" i="0" dirty="0" err="1">
                <a:effectLst/>
                <a:latin typeface="Trebuchet MS" panose="020B0603020202020204" pitchFamily="34" charset="0"/>
              </a:rPr>
              <a:t>FEDERe</a:t>
            </a:r>
            <a:r>
              <a:rPr lang="tr-TR" sz="3200" b="0" i="0" dirty="0">
                <a:effectLst/>
                <a:latin typeface="Trebuchet MS" panose="020B0603020202020204" pitchFamily="34" charset="0"/>
              </a:rPr>
              <a:t> ÖĞRENİMİ</a:t>
            </a:r>
            <a:endParaRPr lang="tr-TR" sz="3200" dirty="0"/>
          </a:p>
        </p:txBody>
      </p:sp>
      <p:sp>
        <p:nvSpPr>
          <p:cNvPr id="3" name="İçerik Yer Tutucusu 2">
            <a:extLst>
              <a:ext uri="{FF2B5EF4-FFF2-40B4-BE49-F238E27FC236}">
                <a16:creationId xmlns:a16="http://schemas.microsoft.com/office/drawing/2014/main" id="{1D974A5A-8E99-46E6-88C3-6E25B3DF24A2}"/>
              </a:ext>
            </a:extLst>
          </p:cNvPr>
          <p:cNvSpPr>
            <a:spLocks noGrp="1"/>
          </p:cNvSpPr>
          <p:nvPr>
            <p:ph sz="quarter" idx="13"/>
          </p:nvPr>
        </p:nvSpPr>
        <p:spPr/>
        <p:txBody>
          <a:bodyPr>
            <a:normAutofit/>
          </a:bodyPr>
          <a:lstStyle/>
          <a:p>
            <a:r>
              <a:rPr lang="tr-TR" sz="1800" b="0" i="0" dirty="0">
                <a:solidFill>
                  <a:srgbClr val="000000"/>
                </a:solidFill>
                <a:effectLst/>
                <a:latin typeface="charter"/>
                <a:cs typeface="Calibri" panose="020F0502020204030204" pitchFamily="34" charset="0"/>
              </a:rPr>
              <a:t>Kaynak Optimizasyonu İletişimi</a:t>
            </a:r>
            <a:r>
              <a:rPr lang="tr-TR" sz="1800" dirty="0">
                <a:solidFill>
                  <a:srgbClr val="000000"/>
                </a:solidFill>
                <a:latin typeface="charter"/>
                <a:cs typeface="Calibri" panose="020F0502020204030204" pitchFamily="34" charset="0"/>
              </a:rPr>
              <a:t> (</a:t>
            </a:r>
            <a:r>
              <a:rPr lang="tr-TR" sz="1800" dirty="0">
                <a:effectLst/>
                <a:latin typeface="charter"/>
                <a:ea typeface="Yu Mincho" panose="02020400000000000000" pitchFamily="18" charset="-128"/>
                <a:cs typeface="Calibri" panose="020F0502020204030204" pitchFamily="34" charset="0"/>
              </a:rPr>
              <a:t>Resource </a:t>
            </a:r>
            <a:r>
              <a:rPr lang="tr-TR" sz="1800" dirty="0" err="1">
                <a:effectLst/>
                <a:latin typeface="charter"/>
                <a:ea typeface="Yu Mincho" panose="02020400000000000000" pitchFamily="18" charset="-128"/>
                <a:cs typeface="Calibri" panose="020F0502020204030204" pitchFamily="34" charset="0"/>
              </a:rPr>
              <a:t>Optimization</a:t>
            </a:r>
            <a:r>
              <a:rPr lang="tr-TR" sz="1800" dirty="0">
                <a:effectLst/>
                <a:latin typeface="charter"/>
                <a:ea typeface="Yu Mincho" panose="02020400000000000000" pitchFamily="18" charset="-128"/>
                <a:cs typeface="Calibri" panose="020F0502020204030204" pitchFamily="34" charset="0"/>
              </a:rPr>
              <a:t> </a:t>
            </a:r>
            <a:r>
              <a:rPr lang="tr-TR" sz="1800" dirty="0" err="1">
                <a:effectLst/>
                <a:latin typeface="charter"/>
                <a:ea typeface="Yu Mincho" panose="02020400000000000000" pitchFamily="18" charset="-128"/>
                <a:cs typeface="Calibri" panose="020F0502020204030204" pitchFamily="34" charset="0"/>
              </a:rPr>
              <a:t>Communication</a:t>
            </a:r>
            <a:r>
              <a:rPr lang="tr-TR" sz="1800" dirty="0">
                <a:effectLst/>
                <a:latin typeface="charter"/>
                <a:ea typeface="Yu Mincho" panose="02020400000000000000" pitchFamily="18" charset="-128"/>
                <a:cs typeface="Calibri" panose="020F0502020204030204" pitchFamily="34" charset="0"/>
              </a:rPr>
              <a:t>)</a:t>
            </a:r>
          </a:p>
          <a:p>
            <a:r>
              <a:rPr lang="es-ES" sz="1800" dirty="0">
                <a:effectLst/>
                <a:latin typeface="charter"/>
                <a:ea typeface="Yu Mincho" panose="02020400000000000000" pitchFamily="18" charset="-128"/>
                <a:cs typeface="Calibri" panose="020F0502020204030204" pitchFamily="34" charset="0"/>
              </a:rPr>
              <a:t>Eşzamansız Model Güncelleme ve Toplama</a:t>
            </a:r>
            <a:r>
              <a:rPr lang="tr-TR" sz="1800" dirty="0">
                <a:effectLst/>
                <a:latin typeface="charter"/>
                <a:ea typeface="Yu Mincho" panose="02020400000000000000" pitchFamily="18" charset="-128"/>
                <a:cs typeface="Calibri" panose="020F0502020204030204" pitchFamily="34" charset="0"/>
              </a:rPr>
              <a:t> (</a:t>
            </a:r>
            <a:r>
              <a:rPr lang="tr-TR" sz="1800" dirty="0" err="1">
                <a:effectLst/>
                <a:latin typeface="charter"/>
                <a:ea typeface="Yu Mincho" panose="02020400000000000000" pitchFamily="18" charset="-128"/>
                <a:cs typeface="Calibri" panose="020F0502020204030204" pitchFamily="34" charset="0"/>
              </a:rPr>
              <a:t>Asynchronous</a:t>
            </a:r>
            <a:r>
              <a:rPr lang="tr-TR" sz="1800" dirty="0">
                <a:effectLst/>
                <a:latin typeface="charter"/>
                <a:ea typeface="Yu Mincho" panose="02020400000000000000" pitchFamily="18" charset="-128"/>
                <a:cs typeface="Calibri" panose="020F0502020204030204" pitchFamily="34" charset="0"/>
              </a:rPr>
              <a:t> Model Update </a:t>
            </a:r>
            <a:r>
              <a:rPr lang="tr-TR" sz="1800" dirty="0" err="1">
                <a:effectLst/>
                <a:latin typeface="charter"/>
                <a:ea typeface="Yu Mincho" panose="02020400000000000000" pitchFamily="18" charset="-128"/>
                <a:cs typeface="Calibri" panose="020F0502020204030204" pitchFamily="34" charset="0"/>
              </a:rPr>
              <a:t>and</a:t>
            </a:r>
            <a:r>
              <a:rPr lang="tr-TR" sz="1800" dirty="0">
                <a:effectLst/>
                <a:latin typeface="charter"/>
                <a:ea typeface="Yu Mincho" panose="02020400000000000000" pitchFamily="18" charset="-128"/>
                <a:cs typeface="Calibri" panose="020F0502020204030204" pitchFamily="34" charset="0"/>
              </a:rPr>
              <a:t> </a:t>
            </a:r>
            <a:r>
              <a:rPr lang="tr-TR" sz="1800" dirty="0" err="1">
                <a:effectLst/>
                <a:latin typeface="charter"/>
                <a:ea typeface="Yu Mincho" panose="02020400000000000000" pitchFamily="18" charset="-128"/>
                <a:cs typeface="Calibri" panose="020F0502020204030204" pitchFamily="34" charset="0"/>
              </a:rPr>
              <a:t>Aggregation</a:t>
            </a:r>
            <a:r>
              <a:rPr lang="tr-TR" sz="1800" dirty="0">
                <a:effectLst/>
                <a:latin typeface="charter"/>
                <a:ea typeface="Yu Mincho" panose="02020400000000000000" pitchFamily="18" charset="-128"/>
                <a:cs typeface="Calibri" panose="020F0502020204030204" pitchFamily="34" charset="0"/>
              </a:rPr>
              <a:t>)</a:t>
            </a:r>
          </a:p>
          <a:p>
            <a:r>
              <a:rPr lang="tr-TR" sz="1800" b="0" i="0" dirty="0">
                <a:solidFill>
                  <a:srgbClr val="000000"/>
                </a:solidFill>
                <a:effectLst/>
                <a:latin typeface="charter"/>
                <a:cs typeface="Calibri" panose="020F0502020204030204" pitchFamily="34" charset="0"/>
              </a:rPr>
              <a:t>Parametre İletimi için DNN Tabanlı Kullanıcı ve Kaynak Planlaması</a:t>
            </a:r>
            <a:r>
              <a:rPr lang="tr-TR" sz="1800" dirty="0">
                <a:solidFill>
                  <a:srgbClr val="000000"/>
                </a:solidFill>
                <a:latin typeface="charter"/>
                <a:cs typeface="Calibri" panose="020F0502020204030204" pitchFamily="34" charset="0"/>
              </a:rPr>
              <a:t> (</a:t>
            </a:r>
            <a:r>
              <a:rPr lang="tr-TR" sz="1800" dirty="0">
                <a:effectLst/>
                <a:latin typeface="charter"/>
                <a:ea typeface="Yu Mincho" panose="02020400000000000000" pitchFamily="18" charset="-128"/>
                <a:cs typeface="Calibri" panose="020F0502020204030204" pitchFamily="34" charset="0"/>
              </a:rPr>
              <a:t>DNN-</a:t>
            </a:r>
            <a:r>
              <a:rPr lang="tr-TR" sz="1800" dirty="0" err="1">
                <a:effectLst/>
                <a:latin typeface="charter"/>
                <a:ea typeface="Yu Mincho" panose="02020400000000000000" pitchFamily="18" charset="-128"/>
                <a:cs typeface="Calibri" panose="020F0502020204030204" pitchFamily="34" charset="0"/>
              </a:rPr>
              <a:t>Based</a:t>
            </a:r>
            <a:r>
              <a:rPr lang="tr-TR" sz="1800" dirty="0">
                <a:effectLst/>
                <a:latin typeface="charter"/>
                <a:ea typeface="Yu Mincho" panose="02020400000000000000" pitchFamily="18" charset="-128"/>
                <a:cs typeface="Calibri" panose="020F0502020204030204" pitchFamily="34" charset="0"/>
              </a:rPr>
              <a:t> User </a:t>
            </a:r>
            <a:r>
              <a:rPr lang="tr-TR" sz="1800" dirty="0" err="1">
                <a:effectLst/>
                <a:latin typeface="charter"/>
                <a:ea typeface="Yu Mincho" panose="02020400000000000000" pitchFamily="18" charset="-128"/>
                <a:cs typeface="Calibri" panose="020F0502020204030204" pitchFamily="34" charset="0"/>
              </a:rPr>
              <a:t>and</a:t>
            </a:r>
            <a:r>
              <a:rPr lang="tr-TR" sz="1800" dirty="0">
                <a:effectLst/>
                <a:latin typeface="charter"/>
                <a:ea typeface="Yu Mincho" panose="02020400000000000000" pitchFamily="18" charset="-128"/>
                <a:cs typeface="Calibri" panose="020F0502020204030204" pitchFamily="34" charset="0"/>
              </a:rPr>
              <a:t> Resource </a:t>
            </a:r>
            <a:r>
              <a:rPr lang="tr-TR" sz="1800" dirty="0" err="1">
                <a:effectLst/>
                <a:latin typeface="charter"/>
                <a:ea typeface="Yu Mincho" panose="02020400000000000000" pitchFamily="18" charset="-128"/>
                <a:cs typeface="Calibri" panose="020F0502020204030204" pitchFamily="34" charset="0"/>
              </a:rPr>
              <a:t>Scheduling</a:t>
            </a:r>
            <a:r>
              <a:rPr lang="tr-TR" sz="1800" dirty="0">
                <a:effectLst/>
                <a:latin typeface="charter"/>
                <a:ea typeface="Yu Mincho" panose="02020400000000000000" pitchFamily="18" charset="-128"/>
                <a:cs typeface="Calibri" panose="020F0502020204030204" pitchFamily="34" charset="0"/>
              </a:rPr>
              <a:t> </a:t>
            </a:r>
            <a:r>
              <a:rPr lang="tr-TR" sz="1800" dirty="0" err="1">
                <a:effectLst/>
                <a:latin typeface="charter"/>
                <a:ea typeface="Yu Mincho" panose="02020400000000000000" pitchFamily="18" charset="-128"/>
                <a:cs typeface="Calibri" panose="020F0502020204030204" pitchFamily="34" charset="0"/>
              </a:rPr>
              <a:t>for</a:t>
            </a:r>
            <a:r>
              <a:rPr lang="tr-TR" sz="1800" dirty="0">
                <a:effectLst/>
                <a:latin typeface="charter"/>
                <a:ea typeface="Yu Mincho" panose="02020400000000000000" pitchFamily="18" charset="-128"/>
                <a:cs typeface="Calibri" panose="020F0502020204030204" pitchFamily="34" charset="0"/>
              </a:rPr>
              <a:t> </a:t>
            </a:r>
            <a:r>
              <a:rPr lang="tr-TR" sz="1800" dirty="0" err="1">
                <a:effectLst/>
                <a:latin typeface="charter"/>
                <a:ea typeface="Yu Mincho" panose="02020400000000000000" pitchFamily="18" charset="-128"/>
                <a:cs typeface="Calibri" panose="020F0502020204030204" pitchFamily="34" charset="0"/>
              </a:rPr>
              <a:t>Parameter</a:t>
            </a:r>
            <a:r>
              <a:rPr lang="tr-TR" sz="1800" dirty="0">
                <a:effectLst/>
                <a:latin typeface="charter"/>
                <a:ea typeface="Yu Mincho" panose="02020400000000000000" pitchFamily="18" charset="-128"/>
                <a:cs typeface="Calibri" panose="020F0502020204030204" pitchFamily="34" charset="0"/>
              </a:rPr>
              <a:t> </a:t>
            </a:r>
            <a:r>
              <a:rPr lang="tr-TR" sz="1800" dirty="0" err="1">
                <a:effectLst/>
                <a:latin typeface="charter"/>
                <a:ea typeface="Yu Mincho" panose="02020400000000000000" pitchFamily="18" charset="-128"/>
                <a:cs typeface="Calibri" panose="020F0502020204030204" pitchFamily="34" charset="0"/>
              </a:rPr>
              <a:t>Transmission</a:t>
            </a:r>
            <a:r>
              <a:rPr lang="tr-TR" sz="1800" dirty="0">
                <a:effectLst/>
                <a:latin typeface="charter"/>
                <a:ea typeface="Yu Mincho" panose="02020400000000000000" pitchFamily="18" charset="-128"/>
                <a:cs typeface="Calibri" panose="020F0502020204030204" pitchFamily="34" charset="0"/>
              </a:rPr>
              <a:t>)</a:t>
            </a:r>
          </a:p>
          <a:p>
            <a:r>
              <a:rPr lang="tr-TR" sz="1800" b="0" i="0" dirty="0">
                <a:solidFill>
                  <a:srgbClr val="000000"/>
                </a:solidFill>
                <a:effectLst/>
                <a:latin typeface="charter"/>
                <a:cs typeface="Calibri" panose="020F0502020204030204" pitchFamily="34" charset="0"/>
              </a:rPr>
              <a:t>İletim Optimizasyonu için DRL</a:t>
            </a:r>
            <a:r>
              <a:rPr lang="tr-TR" sz="1800" dirty="0">
                <a:effectLst/>
                <a:latin typeface="charter"/>
                <a:ea typeface="Yu Mincho" panose="02020400000000000000" pitchFamily="18" charset="-128"/>
                <a:cs typeface="Calibri" panose="020F0502020204030204" pitchFamily="34" charset="0"/>
              </a:rPr>
              <a:t>(DRL Agent </a:t>
            </a:r>
            <a:r>
              <a:rPr lang="tr-TR" sz="1800" dirty="0" err="1">
                <a:effectLst/>
                <a:latin typeface="charter"/>
                <a:ea typeface="Yu Mincho" panose="02020400000000000000" pitchFamily="18" charset="-128"/>
                <a:cs typeface="Calibri" panose="020F0502020204030204" pitchFamily="34" charset="0"/>
              </a:rPr>
              <a:t>for</a:t>
            </a:r>
            <a:r>
              <a:rPr lang="tr-TR" sz="1800" dirty="0">
                <a:effectLst/>
                <a:latin typeface="charter"/>
                <a:ea typeface="Yu Mincho" panose="02020400000000000000" pitchFamily="18" charset="-128"/>
                <a:cs typeface="Calibri" panose="020F0502020204030204" pitchFamily="34" charset="0"/>
              </a:rPr>
              <a:t> </a:t>
            </a:r>
            <a:r>
              <a:rPr lang="tr-TR" sz="1800" dirty="0" err="1">
                <a:effectLst/>
                <a:latin typeface="charter"/>
                <a:ea typeface="Yu Mincho" panose="02020400000000000000" pitchFamily="18" charset="-128"/>
                <a:cs typeface="Calibri" panose="020F0502020204030204" pitchFamily="34" charset="0"/>
              </a:rPr>
              <a:t>Transmission</a:t>
            </a:r>
            <a:r>
              <a:rPr lang="tr-TR" sz="1800" dirty="0">
                <a:effectLst/>
                <a:latin typeface="charter"/>
                <a:ea typeface="Yu Mincho" panose="02020400000000000000" pitchFamily="18" charset="-128"/>
                <a:cs typeface="Calibri" panose="020F0502020204030204" pitchFamily="34" charset="0"/>
              </a:rPr>
              <a:t> </a:t>
            </a:r>
            <a:r>
              <a:rPr lang="tr-TR" sz="1800" dirty="0" err="1">
                <a:effectLst/>
                <a:latin typeface="charter"/>
                <a:ea typeface="Yu Mincho" panose="02020400000000000000" pitchFamily="18" charset="-128"/>
                <a:cs typeface="Calibri" panose="020F0502020204030204" pitchFamily="34" charset="0"/>
              </a:rPr>
              <a:t>Optimization</a:t>
            </a:r>
            <a:r>
              <a:rPr lang="tr-TR" sz="1800" dirty="0">
                <a:effectLst/>
                <a:latin typeface="charter"/>
                <a:ea typeface="Yu Mincho" panose="02020400000000000000" pitchFamily="18" charset="-128"/>
                <a:cs typeface="Calibri" panose="020F0502020204030204" pitchFamily="34" charset="0"/>
              </a:rPr>
              <a:t>)</a:t>
            </a:r>
          </a:p>
          <a:p>
            <a:r>
              <a:rPr lang="tr-TR" sz="1800" b="0" i="0" dirty="0">
                <a:solidFill>
                  <a:srgbClr val="000000"/>
                </a:solidFill>
                <a:effectLst/>
                <a:latin typeface="charter"/>
                <a:cs typeface="Calibri" panose="020F0502020204030204" pitchFamily="34" charset="0"/>
              </a:rPr>
              <a:t>Dijital İkiz için Güçlendirilmiş DNN Eğitimi</a:t>
            </a:r>
            <a:br>
              <a:rPr lang="tr-TR" sz="1800" b="0" i="0" dirty="0">
                <a:solidFill>
                  <a:srgbClr val="000000"/>
                </a:solidFill>
                <a:effectLst/>
                <a:latin typeface="charter"/>
                <a:cs typeface="Calibri" panose="020F0502020204030204" pitchFamily="34" charset="0"/>
              </a:rPr>
            </a:br>
            <a:r>
              <a:rPr lang="tr-TR" sz="1800" b="0" i="0" dirty="0">
                <a:solidFill>
                  <a:srgbClr val="000000"/>
                </a:solidFill>
                <a:effectLst/>
                <a:latin typeface="charter"/>
                <a:cs typeface="Calibri" panose="020F0502020204030204" pitchFamily="34" charset="0"/>
              </a:rPr>
              <a:t>(</a:t>
            </a:r>
            <a:r>
              <a:rPr lang="tr-TR" sz="1800" dirty="0" err="1">
                <a:effectLst/>
                <a:latin typeface="charter"/>
                <a:ea typeface="Yu Mincho" panose="02020400000000000000" pitchFamily="18" charset="-128"/>
                <a:cs typeface="Calibri" panose="020F0502020204030204" pitchFamily="34" charset="0"/>
              </a:rPr>
              <a:t>Digital</a:t>
            </a:r>
            <a:r>
              <a:rPr lang="tr-TR" sz="1800" dirty="0">
                <a:effectLst/>
                <a:latin typeface="charter"/>
                <a:ea typeface="Yu Mincho" panose="02020400000000000000" pitchFamily="18" charset="-128"/>
                <a:cs typeface="Calibri" panose="020F0502020204030204" pitchFamily="34" charset="0"/>
              </a:rPr>
              <a:t> </a:t>
            </a:r>
            <a:r>
              <a:rPr lang="tr-TR" sz="1800" dirty="0" err="1">
                <a:effectLst/>
                <a:latin typeface="charter"/>
                <a:ea typeface="Yu Mincho" panose="02020400000000000000" pitchFamily="18" charset="-128"/>
                <a:cs typeface="Calibri" panose="020F0502020204030204" pitchFamily="34" charset="0"/>
              </a:rPr>
              <a:t>Twin</a:t>
            </a:r>
            <a:r>
              <a:rPr lang="tr-TR" sz="1800" dirty="0">
                <a:effectLst/>
                <a:latin typeface="charter"/>
                <a:ea typeface="Yu Mincho" panose="02020400000000000000" pitchFamily="18" charset="-128"/>
                <a:cs typeface="Calibri" panose="020F0502020204030204" pitchFamily="34" charset="0"/>
              </a:rPr>
              <a:t> </a:t>
            </a:r>
            <a:r>
              <a:rPr lang="tr-TR" sz="1800" dirty="0" err="1">
                <a:effectLst/>
                <a:latin typeface="charter"/>
                <a:ea typeface="Yu Mincho" panose="02020400000000000000" pitchFamily="18" charset="-128"/>
                <a:cs typeface="Calibri" panose="020F0502020204030204" pitchFamily="34" charset="0"/>
              </a:rPr>
              <a:t>Empowered</a:t>
            </a:r>
            <a:r>
              <a:rPr lang="tr-TR" sz="1800" dirty="0">
                <a:effectLst/>
                <a:latin typeface="charter"/>
                <a:ea typeface="Yu Mincho" panose="02020400000000000000" pitchFamily="18" charset="-128"/>
                <a:cs typeface="Calibri" panose="020F0502020204030204" pitchFamily="34" charset="0"/>
              </a:rPr>
              <a:t> </a:t>
            </a:r>
            <a:r>
              <a:rPr lang="tr-TR" sz="1800" dirty="0" err="1">
                <a:effectLst/>
                <a:latin typeface="charter"/>
                <a:ea typeface="Yu Mincho" panose="02020400000000000000" pitchFamily="18" charset="-128"/>
                <a:cs typeface="Calibri" panose="020F0502020204030204" pitchFamily="34" charset="0"/>
              </a:rPr>
              <a:t>Policy</a:t>
            </a:r>
            <a:r>
              <a:rPr lang="tr-TR" sz="1800" dirty="0">
                <a:effectLst/>
                <a:latin typeface="charter"/>
                <a:ea typeface="Yu Mincho" panose="02020400000000000000" pitchFamily="18" charset="-128"/>
                <a:cs typeface="Calibri" panose="020F0502020204030204" pitchFamily="34" charset="0"/>
              </a:rPr>
              <a:t> DNN Training in </a:t>
            </a:r>
            <a:r>
              <a:rPr lang="tr-TR" sz="1800" dirty="0" err="1">
                <a:effectLst/>
                <a:latin typeface="charter"/>
                <a:ea typeface="Yu Mincho" panose="02020400000000000000" pitchFamily="18" charset="-128"/>
                <a:cs typeface="Calibri" panose="020F0502020204030204" pitchFamily="34" charset="0"/>
              </a:rPr>
              <a:t>Reinforcement</a:t>
            </a:r>
            <a:r>
              <a:rPr lang="tr-TR" sz="1800" dirty="0">
                <a:effectLst/>
                <a:latin typeface="charter"/>
                <a:ea typeface="Yu Mincho" panose="02020400000000000000" pitchFamily="18" charset="-128"/>
                <a:cs typeface="Calibri" panose="020F0502020204030204" pitchFamily="34" charset="0"/>
              </a:rPr>
              <a:t> Learning)</a:t>
            </a:r>
          </a:p>
          <a:p>
            <a:endParaRPr lang="tr-TR" sz="1800" dirty="0">
              <a:latin typeface="charter"/>
              <a:cs typeface="Calibri" panose="020F0502020204030204" pitchFamily="34" charset="0"/>
            </a:endParaRPr>
          </a:p>
        </p:txBody>
      </p:sp>
    </p:spTree>
    <p:extLst>
      <p:ext uri="{BB962C8B-B14F-4D97-AF65-F5344CB8AC3E}">
        <p14:creationId xmlns:p14="http://schemas.microsoft.com/office/powerpoint/2010/main" val="860434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0ABE194-20B6-4607-9F60-65FE96793509}"/>
              </a:ext>
            </a:extLst>
          </p:cNvPr>
          <p:cNvSpPr>
            <a:spLocks noGrp="1"/>
          </p:cNvSpPr>
          <p:nvPr>
            <p:ph sz="quarter" idx="13"/>
          </p:nvPr>
        </p:nvSpPr>
        <p:spPr>
          <a:xfrm>
            <a:off x="685800" y="609600"/>
            <a:ext cx="10394707" cy="4764985"/>
          </a:xfrm>
        </p:spPr>
        <p:txBody>
          <a:bodyPr>
            <a:normAutofit/>
          </a:bodyPr>
          <a:lstStyle/>
          <a:p>
            <a:r>
              <a:rPr lang="tr-TR" sz="1800" dirty="0">
                <a:solidFill>
                  <a:schemeClr val="accent1"/>
                </a:solidFill>
                <a:latin typeface="charter"/>
                <a:ea typeface="Yu Mincho" panose="02020400000000000000" pitchFamily="18" charset="-128"/>
                <a:cs typeface="Calibri" panose="020F0502020204030204" pitchFamily="34" charset="0"/>
              </a:rPr>
              <a:t>1-</a:t>
            </a:r>
            <a:r>
              <a:rPr lang="tr-TR" sz="1800" b="0" i="0" dirty="0">
                <a:solidFill>
                  <a:srgbClr val="000000"/>
                </a:solidFill>
                <a:effectLst/>
                <a:latin typeface="charter"/>
                <a:cs typeface="Calibri" panose="020F0502020204030204" pitchFamily="34" charset="0"/>
              </a:rPr>
              <a:t> Kaynak Optimizasyonu İletişimi</a:t>
            </a:r>
            <a:r>
              <a:rPr lang="tr-TR" sz="1800" dirty="0">
                <a:solidFill>
                  <a:srgbClr val="000000"/>
                </a:solidFill>
                <a:latin typeface="charter"/>
                <a:cs typeface="Calibri" panose="020F0502020204030204" pitchFamily="34" charset="0"/>
              </a:rPr>
              <a:t> (</a:t>
            </a:r>
            <a:r>
              <a:rPr lang="tr-TR" sz="1800" dirty="0">
                <a:latin typeface="charter"/>
                <a:ea typeface="Yu Mincho" panose="02020400000000000000" pitchFamily="18" charset="-128"/>
                <a:cs typeface="Calibri" panose="020F0502020204030204" pitchFamily="34" charset="0"/>
              </a:rPr>
              <a:t>R</a:t>
            </a:r>
            <a:r>
              <a:rPr lang="tr-TR" sz="1800" dirty="0">
                <a:effectLst/>
                <a:latin typeface="charter"/>
                <a:ea typeface="Yu Mincho" panose="02020400000000000000" pitchFamily="18" charset="-128"/>
                <a:cs typeface="Calibri" panose="020F0502020204030204" pitchFamily="34" charset="0"/>
              </a:rPr>
              <a:t>esource </a:t>
            </a:r>
            <a:r>
              <a:rPr lang="tr-TR" sz="1800" dirty="0" err="1">
                <a:effectLst/>
                <a:latin typeface="charter"/>
                <a:ea typeface="Yu Mincho" panose="02020400000000000000" pitchFamily="18" charset="-128"/>
                <a:cs typeface="Calibri" panose="020F0502020204030204" pitchFamily="34" charset="0"/>
              </a:rPr>
              <a:t>Optimization</a:t>
            </a:r>
            <a:r>
              <a:rPr lang="tr-TR" sz="1800" dirty="0">
                <a:effectLst/>
                <a:latin typeface="charter"/>
                <a:ea typeface="Yu Mincho" panose="02020400000000000000" pitchFamily="18" charset="-128"/>
                <a:cs typeface="Calibri" panose="020F0502020204030204" pitchFamily="34" charset="0"/>
              </a:rPr>
              <a:t> </a:t>
            </a:r>
            <a:r>
              <a:rPr lang="tr-TR" sz="1800" dirty="0" err="1">
                <a:effectLst/>
                <a:latin typeface="charter"/>
                <a:ea typeface="Yu Mincho" panose="02020400000000000000" pitchFamily="18" charset="-128"/>
                <a:cs typeface="Calibri" panose="020F0502020204030204" pitchFamily="34" charset="0"/>
              </a:rPr>
              <a:t>Communication</a:t>
            </a:r>
            <a:r>
              <a:rPr lang="tr-TR" sz="1800" dirty="0">
                <a:effectLst/>
                <a:latin typeface="charter"/>
                <a:ea typeface="Yu Mincho" panose="02020400000000000000" pitchFamily="18" charset="-128"/>
                <a:cs typeface="Calibri" panose="020F0502020204030204" pitchFamily="34" charset="0"/>
              </a:rPr>
              <a:t>) </a:t>
            </a:r>
          </a:p>
          <a:p>
            <a:pPr marL="0" indent="0">
              <a:buNone/>
            </a:pPr>
            <a:r>
              <a:rPr lang="tr-TR" sz="1800" b="0" i="0" dirty="0">
                <a:solidFill>
                  <a:srgbClr val="000000"/>
                </a:solidFill>
                <a:effectLst/>
                <a:latin typeface="charter"/>
                <a:cs typeface="Calibri" panose="020F0502020204030204" pitchFamily="34" charset="0"/>
              </a:rPr>
              <a:t>Kullanıcılarla sınırlı bilgi işlem ve iletişim kaynakları, azaltılmış kaynak tüketimi ile birleşik öğrenme modelini eğitmek için yöntemler gerektirir. Kaynak optimizasyonu, kaynak tüketimi açısından öğrenme doğruluğu ve verimlilik arasında bir denge sağlayan birleştirici bir problemdir.</a:t>
            </a:r>
          </a:p>
        </p:txBody>
      </p:sp>
    </p:spTree>
    <p:extLst>
      <p:ext uri="{BB962C8B-B14F-4D97-AF65-F5344CB8AC3E}">
        <p14:creationId xmlns:p14="http://schemas.microsoft.com/office/powerpoint/2010/main" val="3525954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763202A-E0E8-4F85-B8A7-7FB3FC510F4D}"/>
              </a:ext>
            </a:extLst>
          </p:cNvPr>
          <p:cNvSpPr>
            <a:spLocks noGrp="1"/>
          </p:cNvSpPr>
          <p:nvPr>
            <p:ph sz="quarter" idx="13"/>
          </p:nvPr>
        </p:nvSpPr>
        <p:spPr>
          <a:xfrm>
            <a:off x="685800" y="581026"/>
            <a:ext cx="10394707" cy="4793560"/>
          </a:xfrm>
        </p:spPr>
        <p:txBody>
          <a:bodyPr>
            <a:normAutofit/>
          </a:bodyPr>
          <a:lstStyle/>
          <a:p>
            <a:r>
              <a:rPr lang="tr-TR" sz="1800" dirty="0">
                <a:solidFill>
                  <a:schemeClr val="accent1"/>
                </a:solidFill>
                <a:effectLst/>
                <a:latin typeface="charter"/>
                <a:ea typeface="Yu Mincho" panose="02020400000000000000" pitchFamily="18" charset="-128"/>
                <a:cs typeface="Times New Roman" panose="02020603050405020304" pitchFamily="18" charset="0"/>
              </a:rPr>
              <a:t>2-</a:t>
            </a:r>
            <a:r>
              <a:rPr lang="es-ES" sz="1800" dirty="0">
                <a:effectLst/>
                <a:latin typeface="charter"/>
                <a:ea typeface="Yu Mincho" panose="02020400000000000000" pitchFamily="18" charset="-128"/>
                <a:cs typeface="Calibri" panose="020F0502020204030204" pitchFamily="34" charset="0"/>
              </a:rPr>
              <a:t> Eşzamansız Model Güncelleme ve Toplama</a:t>
            </a:r>
            <a:r>
              <a:rPr lang="tr-TR" sz="1800" dirty="0">
                <a:effectLst/>
                <a:latin typeface="charter"/>
                <a:ea typeface="Yu Mincho" panose="02020400000000000000" pitchFamily="18" charset="-128"/>
                <a:cs typeface="Calibri" panose="020F0502020204030204" pitchFamily="34" charset="0"/>
              </a:rPr>
              <a:t> (</a:t>
            </a:r>
            <a:r>
              <a:rPr lang="tr-TR" sz="1800" dirty="0" err="1">
                <a:effectLst/>
                <a:latin typeface="charter"/>
                <a:ea typeface="Yu Mincho" panose="02020400000000000000" pitchFamily="18" charset="-128"/>
                <a:cs typeface="Times New Roman" panose="02020603050405020304" pitchFamily="18" charset="0"/>
              </a:rPr>
              <a:t>Asynchronous</a:t>
            </a:r>
            <a:r>
              <a:rPr lang="tr-TR" sz="1800" dirty="0">
                <a:effectLst/>
                <a:latin typeface="charter"/>
                <a:ea typeface="Yu Mincho" panose="02020400000000000000" pitchFamily="18" charset="-128"/>
                <a:cs typeface="Times New Roman" panose="02020603050405020304" pitchFamily="18" charset="0"/>
              </a:rPr>
              <a:t> Model Update </a:t>
            </a:r>
            <a:r>
              <a:rPr lang="tr-TR" sz="1800" dirty="0" err="1">
                <a:effectLst/>
                <a:latin typeface="charter"/>
                <a:ea typeface="Yu Mincho" panose="02020400000000000000" pitchFamily="18" charset="-128"/>
                <a:cs typeface="Times New Roman" panose="02020603050405020304" pitchFamily="18" charset="0"/>
              </a:rPr>
              <a:t>and</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Aggregation</a:t>
            </a:r>
            <a:r>
              <a:rPr lang="tr-TR" sz="1800" dirty="0">
                <a:effectLst/>
                <a:latin typeface="charter"/>
                <a:ea typeface="Yu Mincho" panose="02020400000000000000" pitchFamily="18" charset="-128"/>
                <a:cs typeface="Times New Roman" panose="02020603050405020304" pitchFamily="18" charset="0"/>
              </a:rPr>
              <a:t>)</a:t>
            </a:r>
          </a:p>
          <a:p>
            <a:pPr marL="0" indent="0">
              <a:buNone/>
            </a:pPr>
            <a:r>
              <a:rPr lang="tr-TR" sz="1800" b="0" i="0" dirty="0">
                <a:solidFill>
                  <a:srgbClr val="000000"/>
                </a:solidFill>
                <a:effectLst/>
                <a:latin typeface="charter"/>
              </a:rPr>
              <a:t>-Geleneksel senkron şemalarda, tüm kullanıcılar model parametrelerini merkezi bir sunucuya    gönderir ve sunucudan toplanan global modeli bekler.</a:t>
            </a:r>
          </a:p>
          <a:p>
            <a:pPr marL="0" indent="0">
              <a:buNone/>
            </a:pPr>
            <a:r>
              <a:rPr lang="tr-TR" sz="1800" b="0" i="0" dirty="0">
                <a:solidFill>
                  <a:srgbClr val="000000"/>
                </a:solidFill>
                <a:effectLst/>
                <a:latin typeface="charter"/>
              </a:rPr>
              <a:t>-kullanıcıların yavaş kullanıcıları ve blok zincirindeki küresel kümelenmeyi beklemek</a:t>
            </a:r>
          </a:p>
          <a:p>
            <a:pPr marL="0" indent="0">
              <a:buNone/>
            </a:pPr>
            <a:r>
              <a:rPr lang="tr-TR" sz="1800" b="0" i="0" dirty="0">
                <a:solidFill>
                  <a:srgbClr val="000000"/>
                </a:solidFill>
                <a:effectLst/>
                <a:latin typeface="charter"/>
              </a:rPr>
              <a:t>-parametrelerin eşzamanlı iletimi</a:t>
            </a:r>
          </a:p>
        </p:txBody>
      </p:sp>
    </p:spTree>
    <p:extLst>
      <p:ext uri="{BB962C8B-B14F-4D97-AF65-F5344CB8AC3E}">
        <p14:creationId xmlns:p14="http://schemas.microsoft.com/office/powerpoint/2010/main" val="285551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73018302-F915-4E6A-B630-DFB698BF1507}"/>
              </a:ext>
            </a:extLst>
          </p:cNvPr>
          <p:cNvPicPr>
            <a:picLocks noGrp="1" noChangeAspect="1"/>
          </p:cNvPicPr>
          <p:nvPr>
            <p:ph sz="quarter" idx="13"/>
          </p:nvPr>
        </p:nvPicPr>
        <p:blipFill>
          <a:blip r:embed="rId2"/>
          <a:stretch>
            <a:fillRect/>
          </a:stretch>
        </p:blipFill>
        <p:spPr>
          <a:xfrm>
            <a:off x="3535252" y="609600"/>
            <a:ext cx="4696046" cy="4765675"/>
          </a:xfrm>
        </p:spPr>
      </p:pic>
    </p:spTree>
    <p:extLst>
      <p:ext uri="{BB962C8B-B14F-4D97-AF65-F5344CB8AC3E}">
        <p14:creationId xmlns:p14="http://schemas.microsoft.com/office/powerpoint/2010/main" val="2591432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87BEB6B-E1EC-4FA0-999A-67A58C68D5A9}"/>
              </a:ext>
            </a:extLst>
          </p:cNvPr>
          <p:cNvSpPr>
            <a:spLocks noGrp="1"/>
          </p:cNvSpPr>
          <p:nvPr>
            <p:ph sz="quarter" idx="13"/>
          </p:nvPr>
        </p:nvSpPr>
        <p:spPr>
          <a:xfrm>
            <a:off x="685800" y="428626"/>
            <a:ext cx="10394707" cy="4945960"/>
          </a:xfrm>
        </p:spPr>
        <p:txBody>
          <a:bodyPr>
            <a:normAutofit/>
          </a:bodyPr>
          <a:lstStyle/>
          <a:p>
            <a:r>
              <a:rPr lang="tr-TR" sz="1800" dirty="0">
                <a:solidFill>
                  <a:srgbClr val="FF0000"/>
                </a:solidFill>
                <a:effectLst/>
                <a:latin typeface="charter"/>
                <a:ea typeface="Yu Mincho" panose="02020400000000000000" pitchFamily="18" charset="-128"/>
                <a:cs typeface="Times New Roman" panose="02020603050405020304" pitchFamily="18" charset="0"/>
              </a:rPr>
              <a:t>3-</a:t>
            </a:r>
            <a:r>
              <a:rPr lang="es-ES" sz="1800" dirty="0">
                <a:solidFill>
                  <a:schemeClr val="accent1"/>
                </a:solidFill>
                <a:effectLst/>
                <a:latin typeface="charter"/>
                <a:ea typeface="Yu Mincho" panose="02020400000000000000" pitchFamily="18" charset="-128"/>
                <a:cs typeface="Calibri" panose="020F0502020204030204" pitchFamily="34" charset="0"/>
              </a:rPr>
              <a:t> </a:t>
            </a:r>
            <a:r>
              <a:rPr lang="tr-TR" sz="1800" b="0" i="0" dirty="0">
                <a:solidFill>
                  <a:srgbClr val="000000"/>
                </a:solidFill>
                <a:effectLst/>
                <a:latin typeface="charter"/>
                <a:cs typeface="Calibri" panose="020F0502020204030204" pitchFamily="34" charset="0"/>
              </a:rPr>
              <a:t>Parametre İletimi için DNN Tabanlı Kullanıcı ve Kaynak Planlaması</a:t>
            </a:r>
            <a:r>
              <a:rPr lang="tr-TR" sz="1800" dirty="0">
                <a:solidFill>
                  <a:srgbClr val="000000"/>
                </a:solidFill>
                <a:latin typeface="charter"/>
                <a:cs typeface="Calibri" panose="020F0502020204030204" pitchFamily="34" charset="0"/>
              </a:rPr>
              <a:t> </a:t>
            </a:r>
            <a:r>
              <a:rPr lang="tr-TR" sz="1800" dirty="0">
                <a:effectLst/>
                <a:latin typeface="charter"/>
                <a:ea typeface="Yu Mincho" panose="02020400000000000000" pitchFamily="18" charset="-128"/>
                <a:cs typeface="Calibri" panose="020F0502020204030204" pitchFamily="34" charset="0"/>
              </a:rPr>
              <a:t>(</a:t>
            </a:r>
            <a:r>
              <a:rPr lang="tr-TR" sz="1800" dirty="0">
                <a:effectLst/>
                <a:latin typeface="charter"/>
                <a:ea typeface="Yu Mincho" panose="02020400000000000000" pitchFamily="18" charset="-128"/>
                <a:cs typeface="Times New Roman" panose="02020603050405020304" pitchFamily="18" charset="0"/>
              </a:rPr>
              <a:t>DNN-</a:t>
            </a:r>
            <a:r>
              <a:rPr lang="tr-TR" sz="1800" dirty="0" err="1">
                <a:effectLst/>
                <a:latin typeface="charter"/>
                <a:ea typeface="Yu Mincho" panose="02020400000000000000" pitchFamily="18" charset="-128"/>
                <a:cs typeface="Times New Roman" panose="02020603050405020304" pitchFamily="18" charset="0"/>
              </a:rPr>
              <a:t>Based</a:t>
            </a:r>
            <a:r>
              <a:rPr lang="tr-TR" sz="1800" dirty="0">
                <a:effectLst/>
                <a:latin typeface="charter"/>
                <a:ea typeface="Yu Mincho" panose="02020400000000000000" pitchFamily="18" charset="-128"/>
                <a:cs typeface="Times New Roman" panose="02020603050405020304" pitchFamily="18" charset="0"/>
              </a:rPr>
              <a:t> User </a:t>
            </a:r>
            <a:r>
              <a:rPr lang="tr-TR" sz="1800" dirty="0" err="1">
                <a:effectLst/>
                <a:latin typeface="charter"/>
                <a:ea typeface="Yu Mincho" panose="02020400000000000000" pitchFamily="18" charset="-128"/>
                <a:cs typeface="Times New Roman" panose="02020603050405020304" pitchFamily="18" charset="0"/>
              </a:rPr>
              <a:t>and</a:t>
            </a:r>
            <a:r>
              <a:rPr lang="tr-TR" sz="1800" dirty="0">
                <a:effectLst/>
                <a:latin typeface="charter"/>
                <a:ea typeface="Yu Mincho" panose="02020400000000000000" pitchFamily="18" charset="-128"/>
                <a:cs typeface="Times New Roman" panose="02020603050405020304" pitchFamily="18" charset="0"/>
              </a:rPr>
              <a:t> Resource </a:t>
            </a:r>
            <a:r>
              <a:rPr lang="tr-TR" sz="1800" dirty="0" err="1">
                <a:effectLst/>
                <a:latin typeface="charter"/>
                <a:ea typeface="Yu Mincho" panose="02020400000000000000" pitchFamily="18" charset="-128"/>
                <a:cs typeface="Times New Roman" panose="02020603050405020304" pitchFamily="18" charset="0"/>
              </a:rPr>
              <a:t>Scheduling</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for</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Parameter</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Transmission</a:t>
            </a:r>
            <a:r>
              <a:rPr lang="tr-TR" sz="1800" dirty="0">
                <a:effectLst/>
                <a:latin typeface="charter"/>
                <a:ea typeface="Yu Mincho" panose="02020400000000000000" pitchFamily="18" charset="-128"/>
                <a:cs typeface="Times New Roman" panose="02020603050405020304" pitchFamily="18" charset="0"/>
              </a:rPr>
              <a:t>)</a:t>
            </a:r>
          </a:p>
          <a:p>
            <a:pPr marL="0" indent="0">
              <a:buNone/>
            </a:pPr>
            <a:r>
              <a:rPr lang="tr-TR" sz="1800" b="0" i="0" dirty="0">
                <a:solidFill>
                  <a:srgbClr val="000000"/>
                </a:solidFill>
                <a:effectLst/>
                <a:latin typeface="charter"/>
              </a:rPr>
              <a:t>-zayıf iletişim koşullarına sahip kullanıcılar tüm iletim sürecini yavaşlatabilir. </a:t>
            </a:r>
          </a:p>
          <a:p>
            <a:pPr marL="0" indent="0">
              <a:buNone/>
            </a:pPr>
            <a:r>
              <a:rPr lang="tr-TR" sz="1800" b="0" i="0" dirty="0">
                <a:solidFill>
                  <a:srgbClr val="000000"/>
                </a:solidFill>
                <a:effectLst/>
                <a:latin typeface="charter"/>
              </a:rPr>
              <a:t>-iletişim verimliliğini artırmak için, iletim görevlerini iletişim kabiliyeti yüksek kullanıcılara aktarıyoruz. </a:t>
            </a:r>
            <a:endParaRPr lang="tr-TR" sz="1800" dirty="0">
              <a:effectLst/>
              <a:latin typeface="charter"/>
              <a:ea typeface="Yu Mincho" panose="02020400000000000000" pitchFamily="18" charset="-128"/>
              <a:cs typeface="Times New Roman" panose="02020603050405020304" pitchFamily="18" charset="0"/>
            </a:endParaRPr>
          </a:p>
          <a:p>
            <a:pPr marL="0" indent="0">
              <a:buNone/>
            </a:pPr>
            <a:endParaRPr lang="tr-TR" sz="1800" dirty="0">
              <a:latin typeface="charter"/>
            </a:endParaRPr>
          </a:p>
        </p:txBody>
      </p:sp>
    </p:spTree>
    <p:extLst>
      <p:ext uri="{BB962C8B-B14F-4D97-AF65-F5344CB8AC3E}">
        <p14:creationId xmlns:p14="http://schemas.microsoft.com/office/powerpoint/2010/main" val="2246539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C0F8887-3B3D-4938-9A34-F9ECC0B142CE}"/>
              </a:ext>
            </a:extLst>
          </p:cNvPr>
          <p:cNvSpPr>
            <a:spLocks noGrp="1"/>
          </p:cNvSpPr>
          <p:nvPr>
            <p:ph sz="quarter" idx="13"/>
          </p:nvPr>
        </p:nvSpPr>
        <p:spPr>
          <a:xfrm>
            <a:off x="685800" y="390526"/>
            <a:ext cx="10394707" cy="4984060"/>
          </a:xfrm>
        </p:spPr>
        <p:txBody>
          <a:bodyPr>
            <a:normAutofit/>
          </a:bodyPr>
          <a:lstStyle/>
          <a:p>
            <a:r>
              <a:rPr lang="tr-TR" sz="1800" dirty="0">
                <a:solidFill>
                  <a:srgbClr val="FF0000"/>
                </a:solidFill>
                <a:effectLst/>
                <a:latin typeface="charter"/>
                <a:ea typeface="Yu Mincho" panose="02020400000000000000" pitchFamily="18" charset="-128"/>
                <a:cs typeface="Times New Roman" panose="02020603050405020304" pitchFamily="18" charset="0"/>
              </a:rPr>
              <a:t>4-</a:t>
            </a:r>
            <a:r>
              <a:rPr lang="tr-TR" sz="1800" b="0" i="0" dirty="0">
                <a:solidFill>
                  <a:srgbClr val="000000"/>
                </a:solidFill>
                <a:effectLst/>
                <a:latin typeface="charter"/>
                <a:cs typeface="Calibri" panose="020F0502020204030204" pitchFamily="34" charset="0"/>
              </a:rPr>
              <a:t> İletim Optimizasyonu için DRL (</a:t>
            </a:r>
            <a:r>
              <a:rPr lang="tr-TR" sz="1800" dirty="0">
                <a:effectLst/>
                <a:latin typeface="charter"/>
                <a:ea typeface="Yu Mincho" panose="02020400000000000000" pitchFamily="18" charset="-128"/>
                <a:cs typeface="Times New Roman" panose="02020603050405020304" pitchFamily="18" charset="0"/>
              </a:rPr>
              <a:t>DRL Agent </a:t>
            </a:r>
            <a:r>
              <a:rPr lang="tr-TR" sz="1800" dirty="0" err="1">
                <a:effectLst/>
                <a:latin typeface="charter"/>
                <a:ea typeface="Yu Mincho" panose="02020400000000000000" pitchFamily="18" charset="-128"/>
                <a:cs typeface="Times New Roman" panose="02020603050405020304" pitchFamily="18" charset="0"/>
              </a:rPr>
              <a:t>for</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Transmission</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Optimization</a:t>
            </a:r>
            <a:r>
              <a:rPr lang="tr-TR" sz="1800" dirty="0">
                <a:effectLst/>
                <a:latin typeface="charter"/>
                <a:ea typeface="Yu Mincho" panose="02020400000000000000" pitchFamily="18" charset="-128"/>
                <a:cs typeface="Times New Roman" panose="02020603050405020304" pitchFamily="18" charset="0"/>
              </a:rPr>
              <a:t>)</a:t>
            </a:r>
          </a:p>
          <a:p>
            <a:pPr marL="0" indent="0">
              <a:buNone/>
            </a:pPr>
            <a:r>
              <a:rPr lang="tr-TR" sz="1800" b="0" i="0" dirty="0">
                <a:solidFill>
                  <a:srgbClr val="000000"/>
                </a:solidFill>
                <a:effectLst/>
                <a:latin typeface="charter"/>
              </a:rPr>
              <a:t>-Her DRL aracısı, kaynaklarını kapsamı altındaki kullanıcılara tahsis eder. </a:t>
            </a:r>
          </a:p>
          <a:p>
            <a:pPr marL="0" indent="0">
              <a:buNone/>
            </a:pPr>
            <a:r>
              <a:rPr lang="tr-TR" sz="1800" dirty="0">
                <a:solidFill>
                  <a:srgbClr val="000000"/>
                </a:solidFill>
                <a:latin typeface="charter"/>
              </a:rPr>
              <a:t>-</a:t>
            </a:r>
            <a:r>
              <a:rPr lang="tr-TR" sz="1800" b="0" i="0" dirty="0">
                <a:solidFill>
                  <a:srgbClr val="000000"/>
                </a:solidFill>
                <a:effectLst/>
                <a:latin typeface="charter"/>
              </a:rPr>
              <a:t>Her yinelemenin başında, dijital ikizlerden elde edilen mevcut sistem durumlarına dayalı olarak kaynak tahsis eylemlerine karar verilir. </a:t>
            </a:r>
          </a:p>
          <a:p>
            <a:pPr marL="0" indent="0">
              <a:buNone/>
            </a:pPr>
            <a:r>
              <a:rPr lang="tr-TR" sz="1800" dirty="0">
                <a:solidFill>
                  <a:srgbClr val="000000"/>
                </a:solidFill>
                <a:latin typeface="charter"/>
              </a:rPr>
              <a:t>-</a:t>
            </a:r>
            <a:r>
              <a:rPr lang="tr-TR" sz="1800" b="0" i="0" dirty="0">
                <a:solidFill>
                  <a:srgbClr val="000000"/>
                </a:solidFill>
                <a:effectLst/>
                <a:latin typeface="charter"/>
              </a:rPr>
              <a:t>Eylemin performansı, yinelemenin sonunda ödül işleviyle ölçülür.</a:t>
            </a:r>
            <a:endParaRPr lang="tr-TR" sz="1800" dirty="0">
              <a:latin typeface="charter"/>
            </a:endParaRPr>
          </a:p>
        </p:txBody>
      </p:sp>
    </p:spTree>
    <p:extLst>
      <p:ext uri="{BB962C8B-B14F-4D97-AF65-F5344CB8AC3E}">
        <p14:creationId xmlns:p14="http://schemas.microsoft.com/office/powerpoint/2010/main" val="2832809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703ED19-1C2D-42A7-A104-86838873D9A5}"/>
              </a:ext>
            </a:extLst>
          </p:cNvPr>
          <p:cNvSpPr>
            <a:spLocks noGrp="1"/>
          </p:cNvSpPr>
          <p:nvPr>
            <p:ph sz="quarter" idx="13"/>
          </p:nvPr>
        </p:nvSpPr>
        <p:spPr>
          <a:xfrm>
            <a:off x="685800" y="447676"/>
            <a:ext cx="10394707" cy="4926910"/>
          </a:xfrm>
        </p:spPr>
        <p:txBody>
          <a:bodyPr>
            <a:normAutofit/>
          </a:bodyPr>
          <a:lstStyle/>
          <a:p>
            <a:pPr marL="0" indent="0">
              <a:buNone/>
            </a:pPr>
            <a:r>
              <a:rPr lang="tr-TR" sz="1800" dirty="0">
                <a:solidFill>
                  <a:srgbClr val="92D050"/>
                </a:solidFill>
                <a:latin typeface="charter"/>
              </a:rPr>
              <a:t>4a</a:t>
            </a:r>
            <a:r>
              <a:rPr lang="tr-TR" sz="1800" b="0" i="0" dirty="0">
                <a:solidFill>
                  <a:srgbClr val="92D050"/>
                </a:solidFill>
                <a:effectLst/>
                <a:latin typeface="charter"/>
              </a:rPr>
              <a:t>) </a:t>
            </a:r>
            <a:r>
              <a:rPr lang="tr-TR" sz="1800" b="0" i="0" dirty="0">
                <a:solidFill>
                  <a:srgbClr val="000000"/>
                </a:solidFill>
                <a:effectLst/>
                <a:latin typeface="charter"/>
              </a:rPr>
              <a:t>Durum</a:t>
            </a:r>
            <a:endParaRPr lang="tr-TR" sz="1800" dirty="0">
              <a:solidFill>
                <a:srgbClr val="000000"/>
              </a:solidFill>
              <a:latin typeface="charter"/>
            </a:endParaRPr>
          </a:p>
          <a:p>
            <a:pPr marL="0" indent="0">
              <a:buNone/>
            </a:pPr>
            <a:r>
              <a:rPr lang="tr-TR" sz="1800" b="0" i="0" dirty="0">
                <a:solidFill>
                  <a:srgbClr val="000000"/>
                </a:solidFill>
                <a:effectLst/>
                <a:latin typeface="charter"/>
              </a:rPr>
              <a:t>-kullanıcı zamanlaması ve kaynak tahsisi kararları için temel sağlayan kullanıcı cihazlarının çalışma durumlarını yansıtır.</a:t>
            </a:r>
            <a:endParaRPr lang="tr-TR" sz="1800" dirty="0">
              <a:latin typeface="charter"/>
            </a:endParaRPr>
          </a:p>
        </p:txBody>
      </p:sp>
    </p:spTree>
    <p:extLst>
      <p:ext uri="{BB962C8B-B14F-4D97-AF65-F5344CB8AC3E}">
        <p14:creationId xmlns:p14="http://schemas.microsoft.com/office/powerpoint/2010/main" val="1062236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AA80A7-AC36-49D0-9ED8-F7A559F3B248}"/>
              </a:ext>
            </a:extLst>
          </p:cNvPr>
          <p:cNvSpPr>
            <a:spLocks noGrp="1"/>
          </p:cNvSpPr>
          <p:nvPr>
            <p:ph sz="quarter" idx="13"/>
          </p:nvPr>
        </p:nvSpPr>
        <p:spPr>
          <a:xfrm>
            <a:off x="685800" y="123826"/>
            <a:ext cx="10394707" cy="5250760"/>
          </a:xfrm>
        </p:spPr>
        <p:txBody>
          <a:bodyPr>
            <a:normAutofit/>
          </a:bodyPr>
          <a:lstStyle/>
          <a:p>
            <a:pPr marL="0" indent="0">
              <a:buNone/>
            </a:pPr>
            <a:r>
              <a:rPr lang="tr-TR" sz="1800" dirty="0">
                <a:solidFill>
                  <a:srgbClr val="92D050"/>
                </a:solidFill>
                <a:latin typeface="charter"/>
              </a:rPr>
              <a:t>4b</a:t>
            </a:r>
            <a:r>
              <a:rPr lang="tr-TR" sz="1800" b="0" i="0" dirty="0">
                <a:solidFill>
                  <a:srgbClr val="92D050"/>
                </a:solidFill>
                <a:effectLst/>
                <a:latin typeface="charter"/>
              </a:rPr>
              <a:t>) </a:t>
            </a:r>
            <a:r>
              <a:rPr lang="tr-TR" sz="1800" b="0" i="0" dirty="0">
                <a:solidFill>
                  <a:srgbClr val="000000"/>
                </a:solidFill>
                <a:effectLst/>
                <a:latin typeface="charter"/>
              </a:rPr>
              <a:t>Eylem</a:t>
            </a:r>
          </a:p>
          <a:p>
            <a:pPr marL="0" indent="0">
              <a:buNone/>
            </a:pPr>
            <a:r>
              <a:rPr lang="tr-TR" sz="1800" dirty="0">
                <a:solidFill>
                  <a:srgbClr val="00B0F0"/>
                </a:solidFill>
                <a:latin typeface="charter"/>
              </a:rPr>
              <a:t>4b1</a:t>
            </a:r>
            <a:r>
              <a:rPr lang="tr-TR" sz="1800" b="0" i="0" dirty="0">
                <a:solidFill>
                  <a:srgbClr val="00B0F0"/>
                </a:solidFill>
                <a:effectLst/>
                <a:latin typeface="charter"/>
              </a:rPr>
              <a:t>) </a:t>
            </a:r>
            <a:r>
              <a:rPr lang="tr-TR" sz="1800" b="0" i="0" dirty="0">
                <a:solidFill>
                  <a:srgbClr val="000000"/>
                </a:solidFill>
                <a:effectLst/>
                <a:latin typeface="charter"/>
              </a:rPr>
              <a:t>kullanıcı programlaması  </a:t>
            </a:r>
          </a:p>
          <a:p>
            <a:pPr marL="0" indent="0">
              <a:buNone/>
            </a:pPr>
            <a:r>
              <a:rPr lang="tr-TR" sz="1800" b="0" i="0" dirty="0">
                <a:solidFill>
                  <a:srgbClr val="000000"/>
                </a:solidFill>
                <a:effectLst/>
                <a:latin typeface="charter"/>
              </a:rPr>
              <a:t>-aynı zamanda aktif olmayan kullanıcıların parametre iletimi için aktif kullanıcıları seçer. </a:t>
            </a:r>
          </a:p>
          <a:p>
            <a:pPr marL="0" indent="0">
              <a:buNone/>
            </a:pPr>
            <a:r>
              <a:rPr lang="tr-TR" sz="1800" b="0" i="0" dirty="0">
                <a:solidFill>
                  <a:srgbClr val="00B0F0"/>
                </a:solidFill>
                <a:effectLst/>
                <a:latin typeface="charter"/>
              </a:rPr>
              <a:t>4b2) </a:t>
            </a:r>
            <a:r>
              <a:rPr lang="tr-TR" sz="1800" b="0" i="0" dirty="0">
                <a:solidFill>
                  <a:srgbClr val="000000"/>
                </a:solidFill>
                <a:effectLst/>
                <a:latin typeface="charter"/>
              </a:rPr>
              <a:t>spektrum kaynağı tahsisi. </a:t>
            </a:r>
          </a:p>
          <a:p>
            <a:pPr marL="0" indent="0">
              <a:buNone/>
            </a:pPr>
            <a:r>
              <a:rPr lang="tr-TR" sz="1800" b="0" i="0" dirty="0">
                <a:solidFill>
                  <a:srgbClr val="000000"/>
                </a:solidFill>
                <a:effectLst/>
                <a:latin typeface="charter"/>
              </a:rPr>
              <a:t>-Spektrum tahsis eylem vektörü m ile gösterilir,</a:t>
            </a:r>
          </a:p>
          <a:p>
            <a:pPr marL="0" indent="0">
              <a:buNone/>
            </a:pPr>
            <a:r>
              <a:rPr lang="tr-TR" sz="1800" b="0" i="0" dirty="0">
                <a:solidFill>
                  <a:srgbClr val="000000"/>
                </a:solidFill>
                <a:effectLst/>
                <a:latin typeface="charter"/>
              </a:rPr>
              <a:t>-toplam bant genişliği yuvaları M'yi aşmamalıdır.</a:t>
            </a:r>
            <a:endParaRPr lang="tr-TR" sz="1800" dirty="0">
              <a:latin typeface="charter"/>
            </a:endParaRPr>
          </a:p>
        </p:txBody>
      </p:sp>
    </p:spTree>
    <p:extLst>
      <p:ext uri="{BB962C8B-B14F-4D97-AF65-F5344CB8AC3E}">
        <p14:creationId xmlns:p14="http://schemas.microsoft.com/office/powerpoint/2010/main" val="2458989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47063BE-EF97-40FB-B663-8CDD59A8F540}"/>
              </a:ext>
            </a:extLst>
          </p:cNvPr>
          <p:cNvSpPr>
            <a:spLocks noGrp="1"/>
          </p:cNvSpPr>
          <p:nvPr>
            <p:ph sz="quarter" idx="13"/>
          </p:nvPr>
        </p:nvSpPr>
        <p:spPr>
          <a:xfrm>
            <a:off x="685800" y="238126"/>
            <a:ext cx="10394707" cy="5136460"/>
          </a:xfrm>
        </p:spPr>
        <p:txBody>
          <a:bodyPr>
            <a:normAutofit/>
          </a:bodyPr>
          <a:lstStyle/>
          <a:p>
            <a:pPr marL="0" indent="0">
              <a:buNone/>
            </a:pPr>
            <a:r>
              <a:rPr lang="tr-TR" sz="1800" dirty="0">
                <a:solidFill>
                  <a:srgbClr val="92D050"/>
                </a:solidFill>
                <a:latin typeface="charter"/>
              </a:rPr>
              <a:t>4c</a:t>
            </a:r>
            <a:r>
              <a:rPr lang="tr-TR" sz="1800" b="0" i="0" dirty="0">
                <a:solidFill>
                  <a:srgbClr val="92D050"/>
                </a:solidFill>
                <a:effectLst/>
                <a:latin typeface="charter"/>
              </a:rPr>
              <a:t>)</a:t>
            </a:r>
            <a:r>
              <a:rPr lang="tr-TR" sz="1800" b="0" i="0" dirty="0">
                <a:solidFill>
                  <a:srgbClr val="000000"/>
                </a:solidFill>
                <a:effectLst/>
                <a:latin typeface="charter"/>
              </a:rPr>
              <a:t> Ödül </a:t>
            </a:r>
          </a:p>
          <a:p>
            <a:pPr marL="0" indent="0">
              <a:buNone/>
            </a:pPr>
            <a:r>
              <a:rPr lang="tr-TR" sz="1800" b="0" i="0" dirty="0">
                <a:solidFill>
                  <a:srgbClr val="000000"/>
                </a:solidFill>
                <a:effectLst/>
                <a:latin typeface="charter"/>
              </a:rPr>
              <a:t>-Optimizasyon problemlerindeki f </a:t>
            </a:r>
            <a:r>
              <a:rPr lang="tr-TR" sz="1800" b="0" i="0" dirty="0" err="1">
                <a:solidFill>
                  <a:srgbClr val="000000"/>
                </a:solidFill>
                <a:effectLst/>
                <a:latin typeface="charter"/>
              </a:rPr>
              <a:t>min</a:t>
            </a:r>
            <a:r>
              <a:rPr lang="tr-TR" sz="1800" b="0" i="0" dirty="0">
                <a:solidFill>
                  <a:srgbClr val="000000"/>
                </a:solidFill>
                <a:effectLst/>
                <a:latin typeface="charter"/>
              </a:rPr>
              <a:t> i ≤ fi ≤ f </a:t>
            </a:r>
            <a:r>
              <a:rPr lang="tr-TR" sz="1800" b="0" i="0" dirty="0" err="1">
                <a:solidFill>
                  <a:srgbClr val="000000"/>
                </a:solidFill>
                <a:effectLst/>
                <a:latin typeface="charter"/>
              </a:rPr>
              <a:t>max</a:t>
            </a:r>
            <a:r>
              <a:rPr lang="tr-TR" sz="1800" b="0" i="0" dirty="0">
                <a:solidFill>
                  <a:srgbClr val="000000"/>
                </a:solidFill>
                <a:effectLst/>
                <a:latin typeface="charter"/>
              </a:rPr>
              <a:t> i ve </a:t>
            </a:r>
            <a:r>
              <a:rPr lang="tr-TR" sz="1800" b="0" i="0" dirty="0" err="1">
                <a:solidFill>
                  <a:srgbClr val="000000"/>
                </a:solidFill>
                <a:effectLst/>
                <a:latin typeface="charter"/>
              </a:rPr>
              <a:t>Pmin</a:t>
            </a:r>
            <a:r>
              <a:rPr lang="tr-TR" sz="1800" b="0" i="0" dirty="0">
                <a:solidFill>
                  <a:srgbClr val="000000"/>
                </a:solidFill>
                <a:effectLst/>
                <a:latin typeface="charter"/>
              </a:rPr>
              <a:t> i ≤ Pi ≤ </a:t>
            </a:r>
            <a:r>
              <a:rPr lang="tr-TR" sz="1800" b="0" i="0" dirty="0" err="1">
                <a:solidFill>
                  <a:srgbClr val="000000"/>
                </a:solidFill>
                <a:effectLst/>
                <a:latin typeface="charter"/>
              </a:rPr>
              <a:t>Pmax</a:t>
            </a:r>
            <a:r>
              <a:rPr lang="tr-TR" sz="1800" b="0" i="0" dirty="0">
                <a:solidFill>
                  <a:srgbClr val="000000"/>
                </a:solidFill>
                <a:effectLst/>
                <a:latin typeface="charter"/>
              </a:rPr>
              <a:t> i gibi kısıtlar da yineleme sonunda kontrol edilir.</a:t>
            </a:r>
          </a:p>
          <a:p>
            <a:pPr marL="0" indent="0">
              <a:buNone/>
            </a:pPr>
            <a:r>
              <a:rPr lang="tr-TR" sz="1800" dirty="0">
                <a:solidFill>
                  <a:srgbClr val="000000"/>
                </a:solidFill>
                <a:latin typeface="charter"/>
              </a:rPr>
              <a:t>-</a:t>
            </a:r>
            <a:r>
              <a:rPr lang="tr-TR" sz="1800" b="0" i="0" dirty="0">
                <a:solidFill>
                  <a:srgbClr val="000000"/>
                </a:solidFill>
                <a:effectLst/>
                <a:latin typeface="charter"/>
              </a:rPr>
              <a:t>toplam enerji maliyeti </a:t>
            </a:r>
            <a:r>
              <a:rPr lang="tr-TR" sz="1800" b="0" i="0" dirty="0" err="1">
                <a:solidFill>
                  <a:srgbClr val="000000"/>
                </a:solidFill>
                <a:effectLst/>
                <a:latin typeface="charter"/>
              </a:rPr>
              <a:t>Etotal</a:t>
            </a:r>
            <a:r>
              <a:rPr lang="tr-TR" sz="1800" b="0" i="0" dirty="0">
                <a:solidFill>
                  <a:srgbClr val="000000"/>
                </a:solidFill>
                <a:effectLst/>
                <a:latin typeface="charter"/>
              </a:rPr>
              <a:t> </a:t>
            </a:r>
            <a:r>
              <a:rPr lang="tr-TR" sz="1800" b="0" i="0" dirty="0" err="1">
                <a:solidFill>
                  <a:srgbClr val="000000"/>
                </a:solidFill>
                <a:effectLst/>
                <a:latin typeface="charter"/>
              </a:rPr>
              <a:t>dE</a:t>
            </a:r>
            <a:r>
              <a:rPr lang="tr-TR" sz="1800" b="0" i="0" dirty="0">
                <a:solidFill>
                  <a:srgbClr val="000000"/>
                </a:solidFill>
                <a:effectLst/>
                <a:latin typeface="charter"/>
              </a:rPr>
              <a:t> Belirli bir değeri aşmaması için kontrol edilir.</a:t>
            </a:r>
            <a:endParaRPr lang="tr-TR" sz="1800" dirty="0">
              <a:latin typeface="charter"/>
            </a:endParaRPr>
          </a:p>
        </p:txBody>
      </p:sp>
    </p:spTree>
    <p:extLst>
      <p:ext uri="{BB962C8B-B14F-4D97-AF65-F5344CB8AC3E}">
        <p14:creationId xmlns:p14="http://schemas.microsoft.com/office/powerpoint/2010/main" val="199866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67BBD5A-8D20-4BC3-B911-75544DD86F17}"/>
              </a:ext>
            </a:extLst>
          </p:cNvPr>
          <p:cNvSpPr>
            <a:spLocks noGrp="1"/>
          </p:cNvSpPr>
          <p:nvPr>
            <p:ph sz="quarter" idx="13"/>
          </p:nvPr>
        </p:nvSpPr>
        <p:spPr>
          <a:xfrm>
            <a:off x="685800" y="696286"/>
            <a:ext cx="10394707" cy="4678299"/>
          </a:xfrm>
        </p:spPr>
        <p:txBody>
          <a:bodyPr/>
          <a:lstStyle/>
          <a:p>
            <a:pPr>
              <a:lnSpc>
                <a:spcPct val="107000"/>
              </a:lnSpc>
              <a:spcAft>
                <a:spcPts val="800"/>
              </a:spcAft>
            </a:pPr>
            <a:r>
              <a:rPr lang="tr-TR" sz="1800" dirty="0" err="1">
                <a:solidFill>
                  <a:srgbClr val="FF0000"/>
                </a:solidFill>
                <a:effectLst/>
                <a:latin typeface="charter"/>
                <a:ea typeface="Yu Mincho" panose="02020400000000000000" pitchFamily="18" charset="-128"/>
                <a:cs typeface="Times New Roman" panose="02020603050405020304" pitchFamily="18" charset="0"/>
              </a:rPr>
              <a:t>Edge</a:t>
            </a:r>
            <a:r>
              <a:rPr lang="tr-TR" sz="1800" dirty="0">
                <a:solidFill>
                  <a:srgbClr val="FF0000"/>
                </a:solidFill>
                <a:effectLst/>
                <a:latin typeface="charter"/>
                <a:ea typeface="Yu Mincho" panose="02020400000000000000" pitchFamily="18" charset="-128"/>
                <a:cs typeface="Times New Roman" panose="02020603050405020304" pitchFamily="18" charset="0"/>
              </a:rPr>
              <a:t> Network</a:t>
            </a:r>
            <a:r>
              <a:rPr lang="tr-TR" sz="1800" dirty="0">
                <a:solidFill>
                  <a:srgbClr val="FF0000"/>
                </a:solidFill>
                <a:latin typeface="charter"/>
                <a:ea typeface="Yu Mincho" panose="02020400000000000000" pitchFamily="18" charset="-128"/>
                <a:cs typeface="Times New Roman" panose="02020603050405020304" pitchFamily="18" charset="0"/>
              </a:rPr>
              <a:t>,</a:t>
            </a:r>
            <a:r>
              <a:rPr lang="tr-TR" sz="1800" dirty="0">
                <a:effectLst/>
                <a:latin typeface="charter"/>
                <a:ea typeface="Yu Mincho" panose="02020400000000000000" pitchFamily="18" charset="-128"/>
                <a:cs typeface="Times New Roman" panose="02020603050405020304" pitchFamily="18" charset="0"/>
              </a:rPr>
              <a:t> Bir </a:t>
            </a:r>
            <a:r>
              <a:rPr lang="tr-TR" sz="1800" dirty="0" err="1">
                <a:effectLst/>
                <a:latin typeface="charter"/>
                <a:ea typeface="Yu Mincho" panose="02020400000000000000" pitchFamily="18" charset="-128"/>
                <a:cs typeface="Times New Roman" panose="02020603050405020304" pitchFamily="18" charset="0"/>
              </a:rPr>
              <a:t>servere</a:t>
            </a:r>
            <a:r>
              <a:rPr lang="tr-TR" sz="1800" dirty="0">
                <a:effectLst/>
                <a:latin typeface="charter"/>
                <a:ea typeface="Yu Mincho" panose="02020400000000000000" pitchFamily="18" charset="-128"/>
                <a:cs typeface="Times New Roman" panose="02020603050405020304" pitchFamily="18" charset="0"/>
              </a:rPr>
              <a:t> birden fazla cihaz bağlandığı zaman çok fazla veri gelerek sistemin çalışmasını yavaşlatabilir, durdurabilir </a:t>
            </a:r>
            <a:r>
              <a:rPr lang="tr-TR" sz="1800" dirty="0" err="1">
                <a:effectLst/>
                <a:latin typeface="charter"/>
                <a:ea typeface="Yu Mincho" panose="02020400000000000000" pitchFamily="18" charset="-128"/>
                <a:cs typeface="Times New Roman" panose="02020603050405020304" pitchFamily="18" charset="0"/>
              </a:rPr>
              <a:t>edge</a:t>
            </a:r>
            <a:r>
              <a:rPr lang="tr-TR" sz="1800" dirty="0">
                <a:effectLst/>
                <a:latin typeface="charter"/>
                <a:ea typeface="Yu Mincho" panose="02020400000000000000" pitchFamily="18" charset="-128"/>
                <a:cs typeface="Times New Roman" panose="02020603050405020304" pitchFamily="18" charset="0"/>
              </a:rPr>
              <a:t> network bu iletişim kanalında araya girerek trafiğin kontrole alınmasını sağlar.</a:t>
            </a:r>
          </a:p>
          <a:p>
            <a:pPr marL="0" indent="0">
              <a:lnSpc>
                <a:spcPct val="107000"/>
              </a:lnSpc>
              <a:spcAft>
                <a:spcPts val="800"/>
              </a:spcAft>
              <a:buNone/>
            </a:pPr>
            <a:endParaRPr lang="tr-TR" sz="1800" dirty="0">
              <a:effectLst/>
              <a:latin typeface="charter"/>
              <a:ea typeface="Yu Mincho" panose="02020400000000000000" pitchFamily="18" charset="-128"/>
              <a:cs typeface="Times New Roman" panose="02020603050405020304" pitchFamily="18" charset="0"/>
            </a:endParaRPr>
          </a:p>
          <a:p>
            <a:pPr>
              <a:lnSpc>
                <a:spcPct val="107000"/>
              </a:lnSpc>
              <a:spcAft>
                <a:spcPts val="800"/>
              </a:spcAft>
            </a:pPr>
            <a:r>
              <a:rPr lang="tr-TR" sz="1800" dirty="0" err="1">
                <a:solidFill>
                  <a:srgbClr val="FF0000"/>
                </a:solidFill>
                <a:effectLst/>
                <a:latin typeface="charter"/>
                <a:ea typeface="Yu Mincho" panose="02020400000000000000" pitchFamily="18" charset="-128"/>
                <a:cs typeface="Times New Roman" panose="02020603050405020304" pitchFamily="18" charset="0"/>
              </a:rPr>
              <a:t>Digital</a:t>
            </a:r>
            <a:r>
              <a:rPr lang="tr-TR" sz="1800" dirty="0">
                <a:solidFill>
                  <a:srgbClr val="FF0000"/>
                </a:solidFill>
                <a:effectLst/>
                <a:latin typeface="charter"/>
                <a:ea typeface="Yu Mincho" panose="02020400000000000000" pitchFamily="18" charset="-128"/>
                <a:cs typeface="Times New Roman" panose="02020603050405020304" pitchFamily="18" charset="0"/>
              </a:rPr>
              <a:t> </a:t>
            </a:r>
            <a:r>
              <a:rPr lang="tr-TR" sz="1800" dirty="0" err="1">
                <a:solidFill>
                  <a:srgbClr val="FF0000"/>
                </a:solidFill>
                <a:effectLst/>
                <a:latin typeface="charter"/>
                <a:ea typeface="Yu Mincho" panose="02020400000000000000" pitchFamily="18" charset="-128"/>
                <a:cs typeface="Times New Roman" panose="02020603050405020304" pitchFamily="18" charset="0"/>
              </a:rPr>
              <a:t>twins</a:t>
            </a:r>
            <a:r>
              <a:rPr lang="tr-TR" sz="1800" dirty="0">
                <a:solidFill>
                  <a:srgbClr val="FF0000"/>
                </a:solidFill>
                <a:latin typeface="charter"/>
                <a:ea typeface="Yu Mincho" panose="02020400000000000000" pitchFamily="18" charset="-128"/>
                <a:cs typeface="Times New Roman" panose="02020603050405020304" pitchFamily="18" charset="0"/>
              </a:rPr>
              <a:t>,</a:t>
            </a:r>
            <a:r>
              <a:rPr lang="tr-TR" sz="1800" dirty="0">
                <a:effectLst/>
                <a:latin typeface="charter"/>
                <a:ea typeface="Yu Mincho" panose="02020400000000000000" pitchFamily="18" charset="-128"/>
                <a:cs typeface="Times New Roman" panose="02020603050405020304" pitchFamily="18" charset="0"/>
              </a:rPr>
              <a:t> gerçek hayatta var olan bir objenin sanal ortamda ikizinin oluşturulmasıdır.</a:t>
            </a:r>
            <a:endParaRPr lang="tr-TR" dirty="0">
              <a:latin typeface="charter"/>
            </a:endParaRPr>
          </a:p>
        </p:txBody>
      </p:sp>
    </p:spTree>
    <p:extLst>
      <p:ext uri="{BB962C8B-B14F-4D97-AF65-F5344CB8AC3E}">
        <p14:creationId xmlns:p14="http://schemas.microsoft.com/office/powerpoint/2010/main" val="1683455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087DEF9-5FFE-461E-B41E-8061AE829F81}"/>
              </a:ext>
            </a:extLst>
          </p:cNvPr>
          <p:cNvSpPr>
            <a:spLocks noGrp="1"/>
          </p:cNvSpPr>
          <p:nvPr>
            <p:ph sz="quarter" idx="13"/>
          </p:nvPr>
        </p:nvSpPr>
        <p:spPr>
          <a:xfrm>
            <a:off x="685800" y="247650"/>
            <a:ext cx="10394707" cy="5126935"/>
          </a:xfrm>
        </p:spPr>
        <p:txBody>
          <a:bodyPr>
            <a:normAutofit/>
          </a:bodyPr>
          <a:lstStyle/>
          <a:p>
            <a:r>
              <a:rPr lang="tr-TR" sz="1800" dirty="0">
                <a:solidFill>
                  <a:srgbClr val="FF0000"/>
                </a:solidFill>
                <a:effectLst/>
                <a:latin typeface="charter"/>
                <a:ea typeface="Yu Mincho" panose="02020400000000000000" pitchFamily="18" charset="-128"/>
                <a:cs typeface="Times New Roman" panose="02020603050405020304" pitchFamily="18" charset="0"/>
              </a:rPr>
              <a:t>5-</a:t>
            </a:r>
            <a:r>
              <a:rPr lang="tr-TR" sz="1800" b="0" i="0" dirty="0">
                <a:solidFill>
                  <a:srgbClr val="000000"/>
                </a:solidFill>
                <a:effectLst/>
                <a:latin typeface="charter"/>
                <a:cs typeface="Calibri" panose="020F0502020204030204" pitchFamily="34" charset="0"/>
              </a:rPr>
              <a:t> Dijital İkiz için Güçlendirilmiş DNN Eğitimi (</a:t>
            </a:r>
            <a:r>
              <a:rPr lang="tr-TR" sz="1800" dirty="0" err="1">
                <a:effectLst/>
                <a:latin typeface="charter"/>
                <a:ea typeface="Yu Mincho" panose="02020400000000000000" pitchFamily="18" charset="-128"/>
                <a:cs typeface="Times New Roman" panose="02020603050405020304" pitchFamily="18" charset="0"/>
              </a:rPr>
              <a:t>Digital</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Twin</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Empowered</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Policy</a:t>
            </a:r>
            <a:r>
              <a:rPr lang="tr-TR" sz="1800" dirty="0">
                <a:effectLst/>
                <a:latin typeface="charter"/>
                <a:ea typeface="Yu Mincho" panose="02020400000000000000" pitchFamily="18" charset="-128"/>
                <a:cs typeface="Times New Roman" panose="02020603050405020304" pitchFamily="18" charset="0"/>
              </a:rPr>
              <a:t> DNN Training in </a:t>
            </a:r>
            <a:r>
              <a:rPr lang="tr-TR" sz="1800" dirty="0" err="1">
                <a:effectLst/>
                <a:latin typeface="charter"/>
                <a:ea typeface="Yu Mincho" panose="02020400000000000000" pitchFamily="18" charset="-128"/>
                <a:cs typeface="Times New Roman" panose="02020603050405020304" pitchFamily="18" charset="0"/>
              </a:rPr>
              <a:t>Reinforcement</a:t>
            </a:r>
            <a:r>
              <a:rPr lang="tr-TR" sz="1800" dirty="0">
                <a:effectLst/>
                <a:latin typeface="charter"/>
                <a:ea typeface="Yu Mincho" panose="02020400000000000000" pitchFamily="18" charset="-128"/>
                <a:cs typeface="Times New Roman" panose="02020603050405020304" pitchFamily="18" charset="0"/>
              </a:rPr>
              <a:t> Learning)</a:t>
            </a:r>
          </a:p>
          <a:p>
            <a:pPr marL="0" indent="0">
              <a:buNone/>
            </a:pPr>
            <a:r>
              <a:rPr lang="tr-TR" sz="1800" b="1" dirty="0">
                <a:latin typeface="charter"/>
                <a:ea typeface="Yu Mincho" panose="02020400000000000000" pitchFamily="18" charset="-128"/>
                <a:cs typeface="Times New Roman" panose="02020603050405020304" pitchFamily="18" charset="0"/>
              </a:rPr>
              <a:t>-</a:t>
            </a:r>
            <a:r>
              <a:rPr lang="tr-TR" sz="1800" b="1" dirty="0" err="1">
                <a:latin typeface="charter"/>
                <a:ea typeface="Yu Mincho" panose="02020400000000000000" pitchFamily="18" charset="-128"/>
                <a:cs typeface="Times New Roman" panose="02020603050405020304" pitchFamily="18" charset="0"/>
              </a:rPr>
              <a:t>Dnn</a:t>
            </a:r>
            <a:r>
              <a:rPr lang="tr-TR" sz="1800" b="1" dirty="0">
                <a:latin typeface="charter"/>
                <a:ea typeface="Yu Mincho" panose="02020400000000000000" pitchFamily="18" charset="-128"/>
                <a:cs typeface="Times New Roman" panose="02020603050405020304" pitchFamily="18" charset="0"/>
              </a:rPr>
              <a:t>(</a:t>
            </a:r>
            <a:r>
              <a:rPr lang="tr-TR" sz="1800" b="1" dirty="0" err="1">
                <a:latin typeface="charter"/>
                <a:ea typeface="Yu Mincho" panose="02020400000000000000" pitchFamily="18" charset="-128"/>
                <a:cs typeface="Times New Roman" panose="02020603050405020304" pitchFamily="18" charset="0"/>
              </a:rPr>
              <a:t>Deep</a:t>
            </a:r>
            <a:r>
              <a:rPr lang="tr-TR" sz="1800" b="1" dirty="0">
                <a:latin typeface="charter"/>
                <a:ea typeface="Yu Mincho" panose="02020400000000000000" pitchFamily="18" charset="-128"/>
                <a:cs typeface="Times New Roman" panose="02020603050405020304" pitchFamily="18" charset="0"/>
              </a:rPr>
              <a:t> </a:t>
            </a:r>
            <a:r>
              <a:rPr lang="tr-TR" sz="1800" b="1" dirty="0" err="1">
                <a:latin typeface="charter"/>
                <a:ea typeface="Yu Mincho" panose="02020400000000000000" pitchFamily="18" charset="-128"/>
                <a:cs typeface="Times New Roman" panose="02020603050405020304" pitchFamily="18" charset="0"/>
              </a:rPr>
              <a:t>neural</a:t>
            </a:r>
            <a:r>
              <a:rPr lang="tr-TR" sz="1800" b="1" dirty="0">
                <a:latin typeface="charter"/>
                <a:ea typeface="Yu Mincho" panose="02020400000000000000" pitchFamily="18" charset="-128"/>
                <a:cs typeface="Times New Roman" panose="02020603050405020304" pitchFamily="18" charset="0"/>
              </a:rPr>
              <a:t> network)</a:t>
            </a:r>
            <a:endParaRPr lang="tr-TR" sz="1800" b="1" dirty="0">
              <a:effectLst/>
              <a:latin typeface="charter"/>
              <a:ea typeface="Yu Mincho" panose="02020400000000000000" pitchFamily="18" charset="-128"/>
              <a:cs typeface="Times New Roman" panose="02020603050405020304" pitchFamily="18" charset="0"/>
            </a:endParaRPr>
          </a:p>
          <a:p>
            <a:pPr marL="0" indent="0">
              <a:buNone/>
            </a:pPr>
            <a:r>
              <a:rPr lang="tr-TR" sz="1800" b="0" i="0" dirty="0">
                <a:solidFill>
                  <a:srgbClr val="000000"/>
                </a:solidFill>
                <a:effectLst/>
                <a:latin typeface="charter"/>
              </a:rPr>
              <a:t>-Kullanıcı zamanlaması ve spektrum tahsisi için politika </a:t>
            </a:r>
            <a:r>
              <a:rPr lang="tr-TR" sz="1800" b="0" i="0" dirty="0" err="1">
                <a:solidFill>
                  <a:srgbClr val="000000"/>
                </a:solidFill>
                <a:effectLst/>
                <a:latin typeface="charter"/>
              </a:rPr>
              <a:t>DNN'sini</a:t>
            </a:r>
            <a:r>
              <a:rPr lang="tr-TR" sz="1800" b="0" i="0" dirty="0">
                <a:solidFill>
                  <a:srgbClr val="000000"/>
                </a:solidFill>
                <a:effectLst/>
                <a:latin typeface="charter"/>
              </a:rPr>
              <a:t> eğitmek için güçlendirme öğrenimi benimsenmiştir </a:t>
            </a:r>
          </a:p>
          <a:p>
            <a:pPr marL="0" indent="0">
              <a:buNone/>
            </a:pPr>
            <a:r>
              <a:rPr lang="tr-TR" sz="1800" b="0" i="0" dirty="0">
                <a:solidFill>
                  <a:srgbClr val="000000"/>
                </a:solidFill>
                <a:effectLst/>
                <a:latin typeface="charter"/>
              </a:rPr>
              <a:t>-</a:t>
            </a:r>
            <a:r>
              <a:rPr lang="tr-TR" sz="1800" b="0" i="0" dirty="0" err="1">
                <a:solidFill>
                  <a:srgbClr val="000000"/>
                </a:solidFill>
                <a:effectLst/>
                <a:latin typeface="charter"/>
              </a:rPr>
              <a:t>DNN'nin</a:t>
            </a:r>
            <a:r>
              <a:rPr lang="tr-TR" sz="1800" b="0" i="0" dirty="0">
                <a:solidFill>
                  <a:srgbClr val="000000"/>
                </a:solidFill>
                <a:effectLst/>
                <a:latin typeface="charter"/>
              </a:rPr>
              <a:t> deneyim ve eğitim verilerini elde etmek için dijital ikiz desteğiyle kullanıyoruz. </a:t>
            </a:r>
            <a:endParaRPr lang="tr-TR" sz="1800" i="1" dirty="0">
              <a:latin typeface="charter"/>
            </a:endParaRPr>
          </a:p>
        </p:txBody>
      </p:sp>
    </p:spTree>
    <p:extLst>
      <p:ext uri="{BB962C8B-B14F-4D97-AF65-F5344CB8AC3E}">
        <p14:creationId xmlns:p14="http://schemas.microsoft.com/office/powerpoint/2010/main" val="2048053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24AF017-9BB9-43E2-AA3F-0D812E2A1371}"/>
              </a:ext>
            </a:extLst>
          </p:cNvPr>
          <p:cNvSpPr>
            <a:spLocks noGrp="1"/>
          </p:cNvSpPr>
          <p:nvPr>
            <p:ph sz="quarter" idx="13"/>
          </p:nvPr>
        </p:nvSpPr>
        <p:spPr>
          <a:xfrm>
            <a:off x="685800" y="612396"/>
            <a:ext cx="10394707" cy="4762189"/>
          </a:xfrm>
        </p:spPr>
        <p:txBody>
          <a:bodyPr>
            <a:normAutofit/>
          </a:bodyPr>
          <a:lstStyle/>
          <a:p>
            <a:pPr marL="0" indent="0">
              <a:buNone/>
            </a:pPr>
            <a:r>
              <a:rPr lang="tr-TR" i="0" dirty="0">
                <a:solidFill>
                  <a:srgbClr val="000000"/>
                </a:solidFill>
                <a:effectLst/>
                <a:latin typeface="charter"/>
              </a:rPr>
              <a:t>Eğitim aşamasında, </a:t>
            </a:r>
          </a:p>
          <a:p>
            <a:pPr marL="0" indent="0">
              <a:buNone/>
            </a:pPr>
            <a:r>
              <a:rPr lang="tr-TR" sz="1800" b="0" i="0" dirty="0">
                <a:solidFill>
                  <a:srgbClr val="000000"/>
                </a:solidFill>
                <a:effectLst/>
                <a:latin typeface="charter"/>
              </a:rPr>
              <a:t>-Dijital ikizlerden </a:t>
            </a:r>
            <a:r>
              <a:rPr lang="tr-TR" sz="1800" dirty="0">
                <a:solidFill>
                  <a:srgbClr val="000000"/>
                </a:solidFill>
                <a:latin typeface="charter"/>
              </a:rPr>
              <a:t>veriler toplanır</a:t>
            </a:r>
            <a:r>
              <a:rPr lang="tr-TR" sz="1800" b="0" i="0" dirty="0">
                <a:solidFill>
                  <a:srgbClr val="000000"/>
                </a:solidFill>
                <a:effectLst/>
                <a:latin typeface="charter"/>
              </a:rPr>
              <a:t>.</a:t>
            </a:r>
          </a:p>
          <a:p>
            <a:pPr marL="0" indent="0">
              <a:buNone/>
            </a:pPr>
            <a:r>
              <a:rPr lang="tr-TR" sz="1800" b="0" i="0" dirty="0">
                <a:solidFill>
                  <a:srgbClr val="000000"/>
                </a:solidFill>
                <a:effectLst/>
                <a:latin typeface="charter"/>
              </a:rPr>
              <a:t>-</a:t>
            </a:r>
            <a:r>
              <a:rPr lang="tr-TR" sz="1800" b="0" i="0" dirty="0" err="1">
                <a:solidFill>
                  <a:srgbClr val="000000"/>
                </a:solidFill>
                <a:effectLst/>
                <a:latin typeface="charter"/>
              </a:rPr>
              <a:t>DNN’in</a:t>
            </a:r>
            <a:r>
              <a:rPr lang="tr-TR" sz="1800" b="0" i="0" dirty="0">
                <a:solidFill>
                  <a:srgbClr val="000000"/>
                </a:solidFill>
                <a:effectLst/>
                <a:latin typeface="charter"/>
              </a:rPr>
              <a:t> parametreleri, kayıpları azaltmak için nesne ile </a:t>
            </a:r>
            <a:r>
              <a:rPr lang="tr-TR" sz="1800" dirty="0">
                <a:solidFill>
                  <a:srgbClr val="000000"/>
                </a:solidFill>
                <a:latin typeface="charter"/>
              </a:rPr>
              <a:t>birlikte </a:t>
            </a:r>
            <a:r>
              <a:rPr lang="tr-TR" sz="1800" b="0" i="0" dirty="0">
                <a:solidFill>
                  <a:srgbClr val="000000"/>
                </a:solidFill>
                <a:effectLst/>
                <a:latin typeface="charter"/>
              </a:rPr>
              <a:t>eğitim süresi boyunca güncellenir.</a:t>
            </a:r>
          </a:p>
          <a:p>
            <a:pPr marL="0" indent="0">
              <a:buNone/>
            </a:pPr>
            <a:r>
              <a:rPr lang="tr-TR" sz="1800" b="0" i="0" dirty="0">
                <a:solidFill>
                  <a:srgbClr val="000000"/>
                </a:solidFill>
                <a:effectLst/>
                <a:latin typeface="charter"/>
              </a:rPr>
              <a:t>-Kayıp fonksiyonu beklenen bir eşiği karşıladıktan sonra eğitim durur.</a:t>
            </a:r>
          </a:p>
          <a:p>
            <a:pPr marL="0" indent="0">
              <a:buNone/>
            </a:pPr>
            <a:r>
              <a:rPr lang="tr-TR" dirty="0">
                <a:solidFill>
                  <a:srgbClr val="000000"/>
                </a:solidFill>
                <a:latin typeface="charter"/>
              </a:rPr>
              <a:t>Karar verme aşamasında,</a:t>
            </a:r>
            <a:endParaRPr lang="tr-TR" b="0" i="0" dirty="0">
              <a:solidFill>
                <a:srgbClr val="000000"/>
              </a:solidFill>
              <a:effectLst/>
              <a:latin typeface="charter"/>
            </a:endParaRPr>
          </a:p>
          <a:p>
            <a:pPr marL="0" indent="0">
              <a:buNone/>
            </a:pPr>
            <a:r>
              <a:rPr lang="tr-TR" sz="1800" b="0" i="0" dirty="0">
                <a:solidFill>
                  <a:srgbClr val="000000"/>
                </a:solidFill>
                <a:effectLst/>
                <a:latin typeface="charter"/>
              </a:rPr>
              <a:t>-Eğitilmiş DNN modeli en uygun aktarma ilkelerini oluşturmak için kullanılır.</a:t>
            </a:r>
            <a:endParaRPr lang="tr-TR" sz="1800" dirty="0">
              <a:latin typeface="charter"/>
            </a:endParaRPr>
          </a:p>
        </p:txBody>
      </p:sp>
    </p:spTree>
    <p:extLst>
      <p:ext uri="{BB962C8B-B14F-4D97-AF65-F5344CB8AC3E}">
        <p14:creationId xmlns:p14="http://schemas.microsoft.com/office/powerpoint/2010/main" val="1155291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F0039903-C4BD-4BF8-B0E8-45674285D0BB}"/>
              </a:ext>
            </a:extLst>
          </p:cNvPr>
          <p:cNvPicPr>
            <a:picLocks noGrp="1" noChangeAspect="1"/>
          </p:cNvPicPr>
          <p:nvPr>
            <p:ph sz="quarter" idx="13"/>
          </p:nvPr>
        </p:nvPicPr>
        <p:blipFill>
          <a:blip r:embed="rId2"/>
          <a:stretch>
            <a:fillRect/>
          </a:stretch>
        </p:blipFill>
        <p:spPr>
          <a:xfrm>
            <a:off x="3787993" y="1207403"/>
            <a:ext cx="4257675" cy="3228975"/>
          </a:xfrm>
        </p:spPr>
      </p:pic>
    </p:spTree>
    <p:extLst>
      <p:ext uri="{BB962C8B-B14F-4D97-AF65-F5344CB8AC3E}">
        <p14:creationId xmlns:p14="http://schemas.microsoft.com/office/powerpoint/2010/main" val="3328572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1F794D-B399-4D17-86B5-1166F64D107E}"/>
              </a:ext>
            </a:extLst>
          </p:cNvPr>
          <p:cNvSpPr>
            <a:spLocks noGrp="1"/>
          </p:cNvSpPr>
          <p:nvPr>
            <p:ph type="title"/>
          </p:nvPr>
        </p:nvSpPr>
        <p:spPr/>
        <p:txBody>
          <a:bodyPr>
            <a:normAutofit/>
          </a:bodyPr>
          <a:lstStyle/>
          <a:p>
            <a:r>
              <a:rPr lang="tr-TR" sz="2800" dirty="0"/>
              <a:t>V. </a:t>
            </a:r>
            <a:r>
              <a:rPr lang="tr-TR" sz="2800" b="0" i="0" dirty="0">
                <a:solidFill>
                  <a:srgbClr val="C00000"/>
                </a:solidFill>
                <a:effectLst/>
                <a:latin typeface="Trebuchet MS" panose="020B0603020202020204" pitchFamily="34" charset="0"/>
              </a:rPr>
              <a:t>DITEN İÇİN HAFİF BLOK ZİNCİRİ VE FEDERASYONLU ÖĞRENİM</a:t>
            </a:r>
            <a:endParaRPr lang="tr-TR" sz="2800" dirty="0">
              <a:solidFill>
                <a:srgbClr val="C00000"/>
              </a:solidFill>
            </a:endParaRPr>
          </a:p>
        </p:txBody>
      </p:sp>
      <p:sp>
        <p:nvSpPr>
          <p:cNvPr id="3" name="İçerik Yer Tutucusu 2">
            <a:extLst>
              <a:ext uri="{FF2B5EF4-FFF2-40B4-BE49-F238E27FC236}">
                <a16:creationId xmlns:a16="http://schemas.microsoft.com/office/drawing/2014/main" id="{F3605696-CFCD-44B3-AF62-B6F5D698D326}"/>
              </a:ext>
            </a:extLst>
          </p:cNvPr>
          <p:cNvSpPr>
            <a:spLocks noGrp="1"/>
          </p:cNvSpPr>
          <p:nvPr>
            <p:ph sz="quarter" idx="13"/>
          </p:nvPr>
        </p:nvSpPr>
        <p:spPr/>
        <p:txBody>
          <a:bodyPr>
            <a:normAutofit/>
          </a:bodyPr>
          <a:lstStyle/>
          <a:p>
            <a:r>
              <a:rPr lang="tr-TR" sz="1800" b="0" i="0" dirty="0">
                <a:solidFill>
                  <a:srgbClr val="000000"/>
                </a:solidFill>
                <a:effectLst/>
                <a:latin typeface="charter"/>
              </a:rPr>
              <a:t>Geleneksel blok zinciri şemalarıyla ilişkili yoğun kaynak tüketimi ve yüksek gecikme süresi nedeniyle, sunduğu avantajlara rağmen geleneksel bir blok zincirini uç ağlarda </a:t>
            </a:r>
            <a:r>
              <a:rPr lang="tr-TR" sz="1800" dirty="0">
                <a:solidFill>
                  <a:srgbClr val="000000"/>
                </a:solidFill>
                <a:latin typeface="charter"/>
              </a:rPr>
              <a:t>az kullanılır</a:t>
            </a:r>
            <a:r>
              <a:rPr lang="tr-TR" sz="1800" b="0" i="0" dirty="0">
                <a:solidFill>
                  <a:srgbClr val="000000"/>
                </a:solidFill>
                <a:effectLst/>
                <a:latin typeface="charter"/>
              </a:rPr>
              <a:t>.</a:t>
            </a:r>
            <a:br>
              <a:rPr lang="tr-TR" sz="1800" dirty="0">
                <a:latin typeface="charter"/>
              </a:rPr>
            </a:br>
            <a:r>
              <a:rPr lang="tr-TR" sz="1800" b="0" i="0" dirty="0" err="1">
                <a:solidFill>
                  <a:srgbClr val="000000"/>
                </a:solidFill>
                <a:effectLst/>
                <a:latin typeface="charter"/>
              </a:rPr>
              <a:t>DITEN'ler</a:t>
            </a:r>
            <a:r>
              <a:rPr lang="tr-TR" sz="1800" b="0" i="0" dirty="0">
                <a:solidFill>
                  <a:srgbClr val="000000"/>
                </a:solidFill>
                <a:effectLst/>
                <a:latin typeface="charter"/>
              </a:rPr>
              <a:t> için hafif bir blok zinciri şeması öneriyoruz ve federe öğrenme süreci ile etkin entegrasyon için blok zinciri şemasını iyileştiriyoruz.</a:t>
            </a:r>
          </a:p>
          <a:p>
            <a:r>
              <a:rPr lang="tr-TR" sz="1800" b="0" i="0" dirty="0">
                <a:solidFill>
                  <a:srgbClr val="000000"/>
                </a:solidFill>
                <a:effectLst/>
                <a:latin typeface="charter"/>
              </a:rPr>
              <a:t>Öğrenme için Dağıtılmış oybirliği</a:t>
            </a:r>
            <a:r>
              <a:rPr lang="tr-TR" sz="1800" dirty="0">
                <a:effectLst/>
                <a:latin typeface="charter"/>
                <a:ea typeface="Yu Mincho" panose="02020400000000000000" pitchFamily="18" charset="-128"/>
                <a:cs typeface="Times New Roman" panose="02020603050405020304" pitchFamily="18" charset="0"/>
              </a:rPr>
              <a:t>(Distributed </a:t>
            </a:r>
            <a:r>
              <a:rPr lang="tr-TR" sz="1800" dirty="0" err="1">
                <a:effectLst/>
                <a:latin typeface="charter"/>
                <a:ea typeface="Yu Mincho" panose="02020400000000000000" pitchFamily="18" charset="-128"/>
                <a:cs typeface="Times New Roman" panose="02020603050405020304" pitchFamily="18" charset="0"/>
              </a:rPr>
              <a:t>Consensus</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for</a:t>
            </a:r>
            <a:r>
              <a:rPr lang="tr-TR" sz="1800" dirty="0">
                <a:effectLst/>
                <a:latin typeface="charter"/>
                <a:ea typeface="Yu Mincho" panose="02020400000000000000" pitchFamily="18" charset="-128"/>
                <a:cs typeface="Times New Roman" panose="02020603050405020304" pitchFamily="18" charset="0"/>
              </a:rPr>
              <a:t> Learning)</a:t>
            </a:r>
          </a:p>
          <a:p>
            <a:r>
              <a:rPr lang="nl-NL" sz="1800" b="0" i="0" dirty="0">
                <a:solidFill>
                  <a:srgbClr val="000000"/>
                </a:solidFill>
                <a:effectLst/>
                <a:latin typeface="charter"/>
              </a:rPr>
              <a:t>İzin Verilen Blok Zincirini DITEn'e Entegre Etme</a:t>
            </a:r>
            <a:r>
              <a:rPr lang="tr-TR" sz="1800" dirty="0">
                <a:effectLst/>
                <a:latin typeface="charter"/>
                <a:ea typeface="Yu Mincho" panose="02020400000000000000" pitchFamily="18" charset="-128"/>
                <a:cs typeface="Times New Roman" panose="02020603050405020304" pitchFamily="18" charset="0"/>
              </a:rPr>
              <a:t>(</a:t>
            </a:r>
            <a:r>
              <a:rPr lang="tr-TR" sz="1800" dirty="0" err="1">
                <a:effectLst/>
                <a:latin typeface="charter"/>
                <a:ea typeface="Yu Mincho" panose="02020400000000000000" pitchFamily="18" charset="-128"/>
                <a:cs typeface="Times New Roman" panose="02020603050405020304" pitchFamily="18" charset="0"/>
              </a:rPr>
              <a:t>Integrating</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Permissioned</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Blockchain</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Into</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DITEn</a:t>
            </a:r>
            <a:r>
              <a:rPr lang="tr-TR" sz="1800" dirty="0">
                <a:effectLst/>
                <a:latin typeface="charter"/>
                <a:ea typeface="Yu Mincho" panose="02020400000000000000" pitchFamily="18" charset="-128"/>
                <a:cs typeface="Times New Roman" panose="02020603050405020304" pitchFamily="18" charset="0"/>
              </a:rPr>
              <a:t>)</a:t>
            </a:r>
            <a:br>
              <a:rPr lang="tr-TR" sz="1800" b="0" i="0" dirty="0">
                <a:solidFill>
                  <a:srgbClr val="000000"/>
                </a:solidFill>
                <a:effectLst/>
                <a:latin typeface="charter"/>
              </a:rPr>
            </a:br>
            <a:endParaRPr lang="tr-TR" sz="1800" dirty="0">
              <a:latin typeface="charter"/>
            </a:endParaRPr>
          </a:p>
        </p:txBody>
      </p:sp>
    </p:spTree>
    <p:extLst>
      <p:ext uri="{BB962C8B-B14F-4D97-AF65-F5344CB8AC3E}">
        <p14:creationId xmlns:p14="http://schemas.microsoft.com/office/powerpoint/2010/main" val="1085534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0E86983-0376-4C0A-9022-D9E932FD4A57}"/>
              </a:ext>
            </a:extLst>
          </p:cNvPr>
          <p:cNvSpPr>
            <a:spLocks noGrp="1"/>
          </p:cNvSpPr>
          <p:nvPr>
            <p:ph sz="quarter" idx="13"/>
          </p:nvPr>
        </p:nvSpPr>
        <p:spPr>
          <a:xfrm>
            <a:off x="685800" y="504826"/>
            <a:ext cx="10394707" cy="4869760"/>
          </a:xfrm>
        </p:spPr>
        <p:txBody>
          <a:bodyPr>
            <a:noAutofit/>
          </a:bodyPr>
          <a:lstStyle/>
          <a:p>
            <a:pPr marL="0" lvl="0" indent="0">
              <a:lnSpc>
                <a:spcPct val="107000"/>
              </a:lnSpc>
              <a:buNone/>
            </a:pPr>
            <a:r>
              <a:rPr lang="tr-TR" sz="1800" dirty="0">
                <a:solidFill>
                  <a:srgbClr val="FF0000"/>
                </a:solidFill>
                <a:latin typeface="charter"/>
                <a:ea typeface="Yu Mincho" panose="02020400000000000000" pitchFamily="18" charset="-128"/>
                <a:cs typeface="Times New Roman" panose="02020603050405020304" pitchFamily="18" charset="0"/>
              </a:rPr>
              <a:t>1</a:t>
            </a:r>
            <a:r>
              <a:rPr lang="tr-TR" sz="1800" dirty="0">
                <a:solidFill>
                  <a:srgbClr val="FF0000"/>
                </a:solidFill>
                <a:effectLst/>
                <a:latin typeface="charter"/>
                <a:ea typeface="Yu Mincho" panose="02020400000000000000" pitchFamily="18" charset="-128"/>
                <a:cs typeface="Times New Roman" panose="02020603050405020304" pitchFamily="18" charset="0"/>
              </a:rPr>
              <a:t>-</a:t>
            </a:r>
            <a:r>
              <a:rPr lang="tr-TR" sz="1800" b="0" i="0" dirty="0">
                <a:solidFill>
                  <a:srgbClr val="000000"/>
                </a:solidFill>
                <a:effectLst/>
                <a:latin typeface="charter"/>
              </a:rPr>
              <a:t> Öğrenme için Dağıtılmış oybirliği (</a:t>
            </a:r>
            <a:r>
              <a:rPr lang="tr-TR" sz="1800" dirty="0">
                <a:effectLst/>
                <a:latin typeface="charter"/>
                <a:ea typeface="Yu Mincho" panose="02020400000000000000" pitchFamily="18" charset="-128"/>
                <a:cs typeface="Times New Roman" panose="02020603050405020304" pitchFamily="18" charset="0"/>
              </a:rPr>
              <a:t>Distributed </a:t>
            </a:r>
            <a:r>
              <a:rPr lang="tr-TR" sz="1800" dirty="0" err="1">
                <a:effectLst/>
                <a:latin typeface="charter"/>
                <a:ea typeface="Yu Mincho" panose="02020400000000000000" pitchFamily="18" charset="-128"/>
                <a:cs typeface="Times New Roman" panose="02020603050405020304" pitchFamily="18" charset="0"/>
              </a:rPr>
              <a:t>Consensus</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for</a:t>
            </a:r>
            <a:r>
              <a:rPr lang="tr-TR" sz="1800" dirty="0">
                <a:effectLst/>
                <a:latin typeface="charter"/>
                <a:ea typeface="Yu Mincho" panose="02020400000000000000" pitchFamily="18" charset="-128"/>
                <a:cs typeface="Times New Roman" panose="02020603050405020304" pitchFamily="18" charset="0"/>
              </a:rPr>
              <a:t> Learning)</a:t>
            </a:r>
          </a:p>
          <a:p>
            <a:pPr marL="0" lvl="0" indent="0">
              <a:lnSpc>
                <a:spcPct val="107000"/>
              </a:lnSpc>
              <a:buNone/>
            </a:pPr>
            <a:r>
              <a:rPr lang="tr-TR" sz="1800" b="0" i="0" dirty="0">
                <a:solidFill>
                  <a:srgbClr val="000000"/>
                </a:solidFill>
                <a:effectLst/>
                <a:latin typeface="charter"/>
              </a:rPr>
              <a:t>-blok zincirindeki verilerin tutarlılığı, dağıtılmış fikir birliği yoluyla garanti edilir. </a:t>
            </a:r>
            <a:endParaRPr lang="tr-TR" sz="1800" dirty="0">
              <a:solidFill>
                <a:srgbClr val="000000"/>
              </a:solidFill>
              <a:latin typeface="charter"/>
            </a:endParaRPr>
          </a:p>
          <a:p>
            <a:pPr marL="0" lvl="0" indent="0">
              <a:lnSpc>
                <a:spcPct val="107000"/>
              </a:lnSpc>
              <a:buNone/>
            </a:pPr>
            <a:r>
              <a:rPr lang="tr-TR" sz="1800" b="0" i="0" dirty="0">
                <a:solidFill>
                  <a:srgbClr val="000000"/>
                </a:solidFill>
                <a:effectLst/>
                <a:latin typeface="charter"/>
              </a:rPr>
              <a:t>-</a:t>
            </a:r>
            <a:r>
              <a:rPr lang="tr-TR" sz="1800" b="0" i="0" dirty="0" err="1">
                <a:solidFill>
                  <a:srgbClr val="000000"/>
                </a:solidFill>
                <a:effectLst/>
                <a:latin typeface="charter"/>
              </a:rPr>
              <a:t>IoT</a:t>
            </a:r>
            <a:r>
              <a:rPr lang="tr-TR" sz="1800" b="0" i="0" dirty="0">
                <a:solidFill>
                  <a:srgbClr val="000000"/>
                </a:solidFill>
                <a:effectLst/>
                <a:latin typeface="charter"/>
              </a:rPr>
              <a:t> cihazları tarafından oluşturulan yerel modelleri kapsamları altında toplamak için birden fazla dağıtılmış BS kullanıyoruz. </a:t>
            </a:r>
          </a:p>
          <a:p>
            <a:pPr marL="0" lvl="0" indent="0">
              <a:lnSpc>
                <a:spcPct val="107000"/>
              </a:lnSpc>
              <a:buNone/>
            </a:pPr>
            <a:r>
              <a:rPr lang="tr-TR" sz="1800" dirty="0">
                <a:solidFill>
                  <a:srgbClr val="000000"/>
                </a:solidFill>
                <a:latin typeface="charter"/>
              </a:rPr>
              <a:t>-</a:t>
            </a:r>
            <a:r>
              <a:rPr lang="tr-TR" sz="1800" b="0" i="0" dirty="0">
                <a:solidFill>
                  <a:srgbClr val="000000"/>
                </a:solidFill>
                <a:effectLst/>
                <a:latin typeface="charter"/>
              </a:rPr>
              <a:t>Bu modelleri senkronize etmek ve farklı </a:t>
            </a:r>
            <a:r>
              <a:rPr lang="tr-TR" sz="1800" b="0" i="0" dirty="0" err="1">
                <a:solidFill>
                  <a:srgbClr val="000000"/>
                </a:solidFill>
                <a:effectLst/>
                <a:latin typeface="charter"/>
              </a:rPr>
              <a:t>BS'ler</a:t>
            </a:r>
            <a:r>
              <a:rPr lang="tr-TR" sz="1800" b="0" i="0" dirty="0">
                <a:solidFill>
                  <a:srgbClr val="000000"/>
                </a:solidFill>
                <a:effectLst/>
                <a:latin typeface="charter"/>
              </a:rPr>
              <a:t> arasında fikir birliği sağlamak için blok zincirinden yararlanıyoruz. </a:t>
            </a:r>
          </a:p>
          <a:p>
            <a:pPr marL="0" lvl="0" indent="0">
              <a:lnSpc>
                <a:spcPct val="107000"/>
              </a:lnSpc>
              <a:buNone/>
            </a:pPr>
            <a:r>
              <a:rPr lang="tr-TR" sz="1800" dirty="0">
                <a:solidFill>
                  <a:srgbClr val="000000"/>
                </a:solidFill>
                <a:latin typeface="charter"/>
              </a:rPr>
              <a:t>-</a:t>
            </a:r>
            <a:r>
              <a:rPr lang="tr-TR" sz="1800" b="0" i="0" dirty="0">
                <a:solidFill>
                  <a:srgbClr val="000000"/>
                </a:solidFill>
                <a:effectLst/>
                <a:latin typeface="charter"/>
              </a:rPr>
              <a:t>Küresel modelin blok zinciri işlemleri olarak onaylanması gerektiğinden, blok zincirin çalışma verimliliği, tüm öğrenme süreci için hayati önem taşımaktadır. </a:t>
            </a:r>
            <a:endParaRPr lang="tr-TR" sz="1800" dirty="0">
              <a:latin typeface="charter"/>
            </a:endParaRPr>
          </a:p>
        </p:txBody>
      </p:sp>
    </p:spTree>
    <p:extLst>
      <p:ext uri="{BB962C8B-B14F-4D97-AF65-F5344CB8AC3E}">
        <p14:creationId xmlns:p14="http://schemas.microsoft.com/office/powerpoint/2010/main" val="3388915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8C99167-0A37-465E-A0FA-87FC41886B02}"/>
              </a:ext>
            </a:extLst>
          </p:cNvPr>
          <p:cNvSpPr>
            <a:spLocks noGrp="1"/>
          </p:cNvSpPr>
          <p:nvPr>
            <p:ph sz="quarter" idx="13"/>
          </p:nvPr>
        </p:nvSpPr>
        <p:spPr>
          <a:xfrm>
            <a:off x="685800" y="411062"/>
            <a:ext cx="10394707" cy="4963524"/>
          </a:xfrm>
        </p:spPr>
        <p:txBody>
          <a:bodyPr>
            <a:normAutofit/>
          </a:bodyPr>
          <a:lstStyle/>
          <a:p>
            <a:r>
              <a:rPr lang="tr-TR" sz="1800" b="0" i="0" dirty="0" err="1">
                <a:solidFill>
                  <a:srgbClr val="000000"/>
                </a:solidFill>
                <a:effectLst/>
                <a:latin typeface="charter"/>
              </a:rPr>
              <a:t>DPoS'a</a:t>
            </a:r>
            <a:r>
              <a:rPr lang="tr-TR" sz="1800" b="0" i="0" dirty="0">
                <a:solidFill>
                  <a:srgbClr val="000000"/>
                </a:solidFill>
                <a:effectLst/>
                <a:latin typeface="charter"/>
              </a:rPr>
              <a:t> dayalı </a:t>
            </a:r>
            <a:r>
              <a:rPr lang="tr-TR" sz="1800" b="0" i="0" dirty="0" err="1">
                <a:solidFill>
                  <a:srgbClr val="000000"/>
                </a:solidFill>
                <a:effectLst/>
                <a:latin typeface="charter"/>
              </a:rPr>
              <a:t>block</a:t>
            </a:r>
            <a:r>
              <a:rPr lang="tr-TR" sz="1800" b="0" i="0" dirty="0">
                <a:solidFill>
                  <a:srgbClr val="000000"/>
                </a:solidFill>
                <a:effectLst/>
                <a:latin typeface="charter"/>
              </a:rPr>
              <a:t> zinciri için Konsensüs süreci üç ana adımdan oluşur: </a:t>
            </a:r>
          </a:p>
          <a:p>
            <a:pPr marL="0" indent="0">
              <a:buNone/>
            </a:pPr>
            <a:r>
              <a:rPr lang="tr-TR" sz="1800" b="0" i="0" dirty="0">
                <a:solidFill>
                  <a:srgbClr val="000000"/>
                </a:solidFill>
                <a:effectLst/>
                <a:latin typeface="charter"/>
              </a:rPr>
              <a:t>1) çoklu kümeleme; </a:t>
            </a:r>
          </a:p>
          <a:p>
            <a:pPr marL="0" indent="0">
              <a:buNone/>
            </a:pPr>
            <a:r>
              <a:rPr lang="tr-TR" sz="1800" b="0" i="0" dirty="0">
                <a:solidFill>
                  <a:srgbClr val="000000"/>
                </a:solidFill>
                <a:effectLst/>
                <a:latin typeface="charter"/>
              </a:rPr>
              <a:t>2) doğrulayıcı seçimi; </a:t>
            </a:r>
          </a:p>
          <a:p>
            <a:pPr marL="0" indent="0">
              <a:buNone/>
            </a:pPr>
            <a:r>
              <a:rPr lang="tr-TR" sz="1800" b="0" i="0" dirty="0">
                <a:solidFill>
                  <a:srgbClr val="000000"/>
                </a:solidFill>
                <a:effectLst/>
                <a:latin typeface="charter"/>
              </a:rPr>
              <a:t>3) model doğrulama.</a:t>
            </a:r>
            <a:endParaRPr lang="tr-TR" sz="1800" dirty="0"/>
          </a:p>
        </p:txBody>
      </p:sp>
    </p:spTree>
    <p:extLst>
      <p:ext uri="{BB962C8B-B14F-4D97-AF65-F5344CB8AC3E}">
        <p14:creationId xmlns:p14="http://schemas.microsoft.com/office/powerpoint/2010/main" val="1009001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38CBFA3-64AF-40D1-87EF-15C7D3CF1F69}"/>
              </a:ext>
            </a:extLst>
          </p:cNvPr>
          <p:cNvSpPr>
            <a:spLocks noGrp="1"/>
          </p:cNvSpPr>
          <p:nvPr>
            <p:ph sz="quarter" idx="13"/>
          </p:nvPr>
        </p:nvSpPr>
        <p:spPr>
          <a:xfrm>
            <a:off x="685800" y="104776"/>
            <a:ext cx="10394707" cy="5269810"/>
          </a:xfrm>
        </p:spPr>
        <p:txBody>
          <a:bodyPr>
            <a:normAutofit/>
          </a:bodyPr>
          <a:lstStyle/>
          <a:p>
            <a:r>
              <a:rPr lang="tr-TR" sz="1800" b="0" i="0" dirty="0">
                <a:solidFill>
                  <a:srgbClr val="92D050"/>
                </a:solidFill>
                <a:effectLst/>
                <a:latin typeface="charter"/>
              </a:rPr>
              <a:t>1a) </a:t>
            </a:r>
            <a:r>
              <a:rPr lang="tr-TR" sz="1800" b="0" i="0" dirty="0">
                <a:solidFill>
                  <a:srgbClr val="000000"/>
                </a:solidFill>
                <a:effectLst/>
                <a:latin typeface="charter"/>
              </a:rPr>
              <a:t>Çoklu Toplama: Her yinelemede, katılımcı </a:t>
            </a:r>
            <a:r>
              <a:rPr lang="tr-TR" sz="1800" b="0" i="0" dirty="0" err="1">
                <a:solidFill>
                  <a:srgbClr val="000000"/>
                </a:solidFill>
                <a:effectLst/>
                <a:latin typeface="charter"/>
              </a:rPr>
              <a:t>BS'ler</a:t>
            </a:r>
            <a:r>
              <a:rPr lang="tr-TR" sz="1800" b="0" i="0" dirty="0">
                <a:solidFill>
                  <a:srgbClr val="000000"/>
                </a:solidFill>
                <a:effectLst/>
                <a:latin typeface="charter"/>
              </a:rPr>
              <a:t> önce </a:t>
            </a:r>
            <a:r>
              <a:rPr lang="tr-TR" sz="1800" b="0" i="0" dirty="0" err="1">
                <a:solidFill>
                  <a:srgbClr val="000000"/>
                </a:solidFill>
                <a:effectLst/>
                <a:latin typeface="charter"/>
              </a:rPr>
              <a:t>IoT</a:t>
            </a:r>
            <a:r>
              <a:rPr lang="tr-TR" sz="1800" b="0" i="0" dirty="0">
                <a:solidFill>
                  <a:srgbClr val="000000"/>
                </a:solidFill>
                <a:effectLst/>
                <a:latin typeface="charter"/>
              </a:rPr>
              <a:t> cihazlarından toplanan yerel modelleri kendi kapsamları altında toplar.</a:t>
            </a:r>
          </a:p>
          <a:p>
            <a:r>
              <a:rPr lang="tr-TR" sz="1800" dirty="0">
                <a:solidFill>
                  <a:srgbClr val="92D050"/>
                </a:solidFill>
                <a:latin typeface="charter"/>
              </a:rPr>
              <a:t>1b</a:t>
            </a:r>
            <a:r>
              <a:rPr lang="tr-TR" sz="1800" b="0" i="0" dirty="0">
                <a:solidFill>
                  <a:srgbClr val="92D050"/>
                </a:solidFill>
                <a:effectLst/>
                <a:latin typeface="charter"/>
              </a:rPr>
              <a:t>) </a:t>
            </a:r>
            <a:r>
              <a:rPr lang="tr-TR" sz="1800" b="0" i="0" dirty="0">
                <a:solidFill>
                  <a:srgbClr val="000000"/>
                </a:solidFill>
                <a:effectLst/>
                <a:latin typeface="charter"/>
              </a:rPr>
              <a:t>Doğrulayıcı Seçimi: </a:t>
            </a:r>
          </a:p>
          <a:p>
            <a:pPr marL="0" indent="0">
              <a:buNone/>
            </a:pPr>
            <a:r>
              <a:rPr lang="tr-TR" sz="1800" dirty="0">
                <a:solidFill>
                  <a:srgbClr val="000000"/>
                </a:solidFill>
                <a:latin typeface="charter"/>
              </a:rPr>
              <a:t>-</a:t>
            </a:r>
            <a:r>
              <a:rPr lang="tr-TR" sz="1800" b="0" i="0" dirty="0">
                <a:solidFill>
                  <a:srgbClr val="000000"/>
                </a:solidFill>
                <a:effectLst/>
                <a:latin typeface="charter"/>
              </a:rPr>
              <a:t>katılan tüm </a:t>
            </a:r>
            <a:r>
              <a:rPr lang="tr-TR" sz="1800" b="0" i="0" dirty="0" err="1">
                <a:solidFill>
                  <a:srgbClr val="000000"/>
                </a:solidFill>
                <a:effectLst/>
                <a:latin typeface="charter"/>
              </a:rPr>
              <a:t>IoT</a:t>
            </a:r>
            <a:r>
              <a:rPr lang="tr-TR" sz="1800" b="0" i="0" dirty="0">
                <a:solidFill>
                  <a:srgbClr val="000000"/>
                </a:solidFill>
                <a:effectLst/>
                <a:latin typeface="charter"/>
              </a:rPr>
              <a:t> cihazları blok zinciri kullanıcıları olarak hareket eder. </a:t>
            </a:r>
          </a:p>
          <a:p>
            <a:pPr marL="0" indent="0">
              <a:buNone/>
            </a:pPr>
            <a:r>
              <a:rPr lang="tr-TR" sz="1800" dirty="0">
                <a:solidFill>
                  <a:srgbClr val="000000"/>
                </a:solidFill>
                <a:latin typeface="charter"/>
              </a:rPr>
              <a:t>-</a:t>
            </a:r>
            <a:r>
              <a:rPr lang="tr-TR" sz="1800" b="0" i="0" dirty="0">
                <a:solidFill>
                  <a:srgbClr val="000000"/>
                </a:solidFill>
                <a:effectLst/>
                <a:latin typeface="charter"/>
              </a:rPr>
              <a:t>doğrulayıcı olarak tercih ettikleri </a:t>
            </a:r>
            <a:r>
              <a:rPr lang="tr-TR" sz="1800" b="0" i="0" dirty="0" err="1">
                <a:solidFill>
                  <a:srgbClr val="000000"/>
                </a:solidFill>
                <a:effectLst/>
                <a:latin typeface="charter"/>
              </a:rPr>
              <a:t>BS'lere</a:t>
            </a:r>
            <a:r>
              <a:rPr lang="tr-TR" sz="1800" b="0" i="0" dirty="0">
                <a:solidFill>
                  <a:srgbClr val="000000"/>
                </a:solidFill>
                <a:effectLst/>
                <a:latin typeface="charter"/>
              </a:rPr>
              <a:t> oy verir. </a:t>
            </a:r>
          </a:p>
          <a:p>
            <a:pPr marL="0" indent="0">
              <a:buNone/>
            </a:pPr>
            <a:r>
              <a:rPr lang="tr-TR" sz="1800" dirty="0">
                <a:solidFill>
                  <a:srgbClr val="000000"/>
                </a:solidFill>
                <a:latin typeface="charter"/>
              </a:rPr>
              <a:t>-</a:t>
            </a:r>
            <a:r>
              <a:rPr lang="tr-TR" sz="1800" b="0" i="0" dirty="0">
                <a:solidFill>
                  <a:srgbClr val="000000"/>
                </a:solidFill>
                <a:effectLst/>
                <a:latin typeface="charter"/>
              </a:rPr>
              <a:t>Lider doğrulayıcı, oylara ve yeni bir blok oluşturma hakkına da sahip olan rastgele faktöre göre seçilir.</a:t>
            </a:r>
            <a:endParaRPr lang="tr-TR" sz="1800" dirty="0">
              <a:latin typeface="charter"/>
            </a:endParaRPr>
          </a:p>
        </p:txBody>
      </p:sp>
    </p:spTree>
    <p:extLst>
      <p:ext uri="{BB962C8B-B14F-4D97-AF65-F5344CB8AC3E}">
        <p14:creationId xmlns:p14="http://schemas.microsoft.com/office/powerpoint/2010/main" val="1463521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8D5EA0D-6D1F-44FA-AA0B-FEFA7500DBA6}"/>
              </a:ext>
            </a:extLst>
          </p:cNvPr>
          <p:cNvSpPr>
            <a:spLocks noGrp="1"/>
          </p:cNvSpPr>
          <p:nvPr>
            <p:ph sz="quarter" idx="13"/>
          </p:nvPr>
        </p:nvSpPr>
        <p:spPr>
          <a:xfrm>
            <a:off x="685800" y="228600"/>
            <a:ext cx="10394707" cy="5145985"/>
          </a:xfrm>
        </p:spPr>
        <p:txBody>
          <a:bodyPr>
            <a:normAutofit/>
          </a:bodyPr>
          <a:lstStyle/>
          <a:p>
            <a:pPr>
              <a:lnSpc>
                <a:spcPct val="107000"/>
              </a:lnSpc>
              <a:spcAft>
                <a:spcPts val="800"/>
              </a:spcAft>
            </a:pPr>
            <a:r>
              <a:rPr lang="tr-TR" sz="1800" dirty="0">
                <a:solidFill>
                  <a:srgbClr val="92D050"/>
                </a:solidFill>
                <a:latin typeface="charter"/>
                <a:ea typeface="Roboto" panose="02000000000000000000" pitchFamily="2" charset="0"/>
                <a:cs typeface="Times New Roman" panose="02020603050405020304" pitchFamily="18" charset="0"/>
              </a:rPr>
              <a:t>1c</a:t>
            </a:r>
            <a:r>
              <a:rPr lang="tr-TR" sz="1800" dirty="0">
                <a:solidFill>
                  <a:srgbClr val="92D050"/>
                </a:solidFill>
                <a:effectLst/>
                <a:latin typeface="charter"/>
                <a:ea typeface="Roboto" panose="02000000000000000000" pitchFamily="2" charset="0"/>
                <a:cs typeface="Times New Roman" panose="02020603050405020304" pitchFamily="18" charset="0"/>
              </a:rPr>
              <a:t>) </a:t>
            </a:r>
            <a:r>
              <a:rPr lang="tr-TR" sz="1800" dirty="0">
                <a:effectLst/>
                <a:latin typeface="charter"/>
                <a:ea typeface="Roboto" panose="02000000000000000000" pitchFamily="2" charset="0"/>
                <a:cs typeface="Times New Roman" panose="02020603050405020304" pitchFamily="18" charset="0"/>
              </a:rPr>
              <a:t>Model Doğrulama</a:t>
            </a:r>
            <a:br>
              <a:rPr lang="tr-TR" sz="1800" b="0" i="0" dirty="0">
                <a:solidFill>
                  <a:srgbClr val="000000"/>
                </a:solidFill>
                <a:effectLst/>
                <a:latin typeface="charter"/>
                <a:ea typeface="Roboto" panose="02000000000000000000" pitchFamily="2" charset="0"/>
              </a:rPr>
            </a:br>
            <a:endParaRPr lang="tr-TR" sz="1800" dirty="0">
              <a:solidFill>
                <a:srgbClr val="000000"/>
              </a:solidFill>
              <a:latin typeface="charter"/>
              <a:ea typeface="Roboto" panose="02000000000000000000" pitchFamily="2" charset="0"/>
            </a:endParaRPr>
          </a:p>
          <a:p>
            <a:pPr marL="0" indent="0">
              <a:lnSpc>
                <a:spcPct val="107000"/>
              </a:lnSpc>
              <a:spcAft>
                <a:spcPts val="800"/>
              </a:spcAft>
              <a:buNone/>
            </a:pPr>
            <a:r>
              <a:rPr lang="tr-TR" sz="1800" b="0" i="0" dirty="0">
                <a:solidFill>
                  <a:srgbClr val="000000"/>
                </a:solidFill>
                <a:effectLst/>
                <a:latin typeface="charter"/>
                <a:ea typeface="Roboto" panose="02000000000000000000" pitchFamily="2" charset="0"/>
              </a:rPr>
              <a:t>-her bir BS, toplu modelini doğrulama için diğer doğrulayıcılara gönderir. </a:t>
            </a:r>
          </a:p>
          <a:p>
            <a:pPr marL="0" indent="0">
              <a:lnSpc>
                <a:spcPct val="107000"/>
              </a:lnSpc>
              <a:spcAft>
                <a:spcPts val="800"/>
              </a:spcAft>
              <a:buNone/>
            </a:pPr>
            <a:r>
              <a:rPr lang="tr-TR" sz="1800" dirty="0">
                <a:solidFill>
                  <a:srgbClr val="000000"/>
                </a:solidFill>
                <a:latin typeface="charter"/>
                <a:ea typeface="Roboto" panose="02000000000000000000" pitchFamily="2" charset="0"/>
              </a:rPr>
              <a:t>-</a:t>
            </a:r>
            <a:r>
              <a:rPr lang="tr-TR" sz="1800" b="0" i="0" dirty="0">
                <a:solidFill>
                  <a:srgbClr val="000000"/>
                </a:solidFill>
                <a:effectLst/>
                <a:latin typeface="charter"/>
                <a:ea typeface="Roboto" panose="02000000000000000000" pitchFamily="2" charset="0"/>
              </a:rPr>
              <a:t>Lider doğrulayıcı, tüm doğrulayıcılardan doğrulama sonuçlarını toplar ve işlemleri onaylar. </a:t>
            </a:r>
          </a:p>
          <a:p>
            <a:pPr marL="0" indent="0">
              <a:lnSpc>
                <a:spcPct val="107000"/>
              </a:lnSpc>
              <a:spcAft>
                <a:spcPts val="800"/>
              </a:spcAft>
              <a:buNone/>
            </a:pPr>
            <a:r>
              <a:rPr lang="tr-TR" sz="1800" dirty="0">
                <a:solidFill>
                  <a:srgbClr val="000000"/>
                </a:solidFill>
                <a:latin typeface="charter"/>
                <a:ea typeface="Roboto" panose="02000000000000000000" pitchFamily="2" charset="0"/>
              </a:rPr>
              <a:t>-</a:t>
            </a:r>
            <a:r>
              <a:rPr lang="tr-TR" sz="1800" b="0" i="0" dirty="0">
                <a:solidFill>
                  <a:srgbClr val="000000"/>
                </a:solidFill>
                <a:effectLst/>
                <a:latin typeface="charter"/>
                <a:ea typeface="Roboto" panose="02000000000000000000" pitchFamily="2" charset="0"/>
              </a:rPr>
              <a:t>Onaylanan global model daha sonra eğitim için katılımcı kullanıcılara geri iletilir.</a:t>
            </a:r>
          </a:p>
          <a:p>
            <a:pPr marL="0" indent="0">
              <a:lnSpc>
                <a:spcPct val="107000"/>
              </a:lnSpc>
              <a:spcAft>
                <a:spcPts val="800"/>
              </a:spcAft>
              <a:buNone/>
            </a:pPr>
            <a:r>
              <a:rPr lang="tr-TR" sz="1800" dirty="0">
                <a:solidFill>
                  <a:srgbClr val="000000"/>
                </a:solidFill>
                <a:latin typeface="charter"/>
                <a:ea typeface="Roboto" panose="02000000000000000000" pitchFamily="2" charset="0"/>
              </a:rPr>
              <a:t>-</a:t>
            </a:r>
            <a:r>
              <a:rPr lang="tr-TR" sz="1800" b="0" i="0" dirty="0">
                <a:solidFill>
                  <a:srgbClr val="000000"/>
                </a:solidFill>
                <a:effectLst/>
                <a:latin typeface="charter"/>
                <a:ea typeface="Roboto" panose="02000000000000000000" pitchFamily="2" charset="0"/>
              </a:rPr>
              <a:t>lider doğrulayıcı, belirli bir aralıktan sonra onaylanan işlemleri bir aday bloğa paketler.</a:t>
            </a:r>
          </a:p>
          <a:p>
            <a:pPr marL="0" indent="0">
              <a:lnSpc>
                <a:spcPct val="107000"/>
              </a:lnSpc>
              <a:spcAft>
                <a:spcPts val="800"/>
              </a:spcAft>
              <a:buNone/>
            </a:pPr>
            <a:r>
              <a:rPr lang="tr-TR" sz="1800" dirty="0">
                <a:solidFill>
                  <a:srgbClr val="000000"/>
                </a:solidFill>
                <a:latin typeface="charter"/>
                <a:ea typeface="Roboto" panose="02000000000000000000" pitchFamily="2" charset="0"/>
              </a:rPr>
              <a:t>-</a:t>
            </a:r>
            <a:r>
              <a:rPr lang="tr-TR" sz="1800" b="0" i="0" dirty="0">
                <a:solidFill>
                  <a:srgbClr val="000000"/>
                </a:solidFill>
                <a:effectLst/>
                <a:latin typeface="charter"/>
                <a:ea typeface="Roboto" panose="02000000000000000000" pitchFamily="2" charset="0"/>
              </a:rPr>
              <a:t>Doğrulayıcılar daha sonra aday bloğun formatı ve imzası gibi öğelerini doğrular.</a:t>
            </a:r>
          </a:p>
          <a:p>
            <a:pPr marL="0" indent="0">
              <a:lnSpc>
                <a:spcPct val="107000"/>
              </a:lnSpc>
              <a:spcAft>
                <a:spcPts val="800"/>
              </a:spcAft>
              <a:buNone/>
            </a:pPr>
            <a:r>
              <a:rPr lang="tr-TR" sz="1800" dirty="0">
                <a:solidFill>
                  <a:srgbClr val="000000"/>
                </a:solidFill>
                <a:latin typeface="charter"/>
                <a:ea typeface="Roboto" panose="02000000000000000000" pitchFamily="2" charset="0"/>
              </a:rPr>
              <a:t>-</a:t>
            </a:r>
            <a:r>
              <a:rPr lang="tr-TR" sz="1800" b="0" i="0" dirty="0">
                <a:solidFill>
                  <a:srgbClr val="000000"/>
                </a:solidFill>
                <a:effectLst/>
                <a:latin typeface="charter"/>
                <a:ea typeface="Roboto" panose="02000000000000000000" pitchFamily="2" charset="0"/>
              </a:rPr>
              <a:t>Denetlenen bloklar blok zincirine eklenir ve depolama için </a:t>
            </a:r>
            <a:r>
              <a:rPr lang="tr-TR" sz="1800" b="0" i="0" dirty="0" err="1">
                <a:solidFill>
                  <a:srgbClr val="000000"/>
                </a:solidFill>
                <a:effectLst/>
                <a:latin typeface="charter"/>
                <a:ea typeface="Roboto" panose="02000000000000000000" pitchFamily="2" charset="0"/>
              </a:rPr>
              <a:t>BS'lere</a:t>
            </a:r>
            <a:r>
              <a:rPr lang="tr-TR" sz="1800" b="0" i="0" dirty="0">
                <a:solidFill>
                  <a:srgbClr val="000000"/>
                </a:solidFill>
                <a:effectLst/>
                <a:latin typeface="charter"/>
                <a:ea typeface="Roboto" panose="02000000000000000000" pitchFamily="2" charset="0"/>
              </a:rPr>
              <a:t> yayınlanır.</a:t>
            </a:r>
            <a:br>
              <a:rPr lang="tr-TR" sz="1800" b="0" i="0" dirty="0">
                <a:solidFill>
                  <a:srgbClr val="000000"/>
                </a:solidFill>
                <a:effectLst/>
                <a:latin typeface="charter"/>
              </a:rPr>
            </a:br>
            <a:endParaRPr lang="tr-TR" sz="1800" dirty="0">
              <a:latin typeface="charter"/>
            </a:endParaRPr>
          </a:p>
        </p:txBody>
      </p:sp>
    </p:spTree>
    <p:extLst>
      <p:ext uri="{BB962C8B-B14F-4D97-AF65-F5344CB8AC3E}">
        <p14:creationId xmlns:p14="http://schemas.microsoft.com/office/powerpoint/2010/main" val="1403312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C915D88E-0584-4E00-A7C5-BC5F760E7D45}"/>
              </a:ext>
            </a:extLst>
          </p:cNvPr>
          <p:cNvPicPr>
            <a:picLocks noGrp="1" noChangeAspect="1"/>
          </p:cNvPicPr>
          <p:nvPr>
            <p:ph sz="quarter" idx="13"/>
          </p:nvPr>
        </p:nvPicPr>
        <p:blipFill>
          <a:blip r:embed="rId2"/>
          <a:stretch>
            <a:fillRect/>
          </a:stretch>
        </p:blipFill>
        <p:spPr>
          <a:xfrm>
            <a:off x="1440110" y="734474"/>
            <a:ext cx="9311779" cy="4449483"/>
          </a:xfrm>
        </p:spPr>
      </p:pic>
    </p:spTree>
    <p:extLst>
      <p:ext uri="{BB962C8B-B14F-4D97-AF65-F5344CB8AC3E}">
        <p14:creationId xmlns:p14="http://schemas.microsoft.com/office/powerpoint/2010/main" val="4279542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AF51D0B-73FA-4735-94BF-C4E99FBE4C8C}"/>
              </a:ext>
            </a:extLst>
          </p:cNvPr>
          <p:cNvSpPr>
            <a:spLocks noGrp="1"/>
          </p:cNvSpPr>
          <p:nvPr>
            <p:ph sz="quarter" idx="13"/>
          </p:nvPr>
        </p:nvSpPr>
        <p:spPr>
          <a:xfrm>
            <a:off x="685800" y="295276"/>
            <a:ext cx="10394707" cy="5079310"/>
          </a:xfrm>
        </p:spPr>
        <p:txBody>
          <a:bodyPr>
            <a:normAutofit/>
          </a:bodyPr>
          <a:lstStyle/>
          <a:p>
            <a:r>
              <a:rPr lang="tr-TR" sz="1800" dirty="0">
                <a:solidFill>
                  <a:srgbClr val="FF0000"/>
                </a:solidFill>
                <a:latin typeface="charter"/>
                <a:ea typeface="Yu Mincho" panose="02020400000000000000" pitchFamily="18" charset="-128"/>
                <a:cs typeface="Times New Roman" panose="02020603050405020304" pitchFamily="18" charset="0"/>
              </a:rPr>
              <a:t>2</a:t>
            </a:r>
            <a:r>
              <a:rPr lang="tr-TR" sz="1800" dirty="0">
                <a:solidFill>
                  <a:srgbClr val="FF0000"/>
                </a:solidFill>
                <a:effectLst/>
                <a:latin typeface="charter"/>
                <a:ea typeface="Yu Mincho" panose="02020400000000000000" pitchFamily="18" charset="-128"/>
                <a:cs typeface="Times New Roman" panose="02020603050405020304" pitchFamily="18" charset="0"/>
              </a:rPr>
              <a:t>-</a:t>
            </a:r>
            <a:r>
              <a:rPr lang="nl-NL" sz="1800" b="0" i="0" dirty="0">
                <a:solidFill>
                  <a:srgbClr val="000000"/>
                </a:solidFill>
                <a:effectLst/>
                <a:latin typeface="charter"/>
              </a:rPr>
              <a:t> İzin Verilen Blok Zincirini DITEn'e Entegre Etme </a:t>
            </a:r>
            <a:r>
              <a:rPr lang="tr-TR" sz="1800" dirty="0">
                <a:solidFill>
                  <a:srgbClr val="000000"/>
                </a:solidFill>
                <a:latin typeface="charter"/>
              </a:rPr>
              <a:t>(</a:t>
            </a:r>
            <a:r>
              <a:rPr lang="tr-TR" sz="1800" dirty="0" err="1">
                <a:effectLst/>
                <a:latin typeface="charter"/>
                <a:ea typeface="Yu Mincho" panose="02020400000000000000" pitchFamily="18" charset="-128"/>
                <a:cs typeface="Times New Roman" panose="02020603050405020304" pitchFamily="18" charset="0"/>
              </a:rPr>
              <a:t>Integrating</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Permissioned</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Blockchain</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Into</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DITEn</a:t>
            </a:r>
            <a:r>
              <a:rPr lang="tr-TR" sz="1800" dirty="0">
                <a:effectLst/>
                <a:latin typeface="charter"/>
                <a:ea typeface="Yu Mincho" panose="02020400000000000000" pitchFamily="18" charset="-128"/>
                <a:cs typeface="Times New Roman" panose="02020603050405020304" pitchFamily="18" charset="0"/>
              </a:rPr>
              <a:t>)</a:t>
            </a:r>
          </a:p>
          <a:p>
            <a:pPr marL="0" indent="0">
              <a:buNone/>
            </a:pPr>
            <a:r>
              <a:rPr lang="tr-TR" sz="1800" b="0" i="0" dirty="0" err="1">
                <a:solidFill>
                  <a:srgbClr val="000000"/>
                </a:solidFill>
                <a:effectLst/>
                <a:latin typeface="charter"/>
              </a:rPr>
              <a:t>IoT</a:t>
            </a:r>
            <a:r>
              <a:rPr lang="tr-TR" sz="1800" b="0" i="0" dirty="0">
                <a:solidFill>
                  <a:srgbClr val="000000"/>
                </a:solidFill>
                <a:effectLst/>
                <a:latin typeface="charter"/>
              </a:rPr>
              <a:t> cihazlarının çalışma durumlarını modellemek için uç düzlemde dijital ikizi kullanıyoruz. Dijital ikizlerin güvenilirliğini ve güvenliğini artırmak için, önerilen planımıza izin verilen blok zincirini de dijital ikizlere entegre ediyoruz. Sistemimizdeki </a:t>
            </a:r>
            <a:r>
              <a:rPr lang="tr-TR" sz="1800" b="0" i="0" dirty="0" err="1">
                <a:solidFill>
                  <a:srgbClr val="000000"/>
                </a:solidFill>
                <a:effectLst/>
                <a:latin typeface="charter"/>
              </a:rPr>
              <a:t>IoT</a:t>
            </a:r>
            <a:r>
              <a:rPr lang="tr-TR" sz="1800" b="0" i="0" dirty="0">
                <a:solidFill>
                  <a:srgbClr val="000000"/>
                </a:solidFill>
                <a:effectLst/>
                <a:latin typeface="charter"/>
              </a:rPr>
              <a:t> cihazları, benzersiz bir kimlik (ID) elde etmek için izin verilen blok zincirine kaydolur. </a:t>
            </a:r>
            <a:endParaRPr lang="tr-TR" sz="1800" dirty="0">
              <a:latin typeface="charter"/>
            </a:endParaRPr>
          </a:p>
        </p:txBody>
      </p:sp>
    </p:spTree>
    <p:extLst>
      <p:ext uri="{BB962C8B-B14F-4D97-AF65-F5344CB8AC3E}">
        <p14:creationId xmlns:p14="http://schemas.microsoft.com/office/powerpoint/2010/main" val="316313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elektronik eşyalar içeren bir resim&#10;&#10;Açıklama otomatik olarak oluşturuldu">
            <a:extLst>
              <a:ext uri="{FF2B5EF4-FFF2-40B4-BE49-F238E27FC236}">
                <a16:creationId xmlns:a16="http://schemas.microsoft.com/office/drawing/2014/main" id="{74539327-6F1D-4C9B-92B0-87C352D71DF4}"/>
              </a:ext>
            </a:extLst>
          </p:cNvPr>
          <p:cNvPicPr>
            <a:picLocks noGrp="1" noChangeAspect="1"/>
          </p:cNvPicPr>
          <p:nvPr>
            <p:ph sz="quarter" idx="13"/>
          </p:nvPr>
        </p:nvPicPr>
        <p:blipFill>
          <a:blip r:embed="rId2"/>
          <a:stretch>
            <a:fillRect/>
          </a:stretch>
        </p:blipFill>
        <p:spPr>
          <a:xfrm>
            <a:off x="0" y="0"/>
            <a:ext cx="11694253" cy="5620624"/>
          </a:xfrm>
        </p:spPr>
      </p:pic>
    </p:spTree>
    <p:extLst>
      <p:ext uri="{BB962C8B-B14F-4D97-AF65-F5344CB8AC3E}">
        <p14:creationId xmlns:p14="http://schemas.microsoft.com/office/powerpoint/2010/main" val="2262183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4C6AF4F-7209-4408-A891-140F78AE3656}"/>
              </a:ext>
            </a:extLst>
          </p:cNvPr>
          <p:cNvSpPr>
            <a:spLocks noGrp="1"/>
          </p:cNvSpPr>
          <p:nvPr>
            <p:ph sz="quarter" idx="13"/>
          </p:nvPr>
        </p:nvSpPr>
        <p:spPr>
          <a:xfrm>
            <a:off x="685800" y="243282"/>
            <a:ext cx="10394707" cy="5131304"/>
          </a:xfrm>
        </p:spPr>
        <p:txBody>
          <a:bodyPr>
            <a:normAutofit/>
          </a:bodyPr>
          <a:lstStyle/>
          <a:p>
            <a:r>
              <a:rPr lang="tr-TR" sz="1800" b="0" i="0" dirty="0">
                <a:solidFill>
                  <a:srgbClr val="000000"/>
                </a:solidFill>
                <a:effectLst/>
                <a:latin typeface="charter"/>
              </a:rPr>
              <a:t>Her cihazın dijital ikizi, bazı çalışma durumu verileriyle birlikte </a:t>
            </a:r>
            <a:r>
              <a:rPr lang="tr-TR" sz="1800" b="0" i="0" dirty="0" err="1">
                <a:solidFill>
                  <a:srgbClr val="000000"/>
                </a:solidFill>
                <a:effectLst/>
                <a:latin typeface="charter"/>
              </a:rPr>
              <a:t>IoT</a:t>
            </a:r>
            <a:r>
              <a:rPr lang="tr-TR" sz="1800" b="0" i="0" dirty="0">
                <a:solidFill>
                  <a:srgbClr val="000000"/>
                </a:solidFill>
                <a:effectLst/>
                <a:latin typeface="charter"/>
              </a:rPr>
              <a:t> cihazlarının çalışma kuralları ve davranış modellerinden oluşur. Dijital ikiz modeli izin verilen blok zincirinde saklıyoruz ve modellerin değişen geçmişini bir model zinciri gibi kaydediyoruz. </a:t>
            </a:r>
            <a:r>
              <a:rPr lang="tr-TR" sz="1800" b="0" i="0" dirty="0" err="1">
                <a:solidFill>
                  <a:srgbClr val="000000"/>
                </a:solidFill>
                <a:effectLst/>
                <a:latin typeface="charter"/>
              </a:rPr>
              <a:t>IoT</a:t>
            </a:r>
            <a:r>
              <a:rPr lang="tr-TR" sz="1800" b="0" i="0" dirty="0">
                <a:solidFill>
                  <a:srgbClr val="000000"/>
                </a:solidFill>
                <a:effectLst/>
                <a:latin typeface="charter"/>
              </a:rPr>
              <a:t> cihazlarının orijinal çalışan verileri yerine dijital ikiz modeli depolamak, izin verilen blok zincirinin hesaplama ve depolama yükünü önemli ölçüde azaltabilir.</a:t>
            </a:r>
            <a:endParaRPr lang="tr-TR" sz="1800" dirty="0"/>
          </a:p>
        </p:txBody>
      </p:sp>
    </p:spTree>
    <p:extLst>
      <p:ext uri="{BB962C8B-B14F-4D97-AF65-F5344CB8AC3E}">
        <p14:creationId xmlns:p14="http://schemas.microsoft.com/office/powerpoint/2010/main" val="4069163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4B528E-C4D7-402F-B307-890B58EDD0E6}"/>
              </a:ext>
            </a:extLst>
          </p:cNvPr>
          <p:cNvSpPr>
            <a:spLocks noGrp="1"/>
          </p:cNvSpPr>
          <p:nvPr>
            <p:ph type="title"/>
          </p:nvPr>
        </p:nvSpPr>
        <p:spPr>
          <a:xfrm>
            <a:off x="-2820797" y="-153099"/>
            <a:ext cx="10396882" cy="1151965"/>
          </a:xfrm>
        </p:spPr>
        <p:txBody>
          <a:bodyPr/>
          <a:lstStyle/>
          <a:p>
            <a:r>
              <a:rPr lang="tr-TR" dirty="0"/>
              <a:t>                       VI. sayısal sonuçlar</a:t>
            </a:r>
          </a:p>
        </p:txBody>
      </p:sp>
      <p:pic>
        <p:nvPicPr>
          <p:cNvPr id="5" name="İçerik Yer Tutucusu 4">
            <a:extLst>
              <a:ext uri="{FF2B5EF4-FFF2-40B4-BE49-F238E27FC236}">
                <a16:creationId xmlns:a16="http://schemas.microsoft.com/office/drawing/2014/main" id="{919A75C0-E23C-4A84-ABAC-1AB91B53114E}"/>
              </a:ext>
            </a:extLst>
          </p:cNvPr>
          <p:cNvPicPr>
            <a:picLocks noGrp="1" noChangeAspect="1"/>
          </p:cNvPicPr>
          <p:nvPr>
            <p:ph sz="quarter" idx="13"/>
          </p:nvPr>
        </p:nvPicPr>
        <p:blipFill>
          <a:blip r:embed="rId2"/>
          <a:stretch>
            <a:fillRect/>
          </a:stretch>
        </p:blipFill>
        <p:spPr>
          <a:xfrm>
            <a:off x="0" y="715223"/>
            <a:ext cx="5640224" cy="2943225"/>
          </a:xfrm>
        </p:spPr>
      </p:pic>
      <p:pic>
        <p:nvPicPr>
          <p:cNvPr id="6" name="İçerik Yer Tutucusu 4">
            <a:extLst>
              <a:ext uri="{FF2B5EF4-FFF2-40B4-BE49-F238E27FC236}">
                <a16:creationId xmlns:a16="http://schemas.microsoft.com/office/drawing/2014/main" id="{441F6702-6F5A-4B70-8D61-837982D1C614}"/>
              </a:ext>
            </a:extLst>
          </p:cNvPr>
          <p:cNvPicPr>
            <a:picLocks noChangeAspect="1"/>
          </p:cNvPicPr>
          <p:nvPr/>
        </p:nvPicPr>
        <p:blipFill>
          <a:blip r:embed="rId3"/>
          <a:stretch>
            <a:fillRect/>
          </a:stretch>
        </p:blipFill>
        <p:spPr>
          <a:xfrm>
            <a:off x="0" y="3658449"/>
            <a:ext cx="5640224" cy="2725260"/>
          </a:xfrm>
          <a:prstGeom prst="rect">
            <a:avLst/>
          </a:prstGeom>
        </p:spPr>
      </p:pic>
      <p:pic>
        <p:nvPicPr>
          <p:cNvPr id="7" name="İçerik Yer Tutucusu 4">
            <a:extLst>
              <a:ext uri="{FF2B5EF4-FFF2-40B4-BE49-F238E27FC236}">
                <a16:creationId xmlns:a16="http://schemas.microsoft.com/office/drawing/2014/main" id="{27BEEB08-EE48-4323-B22D-0B5053AAD136}"/>
              </a:ext>
            </a:extLst>
          </p:cNvPr>
          <p:cNvPicPr>
            <a:picLocks noChangeAspect="1"/>
          </p:cNvPicPr>
          <p:nvPr/>
        </p:nvPicPr>
        <p:blipFill>
          <a:blip r:embed="rId4"/>
          <a:stretch>
            <a:fillRect/>
          </a:stretch>
        </p:blipFill>
        <p:spPr>
          <a:xfrm>
            <a:off x="6096000" y="715223"/>
            <a:ext cx="5599365" cy="2600325"/>
          </a:xfrm>
          <a:prstGeom prst="rect">
            <a:avLst/>
          </a:prstGeom>
        </p:spPr>
      </p:pic>
      <p:pic>
        <p:nvPicPr>
          <p:cNvPr id="8" name="İçerik Yer Tutucusu 4">
            <a:extLst>
              <a:ext uri="{FF2B5EF4-FFF2-40B4-BE49-F238E27FC236}">
                <a16:creationId xmlns:a16="http://schemas.microsoft.com/office/drawing/2014/main" id="{F120AF24-D9E4-4308-9843-78EEDD569BDF}"/>
              </a:ext>
            </a:extLst>
          </p:cNvPr>
          <p:cNvPicPr>
            <a:picLocks noChangeAspect="1"/>
          </p:cNvPicPr>
          <p:nvPr/>
        </p:nvPicPr>
        <p:blipFill>
          <a:blip r:embed="rId5"/>
          <a:stretch>
            <a:fillRect/>
          </a:stretch>
        </p:blipFill>
        <p:spPr>
          <a:xfrm>
            <a:off x="6096000" y="3315548"/>
            <a:ext cx="5599365" cy="3068160"/>
          </a:xfrm>
          <a:prstGeom prst="rect">
            <a:avLst/>
          </a:prstGeom>
        </p:spPr>
      </p:pic>
    </p:spTree>
    <p:extLst>
      <p:ext uri="{BB962C8B-B14F-4D97-AF65-F5344CB8AC3E}">
        <p14:creationId xmlns:p14="http://schemas.microsoft.com/office/powerpoint/2010/main" val="3957764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A0890A-376A-4A2A-9DE7-8F6C16C23078}"/>
              </a:ext>
            </a:extLst>
          </p:cNvPr>
          <p:cNvSpPr>
            <a:spLocks noGrp="1"/>
          </p:cNvSpPr>
          <p:nvPr>
            <p:ph type="title"/>
          </p:nvPr>
        </p:nvSpPr>
        <p:spPr/>
        <p:txBody>
          <a:bodyPr/>
          <a:lstStyle/>
          <a:p>
            <a:r>
              <a:rPr lang="tr-TR" dirty="0"/>
              <a:t>                                  çözüm</a:t>
            </a:r>
          </a:p>
        </p:txBody>
      </p:sp>
      <p:sp>
        <p:nvSpPr>
          <p:cNvPr id="3" name="İçerik Yer Tutucusu 2">
            <a:extLst>
              <a:ext uri="{FF2B5EF4-FFF2-40B4-BE49-F238E27FC236}">
                <a16:creationId xmlns:a16="http://schemas.microsoft.com/office/drawing/2014/main" id="{84B9840A-F5BA-4580-A390-5EA0D727C23A}"/>
              </a:ext>
            </a:extLst>
          </p:cNvPr>
          <p:cNvSpPr>
            <a:spLocks noGrp="1"/>
          </p:cNvSpPr>
          <p:nvPr>
            <p:ph sz="quarter" idx="13"/>
          </p:nvPr>
        </p:nvSpPr>
        <p:spPr/>
        <p:txBody>
          <a:bodyPr>
            <a:normAutofit fontScale="92500" lnSpcReduction="10000"/>
          </a:bodyPr>
          <a:lstStyle/>
          <a:p>
            <a:r>
              <a:rPr lang="tr-TR" b="0" i="0" dirty="0">
                <a:solidFill>
                  <a:srgbClr val="000000"/>
                </a:solidFill>
                <a:effectLst/>
                <a:latin typeface="Trebuchet MS" panose="020B0603020202020204" pitchFamily="34" charset="0"/>
              </a:rPr>
              <a:t>Bu makalede, </a:t>
            </a:r>
            <a:r>
              <a:rPr lang="tr-TR" b="0" i="0" dirty="0" err="1">
                <a:solidFill>
                  <a:srgbClr val="000000"/>
                </a:solidFill>
                <a:effectLst/>
                <a:latin typeface="Trebuchet MS" panose="020B0603020202020204" pitchFamily="34" charset="0"/>
              </a:rPr>
              <a:t>IoT</a:t>
            </a:r>
            <a:r>
              <a:rPr lang="tr-TR" b="0" i="0" dirty="0">
                <a:solidFill>
                  <a:srgbClr val="000000"/>
                </a:solidFill>
                <a:effectLst/>
                <a:latin typeface="Trebuchet MS" panose="020B0603020202020204" pitchFamily="34" charset="0"/>
              </a:rPr>
              <a:t> ağlarında uç bilgi işlemin	güvenliğini ve verimliliğini artırmaya odaklandık. </a:t>
            </a:r>
            <a:r>
              <a:rPr lang="tr-TR" b="0" i="0" dirty="0" err="1">
                <a:solidFill>
                  <a:srgbClr val="000000"/>
                </a:solidFill>
                <a:effectLst/>
                <a:latin typeface="Trebuchet MS" panose="020B0603020202020204" pitchFamily="34" charset="0"/>
              </a:rPr>
              <a:t>IoT</a:t>
            </a:r>
            <a:r>
              <a:rPr lang="tr-TR" b="0" i="0" dirty="0">
                <a:solidFill>
                  <a:srgbClr val="000000"/>
                </a:solidFill>
                <a:effectLst/>
                <a:latin typeface="Trebuchet MS" panose="020B0603020202020204" pitchFamily="34" charset="0"/>
              </a:rPr>
              <a:t> ağlarının çalışma durumlarını modellemek için dijital ikiz kavramını uç ağlara tanıttık. DITEN için veri gizliliğine ilişkin olarak dağıtılmış uç bilgisayar için güvenli bir çözüm sağlayan blok zinciriyle güçlendirilmiş bir birleşik öğrenme mimarisi önerdik. Önerilen planın toplama performansını daha da iyileştirmek için etkili bir asenkron </a:t>
            </a:r>
            <a:r>
              <a:rPr lang="tr-TR" b="0" i="0" dirty="0" err="1">
                <a:solidFill>
                  <a:srgbClr val="000000"/>
                </a:solidFill>
                <a:effectLst/>
                <a:latin typeface="Trebuchet MS" panose="020B0603020202020204" pitchFamily="34" charset="0"/>
              </a:rPr>
              <a:t>gradyan</a:t>
            </a:r>
            <a:r>
              <a:rPr lang="tr-TR" b="0" i="0" dirty="0">
                <a:solidFill>
                  <a:srgbClr val="000000"/>
                </a:solidFill>
                <a:effectLst/>
                <a:latin typeface="Trebuchet MS" panose="020B0603020202020204" pitchFamily="34" charset="0"/>
              </a:rPr>
              <a:t> iniş mekanizması sağladık. Ek olarak, </a:t>
            </a:r>
            <a:r>
              <a:rPr lang="tr-TR" b="0" i="0" dirty="0" err="1">
                <a:solidFill>
                  <a:srgbClr val="000000"/>
                </a:solidFill>
                <a:effectLst/>
                <a:latin typeface="Trebuchet MS" panose="020B0603020202020204" pitchFamily="34" charset="0"/>
              </a:rPr>
              <a:t>DITEN'de</a:t>
            </a:r>
            <a:r>
              <a:rPr lang="tr-TR" b="0" i="0" dirty="0">
                <a:solidFill>
                  <a:srgbClr val="000000"/>
                </a:solidFill>
                <a:effectLst/>
                <a:latin typeface="Trebuchet MS" panose="020B0603020202020204" pitchFamily="34" charset="0"/>
              </a:rPr>
              <a:t> önerilen birleşik öğrenimimizin iletişim verimliliğini geliştirmek için optimum kullanıcı ve kaynak planlaması için dijital ikiz destekli DRL yaklaşımı önerdik.</a:t>
            </a:r>
            <a:br>
              <a:rPr lang="tr-TR" b="0" i="0" dirty="0">
                <a:solidFill>
                  <a:srgbClr val="000000"/>
                </a:solidFill>
                <a:effectLst/>
                <a:latin typeface="Trebuchet MS" panose="020B0603020202020204" pitchFamily="34" charset="0"/>
              </a:rPr>
            </a:br>
            <a:endParaRPr lang="tr-TR" dirty="0"/>
          </a:p>
        </p:txBody>
      </p:sp>
    </p:spTree>
    <p:extLst>
      <p:ext uri="{BB962C8B-B14F-4D97-AF65-F5344CB8AC3E}">
        <p14:creationId xmlns:p14="http://schemas.microsoft.com/office/powerpoint/2010/main" val="1203154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81D11C-A9BA-4A30-9108-799C6703C94A}"/>
              </a:ext>
            </a:extLst>
          </p:cNvPr>
          <p:cNvSpPr>
            <a:spLocks noGrp="1"/>
          </p:cNvSpPr>
          <p:nvPr>
            <p:ph type="title"/>
          </p:nvPr>
        </p:nvSpPr>
        <p:spPr/>
        <p:txBody>
          <a:bodyPr/>
          <a:lstStyle/>
          <a:p>
            <a:r>
              <a:rPr lang="tr-TR" dirty="0"/>
              <a:t>                          referanslar</a:t>
            </a:r>
          </a:p>
        </p:txBody>
      </p:sp>
      <p:sp>
        <p:nvSpPr>
          <p:cNvPr id="3" name="İçerik Yer Tutucusu 2">
            <a:extLst>
              <a:ext uri="{FF2B5EF4-FFF2-40B4-BE49-F238E27FC236}">
                <a16:creationId xmlns:a16="http://schemas.microsoft.com/office/drawing/2014/main" id="{81E97593-D4EF-43AB-9155-5CCE0BA3AA68}"/>
              </a:ext>
            </a:extLst>
          </p:cNvPr>
          <p:cNvSpPr>
            <a:spLocks noGrp="1"/>
          </p:cNvSpPr>
          <p:nvPr>
            <p:ph sz="quarter" idx="13"/>
          </p:nvPr>
        </p:nvSpPr>
        <p:spPr/>
        <p:txBody>
          <a:bodyPr/>
          <a:lstStyle/>
          <a:p>
            <a:r>
              <a:rPr lang="tr-TR" dirty="0"/>
              <a:t>REFERENCES [1] X. </a:t>
            </a:r>
            <a:r>
              <a:rPr lang="tr-TR" dirty="0" err="1"/>
              <a:t>Wang</a:t>
            </a:r>
            <a:r>
              <a:rPr lang="tr-TR" dirty="0"/>
              <a:t>, X. </a:t>
            </a:r>
            <a:r>
              <a:rPr lang="tr-TR" dirty="0" err="1"/>
              <a:t>Li</a:t>
            </a:r>
            <a:r>
              <a:rPr lang="tr-TR" dirty="0"/>
              <a:t>, S. Pack, Z. Han, </a:t>
            </a:r>
            <a:r>
              <a:rPr lang="tr-TR" dirty="0" err="1"/>
              <a:t>and</a:t>
            </a:r>
            <a:r>
              <a:rPr lang="tr-TR" dirty="0"/>
              <a:t> V. C. M. </a:t>
            </a:r>
            <a:r>
              <a:rPr lang="tr-TR" dirty="0" err="1"/>
              <a:t>Leung</a:t>
            </a:r>
            <a:r>
              <a:rPr lang="tr-TR" dirty="0"/>
              <a:t>, “STCS: </a:t>
            </a:r>
            <a:r>
              <a:rPr lang="tr-TR" dirty="0" err="1"/>
              <a:t>Spatial-temporal</a:t>
            </a:r>
            <a:r>
              <a:rPr lang="tr-TR" dirty="0"/>
              <a:t> </a:t>
            </a:r>
            <a:r>
              <a:rPr lang="tr-TR" dirty="0" err="1"/>
              <a:t>collaborative</a:t>
            </a:r>
            <a:r>
              <a:rPr lang="tr-TR" dirty="0"/>
              <a:t> </a:t>
            </a:r>
            <a:r>
              <a:rPr lang="tr-TR" dirty="0" err="1"/>
              <a:t>sampling</a:t>
            </a:r>
            <a:r>
              <a:rPr lang="tr-TR" dirty="0"/>
              <a:t> in </a:t>
            </a:r>
            <a:r>
              <a:rPr lang="tr-TR" dirty="0" err="1"/>
              <a:t>flow-aware</a:t>
            </a:r>
            <a:r>
              <a:rPr lang="tr-TR" dirty="0"/>
              <a:t> software </a:t>
            </a:r>
            <a:r>
              <a:rPr lang="tr-TR" dirty="0" err="1"/>
              <a:t>defined</a:t>
            </a:r>
            <a:r>
              <a:rPr lang="tr-TR" dirty="0"/>
              <a:t> </a:t>
            </a:r>
            <a:r>
              <a:rPr lang="tr-TR" dirty="0" err="1"/>
              <a:t>networks</a:t>
            </a:r>
            <a:r>
              <a:rPr lang="tr-TR" dirty="0"/>
              <a:t>,” IEEE J. Sel. </a:t>
            </a:r>
            <a:r>
              <a:rPr lang="tr-TR" dirty="0" err="1"/>
              <a:t>Areas</a:t>
            </a:r>
            <a:r>
              <a:rPr lang="tr-TR" dirty="0"/>
              <a:t> </a:t>
            </a:r>
            <a:r>
              <a:rPr lang="tr-TR" dirty="0" err="1"/>
              <a:t>Commun</a:t>
            </a:r>
            <a:r>
              <a:rPr lang="tr-TR" dirty="0"/>
              <a:t>., </a:t>
            </a:r>
            <a:r>
              <a:rPr lang="tr-TR" dirty="0" err="1"/>
              <a:t>vol</a:t>
            </a:r>
            <a:r>
              <a:rPr lang="tr-TR" dirty="0"/>
              <a:t>. 38, </a:t>
            </a:r>
            <a:r>
              <a:rPr lang="tr-TR" dirty="0" err="1"/>
              <a:t>no</a:t>
            </a:r>
            <a:r>
              <a:rPr lang="tr-TR" dirty="0"/>
              <a:t>. 6, </a:t>
            </a:r>
            <a:r>
              <a:rPr lang="tr-TR" dirty="0" err="1"/>
              <a:t>pp</a:t>
            </a:r>
            <a:r>
              <a:rPr lang="tr-TR" dirty="0"/>
              <a:t>. 999–1013, </a:t>
            </a:r>
            <a:r>
              <a:rPr lang="tr-TR" dirty="0" err="1"/>
              <a:t>Apr</a:t>
            </a:r>
            <a:r>
              <a:rPr lang="tr-TR" dirty="0"/>
              <a:t>. 2020. </a:t>
            </a:r>
          </a:p>
          <a:p>
            <a:r>
              <a:rPr lang="tr-TR" dirty="0"/>
              <a:t>[2] A. Fuller, Z. Fan, C. </a:t>
            </a:r>
            <a:r>
              <a:rPr lang="tr-TR" dirty="0" err="1"/>
              <a:t>Day</a:t>
            </a:r>
            <a:r>
              <a:rPr lang="tr-TR" dirty="0"/>
              <a:t>, </a:t>
            </a:r>
            <a:r>
              <a:rPr lang="tr-TR" dirty="0" err="1"/>
              <a:t>and</a:t>
            </a:r>
            <a:r>
              <a:rPr lang="tr-TR" dirty="0"/>
              <a:t> C. </a:t>
            </a:r>
            <a:r>
              <a:rPr lang="tr-TR" dirty="0" err="1"/>
              <a:t>Barlow</a:t>
            </a:r>
            <a:r>
              <a:rPr lang="tr-TR" dirty="0"/>
              <a:t>, “</a:t>
            </a:r>
            <a:r>
              <a:rPr lang="tr-TR" dirty="0" err="1"/>
              <a:t>Digital</a:t>
            </a:r>
            <a:r>
              <a:rPr lang="tr-TR" dirty="0"/>
              <a:t> </a:t>
            </a:r>
            <a:r>
              <a:rPr lang="tr-TR" dirty="0" err="1"/>
              <a:t>twin</a:t>
            </a:r>
            <a:r>
              <a:rPr lang="tr-TR" dirty="0"/>
              <a:t>: </a:t>
            </a:r>
            <a:r>
              <a:rPr lang="tr-TR" dirty="0" err="1"/>
              <a:t>Enabling</a:t>
            </a:r>
            <a:r>
              <a:rPr lang="tr-TR" dirty="0"/>
              <a:t> </a:t>
            </a:r>
            <a:r>
              <a:rPr lang="tr-TR" dirty="0" err="1"/>
              <a:t>technologies</a:t>
            </a:r>
            <a:r>
              <a:rPr lang="tr-TR" dirty="0"/>
              <a:t>, </a:t>
            </a:r>
            <a:r>
              <a:rPr lang="tr-TR" dirty="0" err="1"/>
              <a:t>challenges</a:t>
            </a:r>
            <a:r>
              <a:rPr lang="tr-TR" dirty="0"/>
              <a:t> </a:t>
            </a:r>
            <a:r>
              <a:rPr lang="tr-TR" dirty="0" err="1"/>
              <a:t>and</a:t>
            </a:r>
            <a:r>
              <a:rPr lang="tr-TR" dirty="0"/>
              <a:t> </a:t>
            </a:r>
            <a:r>
              <a:rPr lang="tr-TR" dirty="0" err="1"/>
              <a:t>open</a:t>
            </a:r>
            <a:r>
              <a:rPr lang="tr-TR" dirty="0"/>
              <a:t> </a:t>
            </a:r>
            <a:r>
              <a:rPr lang="tr-TR" dirty="0" err="1"/>
              <a:t>research</a:t>
            </a:r>
            <a:r>
              <a:rPr lang="tr-TR" dirty="0"/>
              <a:t>,” IEEE Access, </a:t>
            </a:r>
            <a:r>
              <a:rPr lang="tr-TR" dirty="0" err="1"/>
              <a:t>vol</a:t>
            </a:r>
            <a:r>
              <a:rPr lang="tr-TR" dirty="0"/>
              <a:t>. 8, </a:t>
            </a:r>
            <a:r>
              <a:rPr lang="tr-TR" dirty="0" err="1"/>
              <a:t>pp</a:t>
            </a:r>
            <a:r>
              <a:rPr lang="tr-TR" dirty="0"/>
              <a:t>. 108952–108971, 2020, </a:t>
            </a:r>
            <a:r>
              <a:rPr lang="tr-TR" dirty="0" err="1"/>
              <a:t>doi</a:t>
            </a:r>
            <a:r>
              <a:rPr lang="tr-TR" dirty="0"/>
              <a:t>: 10.1109/ACCESS.2020.2998358.</a:t>
            </a:r>
          </a:p>
        </p:txBody>
      </p:sp>
    </p:spTree>
    <p:extLst>
      <p:ext uri="{BB962C8B-B14F-4D97-AF65-F5344CB8AC3E}">
        <p14:creationId xmlns:p14="http://schemas.microsoft.com/office/powerpoint/2010/main" val="6470464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6A6C147-6F89-4ADA-8251-2F8215D1326B}"/>
              </a:ext>
            </a:extLst>
          </p:cNvPr>
          <p:cNvSpPr>
            <a:spLocks noGrp="1"/>
          </p:cNvSpPr>
          <p:nvPr>
            <p:ph sz="quarter" idx="13"/>
          </p:nvPr>
        </p:nvSpPr>
        <p:spPr>
          <a:xfrm>
            <a:off x="685800" y="123826"/>
            <a:ext cx="10394707" cy="5250760"/>
          </a:xfrm>
        </p:spPr>
        <p:txBody>
          <a:bodyPr>
            <a:normAutofit fontScale="55000" lnSpcReduction="20000"/>
          </a:bodyPr>
          <a:lstStyle/>
          <a:p>
            <a:r>
              <a:rPr lang="tr-TR" dirty="0"/>
              <a:t>[3] S. K. </a:t>
            </a:r>
            <a:r>
              <a:rPr lang="tr-TR" dirty="0" err="1"/>
              <a:t>Khaitan</a:t>
            </a:r>
            <a:r>
              <a:rPr lang="tr-TR" dirty="0"/>
              <a:t> </a:t>
            </a:r>
            <a:r>
              <a:rPr lang="tr-TR" dirty="0" err="1"/>
              <a:t>and</a:t>
            </a:r>
            <a:r>
              <a:rPr lang="tr-TR" dirty="0"/>
              <a:t> J. D. </a:t>
            </a:r>
            <a:r>
              <a:rPr lang="tr-TR" dirty="0" err="1"/>
              <a:t>McCalley</a:t>
            </a:r>
            <a:r>
              <a:rPr lang="tr-TR" dirty="0"/>
              <a:t>, “Design </a:t>
            </a:r>
            <a:r>
              <a:rPr lang="tr-TR" dirty="0" err="1"/>
              <a:t>techniques</a:t>
            </a:r>
            <a:r>
              <a:rPr lang="tr-TR" dirty="0"/>
              <a:t> </a:t>
            </a:r>
            <a:r>
              <a:rPr lang="tr-TR" dirty="0" err="1"/>
              <a:t>and</a:t>
            </a:r>
            <a:r>
              <a:rPr lang="tr-TR" dirty="0"/>
              <a:t> </a:t>
            </a:r>
            <a:r>
              <a:rPr lang="tr-TR" dirty="0" err="1"/>
              <a:t>applications</a:t>
            </a:r>
            <a:r>
              <a:rPr lang="tr-TR" dirty="0"/>
              <a:t> of </a:t>
            </a:r>
            <a:r>
              <a:rPr lang="tr-TR" dirty="0" err="1"/>
              <a:t>cyberphysical</a:t>
            </a:r>
            <a:r>
              <a:rPr lang="tr-TR" dirty="0"/>
              <a:t> </a:t>
            </a:r>
            <a:r>
              <a:rPr lang="tr-TR" dirty="0" err="1"/>
              <a:t>systems</a:t>
            </a:r>
            <a:r>
              <a:rPr lang="tr-TR" dirty="0"/>
              <a:t>: A </a:t>
            </a:r>
            <a:r>
              <a:rPr lang="tr-TR" dirty="0" err="1"/>
              <a:t>survey</a:t>
            </a:r>
            <a:r>
              <a:rPr lang="tr-TR" dirty="0"/>
              <a:t>,” IEEE </a:t>
            </a:r>
            <a:r>
              <a:rPr lang="tr-TR" dirty="0" err="1"/>
              <a:t>Syst</a:t>
            </a:r>
            <a:r>
              <a:rPr lang="tr-TR" dirty="0"/>
              <a:t>. J., </a:t>
            </a:r>
            <a:r>
              <a:rPr lang="tr-TR" dirty="0" err="1"/>
              <a:t>vol</a:t>
            </a:r>
            <a:r>
              <a:rPr lang="tr-TR" dirty="0"/>
              <a:t>. 9, </a:t>
            </a:r>
            <a:r>
              <a:rPr lang="tr-TR" dirty="0" err="1"/>
              <a:t>no</a:t>
            </a:r>
            <a:r>
              <a:rPr lang="tr-TR" dirty="0"/>
              <a:t>. 2, </a:t>
            </a:r>
            <a:r>
              <a:rPr lang="tr-TR" dirty="0" err="1"/>
              <a:t>pp</a:t>
            </a:r>
            <a:r>
              <a:rPr lang="tr-TR" dirty="0"/>
              <a:t>. 350–365, </a:t>
            </a:r>
            <a:r>
              <a:rPr lang="tr-TR" dirty="0" err="1"/>
              <a:t>Jun</a:t>
            </a:r>
            <a:r>
              <a:rPr lang="tr-TR" dirty="0"/>
              <a:t>. 2015. [4] K. </a:t>
            </a:r>
            <a:r>
              <a:rPr lang="tr-TR" dirty="0" err="1"/>
              <a:t>Zhang</a:t>
            </a:r>
            <a:r>
              <a:rPr lang="tr-TR" dirty="0"/>
              <a:t>, Y. </a:t>
            </a:r>
            <a:r>
              <a:rPr lang="tr-TR" dirty="0" err="1"/>
              <a:t>Zhu</a:t>
            </a:r>
            <a:r>
              <a:rPr lang="tr-TR" dirty="0"/>
              <a:t>, S. </a:t>
            </a:r>
            <a:r>
              <a:rPr lang="tr-TR" dirty="0" err="1"/>
              <a:t>Maharjan</a:t>
            </a:r>
            <a:r>
              <a:rPr lang="tr-TR" dirty="0"/>
              <a:t>, </a:t>
            </a:r>
            <a:r>
              <a:rPr lang="tr-TR" dirty="0" err="1"/>
              <a:t>and</a:t>
            </a:r>
            <a:r>
              <a:rPr lang="tr-TR" dirty="0"/>
              <a:t> Y. </a:t>
            </a:r>
            <a:r>
              <a:rPr lang="tr-TR" dirty="0" err="1"/>
              <a:t>Zhang</a:t>
            </a:r>
            <a:r>
              <a:rPr lang="tr-TR" dirty="0"/>
              <a:t>, “</a:t>
            </a:r>
            <a:r>
              <a:rPr lang="tr-TR" dirty="0" err="1"/>
              <a:t>Edge</a:t>
            </a:r>
            <a:r>
              <a:rPr lang="tr-TR" dirty="0"/>
              <a:t> </a:t>
            </a:r>
            <a:r>
              <a:rPr lang="tr-TR" dirty="0" err="1"/>
              <a:t>intelligence</a:t>
            </a:r>
            <a:r>
              <a:rPr lang="tr-TR" dirty="0"/>
              <a:t> </a:t>
            </a:r>
            <a:r>
              <a:rPr lang="tr-TR" dirty="0" err="1"/>
              <a:t>and</a:t>
            </a:r>
            <a:r>
              <a:rPr lang="tr-TR" dirty="0"/>
              <a:t> </a:t>
            </a:r>
            <a:r>
              <a:rPr lang="tr-TR" dirty="0" err="1"/>
              <a:t>blockchain</a:t>
            </a:r>
            <a:r>
              <a:rPr lang="tr-TR" dirty="0"/>
              <a:t> </a:t>
            </a:r>
            <a:r>
              <a:rPr lang="tr-TR" dirty="0" err="1"/>
              <a:t>empowered</a:t>
            </a:r>
            <a:r>
              <a:rPr lang="tr-TR" dirty="0"/>
              <a:t> 5G </a:t>
            </a:r>
            <a:r>
              <a:rPr lang="tr-TR" dirty="0" err="1"/>
              <a:t>beyond</a:t>
            </a:r>
            <a:r>
              <a:rPr lang="tr-TR" dirty="0"/>
              <a:t> </a:t>
            </a:r>
            <a:r>
              <a:rPr lang="tr-TR" dirty="0" err="1"/>
              <a:t>for</a:t>
            </a:r>
            <a:r>
              <a:rPr lang="tr-TR" dirty="0"/>
              <a:t> </a:t>
            </a:r>
            <a:r>
              <a:rPr lang="tr-TR" dirty="0" err="1"/>
              <a:t>the</a:t>
            </a:r>
            <a:r>
              <a:rPr lang="tr-TR" dirty="0"/>
              <a:t> </a:t>
            </a:r>
            <a:r>
              <a:rPr lang="tr-TR" dirty="0" err="1"/>
              <a:t>industrial</a:t>
            </a:r>
            <a:r>
              <a:rPr lang="tr-TR" dirty="0"/>
              <a:t> Internet of </a:t>
            </a:r>
            <a:r>
              <a:rPr lang="tr-TR" dirty="0" err="1"/>
              <a:t>Things</a:t>
            </a:r>
            <a:r>
              <a:rPr lang="tr-TR" dirty="0"/>
              <a:t>,” IEEE </a:t>
            </a:r>
            <a:r>
              <a:rPr lang="tr-TR" dirty="0" err="1"/>
              <a:t>Netw</a:t>
            </a:r>
            <a:r>
              <a:rPr lang="tr-TR" dirty="0"/>
              <a:t>., </a:t>
            </a:r>
            <a:r>
              <a:rPr lang="tr-TR" dirty="0" err="1"/>
              <a:t>vol</a:t>
            </a:r>
            <a:r>
              <a:rPr lang="tr-TR" dirty="0"/>
              <a:t>. 33, </a:t>
            </a:r>
            <a:r>
              <a:rPr lang="tr-TR" dirty="0" err="1"/>
              <a:t>no</a:t>
            </a:r>
            <a:r>
              <a:rPr lang="tr-TR" dirty="0"/>
              <a:t>. 5, </a:t>
            </a:r>
            <a:r>
              <a:rPr lang="tr-TR" dirty="0" err="1"/>
              <a:t>pp</a:t>
            </a:r>
            <a:r>
              <a:rPr lang="tr-TR" dirty="0"/>
              <a:t>. 12–19, </a:t>
            </a:r>
            <a:r>
              <a:rPr lang="tr-TR" dirty="0" err="1"/>
              <a:t>Sep</a:t>
            </a:r>
            <a:r>
              <a:rPr lang="tr-TR" dirty="0"/>
              <a:t>. 2019. [5] Y. </a:t>
            </a:r>
            <a:r>
              <a:rPr lang="tr-TR" dirty="0" err="1"/>
              <a:t>Dai</a:t>
            </a:r>
            <a:r>
              <a:rPr lang="tr-TR" dirty="0"/>
              <a:t>, Y. </a:t>
            </a:r>
            <a:r>
              <a:rPr lang="tr-TR" dirty="0" err="1"/>
              <a:t>Zhang</a:t>
            </a:r>
            <a:r>
              <a:rPr lang="tr-TR" dirty="0"/>
              <a:t>, D. </a:t>
            </a:r>
            <a:r>
              <a:rPr lang="tr-TR" dirty="0" err="1"/>
              <a:t>Xu</a:t>
            </a:r>
            <a:r>
              <a:rPr lang="tr-TR" dirty="0"/>
              <a:t>, K. </a:t>
            </a:r>
            <a:r>
              <a:rPr lang="tr-TR" dirty="0" err="1"/>
              <a:t>Zhang</a:t>
            </a:r>
            <a:r>
              <a:rPr lang="tr-TR" dirty="0"/>
              <a:t>, </a:t>
            </a:r>
            <a:r>
              <a:rPr lang="tr-TR" dirty="0" err="1"/>
              <a:t>and</a:t>
            </a:r>
            <a:r>
              <a:rPr lang="tr-TR" dirty="0"/>
              <a:t> S. </a:t>
            </a:r>
            <a:r>
              <a:rPr lang="tr-TR" dirty="0" err="1"/>
              <a:t>Maharjan</a:t>
            </a:r>
            <a:r>
              <a:rPr lang="tr-TR" dirty="0"/>
              <a:t>, “</a:t>
            </a:r>
            <a:r>
              <a:rPr lang="tr-TR" dirty="0" err="1"/>
              <a:t>Deep</a:t>
            </a:r>
            <a:r>
              <a:rPr lang="tr-TR" dirty="0"/>
              <a:t> </a:t>
            </a:r>
            <a:r>
              <a:rPr lang="tr-TR" dirty="0" err="1"/>
              <a:t>reinforcement</a:t>
            </a:r>
            <a:r>
              <a:rPr lang="tr-TR" dirty="0"/>
              <a:t> </a:t>
            </a:r>
            <a:r>
              <a:rPr lang="tr-TR" dirty="0" err="1"/>
              <a:t>learning</a:t>
            </a:r>
            <a:r>
              <a:rPr lang="tr-TR" dirty="0"/>
              <a:t> </a:t>
            </a:r>
            <a:r>
              <a:rPr lang="tr-TR" dirty="0" err="1"/>
              <a:t>and</a:t>
            </a:r>
            <a:r>
              <a:rPr lang="tr-TR" dirty="0"/>
              <a:t> </a:t>
            </a:r>
            <a:r>
              <a:rPr lang="tr-TR" dirty="0" err="1"/>
              <a:t>permissioned</a:t>
            </a:r>
            <a:r>
              <a:rPr lang="tr-TR" dirty="0"/>
              <a:t> </a:t>
            </a:r>
            <a:r>
              <a:rPr lang="tr-TR" dirty="0" err="1"/>
              <a:t>blockchain</a:t>
            </a:r>
            <a:r>
              <a:rPr lang="tr-TR" dirty="0"/>
              <a:t> </a:t>
            </a:r>
            <a:r>
              <a:rPr lang="tr-TR" dirty="0" err="1"/>
              <a:t>for</a:t>
            </a:r>
            <a:r>
              <a:rPr lang="tr-TR" dirty="0"/>
              <a:t> </a:t>
            </a:r>
            <a:r>
              <a:rPr lang="tr-TR" dirty="0" err="1"/>
              <a:t>content</a:t>
            </a:r>
            <a:r>
              <a:rPr lang="tr-TR" dirty="0"/>
              <a:t> </a:t>
            </a:r>
            <a:r>
              <a:rPr lang="tr-TR" dirty="0" err="1"/>
              <a:t>caching</a:t>
            </a:r>
            <a:r>
              <a:rPr lang="tr-TR" dirty="0"/>
              <a:t> in </a:t>
            </a:r>
            <a:r>
              <a:rPr lang="tr-TR" dirty="0" err="1"/>
              <a:t>vehicular</a:t>
            </a:r>
            <a:r>
              <a:rPr lang="tr-TR" dirty="0"/>
              <a:t> </a:t>
            </a:r>
            <a:r>
              <a:rPr lang="tr-TR" dirty="0" err="1"/>
              <a:t>edge</a:t>
            </a:r>
            <a:r>
              <a:rPr lang="tr-TR" dirty="0"/>
              <a:t> </a:t>
            </a:r>
            <a:r>
              <a:rPr lang="tr-TR" dirty="0" err="1"/>
              <a:t>computing</a:t>
            </a:r>
            <a:r>
              <a:rPr lang="tr-TR" dirty="0"/>
              <a:t> </a:t>
            </a:r>
            <a:r>
              <a:rPr lang="tr-TR" dirty="0" err="1"/>
              <a:t>and</a:t>
            </a:r>
            <a:r>
              <a:rPr lang="tr-TR" dirty="0"/>
              <a:t> </a:t>
            </a:r>
            <a:r>
              <a:rPr lang="tr-TR" dirty="0" err="1"/>
              <a:t>networks</a:t>
            </a:r>
            <a:r>
              <a:rPr lang="tr-TR" dirty="0"/>
              <a:t>,” IEEE Trans. </a:t>
            </a:r>
            <a:r>
              <a:rPr lang="tr-TR" dirty="0" err="1"/>
              <a:t>Veh</a:t>
            </a:r>
            <a:r>
              <a:rPr lang="tr-TR" dirty="0"/>
              <a:t>. </a:t>
            </a:r>
            <a:r>
              <a:rPr lang="tr-TR" dirty="0" err="1"/>
              <a:t>Technol</a:t>
            </a:r>
            <a:r>
              <a:rPr lang="tr-TR" dirty="0"/>
              <a:t>., </a:t>
            </a:r>
            <a:r>
              <a:rPr lang="tr-TR" dirty="0" err="1"/>
              <a:t>vol</a:t>
            </a:r>
            <a:r>
              <a:rPr lang="tr-TR" dirty="0"/>
              <a:t>. 69, </a:t>
            </a:r>
            <a:r>
              <a:rPr lang="tr-TR" dirty="0" err="1"/>
              <a:t>no</a:t>
            </a:r>
            <a:r>
              <a:rPr lang="tr-TR" dirty="0"/>
              <a:t>. 4, </a:t>
            </a:r>
            <a:r>
              <a:rPr lang="tr-TR" dirty="0" err="1"/>
              <a:t>pp</a:t>
            </a:r>
            <a:r>
              <a:rPr lang="tr-TR" dirty="0"/>
              <a:t>. 4312–4324, </a:t>
            </a:r>
            <a:r>
              <a:rPr lang="tr-TR" dirty="0" err="1"/>
              <a:t>Apr</a:t>
            </a:r>
            <a:r>
              <a:rPr lang="tr-TR" dirty="0"/>
              <a:t>. 2020. [6] B. </a:t>
            </a:r>
            <a:r>
              <a:rPr lang="tr-TR" dirty="0" err="1"/>
              <a:t>McMahan</a:t>
            </a:r>
            <a:r>
              <a:rPr lang="tr-TR" dirty="0"/>
              <a:t>, E. </a:t>
            </a:r>
            <a:r>
              <a:rPr lang="tr-TR" dirty="0" err="1"/>
              <a:t>Moore</a:t>
            </a:r>
            <a:r>
              <a:rPr lang="tr-TR" dirty="0"/>
              <a:t>, D. </a:t>
            </a:r>
            <a:r>
              <a:rPr lang="tr-TR" dirty="0" err="1"/>
              <a:t>Ramage</a:t>
            </a:r>
            <a:r>
              <a:rPr lang="tr-TR" dirty="0"/>
              <a:t>, S. </a:t>
            </a:r>
            <a:r>
              <a:rPr lang="tr-TR" dirty="0" err="1"/>
              <a:t>Hampson</a:t>
            </a:r>
            <a:r>
              <a:rPr lang="tr-TR" dirty="0"/>
              <a:t>, </a:t>
            </a:r>
            <a:r>
              <a:rPr lang="tr-TR" dirty="0" err="1"/>
              <a:t>and</a:t>
            </a:r>
            <a:r>
              <a:rPr lang="tr-TR" dirty="0"/>
              <a:t> B. A. y </a:t>
            </a:r>
            <a:r>
              <a:rPr lang="tr-TR" dirty="0" err="1"/>
              <a:t>Arcas</a:t>
            </a:r>
            <a:r>
              <a:rPr lang="tr-TR" dirty="0"/>
              <a:t>, “</a:t>
            </a:r>
            <a:r>
              <a:rPr lang="tr-TR" dirty="0" err="1"/>
              <a:t>Communication-efficient</a:t>
            </a:r>
            <a:r>
              <a:rPr lang="tr-TR" dirty="0"/>
              <a:t> </a:t>
            </a:r>
            <a:r>
              <a:rPr lang="tr-TR" dirty="0" err="1"/>
              <a:t>learning</a:t>
            </a:r>
            <a:r>
              <a:rPr lang="tr-TR" dirty="0"/>
              <a:t> of </a:t>
            </a:r>
            <a:r>
              <a:rPr lang="tr-TR" dirty="0" err="1"/>
              <a:t>deep</a:t>
            </a:r>
            <a:r>
              <a:rPr lang="tr-TR" dirty="0"/>
              <a:t> </a:t>
            </a:r>
            <a:r>
              <a:rPr lang="tr-TR" dirty="0" err="1"/>
              <a:t>networks</a:t>
            </a:r>
            <a:r>
              <a:rPr lang="tr-TR" dirty="0"/>
              <a:t> </a:t>
            </a:r>
            <a:r>
              <a:rPr lang="tr-TR" dirty="0" err="1"/>
              <a:t>from</a:t>
            </a:r>
            <a:r>
              <a:rPr lang="tr-TR" dirty="0"/>
              <a:t> </a:t>
            </a:r>
            <a:r>
              <a:rPr lang="tr-TR" dirty="0" err="1"/>
              <a:t>decentralized</a:t>
            </a:r>
            <a:r>
              <a:rPr lang="tr-TR" dirty="0"/>
              <a:t> data,” in </a:t>
            </a:r>
            <a:r>
              <a:rPr lang="tr-TR" dirty="0" err="1"/>
              <a:t>Proc</a:t>
            </a:r>
            <a:r>
              <a:rPr lang="tr-TR" dirty="0"/>
              <a:t>. </a:t>
            </a:r>
            <a:r>
              <a:rPr lang="tr-TR" dirty="0" err="1"/>
              <a:t>Artif</a:t>
            </a:r>
            <a:r>
              <a:rPr lang="tr-TR" dirty="0"/>
              <a:t>. </a:t>
            </a:r>
            <a:r>
              <a:rPr lang="tr-TR" dirty="0" err="1"/>
              <a:t>Intell</a:t>
            </a:r>
            <a:r>
              <a:rPr lang="tr-TR" dirty="0"/>
              <a:t>. Stat., 2017, </a:t>
            </a:r>
            <a:r>
              <a:rPr lang="tr-TR" dirty="0" err="1"/>
              <a:t>pp</a:t>
            </a:r>
            <a:r>
              <a:rPr lang="tr-TR" dirty="0"/>
              <a:t>. 1273–1282. [7] Y. Lu, X. </a:t>
            </a:r>
            <a:r>
              <a:rPr lang="tr-TR" dirty="0" err="1"/>
              <a:t>Huang</a:t>
            </a:r>
            <a:r>
              <a:rPr lang="tr-TR" dirty="0"/>
              <a:t>, Y. </a:t>
            </a:r>
            <a:r>
              <a:rPr lang="tr-TR" dirty="0" err="1"/>
              <a:t>Dai</a:t>
            </a:r>
            <a:r>
              <a:rPr lang="tr-TR" dirty="0"/>
              <a:t>, S. </a:t>
            </a:r>
            <a:r>
              <a:rPr lang="tr-TR" dirty="0" err="1"/>
              <a:t>Maharjan</a:t>
            </a:r>
            <a:r>
              <a:rPr lang="tr-TR" dirty="0"/>
              <a:t>, </a:t>
            </a:r>
            <a:r>
              <a:rPr lang="tr-TR" dirty="0" err="1"/>
              <a:t>and</a:t>
            </a:r>
            <a:r>
              <a:rPr lang="tr-TR" dirty="0"/>
              <a:t> Y. </a:t>
            </a:r>
            <a:r>
              <a:rPr lang="tr-TR" dirty="0" err="1"/>
              <a:t>Zhang</a:t>
            </a:r>
            <a:r>
              <a:rPr lang="tr-TR" dirty="0"/>
              <a:t>, “</a:t>
            </a:r>
            <a:r>
              <a:rPr lang="tr-TR" dirty="0" err="1"/>
              <a:t>Blockchain</a:t>
            </a:r>
            <a:r>
              <a:rPr lang="tr-TR" dirty="0"/>
              <a:t> </a:t>
            </a:r>
            <a:r>
              <a:rPr lang="tr-TR" dirty="0" err="1"/>
              <a:t>and</a:t>
            </a:r>
            <a:r>
              <a:rPr lang="tr-TR" dirty="0"/>
              <a:t> </a:t>
            </a:r>
            <a:r>
              <a:rPr lang="tr-TR" dirty="0" err="1"/>
              <a:t>federated</a:t>
            </a:r>
            <a:r>
              <a:rPr lang="tr-TR" dirty="0"/>
              <a:t> </a:t>
            </a:r>
            <a:r>
              <a:rPr lang="tr-TR" dirty="0" err="1"/>
              <a:t>learning</a:t>
            </a:r>
            <a:r>
              <a:rPr lang="tr-TR" dirty="0"/>
              <a:t> </a:t>
            </a:r>
            <a:r>
              <a:rPr lang="tr-TR" dirty="0" err="1"/>
              <a:t>for</a:t>
            </a:r>
            <a:r>
              <a:rPr lang="tr-TR" dirty="0"/>
              <a:t> </a:t>
            </a:r>
            <a:r>
              <a:rPr lang="tr-TR" dirty="0" err="1"/>
              <a:t>privacy-preserved</a:t>
            </a:r>
            <a:r>
              <a:rPr lang="tr-TR" dirty="0"/>
              <a:t> data </a:t>
            </a:r>
            <a:r>
              <a:rPr lang="tr-TR" dirty="0" err="1"/>
              <a:t>sharing</a:t>
            </a:r>
            <a:r>
              <a:rPr lang="tr-TR" dirty="0"/>
              <a:t> in </a:t>
            </a:r>
            <a:r>
              <a:rPr lang="tr-TR" dirty="0" err="1"/>
              <a:t>industrial</a:t>
            </a:r>
            <a:r>
              <a:rPr lang="tr-TR" dirty="0"/>
              <a:t> </a:t>
            </a:r>
            <a:r>
              <a:rPr lang="tr-TR" dirty="0" err="1"/>
              <a:t>IoT</a:t>
            </a:r>
            <a:r>
              <a:rPr lang="tr-TR" dirty="0"/>
              <a:t>,” IEEE Trans. </a:t>
            </a:r>
            <a:r>
              <a:rPr lang="tr-TR" dirty="0" err="1"/>
              <a:t>Ind</a:t>
            </a:r>
            <a:r>
              <a:rPr lang="tr-TR" dirty="0"/>
              <a:t>. </a:t>
            </a:r>
            <a:r>
              <a:rPr lang="tr-TR" dirty="0" err="1"/>
              <a:t>Informat</a:t>
            </a:r>
            <a:r>
              <a:rPr lang="tr-TR" dirty="0"/>
              <a:t>., </a:t>
            </a:r>
            <a:r>
              <a:rPr lang="tr-TR" dirty="0" err="1"/>
              <a:t>vol</a:t>
            </a:r>
            <a:r>
              <a:rPr lang="tr-TR" dirty="0"/>
              <a:t>. 16, </a:t>
            </a:r>
            <a:r>
              <a:rPr lang="tr-TR" dirty="0" err="1"/>
              <a:t>no</a:t>
            </a:r>
            <a:r>
              <a:rPr lang="tr-TR" dirty="0"/>
              <a:t>. 6, </a:t>
            </a:r>
            <a:r>
              <a:rPr lang="tr-TR" dirty="0" err="1"/>
              <a:t>pp</a:t>
            </a:r>
            <a:r>
              <a:rPr lang="tr-TR" dirty="0"/>
              <a:t>. 4177–4186, </a:t>
            </a:r>
            <a:r>
              <a:rPr lang="tr-TR" dirty="0" err="1"/>
              <a:t>Jun</a:t>
            </a:r>
            <a:r>
              <a:rPr lang="tr-TR" dirty="0"/>
              <a:t>. 2020. [8] J. </a:t>
            </a:r>
            <a:r>
              <a:rPr lang="tr-TR" dirty="0" err="1"/>
              <a:t>Kang</a:t>
            </a:r>
            <a:r>
              <a:rPr lang="tr-TR" dirty="0"/>
              <a:t> et al., “</a:t>
            </a:r>
            <a:r>
              <a:rPr lang="tr-TR" dirty="0" err="1"/>
              <a:t>Blockchain</a:t>
            </a:r>
            <a:r>
              <a:rPr lang="tr-TR" dirty="0"/>
              <a:t> </a:t>
            </a:r>
            <a:r>
              <a:rPr lang="tr-TR" dirty="0" err="1"/>
              <a:t>for</a:t>
            </a:r>
            <a:r>
              <a:rPr lang="tr-TR" dirty="0"/>
              <a:t> </a:t>
            </a:r>
            <a:r>
              <a:rPr lang="tr-TR" dirty="0" err="1"/>
              <a:t>secure</a:t>
            </a:r>
            <a:r>
              <a:rPr lang="tr-TR" dirty="0"/>
              <a:t> </a:t>
            </a:r>
            <a:r>
              <a:rPr lang="tr-TR" dirty="0" err="1"/>
              <a:t>and</a:t>
            </a:r>
            <a:r>
              <a:rPr lang="tr-TR" dirty="0"/>
              <a:t> </a:t>
            </a:r>
            <a:r>
              <a:rPr lang="tr-TR" dirty="0" err="1"/>
              <a:t>efficient</a:t>
            </a:r>
            <a:r>
              <a:rPr lang="tr-TR" dirty="0"/>
              <a:t> data </a:t>
            </a:r>
            <a:r>
              <a:rPr lang="tr-TR" dirty="0" err="1"/>
              <a:t>sharing</a:t>
            </a:r>
            <a:r>
              <a:rPr lang="tr-TR" dirty="0"/>
              <a:t> in </a:t>
            </a:r>
            <a:r>
              <a:rPr lang="tr-TR" dirty="0" err="1"/>
              <a:t>vehicular</a:t>
            </a:r>
            <a:r>
              <a:rPr lang="tr-TR" dirty="0"/>
              <a:t> </a:t>
            </a:r>
            <a:r>
              <a:rPr lang="tr-TR" dirty="0" err="1"/>
              <a:t>edge</a:t>
            </a:r>
            <a:r>
              <a:rPr lang="tr-TR" dirty="0"/>
              <a:t> </a:t>
            </a:r>
            <a:r>
              <a:rPr lang="tr-TR" dirty="0" err="1"/>
              <a:t>computing</a:t>
            </a:r>
            <a:r>
              <a:rPr lang="tr-TR" dirty="0"/>
              <a:t> </a:t>
            </a:r>
            <a:r>
              <a:rPr lang="tr-TR" dirty="0" err="1"/>
              <a:t>and</a:t>
            </a:r>
            <a:r>
              <a:rPr lang="tr-TR" dirty="0"/>
              <a:t> </a:t>
            </a:r>
            <a:r>
              <a:rPr lang="tr-TR" dirty="0" err="1"/>
              <a:t>networks</a:t>
            </a:r>
            <a:r>
              <a:rPr lang="tr-TR" dirty="0"/>
              <a:t>,” IEEE Internet </a:t>
            </a:r>
            <a:r>
              <a:rPr lang="tr-TR" dirty="0" err="1"/>
              <a:t>Things</a:t>
            </a:r>
            <a:r>
              <a:rPr lang="tr-TR" dirty="0"/>
              <a:t> J., </a:t>
            </a:r>
            <a:r>
              <a:rPr lang="tr-TR" dirty="0" err="1"/>
              <a:t>vol</a:t>
            </a:r>
            <a:r>
              <a:rPr lang="tr-TR" dirty="0"/>
              <a:t>. 6, </a:t>
            </a:r>
            <a:r>
              <a:rPr lang="tr-TR" dirty="0" err="1"/>
              <a:t>no</a:t>
            </a:r>
            <a:r>
              <a:rPr lang="tr-TR" dirty="0"/>
              <a:t>. 3, </a:t>
            </a:r>
            <a:r>
              <a:rPr lang="tr-TR" dirty="0" err="1"/>
              <a:t>pp</a:t>
            </a:r>
            <a:r>
              <a:rPr lang="tr-TR" dirty="0"/>
              <a:t>. 4660–4670, </a:t>
            </a:r>
            <a:r>
              <a:rPr lang="tr-TR" dirty="0" err="1"/>
              <a:t>Jun</a:t>
            </a:r>
            <a:r>
              <a:rPr lang="tr-TR" dirty="0"/>
              <a:t>. 2019. [9] L. </a:t>
            </a:r>
            <a:r>
              <a:rPr lang="tr-TR" dirty="0" err="1"/>
              <a:t>Jiang</a:t>
            </a:r>
            <a:r>
              <a:rPr lang="tr-TR" dirty="0"/>
              <a:t>, S. </a:t>
            </a:r>
            <a:r>
              <a:rPr lang="tr-TR" dirty="0" err="1"/>
              <a:t>Xie</a:t>
            </a:r>
            <a:r>
              <a:rPr lang="tr-TR" dirty="0"/>
              <a:t>, S. </a:t>
            </a:r>
            <a:r>
              <a:rPr lang="tr-TR" dirty="0" err="1"/>
              <a:t>Maharjan</a:t>
            </a:r>
            <a:r>
              <a:rPr lang="tr-TR" dirty="0"/>
              <a:t>, </a:t>
            </a:r>
            <a:r>
              <a:rPr lang="tr-TR" dirty="0" err="1"/>
              <a:t>and</a:t>
            </a:r>
            <a:r>
              <a:rPr lang="tr-TR" dirty="0"/>
              <a:t> Y. </a:t>
            </a:r>
            <a:r>
              <a:rPr lang="tr-TR" dirty="0" err="1"/>
              <a:t>Zhang</a:t>
            </a:r>
            <a:r>
              <a:rPr lang="tr-TR" dirty="0"/>
              <a:t>, “</a:t>
            </a:r>
            <a:r>
              <a:rPr lang="tr-TR" dirty="0" err="1"/>
              <a:t>Joint</a:t>
            </a:r>
            <a:r>
              <a:rPr lang="tr-TR" dirty="0"/>
              <a:t> </a:t>
            </a:r>
            <a:r>
              <a:rPr lang="tr-TR" dirty="0" err="1"/>
              <a:t>transaction</a:t>
            </a:r>
            <a:r>
              <a:rPr lang="tr-TR" dirty="0"/>
              <a:t> </a:t>
            </a:r>
            <a:r>
              <a:rPr lang="tr-TR" dirty="0" err="1"/>
              <a:t>relaying</a:t>
            </a:r>
            <a:r>
              <a:rPr lang="tr-TR" dirty="0"/>
              <a:t> </a:t>
            </a:r>
            <a:r>
              <a:rPr lang="tr-TR" dirty="0" err="1"/>
              <a:t>and</a:t>
            </a:r>
            <a:r>
              <a:rPr lang="tr-TR" dirty="0"/>
              <a:t> </a:t>
            </a:r>
            <a:r>
              <a:rPr lang="tr-TR" dirty="0" err="1"/>
              <a:t>block</a:t>
            </a:r>
            <a:r>
              <a:rPr lang="tr-TR" dirty="0"/>
              <a:t> </a:t>
            </a:r>
            <a:r>
              <a:rPr lang="tr-TR" dirty="0" err="1"/>
              <a:t>verification</a:t>
            </a:r>
            <a:r>
              <a:rPr lang="tr-TR" dirty="0"/>
              <a:t> </a:t>
            </a:r>
            <a:r>
              <a:rPr lang="tr-TR" dirty="0" err="1"/>
              <a:t>optimization</a:t>
            </a:r>
            <a:r>
              <a:rPr lang="tr-TR" dirty="0"/>
              <a:t> </a:t>
            </a:r>
            <a:r>
              <a:rPr lang="tr-TR" dirty="0" err="1"/>
              <a:t>for</a:t>
            </a:r>
            <a:r>
              <a:rPr lang="tr-TR" dirty="0"/>
              <a:t> </a:t>
            </a:r>
            <a:r>
              <a:rPr lang="tr-TR" dirty="0" err="1"/>
              <a:t>blockchain</a:t>
            </a:r>
            <a:r>
              <a:rPr lang="tr-TR" dirty="0"/>
              <a:t> </a:t>
            </a:r>
            <a:r>
              <a:rPr lang="tr-TR" dirty="0" err="1"/>
              <a:t>empowered</a:t>
            </a:r>
            <a:r>
              <a:rPr lang="tr-TR" dirty="0"/>
              <a:t> D2D </a:t>
            </a:r>
            <a:r>
              <a:rPr lang="tr-TR" dirty="0" err="1"/>
              <a:t>communication</a:t>
            </a:r>
            <a:r>
              <a:rPr lang="tr-TR" dirty="0"/>
              <a:t>,” IEEE Trans. </a:t>
            </a:r>
            <a:r>
              <a:rPr lang="tr-TR" dirty="0" err="1"/>
              <a:t>Veh</a:t>
            </a:r>
            <a:r>
              <a:rPr lang="tr-TR" dirty="0"/>
              <a:t>. </a:t>
            </a:r>
            <a:r>
              <a:rPr lang="tr-TR" dirty="0" err="1"/>
              <a:t>Technol</a:t>
            </a:r>
            <a:r>
              <a:rPr lang="tr-TR" dirty="0"/>
              <a:t>., </a:t>
            </a:r>
            <a:r>
              <a:rPr lang="tr-TR" dirty="0" err="1"/>
              <a:t>vol</a:t>
            </a:r>
            <a:r>
              <a:rPr lang="tr-TR" dirty="0"/>
              <a:t>. 69, </a:t>
            </a:r>
            <a:r>
              <a:rPr lang="tr-TR" dirty="0" err="1"/>
              <a:t>no</a:t>
            </a:r>
            <a:r>
              <a:rPr lang="tr-TR" dirty="0"/>
              <a:t>. 1, </a:t>
            </a:r>
            <a:r>
              <a:rPr lang="tr-TR" dirty="0" err="1"/>
              <a:t>pp</a:t>
            </a:r>
            <a:r>
              <a:rPr lang="tr-TR" dirty="0"/>
              <a:t>. 828–841, Jan. 2020. [10] X. </a:t>
            </a:r>
            <a:r>
              <a:rPr lang="tr-TR" dirty="0" err="1"/>
              <a:t>Wang</a:t>
            </a:r>
            <a:r>
              <a:rPr lang="tr-TR" dirty="0"/>
              <a:t>, Y. Han, V. C. M. </a:t>
            </a:r>
            <a:r>
              <a:rPr lang="tr-TR" dirty="0" err="1"/>
              <a:t>Leung</a:t>
            </a:r>
            <a:r>
              <a:rPr lang="tr-TR" dirty="0"/>
              <a:t>, D. </a:t>
            </a:r>
            <a:r>
              <a:rPr lang="tr-TR" dirty="0" err="1"/>
              <a:t>Niyato</a:t>
            </a:r>
            <a:r>
              <a:rPr lang="tr-TR" dirty="0"/>
              <a:t>, X. Yan, </a:t>
            </a:r>
            <a:r>
              <a:rPr lang="tr-TR" dirty="0" err="1"/>
              <a:t>and</a:t>
            </a:r>
            <a:r>
              <a:rPr lang="tr-TR" dirty="0"/>
              <a:t> X. </a:t>
            </a:r>
            <a:r>
              <a:rPr lang="tr-TR" dirty="0" err="1"/>
              <a:t>Chen</a:t>
            </a:r>
            <a:r>
              <a:rPr lang="tr-TR" dirty="0"/>
              <a:t>, “</a:t>
            </a:r>
            <a:r>
              <a:rPr lang="tr-TR" dirty="0" err="1"/>
              <a:t>Convergence</a:t>
            </a:r>
            <a:r>
              <a:rPr lang="tr-TR" dirty="0"/>
              <a:t> of </a:t>
            </a:r>
            <a:r>
              <a:rPr lang="tr-TR" dirty="0" err="1"/>
              <a:t>edge</a:t>
            </a:r>
            <a:r>
              <a:rPr lang="tr-TR" dirty="0"/>
              <a:t> </a:t>
            </a:r>
            <a:r>
              <a:rPr lang="tr-TR" dirty="0" err="1"/>
              <a:t>computing</a:t>
            </a:r>
            <a:r>
              <a:rPr lang="tr-TR" dirty="0"/>
              <a:t> </a:t>
            </a:r>
            <a:r>
              <a:rPr lang="tr-TR" dirty="0" err="1"/>
              <a:t>and</a:t>
            </a:r>
            <a:r>
              <a:rPr lang="tr-TR" dirty="0"/>
              <a:t> </a:t>
            </a:r>
            <a:r>
              <a:rPr lang="tr-TR" dirty="0" err="1"/>
              <a:t>deep</a:t>
            </a:r>
            <a:r>
              <a:rPr lang="tr-TR" dirty="0"/>
              <a:t> </a:t>
            </a:r>
            <a:r>
              <a:rPr lang="tr-TR" dirty="0" err="1"/>
              <a:t>learning</a:t>
            </a:r>
            <a:r>
              <a:rPr lang="tr-TR" dirty="0"/>
              <a:t>: A </a:t>
            </a:r>
            <a:r>
              <a:rPr lang="tr-TR" dirty="0" err="1"/>
              <a:t>comprehensive</a:t>
            </a:r>
            <a:r>
              <a:rPr lang="tr-TR" dirty="0"/>
              <a:t> </a:t>
            </a:r>
            <a:r>
              <a:rPr lang="tr-TR" dirty="0" err="1"/>
              <a:t>survey</a:t>
            </a:r>
            <a:r>
              <a:rPr lang="tr-TR" dirty="0"/>
              <a:t>,” IEEE </a:t>
            </a:r>
            <a:r>
              <a:rPr lang="tr-TR" dirty="0" err="1"/>
              <a:t>Commun</a:t>
            </a:r>
            <a:r>
              <a:rPr lang="tr-TR" dirty="0"/>
              <a:t>. </a:t>
            </a:r>
            <a:r>
              <a:rPr lang="tr-TR" dirty="0" err="1"/>
              <a:t>Surveys</a:t>
            </a:r>
            <a:r>
              <a:rPr lang="tr-TR" dirty="0"/>
              <a:t> </a:t>
            </a:r>
            <a:r>
              <a:rPr lang="tr-TR" dirty="0" err="1"/>
              <a:t>Tuts</a:t>
            </a:r>
            <a:r>
              <a:rPr lang="tr-TR" dirty="0"/>
              <a:t>., </a:t>
            </a:r>
            <a:r>
              <a:rPr lang="tr-TR" dirty="0" err="1"/>
              <a:t>vol</a:t>
            </a:r>
            <a:r>
              <a:rPr lang="tr-TR" dirty="0"/>
              <a:t>. 22, </a:t>
            </a:r>
            <a:r>
              <a:rPr lang="tr-TR" dirty="0" err="1"/>
              <a:t>no</a:t>
            </a:r>
            <a:r>
              <a:rPr lang="tr-TR" dirty="0"/>
              <a:t>. 2, </a:t>
            </a:r>
            <a:r>
              <a:rPr lang="tr-TR" dirty="0" err="1"/>
              <a:t>pp</a:t>
            </a:r>
            <a:r>
              <a:rPr lang="tr-TR" dirty="0"/>
              <a:t>. 869–904, 2nd </a:t>
            </a:r>
            <a:r>
              <a:rPr lang="tr-TR" dirty="0" err="1"/>
              <a:t>Quart</a:t>
            </a:r>
            <a:r>
              <a:rPr lang="tr-TR" dirty="0"/>
              <a:t>., 2020. [11] K. </a:t>
            </a:r>
            <a:r>
              <a:rPr lang="tr-TR" dirty="0" err="1"/>
              <a:t>Zhang</a:t>
            </a:r>
            <a:r>
              <a:rPr lang="tr-TR" dirty="0"/>
              <a:t>, S. </a:t>
            </a:r>
            <a:r>
              <a:rPr lang="tr-TR" dirty="0" err="1"/>
              <a:t>Leng</a:t>
            </a:r>
            <a:r>
              <a:rPr lang="tr-TR" dirty="0"/>
              <a:t>, X. </a:t>
            </a:r>
            <a:r>
              <a:rPr lang="tr-TR" dirty="0" err="1"/>
              <a:t>Peng</a:t>
            </a:r>
            <a:r>
              <a:rPr lang="tr-TR" dirty="0"/>
              <a:t>, P. </a:t>
            </a:r>
            <a:r>
              <a:rPr lang="tr-TR" dirty="0" err="1"/>
              <a:t>Li</a:t>
            </a:r>
            <a:r>
              <a:rPr lang="tr-TR" dirty="0"/>
              <a:t>, S. </a:t>
            </a:r>
            <a:r>
              <a:rPr lang="tr-TR" dirty="0" err="1"/>
              <a:t>Maharjan</a:t>
            </a:r>
            <a:r>
              <a:rPr lang="tr-TR" dirty="0"/>
              <a:t>, </a:t>
            </a:r>
            <a:r>
              <a:rPr lang="tr-TR" dirty="0" err="1"/>
              <a:t>and</a:t>
            </a:r>
            <a:r>
              <a:rPr lang="tr-TR" dirty="0"/>
              <a:t> Y. </a:t>
            </a:r>
            <a:r>
              <a:rPr lang="tr-TR" dirty="0" err="1"/>
              <a:t>Zhang</a:t>
            </a:r>
            <a:r>
              <a:rPr lang="tr-TR" dirty="0"/>
              <a:t>, “</a:t>
            </a:r>
            <a:r>
              <a:rPr lang="tr-TR" dirty="0" err="1"/>
              <a:t>Artificial</a:t>
            </a:r>
            <a:r>
              <a:rPr lang="tr-TR" dirty="0"/>
              <a:t> </a:t>
            </a:r>
            <a:r>
              <a:rPr lang="tr-TR" dirty="0" err="1"/>
              <a:t>intelligence</a:t>
            </a:r>
            <a:r>
              <a:rPr lang="tr-TR" dirty="0"/>
              <a:t> </a:t>
            </a:r>
            <a:r>
              <a:rPr lang="tr-TR" dirty="0" err="1"/>
              <a:t>inspired</a:t>
            </a:r>
            <a:r>
              <a:rPr lang="tr-TR" dirty="0"/>
              <a:t> </a:t>
            </a:r>
            <a:r>
              <a:rPr lang="tr-TR" dirty="0" err="1"/>
              <a:t>transmission</a:t>
            </a:r>
            <a:r>
              <a:rPr lang="tr-TR" dirty="0"/>
              <a:t> </a:t>
            </a:r>
            <a:r>
              <a:rPr lang="tr-TR" dirty="0" err="1"/>
              <a:t>scheduling</a:t>
            </a:r>
            <a:r>
              <a:rPr lang="tr-TR" dirty="0"/>
              <a:t> in </a:t>
            </a:r>
            <a:r>
              <a:rPr lang="tr-TR" dirty="0" err="1"/>
              <a:t>cognitive</a:t>
            </a:r>
            <a:r>
              <a:rPr lang="tr-TR" dirty="0"/>
              <a:t> </a:t>
            </a:r>
            <a:r>
              <a:rPr lang="tr-TR" dirty="0" err="1"/>
              <a:t>vehicular</a:t>
            </a:r>
            <a:r>
              <a:rPr lang="tr-TR" dirty="0"/>
              <a:t> </a:t>
            </a:r>
            <a:r>
              <a:rPr lang="tr-TR" dirty="0" err="1"/>
              <a:t>communications</a:t>
            </a:r>
            <a:r>
              <a:rPr lang="tr-TR" dirty="0"/>
              <a:t> </a:t>
            </a:r>
            <a:r>
              <a:rPr lang="tr-TR" dirty="0" err="1"/>
              <a:t>and</a:t>
            </a:r>
            <a:r>
              <a:rPr lang="tr-TR" dirty="0"/>
              <a:t> </a:t>
            </a:r>
            <a:r>
              <a:rPr lang="tr-TR" dirty="0" err="1"/>
              <a:t>networks</a:t>
            </a:r>
            <a:r>
              <a:rPr lang="tr-TR" dirty="0"/>
              <a:t>,” IEEE Internet </a:t>
            </a:r>
            <a:r>
              <a:rPr lang="tr-TR" dirty="0" err="1"/>
              <a:t>Things</a:t>
            </a:r>
            <a:r>
              <a:rPr lang="tr-TR" dirty="0"/>
              <a:t> J., </a:t>
            </a:r>
            <a:r>
              <a:rPr lang="tr-TR" dirty="0" err="1"/>
              <a:t>vol</a:t>
            </a:r>
            <a:r>
              <a:rPr lang="tr-TR" dirty="0"/>
              <a:t>. 6, </a:t>
            </a:r>
            <a:r>
              <a:rPr lang="tr-TR" dirty="0" err="1"/>
              <a:t>no</a:t>
            </a:r>
            <a:r>
              <a:rPr lang="tr-TR" dirty="0"/>
              <a:t>. 2, </a:t>
            </a:r>
            <a:r>
              <a:rPr lang="tr-TR" dirty="0" err="1"/>
              <a:t>pp</a:t>
            </a:r>
            <a:r>
              <a:rPr lang="tr-TR" dirty="0"/>
              <a:t>. 1987–1997, </a:t>
            </a:r>
            <a:r>
              <a:rPr lang="tr-TR" dirty="0" err="1"/>
              <a:t>Apr</a:t>
            </a:r>
            <a:r>
              <a:rPr lang="tr-TR" dirty="0"/>
              <a:t>. 2019. [12] Y. S. Nasir </a:t>
            </a:r>
            <a:r>
              <a:rPr lang="tr-TR" dirty="0" err="1"/>
              <a:t>and</a:t>
            </a:r>
            <a:r>
              <a:rPr lang="tr-TR" dirty="0"/>
              <a:t> D. </a:t>
            </a:r>
            <a:r>
              <a:rPr lang="tr-TR" dirty="0" err="1"/>
              <a:t>Guo</a:t>
            </a:r>
            <a:r>
              <a:rPr lang="tr-TR" dirty="0"/>
              <a:t>, “Multi-</a:t>
            </a:r>
            <a:r>
              <a:rPr lang="tr-TR" dirty="0" err="1"/>
              <a:t>agent</a:t>
            </a:r>
            <a:r>
              <a:rPr lang="tr-TR" dirty="0"/>
              <a:t> </a:t>
            </a:r>
            <a:r>
              <a:rPr lang="tr-TR" dirty="0" err="1"/>
              <a:t>deep</a:t>
            </a:r>
            <a:r>
              <a:rPr lang="tr-TR" dirty="0"/>
              <a:t> </a:t>
            </a:r>
            <a:r>
              <a:rPr lang="tr-TR" dirty="0" err="1"/>
              <a:t>reinforcement</a:t>
            </a:r>
            <a:r>
              <a:rPr lang="tr-TR" dirty="0"/>
              <a:t> </a:t>
            </a:r>
            <a:r>
              <a:rPr lang="tr-TR" dirty="0" err="1"/>
              <a:t>learning</a:t>
            </a:r>
            <a:r>
              <a:rPr lang="tr-TR" dirty="0"/>
              <a:t> </a:t>
            </a:r>
            <a:r>
              <a:rPr lang="tr-TR" dirty="0" err="1"/>
              <a:t>for</a:t>
            </a:r>
            <a:r>
              <a:rPr lang="tr-TR" dirty="0"/>
              <a:t> </a:t>
            </a:r>
            <a:r>
              <a:rPr lang="tr-TR" dirty="0" err="1"/>
              <a:t>dynamic</a:t>
            </a:r>
            <a:r>
              <a:rPr lang="tr-TR" dirty="0"/>
              <a:t> </a:t>
            </a:r>
            <a:r>
              <a:rPr lang="tr-TR" dirty="0" err="1"/>
              <a:t>power</a:t>
            </a:r>
            <a:r>
              <a:rPr lang="tr-TR" dirty="0"/>
              <a:t> </a:t>
            </a:r>
            <a:r>
              <a:rPr lang="tr-TR" dirty="0" err="1"/>
              <a:t>allocation</a:t>
            </a:r>
            <a:r>
              <a:rPr lang="tr-TR" dirty="0"/>
              <a:t> in </a:t>
            </a:r>
            <a:r>
              <a:rPr lang="tr-TR" dirty="0" err="1"/>
              <a:t>wireless</a:t>
            </a:r>
            <a:r>
              <a:rPr lang="tr-TR" dirty="0"/>
              <a:t> </a:t>
            </a:r>
            <a:r>
              <a:rPr lang="tr-TR" dirty="0" err="1"/>
              <a:t>networks</a:t>
            </a:r>
            <a:r>
              <a:rPr lang="tr-TR" dirty="0"/>
              <a:t>,” IEEE J. Sel. </a:t>
            </a:r>
            <a:r>
              <a:rPr lang="tr-TR" dirty="0" err="1"/>
              <a:t>Areas</a:t>
            </a:r>
            <a:r>
              <a:rPr lang="tr-TR" dirty="0"/>
              <a:t> </a:t>
            </a:r>
            <a:r>
              <a:rPr lang="tr-TR" dirty="0" err="1"/>
              <a:t>Commun</a:t>
            </a:r>
            <a:r>
              <a:rPr lang="tr-TR" dirty="0"/>
              <a:t>., </a:t>
            </a:r>
            <a:r>
              <a:rPr lang="tr-TR" dirty="0" err="1"/>
              <a:t>vol</a:t>
            </a:r>
            <a:r>
              <a:rPr lang="tr-TR" dirty="0"/>
              <a:t>. 37, </a:t>
            </a:r>
            <a:r>
              <a:rPr lang="tr-TR" dirty="0" err="1"/>
              <a:t>no</a:t>
            </a:r>
            <a:r>
              <a:rPr lang="tr-TR" dirty="0"/>
              <a:t>. 10, </a:t>
            </a:r>
            <a:r>
              <a:rPr lang="tr-TR" dirty="0" err="1"/>
              <a:t>pp</a:t>
            </a:r>
            <a:r>
              <a:rPr lang="tr-TR" dirty="0"/>
              <a:t>. 2239–2250, </a:t>
            </a:r>
            <a:r>
              <a:rPr lang="tr-TR" dirty="0" err="1"/>
              <a:t>Oct</a:t>
            </a:r>
            <a:r>
              <a:rPr lang="tr-TR" dirty="0"/>
              <a:t>. 2019. [13] Y. </a:t>
            </a:r>
            <a:r>
              <a:rPr lang="tr-TR" dirty="0" err="1"/>
              <a:t>Dai</a:t>
            </a:r>
            <a:r>
              <a:rPr lang="tr-TR" dirty="0"/>
              <a:t>, D. </a:t>
            </a:r>
            <a:r>
              <a:rPr lang="tr-TR" dirty="0" err="1"/>
              <a:t>Xu</a:t>
            </a:r>
            <a:r>
              <a:rPr lang="tr-TR" dirty="0"/>
              <a:t>, S. </a:t>
            </a:r>
            <a:r>
              <a:rPr lang="tr-TR" dirty="0" err="1"/>
              <a:t>Maharjan</a:t>
            </a:r>
            <a:r>
              <a:rPr lang="tr-TR" dirty="0"/>
              <a:t>, Z. </a:t>
            </a:r>
            <a:r>
              <a:rPr lang="tr-TR" dirty="0" err="1"/>
              <a:t>Chen</a:t>
            </a:r>
            <a:r>
              <a:rPr lang="tr-TR" dirty="0"/>
              <a:t>, Q. He, </a:t>
            </a:r>
            <a:r>
              <a:rPr lang="tr-TR" dirty="0" err="1"/>
              <a:t>and</a:t>
            </a:r>
            <a:r>
              <a:rPr lang="tr-TR" dirty="0"/>
              <a:t> Y. </a:t>
            </a:r>
            <a:r>
              <a:rPr lang="tr-TR" dirty="0" err="1"/>
              <a:t>Zhang</a:t>
            </a:r>
            <a:r>
              <a:rPr lang="tr-TR" dirty="0"/>
              <a:t>, “</a:t>
            </a:r>
            <a:r>
              <a:rPr lang="tr-TR" dirty="0" err="1"/>
              <a:t>Blockchain</a:t>
            </a:r>
            <a:r>
              <a:rPr lang="tr-TR" dirty="0"/>
              <a:t> </a:t>
            </a:r>
            <a:r>
              <a:rPr lang="tr-TR" dirty="0" err="1"/>
              <a:t>and</a:t>
            </a:r>
            <a:r>
              <a:rPr lang="tr-TR" dirty="0"/>
              <a:t> </a:t>
            </a:r>
            <a:r>
              <a:rPr lang="tr-TR" dirty="0" err="1"/>
              <a:t>deep</a:t>
            </a:r>
            <a:r>
              <a:rPr lang="tr-TR" dirty="0"/>
              <a:t> </a:t>
            </a:r>
            <a:r>
              <a:rPr lang="tr-TR" dirty="0" err="1"/>
              <a:t>reinforcement</a:t>
            </a:r>
            <a:r>
              <a:rPr lang="tr-TR" dirty="0"/>
              <a:t> </a:t>
            </a:r>
            <a:r>
              <a:rPr lang="tr-TR" dirty="0" err="1"/>
              <a:t>learning</a:t>
            </a:r>
            <a:r>
              <a:rPr lang="tr-TR" dirty="0"/>
              <a:t> </a:t>
            </a:r>
            <a:r>
              <a:rPr lang="tr-TR" dirty="0" err="1"/>
              <a:t>empowered</a:t>
            </a:r>
            <a:r>
              <a:rPr lang="tr-TR" dirty="0"/>
              <a:t> </a:t>
            </a:r>
            <a:r>
              <a:rPr lang="tr-TR" dirty="0" err="1"/>
              <a:t>intelligent</a:t>
            </a:r>
            <a:r>
              <a:rPr lang="tr-TR" dirty="0"/>
              <a:t> 5G </a:t>
            </a:r>
            <a:r>
              <a:rPr lang="tr-TR" dirty="0" err="1"/>
              <a:t>beyond</a:t>
            </a:r>
            <a:r>
              <a:rPr lang="tr-TR" dirty="0"/>
              <a:t>,” IEEE </a:t>
            </a:r>
            <a:r>
              <a:rPr lang="tr-TR" dirty="0" err="1"/>
              <a:t>Netw</a:t>
            </a:r>
            <a:r>
              <a:rPr lang="tr-TR" dirty="0"/>
              <a:t>. </a:t>
            </a:r>
            <a:r>
              <a:rPr lang="tr-TR" dirty="0" err="1"/>
              <a:t>Mag</a:t>
            </a:r>
            <a:r>
              <a:rPr lang="tr-TR" dirty="0"/>
              <a:t>., </a:t>
            </a:r>
            <a:r>
              <a:rPr lang="tr-TR" dirty="0" err="1"/>
              <a:t>vol</a:t>
            </a:r>
            <a:r>
              <a:rPr lang="tr-TR" dirty="0"/>
              <a:t>. 33, </a:t>
            </a:r>
            <a:r>
              <a:rPr lang="tr-TR" dirty="0" err="1"/>
              <a:t>no</a:t>
            </a:r>
            <a:r>
              <a:rPr lang="tr-TR" dirty="0"/>
              <a:t>. 3, </a:t>
            </a:r>
            <a:r>
              <a:rPr lang="tr-TR" dirty="0" err="1"/>
              <a:t>pp</a:t>
            </a:r>
            <a:r>
              <a:rPr lang="tr-TR" dirty="0"/>
              <a:t>. 10–17, May/</a:t>
            </a:r>
            <a:r>
              <a:rPr lang="tr-TR" dirty="0" err="1"/>
              <a:t>Jun</a:t>
            </a:r>
            <a:r>
              <a:rPr lang="tr-TR" dirty="0"/>
              <a:t>. 2019. [14] M. </a:t>
            </a:r>
            <a:r>
              <a:rPr lang="tr-TR" dirty="0" err="1"/>
              <a:t>Shen</a:t>
            </a:r>
            <a:r>
              <a:rPr lang="tr-TR" dirty="0"/>
              <a:t>, X. </a:t>
            </a:r>
            <a:r>
              <a:rPr lang="tr-TR" dirty="0" err="1"/>
              <a:t>Tang</a:t>
            </a:r>
            <a:r>
              <a:rPr lang="tr-TR" dirty="0"/>
              <a:t>, L. </a:t>
            </a:r>
            <a:r>
              <a:rPr lang="tr-TR" dirty="0" err="1"/>
              <a:t>Zhu</a:t>
            </a:r>
            <a:r>
              <a:rPr lang="tr-TR" dirty="0"/>
              <a:t>, X. </a:t>
            </a:r>
            <a:r>
              <a:rPr lang="tr-TR" dirty="0" err="1"/>
              <a:t>Du</a:t>
            </a:r>
            <a:r>
              <a:rPr lang="tr-TR" dirty="0"/>
              <a:t>, </a:t>
            </a:r>
            <a:r>
              <a:rPr lang="tr-TR" dirty="0" err="1"/>
              <a:t>and</a:t>
            </a:r>
            <a:r>
              <a:rPr lang="tr-TR" dirty="0"/>
              <a:t> M. </a:t>
            </a:r>
            <a:r>
              <a:rPr lang="tr-TR" dirty="0" err="1"/>
              <a:t>Guizani</a:t>
            </a:r>
            <a:r>
              <a:rPr lang="tr-TR" dirty="0"/>
              <a:t>, “</a:t>
            </a:r>
            <a:r>
              <a:rPr lang="tr-TR" dirty="0" err="1"/>
              <a:t>Privacypreserving</a:t>
            </a:r>
            <a:r>
              <a:rPr lang="tr-TR" dirty="0"/>
              <a:t> </a:t>
            </a:r>
            <a:r>
              <a:rPr lang="tr-TR" dirty="0" err="1"/>
              <a:t>support</a:t>
            </a:r>
            <a:r>
              <a:rPr lang="tr-TR" dirty="0"/>
              <a:t> </a:t>
            </a:r>
            <a:r>
              <a:rPr lang="tr-TR" dirty="0" err="1"/>
              <a:t>vector</a:t>
            </a:r>
            <a:r>
              <a:rPr lang="tr-TR" dirty="0"/>
              <a:t> </a:t>
            </a:r>
            <a:r>
              <a:rPr lang="tr-TR" dirty="0" err="1"/>
              <a:t>machine</a:t>
            </a:r>
            <a:r>
              <a:rPr lang="tr-TR" dirty="0"/>
              <a:t> </a:t>
            </a:r>
            <a:r>
              <a:rPr lang="tr-TR" dirty="0" err="1"/>
              <a:t>training</a:t>
            </a:r>
            <a:r>
              <a:rPr lang="tr-TR" dirty="0"/>
              <a:t> </a:t>
            </a:r>
            <a:r>
              <a:rPr lang="tr-TR" dirty="0" err="1"/>
              <a:t>over</a:t>
            </a:r>
            <a:r>
              <a:rPr lang="tr-TR" dirty="0"/>
              <a:t> </a:t>
            </a:r>
            <a:r>
              <a:rPr lang="tr-TR" dirty="0" err="1"/>
              <a:t>blockchain-based</a:t>
            </a:r>
            <a:r>
              <a:rPr lang="tr-TR" dirty="0"/>
              <a:t> </a:t>
            </a:r>
            <a:r>
              <a:rPr lang="tr-TR" dirty="0" err="1"/>
              <a:t>encrypted</a:t>
            </a:r>
            <a:r>
              <a:rPr lang="tr-TR" dirty="0"/>
              <a:t> </a:t>
            </a:r>
            <a:r>
              <a:rPr lang="tr-TR" dirty="0" err="1"/>
              <a:t>IoT</a:t>
            </a:r>
            <a:r>
              <a:rPr lang="tr-TR" dirty="0"/>
              <a:t> data in </a:t>
            </a:r>
            <a:r>
              <a:rPr lang="tr-TR" dirty="0" err="1"/>
              <a:t>smart</a:t>
            </a:r>
            <a:r>
              <a:rPr lang="tr-TR" dirty="0"/>
              <a:t> </a:t>
            </a:r>
            <a:r>
              <a:rPr lang="tr-TR" dirty="0" err="1"/>
              <a:t>cities</a:t>
            </a:r>
            <a:r>
              <a:rPr lang="tr-TR" dirty="0"/>
              <a:t>,” IEEE Internet </a:t>
            </a:r>
            <a:r>
              <a:rPr lang="tr-TR" dirty="0" err="1"/>
              <a:t>Things</a:t>
            </a:r>
            <a:r>
              <a:rPr lang="tr-TR" dirty="0"/>
              <a:t> J., </a:t>
            </a:r>
            <a:r>
              <a:rPr lang="tr-TR" dirty="0" err="1"/>
              <a:t>vol</a:t>
            </a:r>
            <a:r>
              <a:rPr lang="tr-TR" dirty="0"/>
              <a:t>. 6, </a:t>
            </a:r>
            <a:r>
              <a:rPr lang="tr-TR" dirty="0" err="1"/>
              <a:t>no</a:t>
            </a:r>
            <a:r>
              <a:rPr lang="tr-TR" dirty="0"/>
              <a:t>. 5, </a:t>
            </a:r>
            <a:r>
              <a:rPr lang="tr-TR" dirty="0" err="1"/>
              <a:t>pp</a:t>
            </a:r>
            <a:r>
              <a:rPr lang="tr-TR" dirty="0"/>
              <a:t>. 7702–7712, </a:t>
            </a:r>
            <a:r>
              <a:rPr lang="tr-TR" dirty="0" err="1"/>
              <a:t>Feb</a:t>
            </a:r>
            <a:r>
              <a:rPr lang="tr-TR" dirty="0"/>
              <a:t>. 2019. [15] Y. Lu, X. </a:t>
            </a:r>
            <a:r>
              <a:rPr lang="tr-TR" dirty="0" err="1"/>
              <a:t>Huang</a:t>
            </a:r>
            <a:r>
              <a:rPr lang="tr-TR" dirty="0"/>
              <a:t>, K. </a:t>
            </a:r>
            <a:r>
              <a:rPr lang="tr-TR" dirty="0" err="1"/>
              <a:t>Zhang</a:t>
            </a:r>
            <a:r>
              <a:rPr lang="tr-TR" dirty="0"/>
              <a:t>, S. </a:t>
            </a:r>
            <a:r>
              <a:rPr lang="tr-TR" dirty="0" err="1"/>
              <a:t>Maharjan</a:t>
            </a:r>
            <a:r>
              <a:rPr lang="tr-TR" dirty="0"/>
              <a:t>, </a:t>
            </a:r>
            <a:r>
              <a:rPr lang="tr-TR" dirty="0" err="1"/>
              <a:t>and</a:t>
            </a:r>
            <a:r>
              <a:rPr lang="tr-TR" dirty="0"/>
              <a:t> Y. </a:t>
            </a:r>
            <a:r>
              <a:rPr lang="tr-TR" dirty="0" err="1"/>
              <a:t>Zhang</a:t>
            </a:r>
            <a:r>
              <a:rPr lang="tr-TR" dirty="0"/>
              <a:t>, “</a:t>
            </a:r>
            <a:r>
              <a:rPr lang="tr-TR" dirty="0" err="1"/>
              <a:t>Blockchain</a:t>
            </a:r>
            <a:r>
              <a:rPr lang="tr-TR" dirty="0"/>
              <a:t> </a:t>
            </a:r>
            <a:r>
              <a:rPr lang="tr-TR" dirty="0" err="1"/>
              <a:t>and</a:t>
            </a:r>
            <a:r>
              <a:rPr lang="tr-TR" dirty="0"/>
              <a:t> </a:t>
            </a:r>
            <a:r>
              <a:rPr lang="tr-TR" dirty="0" err="1"/>
              <a:t>federated</a:t>
            </a:r>
            <a:r>
              <a:rPr lang="tr-TR" dirty="0"/>
              <a:t> </a:t>
            </a:r>
            <a:r>
              <a:rPr lang="tr-TR" dirty="0" err="1"/>
              <a:t>learning</a:t>
            </a:r>
            <a:r>
              <a:rPr lang="tr-TR" dirty="0"/>
              <a:t> </a:t>
            </a:r>
            <a:r>
              <a:rPr lang="tr-TR" dirty="0" err="1"/>
              <a:t>for</a:t>
            </a:r>
            <a:r>
              <a:rPr lang="tr-TR" dirty="0"/>
              <a:t> 5G </a:t>
            </a:r>
            <a:r>
              <a:rPr lang="tr-TR" dirty="0" err="1"/>
              <a:t>beyond</a:t>
            </a:r>
            <a:r>
              <a:rPr lang="tr-TR" dirty="0"/>
              <a:t>,” IEEE </a:t>
            </a:r>
            <a:r>
              <a:rPr lang="tr-TR" dirty="0" err="1"/>
              <a:t>Netw</a:t>
            </a:r>
            <a:r>
              <a:rPr lang="tr-TR" dirty="0"/>
              <a:t>., </a:t>
            </a:r>
            <a:r>
              <a:rPr lang="tr-TR" dirty="0" err="1"/>
              <a:t>vol</a:t>
            </a:r>
            <a:r>
              <a:rPr lang="tr-TR" dirty="0"/>
              <a:t>. 16, </a:t>
            </a:r>
            <a:r>
              <a:rPr lang="tr-TR" dirty="0" err="1"/>
              <a:t>no</a:t>
            </a:r>
            <a:r>
              <a:rPr lang="tr-TR" dirty="0"/>
              <a:t>. 6, </a:t>
            </a:r>
            <a:r>
              <a:rPr lang="tr-TR" dirty="0" err="1"/>
              <a:t>pp</a:t>
            </a:r>
            <a:r>
              <a:rPr lang="tr-TR" dirty="0"/>
              <a:t>. 4177–4186, </a:t>
            </a:r>
            <a:r>
              <a:rPr lang="tr-TR" dirty="0" err="1"/>
              <a:t>Jun</a:t>
            </a:r>
            <a:r>
              <a:rPr lang="tr-TR" dirty="0"/>
              <a:t>. 2020. [16] Z. </a:t>
            </a:r>
            <a:r>
              <a:rPr lang="tr-TR" dirty="0" err="1"/>
              <a:t>Yu</a:t>
            </a:r>
            <a:r>
              <a:rPr lang="tr-TR" dirty="0"/>
              <a:t> et al., “</a:t>
            </a:r>
            <a:r>
              <a:rPr lang="tr-TR" dirty="0" err="1"/>
              <a:t>Federated</a:t>
            </a:r>
            <a:r>
              <a:rPr lang="tr-TR" dirty="0"/>
              <a:t> </a:t>
            </a:r>
            <a:r>
              <a:rPr lang="tr-TR" dirty="0" err="1"/>
              <a:t>learning</a:t>
            </a:r>
            <a:r>
              <a:rPr lang="tr-TR" dirty="0"/>
              <a:t> </a:t>
            </a:r>
            <a:r>
              <a:rPr lang="tr-TR" dirty="0" err="1"/>
              <a:t>based</a:t>
            </a:r>
            <a:r>
              <a:rPr lang="tr-TR" dirty="0"/>
              <a:t> </a:t>
            </a:r>
            <a:r>
              <a:rPr lang="tr-TR" dirty="0" err="1"/>
              <a:t>proactive</a:t>
            </a:r>
            <a:r>
              <a:rPr lang="tr-TR" dirty="0"/>
              <a:t> </a:t>
            </a:r>
            <a:r>
              <a:rPr lang="tr-TR" dirty="0" err="1"/>
              <a:t>content</a:t>
            </a:r>
            <a:r>
              <a:rPr lang="tr-TR" dirty="0"/>
              <a:t> </a:t>
            </a:r>
            <a:r>
              <a:rPr lang="tr-TR" dirty="0" err="1"/>
              <a:t>caching</a:t>
            </a:r>
            <a:r>
              <a:rPr lang="tr-TR" dirty="0"/>
              <a:t> in </a:t>
            </a:r>
            <a:r>
              <a:rPr lang="tr-TR" dirty="0" err="1"/>
              <a:t>edge</a:t>
            </a:r>
            <a:r>
              <a:rPr lang="tr-TR" dirty="0"/>
              <a:t> </a:t>
            </a:r>
            <a:r>
              <a:rPr lang="tr-TR" dirty="0" err="1"/>
              <a:t>computing</a:t>
            </a:r>
            <a:r>
              <a:rPr lang="tr-TR" dirty="0"/>
              <a:t>,” in </a:t>
            </a:r>
            <a:r>
              <a:rPr lang="tr-TR" dirty="0" err="1"/>
              <a:t>Proc</a:t>
            </a:r>
            <a:r>
              <a:rPr lang="tr-TR" dirty="0"/>
              <a:t>. IEEE Global </a:t>
            </a:r>
            <a:r>
              <a:rPr lang="tr-TR" dirty="0" err="1"/>
              <a:t>Commun</a:t>
            </a:r>
            <a:r>
              <a:rPr lang="tr-TR" dirty="0"/>
              <a:t>. </a:t>
            </a:r>
            <a:r>
              <a:rPr lang="tr-TR" dirty="0" err="1"/>
              <a:t>Conf</a:t>
            </a:r>
            <a:r>
              <a:rPr lang="tr-TR" dirty="0"/>
              <a:t>. (GLOBECOM), 2018, </a:t>
            </a:r>
            <a:r>
              <a:rPr lang="tr-TR" dirty="0" err="1"/>
              <a:t>pp</a:t>
            </a:r>
            <a:r>
              <a:rPr lang="tr-TR" dirty="0"/>
              <a:t>. 1–6. [17] N. H. </a:t>
            </a:r>
            <a:r>
              <a:rPr lang="tr-TR" dirty="0" err="1"/>
              <a:t>Tran</a:t>
            </a:r>
            <a:r>
              <a:rPr lang="tr-TR" dirty="0"/>
              <a:t>, W. </a:t>
            </a:r>
            <a:r>
              <a:rPr lang="tr-TR" dirty="0" err="1"/>
              <a:t>Bao</a:t>
            </a:r>
            <a:r>
              <a:rPr lang="tr-TR" dirty="0"/>
              <a:t>, A. </a:t>
            </a:r>
            <a:r>
              <a:rPr lang="tr-TR" dirty="0" err="1"/>
              <a:t>Zomaya</a:t>
            </a:r>
            <a:r>
              <a:rPr lang="tr-TR" dirty="0"/>
              <a:t>, M. N. H. </a:t>
            </a:r>
            <a:r>
              <a:rPr lang="tr-TR" dirty="0" err="1"/>
              <a:t>Nguyen</a:t>
            </a:r>
            <a:r>
              <a:rPr lang="tr-TR" dirty="0"/>
              <a:t>, </a:t>
            </a:r>
            <a:r>
              <a:rPr lang="tr-TR" dirty="0" err="1"/>
              <a:t>and</a:t>
            </a:r>
            <a:r>
              <a:rPr lang="tr-TR" dirty="0"/>
              <a:t> C. S. Hong, “</a:t>
            </a:r>
            <a:r>
              <a:rPr lang="tr-TR" dirty="0" err="1"/>
              <a:t>Federated</a:t>
            </a:r>
            <a:r>
              <a:rPr lang="tr-TR" dirty="0"/>
              <a:t> </a:t>
            </a:r>
            <a:r>
              <a:rPr lang="tr-TR" dirty="0" err="1"/>
              <a:t>learning</a:t>
            </a:r>
            <a:r>
              <a:rPr lang="tr-TR" dirty="0"/>
              <a:t> </a:t>
            </a:r>
            <a:r>
              <a:rPr lang="tr-TR" dirty="0" err="1"/>
              <a:t>over</a:t>
            </a:r>
            <a:r>
              <a:rPr lang="tr-TR" dirty="0"/>
              <a:t> </a:t>
            </a:r>
            <a:r>
              <a:rPr lang="tr-TR" dirty="0" err="1"/>
              <a:t>wireless</a:t>
            </a:r>
            <a:r>
              <a:rPr lang="tr-TR" dirty="0"/>
              <a:t> </a:t>
            </a:r>
            <a:r>
              <a:rPr lang="tr-TR" dirty="0" err="1"/>
              <a:t>networks</a:t>
            </a:r>
            <a:r>
              <a:rPr lang="tr-TR" dirty="0"/>
              <a:t>: </a:t>
            </a:r>
            <a:r>
              <a:rPr lang="tr-TR" dirty="0" err="1"/>
              <a:t>Optimization</a:t>
            </a:r>
            <a:r>
              <a:rPr lang="tr-TR" dirty="0"/>
              <a:t> model </a:t>
            </a:r>
            <a:r>
              <a:rPr lang="tr-TR" dirty="0" err="1"/>
              <a:t>design</a:t>
            </a:r>
            <a:r>
              <a:rPr lang="tr-TR" dirty="0"/>
              <a:t> </a:t>
            </a:r>
            <a:r>
              <a:rPr lang="tr-TR" dirty="0" err="1"/>
              <a:t>and</a:t>
            </a:r>
            <a:r>
              <a:rPr lang="tr-TR" dirty="0"/>
              <a:t> </a:t>
            </a:r>
            <a:r>
              <a:rPr lang="tr-TR" dirty="0" err="1"/>
              <a:t>analysis</a:t>
            </a:r>
            <a:r>
              <a:rPr lang="tr-TR" dirty="0"/>
              <a:t>,” in </a:t>
            </a:r>
            <a:r>
              <a:rPr lang="tr-TR" dirty="0" err="1"/>
              <a:t>Proc</a:t>
            </a:r>
            <a:r>
              <a:rPr lang="tr-TR" dirty="0"/>
              <a:t>. IEEE </a:t>
            </a:r>
            <a:r>
              <a:rPr lang="tr-TR" dirty="0" err="1"/>
              <a:t>Conf</a:t>
            </a:r>
            <a:r>
              <a:rPr lang="tr-TR" dirty="0"/>
              <a:t>. </a:t>
            </a:r>
            <a:r>
              <a:rPr lang="tr-TR" dirty="0" err="1"/>
              <a:t>Comput</a:t>
            </a:r>
            <a:r>
              <a:rPr lang="tr-TR" dirty="0"/>
              <a:t>. </a:t>
            </a:r>
            <a:r>
              <a:rPr lang="tr-TR" dirty="0" err="1"/>
              <a:t>Commun</a:t>
            </a:r>
            <a:r>
              <a:rPr lang="tr-TR" dirty="0"/>
              <a:t>. (IEEE INFOCOM), 2019, </a:t>
            </a:r>
            <a:r>
              <a:rPr lang="tr-TR" dirty="0" err="1"/>
              <a:t>pp</a:t>
            </a:r>
            <a:r>
              <a:rPr lang="tr-TR" dirty="0"/>
              <a:t>. 1387–1395. [18] W. Y. B. </a:t>
            </a:r>
            <a:r>
              <a:rPr lang="tr-TR" dirty="0" err="1"/>
              <a:t>Lim</a:t>
            </a:r>
            <a:r>
              <a:rPr lang="tr-TR" dirty="0"/>
              <a:t> et al., “</a:t>
            </a:r>
            <a:r>
              <a:rPr lang="tr-TR" dirty="0" err="1"/>
              <a:t>Federated</a:t>
            </a:r>
            <a:r>
              <a:rPr lang="tr-TR" dirty="0"/>
              <a:t> </a:t>
            </a:r>
            <a:r>
              <a:rPr lang="tr-TR" dirty="0" err="1"/>
              <a:t>learning</a:t>
            </a:r>
            <a:r>
              <a:rPr lang="tr-TR" dirty="0"/>
              <a:t> in mobile </a:t>
            </a:r>
            <a:r>
              <a:rPr lang="tr-TR" dirty="0" err="1"/>
              <a:t>edge</a:t>
            </a:r>
            <a:r>
              <a:rPr lang="tr-TR" dirty="0"/>
              <a:t> </a:t>
            </a:r>
            <a:r>
              <a:rPr lang="tr-TR" dirty="0" err="1"/>
              <a:t>networks</a:t>
            </a:r>
            <a:r>
              <a:rPr lang="tr-TR" dirty="0"/>
              <a:t>: A </a:t>
            </a:r>
            <a:r>
              <a:rPr lang="tr-TR" dirty="0" err="1"/>
              <a:t>comprehensive</a:t>
            </a:r>
            <a:r>
              <a:rPr lang="tr-TR" dirty="0"/>
              <a:t> </a:t>
            </a:r>
            <a:r>
              <a:rPr lang="tr-TR" dirty="0" err="1"/>
              <a:t>survey</a:t>
            </a:r>
            <a:r>
              <a:rPr lang="tr-TR" dirty="0"/>
              <a:t>,” IEEE </a:t>
            </a:r>
            <a:r>
              <a:rPr lang="tr-TR" dirty="0" err="1"/>
              <a:t>Commun</a:t>
            </a:r>
            <a:r>
              <a:rPr lang="tr-TR" dirty="0"/>
              <a:t>. </a:t>
            </a:r>
            <a:r>
              <a:rPr lang="tr-TR" dirty="0" err="1"/>
              <a:t>Surveys</a:t>
            </a:r>
            <a:r>
              <a:rPr lang="tr-TR" dirty="0"/>
              <a:t> </a:t>
            </a:r>
            <a:r>
              <a:rPr lang="tr-TR" dirty="0" err="1"/>
              <a:t>Tuts</a:t>
            </a:r>
            <a:r>
              <a:rPr lang="tr-TR" dirty="0"/>
              <a:t>., </a:t>
            </a:r>
            <a:r>
              <a:rPr lang="tr-TR" dirty="0" err="1"/>
              <a:t>early</a:t>
            </a:r>
            <a:r>
              <a:rPr lang="tr-TR" dirty="0"/>
              <a:t> </a:t>
            </a:r>
            <a:r>
              <a:rPr lang="tr-TR" dirty="0" err="1"/>
              <a:t>access</a:t>
            </a:r>
            <a:r>
              <a:rPr lang="tr-TR" dirty="0"/>
              <a:t>, </a:t>
            </a:r>
            <a:r>
              <a:rPr lang="tr-TR" dirty="0" err="1"/>
              <a:t>Apr</a:t>
            </a:r>
            <a:r>
              <a:rPr lang="tr-TR" dirty="0"/>
              <a:t>. 8, 2020, </a:t>
            </a:r>
            <a:r>
              <a:rPr lang="tr-TR" dirty="0" err="1"/>
              <a:t>doi</a:t>
            </a:r>
            <a:r>
              <a:rPr lang="tr-TR" dirty="0"/>
              <a:t>: 10.1109/COMST.2020.2986024. [19] J. </a:t>
            </a:r>
            <a:r>
              <a:rPr lang="tr-TR" dirty="0" err="1"/>
              <a:t>Kang</a:t>
            </a:r>
            <a:r>
              <a:rPr lang="tr-TR" dirty="0"/>
              <a:t>, Z. </a:t>
            </a:r>
            <a:r>
              <a:rPr lang="tr-TR" dirty="0" err="1"/>
              <a:t>Xiong</a:t>
            </a:r>
            <a:r>
              <a:rPr lang="tr-TR" dirty="0"/>
              <a:t>, D. </a:t>
            </a:r>
            <a:r>
              <a:rPr lang="tr-TR" dirty="0" err="1"/>
              <a:t>Niyato</a:t>
            </a:r>
            <a:r>
              <a:rPr lang="tr-TR" dirty="0"/>
              <a:t>, S. </a:t>
            </a:r>
            <a:r>
              <a:rPr lang="tr-TR" dirty="0" err="1"/>
              <a:t>Xie</a:t>
            </a:r>
            <a:r>
              <a:rPr lang="tr-TR" dirty="0"/>
              <a:t>, </a:t>
            </a:r>
            <a:r>
              <a:rPr lang="tr-TR" dirty="0" err="1"/>
              <a:t>and</a:t>
            </a:r>
            <a:r>
              <a:rPr lang="tr-TR" dirty="0"/>
              <a:t> J. </a:t>
            </a:r>
            <a:r>
              <a:rPr lang="tr-TR" dirty="0" err="1"/>
              <a:t>Zhang</a:t>
            </a:r>
            <a:r>
              <a:rPr lang="tr-TR" dirty="0"/>
              <a:t>, “</a:t>
            </a:r>
            <a:r>
              <a:rPr lang="tr-TR" dirty="0" err="1"/>
              <a:t>Incentive</a:t>
            </a:r>
            <a:r>
              <a:rPr lang="tr-TR" dirty="0"/>
              <a:t> </a:t>
            </a:r>
            <a:r>
              <a:rPr lang="tr-TR" dirty="0" err="1"/>
              <a:t>mechanism</a:t>
            </a:r>
            <a:r>
              <a:rPr lang="tr-TR" dirty="0"/>
              <a:t> </a:t>
            </a:r>
            <a:r>
              <a:rPr lang="tr-TR" dirty="0" err="1"/>
              <a:t>for</a:t>
            </a:r>
            <a:r>
              <a:rPr lang="tr-TR" dirty="0"/>
              <a:t> </a:t>
            </a:r>
            <a:r>
              <a:rPr lang="tr-TR" dirty="0" err="1"/>
              <a:t>reliable</a:t>
            </a:r>
            <a:r>
              <a:rPr lang="tr-TR" dirty="0"/>
              <a:t> </a:t>
            </a:r>
            <a:r>
              <a:rPr lang="tr-TR" dirty="0" err="1"/>
              <a:t>federated</a:t>
            </a:r>
            <a:r>
              <a:rPr lang="tr-TR" dirty="0"/>
              <a:t> </a:t>
            </a:r>
            <a:r>
              <a:rPr lang="tr-TR" dirty="0" err="1"/>
              <a:t>learning</a:t>
            </a:r>
            <a:r>
              <a:rPr lang="tr-TR" dirty="0"/>
              <a:t>: A </a:t>
            </a:r>
            <a:r>
              <a:rPr lang="tr-TR" dirty="0" err="1"/>
              <a:t>joint</a:t>
            </a:r>
            <a:r>
              <a:rPr lang="tr-TR" dirty="0"/>
              <a:t> </a:t>
            </a:r>
            <a:r>
              <a:rPr lang="tr-TR" dirty="0" err="1"/>
              <a:t>optimization</a:t>
            </a:r>
            <a:r>
              <a:rPr lang="tr-TR" dirty="0"/>
              <a:t> </a:t>
            </a:r>
            <a:r>
              <a:rPr lang="tr-TR" dirty="0" err="1"/>
              <a:t>approach</a:t>
            </a:r>
            <a:r>
              <a:rPr lang="tr-TR" dirty="0"/>
              <a:t> </a:t>
            </a:r>
            <a:r>
              <a:rPr lang="tr-TR" dirty="0" err="1"/>
              <a:t>to</a:t>
            </a:r>
            <a:r>
              <a:rPr lang="tr-TR" dirty="0"/>
              <a:t> </a:t>
            </a:r>
            <a:r>
              <a:rPr lang="tr-TR" dirty="0" err="1"/>
              <a:t>combining</a:t>
            </a:r>
            <a:r>
              <a:rPr lang="tr-TR" dirty="0"/>
              <a:t> </a:t>
            </a:r>
            <a:r>
              <a:rPr lang="tr-TR" dirty="0" err="1"/>
              <a:t>reputation</a:t>
            </a:r>
            <a:r>
              <a:rPr lang="tr-TR" dirty="0"/>
              <a:t> </a:t>
            </a:r>
            <a:r>
              <a:rPr lang="tr-TR" dirty="0" err="1"/>
              <a:t>and</a:t>
            </a:r>
            <a:r>
              <a:rPr lang="tr-TR" dirty="0"/>
              <a:t> </a:t>
            </a:r>
            <a:r>
              <a:rPr lang="tr-TR" dirty="0" err="1"/>
              <a:t>contract</a:t>
            </a:r>
            <a:r>
              <a:rPr lang="tr-TR" dirty="0"/>
              <a:t> </a:t>
            </a:r>
            <a:r>
              <a:rPr lang="tr-TR" dirty="0" err="1"/>
              <a:t>theory</a:t>
            </a:r>
            <a:r>
              <a:rPr lang="tr-TR" dirty="0"/>
              <a:t>,” IEEE Internet </a:t>
            </a:r>
            <a:r>
              <a:rPr lang="tr-TR" dirty="0" err="1"/>
              <a:t>Things</a:t>
            </a:r>
            <a:r>
              <a:rPr lang="tr-TR" dirty="0"/>
              <a:t> J., </a:t>
            </a:r>
            <a:r>
              <a:rPr lang="tr-TR" dirty="0" err="1"/>
              <a:t>vol</a:t>
            </a:r>
            <a:r>
              <a:rPr lang="tr-TR" dirty="0"/>
              <a:t>. 6, </a:t>
            </a:r>
            <a:r>
              <a:rPr lang="tr-TR" dirty="0" err="1"/>
              <a:t>no</a:t>
            </a:r>
            <a:r>
              <a:rPr lang="tr-TR" dirty="0"/>
              <a:t>. 6, </a:t>
            </a:r>
            <a:r>
              <a:rPr lang="tr-TR" dirty="0" err="1"/>
              <a:t>pp</a:t>
            </a:r>
            <a:r>
              <a:rPr lang="tr-TR" dirty="0"/>
              <a:t>. 10700–10714, </a:t>
            </a:r>
            <a:r>
              <a:rPr lang="tr-TR" dirty="0" err="1"/>
              <a:t>Dec</a:t>
            </a:r>
            <a:r>
              <a:rPr lang="tr-TR" dirty="0"/>
              <a:t>. 2019. [20] X. </a:t>
            </a:r>
            <a:r>
              <a:rPr lang="tr-TR" dirty="0" err="1"/>
              <a:t>Wang</a:t>
            </a:r>
            <a:r>
              <a:rPr lang="tr-TR" dirty="0"/>
              <a:t>, Y. Han, C. </a:t>
            </a:r>
            <a:r>
              <a:rPr lang="tr-TR" dirty="0" err="1"/>
              <a:t>Wang</a:t>
            </a:r>
            <a:r>
              <a:rPr lang="tr-TR" dirty="0"/>
              <a:t>, Q. </a:t>
            </a:r>
            <a:r>
              <a:rPr lang="tr-TR" dirty="0" err="1"/>
              <a:t>Zhao</a:t>
            </a:r>
            <a:r>
              <a:rPr lang="tr-TR" dirty="0"/>
              <a:t>, X. </a:t>
            </a:r>
            <a:r>
              <a:rPr lang="tr-TR" dirty="0" err="1"/>
              <a:t>Chen</a:t>
            </a:r>
            <a:r>
              <a:rPr lang="tr-TR" dirty="0"/>
              <a:t>, </a:t>
            </a:r>
            <a:r>
              <a:rPr lang="tr-TR" dirty="0" err="1"/>
              <a:t>and</a:t>
            </a:r>
            <a:r>
              <a:rPr lang="tr-TR" dirty="0"/>
              <a:t> M. </a:t>
            </a:r>
            <a:r>
              <a:rPr lang="tr-TR" dirty="0" err="1"/>
              <a:t>Chen</a:t>
            </a:r>
            <a:r>
              <a:rPr lang="tr-TR" dirty="0"/>
              <a:t>, “</a:t>
            </a:r>
            <a:r>
              <a:rPr lang="tr-TR" dirty="0" err="1"/>
              <a:t>In-edge</a:t>
            </a:r>
            <a:r>
              <a:rPr lang="tr-TR" dirty="0"/>
              <a:t> AI: </a:t>
            </a:r>
            <a:r>
              <a:rPr lang="tr-TR" dirty="0" err="1"/>
              <a:t>Intelligentizing</a:t>
            </a:r>
            <a:r>
              <a:rPr lang="tr-TR" dirty="0"/>
              <a:t> mobile </a:t>
            </a:r>
            <a:r>
              <a:rPr lang="tr-TR" dirty="0" err="1"/>
              <a:t>edge</a:t>
            </a:r>
            <a:r>
              <a:rPr lang="tr-TR" dirty="0"/>
              <a:t> </a:t>
            </a:r>
            <a:r>
              <a:rPr lang="tr-TR" dirty="0" err="1"/>
              <a:t>computing</a:t>
            </a:r>
            <a:r>
              <a:rPr lang="tr-TR" dirty="0"/>
              <a:t>, </a:t>
            </a:r>
            <a:r>
              <a:rPr lang="tr-TR" dirty="0" err="1"/>
              <a:t>caching</a:t>
            </a:r>
            <a:r>
              <a:rPr lang="tr-TR" dirty="0"/>
              <a:t> </a:t>
            </a:r>
            <a:r>
              <a:rPr lang="tr-TR" dirty="0" err="1"/>
              <a:t>and</a:t>
            </a:r>
            <a:r>
              <a:rPr lang="tr-TR" dirty="0"/>
              <a:t> </a:t>
            </a:r>
            <a:r>
              <a:rPr lang="tr-TR" dirty="0" err="1"/>
              <a:t>communication</a:t>
            </a:r>
            <a:r>
              <a:rPr lang="tr-TR" dirty="0"/>
              <a:t> </a:t>
            </a:r>
            <a:r>
              <a:rPr lang="tr-TR" dirty="0" err="1"/>
              <a:t>by</a:t>
            </a:r>
            <a:r>
              <a:rPr lang="tr-TR" dirty="0"/>
              <a:t> </a:t>
            </a:r>
            <a:r>
              <a:rPr lang="tr-TR" dirty="0" err="1"/>
              <a:t>federated</a:t>
            </a:r>
            <a:r>
              <a:rPr lang="tr-TR" dirty="0"/>
              <a:t> </a:t>
            </a:r>
            <a:r>
              <a:rPr lang="tr-TR" dirty="0" err="1"/>
              <a:t>learning</a:t>
            </a:r>
            <a:r>
              <a:rPr lang="tr-TR" dirty="0"/>
              <a:t>,” IEEE </a:t>
            </a:r>
            <a:r>
              <a:rPr lang="tr-TR" dirty="0" err="1"/>
              <a:t>Netw</a:t>
            </a:r>
            <a:r>
              <a:rPr lang="tr-TR" dirty="0"/>
              <a:t>., </a:t>
            </a:r>
            <a:r>
              <a:rPr lang="tr-TR" dirty="0" err="1"/>
              <a:t>vol</a:t>
            </a:r>
            <a:r>
              <a:rPr lang="tr-TR" dirty="0"/>
              <a:t>. 33, </a:t>
            </a:r>
            <a:r>
              <a:rPr lang="tr-TR" dirty="0" err="1"/>
              <a:t>no</a:t>
            </a:r>
            <a:r>
              <a:rPr lang="tr-TR" dirty="0"/>
              <a:t>. 5, </a:t>
            </a:r>
            <a:r>
              <a:rPr lang="tr-TR" dirty="0" err="1"/>
              <a:t>pp</a:t>
            </a:r>
            <a:r>
              <a:rPr lang="tr-TR" dirty="0"/>
              <a:t>. 156–165, Jul. 2019. [21] J. </a:t>
            </a:r>
            <a:r>
              <a:rPr lang="tr-TR" dirty="0" err="1"/>
              <a:t>Mills</a:t>
            </a:r>
            <a:r>
              <a:rPr lang="tr-TR" dirty="0"/>
              <a:t>, J. Hu, </a:t>
            </a:r>
            <a:r>
              <a:rPr lang="tr-TR" dirty="0" err="1"/>
              <a:t>and</a:t>
            </a:r>
            <a:r>
              <a:rPr lang="tr-TR" dirty="0"/>
              <a:t> G. </a:t>
            </a:r>
            <a:r>
              <a:rPr lang="tr-TR" dirty="0" err="1"/>
              <a:t>Min</a:t>
            </a:r>
            <a:r>
              <a:rPr lang="tr-TR" dirty="0"/>
              <a:t>, “</a:t>
            </a:r>
            <a:r>
              <a:rPr lang="tr-TR" dirty="0" err="1"/>
              <a:t>Communication-efficient</a:t>
            </a:r>
            <a:r>
              <a:rPr lang="tr-TR" dirty="0"/>
              <a:t> </a:t>
            </a:r>
            <a:r>
              <a:rPr lang="tr-TR" dirty="0" err="1"/>
              <a:t>federated</a:t>
            </a:r>
            <a:r>
              <a:rPr lang="tr-TR" dirty="0"/>
              <a:t> </a:t>
            </a:r>
            <a:r>
              <a:rPr lang="tr-TR" dirty="0" err="1"/>
              <a:t>learning</a:t>
            </a:r>
            <a:r>
              <a:rPr lang="tr-TR" dirty="0"/>
              <a:t> </a:t>
            </a:r>
            <a:r>
              <a:rPr lang="tr-TR" dirty="0" err="1"/>
              <a:t>for</a:t>
            </a:r>
            <a:r>
              <a:rPr lang="tr-TR" dirty="0"/>
              <a:t> </a:t>
            </a:r>
            <a:r>
              <a:rPr lang="tr-TR" dirty="0" err="1"/>
              <a:t>wireless</a:t>
            </a:r>
            <a:r>
              <a:rPr lang="tr-TR" dirty="0"/>
              <a:t> </a:t>
            </a:r>
            <a:r>
              <a:rPr lang="tr-TR" dirty="0" err="1"/>
              <a:t>edge</a:t>
            </a:r>
            <a:r>
              <a:rPr lang="tr-TR" dirty="0"/>
              <a:t> </a:t>
            </a:r>
            <a:r>
              <a:rPr lang="tr-TR" dirty="0" err="1"/>
              <a:t>intelligence</a:t>
            </a:r>
            <a:r>
              <a:rPr lang="tr-TR" dirty="0"/>
              <a:t> in </a:t>
            </a:r>
            <a:r>
              <a:rPr lang="tr-TR" dirty="0" err="1"/>
              <a:t>IoT</a:t>
            </a:r>
            <a:r>
              <a:rPr lang="tr-TR" dirty="0"/>
              <a:t>,” IEEE Internet </a:t>
            </a:r>
            <a:r>
              <a:rPr lang="tr-TR" dirty="0" err="1"/>
              <a:t>Things</a:t>
            </a:r>
            <a:r>
              <a:rPr lang="tr-TR" dirty="0"/>
              <a:t> J., </a:t>
            </a:r>
            <a:r>
              <a:rPr lang="tr-TR" dirty="0" err="1"/>
              <a:t>vol</a:t>
            </a:r>
            <a:r>
              <a:rPr lang="tr-TR" dirty="0"/>
              <a:t>. 7, </a:t>
            </a:r>
            <a:r>
              <a:rPr lang="tr-TR" dirty="0" err="1"/>
              <a:t>no</a:t>
            </a:r>
            <a:r>
              <a:rPr lang="tr-TR" dirty="0"/>
              <a:t>. 7, </a:t>
            </a:r>
            <a:r>
              <a:rPr lang="tr-TR" dirty="0" err="1"/>
              <a:t>pp</a:t>
            </a:r>
            <a:r>
              <a:rPr lang="tr-TR" dirty="0"/>
              <a:t>. 5986–5994, Jul. 2020. [22] S. </a:t>
            </a:r>
            <a:r>
              <a:rPr lang="tr-TR" dirty="0" err="1"/>
              <a:t>Wang</a:t>
            </a:r>
            <a:r>
              <a:rPr lang="tr-TR" dirty="0"/>
              <a:t> et al., “</a:t>
            </a:r>
            <a:r>
              <a:rPr lang="tr-TR" dirty="0" err="1"/>
              <a:t>Adaptive</a:t>
            </a:r>
            <a:r>
              <a:rPr lang="tr-TR" dirty="0"/>
              <a:t> </a:t>
            </a:r>
            <a:r>
              <a:rPr lang="tr-TR" dirty="0" err="1"/>
              <a:t>federated</a:t>
            </a:r>
            <a:r>
              <a:rPr lang="tr-TR" dirty="0"/>
              <a:t> </a:t>
            </a:r>
            <a:r>
              <a:rPr lang="tr-TR" dirty="0" err="1"/>
              <a:t>learning</a:t>
            </a:r>
            <a:r>
              <a:rPr lang="tr-TR" dirty="0"/>
              <a:t> in </a:t>
            </a:r>
            <a:r>
              <a:rPr lang="tr-TR" dirty="0" err="1"/>
              <a:t>resource</a:t>
            </a:r>
            <a:r>
              <a:rPr lang="tr-TR" dirty="0"/>
              <a:t> </a:t>
            </a:r>
            <a:r>
              <a:rPr lang="tr-TR" dirty="0" err="1"/>
              <a:t>constrained</a:t>
            </a:r>
            <a:r>
              <a:rPr lang="tr-TR" dirty="0"/>
              <a:t> </a:t>
            </a:r>
            <a:r>
              <a:rPr lang="tr-TR" dirty="0" err="1"/>
              <a:t>edge</a:t>
            </a:r>
            <a:r>
              <a:rPr lang="tr-TR" dirty="0"/>
              <a:t> </a:t>
            </a:r>
            <a:r>
              <a:rPr lang="tr-TR" dirty="0" err="1"/>
              <a:t>computing</a:t>
            </a:r>
            <a:r>
              <a:rPr lang="tr-TR" dirty="0"/>
              <a:t> </a:t>
            </a:r>
            <a:r>
              <a:rPr lang="tr-TR" dirty="0" err="1"/>
              <a:t>systems</a:t>
            </a:r>
            <a:r>
              <a:rPr lang="tr-TR" dirty="0"/>
              <a:t>,” IEEE J. Sel. </a:t>
            </a:r>
            <a:r>
              <a:rPr lang="tr-TR" dirty="0" err="1"/>
              <a:t>Areas</a:t>
            </a:r>
            <a:r>
              <a:rPr lang="tr-TR" dirty="0"/>
              <a:t> </a:t>
            </a:r>
            <a:r>
              <a:rPr lang="tr-TR" dirty="0" err="1"/>
              <a:t>Commun</a:t>
            </a:r>
            <a:r>
              <a:rPr lang="tr-TR" dirty="0"/>
              <a:t>., </a:t>
            </a:r>
            <a:r>
              <a:rPr lang="tr-TR" dirty="0" err="1"/>
              <a:t>vol</a:t>
            </a:r>
            <a:r>
              <a:rPr lang="tr-TR" dirty="0"/>
              <a:t>. 37, </a:t>
            </a:r>
            <a:r>
              <a:rPr lang="tr-TR" dirty="0" err="1"/>
              <a:t>no</a:t>
            </a:r>
            <a:r>
              <a:rPr lang="tr-TR" dirty="0"/>
              <a:t>. 6, </a:t>
            </a:r>
            <a:r>
              <a:rPr lang="tr-TR" dirty="0" err="1"/>
              <a:t>pp</a:t>
            </a:r>
            <a:r>
              <a:rPr lang="tr-TR" dirty="0"/>
              <a:t>. 1205–1221, </a:t>
            </a:r>
            <a:r>
              <a:rPr lang="tr-TR" dirty="0" err="1"/>
              <a:t>Jun</a:t>
            </a:r>
            <a:r>
              <a:rPr lang="tr-TR" dirty="0"/>
              <a:t>. 2019. [23] C. </a:t>
            </a:r>
            <a:r>
              <a:rPr lang="tr-TR" dirty="0" err="1"/>
              <a:t>Dinh</a:t>
            </a:r>
            <a:r>
              <a:rPr lang="tr-TR" dirty="0"/>
              <a:t> et al., “</a:t>
            </a:r>
            <a:r>
              <a:rPr lang="tr-TR" dirty="0" err="1"/>
              <a:t>Federated</a:t>
            </a:r>
            <a:r>
              <a:rPr lang="tr-TR" dirty="0"/>
              <a:t> </a:t>
            </a:r>
            <a:r>
              <a:rPr lang="tr-TR" dirty="0" err="1"/>
              <a:t>learning</a:t>
            </a:r>
            <a:r>
              <a:rPr lang="tr-TR" dirty="0"/>
              <a:t> </a:t>
            </a:r>
            <a:r>
              <a:rPr lang="tr-TR" dirty="0" err="1"/>
              <a:t>over</a:t>
            </a:r>
            <a:r>
              <a:rPr lang="tr-TR" dirty="0"/>
              <a:t> </a:t>
            </a:r>
            <a:r>
              <a:rPr lang="tr-TR" dirty="0" err="1"/>
              <a:t>wireless</a:t>
            </a:r>
            <a:r>
              <a:rPr lang="tr-TR" dirty="0"/>
              <a:t> </a:t>
            </a:r>
            <a:r>
              <a:rPr lang="tr-TR" dirty="0" err="1"/>
              <a:t>networks</a:t>
            </a:r>
            <a:r>
              <a:rPr lang="tr-TR" dirty="0"/>
              <a:t>: </a:t>
            </a:r>
            <a:r>
              <a:rPr lang="tr-TR" dirty="0" err="1"/>
              <a:t>Convergence</a:t>
            </a:r>
            <a:r>
              <a:rPr lang="tr-TR" dirty="0"/>
              <a:t> </a:t>
            </a:r>
            <a:r>
              <a:rPr lang="tr-TR" dirty="0" err="1"/>
              <a:t>analysis</a:t>
            </a:r>
            <a:r>
              <a:rPr lang="tr-TR" dirty="0"/>
              <a:t> </a:t>
            </a:r>
            <a:r>
              <a:rPr lang="tr-TR" dirty="0" err="1"/>
              <a:t>and</a:t>
            </a:r>
            <a:r>
              <a:rPr lang="tr-TR" dirty="0"/>
              <a:t> </a:t>
            </a:r>
            <a:r>
              <a:rPr lang="tr-TR" dirty="0" err="1"/>
              <a:t>resource</a:t>
            </a:r>
            <a:r>
              <a:rPr lang="tr-TR" dirty="0"/>
              <a:t> </a:t>
            </a:r>
            <a:r>
              <a:rPr lang="tr-TR" dirty="0" err="1"/>
              <a:t>allocation</a:t>
            </a:r>
            <a:r>
              <a:rPr lang="tr-TR" dirty="0"/>
              <a:t>,” 2019. [Online]. </a:t>
            </a:r>
            <a:r>
              <a:rPr lang="tr-TR" dirty="0" err="1"/>
              <a:t>Available</a:t>
            </a:r>
            <a:r>
              <a:rPr lang="tr-TR" dirty="0"/>
              <a:t>: arXiv:1910.13067. [24] Y. Lu, Y. </a:t>
            </a:r>
            <a:r>
              <a:rPr lang="tr-TR" dirty="0" err="1"/>
              <a:t>Zhang</a:t>
            </a:r>
            <a:r>
              <a:rPr lang="tr-TR" dirty="0"/>
              <a:t>, X. </a:t>
            </a:r>
            <a:r>
              <a:rPr lang="tr-TR" dirty="0" err="1"/>
              <a:t>Huang</a:t>
            </a:r>
            <a:r>
              <a:rPr lang="tr-TR" dirty="0"/>
              <a:t>, K. </a:t>
            </a:r>
            <a:r>
              <a:rPr lang="tr-TR" dirty="0" err="1"/>
              <a:t>Zhang</a:t>
            </a:r>
            <a:r>
              <a:rPr lang="tr-TR" dirty="0"/>
              <a:t>, </a:t>
            </a:r>
            <a:r>
              <a:rPr lang="tr-TR" dirty="0" err="1"/>
              <a:t>and</a:t>
            </a:r>
            <a:r>
              <a:rPr lang="tr-TR" dirty="0"/>
              <a:t> S. </a:t>
            </a:r>
            <a:r>
              <a:rPr lang="tr-TR" dirty="0" err="1"/>
              <a:t>Maharjan</a:t>
            </a:r>
            <a:r>
              <a:rPr lang="tr-TR" dirty="0"/>
              <a:t>, “</a:t>
            </a:r>
            <a:r>
              <a:rPr lang="tr-TR" dirty="0" err="1"/>
              <a:t>Blockchain</a:t>
            </a:r>
            <a:r>
              <a:rPr lang="tr-TR" dirty="0"/>
              <a:t> </a:t>
            </a:r>
            <a:r>
              <a:rPr lang="tr-TR" dirty="0" err="1"/>
              <a:t>empowered</a:t>
            </a:r>
            <a:r>
              <a:rPr lang="tr-TR" dirty="0"/>
              <a:t> </a:t>
            </a:r>
            <a:r>
              <a:rPr lang="tr-TR" dirty="0" err="1"/>
              <a:t>asynchronous</a:t>
            </a:r>
            <a:r>
              <a:rPr lang="tr-TR" dirty="0"/>
              <a:t> </a:t>
            </a:r>
            <a:r>
              <a:rPr lang="tr-TR" dirty="0" err="1"/>
              <a:t>federated</a:t>
            </a:r>
            <a:r>
              <a:rPr lang="tr-TR" dirty="0"/>
              <a:t> </a:t>
            </a:r>
            <a:r>
              <a:rPr lang="tr-TR" dirty="0" err="1"/>
              <a:t>learning</a:t>
            </a:r>
            <a:r>
              <a:rPr lang="tr-TR" dirty="0"/>
              <a:t> </a:t>
            </a:r>
            <a:r>
              <a:rPr lang="tr-TR" dirty="0" err="1"/>
              <a:t>for</a:t>
            </a:r>
            <a:r>
              <a:rPr lang="tr-TR" dirty="0"/>
              <a:t> </a:t>
            </a:r>
            <a:r>
              <a:rPr lang="tr-TR" dirty="0" err="1"/>
              <a:t>secure</a:t>
            </a:r>
            <a:r>
              <a:rPr lang="tr-TR" dirty="0"/>
              <a:t> data </a:t>
            </a:r>
            <a:r>
              <a:rPr lang="tr-TR" dirty="0" err="1"/>
              <a:t>sharing</a:t>
            </a:r>
            <a:r>
              <a:rPr lang="tr-TR" dirty="0"/>
              <a:t> in Internet of </a:t>
            </a:r>
            <a:r>
              <a:rPr lang="tr-TR" dirty="0" err="1"/>
              <a:t>vehicles</a:t>
            </a:r>
            <a:r>
              <a:rPr lang="tr-TR" dirty="0"/>
              <a:t>,” IEEE Trans. </a:t>
            </a:r>
            <a:r>
              <a:rPr lang="tr-TR" dirty="0" err="1"/>
              <a:t>Veh</a:t>
            </a:r>
            <a:r>
              <a:rPr lang="tr-TR" dirty="0"/>
              <a:t>. </a:t>
            </a:r>
            <a:r>
              <a:rPr lang="tr-TR" dirty="0" err="1"/>
              <a:t>Technol</a:t>
            </a:r>
            <a:r>
              <a:rPr lang="tr-TR" dirty="0"/>
              <a:t>., </a:t>
            </a:r>
            <a:r>
              <a:rPr lang="tr-TR" dirty="0" err="1"/>
              <a:t>vol</a:t>
            </a:r>
            <a:r>
              <a:rPr lang="tr-TR" dirty="0"/>
              <a:t>. 69, </a:t>
            </a:r>
            <a:r>
              <a:rPr lang="tr-TR" dirty="0" err="1"/>
              <a:t>no</a:t>
            </a:r>
            <a:r>
              <a:rPr lang="tr-TR" dirty="0"/>
              <a:t>. 4, </a:t>
            </a:r>
            <a:r>
              <a:rPr lang="tr-TR" dirty="0" err="1"/>
              <a:t>pp</a:t>
            </a:r>
            <a:r>
              <a:rPr lang="tr-TR" dirty="0"/>
              <a:t>. 4298–4311, </a:t>
            </a:r>
            <a:r>
              <a:rPr lang="tr-TR" dirty="0" err="1"/>
              <a:t>Apr</a:t>
            </a:r>
            <a:r>
              <a:rPr lang="tr-TR" dirty="0"/>
              <a:t>. 2020.</a:t>
            </a:r>
          </a:p>
        </p:txBody>
      </p:sp>
    </p:spTree>
    <p:extLst>
      <p:ext uri="{BB962C8B-B14F-4D97-AF65-F5344CB8AC3E}">
        <p14:creationId xmlns:p14="http://schemas.microsoft.com/office/powerpoint/2010/main" val="3666329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59D93A9-E079-47BA-9C78-FFA2DFD86F04}"/>
              </a:ext>
            </a:extLst>
          </p:cNvPr>
          <p:cNvSpPr>
            <a:spLocks noGrp="1"/>
          </p:cNvSpPr>
          <p:nvPr>
            <p:ph sz="quarter" idx="13"/>
          </p:nvPr>
        </p:nvSpPr>
        <p:spPr>
          <a:xfrm>
            <a:off x="685800" y="352425"/>
            <a:ext cx="10394707" cy="5022160"/>
          </a:xfrm>
        </p:spPr>
        <p:txBody>
          <a:bodyPr>
            <a:normAutofit fontScale="85000" lnSpcReduction="10000"/>
          </a:bodyPr>
          <a:lstStyle/>
          <a:p>
            <a:r>
              <a:rPr lang="tr-TR" dirty="0"/>
              <a:t>[25] M. </a:t>
            </a:r>
            <a:r>
              <a:rPr lang="tr-TR" dirty="0" err="1"/>
              <a:t>Gerla</a:t>
            </a:r>
            <a:r>
              <a:rPr lang="tr-TR" dirty="0"/>
              <a:t>, E.-K. Lee, G. </a:t>
            </a:r>
            <a:r>
              <a:rPr lang="tr-TR" dirty="0" err="1"/>
              <a:t>Pau</a:t>
            </a:r>
            <a:r>
              <a:rPr lang="tr-TR" dirty="0"/>
              <a:t>, </a:t>
            </a:r>
            <a:r>
              <a:rPr lang="tr-TR" dirty="0" err="1"/>
              <a:t>and</a:t>
            </a:r>
            <a:r>
              <a:rPr lang="tr-TR" dirty="0"/>
              <a:t> U. Lee, “Internet of </a:t>
            </a:r>
            <a:r>
              <a:rPr lang="tr-TR" dirty="0" err="1"/>
              <a:t>vehicles</a:t>
            </a:r>
            <a:r>
              <a:rPr lang="tr-TR" dirty="0"/>
              <a:t>: </a:t>
            </a:r>
            <a:r>
              <a:rPr lang="tr-TR" dirty="0" err="1"/>
              <a:t>From</a:t>
            </a:r>
            <a:r>
              <a:rPr lang="tr-TR" dirty="0"/>
              <a:t> </a:t>
            </a:r>
            <a:r>
              <a:rPr lang="tr-TR" dirty="0" err="1"/>
              <a:t>intelligent</a:t>
            </a:r>
            <a:r>
              <a:rPr lang="tr-TR" dirty="0"/>
              <a:t> </a:t>
            </a:r>
            <a:r>
              <a:rPr lang="tr-TR" dirty="0" err="1"/>
              <a:t>grid</a:t>
            </a:r>
            <a:r>
              <a:rPr lang="tr-TR" dirty="0"/>
              <a:t> </a:t>
            </a:r>
            <a:r>
              <a:rPr lang="tr-TR" dirty="0" err="1"/>
              <a:t>to</a:t>
            </a:r>
            <a:r>
              <a:rPr lang="tr-TR" dirty="0"/>
              <a:t> </a:t>
            </a:r>
            <a:r>
              <a:rPr lang="tr-TR" dirty="0" err="1"/>
              <a:t>autonomous</a:t>
            </a:r>
            <a:r>
              <a:rPr lang="tr-TR" dirty="0"/>
              <a:t> </a:t>
            </a:r>
            <a:r>
              <a:rPr lang="tr-TR" dirty="0" err="1"/>
              <a:t>cars</a:t>
            </a:r>
            <a:r>
              <a:rPr lang="tr-TR" dirty="0"/>
              <a:t> </a:t>
            </a:r>
            <a:r>
              <a:rPr lang="tr-TR" dirty="0" err="1"/>
              <a:t>and</a:t>
            </a:r>
            <a:r>
              <a:rPr lang="tr-TR" dirty="0"/>
              <a:t> </a:t>
            </a:r>
            <a:r>
              <a:rPr lang="tr-TR" dirty="0" err="1"/>
              <a:t>vehicular</a:t>
            </a:r>
            <a:r>
              <a:rPr lang="tr-TR" dirty="0"/>
              <a:t> </a:t>
            </a:r>
            <a:r>
              <a:rPr lang="tr-TR" dirty="0" err="1"/>
              <a:t>clouds</a:t>
            </a:r>
            <a:r>
              <a:rPr lang="tr-TR" dirty="0"/>
              <a:t>,” in </a:t>
            </a:r>
            <a:r>
              <a:rPr lang="tr-TR" dirty="0" err="1"/>
              <a:t>Proc</a:t>
            </a:r>
            <a:r>
              <a:rPr lang="tr-TR" dirty="0"/>
              <a:t>. IEEE World Forum Internet </a:t>
            </a:r>
            <a:r>
              <a:rPr lang="tr-TR" dirty="0" err="1"/>
              <a:t>Things</a:t>
            </a:r>
            <a:r>
              <a:rPr lang="tr-TR" dirty="0"/>
              <a:t> (WF-</a:t>
            </a:r>
            <a:r>
              <a:rPr lang="tr-TR" dirty="0" err="1"/>
              <a:t>IoT</a:t>
            </a:r>
            <a:r>
              <a:rPr lang="tr-TR" dirty="0"/>
              <a:t>), 2014, </a:t>
            </a:r>
            <a:r>
              <a:rPr lang="tr-TR" dirty="0" err="1"/>
              <a:t>pp</a:t>
            </a:r>
            <a:r>
              <a:rPr lang="tr-TR" dirty="0"/>
              <a:t>. 241–246. [26] F. Tao, H. </a:t>
            </a:r>
            <a:r>
              <a:rPr lang="tr-TR" dirty="0" err="1"/>
              <a:t>Zhang</a:t>
            </a:r>
            <a:r>
              <a:rPr lang="tr-TR" dirty="0"/>
              <a:t>, A. </a:t>
            </a:r>
            <a:r>
              <a:rPr lang="tr-TR" dirty="0" err="1"/>
              <a:t>Liu</a:t>
            </a:r>
            <a:r>
              <a:rPr lang="tr-TR" dirty="0"/>
              <a:t>, </a:t>
            </a:r>
            <a:r>
              <a:rPr lang="tr-TR" dirty="0" err="1"/>
              <a:t>and</a:t>
            </a:r>
            <a:r>
              <a:rPr lang="tr-TR" dirty="0"/>
              <a:t> A. Y. C. </a:t>
            </a:r>
            <a:r>
              <a:rPr lang="tr-TR" dirty="0" err="1"/>
              <a:t>Nee</a:t>
            </a:r>
            <a:r>
              <a:rPr lang="tr-TR" dirty="0"/>
              <a:t>, “</a:t>
            </a:r>
            <a:r>
              <a:rPr lang="tr-TR" dirty="0" err="1"/>
              <a:t>Digital</a:t>
            </a:r>
            <a:r>
              <a:rPr lang="tr-TR" dirty="0"/>
              <a:t> </a:t>
            </a:r>
            <a:r>
              <a:rPr lang="tr-TR" dirty="0" err="1"/>
              <a:t>twin</a:t>
            </a:r>
            <a:r>
              <a:rPr lang="tr-TR" dirty="0"/>
              <a:t> in </a:t>
            </a:r>
            <a:r>
              <a:rPr lang="tr-TR" dirty="0" err="1"/>
              <a:t>industry</a:t>
            </a:r>
            <a:r>
              <a:rPr lang="tr-TR" dirty="0"/>
              <a:t>: </a:t>
            </a:r>
            <a:r>
              <a:rPr lang="tr-TR" dirty="0" err="1"/>
              <a:t>State</a:t>
            </a:r>
            <a:r>
              <a:rPr lang="tr-TR" dirty="0"/>
              <a:t>-of-</a:t>
            </a:r>
            <a:r>
              <a:rPr lang="tr-TR" dirty="0" err="1"/>
              <a:t>the</a:t>
            </a:r>
            <a:r>
              <a:rPr lang="tr-TR" dirty="0"/>
              <a:t>-art,” IEEE Trans. </a:t>
            </a:r>
            <a:r>
              <a:rPr lang="tr-TR" dirty="0" err="1"/>
              <a:t>Ind</a:t>
            </a:r>
            <a:r>
              <a:rPr lang="tr-TR" dirty="0"/>
              <a:t>. </a:t>
            </a:r>
            <a:r>
              <a:rPr lang="tr-TR" dirty="0" err="1"/>
              <a:t>Informat</a:t>
            </a:r>
            <a:r>
              <a:rPr lang="tr-TR" dirty="0"/>
              <a:t>., </a:t>
            </a:r>
            <a:r>
              <a:rPr lang="tr-TR" dirty="0" err="1"/>
              <a:t>vol</a:t>
            </a:r>
            <a:r>
              <a:rPr lang="tr-TR" dirty="0"/>
              <a:t>. 15, </a:t>
            </a:r>
            <a:r>
              <a:rPr lang="tr-TR" dirty="0" err="1"/>
              <a:t>no</a:t>
            </a:r>
            <a:r>
              <a:rPr lang="tr-TR" dirty="0"/>
              <a:t>. 4, </a:t>
            </a:r>
            <a:r>
              <a:rPr lang="tr-TR" dirty="0" err="1"/>
              <a:t>pp</a:t>
            </a:r>
            <a:r>
              <a:rPr lang="tr-TR" dirty="0"/>
              <a:t>. 2405–2415, </a:t>
            </a:r>
            <a:r>
              <a:rPr lang="tr-TR" dirty="0" err="1"/>
              <a:t>Oct</a:t>
            </a:r>
            <a:r>
              <a:rPr lang="tr-TR" dirty="0"/>
              <a:t>. 2019. [27] F. Tao, M. </a:t>
            </a:r>
            <a:r>
              <a:rPr lang="tr-TR" dirty="0" err="1"/>
              <a:t>Zhang</a:t>
            </a:r>
            <a:r>
              <a:rPr lang="tr-TR" dirty="0"/>
              <a:t>, Y. </a:t>
            </a:r>
            <a:r>
              <a:rPr lang="tr-TR" dirty="0" err="1"/>
              <a:t>Liu</a:t>
            </a:r>
            <a:r>
              <a:rPr lang="tr-TR" dirty="0"/>
              <a:t>, </a:t>
            </a:r>
            <a:r>
              <a:rPr lang="tr-TR" dirty="0" err="1"/>
              <a:t>and</a:t>
            </a:r>
            <a:r>
              <a:rPr lang="tr-TR" dirty="0"/>
              <a:t> A. </a:t>
            </a:r>
            <a:r>
              <a:rPr lang="tr-TR" dirty="0" err="1"/>
              <a:t>Nee</a:t>
            </a:r>
            <a:r>
              <a:rPr lang="tr-TR" dirty="0"/>
              <a:t>, “</a:t>
            </a:r>
            <a:r>
              <a:rPr lang="tr-TR" dirty="0" err="1"/>
              <a:t>Digital</a:t>
            </a:r>
            <a:r>
              <a:rPr lang="tr-TR" dirty="0"/>
              <a:t> </a:t>
            </a:r>
            <a:r>
              <a:rPr lang="tr-TR" dirty="0" err="1"/>
              <a:t>twin</a:t>
            </a:r>
            <a:r>
              <a:rPr lang="tr-TR" dirty="0"/>
              <a:t> </a:t>
            </a:r>
            <a:r>
              <a:rPr lang="tr-TR" dirty="0" err="1"/>
              <a:t>driven</a:t>
            </a:r>
            <a:r>
              <a:rPr lang="tr-TR" dirty="0"/>
              <a:t> </a:t>
            </a:r>
            <a:r>
              <a:rPr lang="tr-TR" dirty="0" err="1"/>
              <a:t>prognostics</a:t>
            </a:r>
            <a:r>
              <a:rPr lang="tr-TR" dirty="0"/>
              <a:t> </a:t>
            </a:r>
            <a:r>
              <a:rPr lang="tr-TR" dirty="0" err="1"/>
              <a:t>and</a:t>
            </a:r>
            <a:r>
              <a:rPr lang="tr-TR" dirty="0"/>
              <a:t> </a:t>
            </a:r>
            <a:r>
              <a:rPr lang="tr-TR" dirty="0" err="1"/>
              <a:t>health</a:t>
            </a:r>
            <a:r>
              <a:rPr lang="tr-TR" dirty="0"/>
              <a:t> </a:t>
            </a:r>
            <a:r>
              <a:rPr lang="tr-TR" dirty="0" err="1"/>
              <a:t>management</a:t>
            </a:r>
            <a:r>
              <a:rPr lang="tr-TR" dirty="0"/>
              <a:t> </a:t>
            </a:r>
            <a:r>
              <a:rPr lang="tr-TR" dirty="0" err="1"/>
              <a:t>for</a:t>
            </a:r>
            <a:r>
              <a:rPr lang="tr-TR" dirty="0"/>
              <a:t> </a:t>
            </a:r>
            <a:r>
              <a:rPr lang="tr-TR" dirty="0" err="1"/>
              <a:t>complex</a:t>
            </a:r>
            <a:r>
              <a:rPr lang="tr-TR" dirty="0"/>
              <a:t> </a:t>
            </a:r>
            <a:r>
              <a:rPr lang="tr-TR" dirty="0" err="1"/>
              <a:t>equipment</a:t>
            </a:r>
            <a:r>
              <a:rPr lang="tr-TR" dirty="0"/>
              <a:t>,” CIRP </a:t>
            </a:r>
            <a:r>
              <a:rPr lang="tr-TR" dirty="0" err="1"/>
              <a:t>Ann</a:t>
            </a:r>
            <a:r>
              <a:rPr lang="tr-TR" dirty="0"/>
              <a:t>., </a:t>
            </a:r>
            <a:r>
              <a:rPr lang="tr-TR" dirty="0" err="1"/>
              <a:t>vol</a:t>
            </a:r>
            <a:r>
              <a:rPr lang="tr-TR" dirty="0"/>
              <a:t>. 67, </a:t>
            </a:r>
            <a:r>
              <a:rPr lang="tr-TR" dirty="0" err="1"/>
              <a:t>no</a:t>
            </a:r>
            <a:r>
              <a:rPr lang="tr-TR" dirty="0"/>
              <a:t>. 1, </a:t>
            </a:r>
            <a:r>
              <a:rPr lang="tr-TR" dirty="0" err="1"/>
              <a:t>pp</a:t>
            </a:r>
            <a:r>
              <a:rPr lang="tr-TR" dirty="0"/>
              <a:t>. 169–172, 2018. [28] M. </a:t>
            </a:r>
            <a:r>
              <a:rPr lang="tr-TR" dirty="0" err="1"/>
              <a:t>Schluse</a:t>
            </a:r>
            <a:r>
              <a:rPr lang="tr-TR" dirty="0"/>
              <a:t>, M. </a:t>
            </a:r>
            <a:r>
              <a:rPr lang="tr-TR" dirty="0" err="1"/>
              <a:t>Priggemeyer</a:t>
            </a:r>
            <a:r>
              <a:rPr lang="tr-TR" dirty="0"/>
              <a:t>, L. </a:t>
            </a:r>
            <a:r>
              <a:rPr lang="tr-TR" dirty="0" err="1"/>
              <a:t>Atorf</a:t>
            </a:r>
            <a:r>
              <a:rPr lang="tr-TR" dirty="0"/>
              <a:t>, </a:t>
            </a:r>
            <a:r>
              <a:rPr lang="tr-TR" dirty="0" err="1"/>
              <a:t>and</a:t>
            </a:r>
            <a:r>
              <a:rPr lang="tr-TR" dirty="0"/>
              <a:t> J. </a:t>
            </a:r>
            <a:r>
              <a:rPr lang="tr-TR" dirty="0" err="1"/>
              <a:t>Rossmann</a:t>
            </a:r>
            <a:r>
              <a:rPr lang="tr-TR" dirty="0"/>
              <a:t>, “</a:t>
            </a:r>
            <a:r>
              <a:rPr lang="tr-TR" dirty="0" err="1"/>
              <a:t>Experimentable</a:t>
            </a:r>
            <a:r>
              <a:rPr lang="tr-TR" dirty="0"/>
              <a:t> </a:t>
            </a:r>
            <a:r>
              <a:rPr lang="tr-TR" dirty="0" err="1"/>
              <a:t>digital</a:t>
            </a:r>
            <a:r>
              <a:rPr lang="tr-TR" dirty="0"/>
              <a:t> </a:t>
            </a:r>
            <a:r>
              <a:rPr lang="tr-TR" dirty="0" err="1"/>
              <a:t>twins-streamlining</a:t>
            </a:r>
            <a:r>
              <a:rPr lang="tr-TR" dirty="0"/>
              <a:t> </a:t>
            </a:r>
            <a:r>
              <a:rPr lang="tr-TR" dirty="0" err="1"/>
              <a:t>simulation-based</a:t>
            </a:r>
            <a:r>
              <a:rPr lang="tr-TR" dirty="0"/>
              <a:t> </a:t>
            </a:r>
            <a:r>
              <a:rPr lang="tr-TR" dirty="0" err="1"/>
              <a:t>systems</a:t>
            </a:r>
            <a:r>
              <a:rPr lang="tr-TR" dirty="0"/>
              <a:t> </a:t>
            </a:r>
            <a:r>
              <a:rPr lang="tr-TR" dirty="0" err="1"/>
              <a:t>engineering</a:t>
            </a:r>
            <a:r>
              <a:rPr lang="tr-TR" dirty="0"/>
              <a:t> </a:t>
            </a:r>
            <a:r>
              <a:rPr lang="tr-TR" dirty="0" err="1"/>
              <a:t>for</a:t>
            </a:r>
            <a:r>
              <a:rPr lang="tr-TR" dirty="0"/>
              <a:t> </a:t>
            </a:r>
            <a:r>
              <a:rPr lang="tr-TR" dirty="0" err="1"/>
              <a:t>industry</a:t>
            </a:r>
            <a:r>
              <a:rPr lang="tr-TR" dirty="0"/>
              <a:t> 4.0,” IEEE Trans. </a:t>
            </a:r>
            <a:r>
              <a:rPr lang="tr-TR" dirty="0" err="1"/>
              <a:t>Ind</a:t>
            </a:r>
            <a:r>
              <a:rPr lang="tr-TR" dirty="0"/>
              <a:t>. </a:t>
            </a:r>
            <a:r>
              <a:rPr lang="tr-TR" dirty="0" err="1"/>
              <a:t>Informat</a:t>
            </a:r>
            <a:r>
              <a:rPr lang="tr-TR" dirty="0"/>
              <a:t>., </a:t>
            </a:r>
            <a:r>
              <a:rPr lang="tr-TR" dirty="0" err="1"/>
              <a:t>vol</a:t>
            </a:r>
            <a:r>
              <a:rPr lang="tr-TR" dirty="0"/>
              <a:t>. 14, </a:t>
            </a:r>
            <a:r>
              <a:rPr lang="tr-TR" dirty="0" err="1"/>
              <a:t>no</a:t>
            </a:r>
            <a:r>
              <a:rPr lang="tr-TR" dirty="0"/>
              <a:t>. 4, </a:t>
            </a:r>
            <a:r>
              <a:rPr lang="tr-TR" dirty="0" err="1"/>
              <a:t>pp</a:t>
            </a:r>
            <a:r>
              <a:rPr lang="tr-TR" dirty="0"/>
              <a:t>. 1722–1731, </a:t>
            </a:r>
            <a:r>
              <a:rPr lang="tr-TR" dirty="0" err="1"/>
              <a:t>Feb</a:t>
            </a:r>
            <a:r>
              <a:rPr lang="tr-TR" dirty="0"/>
              <a:t>. 2018. [29] J. </a:t>
            </a:r>
            <a:r>
              <a:rPr lang="tr-TR" dirty="0" err="1"/>
              <a:t>Leng</a:t>
            </a:r>
            <a:r>
              <a:rPr lang="tr-TR" dirty="0"/>
              <a:t> et al., “</a:t>
            </a:r>
            <a:r>
              <a:rPr lang="tr-TR" dirty="0" err="1"/>
              <a:t>Manuchain</a:t>
            </a:r>
            <a:r>
              <a:rPr lang="tr-TR" dirty="0"/>
              <a:t>: </a:t>
            </a:r>
            <a:r>
              <a:rPr lang="tr-TR" dirty="0" err="1"/>
              <a:t>Combining</a:t>
            </a:r>
            <a:r>
              <a:rPr lang="tr-TR" dirty="0"/>
              <a:t> </a:t>
            </a:r>
            <a:r>
              <a:rPr lang="tr-TR" dirty="0" err="1"/>
              <a:t>permissioned</a:t>
            </a:r>
            <a:r>
              <a:rPr lang="tr-TR" dirty="0"/>
              <a:t> </a:t>
            </a:r>
            <a:r>
              <a:rPr lang="tr-TR" dirty="0" err="1"/>
              <a:t>blockchain</a:t>
            </a:r>
            <a:r>
              <a:rPr lang="tr-TR" dirty="0"/>
              <a:t> </a:t>
            </a:r>
            <a:r>
              <a:rPr lang="tr-TR" dirty="0" err="1"/>
              <a:t>with</a:t>
            </a:r>
            <a:r>
              <a:rPr lang="tr-TR" dirty="0"/>
              <a:t> a </a:t>
            </a:r>
            <a:r>
              <a:rPr lang="tr-TR" dirty="0" err="1"/>
              <a:t>holistic</a:t>
            </a:r>
            <a:r>
              <a:rPr lang="tr-TR" dirty="0"/>
              <a:t> </a:t>
            </a:r>
            <a:r>
              <a:rPr lang="tr-TR" dirty="0" err="1"/>
              <a:t>optimization</a:t>
            </a:r>
            <a:r>
              <a:rPr lang="tr-TR" dirty="0"/>
              <a:t> model as </a:t>
            </a:r>
            <a:r>
              <a:rPr lang="tr-TR" dirty="0" err="1"/>
              <a:t>bi-level</a:t>
            </a:r>
            <a:r>
              <a:rPr lang="tr-TR" dirty="0"/>
              <a:t> </a:t>
            </a:r>
            <a:r>
              <a:rPr lang="tr-TR" dirty="0" err="1"/>
              <a:t>intelligence</a:t>
            </a:r>
            <a:r>
              <a:rPr lang="tr-TR" dirty="0"/>
              <a:t> </a:t>
            </a:r>
            <a:r>
              <a:rPr lang="tr-TR" dirty="0" err="1"/>
              <a:t>for</a:t>
            </a:r>
            <a:r>
              <a:rPr lang="tr-TR" dirty="0"/>
              <a:t> </a:t>
            </a:r>
            <a:r>
              <a:rPr lang="tr-TR" dirty="0" err="1"/>
              <a:t>smart</a:t>
            </a:r>
            <a:r>
              <a:rPr lang="tr-TR" dirty="0"/>
              <a:t> </a:t>
            </a:r>
            <a:r>
              <a:rPr lang="tr-TR" dirty="0" err="1"/>
              <a:t>manufacturing</a:t>
            </a:r>
            <a:r>
              <a:rPr lang="tr-TR" dirty="0"/>
              <a:t>,” IEEE Trans. </a:t>
            </a:r>
            <a:r>
              <a:rPr lang="tr-TR" dirty="0" err="1"/>
              <a:t>Syst</a:t>
            </a:r>
            <a:r>
              <a:rPr lang="tr-TR" dirty="0"/>
              <a:t>., Man, </a:t>
            </a:r>
            <a:r>
              <a:rPr lang="tr-TR" dirty="0" err="1"/>
              <a:t>Cybern</a:t>
            </a:r>
            <a:r>
              <a:rPr lang="tr-TR" dirty="0"/>
              <a:t>., </a:t>
            </a:r>
            <a:r>
              <a:rPr lang="tr-TR" dirty="0" err="1"/>
              <a:t>Syst</a:t>
            </a:r>
            <a:r>
              <a:rPr lang="tr-TR" dirty="0"/>
              <a:t>., </a:t>
            </a:r>
            <a:r>
              <a:rPr lang="tr-TR" dirty="0" err="1"/>
              <a:t>vol</a:t>
            </a:r>
            <a:r>
              <a:rPr lang="tr-TR" dirty="0"/>
              <a:t>. 50, </a:t>
            </a:r>
            <a:r>
              <a:rPr lang="tr-TR" dirty="0" err="1"/>
              <a:t>no</a:t>
            </a:r>
            <a:r>
              <a:rPr lang="tr-TR" dirty="0"/>
              <a:t>. 1, </a:t>
            </a:r>
            <a:r>
              <a:rPr lang="tr-TR" dirty="0" err="1"/>
              <a:t>pp</a:t>
            </a:r>
            <a:r>
              <a:rPr lang="tr-TR" dirty="0"/>
              <a:t>. 182–192, </a:t>
            </a:r>
            <a:r>
              <a:rPr lang="tr-TR" dirty="0" err="1"/>
              <a:t>Aug</a:t>
            </a:r>
            <a:r>
              <a:rPr lang="tr-TR" dirty="0"/>
              <a:t>. 2020. [30] Y. </a:t>
            </a:r>
            <a:r>
              <a:rPr lang="tr-TR" dirty="0" err="1"/>
              <a:t>Dai</a:t>
            </a:r>
            <a:r>
              <a:rPr lang="tr-TR" dirty="0"/>
              <a:t>, D. </a:t>
            </a:r>
            <a:r>
              <a:rPr lang="tr-TR" dirty="0" err="1"/>
              <a:t>Xu</a:t>
            </a:r>
            <a:r>
              <a:rPr lang="tr-TR" dirty="0"/>
              <a:t>, S. </a:t>
            </a:r>
            <a:r>
              <a:rPr lang="tr-TR" dirty="0" err="1"/>
              <a:t>Maharjan</a:t>
            </a:r>
            <a:r>
              <a:rPr lang="tr-TR" dirty="0"/>
              <a:t>, </a:t>
            </a:r>
            <a:r>
              <a:rPr lang="tr-TR" dirty="0" err="1"/>
              <a:t>and</a:t>
            </a:r>
            <a:r>
              <a:rPr lang="tr-TR" dirty="0"/>
              <a:t> Y. </a:t>
            </a:r>
            <a:r>
              <a:rPr lang="tr-TR" dirty="0" err="1"/>
              <a:t>Zhang</a:t>
            </a:r>
            <a:r>
              <a:rPr lang="tr-TR" dirty="0"/>
              <a:t>, “</a:t>
            </a:r>
            <a:r>
              <a:rPr lang="tr-TR" dirty="0" err="1"/>
              <a:t>Joint</a:t>
            </a:r>
            <a:r>
              <a:rPr lang="tr-TR" dirty="0"/>
              <a:t> </a:t>
            </a:r>
            <a:r>
              <a:rPr lang="tr-TR" dirty="0" err="1"/>
              <a:t>computation</a:t>
            </a:r>
            <a:r>
              <a:rPr lang="tr-TR" dirty="0"/>
              <a:t> </a:t>
            </a:r>
            <a:r>
              <a:rPr lang="tr-TR" dirty="0" err="1"/>
              <a:t>offloading</a:t>
            </a:r>
            <a:r>
              <a:rPr lang="tr-TR" dirty="0"/>
              <a:t> </a:t>
            </a:r>
            <a:r>
              <a:rPr lang="tr-TR" dirty="0" err="1"/>
              <a:t>and</a:t>
            </a:r>
            <a:r>
              <a:rPr lang="tr-TR" dirty="0"/>
              <a:t> </a:t>
            </a:r>
            <a:r>
              <a:rPr lang="tr-TR" dirty="0" err="1"/>
              <a:t>user</a:t>
            </a:r>
            <a:r>
              <a:rPr lang="tr-TR" dirty="0"/>
              <a:t> </a:t>
            </a:r>
            <a:r>
              <a:rPr lang="tr-TR" dirty="0" err="1"/>
              <a:t>association</a:t>
            </a:r>
            <a:r>
              <a:rPr lang="tr-TR" dirty="0"/>
              <a:t> in </a:t>
            </a:r>
            <a:r>
              <a:rPr lang="tr-TR" dirty="0" err="1"/>
              <a:t>multi-task</a:t>
            </a:r>
            <a:r>
              <a:rPr lang="tr-TR" dirty="0"/>
              <a:t> mobile </a:t>
            </a:r>
            <a:r>
              <a:rPr lang="tr-TR" dirty="0" err="1"/>
              <a:t>edge</a:t>
            </a:r>
            <a:r>
              <a:rPr lang="tr-TR" dirty="0"/>
              <a:t> </a:t>
            </a:r>
            <a:r>
              <a:rPr lang="tr-TR" dirty="0" err="1"/>
              <a:t>computing</a:t>
            </a:r>
            <a:r>
              <a:rPr lang="tr-TR" dirty="0"/>
              <a:t>,” IEEE Trans. </a:t>
            </a:r>
            <a:r>
              <a:rPr lang="tr-TR" dirty="0" err="1"/>
              <a:t>Veh</a:t>
            </a:r>
            <a:r>
              <a:rPr lang="tr-TR" dirty="0"/>
              <a:t>. </a:t>
            </a:r>
            <a:r>
              <a:rPr lang="tr-TR" dirty="0" err="1"/>
              <a:t>Technol</a:t>
            </a:r>
            <a:r>
              <a:rPr lang="tr-TR" dirty="0"/>
              <a:t>., </a:t>
            </a:r>
            <a:r>
              <a:rPr lang="tr-TR" dirty="0" err="1"/>
              <a:t>vol</a:t>
            </a:r>
            <a:r>
              <a:rPr lang="tr-TR" dirty="0"/>
              <a:t>. 67, </a:t>
            </a:r>
            <a:r>
              <a:rPr lang="tr-TR" dirty="0" err="1"/>
              <a:t>no</a:t>
            </a:r>
            <a:r>
              <a:rPr lang="tr-TR" dirty="0"/>
              <a:t>. 12, </a:t>
            </a:r>
            <a:r>
              <a:rPr lang="tr-TR" dirty="0" err="1"/>
              <a:t>pp</a:t>
            </a:r>
            <a:r>
              <a:rPr lang="tr-TR" dirty="0"/>
              <a:t>. 12313–12325, </a:t>
            </a:r>
            <a:r>
              <a:rPr lang="tr-TR" dirty="0" err="1"/>
              <a:t>Dec</a:t>
            </a:r>
            <a:r>
              <a:rPr lang="tr-TR" dirty="0"/>
              <a:t>. 2018. [31] Y. </a:t>
            </a:r>
            <a:r>
              <a:rPr lang="tr-TR" dirty="0" err="1"/>
              <a:t>Lecun</a:t>
            </a:r>
            <a:r>
              <a:rPr lang="tr-TR" dirty="0"/>
              <a:t>, L. </a:t>
            </a:r>
            <a:r>
              <a:rPr lang="tr-TR" dirty="0" err="1"/>
              <a:t>Bottou</a:t>
            </a:r>
            <a:r>
              <a:rPr lang="tr-TR" dirty="0"/>
              <a:t>, Y. </a:t>
            </a:r>
            <a:r>
              <a:rPr lang="tr-TR" dirty="0" err="1"/>
              <a:t>Bengio</a:t>
            </a:r>
            <a:r>
              <a:rPr lang="tr-TR" dirty="0"/>
              <a:t>, </a:t>
            </a:r>
            <a:r>
              <a:rPr lang="tr-TR" dirty="0" err="1"/>
              <a:t>and</a:t>
            </a:r>
            <a:r>
              <a:rPr lang="tr-TR" dirty="0"/>
              <a:t> P. </a:t>
            </a:r>
            <a:r>
              <a:rPr lang="tr-TR" dirty="0" err="1"/>
              <a:t>Haffner</a:t>
            </a:r>
            <a:r>
              <a:rPr lang="tr-TR" dirty="0"/>
              <a:t>, “</a:t>
            </a:r>
            <a:r>
              <a:rPr lang="tr-TR" dirty="0" err="1"/>
              <a:t>Gradient-based</a:t>
            </a:r>
            <a:r>
              <a:rPr lang="tr-TR" dirty="0"/>
              <a:t> </a:t>
            </a:r>
            <a:r>
              <a:rPr lang="tr-TR" dirty="0" err="1"/>
              <a:t>learning</a:t>
            </a:r>
            <a:r>
              <a:rPr lang="tr-TR" dirty="0"/>
              <a:t> </a:t>
            </a:r>
            <a:r>
              <a:rPr lang="tr-TR" dirty="0" err="1"/>
              <a:t>applied</a:t>
            </a:r>
            <a:r>
              <a:rPr lang="tr-TR" dirty="0"/>
              <a:t> </a:t>
            </a:r>
            <a:r>
              <a:rPr lang="tr-TR" dirty="0" err="1"/>
              <a:t>to</a:t>
            </a:r>
            <a:r>
              <a:rPr lang="tr-TR" dirty="0"/>
              <a:t> </a:t>
            </a:r>
            <a:r>
              <a:rPr lang="tr-TR" dirty="0" err="1"/>
              <a:t>document</a:t>
            </a:r>
            <a:r>
              <a:rPr lang="tr-TR" dirty="0"/>
              <a:t> </a:t>
            </a:r>
            <a:r>
              <a:rPr lang="tr-TR" dirty="0" err="1"/>
              <a:t>recognition</a:t>
            </a:r>
            <a:r>
              <a:rPr lang="tr-TR" dirty="0"/>
              <a:t>,” </a:t>
            </a:r>
            <a:r>
              <a:rPr lang="tr-TR" dirty="0" err="1"/>
              <a:t>Proc</a:t>
            </a:r>
            <a:r>
              <a:rPr lang="tr-TR" dirty="0"/>
              <a:t>. IEEE, </a:t>
            </a:r>
            <a:r>
              <a:rPr lang="tr-TR" dirty="0" err="1"/>
              <a:t>vol</a:t>
            </a:r>
            <a:r>
              <a:rPr lang="tr-TR" dirty="0"/>
              <a:t>. 86, </a:t>
            </a:r>
            <a:r>
              <a:rPr lang="tr-TR" dirty="0" err="1"/>
              <a:t>no</a:t>
            </a:r>
            <a:r>
              <a:rPr lang="tr-TR" dirty="0"/>
              <a:t>. 11, </a:t>
            </a:r>
            <a:r>
              <a:rPr lang="tr-TR" dirty="0" err="1"/>
              <a:t>pp</a:t>
            </a:r>
            <a:r>
              <a:rPr lang="tr-TR" dirty="0"/>
              <a:t>. 2278–2324, </a:t>
            </a:r>
            <a:r>
              <a:rPr lang="tr-TR" dirty="0" err="1"/>
              <a:t>Nov</a:t>
            </a:r>
            <a:r>
              <a:rPr lang="tr-TR" dirty="0"/>
              <a:t>. 1998. [32] H. </a:t>
            </a:r>
            <a:r>
              <a:rPr lang="tr-TR" dirty="0" err="1"/>
              <a:t>Xiao</a:t>
            </a:r>
            <a:r>
              <a:rPr lang="tr-TR" dirty="0"/>
              <a:t>, K. </a:t>
            </a:r>
            <a:r>
              <a:rPr lang="tr-TR" dirty="0" err="1"/>
              <a:t>Rasul</a:t>
            </a:r>
            <a:r>
              <a:rPr lang="tr-TR" dirty="0"/>
              <a:t>, </a:t>
            </a:r>
            <a:r>
              <a:rPr lang="tr-TR" dirty="0" err="1"/>
              <a:t>and</a:t>
            </a:r>
            <a:r>
              <a:rPr lang="tr-TR" dirty="0"/>
              <a:t> R. </a:t>
            </a:r>
            <a:r>
              <a:rPr lang="tr-TR" dirty="0" err="1"/>
              <a:t>Vollgraf</a:t>
            </a:r>
            <a:r>
              <a:rPr lang="tr-TR" dirty="0"/>
              <a:t>. (2017). </a:t>
            </a:r>
            <a:r>
              <a:rPr lang="tr-TR" dirty="0" err="1"/>
              <a:t>Fashion</a:t>
            </a:r>
            <a:r>
              <a:rPr lang="tr-TR" dirty="0"/>
              <a:t>-MNIST: A </a:t>
            </a:r>
            <a:r>
              <a:rPr lang="tr-TR" dirty="0" err="1"/>
              <a:t>Novel</a:t>
            </a:r>
            <a:r>
              <a:rPr lang="tr-TR" dirty="0"/>
              <a:t> Image </a:t>
            </a:r>
            <a:r>
              <a:rPr lang="tr-TR" dirty="0" err="1"/>
              <a:t>Dataset</a:t>
            </a:r>
            <a:r>
              <a:rPr lang="tr-TR" dirty="0"/>
              <a:t> </a:t>
            </a:r>
            <a:r>
              <a:rPr lang="tr-TR" dirty="0" err="1"/>
              <a:t>for</a:t>
            </a:r>
            <a:r>
              <a:rPr lang="tr-TR" dirty="0"/>
              <a:t> Benchmarking Machine Learning </a:t>
            </a:r>
            <a:r>
              <a:rPr lang="tr-TR" dirty="0" err="1"/>
              <a:t>Algorithms</a:t>
            </a:r>
            <a:r>
              <a:rPr lang="tr-TR" dirty="0"/>
              <a:t>. [Online]. </a:t>
            </a:r>
            <a:r>
              <a:rPr lang="tr-TR" dirty="0" err="1"/>
              <a:t>Available</a:t>
            </a:r>
            <a:r>
              <a:rPr lang="tr-TR" dirty="0"/>
              <a:t>: http://arxiv.org/abs/1708.07747 [33] (2019). </a:t>
            </a:r>
            <a:r>
              <a:rPr lang="tr-TR" dirty="0" err="1"/>
              <a:t>Convolutional</a:t>
            </a:r>
            <a:r>
              <a:rPr lang="tr-TR" dirty="0"/>
              <a:t> </a:t>
            </a:r>
            <a:r>
              <a:rPr lang="tr-TR" dirty="0" err="1"/>
              <a:t>Neural</a:t>
            </a:r>
            <a:r>
              <a:rPr lang="tr-TR" dirty="0"/>
              <a:t> Network. [Online]. </a:t>
            </a:r>
            <a:r>
              <a:rPr lang="tr-TR" dirty="0" err="1"/>
              <a:t>Available</a:t>
            </a:r>
            <a:r>
              <a:rPr lang="tr-TR" dirty="0"/>
              <a:t>: https://www.tensorflow.org/tutorials/images/cnn</a:t>
            </a:r>
          </a:p>
        </p:txBody>
      </p:sp>
    </p:spTree>
    <p:extLst>
      <p:ext uri="{BB962C8B-B14F-4D97-AF65-F5344CB8AC3E}">
        <p14:creationId xmlns:p14="http://schemas.microsoft.com/office/powerpoint/2010/main" val="4129092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A387F8B-82F3-46FF-9B81-12D897D919D6}"/>
              </a:ext>
            </a:extLst>
          </p:cNvPr>
          <p:cNvPicPr>
            <a:picLocks noGrp="1" noChangeAspect="1"/>
          </p:cNvPicPr>
          <p:nvPr>
            <p:ph sz="quarter" idx="13"/>
          </p:nvPr>
        </p:nvPicPr>
        <p:blipFill>
          <a:blip r:embed="rId2"/>
          <a:stretch>
            <a:fillRect/>
          </a:stretch>
        </p:blipFill>
        <p:spPr>
          <a:xfrm>
            <a:off x="-1" y="0"/>
            <a:ext cx="11694253" cy="5612235"/>
          </a:xfrm>
        </p:spPr>
      </p:pic>
    </p:spTree>
    <p:extLst>
      <p:ext uri="{BB962C8B-B14F-4D97-AF65-F5344CB8AC3E}">
        <p14:creationId xmlns:p14="http://schemas.microsoft.com/office/powerpoint/2010/main" val="136959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29681D-9D1F-4DD8-8A51-B297E2966B49}"/>
              </a:ext>
            </a:extLst>
          </p:cNvPr>
          <p:cNvSpPr>
            <a:spLocks noGrp="1"/>
          </p:cNvSpPr>
          <p:nvPr>
            <p:ph type="title"/>
          </p:nvPr>
        </p:nvSpPr>
        <p:spPr/>
        <p:txBody>
          <a:bodyPr>
            <a:normAutofit/>
          </a:bodyPr>
          <a:lstStyle/>
          <a:p>
            <a:pPr algn="ctr"/>
            <a:r>
              <a:rPr lang="tr-TR" sz="3200" dirty="0"/>
              <a:t>I. Giriş</a:t>
            </a:r>
          </a:p>
        </p:txBody>
      </p:sp>
      <p:sp>
        <p:nvSpPr>
          <p:cNvPr id="3" name="İçerik Yer Tutucusu 2">
            <a:extLst>
              <a:ext uri="{FF2B5EF4-FFF2-40B4-BE49-F238E27FC236}">
                <a16:creationId xmlns:a16="http://schemas.microsoft.com/office/drawing/2014/main" id="{7B6588E6-85AC-4E61-BCFB-95A58900E082}"/>
              </a:ext>
            </a:extLst>
          </p:cNvPr>
          <p:cNvSpPr>
            <a:spLocks noGrp="1"/>
          </p:cNvSpPr>
          <p:nvPr>
            <p:ph sz="quarter" idx="13"/>
          </p:nvPr>
        </p:nvSpPr>
        <p:spPr/>
        <p:txBody>
          <a:bodyPr>
            <a:normAutofit/>
          </a:bodyPr>
          <a:lstStyle/>
          <a:p>
            <a:r>
              <a:rPr lang="tr-TR" sz="1800" dirty="0">
                <a:effectLst/>
                <a:latin typeface="charter"/>
                <a:ea typeface="Yu Mincho" panose="02020400000000000000" pitchFamily="18" charset="-128"/>
                <a:cs typeface="Times New Roman" panose="02020603050405020304" pitchFamily="18" charset="0"/>
              </a:rPr>
              <a:t>Soyut olarak ortaya çıkan teknolojiler ve yeni nesil iletişimler </a:t>
            </a:r>
            <a:r>
              <a:rPr lang="tr-TR" sz="1800" dirty="0" err="1">
                <a:effectLst/>
                <a:latin typeface="charter"/>
                <a:ea typeface="Yu Mincho" panose="02020400000000000000" pitchFamily="18" charset="-128"/>
                <a:cs typeface="Times New Roman" panose="02020603050405020304" pitchFamily="18" charset="0"/>
              </a:rPr>
              <a:t>IoT‘nin</a:t>
            </a:r>
            <a:r>
              <a:rPr lang="tr-TR" sz="1800" dirty="0">
                <a:effectLst/>
                <a:latin typeface="charter"/>
                <a:ea typeface="Yu Mincho" panose="02020400000000000000" pitchFamily="18" charset="-128"/>
                <a:cs typeface="Times New Roman" panose="02020603050405020304" pitchFamily="18" charset="0"/>
              </a:rPr>
              <a:t> hızlı bir şekilde geliştirilmesini ve dağıtılmasını sağlamak için çok önemlidir. </a:t>
            </a:r>
            <a:r>
              <a:rPr lang="tr-TR" sz="1800" dirty="0" err="1">
                <a:effectLst/>
                <a:latin typeface="charter"/>
                <a:ea typeface="Yu Mincho" panose="02020400000000000000" pitchFamily="18" charset="-128"/>
                <a:cs typeface="Times New Roman" panose="02020603050405020304" pitchFamily="18" charset="0"/>
              </a:rPr>
              <a:t>IoT</a:t>
            </a:r>
            <a:r>
              <a:rPr lang="tr-TR" sz="1800" dirty="0">
                <a:effectLst/>
                <a:latin typeface="charter"/>
                <a:ea typeface="Yu Mincho" panose="02020400000000000000" pitchFamily="18" charset="-128"/>
                <a:cs typeface="Times New Roman" panose="02020603050405020304" pitchFamily="18" charset="0"/>
              </a:rPr>
              <a:t> ağının genişlemesiyle birlikte nasıl optimize edileceği , yüksek kaliteli hizmetler sunmak için sınırlı kaynağın nasıl tahsis edileceği önemli bir sorun olmaya devam etmektedir. Bu yöndeki çalışma esas olarak sınırlı kaynağa sahip </a:t>
            </a:r>
            <a:r>
              <a:rPr lang="tr-TR" sz="1800" dirty="0" err="1">
                <a:effectLst/>
                <a:latin typeface="charter"/>
                <a:ea typeface="Yu Mincho" panose="02020400000000000000" pitchFamily="18" charset="-128"/>
                <a:cs typeface="Times New Roman" panose="02020603050405020304" pitchFamily="18" charset="0"/>
              </a:rPr>
              <a:t>IoT</a:t>
            </a:r>
            <a:r>
              <a:rPr lang="tr-TR" sz="1800" dirty="0">
                <a:effectLst/>
                <a:latin typeface="charter"/>
                <a:ea typeface="Yu Mincho" panose="02020400000000000000" pitchFamily="18" charset="-128"/>
                <a:cs typeface="Times New Roman" panose="02020603050405020304" pitchFamily="18" charset="0"/>
              </a:rPr>
              <a:t> ağlarının gerçek zamanlı dinamik sistemleri </a:t>
            </a:r>
            <a:r>
              <a:rPr lang="tr-TR" sz="1800" dirty="0" err="1">
                <a:effectLst/>
                <a:latin typeface="charter"/>
                <a:ea typeface="Yu Mincho" panose="02020400000000000000" pitchFamily="18" charset="-128"/>
                <a:cs typeface="Times New Roman" panose="02020603050405020304" pitchFamily="18" charset="0"/>
              </a:rPr>
              <a:t>simüle</a:t>
            </a:r>
            <a:r>
              <a:rPr lang="tr-TR" sz="1800" dirty="0">
                <a:effectLst/>
                <a:latin typeface="charter"/>
                <a:ea typeface="Yu Mincho" panose="02020400000000000000" pitchFamily="18" charset="-128"/>
                <a:cs typeface="Times New Roman" panose="02020603050405020304" pitchFamily="18" charset="0"/>
              </a:rPr>
              <a:t> edemediği için ortaya çıkmıştır. Bu makalede Dijital İkizleri(</a:t>
            </a:r>
            <a:r>
              <a:rPr lang="tr-TR" sz="1800" dirty="0" err="1">
                <a:effectLst/>
                <a:latin typeface="charter"/>
                <a:ea typeface="Yu Mincho" panose="02020400000000000000" pitchFamily="18" charset="-128"/>
                <a:cs typeface="Times New Roman" panose="02020603050405020304" pitchFamily="18" charset="0"/>
              </a:rPr>
              <a:t>Digital</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Twin</a:t>
            </a:r>
            <a:r>
              <a:rPr lang="tr-TR" sz="1800" dirty="0">
                <a:effectLst/>
                <a:latin typeface="charter"/>
                <a:ea typeface="Yu Mincho" panose="02020400000000000000" pitchFamily="18" charset="-128"/>
                <a:cs typeface="Times New Roman" panose="02020603050405020304" pitchFamily="18" charset="0"/>
              </a:rPr>
              <a:t>) Uç Ağlarla(</a:t>
            </a:r>
            <a:r>
              <a:rPr lang="tr-TR" sz="1800" dirty="0" err="1">
                <a:effectLst/>
                <a:latin typeface="charter"/>
                <a:ea typeface="Yu Mincho" panose="02020400000000000000" pitchFamily="18" charset="-128"/>
                <a:cs typeface="Times New Roman" panose="02020603050405020304" pitchFamily="18" charset="0"/>
              </a:rPr>
              <a:t>Edge</a:t>
            </a:r>
            <a:r>
              <a:rPr lang="tr-TR" sz="1800" dirty="0">
                <a:effectLst/>
                <a:latin typeface="charter"/>
                <a:ea typeface="Yu Mincho" panose="02020400000000000000" pitchFamily="18" charset="-128"/>
                <a:cs typeface="Times New Roman" panose="02020603050405020304" pitchFamily="18" charset="0"/>
              </a:rPr>
              <a:t> Networks) entegre ediyoruz.</a:t>
            </a:r>
            <a:endParaRPr lang="tr-TR" dirty="0">
              <a:latin typeface="charter"/>
            </a:endParaRPr>
          </a:p>
        </p:txBody>
      </p:sp>
    </p:spTree>
    <p:extLst>
      <p:ext uri="{BB962C8B-B14F-4D97-AF65-F5344CB8AC3E}">
        <p14:creationId xmlns:p14="http://schemas.microsoft.com/office/powerpoint/2010/main" val="3016929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239069D-D99B-4FAA-83B7-28CB18BD935D}"/>
              </a:ext>
            </a:extLst>
          </p:cNvPr>
          <p:cNvSpPr>
            <a:spLocks noGrp="1"/>
          </p:cNvSpPr>
          <p:nvPr>
            <p:ph sz="quarter" idx="13"/>
          </p:nvPr>
        </p:nvSpPr>
        <p:spPr>
          <a:xfrm>
            <a:off x="685800" y="545284"/>
            <a:ext cx="10394707" cy="4829301"/>
          </a:xfrm>
        </p:spPr>
        <p:txBody>
          <a:bodyPr>
            <a:normAutofit/>
          </a:bodyPr>
          <a:lstStyle/>
          <a:p>
            <a:r>
              <a:rPr lang="tr-TR" sz="1800" dirty="0">
                <a:effectLst/>
                <a:latin typeface="charter"/>
                <a:ea typeface="Yu Mincho" panose="02020400000000000000" pitchFamily="18" charset="-128"/>
                <a:cs typeface="Times New Roman" panose="02020603050405020304" pitchFamily="18" charset="0"/>
              </a:rPr>
              <a:t>fiziksel uç ağlar ile dijital sistemleri arasında boşluğu doldurmak için dijital ikiz uç ağları(DITEN) öneriyoruz. DITEN’ de iletişim güvenliğini ve veri gizliliğini güçlendirmek için </a:t>
            </a:r>
            <a:r>
              <a:rPr lang="tr-TR" sz="1800" dirty="0" err="1">
                <a:effectLst/>
                <a:latin typeface="charter"/>
                <a:ea typeface="Yu Mincho" panose="02020400000000000000" pitchFamily="18" charset="-128"/>
                <a:cs typeface="Times New Roman" panose="02020603050405020304" pitchFamily="18" charset="0"/>
              </a:rPr>
              <a:t>blockchain</a:t>
            </a:r>
            <a:r>
              <a:rPr lang="tr-TR" sz="1800" dirty="0">
                <a:effectLst/>
                <a:latin typeface="charter"/>
                <a:ea typeface="Yu Mincho" panose="02020400000000000000" pitchFamily="18" charset="-128"/>
                <a:cs typeface="Times New Roman" panose="02020603050405020304" pitchFamily="18" charset="0"/>
              </a:rPr>
              <a:t> destekli bir öğrenme şeması öneriyoruz. Ayrıca entegre şemanın verimliliğini arttırmak için asenkron bir toplama şeması , kullanıcıları aktarmak ve spektrum kaynakları ayırmak için dijital ikiz ile güçlendirilmiş bir şema kullanılmaktadır. Önerilen şemanın hem teorik hem de pratikte iletişim verimi ve veri güvenliğinin arttığı gözlemlenmiştir.</a:t>
            </a:r>
          </a:p>
          <a:p>
            <a:endParaRPr lang="tr-TR" sz="1800" dirty="0">
              <a:latin typeface="charter"/>
            </a:endParaRPr>
          </a:p>
        </p:txBody>
      </p:sp>
    </p:spTree>
    <p:extLst>
      <p:ext uri="{BB962C8B-B14F-4D97-AF65-F5344CB8AC3E}">
        <p14:creationId xmlns:p14="http://schemas.microsoft.com/office/powerpoint/2010/main" val="135119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EEFFC9-22FF-45E0-A8DA-A6FED53F0A5F}"/>
              </a:ext>
            </a:extLst>
          </p:cNvPr>
          <p:cNvSpPr>
            <a:spLocks noGrp="1"/>
          </p:cNvSpPr>
          <p:nvPr>
            <p:ph type="title"/>
          </p:nvPr>
        </p:nvSpPr>
        <p:spPr/>
        <p:txBody>
          <a:bodyPr>
            <a:normAutofit/>
          </a:bodyPr>
          <a:lstStyle/>
          <a:p>
            <a:pPr algn="ctr"/>
            <a:r>
              <a:rPr lang="tr-TR" sz="3200" dirty="0"/>
              <a:t>II. Alakalı çalışma</a:t>
            </a:r>
          </a:p>
        </p:txBody>
      </p:sp>
      <p:sp>
        <p:nvSpPr>
          <p:cNvPr id="3" name="İçerik Yer Tutucusu 2">
            <a:extLst>
              <a:ext uri="{FF2B5EF4-FFF2-40B4-BE49-F238E27FC236}">
                <a16:creationId xmlns:a16="http://schemas.microsoft.com/office/drawing/2014/main" id="{2917DE48-AF88-4C55-BEBF-8E04E1321A1E}"/>
              </a:ext>
            </a:extLst>
          </p:cNvPr>
          <p:cNvSpPr>
            <a:spLocks noGrp="1"/>
          </p:cNvSpPr>
          <p:nvPr>
            <p:ph sz="quarter" idx="13"/>
          </p:nvPr>
        </p:nvSpPr>
        <p:spPr/>
        <p:txBody>
          <a:bodyPr>
            <a:normAutofit/>
          </a:bodyPr>
          <a:lstStyle/>
          <a:p>
            <a:r>
              <a:rPr lang="tr-TR" sz="1800" dirty="0">
                <a:solidFill>
                  <a:srgbClr val="000000"/>
                </a:solidFill>
                <a:latin typeface="charter"/>
              </a:rPr>
              <a:t>Uç Ağlarda</a:t>
            </a:r>
            <a:r>
              <a:rPr lang="tr-TR" sz="1800" b="0" i="0" dirty="0">
                <a:solidFill>
                  <a:srgbClr val="000000"/>
                </a:solidFill>
                <a:effectLst/>
                <a:latin typeface="charter"/>
              </a:rPr>
              <a:t> Kaynak Yönetimi için </a:t>
            </a:r>
            <a:r>
              <a:rPr lang="tr-TR" sz="1800" b="0" i="0" dirty="0" err="1">
                <a:solidFill>
                  <a:srgbClr val="000000"/>
                </a:solidFill>
                <a:effectLst/>
                <a:latin typeface="charter"/>
              </a:rPr>
              <a:t>Blockchain</a:t>
            </a:r>
            <a:r>
              <a:rPr lang="tr-TR" sz="1800" b="0" i="0" dirty="0">
                <a:solidFill>
                  <a:srgbClr val="000000"/>
                </a:solidFill>
                <a:effectLst/>
                <a:latin typeface="charter"/>
              </a:rPr>
              <a:t> ve Yapay Zeka</a:t>
            </a:r>
            <a:r>
              <a:rPr lang="tr-TR" sz="1800" dirty="0">
                <a:solidFill>
                  <a:srgbClr val="000000"/>
                </a:solidFill>
                <a:latin typeface="charter"/>
              </a:rPr>
              <a:t> (</a:t>
            </a:r>
            <a:r>
              <a:rPr lang="tr-TR" sz="1800" dirty="0" err="1">
                <a:effectLst/>
                <a:latin typeface="charter"/>
                <a:ea typeface="Yu Mincho" panose="02020400000000000000" pitchFamily="18" charset="-128"/>
                <a:cs typeface="Times New Roman" panose="02020603050405020304" pitchFamily="18" charset="0"/>
              </a:rPr>
              <a:t>Blockchain</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and</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Artificial</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Intelligence</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for</a:t>
            </a:r>
            <a:r>
              <a:rPr lang="tr-TR" sz="1800" dirty="0">
                <a:effectLst/>
                <a:latin typeface="charter"/>
                <a:ea typeface="Yu Mincho" panose="02020400000000000000" pitchFamily="18" charset="-128"/>
                <a:cs typeface="Times New Roman" panose="02020603050405020304" pitchFamily="18" charset="0"/>
              </a:rPr>
              <a:t> Resource Management in </a:t>
            </a:r>
            <a:r>
              <a:rPr lang="tr-TR" sz="1800" dirty="0" err="1">
                <a:effectLst/>
                <a:latin typeface="charter"/>
                <a:ea typeface="Yu Mincho" panose="02020400000000000000" pitchFamily="18" charset="-128"/>
                <a:cs typeface="Times New Roman" panose="02020603050405020304" pitchFamily="18" charset="0"/>
              </a:rPr>
              <a:t>Edge</a:t>
            </a:r>
            <a:r>
              <a:rPr lang="tr-TR" sz="1800" dirty="0">
                <a:effectLst/>
                <a:latin typeface="charter"/>
                <a:ea typeface="Yu Mincho" panose="02020400000000000000" pitchFamily="18" charset="-128"/>
                <a:cs typeface="Times New Roman" panose="02020603050405020304" pitchFamily="18" charset="0"/>
              </a:rPr>
              <a:t> Networks)</a:t>
            </a:r>
          </a:p>
          <a:p>
            <a:r>
              <a:rPr lang="tr-TR" sz="1800" dirty="0">
                <a:effectLst/>
                <a:latin typeface="charter"/>
                <a:ea typeface="Yu Mincho" panose="02020400000000000000" pitchFamily="18" charset="-128"/>
                <a:cs typeface="Times New Roman" panose="02020603050405020304" pitchFamily="18" charset="0"/>
              </a:rPr>
              <a:t>Federe öğrenim ile kaynak optimizasyonu (Resource </a:t>
            </a:r>
            <a:r>
              <a:rPr lang="tr-TR" sz="1800" dirty="0" err="1">
                <a:effectLst/>
                <a:latin typeface="charter"/>
                <a:ea typeface="Yu Mincho" panose="02020400000000000000" pitchFamily="18" charset="-128"/>
                <a:cs typeface="Times New Roman" panose="02020603050405020304" pitchFamily="18" charset="0"/>
              </a:rPr>
              <a:t>Optimization</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With</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Federated</a:t>
            </a:r>
            <a:r>
              <a:rPr lang="tr-TR" sz="1800" dirty="0">
                <a:effectLst/>
                <a:latin typeface="charter"/>
                <a:ea typeface="Yu Mincho" panose="02020400000000000000" pitchFamily="18" charset="-128"/>
                <a:cs typeface="Times New Roman" panose="02020603050405020304" pitchFamily="18" charset="0"/>
              </a:rPr>
              <a:t> Learning) </a:t>
            </a:r>
          </a:p>
          <a:p>
            <a:r>
              <a:rPr lang="tr-TR" sz="1800" dirty="0">
                <a:effectLst/>
                <a:latin typeface="charter"/>
                <a:ea typeface="Yu Mincho" panose="02020400000000000000" pitchFamily="18" charset="-128"/>
                <a:cs typeface="Times New Roman" panose="02020603050405020304" pitchFamily="18" charset="0"/>
              </a:rPr>
              <a:t>Dijital ikiz(</a:t>
            </a:r>
            <a:r>
              <a:rPr lang="tr-TR" sz="1800" dirty="0" err="1">
                <a:effectLst/>
                <a:latin typeface="charter"/>
                <a:ea typeface="Yu Mincho" panose="02020400000000000000" pitchFamily="18" charset="-128"/>
                <a:cs typeface="Times New Roman" panose="02020603050405020304" pitchFamily="18" charset="0"/>
              </a:rPr>
              <a:t>Digital</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Twin</a:t>
            </a:r>
            <a:r>
              <a:rPr lang="tr-TR" sz="1800" dirty="0">
                <a:effectLst/>
                <a:latin typeface="charter"/>
                <a:ea typeface="Yu Mincho" panose="02020400000000000000" pitchFamily="18" charset="-128"/>
                <a:cs typeface="Times New Roman" panose="02020603050405020304" pitchFamily="18" charset="0"/>
              </a:rPr>
              <a:t>) </a:t>
            </a:r>
          </a:p>
          <a:p>
            <a:endParaRPr lang="tr-TR" sz="1800" dirty="0">
              <a:latin typeface="charter"/>
            </a:endParaRPr>
          </a:p>
        </p:txBody>
      </p:sp>
    </p:spTree>
    <p:extLst>
      <p:ext uri="{BB962C8B-B14F-4D97-AF65-F5344CB8AC3E}">
        <p14:creationId xmlns:p14="http://schemas.microsoft.com/office/powerpoint/2010/main" val="417367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2C7D33F-AC76-4B1D-80FA-64408816B0AE}"/>
              </a:ext>
            </a:extLst>
          </p:cNvPr>
          <p:cNvSpPr>
            <a:spLocks noGrp="1"/>
          </p:cNvSpPr>
          <p:nvPr>
            <p:ph sz="quarter" idx="13"/>
          </p:nvPr>
        </p:nvSpPr>
        <p:spPr>
          <a:xfrm>
            <a:off x="685800" y="377506"/>
            <a:ext cx="10394707" cy="4997080"/>
          </a:xfrm>
        </p:spPr>
        <p:txBody>
          <a:bodyPr>
            <a:normAutofit/>
          </a:bodyPr>
          <a:lstStyle/>
          <a:p>
            <a:r>
              <a:rPr lang="tr-TR" sz="1800" dirty="0">
                <a:solidFill>
                  <a:srgbClr val="FF0000"/>
                </a:solidFill>
                <a:effectLst/>
                <a:latin typeface="charter"/>
                <a:ea typeface="Yu Mincho" panose="02020400000000000000" pitchFamily="18" charset="-128"/>
                <a:cs typeface="Times New Roman" panose="02020603050405020304" pitchFamily="18" charset="0"/>
              </a:rPr>
              <a:t>1-</a:t>
            </a:r>
            <a:r>
              <a:rPr lang="tr-TR" sz="1800" dirty="0">
                <a:solidFill>
                  <a:srgbClr val="FF0000"/>
                </a:solidFill>
                <a:latin typeface="charter"/>
              </a:rPr>
              <a:t> </a:t>
            </a:r>
            <a:r>
              <a:rPr lang="tr-TR" sz="1800" dirty="0">
                <a:solidFill>
                  <a:srgbClr val="000000"/>
                </a:solidFill>
                <a:latin typeface="charter"/>
              </a:rPr>
              <a:t>Uç Ağlarda</a:t>
            </a:r>
            <a:r>
              <a:rPr lang="tr-TR" sz="1800" b="0" i="0" dirty="0">
                <a:solidFill>
                  <a:srgbClr val="000000"/>
                </a:solidFill>
                <a:effectLst/>
                <a:latin typeface="charter"/>
              </a:rPr>
              <a:t> Kaynak Yönetimi için </a:t>
            </a:r>
            <a:r>
              <a:rPr lang="tr-TR" sz="1800" b="0" i="0" dirty="0" err="1">
                <a:solidFill>
                  <a:srgbClr val="000000"/>
                </a:solidFill>
                <a:effectLst/>
                <a:latin typeface="charter"/>
              </a:rPr>
              <a:t>Blockchain</a:t>
            </a:r>
            <a:r>
              <a:rPr lang="tr-TR" sz="1800" b="0" i="0" dirty="0">
                <a:solidFill>
                  <a:srgbClr val="000000"/>
                </a:solidFill>
                <a:effectLst/>
                <a:latin typeface="charter"/>
              </a:rPr>
              <a:t> ve Yapay Zeka</a:t>
            </a:r>
            <a:r>
              <a:rPr lang="tr-TR" sz="1800" dirty="0">
                <a:solidFill>
                  <a:srgbClr val="000000"/>
                </a:solidFill>
                <a:latin typeface="charter"/>
              </a:rPr>
              <a:t> (</a:t>
            </a:r>
            <a:r>
              <a:rPr lang="tr-TR" sz="1800" dirty="0" err="1">
                <a:effectLst/>
                <a:latin typeface="charter"/>
                <a:ea typeface="Yu Mincho" panose="02020400000000000000" pitchFamily="18" charset="-128"/>
                <a:cs typeface="Times New Roman" panose="02020603050405020304" pitchFamily="18" charset="0"/>
              </a:rPr>
              <a:t>Blockchain</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and</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Artificial</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Intelligence</a:t>
            </a:r>
            <a:r>
              <a:rPr lang="tr-TR" sz="1800" dirty="0">
                <a:effectLst/>
                <a:latin typeface="charter"/>
                <a:ea typeface="Yu Mincho" panose="02020400000000000000" pitchFamily="18" charset="-128"/>
                <a:cs typeface="Times New Roman" panose="02020603050405020304" pitchFamily="18" charset="0"/>
              </a:rPr>
              <a:t> </a:t>
            </a:r>
            <a:r>
              <a:rPr lang="tr-TR" sz="1800" dirty="0" err="1">
                <a:effectLst/>
                <a:latin typeface="charter"/>
                <a:ea typeface="Yu Mincho" panose="02020400000000000000" pitchFamily="18" charset="-128"/>
                <a:cs typeface="Times New Roman" panose="02020603050405020304" pitchFamily="18" charset="0"/>
              </a:rPr>
              <a:t>for</a:t>
            </a:r>
            <a:r>
              <a:rPr lang="tr-TR" sz="1800" dirty="0">
                <a:effectLst/>
                <a:latin typeface="charter"/>
                <a:ea typeface="Yu Mincho" panose="02020400000000000000" pitchFamily="18" charset="-128"/>
                <a:cs typeface="Times New Roman" panose="02020603050405020304" pitchFamily="18" charset="0"/>
              </a:rPr>
              <a:t> Resource Management in </a:t>
            </a:r>
            <a:r>
              <a:rPr lang="tr-TR" sz="1800" dirty="0" err="1">
                <a:effectLst/>
                <a:latin typeface="charter"/>
                <a:ea typeface="Yu Mincho" panose="02020400000000000000" pitchFamily="18" charset="-128"/>
                <a:cs typeface="Times New Roman" panose="02020603050405020304" pitchFamily="18" charset="0"/>
              </a:rPr>
              <a:t>Edge</a:t>
            </a:r>
            <a:r>
              <a:rPr lang="tr-TR" sz="1800" dirty="0">
                <a:effectLst/>
                <a:latin typeface="charter"/>
                <a:ea typeface="Yu Mincho" panose="02020400000000000000" pitchFamily="18" charset="-128"/>
                <a:cs typeface="Times New Roman" panose="02020603050405020304" pitchFamily="18" charset="0"/>
              </a:rPr>
              <a:t> Networks)</a:t>
            </a:r>
          </a:p>
          <a:p>
            <a:endParaRPr lang="tr-TR" sz="1800" dirty="0">
              <a:latin typeface="charter"/>
            </a:endParaRPr>
          </a:p>
          <a:p>
            <a:pPr marL="0" indent="0">
              <a:lnSpc>
                <a:spcPct val="107000"/>
              </a:lnSpc>
              <a:spcAft>
                <a:spcPts val="800"/>
              </a:spcAft>
              <a:buNone/>
            </a:pPr>
            <a:r>
              <a:rPr lang="tr-TR" sz="1800" dirty="0" err="1">
                <a:solidFill>
                  <a:srgbClr val="000000"/>
                </a:solidFill>
                <a:effectLst/>
                <a:latin typeface="charter"/>
                <a:ea typeface="Times New Roman" panose="02020603050405020304" pitchFamily="18" charset="0"/>
                <a:cs typeface="Times New Roman" panose="02020603050405020304" pitchFamily="18" charset="0"/>
              </a:rPr>
              <a:t>blockchain</a:t>
            </a:r>
            <a:r>
              <a:rPr lang="tr-TR" sz="1800" dirty="0">
                <a:solidFill>
                  <a:srgbClr val="000000"/>
                </a:solidFill>
                <a:effectLst/>
                <a:latin typeface="charter"/>
                <a:ea typeface="Times New Roman" panose="02020603050405020304" pitchFamily="18" charset="0"/>
                <a:cs typeface="Times New Roman" panose="02020603050405020304" pitchFamily="18" charset="0"/>
              </a:rPr>
              <a:t> teknolojisinin Son yıllarda büyük bir başarıya ulaştı. Araştırmacılar, esas olarak veri güvenliğini artırmak için uç ağlarda </a:t>
            </a:r>
            <a:r>
              <a:rPr lang="tr-TR" sz="1800" dirty="0" err="1">
                <a:solidFill>
                  <a:srgbClr val="000000"/>
                </a:solidFill>
                <a:effectLst/>
                <a:latin typeface="charter"/>
                <a:ea typeface="Times New Roman" panose="02020603050405020304" pitchFamily="18" charset="0"/>
                <a:cs typeface="Times New Roman" panose="02020603050405020304" pitchFamily="18" charset="0"/>
              </a:rPr>
              <a:t>blockchain</a:t>
            </a:r>
            <a:r>
              <a:rPr lang="tr-TR" sz="1800" dirty="0">
                <a:solidFill>
                  <a:srgbClr val="000000"/>
                </a:solidFill>
                <a:effectLst/>
                <a:latin typeface="charter"/>
                <a:ea typeface="Times New Roman" panose="02020603050405020304" pitchFamily="18" charset="0"/>
                <a:cs typeface="Times New Roman" panose="02020603050405020304" pitchFamily="18" charset="0"/>
              </a:rPr>
              <a:t> uyguladılar. Örneğin, </a:t>
            </a:r>
          </a:p>
          <a:p>
            <a:pPr marL="0" indent="0">
              <a:lnSpc>
                <a:spcPct val="107000"/>
              </a:lnSpc>
              <a:spcAft>
                <a:spcPts val="800"/>
              </a:spcAft>
              <a:buNone/>
            </a:pPr>
            <a:r>
              <a:rPr lang="tr-TR" sz="1800" dirty="0" err="1">
                <a:solidFill>
                  <a:srgbClr val="000000"/>
                </a:solidFill>
                <a:effectLst/>
                <a:latin typeface="charter"/>
                <a:ea typeface="Times New Roman" panose="02020603050405020304" pitchFamily="18" charset="0"/>
                <a:cs typeface="Times New Roman" panose="02020603050405020304" pitchFamily="18" charset="0"/>
              </a:rPr>
              <a:t>Kang</a:t>
            </a:r>
            <a:r>
              <a:rPr lang="tr-TR" sz="1800" dirty="0">
                <a:solidFill>
                  <a:srgbClr val="000000"/>
                </a:solidFill>
                <a:effectLst/>
                <a:latin typeface="charter"/>
                <a:ea typeface="Times New Roman" panose="02020603050405020304" pitchFamily="18" charset="0"/>
                <a:cs typeface="Times New Roman" panose="02020603050405020304" pitchFamily="18" charset="0"/>
              </a:rPr>
              <a:t> ve arkadaşları [8] </a:t>
            </a:r>
            <a:r>
              <a:rPr lang="tr-TR" sz="1800" dirty="0" err="1">
                <a:solidFill>
                  <a:srgbClr val="000000"/>
                </a:solidFill>
                <a:effectLst/>
                <a:latin typeface="charter"/>
                <a:ea typeface="Times New Roman" panose="02020603050405020304" pitchFamily="18" charset="0"/>
                <a:cs typeface="Times New Roman" panose="02020603050405020304" pitchFamily="18" charset="0"/>
              </a:rPr>
              <a:t>araçsal</a:t>
            </a:r>
            <a:r>
              <a:rPr lang="tr-TR" sz="1800" dirty="0">
                <a:solidFill>
                  <a:srgbClr val="000000"/>
                </a:solidFill>
                <a:effectLst/>
                <a:latin typeface="charter"/>
                <a:ea typeface="Times New Roman" panose="02020603050405020304" pitchFamily="18" charset="0"/>
                <a:cs typeface="Times New Roman" panose="02020603050405020304" pitchFamily="18" charset="0"/>
              </a:rPr>
              <a:t> bilgi işlem ağlarında veri paylaşımı için konsorsiyum blok zincirinden ve akıllı sözleşmeden yararlandı ve bir itibar mekanizması dağıtarak paylaşılan verilerin kalitesini artırdı. </a:t>
            </a:r>
          </a:p>
          <a:p>
            <a:pPr marL="0" indent="0">
              <a:lnSpc>
                <a:spcPct val="107000"/>
              </a:lnSpc>
              <a:spcAft>
                <a:spcPts val="800"/>
              </a:spcAft>
              <a:buNone/>
            </a:pPr>
            <a:r>
              <a:rPr lang="tr-TR" sz="1800" dirty="0" err="1">
                <a:solidFill>
                  <a:srgbClr val="000000"/>
                </a:solidFill>
                <a:effectLst/>
                <a:latin typeface="charter"/>
                <a:ea typeface="Times New Roman" panose="02020603050405020304" pitchFamily="18" charset="0"/>
                <a:cs typeface="Times New Roman" panose="02020603050405020304" pitchFamily="18" charset="0"/>
              </a:rPr>
              <a:t>Jiang</a:t>
            </a:r>
            <a:r>
              <a:rPr lang="tr-TR" sz="1800" dirty="0">
                <a:solidFill>
                  <a:srgbClr val="000000"/>
                </a:solidFill>
                <a:effectLst/>
                <a:latin typeface="charter"/>
                <a:ea typeface="Times New Roman" panose="02020603050405020304" pitchFamily="18" charset="0"/>
                <a:cs typeface="Times New Roman" panose="02020603050405020304" pitchFamily="18" charset="0"/>
              </a:rPr>
              <a:t> ve arkadaşları [9] sıkışık alanlarda işlem doğrulama sürecini hızlandırmak için sözleşme teorisini kullanarak ortak bir işlem aktarma ve blok doğrulama optimizasyonu yaklaşımı önerdi</a:t>
            </a:r>
            <a:endParaRPr lang="tr-TR" sz="1800" dirty="0">
              <a:effectLst/>
              <a:latin typeface="charter"/>
              <a:ea typeface="Yu Mincho" panose="02020400000000000000" pitchFamily="18" charset="-128"/>
              <a:cs typeface="Times New Roman" panose="02020603050405020304" pitchFamily="18" charset="0"/>
            </a:endParaRPr>
          </a:p>
          <a:p>
            <a:pPr marL="0" indent="0">
              <a:lnSpc>
                <a:spcPct val="107000"/>
              </a:lnSpc>
              <a:spcAft>
                <a:spcPts val="800"/>
              </a:spcAft>
              <a:buNone/>
            </a:pPr>
            <a:endParaRPr lang="tr-TR" sz="1800" dirty="0">
              <a:effectLst/>
              <a:latin typeface="charter"/>
              <a:ea typeface="Yu Mincho" panose="02020400000000000000" pitchFamily="18" charset="-128"/>
              <a:cs typeface="Times New Roman" panose="02020603050405020304" pitchFamily="18" charset="0"/>
            </a:endParaRPr>
          </a:p>
          <a:p>
            <a:pPr marL="0" indent="0">
              <a:buNone/>
            </a:pPr>
            <a:endParaRPr lang="tr-TR" sz="1800" dirty="0">
              <a:latin typeface="charter"/>
            </a:endParaRPr>
          </a:p>
        </p:txBody>
      </p:sp>
    </p:spTree>
    <p:extLst>
      <p:ext uri="{BB962C8B-B14F-4D97-AF65-F5344CB8AC3E}">
        <p14:creationId xmlns:p14="http://schemas.microsoft.com/office/powerpoint/2010/main" val="27553595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a Olay">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TM04033927[[fn=Ana Olay]]</Template>
  <TotalTime>1819</TotalTime>
  <Words>3801</Words>
  <Application>Microsoft Office PowerPoint</Application>
  <PresentationFormat>Geniş ekran</PresentationFormat>
  <Paragraphs>144</Paragraphs>
  <Slides>45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45</vt:i4>
      </vt:variant>
    </vt:vector>
  </HeadingPairs>
  <TitlesOfParts>
    <vt:vector size="51" baseType="lpstr">
      <vt:lpstr>charter</vt:lpstr>
      <vt:lpstr>Arial</vt:lpstr>
      <vt:lpstr>Impact</vt:lpstr>
      <vt:lpstr>Roboto</vt:lpstr>
      <vt:lpstr>Trebuchet MS</vt:lpstr>
      <vt:lpstr>Ana Olay</vt:lpstr>
      <vt:lpstr>Communication-Efficient Federated Learning and Permissioned Blockchain for Digital Twin Edge Networks</vt:lpstr>
      <vt:lpstr>kAVRAMLAR</vt:lpstr>
      <vt:lpstr>PowerPoint Sunusu</vt:lpstr>
      <vt:lpstr>PowerPoint Sunusu</vt:lpstr>
      <vt:lpstr>PowerPoint Sunusu</vt:lpstr>
      <vt:lpstr>I. Giriş</vt:lpstr>
      <vt:lpstr>PowerPoint Sunusu</vt:lpstr>
      <vt:lpstr>II. Alakalı çalışma</vt:lpstr>
      <vt:lpstr>PowerPoint Sunusu</vt:lpstr>
      <vt:lpstr>PowerPoint Sunusu</vt:lpstr>
      <vt:lpstr>PowerPoint Sunusu</vt:lpstr>
      <vt:lpstr>PowerPoint Sunusu</vt:lpstr>
      <vt:lpstr>PowerPoint Sunusu</vt:lpstr>
      <vt:lpstr>PowerPoint Sunusu</vt:lpstr>
      <vt:lpstr>PowerPoint Sunusu</vt:lpstr>
      <vt:lpstr>III. Sistem modeli</vt:lpstr>
      <vt:lpstr>PowerPoint Sunusu</vt:lpstr>
      <vt:lpstr>PowerPoint Sunusu</vt:lpstr>
      <vt:lpstr>PowerPoint Sunusu</vt:lpstr>
      <vt:lpstr>PowerPoint Sunusu</vt:lpstr>
      <vt:lpstr>IV. DITEN İÇİN İLETİŞİM-VERİMLİ FEDERe ÖĞRENİMİ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V. DITEN İÇİN HAFİF BLOK ZİNCİRİ VE FEDERASYONLU ÖĞRENİM</vt:lpstr>
      <vt:lpstr>PowerPoint Sunusu</vt:lpstr>
      <vt:lpstr>PowerPoint Sunusu</vt:lpstr>
      <vt:lpstr>PowerPoint Sunusu</vt:lpstr>
      <vt:lpstr>PowerPoint Sunusu</vt:lpstr>
      <vt:lpstr>PowerPoint Sunusu</vt:lpstr>
      <vt:lpstr>PowerPoint Sunusu</vt:lpstr>
      <vt:lpstr>PowerPoint Sunusu</vt:lpstr>
      <vt:lpstr>                       VI. sayısal sonuçlar</vt:lpstr>
      <vt:lpstr>                                  çözüm</vt:lpstr>
      <vt:lpstr>                          referanslar</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Doğukan Ergin</dc:creator>
  <cp:lastModifiedBy>Doğukan Ergin</cp:lastModifiedBy>
  <cp:revision>136</cp:revision>
  <dcterms:created xsi:type="dcterms:W3CDTF">2021-10-30T23:59:32Z</dcterms:created>
  <dcterms:modified xsi:type="dcterms:W3CDTF">2021-12-04T14:13:58Z</dcterms:modified>
</cp:coreProperties>
</file>