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1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snapToObjects="1">
      <p:cViewPr varScale="1">
        <p:scale>
          <a:sx n="100" d="100"/>
          <a:sy n="100" d="100"/>
        </p:scale>
        <p:origin x="0" y="0"/>
      </p:cViewPr>
      <p:guideLst>
        <p:guide orient="horz" pos="2158"/>
        <p:guide pos="3839"/>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presProps" Target="presProps.xml"  /><Relationship Id="rId12" Type="http://schemas.openxmlformats.org/officeDocument/2006/relationships/viewProps" Target="viewProps.xml"  /><Relationship Id="rId13" Type="http://schemas.openxmlformats.org/officeDocument/2006/relationships/theme" Target="theme/theme1.xml"  /><Relationship Id="rId14"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idx="0"/>
          </p:nvPr>
        </p:nvSpPr>
        <p:spPr>
          <a:xfrm>
            <a:off x="914399" y="2130425"/>
            <a:ext cx="10363198"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799" y="3886200"/>
            <a:ext cx="853439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940A130E-E3B8-4EBE-931F-81B26B8448A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00C6A38-4290-41DD-B95C-4155372FD4AF}" type="slidenum">
              <a:rPr lang="ko-KR" altLang="en-US" smtClean="0"/>
              <a:pPr/>
              <a:t>‹#›</a:t>
            </a:fld>
            <a:endParaRPr lang="ko-KR" altLang="en-US"/>
          </a:p>
        </p:txBody>
      </p:sp>
    </p:spTree>
  </p:cSld>
  <p:clrMapOvr>
    <a:masterClrMapping/>
  </p:clrMapOvr>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Only" preserve="1">
  <p:cSld name="간지">
    <p:spTree>
      <p:nvGrpSpPr>
        <p:cNvPr id="1" name=""/>
        <p:cNvGrpSpPr/>
        <p:nvPr/>
      </p:nvGrpSpPr>
      <p:grpSpPr>
        <a:xfrm>
          <a:off x="0" y="0"/>
          <a:ext cx="0" cy="0"/>
          <a:chOff x="0" y="0"/>
          <a:chExt cx="0" cy="0"/>
        </a:xfrm>
      </p:grpSpPr>
      <p:sp>
        <p:nvSpPr>
          <p:cNvPr id="2" name="제목 1"/>
          <p:cNvSpPr>
            <a:spLocks noGrp="1"/>
          </p:cNvSpPr>
          <p:nvPr>
            <p:ph type="ctrTitle" idx="0"/>
          </p:nvPr>
        </p:nvSpPr>
        <p:spPr>
          <a:xfrm>
            <a:off x="0" y="2130425"/>
            <a:ext cx="12192000" cy="1470025"/>
          </a:xfrm>
        </p:spPr>
        <p:txBody>
          <a:bodyPr>
            <a:normAutofit/>
          </a:bodyPr>
          <a:lstStyle>
            <a:lvl1pPr>
              <a:defRPr sz="4400" b="1"/>
            </a:lvl1p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CA348888-F454-4AD2-BA62-3AF29D9807C0}"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clipArtAndTx" preserve="1">
  <p:cSld name="목차">
    <p:spTree>
      <p:nvGrpSpPr>
        <p:cNvPr id="1" name=""/>
        <p:cNvGrpSpPr/>
        <p:nvPr/>
      </p:nvGrpSpPr>
      <p:grpSpPr>
        <a:xfrm>
          <a:off x="0" y="0"/>
          <a:ext cx="0" cy="0"/>
          <a:chOff x="0" y="0"/>
          <a:chExt cx="0" cy="0"/>
        </a:xfrm>
      </p:grpSpPr>
      <p:sp>
        <p:nvSpPr>
          <p:cNvPr id="2" name="제목 1"/>
          <p:cNvSpPr>
            <a:spLocks noGrp="1"/>
          </p:cNvSpPr>
          <p:nvPr>
            <p:ph type="title" idx="0"/>
          </p:nvPr>
        </p:nvSpPr>
        <p:spPr>
          <a:xfrm>
            <a:off x="609599" y="274638"/>
            <a:ext cx="10972798" cy="1143000"/>
          </a:xfrm>
        </p:spPr>
        <p:txBody>
          <a:bodyPr/>
          <a:lstStyle>
            <a:lvl1pPr>
              <a:defRPr/>
            </a:lvl1pPr>
          </a:lstStyle>
          <a:p>
            <a:r>
              <a:rPr lang="ko-KR" altLang="en-US" smtClean="0"/>
              <a:t>마스터 제목 스타일 편집</a:t>
            </a:r>
            <a:endParaRPr lang="ko-KR" altLang="en-US"/>
          </a:p>
        </p:txBody>
      </p:sp>
      <p:sp>
        <p:nvSpPr>
          <p:cNvPr id="8" name="텍스트 개체 틀 7"/>
          <p:cNvSpPr>
            <a:spLocks noGrp="1"/>
          </p:cNvSpPr>
          <p:nvPr>
            <p:ph type="body" sz="quarter" idx="14" hasCustomPrompt="1"/>
          </p:nvPr>
        </p:nvSpPr>
        <p:spPr>
          <a:xfrm>
            <a:off x="2857477" y="2214563"/>
            <a:ext cx="6477021" cy="3214687"/>
          </a:xfrm>
        </p:spPr>
        <p:txBody>
          <a:bodyPr>
            <a:normAutofit/>
          </a:bodyPr>
          <a:lstStyle>
            <a:lvl1pPr>
              <a:lnSpc>
                <a:spcPct val="150000"/>
              </a:lnSpc>
              <a:defRPr sz="2400"/>
            </a:lvl1pPr>
          </a:lstStyle>
          <a:p>
            <a:pPr lvl="0"/>
            <a:r>
              <a:rPr lang="ko-KR" altLang="en-US" smtClean="0"/>
              <a:t>첫째 목차</a:t>
            </a:r>
            <a:endParaRPr lang="ko-KR" altLang="en-US"/>
          </a:p>
          <a:p>
            <a:pPr lvl="0"/>
            <a:r>
              <a:rPr lang="ko-KR" altLang="en-US" smtClean="0"/>
              <a:t>둘째 목차</a:t>
            </a:r>
            <a:endParaRPr lang="ko-KR" altLang="en-US"/>
          </a:p>
          <a:p>
            <a:pPr lvl="0"/>
            <a:r>
              <a:rPr lang="ko-KR" altLang="en-US" smtClean="0"/>
              <a:t>셋째 목차</a:t>
            </a:r>
            <a:endParaRPr lang="ko-KR" altLang="en-US"/>
          </a:p>
          <a:p>
            <a:pPr lvl="0"/>
            <a:r>
              <a:rPr lang="ko-KR" altLang="en-US" smtClean="0"/>
              <a:t>넷째 목차</a:t>
            </a:r>
            <a:endParaRPr lang="ko-KR" altLang="en-US"/>
          </a:p>
          <a:p>
            <a:pPr lvl="0"/>
            <a:r>
              <a:rPr lang="ko-KR" altLang="en-US" smtClean="0"/>
              <a:t>다섯째 목차</a:t>
            </a:r>
            <a:endParaRPr lang="ko-KR" altLang="en-US"/>
          </a:p>
        </p:txBody>
      </p:sp>
      <p:sp>
        <p:nvSpPr>
          <p:cNvPr id="4" name="날짜 개체 틀 3"/>
          <p:cNvSpPr>
            <a:spLocks noGrp="1"/>
          </p:cNvSpPr>
          <p:nvPr>
            <p:ph type="dt" sz="half" idx="10"/>
          </p:nvPr>
        </p:nvSpPr>
        <p:spPr/>
        <p:txBody>
          <a:bodyPr/>
          <a:lstStyle/>
          <a:p>
            <a:fld id="{956FEC12-A4C9-4837-AF94-AD867782C04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1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세로 제목 및 본문">
    <p:spTree>
      <p:nvGrpSpPr>
        <p:cNvPr id="1" name=""/>
        <p:cNvGrpSpPr/>
        <p:nvPr/>
      </p:nvGrpSpPr>
      <p:grpSpPr>
        <a:xfrm>
          <a:off x="0" y="0"/>
          <a:ext cx="0" cy="0"/>
          <a:chOff x="0" y="0"/>
          <a:chExt cx="0" cy="0"/>
        </a:xfrm>
      </p:grpSpPr>
      <p:sp>
        <p:nvSpPr>
          <p:cNvPr id="2" name="세로 제목 1"/>
          <p:cNvSpPr>
            <a:spLocks noGrp="1"/>
          </p:cNvSpPr>
          <p:nvPr>
            <p:ph type="title" orient="vert" idx="0"/>
          </p:nvPr>
        </p:nvSpPr>
        <p:spPr>
          <a:xfrm>
            <a:off x="8839199" y="274638"/>
            <a:ext cx="2743199"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599" y="274638"/>
            <a:ext cx="8026399"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957F84A3-4F29-4053-ACFD-1BAF2D3F140C}"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953836A-82A3-4C8B-9D31-CD724F3673ED}"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p>
            <a:fld id="{AD2EBAF6-36D0-4DD8-B695-D4C1B37E35D6}" type="datetime1">
              <a:rPr lang="ko-KR" altLang="en-US" smtClean="0"/>
              <a:pPr/>
              <a:t>2009-12-07</a:t>
            </a:fld>
            <a:endParaRPr lang="ko-KR" altLang="en-US"/>
          </a:p>
        </p:txBody>
      </p:sp>
      <p:sp>
        <p:nvSpPr>
          <p:cNvPr id="3" name="바닥글 개체 틀 4"/>
          <p:cNvSpPr>
            <a:spLocks noGrp="1"/>
          </p:cNvSpPr>
          <p:nvPr>
            <p:ph type="ftr" sz="quarter" idx="11"/>
          </p:nvPr>
        </p:nvSpPr>
        <p:spPr/>
        <p:txBody>
          <a:bodyPr/>
          <a:lstStyle/>
          <a:p>
            <a:endParaRPr lang="ko-KR" altLang="en-US"/>
          </a:p>
        </p:txBody>
      </p:sp>
      <p:sp>
        <p:nvSpPr>
          <p:cNvPr id="4"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idx="0"/>
          </p:nvPr>
        </p:nvSpPr>
        <p:spPr>
          <a:xfrm>
            <a:off x="963083" y="4406900"/>
            <a:ext cx="10363198"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3" y="2906713"/>
            <a:ext cx="10363198"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60728D28-603B-4EFC-80F8-17E5E9107035}"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내용 2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599" y="1600200"/>
            <a:ext cx="5384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3"/>
          <p:cNvSpPr>
            <a:spLocks noGrp="1"/>
          </p:cNvSpPr>
          <p:nvPr>
            <p:ph type="dt" sz="half" idx="10"/>
          </p:nvPr>
        </p:nvSpPr>
        <p:spPr/>
        <p:txBody>
          <a:bodyPr/>
          <a:lstStyle/>
          <a:p>
            <a:fld id="{A27A1F4E-0809-4239-8034-C38E431DAF92}"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날짜 개체 틀 3"/>
          <p:cNvSpPr>
            <a:spLocks noGrp="1"/>
          </p:cNvSpPr>
          <p:nvPr>
            <p:ph type="dt" sz="half" idx="10"/>
          </p:nvPr>
        </p:nvSpPr>
        <p:spPr/>
        <p:txBody>
          <a:bodyPr/>
          <a:lstStyle/>
          <a:p>
            <a:fld id="{5E0DA496-7307-4E8B-88DE-CB97B48BAB6F}" type="datetime1">
              <a:rPr lang="ko-KR" altLang="en-US" smtClean="0"/>
              <a:pPr/>
              <a:t>2009-12-07</a:t>
            </a:fld>
            <a:endParaRPr lang="ko-KR" altLang="en-US"/>
          </a:p>
        </p:txBody>
      </p:sp>
      <p:sp>
        <p:nvSpPr>
          <p:cNvPr id="4" name="바닥글 개체 틀 4"/>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7.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bl" preserve="1">
  <p:cSld name="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표 개체 틀 2"/>
          <p:cNvSpPr>
            <a:spLocks noGrp="1"/>
          </p:cNvSpPr>
          <p:nvPr>
            <p:ph type="tbl" sz="quarter" idx="13"/>
          </p:nvPr>
        </p:nvSpPr>
        <p:spPr>
          <a:xfrm>
            <a:off x="608037" y="1643063"/>
            <a:ext cx="10972798" cy="4525200"/>
          </a:xfrm>
        </p:spPr>
        <p:txBody>
          <a:bodyPr/>
          <a:lstStyle>
            <a:lvl1pPr>
              <a:buFontTx/>
              <a:buNone/>
              <a:defRPr/>
            </a:lvl1pPr>
          </a:lstStyle>
          <a:p>
            <a:r>
              <a:rPr lang="ko-KR" altLang="en-US" smtClean="0"/>
              <a:t>표를 추가하려면 아이콘을 클릭하십시오</a:t>
            </a:r>
            <a:endParaRPr lang="ko-KR" altLang="en-US"/>
          </a:p>
        </p:txBody>
      </p:sp>
      <p:sp>
        <p:nvSpPr>
          <p:cNvPr id="4" name="날짜 개체 틀 3"/>
          <p:cNvSpPr>
            <a:spLocks noGrp="1"/>
          </p:cNvSpPr>
          <p:nvPr>
            <p:ph type="dt" sz="half" idx="10"/>
          </p:nvPr>
        </p:nvSpPr>
        <p:spPr/>
        <p:txBody>
          <a:bodyPr/>
          <a:lstStyle/>
          <a:p>
            <a:fld id="{58721E90-850C-410B-8B89-8394F580CFDA}" type="datetime1">
              <a:rPr lang="ko-KR" altLang="en-US" smtClean="0"/>
              <a:pPr/>
              <a:t>2009-12-07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fourObj" preserve="1">
  <p:cSld name="내용 4개">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r>
              <a:rPr lang="ko-KR" altLang="en-US" smtClean="0"/>
              <a:t>마스터 제목 스타일 편집</a:t>
            </a:r>
            <a:endParaRPr lang="ko-KR" altLang="en-US"/>
          </a:p>
        </p:txBody>
      </p:sp>
      <p:sp>
        <p:nvSpPr>
          <p:cNvPr id="3" name="내용 개체 틀 2"/>
          <p:cNvSpPr>
            <a:spLocks noGrp="1"/>
          </p:cNvSpPr>
          <p:nvPr>
            <p:ph sz="quarter" idx="1"/>
          </p:nvPr>
        </p:nvSpPr>
        <p:spPr>
          <a:xfrm>
            <a:off x="609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599" y="160020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08037"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내용 개체 틀 5"/>
          <p:cNvSpPr>
            <a:spLocks noGrp="1"/>
          </p:cNvSpPr>
          <p:nvPr>
            <p:ph sz="quarter" idx="4"/>
          </p:nvPr>
        </p:nvSpPr>
        <p:spPr>
          <a:xfrm>
            <a:off x="6196036" y="3984220"/>
            <a:ext cx="5384799" cy="2196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8" name="바닥글 개체 틀 4"/>
          <p:cNvSpPr>
            <a:spLocks noGrp="1"/>
          </p:cNvSpPr>
          <p:nvPr>
            <p:ph type="ftr" sz="quarter" idx="11"/>
          </p:nvPr>
        </p:nvSpPr>
        <p:spPr/>
        <p:txBody>
          <a:bodyPr/>
          <a:lstStyle/>
          <a:p>
            <a:endParaRPr lang="ko-KR" altLang="en-US"/>
          </a:p>
        </p:txBody>
      </p:sp>
      <p:sp>
        <p:nvSpPr>
          <p:cNvPr id="9"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그림 및 설명">
    <p:spTree>
      <p:nvGrpSpPr>
        <p:cNvPr id="1" name=""/>
        <p:cNvGrpSpPr/>
        <p:nvPr/>
      </p:nvGrpSpPr>
      <p:grpSpPr>
        <a:xfrm>
          <a:off x="0" y="0"/>
          <a:ext cx="0" cy="0"/>
          <a:chOff x="0" y="0"/>
          <a:chExt cx="0" cy="0"/>
        </a:xfrm>
      </p:grpSpPr>
      <p:sp>
        <p:nvSpPr>
          <p:cNvPr id="2" name="제목 1"/>
          <p:cNvSpPr>
            <a:spLocks noGrp="1"/>
          </p:cNvSpPr>
          <p:nvPr>
            <p:ph type="title" idx="0"/>
          </p:nvPr>
        </p:nvSpPr>
        <p:spPr>
          <a:xfrm>
            <a:off x="2389716" y="4800600"/>
            <a:ext cx="7315199"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6" y="612775"/>
            <a:ext cx="7315199"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ko-KR" altLang="en-US"/>
          </a:p>
        </p:txBody>
      </p:sp>
      <p:sp>
        <p:nvSpPr>
          <p:cNvPr id="4" name="텍스트 개체 틀 3"/>
          <p:cNvSpPr>
            <a:spLocks noGrp="1"/>
          </p:cNvSpPr>
          <p:nvPr>
            <p:ph type="body" sz="half" idx="2"/>
          </p:nvPr>
        </p:nvSpPr>
        <p:spPr>
          <a:xfrm>
            <a:off x="2389716" y="5367338"/>
            <a:ext cx="731519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ko-KR" altLang="en-US" smtClean="0"/>
              <a:t>마스터 텍스트 스타일을 편집합니다</a:t>
            </a:r>
            <a:endParaRPr lang="ko-KR" altLang="en-US"/>
          </a:p>
        </p:txBody>
      </p:sp>
      <p:sp>
        <p:nvSpPr>
          <p:cNvPr id="5" name="날짜 개체 틀 3"/>
          <p:cNvSpPr>
            <a:spLocks noGrp="1"/>
          </p:cNvSpPr>
          <p:nvPr>
            <p:ph type="dt" sz="half" idx="10"/>
          </p:nvPr>
        </p:nvSpPr>
        <p:spPr/>
        <p:txBody>
          <a:bodyPr/>
          <a:lstStyle/>
          <a:p>
            <a:fld id="{5ACE7E28-9336-4363-8674-B91477D8F243}" type="datetime1">
              <a:rPr lang="ko-KR" altLang="en-US" smtClean="0"/>
              <a:pPr/>
              <a:t>2009-12-07</a:t>
            </a:fld>
            <a:endParaRPr lang="ko-KR" altLang="en-US"/>
          </a:p>
        </p:txBody>
      </p:sp>
      <p:sp>
        <p:nvSpPr>
          <p:cNvPr id="6"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12"/>
          </p:nvPr>
        </p:nvSpPr>
        <p:spPr/>
        <p:txBody>
          <a:bodyPr/>
          <a:lstStyle/>
          <a:p>
            <a:fld id="{AD22CD3B-FDDF-4998-970C-76E6E0BEC65F}"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idx="0"/>
          </p:nvPr>
        </p:nvSpPr>
        <p:spPr>
          <a:xfrm>
            <a:off x="609599" y="274638"/>
            <a:ext cx="10972798"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599" y="1600200"/>
            <a:ext cx="10972798" cy="4525963"/>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a:p>
        </p:txBody>
      </p:sp>
      <p:sp>
        <p:nvSpPr>
          <p:cNvPr id="4" name="날짜 개체 틀 3"/>
          <p:cNvSpPr>
            <a:spLocks noGrp="1"/>
          </p:cNvSpPr>
          <p:nvPr>
            <p:ph type="dt" sz="half" idx="2"/>
          </p:nvPr>
        </p:nvSpPr>
        <p:spPr>
          <a:xfrm>
            <a:off x="609599"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2D86A-5F52-4165-8473-F1B836277586}" type="datetime1">
              <a:rPr lang="ko-KR" altLang="en-US" smtClean="0"/>
              <a:pPr/>
              <a:t>2009-12-07</a:t>
            </a:fld>
            <a:endParaRPr lang="ko-KR" altLang="en-US"/>
          </a:p>
        </p:txBody>
      </p:sp>
      <p:sp>
        <p:nvSpPr>
          <p:cNvPr id="5" name="바닥글 개체 틀 4"/>
          <p:cNvSpPr>
            <a:spLocks noGrp="1"/>
          </p:cNvSpPr>
          <p:nvPr>
            <p:ph type="ftr" sz="quarter" idx="3"/>
          </p:nvPr>
        </p:nvSpPr>
        <p:spPr>
          <a:xfrm>
            <a:off x="4165599" y="6356350"/>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7599" y="6356350"/>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2CD3B-FDDF-4998-970C-76E6E0BEC65F}"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a:lvl2pPr rtl="0" eaLnBrk="1" latinLnBrk="1" hangingPunct="1">
        <a:defRPr>
          <a:solidFill>
            <a:schemeClr val="tx2"/>
          </a:solidFill>
        </a:defRPr>
      </a:lvl2pPr>
      <a:lvl3pPr rtl="0" eaLnBrk="1" latinLnBrk="1" hangingPunct="1">
        <a:defRPr>
          <a:solidFill>
            <a:schemeClr val="tx2"/>
          </a:solidFill>
        </a:defRPr>
      </a:lvl3pPr>
      <a:lvl4pPr rtl="0" eaLnBrk="1" latinLnBrk="1" hangingPunct="1">
        <a:defRPr>
          <a:solidFill>
            <a:schemeClr val="tx2"/>
          </a:solidFill>
        </a:defRPr>
      </a:lvl4pPr>
      <a:lvl5pPr rtl="0" eaLnBrk="1" latinLnBrk="1" hangingPunct="1">
        <a:defRPr>
          <a:solidFill>
            <a:schemeClr val="tx2"/>
          </a:solidFill>
        </a:defRPr>
      </a:lvl5pPr>
      <a:lvl6pPr rtl="0" eaLnBrk="1" latinLnBrk="1" hangingPunct="1">
        <a:defRPr>
          <a:solidFill>
            <a:schemeClr val="tx2"/>
          </a:solidFill>
        </a:defRPr>
      </a:lvl6pPr>
      <a:lvl7pPr rtl="0" eaLnBrk="1" latinLnBrk="1" hangingPunct="1">
        <a:defRPr>
          <a:solidFill>
            <a:schemeClr val="tx2"/>
          </a:solidFill>
        </a:defRPr>
      </a:lvl7pPr>
      <a:lvl8pPr rtl="0" eaLnBrk="1" latinLnBrk="1" hangingPunct="1">
        <a:defRPr>
          <a:solidFill>
            <a:schemeClr val="tx2"/>
          </a:solidFill>
        </a:defRPr>
      </a:lvl8pPr>
      <a:lvl9pPr rtl="0" eaLnBrk="1" latinLnBrk="1" hangingPunct="1">
        <a:defRPr>
          <a:solidFill>
            <a:schemeClr val="tx2"/>
          </a:solidFill>
        </a:defRPr>
      </a:lvl9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idx="0"/>
          </p:nvPr>
        </p:nvSpPr>
        <p:spPr/>
        <p:txBody>
          <a:bodyPr/>
          <a:lstStyle/>
          <a:p>
            <a:pPr>
              <a:defRPr/>
            </a:pPr>
            <a:r>
              <a:rPr lang="en-US" altLang="ko-KR" sz="6000"/>
              <a:t>Capstone Project</a:t>
            </a:r>
            <a:endParaRPr lang="en-US" altLang="ko-KR" sz="6000"/>
          </a:p>
        </p:txBody>
      </p:sp>
      <p:sp>
        <p:nvSpPr>
          <p:cNvPr id="3" name="부제목 2"/>
          <p:cNvSpPr>
            <a:spLocks noGrp="1"/>
          </p:cNvSpPr>
          <p:nvPr>
            <p:ph type="subTitle" idx="1"/>
          </p:nvPr>
        </p:nvSpPr>
        <p:spPr/>
        <p:txBody>
          <a:bodyPr/>
          <a:lstStyle/>
          <a:p>
            <a:pPr>
              <a:defRPr/>
            </a:pPr>
            <a:r>
              <a:rPr lang="ko-KR" altLang="en-US"/>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1. Introduction</a:t>
            </a:r>
            <a:endParaRPr lang="en-US" altLang="ko-KR"/>
          </a:p>
        </p:txBody>
      </p:sp>
      <p:sp>
        <p:nvSpPr>
          <p:cNvPr id="3" name="내용 개체 틀 2"/>
          <p:cNvSpPr>
            <a:spLocks noGrp="1"/>
          </p:cNvSpPr>
          <p:nvPr>
            <p:ph idx="1"/>
          </p:nvPr>
        </p:nvSpPr>
        <p:spPr/>
        <p:txBody>
          <a:bodyPr/>
          <a:lstStyle/>
          <a:p>
            <a:pPr marL="0" indent="0">
              <a:buNone/>
              <a:defRPr/>
            </a:pPr>
            <a:r>
              <a:rPr lang="ko-KR" altLang="en-US"/>
              <a:t>New York has always been the vibrant city. It is often selected as the best city for college students who seek professional success, as New York is full of job opportunities. Therefore, through completing this capstone project, I would like to find the best place to live in New York for college students. Specifically, I will start with the area (Manhattan, Brooklyn) nearby New York University that has 50,000+ students. It starts with the assumption that college students like places nearby sports facilities such as gyms and yoga studios.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defRPr/>
            </a:pPr>
            <a:r>
              <a:rPr lang="en-US" altLang="ko-KR"/>
              <a:t>2. Data to use</a:t>
            </a:r>
            <a:endParaRPr lang="en-US" altLang="ko-KR"/>
          </a:p>
        </p:txBody>
      </p:sp>
      <p:sp>
        <p:nvSpPr>
          <p:cNvPr id="3" name="내용 개체 틀 2"/>
          <p:cNvSpPr>
            <a:spLocks noGrp="1"/>
          </p:cNvSpPr>
          <p:nvPr>
            <p:ph idx="1"/>
          </p:nvPr>
        </p:nvSpPr>
        <p:spPr/>
        <p:txBody>
          <a:bodyPr/>
          <a:lstStyle/>
          <a:p>
            <a:pPr marL="0" indent="0">
              <a:buNone/>
              <a:defRPr/>
            </a:pPr>
            <a:r>
              <a:rPr lang="ko-KR" altLang="en-US"/>
              <a:t>I will use the "newyork_data.json" data that we used for the practice in the earlier module and Forsquare data to find clusters of sports facilities in New York. This will give the recommendation of places to live for young people moving in New York.</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3. Methodology</a:t>
            </a:r>
            <a:endParaRPr lang="en-US" altLang="ko-KR"/>
          </a:p>
        </p:txBody>
      </p:sp>
      <p:sp>
        <p:nvSpPr>
          <p:cNvPr id="3" name="내용 개체 틀 2"/>
          <p:cNvSpPr>
            <a:spLocks noGrp="1"/>
          </p:cNvSpPr>
          <p:nvPr>
            <p:ph idx="1"/>
          </p:nvPr>
        </p:nvSpPr>
        <p:spPr/>
        <p:txBody>
          <a:bodyPr/>
          <a:lstStyle/>
          <a:p>
            <a:pPr marL="0" indent="0">
              <a:buNone/>
              <a:defRPr/>
            </a:pPr>
            <a:r>
              <a:rPr lang="ko-KR" altLang="en-US"/>
              <a:t>I will mainly use K means clustering to recommend five different clusters of sports facilities nearby New York University. As a result, I will help NYU students moving into town to settle down easily where they prefer.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Example 1</a:t>
            </a:r>
            <a:endParaRPr lang="en-US" altLang="ko-KR"/>
          </a:p>
        </p:txBody>
      </p:sp>
      <p:pic>
        <p:nvPicPr>
          <p:cNvPr id="4" name=""/>
          <p:cNvPicPr>
            <a:picLocks noChangeAspect="1"/>
          </p:cNvPicPr>
          <p:nvPr/>
        </p:nvPicPr>
        <p:blipFill rotWithShape="1">
          <a:blip r:embed="rId2"/>
          <a:stretch>
            <a:fillRect/>
          </a:stretch>
        </p:blipFill>
        <p:spPr>
          <a:xfrm>
            <a:off x="346183" y="1853925"/>
            <a:ext cx="5491240" cy="3839889"/>
          </a:xfrm>
          <a:prstGeom prst="rect">
            <a:avLst/>
          </a:prstGeom>
        </p:spPr>
      </p:pic>
      <p:pic>
        <p:nvPicPr>
          <p:cNvPr id="5" name=""/>
          <p:cNvPicPr>
            <a:picLocks noChangeAspect="1"/>
          </p:cNvPicPr>
          <p:nvPr/>
        </p:nvPicPr>
        <p:blipFill rotWithShape="1">
          <a:blip r:embed="rId3"/>
          <a:stretch>
            <a:fillRect/>
          </a:stretch>
        </p:blipFill>
        <p:spPr>
          <a:xfrm>
            <a:off x="6096000" y="1853925"/>
            <a:ext cx="5999911" cy="38398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Example 2</a:t>
            </a:r>
            <a:endParaRPr lang="en-US" altLang="ko-KR"/>
          </a:p>
        </p:txBody>
      </p:sp>
      <p:pic>
        <p:nvPicPr>
          <p:cNvPr id="4" name=""/>
          <p:cNvPicPr>
            <a:picLocks noChangeAspect="1"/>
          </p:cNvPicPr>
          <p:nvPr/>
        </p:nvPicPr>
        <p:blipFill rotWithShape="1">
          <a:blip r:embed="rId2"/>
          <a:stretch>
            <a:fillRect/>
          </a:stretch>
        </p:blipFill>
        <p:spPr>
          <a:xfrm>
            <a:off x="5938806" y="1417638"/>
            <a:ext cx="5643591" cy="4021208"/>
          </a:xfrm>
          <a:prstGeom prst="rect">
            <a:avLst/>
          </a:prstGeom>
        </p:spPr>
      </p:pic>
      <p:pic>
        <p:nvPicPr>
          <p:cNvPr id="5" name=""/>
          <p:cNvPicPr>
            <a:picLocks noChangeAspect="1"/>
          </p:cNvPicPr>
          <p:nvPr/>
        </p:nvPicPr>
        <p:blipFill rotWithShape="1">
          <a:blip r:embed="rId3"/>
          <a:stretch>
            <a:fillRect/>
          </a:stretch>
        </p:blipFill>
        <p:spPr>
          <a:xfrm>
            <a:off x="197069" y="1417638"/>
            <a:ext cx="5423667" cy="402120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4. Results</a:t>
            </a:r>
            <a:endParaRPr lang="en-US" altLang="ko-KR"/>
          </a:p>
        </p:txBody>
      </p:sp>
      <p:sp>
        <p:nvSpPr>
          <p:cNvPr id="3" name="내용 개체 틀 2"/>
          <p:cNvSpPr>
            <a:spLocks noGrp="1"/>
          </p:cNvSpPr>
          <p:nvPr>
            <p:ph idx="1"/>
          </p:nvPr>
        </p:nvSpPr>
        <p:spPr/>
        <p:txBody>
          <a:bodyPr>
            <a:normAutofit fontScale="92500" lnSpcReduction="10000"/>
          </a:bodyPr>
          <a:lstStyle/>
          <a:p>
            <a:pPr>
              <a:defRPr/>
            </a:pPr>
            <a:r>
              <a:rPr lang="ko-KR" altLang="en-US"/>
              <a:t>Most common sports facilities in cluster1 neighborhoods are Yoga Studios and Gym / Fitness Center</a:t>
            </a:r>
            <a:endParaRPr lang="ko-KR" altLang="en-US"/>
          </a:p>
          <a:p>
            <a:pPr>
              <a:defRPr/>
            </a:pPr>
            <a:r>
              <a:rPr lang="ko-KR" altLang="en-US"/>
              <a:t>Most common sports facilities in cluster2 neighborhoods are Gyms</a:t>
            </a:r>
            <a:endParaRPr lang="ko-KR" altLang="en-US"/>
          </a:p>
          <a:p>
            <a:pPr>
              <a:defRPr/>
            </a:pPr>
            <a:r>
              <a:rPr lang="ko-KR" altLang="en-US"/>
              <a:t>Most common sports facilities in cluster3 neighborhoods are Yoga Studios and Gyms</a:t>
            </a:r>
            <a:endParaRPr lang="ko-KR" altLang="en-US"/>
          </a:p>
          <a:p>
            <a:pPr>
              <a:defRPr/>
            </a:pPr>
            <a:r>
              <a:rPr lang="ko-KR" altLang="en-US"/>
              <a:t>Most common sports facilities in cluster4 neighborhoods are Fields and Climbing Gyms</a:t>
            </a:r>
            <a:endParaRPr lang="ko-KR" altLang="en-US"/>
          </a:p>
          <a:p>
            <a:pPr>
              <a:defRPr/>
            </a:pPr>
            <a:r>
              <a:rPr lang="ko-KR" altLang="en-US"/>
              <a:t>Most common sports facilities in cluster5 neighborhoods are Gyms and Gyms / Fitness Centers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5. Discussion</a:t>
            </a:r>
            <a:endParaRPr lang="en-US" altLang="ko-KR"/>
          </a:p>
        </p:txBody>
      </p:sp>
      <p:sp>
        <p:nvSpPr>
          <p:cNvPr id="3" name="내용 개체 틀 2"/>
          <p:cNvSpPr>
            <a:spLocks noGrp="1"/>
          </p:cNvSpPr>
          <p:nvPr>
            <p:ph idx="1"/>
          </p:nvPr>
        </p:nvSpPr>
        <p:spPr/>
        <p:txBody>
          <a:bodyPr/>
          <a:lstStyle/>
          <a:p>
            <a:pPr marL="0" indent="0">
              <a:buNone/>
              <a:defRPr/>
            </a:pPr>
            <a:r>
              <a:rPr lang="ko-KR" altLang="en-US"/>
              <a:t>Even though there are some variations in different clusters, it is notable that gyms, fitness centers, and yoga studios are the most common sports facilities that college students can find in New York City, especially nearby New York University buildings. It well reflects the trend of sports facilities college students prefer: weight training, yoga, and cardio workout.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algn="l">
              <a:defRPr/>
            </a:pPr>
            <a:r>
              <a:rPr lang="en-US" altLang="ko-KR"/>
              <a:t>6. Conclusion</a:t>
            </a:r>
            <a:endParaRPr lang="en-US" altLang="ko-KR"/>
          </a:p>
        </p:txBody>
      </p:sp>
      <p:sp>
        <p:nvSpPr>
          <p:cNvPr id="3" name="내용 개체 틀 2"/>
          <p:cNvSpPr>
            <a:spLocks noGrp="1"/>
          </p:cNvSpPr>
          <p:nvPr>
            <p:ph idx="1"/>
          </p:nvPr>
        </p:nvSpPr>
        <p:spPr/>
        <p:txBody>
          <a:bodyPr/>
          <a:lstStyle/>
          <a:p>
            <a:pPr marL="0" indent="0">
              <a:buNone/>
              <a:defRPr/>
            </a:pPr>
            <a:r>
              <a:rPr lang="ko-KR" altLang="en-US"/>
              <a:t>This capstone project proves that the location of sports facilities reflects the needs of residents. As young people spend most of their time around New York University, the area around it is filled with sports facilities they like.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0000ff"/>
      </a:hlink>
      <a:folHlink>
        <a:srgbClr val="800080"/>
      </a:folHlink>
    </a:clrScheme>
    <a:fontScheme name="한컴오피스">
      <a:majorFont>
        <a:latin typeface="Calibri"/>
        <a:ea typeface=""/>
        <a:cs typeface="Times New Roman"/>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Times New Roman"/>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343</ep:Words>
  <ep:PresentationFormat>화면 슬라이드 쇼(4:3)</ep:PresentationFormat>
  <ep:Paragraphs>19</ep:Paragraphs>
  <ep:Slides>9</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9</vt:i4>
      </vt:variant>
    </vt:vector>
  </ep:HeadingPairs>
  <ep:TitlesOfParts>
    <vt:vector size="10" baseType="lpstr">
      <vt:lpstr>한컴오피스</vt:lpstr>
      <vt:lpstr>Capstone Project</vt:lpstr>
      <vt:lpstr>1. Introduction</vt:lpstr>
      <vt:lpstr>2. Data to use</vt:lpstr>
      <vt:lpstr>3. Methodology</vt:lpstr>
      <vt:lpstr>Example 1</vt:lpstr>
      <vt:lpstr>Example 2</vt:lpstr>
      <vt:lpstr>4. Results</vt:lpstr>
      <vt:lpstr>5. Discussion</vt:lpstr>
      <vt:lpstr>6. Conclusion</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2021-02-21T14:20:05.529</dcterms:created>
  <dc:creator>Admin</dc:creator>
  <cp:lastModifiedBy>Admin</cp:lastModifiedBy>
  <dcterms:modified xsi:type="dcterms:W3CDTF">2021-02-21T14:28:17.904</dcterms:modified>
  <cp:revision>3</cp:revision>
  <dc:title>Capstone Project</dc:title>
  <cp:version>1000.0100.01</cp:version>
</cp:coreProperties>
</file>