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7772400" cy="10058400"/>
  <p:notesSz cx="7772400" cy="100584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slide" Target="slides/slide54.xml"  /><Relationship Id="rId56" Type="http://schemas.openxmlformats.org/officeDocument/2006/relationships/slide" Target="slides/slide55.xml"  /><Relationship Id="rId57" Type="http://schemas.openxmlformats.org/officeDocument/2006/relationships/slide" Target="slides/slide56.xml"  /><Relationship Id="rId58" Type="http://schemas.openxmlformats.org/officeDocument/2006/relationships/slide" Target="slides/slide57.xml"  /><Relationship Id="rId59" Type="http://schemas.openxmlformats.org/officeDocument/2006/relationships/slide" Target="slides/slide58.xml"  /><Relationship Id="rId6" Type="http://schemas.openxmlformats.org/officeDocument/2006/relationships/slide" Target="slides/slide5.xml"  /><Relationship Id="rId60" Type="http://schemas.openxmlformats.org/officeDocument/2006/relationships/slide" Target="slides/slide59.xml"  /><Relationship Id="rId61" Type="http://schemas.openxmlformats.org/officeDocument/2006/relationships/slide" Target="slides/slide60.xml"  /><Relationship Id="rId62" Type="http://schemas.openxmlformats.org/officeDocument/2006/relationships/slide" Target="slides/slide61.xml"  /><Relationship Id="rId63" Type="http://schemas.openxmlformats.org/officeDocument/2006/relationships/slide" Target="slides/slide62.xml"  /><Relationship Id="rId64" Type="http://schemas.openxmlformats.org/officeDocument/2006/relationships/slide" Target="slides/slide63.xml"  /><Relationship Id="rId65" Type="http://schemas.openxmlformats.org/officeDocument/2006/relationships/slide" Target="slides/slide64.xml"  /><Relationship Id="rId66" Type="http://schemas.openxmlformats.org/officeDocument/2006/relationships/slide" Target="slides/slide65.xml"  /><Relationship Id="rId67" Type="http://schemas.openxmlformats.org/officeDocument/2006/relationships/slide" Target="slides/slide66.xml"  /><Relationship Id="rId68" Type="http://schemas.openxmlformats.org/officeDocument/2006/relationships/slide" Target="slides/slide67.xml"  /><Relationship Id="rId69" Type="http://schemas.openxmlformats.org/officeDocument/2006/relationships/slide" Target="slides/slide68.xml"  /><Relationship Id="rId7" Type="http://schemas.openxmlformats.org/officeDocument/2006/relationships/slide" Target="slides/slide6.xml"  /><Relationship Id="rId70" Type="http://schemas.openxmlformats.org/officeDocument/2006/relationships/slide" Target="slides/slide69.xml"  /><Relationship Id="rId71" Type="http://schemas.openxmlformats.org/officeDocument/2006/relationships/slide" Target="slides/slide70.xml"  /><Relationship Id="rId72" Type="http://schemas.openxmlformats.org/officeDocument/2006/relationships/presProps" Target="presProps.xml"  /><Relationship Id="rId73" Type="http://schemas.openxmlformats.org/officeDocument/2006/relationships/viewProps" Target="viewProps.xml"  /><Relationship Id="rId74" Type="http://schemas.openxmlformats.org/officeDocument/2006/relationships/theme" Target="theme/theme1.xml"  /><Relationship Id="rId75" Type="http://schemas.openxmlformats.org/officeDocument/2006/relationships/tableStyles" Target="tableStyles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78821" y="9354736"/>
            <a:ext cx="21526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63720"/>
            <a:ext cx="5969635" cy="46704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spc="-40">
                <a:latin typeface="Palatino Linotype"/>
                <a:cs typeface="Palatino Linotype"/>
              </a:rPr>
              <a:t>WK2_Capstone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dirty="0" sz="1200" spc="-20">
                <a:latin typeface="Bodoni MT"/>
                <a:cs typeface="Bodoni MT"/>
              </a:rPr>
              <a:t>February</a:t>
            </a:r>
            <a:r>
              <a:rPr dirty="0" sz="1200" spc="70">
                <a:latin typeface="Bodoni MT"/>
                <a:cs typeface="Bodoni MT"/>
              </a:rPr>
              <a:t> </a:t>
            </a:r>
            <a:r>
              <a:rPr dirty="0" sz="1200" spc="-5">
                <a:latin typeface="Bodoni MT"/>
                <a:cs typeface="Bodoni MT"/>
              </a:rPr>
              <a:t>21,</a:t>
            </a:r>
            <a:r>
              <a:rPr dirty="0" sz="1200" spc="80">
                <a:latin typeface="Bodoni MT"/>
                <a:cs typeface="Bodoni MT"/>
              </a:rPr>
              <a:t> </a:t>
            </a:r>
            <a:r>
              <a:rPr dirty="0" sz="1200" spc="-5">
                <a:latin typeface="Bodoni MT"/>
                <a:cs typeface="Bodoni MT"/>
              </a:rPr>
              <a:t>2021</a:t>
            </a:r>
            <a:endParaRPr sz="1200">
              <a:latin typeface="Bodoni MT"/>
              <a:cs typeface="Bodoni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Bodoni MT"/>
              <a:cs typeface="Bodoni MT"/>
            </a:endParaRPr>
          </a:p>
          <a:p>
            <a:pPr marL="297180" indent="-285115">
              <a:lnSpc>
                <a:spcPct val="100000"/>
              </a:lnSpc>
              <a:buFont typeface="Palatino Linotype"/>
              <a:buAutoNum type="arabicPlain"/>
              <a:tabLst>
                <a:tab pos="297180" algn="l"/>
                <a:tab pos="297815" algn="l"/>
              </a:tabLst>
            </a:pPr>
            <a:r>
              <a:rPr dirty="0" sz="1400" spc="65" b="1">
                <a:latin typeface="Palatino Linotype"/>
                <a:cs typeface="Palatino Linotype"/>
              </a:rPr>
              <a:t>I</a:t>
            </a:r>
            <a:r>
              <a:rPr dirty="0" sz="1400" spc="65" b="1">
                <a:latin typeface="Palatino Linotype"/>
                <a:cs typeface="Palatino Linotype"/>
              </a:rPr>
              <a:t>ntroduction</a:t>
            </a:r>
            <a:endParaRPr sz="14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1019"/>
              </a:spcBef>
            </a:pPr>
            <a:r>
              <a:rPr dirty="0" sz="1100" spc="-90">
                <a:latin typeface="Palatino Linotype"/>
                <a:cs typeface="Palatino Linotype"/>
              </a:rPr>
              <a:t>New </a:t>
            </a:r>
            <a:r>
              <a:rPr dirty="0" sz="1100" spc="-30">
                <a:latin typeface="Palatino Linotype"/>
                <a:cs typeface="Palatino Linotype"/>
              </a:rPr>
              <a:t>York </a:t>
            </a:r>
            <a:r>
              <a:rPr dirty="0" sz="1100" spc="-25">
                <a:latin typeface="Palatino Linotype"/>
                <a:cs typeface="Palatino Linotype"/>
              </a:rPr>
              <a:t>has </a:t>
            </a:r>
            <a:r>
              <a:rPr dirty="0" sz="1100" spc="-50">
                <a:latin typeface="Palatino Linotype"/>
                <a:cs typeface="Palatino Linotype"/>
              </a:rPr>
              <a:t>always </a:t>
            </a:r>
            <a:r>
              <a:rPr dirty="0" sz="1100" spc="-25">
                <a:latin typeface="Palatino Linotype"/>
                <a:cs typeface="Palatino Linotype"/>
              </a:rPr>
              <a:t>been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15">
                <a:latin typeface="Palatino Linotype"/>
                <a:cs typeface="Palatino Linotype"/>
              </a:rPr>
              <a:t>vibrant </a:t>
            </a:r>
            <a:r>
              <a:rPr dirty="0" sz="1100" spc="-20">
                <a:latin typeface="Palatino Linotype"/>
                <a:cs typeface="Palatino Linotype"/>
              </a:rPr>
              <a:t>city. </a:t>
            </a:r>
            <a:r>
              <a:rPr dirty="0" sz="1100" spc="40">
                <a:latin typeface="Palatino Linotype"/>
                <a:cs typeface="Palatino Linotype"/>
              </a:rPr>
              <a:t>It </a:t>
            </a:r>
            <a:r>
              <a:rPr dirty="0" sz="1100" spc="-30">
                <a:latin typeface="Palatino Linotype"/>
                <a:cs typeface="Palatino Linotype"/>
              </a:rPr>
              <a:t>is </a:t>
            </a:r>
            <a:r>
              <a:rPr dirty="0" sz="1100" spc="-20">
                <a:latin typeface="Palatino Linotype"/>
                <a:cs typeface="Palatino Linotype"/>
              </a:rPr>
              <a:t>often </a:t>
            </a:r>
            <a:r>
              <a:rPr dirty="0" sz="1100" spc="-25">
                <a:latin typeface="Palatino Linotype"/>
                <a:cs typeface="Palatino Linotype"/>
              </a:rPr>
              <a:t>selected as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best </a:t>
            </a:r>
            <a:r>
              <a:rPr dirty="0" sz="1100" spc="-10">
                <a:latin typeface="Palatino Linotype"/>
                <a:cs typeface="Palatino Linotype"/>
              </a:rPr>
              <a:t>city </a:t>
            </a:r>
            <a:r>
              <a:rPr dirty="0" sz="1100" spc="-35">
                <a:latin typeface="Palatino Linotype"/>
                <a:cs typeface="Palatino Linotype"/>
              </a:rPr>
              <a:t>for college </a:t>
            </a:r>
            <a:r>
              <a:rPr dirty="0" sz="1100" spc="-25">
                <a:latin typeface="Palatino Linotype"/>
                <a:cs typeface="Palatino Linotype"/>
              </a:rPr>
              <a:t>students 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who </a:t>
            </a:r>
            <a:r>
              <a:rPr dirty="0" sz="1100" spc="-40">
                <a:latin typeface="Palatino Linotype"/>
                <a:cs typeface="Palatino Linotype"/>
              </a:rPr>
              <a:t>seek </a:t>
            </a:r>
            <a:r>
              <a:rPr dirty="0" sz="1100" spc="-35">
                <a:latin typeface="Palatino Linotype"/>
                <a:cs typeface="Palatino Linotype"/>
              </a:rPr>
              <a:t>professional </a:t>
            </a:r>
            <a:r>
              <a:rPr dirty="0" sz="1100" spc="-25">
                <a:latin typeface="Palatino Linotype"/>
                <a:cs typeface="Palatino Linotype"/>
              </a:rPr>
              <a:t>success, as </a:t>
            </a:r>
            <a:r>
              <a:rPr dirty="0" sz="1100" spc="-90">
                <a:latin typeface="Palatino Linotype"/>
                <a:cs typeface="Palatino Linotype"/>
              </a:rPr>
              <a:t>New </a:t>
            </a:r>
            <a:r>
              <a:rPr dirty="0" sz="1100" spc="-30">
                <a:latin typeface="Palatino Linotype"/>
                <a:cs typeface="Palatino Linotype"/>
              </a:rPr>
              <a:t>York is </a:t>
            </a:r>
            <a:r>
              <a:rPr dirty="0" sz="1100" spc="-35">
                <a:latin typeface="Palatino Linotype"/>
                <a:cs typeface="Palatino Linotype"/>
              </a:rPr>
              <a:t>full </a:t>
            </a:r>
            <a:r>
              <a:rPr dirty="0" sz="1100" spc="-45">
                <a:latin typeface="Palatino Linotype"/>
                <a:cs typeface="Palatino Linotype"/>
              </a:rPr>
              <a:t>of </a:t>
            </a:r>
            <a:r>
              <a:rPr dirty="0" sz="1100" spc="5">
                <a:latin typeface="Palatino Linotype"/>
                <a:cs typeface="Palatino Linotype"/>
              </a:rPr>
              <a:t>job </a:t>
            </a:r>
            <a:r>
              <a:rPr dirty="0" sz="1100" spc="-20">
                <a:latin typeface="Palatino Linotype"/>
                <a:cs typeface="Palatino Linotype"/>
              </a:rPr>
              <a:t>opportunities. </a:t>
            </a:r>
            <a:r>
              <a:rPr dirty="0" sz="1100" spc="-15">
                <a:latin typeface="Palatino Linotype"/>
                <a:cs typeface="Palatino Linotype"/>
              </a:rPr>
              <a:t>Therefore, </a:t>
            </a:r>
            <a:r>
              <a:rPr dirty="0" sz="1100" spc="-30">
                <a:latin typeface="Palatino Linotype"/>
                <a:cs typeface="Palatino Linotype"/>
              </a:rPr>
              <a:t>through </a:t>
            </a:r>
            <a:r>
              <a:rPr dirty="0" sz="1100" spc="-25">
                <a:latin typeface="Palatino Linotype"/>
                <a:cs typeface="Palatino Linotype"/>
              </a:rPr>
              <a:t>complet- 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ing </a:t>
            </a:r>
            <a:r>
              <a:rPr dirty="0" sz="1100" spc="-10">
                <a:latin typeface="Palatino Linotype"/>
                <a:cs typeface="Palatino Linotype"/>
              </a:rPr>
              <a:t>this </a:t>
            </a:r>
            <a:r>
              <a:rPr dirty="0" sz="1100" spc="-25">
                <a:latin typeface="Palatino Linotype"/>
                <a:cs typeface="Palatino Linotype"/>
              </a:rPr>
              <a:t>capstone </a:t>
            </a:r>
            <a:r>
              <a:rPr dirty="0" sz="1100">
                <a:latin typeface="Palatino Linotype"/>
                <a:cs typeface="Palatino Linotype"/>
              </a:rPr>
              <a:t>project, </a:t>
            </a:r>
            <a:r>
              <a:rPr dirty="0" sz="1100" spc="20">
                <a:latin typeface="Palatino Linotype"/>
                <a:cs typeface="Palatino Linotype"/>
              </a:rPr>
              <a:t>I </a:t>
            </a:r>
            <a:r>
              <a:rPr dirty="0" sz="1100" spc="-75">
                <a:latin typeface="Palatino Linotype"/>
                <a:cs typeface="Palatino Linotype"/>
              </a:rPr>
              <a:t>would </a:t>
            </a:r>
            <a:r>
              <a:rPr dirty="0" sz="1100" spc="-40">
                <a:latin typeface="Palatino Linotype"/>
                <a:cs typeface="Palatino Linotype"/>
              </a:rPr>
              <a:t>like </a:t>
            </a:r>
            <a:r>
              <a:rPr dirty="0" sz="1100" spc="5">
                <a:latin typeface="Palatino Linotype"/>
                <a:cs typeface="Palatino Linotype"/>
              </a:rPr>
              <a:t>to </a:t>
            </a:r>
            <a:r>
              <a:rPr dirty="0" sz="1100" spc="-45">
                <a:latin typeface="Palatino Linotype"/>
                <a:cs typeface="Palatino Linotype"/>
              </a:rPr>
              <a:t>find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best </a:t>
            </a:r>
            <a:r>
              <a:rPr dirty="0" sz="1100" spc="-25">
                <a:latin typeface="Palatino Linotype"/>
                <a:cs typeface="Palatino Linotype"/>
              </a:rPr>
              <a:t>place </a:t>
            </a:r>
            <a:r>
              <a:rPr dirty="0" sz="1100" spc="5">
                <a:latin typeface="Palatino Linotype"/>
                <a:cs typeface="Palatino Linotype"/>
              </a:rPr>
              <a:t>to </a:t>
            </a:r>
            <a:r>
              <a:rPr dirty="0" sz="1100" spc="-40">
                <a:latin typeface="Palatino Linotype"/>
                <a:cs typeface="Palatino Linotype"/>
              </a:rPr>
              <a:t>live </a:t>
            </a:r>
            <a:r>
              <a:rPr dirty="0" sz="1100" spc="-30">
                <a:latin typeface="Palatino Linotype"/>
                <a:cs typeface="Palatino Linotype"/>
              </a:rPr>
              <a:t>in </a:t>
            </a:r>
            <a:r>
              <a:rPr dirty="0" sz="1100" spc="-90">
                <a:latin typeface="Palatino Linotype"/>
                <a:cs typeface="Palatino Linotype"/>
              </a:rPr>
              <a:t>New </a:t>
            </a:r>
            <a:r>
              <a:rPr dirty="0" sz="1100" spc="-30">
                <a:latin typeface="Palatino Linotype"/>
                <a:cs typeface="Palatino Linotype"/>
              </a:rPr>
              <a:t>York </a:t>
            </a:r>
            <a:r>
              <a:rPr dirty="0" sz="1100" spc="-35">
                <a:latin typeface="Palatino Linotype"/>
                <a:cs typeface="Palatino Linotype"/>
              </a:rPr>
              <a:t>for college </a:t>
            </a:r>
            <a:r>
              <a:rPr dirty="0" sz="1100" spc="-20">
                <a:latin typeface="Palatino Linotype"/>
                <a:cs typeface="Palatino Linotype"/>
              </a:rPr>
              <a:t>students. 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Specifically,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20">
                <a:latin typeface="Palatino Linotype"/>
                <a:cs typeface="Palatino Linotype"/>
              </a:rPr>
              <a:t>I </a:t>
            </a:r>
            <a:r>
              <a:rPr dirty="0" sz="1100" spc="-50">
                <a:latin typeface="Palatino Linotype"/>
                <a:cs typeface="Palatino Linotype"/>
              </a:rPr>
              <a:t>will</a:t>
            </a:r>
            <a:r>
              <a:rPr dirty="0" sz="1100" spc="175">
                <a:latin typeface="Palatino Linotype"/>
                <a:cs typeface="Palatino Linotype"/>
              </a:rPr>
              <a:t> </a:t>
            </a:r>
            <a:r>
              <a:rPr dirty="0" sz="1100" spc="15">
                <a:latin typeface="Palatino Linotype"/>
                <a:cs typeface="Palatino Linotype"/>
              </a:rPr>
              <a:t>start </a:t>
            </a:r>
            <a:r>
              <a:rPr dirty="0" sz="1100" spc="-30">
                <a:latin typeface="Palatino Linotype"/>
                <a:cs typeface="Palatino Linotype"/>
              </a:rPr>
              <a:t>with</a:t>
            </a:r>
            <a:r>
              <a:rPr dirty="0" sz="1100" spc="215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15">
                <a:latin typeface="Palatino Linotype"/>
                <a:cs typeface="Palatino Linotype"/>
              </a:rPr>
              <a:t>area </a:t>
            </a:r>
            <a:r>
              <a:rPr dirty="0" sz="1100" spc="5">
                <a:latin typeface="Palatino Linotype"/>
                <a:cs typeface="Palatino Linotype"/>
              </a:rPr>
              <a:t>(Manhattan, </a:t>
            </a:r>
            <a:r>
              <a:rPr dirty="0" sz="1100" spc="-10">
                <a:latin typeface="Palatino Linotype"/>
                <a:cs typeface="Palatino Linotype"/>
              </a:rPr>
              <a:t>Brooklyn) </a:t>
            </a:r>
            <a:r>
              <a:rPr dirty="0" sz="1100" spc="-30">
                <a:latin typeface="Palatino Linotype"/>
                <a:cs typeface="Palatino Linotype"/>
              </a:rPr>
              <a:t>nearby</a:t>
            </a:r>
            <a:r>
              <a:rPr dirty="0" sz="1100" spc="215">
                <a:latin typeface="Palatino Linotype"/>
                <a:cs typeface="Palatino Linotype"/>
              </a:rPr>
              <a:t> </a:t>
            </a:r>
            <a:r>
              <a:rPr dirty="0" sz="1100" spc="-90">
                <a:latin typeface="Palatino Linotype"/>
                <a:cs typeface="Palatino Linotype"/>
              </a:rPr>
              <a:t>New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York</a:t>
            </a:r>
            <a:r>
              <a:rPr dirty="0" sz="1100" spc="2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University</a:t>
            </a:r>
            <a:r>
              <a:rPr dirty="0" sz="1100" spc="215">
                <a:latin typeface="Palatino Linotype"/>
                <a:cs typeface="Palatino Linotype"/>
              </a:rPr>
              <a:t> </a:t>
            </a:r>
            <a:r>
              <a:rPr dirty="0" sz="1100" spc="20">
                <a:latin typeface="Palatino Linotype"/>
                <a:cs typeface="Palatino Linotype"/>
              </a:rPr>
              <a:t>that 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has </a:t>
            </a:r>
            <a:r>
              <a:rPr dirty="0" sz="1100" spc="40">
                <a:latin typeface="Palatino Linotype"/>
                <a:cs typeface="Palatino Linotype"/>
              </a:rPr>
              <a:t>50,000+ </a:t>
            </a:r>
            <a:r>
              <a:rPr dirty="0" sz="1100" spc="-20">
                <a:latin typeface="Palatino Linotype"/>
                <a:cs typeface="Palatino Linotype"/>
              </a:rPr>
              <a:t>students. </a:t>
            </a:r>
            <a:r>
              <a:rPr dirty="0" sz="1100" spc="40">
                <a:latin typeface="Palatino Linotype"/>
                <a:cs typeface="Palatino Linotype"/>
              </a:rPr>
              <a:t>It </a:t>
            </a:r>
            <a:r>
              <a:rPr dirty="0" sz="1100" spc="5">
                <a:latin typeface="Palatino Linotype"/>
                <a:cs typeface="Palatino Linotype"/>
              </a:rPr>
              <a:t>starts </a:t>
            </a:r>
            <a:r>
              <a:rPr dirty="0" sz="1100" spc="-30">
                <a:latin typeface="Palatino Linotype"/>
                <a:cs typeface="Palatino Linotype"/>
              </a:rPr>
              <a:t>with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30">
                <a:latin typeface="Palatino Linotype"/>
                <a:cs typeface="Palatino Linotype"/>
              </a:rPr>
              <a:t>assumption </a:t>
            </a:r>
            <a:r>
              <a:rPr dirty="0" sz="1100" spc="20">
                <a:latin typeface="Palatino Linotype"/>
                <a:cs typeface="Palatino Linotype"/>
              </a:rPr>
              <a:t>that </a:t>
            </a:r>
            <a:r>
              <a:rPr dirty="0" sz="1100" spc="-35">
                <a:latin typeface="Palatino Linotype"/>
                <a:cs typeface="Palatino Linotype"/>
              </a:rPr>
              <a:t>college </a:t>
            </a:r>
            <a:r>
              <a:rPr dirty="0" sz="1100" spc="-25">
                <a:latin typeface="Palatino Linotype"/>
                <a:cs typeface="Palatino Linotype"/>
              </a:rPr>
              <a:t>students </a:t>
            </a:r>
            <a:r>
              <a:rPr dirty="0" sz="1100" spc="-40">
                <a:latin typeface="Palatino Linotype"/>
                <a:cs typeface="Palatino Linotype"/>
              </a:rPr>
              <a:t>like </a:t>
            </a:r>
            <a:r>
              <a:rPr dirty="0" sz="1100" spc="-30">
                <a:latin typeface="Palatino Linotype"/>
                <a:cs typeface="Palatino Linotype"/>
              </a:rPr>
              <a:t>places nearby </a:t>
            </a:r>
            <a:r>
              <a:rPr dirty="0" sz="1100" spc="-20">
                <a:latin typeface="Palatino Linotype"/>
                <a:cs typeface="Palatino Linotype"/>
              </a:rPr>
              <a:t>sports </a:t>
            </a:r>
            <a:r>
              <a:rPr dirty="0" sz="1100" spc="-15">
                <a:latin typeface="Palatino Linotype"/>
                <a:cs typeface="Palatino Linotype"/>
              </a:rPr>
              <a:t> facilities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such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gyms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and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yoga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studios.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350">
              <a:latin typeface="Palatino Linotype"/>
              <a:cs typeface="Palatino Linotype"/>
            </a:endParaRPr>
          </a:p>
          <a:p>
            <a:pPr marL="297180" indent="-285115">
              <a:lnSpc>
                <a:spcPct val="100000"/>
              </a:lnSpc>
              <a:buFont typeface="Palatino Linotype"/>
              <a:buAutoNum type="arabicPlain" startAt="2"/>
              <a:tabLst>
                <a:tab pos="297180" algn="l"/>
                <a:tab pos="297815" algn="l"/>
              </a:tabLst>
            </a:pPr>
            <a:r>
              <a:rPr dirty="0" sz="1400" spc="100" b="1">
                <a:latin typeface="Palatino Linotype"/>
                <a:cs typeface="Palatino Linotype"/>
              </a:rPr>
              <a:t>Data</a:t>
            </a:r>
            <a:r>
              <a:rPr dirty="0" sz="1400" spc="140" b="1">
                <a:latin typeface="Palatino Linotype"/>
                <a:cs typeface="Palatino Linotype"/>
              </a:rPr>
              <a:t> </a:t>
            </a:r>
            <a:r>
              <a:rPr dirty="0" sz="1400" spc="95" b="1">
                <a:latin typeface="Palatino Linotype"/>
                <a:cs typeface="Palatino Linotype"/>
              </a:rPr>
              <a:t>to</a:t>
            </a:r>
            <a:r>
              <a:rPr dirty="0" sz="1400" spc="140" b="1">
                <a:latin typeface="Palatino Linotype"/>
                <a:cs typeface="Palatino Linotype"/>
              </a:rPr>
              <a:t> </a:t>
            </a:r>
            <a:r>
              <a:rPr dirty="0" sz="1400" spc="65" b="1">
                <a:latin typeface="Palatino Linotype"/>
                <a:cs typeface="Palatino Linotype"/>
              </a:rPr>
              <a:t>Use</a:t>
            </a:r>
            <a:endParaRPr sz="14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1019"/>
              </a:spcBef>
            </a:pPr>
            <a:r>
              <a:rPr dirty="0" sz="1100" spc="20">
                <a:latin typeface="Palatino Linotype"/>
                <a:cs typeface="Palatino Linotype"/>
              </a:rPr>
              <a:t>I </a:t>
            </a:r>
            <a:r>
              <a:rPr dirty="0" sz="1100" spc="-50">
                <a:latin typeface="Palatino Linotype"/>
                <a:cs typeface="Palatino Linotype"/>
              </a:rPr>
              <a:t>will use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15">
                <a:latin typeface="Palatino Linotype"/>
                <a:cs typeface="Palatino Linotype"/>
              </a:rPr>
              <a:t>“newyork_data.json” </a:t>
            </a:r>
            <a:r>
              <a:rPr dirty="0" sz="1100" spc="-5">
                <a:latin typeface="Palatino Linotype"/>
                <a:cs typeface="Palatino Linotype"/>
              </a:rPr>
              <a:t>data </a:t>
            </a:r>
            <a:r>
              <a:rPr dirty="0" sz="1100" spc="20">
                <a:latin typeface="Palatino Linotype"/>
                <a:cs typeface="Palatino Linotype"/>
              </a:rPr>
              <a:t>that </a:t>
            </a:r>
            <a:r>
              <a:rPr dirty="0" sz="1100" spc="-105">
                <a:latin typeface="Palatino Linotype"/>
                <a:cs typeface="Palatino Linotype"/>
              </a:rPr>
              <a:t>we</a:t>
            </a:r>
            <a:r>
              <a:rPr dirty="0" sz="1100" spc="-100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used</a:t>
            </a:r>
            <a:r>
              <a:rPr dirty="0" sz="1100" spc="-5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for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10">
                <a:latin typeface="Palatino Linotype"/>
                <a:cs typeface="Palatino Linotype"/>
              </a:rPr>
              <a:t>practice </a:t>
            </a:r>
            <a:r>
              <a:rPr dirty="0" sz="1100" spc="-30">
                <a:latin typeface="Palatino Linotype"/>
                <a:cs typeface="Palatino Linotype"/>
              </a:rPr>
              <a:t>in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20">
                <a:latin typeface="Palatino Linotype"/>
                <a:cs typeface="Palatino Linotype"/>
              </a:rPr>
              <a:t>earlier </a:t>
            </a:r>
            <a:r>
              <a:rPr dirty="0" sz="1100" spc="-45">
                <a:latin typeface="Palatino Linotype"/>
                <a:cs typeface="Palatino Linotype"/>
              </a:rPr>
              <a:t>module </a:t>
            </a:r>
            <a:r>
              <a:rPr dirty="0" sz="1100" spc="-35">
                <a:latin typeface="Palatino Linotype"/>
                <a:cs typeface="Palatino Linotype"/>
              </a:rPr>
              <a:t>and </a:t>
            </a:r>
            <a:r>
              <a:rPr dirty="0" sz="1100" spc="-30">
                <a:latin typeface="Palatino Linotype"/>
                <a:cs typeface="Palatino Linotype"/>
              </a:rPr>
              <a:t> Forsquare </a:t>
            </a:r>
            <a:r>
              <a:rPr dirty="0" sz="1100" spc="-5">
                <a:latin typeface="Palatino Linotype"/>
                <a:cs typeface="Palatino Linotype"/>
              </a:rPr>
              <a:t>data </a:t>
            </a:r>
            <a:r>
              <a:rPr dirty="0" sz="1100" spc="5">
                <a:latin typeface="Palatino Linotype"/>
                <a:cs typeface="Palatino Linotype"/>
              </a:rPr>
              <a:t>to </a:t>
            </a:r>
            <a:r>
              <a:rPr dirty="0" sz="1100" spc="-45">
                <a:latin typeface="Palatino Linotype"/>
                <a:cs typeface="Palatino Linotype"/>
              </a:rPr>
              <a:t>find </a:t>
            </a:r>
            <a:r>
              <a:rPr dirty="0" sz="1100" spc="-20">
                <a:latin typeface="Palatino Linotype"/>
                <a:cs typeface="Palatino Linotype"/>
              </a:rPr>
              <a:t>clusters </a:t>
            </a:r>
            <a:r>
              <a:rPr dirty="0" sz="1100" spc="-45">
                <a:latin typeface="Palatino Linotype"/>
                <a:cs typeface="Palatino Linotype"/>
              </a:rPr>
              <a:t>of </a:t>
            </a:r>
            <a:r>
              <a:rPr dirty="0" sz="1100" spc="-20">
                <a:latin typeface="Palatino Linotype"/>
                <a:cs typeface="Palatino Linotype"/>
              </a:rPr>
              <a:t>sports </a:t>
            </a:r>
            <a:r>
              <a:rPr dirty="0" sz="1100" spc="-15">
                <a:latin typeface="Palatino Linotype"/>
                <a:cs typeface="Palatino Linotype"/>
              </a:rPr>
              <a:t>facilities </a:t>
            </a:r>
            <a:r>
              <a:rPr dirty="0" sz="1100" spc="-30">
                <a:latin typeface="Palatino Linotype"/>
                <a:cs typeface="Palatino Linotype"/>
              </a:rPr>
              <a:t>in </a:t>
            </a:r>
            <a:r>
              <a:rPr dirty="0" sz="1100" spc="-90">
                <a:latin typeface="Palatino Linotype"/>
                <a:cs typeface="Palatino Linotype"/>
              </a:rPr>
              <a:t>New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York.</a:t>
            </a:r>
            <a:r>
              <a:rPr dirty="0" sz="1100" spc="245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This </a:t>
            </a:r>
            <a:r>
              <a:rPr dirty="0" sz="1100" spc="-50">
                <a:latin typeface="Palatino Linotype"/>
                <a:cs typeface="Palatino Linotype"/>
              </a:rPr>
              <a:t>will</a:t>
            </a:r>
            <a:r>
              <a:rPr dirty="0" sz="1100" spc="17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give</a:t>
            </a:r>
            <a:r>
              <a:rPr dirty="0" sz="1100" spc="165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30">
                <a:latin typeface="Palatino Linotype"/>
                <a:cs typeface="Palatino Linotype"/>
              </a:rPr>
              <a:t>recommendation 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of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places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Palatino Linotype"/>
                <a:cs typeface="Palatino Linotype"/>
              </a:rPr>
              <a:t>to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live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for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60">
                <a:latin typeface="Palatino Linotype"/>
                <a:cs typeface="Palatino Linotype"/>
              </a:rPr>
              <a:t>young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people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moving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90">
                <a:latin typeface="Palatino Linotype"/>
                <a:cs typeface="Palatino Linotype"/>
              </a:rPr>
              <a:t>New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York.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350">
              <a:latin typeface="Palatino Linotype"/>
              <a:cs typeface="Palatino Linotype"/>
            </a:endParaRPr>
          </a:p>
          <a:p>
            <a:pPr marL="297180" indent="-285115">
              <a:lnSpc>
                <a:spcPct val="100000"/>
              </a:lnSpc>
              <a:buFont typeface="Palatino Linotype"/>
              <a:buAutoNum type="arabicPlain" startAt="3"/>
              <a:tabLst>
                <a:tab pos="297180" algn="l"/>
                <a:tab pos="297815" algn="l"/>
              </a:tabLst>
            </a:pPr>
            <a:r>
              <a:rPr dirty="0" sz="1400" spc="55" b="1">
                <a:latin typeface="Palatino Linotype"/>
                <a:cs typeface="Palatino Linotype"/>
              </a:rPr>
              <a:t>Meth</a:t>
            </a:r>
            <a:r>
              <a:rPr dirty="0" sz="1400" spc="55" b="1">
                <a:latin typeface="Palatino Linotype"/>
                <a:cs typeface="Palatino Linotype"/>
              </a:rPr>
              <a:t>odology</a:t>
            </a:r>
            <a:endParaRPr sz="14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1019"/>
              </a:spcBef>
            </a:pPr>
            <a:r>
              <a:rPr dirty="0" sz="1100" spc="20">
                <a:latin typeface="Palatino Linotype"/>
                <a:cs typeface="Palatino Linotype"/>
              </a:rPr>
              <a:t>I </a:t>
            </a:r>
            <a:r>
              <a:rPr dirty="0" sz="1100" spc="-50">
                <a:latin typeface="Palatino Linotype"/>
                <a:cs typeface="Palatino Linotype"/>
              </a:rPr>
              <a:t>will </a:t>
            </a:r>
            <a:r>
              <a:rPr dirty="0" sz="1100" spc="-30">
                <a:latin typeface="Palatino Linotype"/>
                <a:cs typeface="Palatino Linotype"/>
              </a:rPr>
              <a:t>mainly </a:t>
            </a:r>
            <a:r>
              <a:rPr dirty="0" sz="1100" spc="-50">
                <a:latin typeface="Palatino Linotype"/>
                <a:cs typeface="Palatino Linotype"/>
              </a:rPr>
              <a:t>use </a:t>
            </a:r>
            <a:r>
              <a:rPr dirty="0" sz="1100" spc="50">
                <a:latin typeface="Palatino Linotype"/>
                <a:cs typeface="Palatino Linotype"/>
              </a:rPr>
              <a:t>K </a:t>
            </a:r>
            <a:r>
              <a:rPr dirty="0" sz="1100" spc="-40">
                <a:latin typeface="Palatino Linotype"/>
                <a:cs typeface="Palatino Linotype"/>
              </a:rPr>
              <a:t>means </a:t>
            </a:r>
            <a:r>
              <a:rPr dirty="0" sz="1100" spc="-25">
                <a:latin typeface="Palatino Linotype"/>
                <a:cs typeface="Palatino Linotype"/>
              </a:rPr>
              <a:t>clustering </a:t>
            </a:r>
            <a:r>
              <a:rPr dirty="0" sz="1100" spc="5">
                <a:latin typeface="Palatino Linotype"/>
                <a:cs typeface="Palatino Linotype"/>
              </a:rPr>
              <a:t>to </a:t>
            </a:r>
            <a:r>
              <a:rPr dirty="0" sz="1100" spc="-45">
                <a:latin typeface="Palatino Linotype"/>
                <a:cs typeface="Palatino Linotype"/>
              </a:rPr>
              <a:t>recommend </a:t>
            </a:r>
            <a:r>
              <a:rPr dirty="0" sz="1100" spc="-50">
                <a:latin typeface="Palatino Linotype"/>
                <a:cs typeface="Palatino Linotype"/>
              </a:rPr>
              <a:t>five </a:t>
            </a:r>
            <a:r>
              <a:rPr dirty="0" sz="1100" spc="-30">
                <a:latin typeface="Palatino Linotype"/>
                <a:cs typeface="Palatino Linotype"/>
              </a:rPr>
              <a:t>different </a:t>
            </a:r>
            <a:r>
              <a:rPr dirty="0" sz="1100" spc="-20">
                <a:latin typeface="Palatino Linotype"/>
                <a:cs typeface="Palatino Linotype"/>
              </a:rPr>
              <a:t>clusters </a:t>
            </a:r>
            <a:r>
              <a:rPr dirty="0" sz="1100" spc="-45">
                <a:latin typeface="Palatino Linotype"/>
                <a:cs typeface="Palatino Linotype"/>
              </a:rPr>
              <a:t>of </a:t>
            </a:r>
            <a:r>
              <a:rPr dirty="0" sz="1100" spc="-20">
                <a:latin typeface="Palatino Linotype"/>
                <a:cs typeface="Palatino Linotype"/>
              </a:rPr>
              <a:t>sports </a:t>
            </a:r>
            <a:r>
              <a:rPr dirty="0" sz="1100" spc="-15">
                <a:latin typeface="Palatino Linotype"/>
                <a:cs typeface="Palatino Linotype"/>
              </a:rPr>
              <a:t>facilities </a:t>
            </a:r>
            <a:r>
              <a:rPr dirty="0" sz="1100" spc="-30">
                <a:latin typeface="Palatino Linotype"/>
                <a:cs typeface="Palatino Linotype"/>
              </a:rPr>
              <a:t>nearby 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90">
                <a:latin typeface="Palatino Linotype"/>
                <a:cs typeface="Palatino Linotype"/>
              </a:rPr>
              <a:t>New </a:t>
            </a:r>
            <a:r>
              <a:rPr dirty="0" sz="1100" spc="-30">
                <a:latin typeface="Palatino Linotype"/>
                <a:cs typeface="Palatino Linotype"/>
              </a:rPr>
              <a:t>York </a:t>
            </a:r>
            <a:r>
              <a:rPr dirty="0" sz="1100" spc="-35">
                <a:latin typeface="Palatino Linotype"/>
                <a:cs typeface="Palatino Linotype"/>
              </a:rPr>
              <a:t>University.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As </a:t>
            </a:r>
            <a:r>
              <a:rPr dirty="0" sz="1100" spc="-5">
                <a:latin typeface="Palatino Linotype"/>
                <a:cs typeface="Palatino Linotype"/>
              </a:rPr>
              <a:t>a </a:t>
            </a:r>
            <a:r>
              <a:rPr dirty="0" sz="1100" spc="-10">
                <a:latin typeface="Palatino Linotype"/>
                <a:cs typeface="Palatino Linotype"/>
              </a:rPr>
              <a:t>result, </a:t>
            </a:r>
            <a:r>
              <a:rPr dirty="0" sz="1100" spc="20">
                <a:latin typeface="Palatino Linotype"/>
                <a:cs typeface="Palatino Linotype"/>
              </a:rPr>
              <a:t>I </a:t>
            </a:r>
            <a:r>
              <a:rPr dirty="0" sz="1100" spc="-50">
                <a:latin typeface="Palatino Linotype"/>
                <a:cs typeface="Palatino Linotype"/>
              </a:rPr>
              <a:t>will </a:t>
            </a:r>
            <a:r>
              <a:rPr dirty="0" sz="1100" spc="-40">
                <a:latin typeface="Palatino Linotype"/>
                <a:cs typeface="Palatino Linotype"/>
              </a:rPr>
              <a:t>help </a:t>
            </a:r>
            <a:r>
              <a:rPr dirty="0" sz="1100" spc="-20">
                <a:latin typeface="Palatino Linotype"/>
                <a:cs typeface="Palatino Linotype"/>
              </a:rPr>
              <a:t>NYU </a:t>
            </a:r>
            <a:r>
              <a:rPr dirty="0" sz="1100" spc="-25">
                <a:latin typeface="Palatino Linotype"/>
                <a:cs typeface="Palatino Linotype"/>
              </a:rPr>
              <a:t>students </a:t>
            </a:r>
            <a:r>
              <a:rPr dirty="0" sz="1100" spc="-55">
                <a:latin typeface="Palatino Linotype"/>
                <a:cs typeface="Palatino Linotype"/>
              </a:rPr>
              <a:t>moving </a:t>
            </a:r>
            <a:r>
              <a:rPr dirty="0" sz="1100" spc="-20">
                <a:latin typeface="Palatino Linotype"/>
                <a:cs typeface="Palatino Linotype"/>
              </a:rPr>
              <a:t>into </a:t>
            </a:r>
            <a:r>
              <a:rPr dirty="0" sz="1100" spc="-50">
                <a:latin typeface="Palatino Linotype"/>
                <a:cs typeface="Palatino Linotype"/>
              </a:rPr>
              <a:t>town </a:t>
            </a:r>
            <a:r>
              <a:rPr dirty="0" sz="1100" spc="5">
                <a:latin typeface="Palatino Linotype"/>
                <a:cs typeface="Palatino Linotype"/>
              </a:rPr>
              <a:t>to </a:t>
            </a:r>
            <a:r>
              <a:rPr dirty="0" sz="1100" spc="-5">
                <a:latin typeface="Palatino Linotype"/>
                <a:cs typeface="Palatino Linotype"/>
              </a:rPr>
              <a:t>settle </a:t>
            </a:r>
            <a:r>
              <a:rPr dirty="0" sz="1100" spc="-80">
                <a:latin typeface="Palatino Linotype"/>
                <a:cs typeface="Palatino Linotype"/>
              </a:rPr>
              <a:t>down </a:t>
            </a:r>
            <a:r>
              <a:rPr dirty="0" sz="1100" spc="-30">
                <a:latin typeface="Palatino Linotype"/>
                <a:cs typeface="Palatino Linotype"/>
              </a:rPr>
              <a:t>easily 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where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they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prefer.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7052" y="6233122"/>
            <a:ext cx="5918835" cy="2863850"/>
            <a:chOff x="927052" y="6233122"/>
            <a:chExt cx="5918835" cy="2863850"/>
          </a:xfrm>
        </p:grpSpPr>
        <p:sp>
          <p:nvSpPr>
            <p:cNvPr id="4" name="object 4"/>
            <p:cNvSpPr/>
            <p:nvPr/>
          </p:nvSpPr>
          <p:spPr>
            <a:xfrm>
              <a:off x="927052" y="6233122"/>
              <a:ext cx="5918835" cy="2863850"/>
            </a:xfrm>
            <a:custGeom>
              <a:avLst/>
              <a:gdLst/>
              <a:ahLst/>
              <a:cxnLst/>
              <a:rect l="l" t="t" r="r" b="b"/>
              <a:pathLst>
                <a:path w="5918834" h="286385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850968"/>
                  </a:lnTo>
                  <a:lnTo>
                    <a:pt x="0" y="2857956"/>
                  </a:lnTo>
                  <a:lnTo>
                    <a:pt x="5664" y="2863620"/>
                  </a:lnTo>
                  <a:lnTo>
                    <a:pt x="5912706" y="2863620"/>
                  </a:lnTo>
                  <a:lnTo>
                    <a:pt x="5918371" y="2857956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98031" y="7641119"/>
              <a:ext cx="73025" cy="172085"/>
            </a:xfrm>
            <a:custGeom>
              <a:avLst/>
              <a:gdLst/>
              <a:ahLst/>
              <a:cxnLst/>
              <a:rect l="l" t="t" r="r" b="b"/>
              <a:pathLst>
                <a:path w="73025" h="172084">
                  <a:moveTo>
                    <a:pt x="72732" y="0"/>
                  </a:moveTo>
                  <a:lnTo>
                    <a:pt x="0" y="0"/>
                  </a:lnTo>
                  <a:lnTo>
                    <a:pt x="0" y="172072"/>
                  </a:lnTo>
                  <a:lnTo>
                    <a:pt x="72732" y="172072"/>
                  </a:lnTo>
                  <a:lnTo>
                    <a:pt x="72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92976" y="7638592"/>
              <a:ext cx="83185" cy="177165"/>
            </a:xfrm>
            <a:custGeom>
              <a:avLst/>
              <a:gdLst/>
              <a:ahLst/>
              <a:cxnLst/>
              <a:rect l="l" t="t" r="r" b="b"/>
              <a:pathLst>
                <a:path w="83184" h="177165">
                  <a:moveTo>
                    <a:pt x="0" y="0"/>
                  </a:moveTo>
                  <a:lnTo>
                    <a:pt x="82854" y="0"/>
                  </a:lnTo>
                </a:path>
                <a:path w="83184" h="177165">
                  <a:moveTo>
                    <a:pt x="2527" y="177126"/>
                  </a:moveTo>
                  <a:lnTo>
                    <a:pt x="2527" y="0"/>
                  </a:lnTo>
                </a:path>
                <a:path w="83184" h="177165">
                  <a:moveTo>
                    <a:pt x="80327" y="177126"/>
                  </a:moveTo>
                  <a:lnTo>
                    <a:pt x="80327" y="0"/>
                  </a:lnTo>
                </a:path>
                <a:path w="83184" h="177165">
                  <a:moveTo>
                    <a:pt x="0" y="177126"/>
                  </a:moveTo>
                  <a:lnTo>
                    <a:pt x="82854" y="177126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0062" y="6216013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>
                <a:solidFill>
                  <a:srgbClr val="2F3E9F"/>
                </a:solidFill>
                <a:latin typeface="Lucida Sans Unicode"/>
                <a:cs typeface="Lucida Sans Unicode"/>
              </a:rPr>
              <a:t>[61]: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927052" y="6233122"/>
            <a:ext cx="5918835" cy="286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50" b="1">
                <a:solidFill>
                  <a:srgbClr val="0000FF"/>
                </a:solidFill>
                <a:latin typeface="Palatino Linotype"/>
                <a:cs typeface="Palatino Linotype"/>
              </a:rPr>
              <a:t>numpy</a:t>
            </a:r>
            <a:r>
              <a:rPr dirty="0" sz="1100" spc="5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0" b="1">
                <a:solidFill>
                  <a:srgbClr val="0000FF"/>
                </a:solidFill>
                <a:latin typeface="Palatino Linotype"/>
                <a:cs typeface="Palatino Linotype"/>
              </a:rPr>
              <a:t>np</a:t>
            </a:r>
            <a:r>
              <a:rPr dirty="0" sz="1100" spc="30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library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handle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F7F7F"/>
                </a:solidFill>
                <a:latin typeface="Palatino Linotype"/>
                <a:cs typeface="Palatino Linotype"/>
              </a:rPr>
              <a:t>data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F7F7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a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vectorized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F7F7F"/>
                </a:solidFill>
                <a:latin typeface="Palatino Linotype"/>
                <a:cs typeface="Palatino Linotype"/>
              </a:rPr>
              <a:t>manner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Palatino Linotype"/>
              <a:cs typeface="Palatino Linotype"/>
            </a:endParaRPr>
          </a:p>
          <a:p>
            <a:pPr marL="37465" marR="2381250">
              <a:lnSpc>
                <a:spcPct val="102600"/>
              </a:lnSpc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30" b="1">
                <a:solidFill>
                  <a:srgbClr val="0000FF"/>
                </a:solidFill>
                <a:latin typeface="Palatino Linotype"/>
                <a:cs typeface="Palatino Linotype"/>
              </a:rPr>
              <a:t>pandas</a:t>
            </a:r>
            <a:r>
              <a:rPr dirty="0" sz="1100" spc="5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0" b="1">
                <a:solidFill>
                  <a:srgbClr val="0000FF"/>
                </a:solidFill>
                <a:latin typeface="Palatino Linotype"/>
                <a:cs typeface="Palatino Linotype"/>
              </a:rPr>
              <a:t>pd</a:t>
            </a:r>
            <a:r>
              <a:rPr dirty="0" sz="1100" spc="-5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library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F7F7F"/>
                </a:solidFill>
                <a:latin typeface="Palatino Linotype"/>
                <a:cs typeface="Palatino Linotype"/>
              </a:rPr>
              <a:t>data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analsysis </a:t>
            </a:r>
            <a:r>
              <a:rPr dirty="0" sz="1100" spc="-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pd</a:t>
            </a:r>
            <a:r>
              <a:rPr dirty="0" sz="1100" spc="1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15">
                <a:latin typeface="Lucida Sans Unicode"/>
                <a:cs typeface="Lucida Sans Unicode"/>
              </a:rPr>
              <a:t>set_option(</a:t>
            </a:r>
            <a:r>
              <a:rPr dirty="0" sz="1100" spc="15">
                <a:solidFill>
                  <a:srgbClr val="BA2121"/>
                </a:solidFill>
                <a:latin typeface="Lucida Sans Unicode"/>
                <a:cs typeface="Lucida Sans Unicode"/>
              </a:rPr>
              <a:t>'display.max_columns'</a:t>
            </a:r>
            <a:r>
              <a:rPr dirty="0" sz="1100" spc="15">
                <a:latin typeface="Lucida Sans Unicode"/>
                <a:cs typeface="Lucida Sans Unicode"/>
              </a:rPr>
              <a:t>,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50" b="1">
                <a:solidFill>
                  <a:srgbClr val="007F00"/>
                </a:solidFill>
                <a:latin typeface="Palatino Linotype"/>
                <a:cs typeface="Palatino Linotype"/>
              </a:rPr>
              <a:t>None</a:t>
            </a:r>
            <a:r>
              <a:rPr dirty="0" sz="1100" spc="-50">
                <a:latin typeface="Lucida Sans Unicode"/>
                <a:cs typeface="Lucida Sans Unicode"/>
              </a:rPr>
              <a:t>) 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pd</a:t>
            </a:r>
            <a:r>
              <a:rPr dirty="0" sz="1100" spc="2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5">
                <a:latin typeface="Lucida Sans Unicode"/>
                <a:cs typeface="Lucida Sans Unicode"/>
              </a:rPr>
              <a:t>set_option(</a:t>
            </a:r>
            <a:r>
              <a:rPr dirty="0" sz="1100" spc="25">
                <a:solidFill>
                  <a:srgbClr val="BA2121"/>
                </a:solidFill>
                <a:latin typeface="Lucida Sans Unicode"/>
                <a:cs typeface="Lucida Sans Unicode"/>
              </a:rPr>
              <a:t>'display.max_rows'</a:t>
            </a:r>
            <a:r>
              <a:rPr dirty="0" sz="1100" spc="25">
                <a:latin typeface="Lucida Sans Unicode"/>
                <a:cs typeface="Lucida Sans Unicode"/>
              </a:rPr>
              <a:t>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50" b="1">
                <a:solidFill>
                  <a:srgbClr val="007F00"/>
                </a:solidFill>
                <a:latin typeface="Palatino Linotype"/>
                <a:cs typeface="Palatino Linotype"/>
              </a:rPr>
              <a:t>None</a:t>
            </a:r>
            <a:r>
              <a:rPr dirty="0" sz="1100" spc="-5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35" b="1">
                <a:solidFill>
                  <a:srgbClr val="0000FF"/>
                </a:solidFill>
                <a:latin typeface="Palatino Linotype"/>
                <a:cs typeface="Palatino Linotype"/>
              </a:rPr>
              <a:t>json</a:t>
            </a:r>
            <a:r>
              <a:rPr dirty="0" sz="1100" spc="29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library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handle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0" i="1">
                <a:solidFill>
                  <a:srgbClr val="3F7F7F"/>
                </a:solidFill>
                <a:latin typeface="Palatino Linotype"/>
                <a:cs typeface="Palatino Linotype"/>
              </a:rPr>
              <a:t>JSON</a:t>
            </a:r>
            <a:r>
              <a:rPr dirty="0" sz="1100" spc="12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15" i="1">
                <a:solidFill>
                  <a:srgbClr val="3F7F7F"/>
                </a:solidFill>
                <a:latin typeface="Palatino Linotype"/>
                <a:cs typeface="Palatino Linotype"/>
              </a:rPr>
              <a:t>files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!</a:t>
            </a:r>
            <a:r>
              <a:rPr dirty="0" sz="1100" spc="-25">
                <a:latin typeface="Lucida Sans Unicode"/>
                <a:cs typeface="Lucida Sans Unicode"/>
              </a:rPr>
              <a:t>conda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110">
                <a:latin typeface="Lucida Sans Unicode"/>
                <a:cs typeface="Lucida Sans Unicode"/>
              </a:rPr>
              <a:t>install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-c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conda-forge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geopy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--yes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#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135">
                <a:latin typeface="Lucida Sans Unicode"/>
                <a:cs typeface="Lucida Sans Unicode"/>
              </a:rPr>
              <a:t>uncomment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this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line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30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Lucida Sans Unicode"/>
                <a:cs typeface="Lucida Sans Unicode"/>
              </a:rPr>
              <a:t>you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haven't</a:t>
            </a:r>
            <a:r>
              <a:rPr dirty="0" sz="1100" spc="6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175"/>
              </a:spcBef>
            </a:pPr>
            <a:r>
              <a:rPr dirty="0" sz="600" spc="-3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-35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35">
                <a:latin typeface="Lucida Sans Unicode"/>
                <a:cs typeface="Lucida Sans Unicode"/>
              </a:rPr>
              <a:t>completed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the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Foursquare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API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lab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4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7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15" b="1">
                <a:solidFill>
                  <a:srgbClr val="0000FF"/>
                </a:solidFill>
                <a:latin typeface="Palatino Linotype"/>
                <a:cs typeface="Palatino Linotype"/>
              </a:rPr>
              <a:t>geopy.geocoders</a:t>
            </a:r>
            <a:r>
              <a:rPr dirty="0" sz="1100" spc="30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Nominatim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F7F7F"/>
                </a:solidFill>
                <a:latin typeface="Palatino Linotype"/>
                <a:cs typeface="Palatino Linotype"/>
              </a:rPr>
              <a:t>convert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an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address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F7F7F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latitude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F7F7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7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9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95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95" i="1">
                <a:solidFill>
                  <a:srgbClr val="3F7F7F"/>
                </a:solidFill>
                <a:latin typeface="Palatino Linotype"/>
                <a:cs typeface="Palatino Linotype"/>
              </a:rPr>
              <a:t>longitude</a:t>
            </a:r>
            <a:r>
              <a:rPr dirty="0" sz="1100" spc="24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values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490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b="1">
                <a:solidFill>
                  <a:srgbClr val="0000FF"/>
                </a:solidFill>
                <a:latin typeface="Palatino Linotype"/>
                <a:cs typeface="Palatino Linotype"/>
              </a:rPr>
              <a:t>requests</a:t>
            </a:r>
            <a:r>
              <a:rPr dirty="0" sz="1100" spc="29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library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handle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F7F7F"/>
                </a:solidFill>
                <a:latin typeface="Palatino Linotype"/>
                <a:cs typeface="Palatino Linotype"/>
              </a:rPr>
              <a:t>requests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00FF"/>
                </a:solidFill>
                <a:latin typeface="Palatino Linotype"/>
                <a:cs typeface="Palatino Linotype"/>
              </a:rPr>
              <a:t>pandas.io.json</a:t>
            </a:r>
            <a:r>
              <a:rPr dirty="0" sz="1100" spc="30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json_normalize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F7F7F"/>
                </a:solidFill>
                <a:latin typeface="Palatino Linotype"/>
                <a:cs typeface="Palatino Linotype"/>
              </a:rPr>
              <a:t>tranform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0" i="1">
                <a:solidFill>
                  <a:srgbClr val="3F7F7F"/>
                </a:solidFill>
                <a:latin typeface="Palatino Linotype"/>
                <a:cs typeface="Palatino Linotype"/>
              </a:rPr>
              <a:t>JSON</a:t>
            </a:r>
            <a:r>
              <a:rPr dirty="0" sz="1100" spc="13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35" i="1">
                <a:solidFill>
                  <a:srgbClr val="3F7F7F"/>
                </a:solidFill>
                <a:latin typeface="Palatino Linotype"/>
                <a:cs typeface="Palatino Linotype"/>
              </a:rPr>
              <a:t>file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F7F7F"/>
                </a:solidFill>
                <a:latin typeface="Palatino Linotype"/>
                <a:cs typeface="Palatino Linotype"/>
              </a:rPr>
              <a:t>into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a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F7F7F"/>
                </a:solidFill>
                <a:latin typeface="Palatino Linotype"/>
                <a:cs typeface="Palatino Linotype"/>
              </a:rPr>
              <a:t>pandas</a:t>
            </a:r>
            <a:r>
              <a:rPr dirty="0" sz="1100" spc="7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7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75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75" i="1">
                <a:solidFill>
                  <a:srgbClr val="3F7F7F"/>
                </a:solidFill>
                <a:latin typeface="Palatino Linotype"/>
                <a:cs typeface="Palatino Linotype"/>
              </a:rPr>
              <a:t>dataframe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591810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460"/>
                <a:gridCol w="1236344"/>
                <a:gridCol w="1309370"/>
                <a:gridCol w="873125"/>
                <a:gridCol w="618489"/>
                <a:gridCol w="54102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195070" algn="l"/>
                          <a:tab pos="2068195" algn="l"/>
                          <a:tab pos="2868295" algn="l"/>
                          <a:tab pos="3740785" algn="l"/>
                          <a:tab pos="4323080" algn="l"/>
                          <a:tab pos="5414010" algn="l"/>
                        </a:tabLst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Beer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Garden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Beer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Bike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	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Bistro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Boat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Ferry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6934" y="1790463"/>
          <a:ext cx="5528310" cy="6895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945515"/>
                <a:gridCol w="290829"/>
                <a:gridCol w="327025"/>
                <a:gridCol w="581659"/>
                <a:gridCol w="690880"/>
                <a:gridCol w="772794"/>
                <a:gridCol w="254000"/>
                <a:gridCol w="467360"/>
                <a:gridCol w="83566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83629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629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629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629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6294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049655" algn="l"/>
                          <a:tab pos="2359025" algn="l"/>
                          <a:tab pos="3086100" algn="l"/>
                          <a:tab pos="3959225" algn="l"/>
                        </a:tabLst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Bookstore	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Botanical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Garden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Boutique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	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Brazilian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61785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27025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1785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 marR="31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413510" algn="l"/>
                          <a:tab pos="2068195" algn="l"/>
                          <a:tab pos="2649855" algn="l"/>
                          <a:tab pos="3886200" algn="l"/>
                          <a:tab pos="4613910" algn="l"/>
                        </a:tabLst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Breakfast</a:t>
                      </a:r>
                      <a:r>
                        <a:rPr dirty="0" sz="1100" spc="2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	Brewery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Bridge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Bubble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Tea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Building	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Burger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85">
                          <a:latin typeface="Lucida Sans Unicode"/>
                          <a:cs typeface="Lucida Sans Unicode"/>
                        </a:rPr>
                        <a:t>Joint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945515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 marR="31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704339" algn="l"/>
                          <a:tab pos="2795270" algn="l"/>
                          <a:tab pos="3740785" algn="l"/>
                          <a:tab pos="4395470" algn="l"/>
                          <a:tab pos="4831715" algn="l"/>
                        </a:tabLst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Burmese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Burrito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Place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Bus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Station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Butcher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Café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9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908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436245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908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908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908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2908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 marR="31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390">
                        <a:lnSpc>
                          <a:spcPts val="1280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2213610" algn="l"/>
                          <a:tab pos="3159125" algn="l"/>
                          <a:tab pos="4759325" algn="l"/>
                        </a:tabLst>
                      </a:pP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Cajun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Creole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Candy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Cantonese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marL="141795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algn="ctr" marL="2222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4179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2222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4179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2222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4179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2222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41795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L="22225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849755" algn="l"/>
                          <a:tab pos="2431415" algn="l"/>
                          <a:tab pos="3159125" algn="l"/>
                          <a:tab pos="4104640" algn="l"/>
                        </a:tabLst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Caribbean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Castle	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Cemetery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Cheese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Chinese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73955" y="2812439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6691" y="4016957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3955" y="7630527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196" y="8835045"/>
            <a:ext cx="4899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76020" algn="l"/>
                <a:tab pos="1758314" algn="l"/>
                <a:tab pos="2776220" algn="l"/>
                <a:tab pos="3940175" algn="l"/>
                <a:tab pos="481266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Chocolate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Shop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75">
                <a:latin typeface="Lucida Sans Unicode"/>
                <a:cs typeface="Lucida Sans Unicode"/>
              </a:rPr>
              <a:t>Chur</a:t>
            </a:r>
            <a:r>
              <a:rPr dirty="0" sz="1100" spc="-55">
                <a:latin typeface="Lucida Sans Unicode"/>
                <a:cs typeface="Lucida Sans Unicode"/>
              </a:rPr>
              <a:t>ch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5">
                <a:latin typeface="Lucida Sans Unicode"/>
                <a:cs typeface="Lucida Sans Unicode"/>
              </a:rPr>
              <a:t>Clothing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Store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5">
                <a:latin typeface="Lucida Sans Unicode"/>
                <a:cs typeface="Lucida Sans Unicode"/>
              </a:rPr>
              <a:t>Club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House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819775" cy="7239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"/>
                <a:gridCol w="1309370"/>
                <a:gridCol w="1054735"/>
                <a:gridCol w="690880"/>
                <a:gridCol w="545464"/>
                <a:gridCol w="436245"/>
                <a:gridCol w="800100"/>
                <a:gridCol w="550545"/>
                <a:gridCol w="254635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80010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0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005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267460" algn="l"/>
                          <a:tab pos="2213610" algn="l"/>
                          <a:tab pos="3886200" algn="l"/>
                          <a:tab pos="4831715" algn="l"/>
                          <a:tab pos="5704840" algn="l"/>
                        </a:tabLst>
                      </a:pP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Cocktail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Bar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Coffee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College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Arts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Building	</a:t>
                      </a:r>
                      <a:r>
                        <a:rPr dirty="0" sz="1100" spc="-155">
                          <a:latin typeface="Lucida Sans Unicode"/>
                          <a:cs typeface="Lucida Sans Unicode"/>
                        </a:rPr>
                        <a:t>Comedy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Club	</a:t>
                      </a:r>
                      <a:r>
                        <a:rPr dirty="0" sz="1100" spc="-100">
                          <a:latin typeface="Lucida Sans Unicode"/>
                          <a:cs typeface="Lucida Sans Unicode"/>
                        </a:rPr>
                        <a:t>Comic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9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ts val="1295"/>
                        </a:lnSpc>
                      </a:pPr>
                      <a:r>
                        <a:rPr dirty="0" sz="1100" spc="-114">
                          <a:latin typeface="Lucida Sans Unicode"/>
                          <a:cs typeface="Lucida Sans Unicode"/>
                        </a:rPr>
                        <a:t>Community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1295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Concert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Hall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 marR="3175">
                        <a:lnSpc>
                          <a:spcPts val="1295"/>
                        </a:lnSpc>
                        <a:tabLst>
                          <a:tab pos="1417955" algn="l"/>
                          <a:tab pos="2581910" algn="l"/>
                        </a:tabLst>
                      </a:pP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Convenience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Cosmetics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54100" marR="3175">
                        <a:lnSpc>
                          <a:spcPts val="1255"/>
                        </a:lnSpc>
                        <a:tabLst>
                          <a:tab pos="2145030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54100" marR="3175">
                        <a:lnSpc>
                          <a:spcPts val="1255"/>
                        </a:lnSpc>
                        <a:tabLst>
                          <a:tab pos="2145030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54100" marR="3175">
                        <a:lnSpc>
                          <a:spcPts val="1255"/>
                        </a:lnSpc>
                        <a:tabLst>
                          <a:tab pos="2145030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54100" marR="3175">
                        <a:lnSpc>
                          <a:spcPts val="1255"/>
                        </a:lnSpc>
                        <a:tabLst>
                          <a:tab pos="2145030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8108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54100" marR="3175">
                        <a:lnSpc>
                          <a:spcPts val="1280"/>
                        </a:lnSpc>
                        <a:tabLst>
                          <a:tab pos="2145030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8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635"/>
                        </a:spcBef>
                      </a:pPr>
                      <a:r>
                        <a:rPr dirty="0" sz="1100" spc="-114">
                          <a:latin typeface="Lucida Sans Unicode"/>
                          <a:cs typeface="Lucida Sans Unicode"/>
                        </a:rPr>
                        <a:t>Cuban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635"/>
                        </a:spcBef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Cupcake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/>
                </a:tc>
                <a:tc gridSpan="5">
                  <a:txBody>
                    <a:bodyPr/>
                    <a:lstStyle/>
                    <a:p>
                      <a:pPr marL="36195">
                        <a:lnSpc>
                          <a:spcPts val="1295"/>
                        </a:lnSpc>
                        <a:spcBef>
                          <a:spcPts val="635"/>
                        </a:spcBef>
                        <a:tabLst>
                          <a:tab pos="1054100" algn="l"/>
                          <a:tab pos="2072639" algn="l"/>
                        </a:tabLst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	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Dance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	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Deli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Bodega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1295"/>
                        </a:lnSpc>
                        <a:spcBef>
                          <a:spcPts val="63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  <a:tabLst>
                          <a:tab pos="1708785" algn="l"/>
                          <a:tab pos="2727325" algn="l"/>
                        </a:tabLst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  <a:tabLst>
                          <a:tab pos="1708785" algn="l"/>
                          <a:tab pos="2727325" algn="l"/>
                        </a:tabLst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0.02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  <a:tabLst>
                          <a:tab pos="1708785" algn="l"/>
                          <a:tab pos="2727325" algn="l"/>
                        </a:tabLst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  <a:tabLst>
                          <a:tab pos="1708785" algn="l"/>
                          <a:tab pos="2727325" algn="l"/>
                        </a:tabLst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617855">
                        <a:lnSpc>
                          <a:spcPts val="1280"/>
                        </a:lnSpc>
                        <a:tabLst>
                          <a:tab pos="1708785" algn="l"/>
                          <a:tab pos="2727325" algn="l"/>
                        </a:tabLst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ct val="100000"/>
                        </a:lnSpc>
                      </a:pP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Department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Dessert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tabLst>
                          <a:tab pos="545465" algn="l"/>
                        </a:tabLst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Diner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Discount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 marR="3175">
                        <a:lnSpc>
                          <a:spcPct val="100000"/>
                        </a:lnSpc>
                        <a:tabLst>
                          <a:tab pos="763270" algn="l"/>
                        </a:tabLst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Dive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Bar	</a:t>
                      </a:r>
                      <a:r>
                        <a:rPr dirty="0" sz="1100" spc="-160">
                          <a:latin typeface="Lucida Sans Unicode"/>
                          <a:cs typeface="Lucida Sans Unicode"/>
                        </a:rPr>
                        <a:t>Dog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14">
                          <a:latin typeface="Lucida Sans Unicode"/>
                          <a:cs typeface="Lucida Sans Unicode"/>
                        </a:rPr>
                        <a:t>Run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tabLst>
                          <a:tab pos="945515" algn="l"/>
                        </a:tabLst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Donut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Dumpling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Eastern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1527175" algn="l"/>
                        </a:tabLst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European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584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6">
                  <a:txBody>
                    <a:bodyPr/>
                    <a:lstStyle/>
                    <a:p>
                      <a:pPr algn="ctr" marL="58610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L="5861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L="5861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L="5861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L="58610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 marR="3175">
                        <a:lnSpc>
                          <a:spcPct val="100000"/>
                        </a:lnSpc>
                        <a:tabLst>
                          <a:tab pos="1672589" algn="l"/>
                          <a:tab pos="2618105" algn="l"/>
                          <a:tab pos="3272790" algn="l"/>
                          <a:tab pos="4727575" algn="l"/>
                          <a:tab pos="5163820" algn="l"/>
                        </a:tabLst>
                      </a:pP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Ethiopian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Event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Space	</a:t>
                      </a:r>
                      <a:r>
                        <a:rPr dirty="0" sz="1100" spc="45">
                          <a:latin typeface="Lucida Sans Unicode"/>
                          <a:cs typeface="Lucida Sans Unicode"/>
                        </a:rPr>
                        <a:t>Exhibit	</a:t>
                      </a:r>
                      <a:r>
                        <a:rPr dirty="0" sz="1100" spc="75">
                          <a:latin typeface="Lucida Sans Unicode"/>
                          <a:cs typeface="Lucida Sans Unicode"/>
                        </a:rPr>
                        <a:t>Falafel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100">
                          <a:latin typeface="Lucida Sans Unicode"/>
                          <a:cs typeface="Lucida Sans Unicode"/>
                        </a:rPr>
                        <a:t>Farm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6934" y="8157240"/>
          <a:ext cx="522795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655"/>
                <a:gridCol w="1273175"/>
                <a:gridCol w="800100"/>
                <a:gridCol w="1054734"/>
                <a:gridCol w="945514"/>
                <a:gridCol w="35877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1102174"/>
          <a:ext cx="5518785" cy="224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545465"/>
                <a:gridCol w="400050"/>
                <a:gridCol w="727710"/>
                <a:gridCol w="946150"/>
                <a:gridCol w="1600835"/>
                <a:gridCol w="868680"/>
              </a:tblGrid>
              <a:tr h="172072">
                <a:tc gridSpan="7">
                  <a:txBody>
                    <a:bodyPr/>
                    <a:lstStyle/>
                    <a:p>
                      <a:pPr marL="249554">
                        <a:lnSpc>
                          <a:spcPts val="1245"/>
                        </a:lnSpc>
                        <a:spcBef>
                          <a:spcPts val="5"/>
                        </a:spcBef>
                        <a:tabLst>
                          <a:tab pos="1413510" algn="l"/>
                          <a:tab pos="1922780" algn="l"/>
                          <a:tab pos="2868295" algn="l"/>
                          <a:tab pos="3813810" algn="l"/>
                          <a:tab pos="4250055" algn="l"/>
                        </a:tabLst>
                      </a:pP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Farmers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Market	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	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Fish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Market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Flower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Food	Food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Drink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5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05410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6327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76327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  <a:tabLst>
                          <a:tab pos="76327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	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  <a:tabLst>
                          <a:tab pos="76327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80"/>
                        </a:lnSpc>
                        <a:tabLst>
                          <a:tab pos="76327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122045" algn="l"/>
                          <a:tab pos="1995170" algn="l"/>
                          <a:tab pos="2722880" algn="l"/>
                          <a:tab pos="4104640" algn="l"/>
                        </a:tabLst>
                      </a:pP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Food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	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Food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Truck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Fountain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French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Fried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Chicken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85">
                          <a:latin typeface="Lucida Sans Unicode"/>
                          <a:cs typeface="Lucida Sans Unicode"/>
                        </a:rPr>
                        <a:t>Joint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46691" y="1091690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6691" y="2296209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96" y="3500728"/>
            <a:ext cx="5117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66850" algn="l"/>
                <a:tab pos="3285490" algn="l"/>
                <a:tab pos="5031105" algn="l"/>
              </a:tabLst>
            </a:pPr>
            <a:r>
              <a:rPr dirty="0" sz="1100" spc="-35">
                <a:latin typeface="Lucida Sans Unicode"/>
                <a:cs typeface="Lucida Sans Unicode"/>
              </a:rPr>
              <a:t>Frozen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Yogurt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S</a:t>
            </a:r>
            <a:r>
              <a:rPr dirty="0" sz="1100" spc="-114">
                <a:latin typeface="Lucida Sans Unicode"/>
                <a:cs typeface="Lucida Sans Unicode"/>
              </a:rPr>
              <a:t>hop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80">
                <a:latin typeface="Lucida Sans Unicode"/>
                <a:cs typeface="Lucida Sans Unicode"/>
              </a:rPr>
              <a:t>Fruit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Vegetable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Store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Furniture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10">
                <a:latin typeface="Lucida Sans Unicode"/>
                <a:cs typeface="Lucida Sans Unicode"/>
              </a:rPr>
              <a:t>Home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Store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934" y="3683296"/>
          <a:ext cx="515556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/>
                <a:gridCol w="1636395"/>
                <a:gridCol w="1745614"/>
                <a:gridCol w="1050289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71945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94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94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94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945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45984" y="4877332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196" y="4705260"/>
            <a:ext cx="446278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94360" marR="5080" indent="-582295">
              <a:lnSpc>
                <a:spcPct val="102600"/>
              </a:lnSpc>
              <a:spcBef>
                <a:spcPts val="55"/>
              </a:spcBef>
              <a:tabLst>
                <a:tab pos="957580" algn="l"/>
                <a:tab pos="1103630" algn="l"/>
                <a:tab pos="1539875" algn="l"/>
                <a:tab pos="2266950" algn="l"/>
                <a:tab pos="2630805" algn="l"/>
                <a:tab pos="3212465" algn="l"/>
                <a:tab pos="3576320" algn="l"/>
                <a:tab pos="4012565" algn="l"/>
                <a:tab pos="4376420" algn="l"/>
              </a:tabLst>
            </a:pPr>
            <a:r>
              <a:rPr dirty="0" sz="1100" spc="-114">
                <a:latin typeface="Lucida Sans Unicode"/>
                <a:cs typeface="Lucida Sans Unicode"/>
              </a:rPr>
              <a:t>Gaming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Cafe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130">
                <a:latin typeface="Lucida Sans Unicode"/>
                <a:cs typeface="Lucida Sans Unicode"/>
              </a:rPr>
              <a:t>Ga</a:t>
            </a:r>
            <a:r>
              <a:rPr dirty="0" sz="1100" spc="-40">
                <a:latin typeface="Lucida Sans Unicode"/>
                <a:cs typeface="Lucida Sans Unicode"/>
              </a:rPr>
              <a:t>rden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70">
                <a:latin typeface="Lucida Sans Unicode"/>
                <a:cs typeface="Lucida Sans Unicode"/>
              </a:rPr>
              <a:t>Garden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85">
                <a:latin typeface="Lucida Sans Unicode"/>
                <a:cs typeface="Lucida Sans Unicode"/>
              </a:rPr>
              <a:t>Gas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Station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0">
                <a:latin typeface="Lucida Sans Unicode"/>
                <a:cs typeface="Lucida Sans Unicode"/>
              </a:rPr>
              <a:t>Gastropub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  </a:t>
            </a:r>
            <a:r>
              <a:rPr dirty="0" sz="1100" spc="-10">
                <a:latin typeface="Lucida Sans Unicode"/>
                <a:cs typeface="Lucida Sans Unicode"/>
              </a:rPr>
              <a:t>0.0		</a:t>
            </a:r>
            <a:r>
              <a:rPr dirty="0" sz="1100" spc="-40">
                <a:latin typeface="Lucida Sans Unicode"/>
                <a:cs typeface="Lucida Sans Unicode"/>
              </a:rPr>
              <a:t>0.00		</a:t>
            </a:r>
            <a:r>
              <a:rPr dirty="0" sz="1100" spc="-10">
                <a:latin typeface="Lucida Sans Unicode"/>
                <a:cs typeface="Lucida Sans Unicode"/>
              </a:rPr>
              <a:t>0.0		0.0		0.0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26934" y="5059887"/>
          <a:ext cx="5591810" cy="3970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/>
                <a:gridCol w="763270"/>
                <a:gridCol w="436245"/>
                <a:gridCol w="290830"/>
                <a:gridCol w="436244"/>
                <a:gridCol w="436244"/>
                <a:gridCol w="545465"/>
                <a:gridCol w="436245"/>
                <a:gridCol w="613410"/>
                <a:gridCol w="1163319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631314" algn="l"/>
                          <a:tab pos="2431415" algn="l"/>
                          <a:tab pos="3377565" algn="l"/>
                          <a:tab pos="43954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German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Gift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Gourmet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Greek</a:t>
                      </a:r>
                      <a:r>
                        <a:rPr dirty="0" sz="1100" spc="1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2702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57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413510" algn="l"/>
                          <a:tab pos="1777364" algn="l"/>
                          <a:tab pos="3377565" algn="l"/>
                          <a:tab pos="4540885" algn="l"/>
                        </a:tabLst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Grocery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	Gym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	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Hardware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70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70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2068195" algn="l"/>
                          <a:tab pos="3449954" algn="l"/>
                          <a:tab pos="5050155" algn="l"/>
                        </a:tabLst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Health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Beauty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Service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Health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Food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Herbs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Spices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0873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087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0873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619428" y="5909778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4937125" cy="156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/>
                <a:gridCol w="909319"/>
                <a:gridCol w="800100"/>
                <a:gridCol w="690880"/>
                <a:gridCol w="545465"/>
                <a:gridCol w="800100"/>
                <a:gridCol w="722629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24637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6379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195070" algn="l"/>
                          <a:tab pos="2795270" algn="l"/>
                        </a:tabLst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High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School	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Himalayan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Historic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tabLst>
                          <a:tab pos="472440" algn="l"/>
                        </a:tabLst>
                      </a:pPr>
                      <a:r>
                        <a:rPr dirty="0" sz="1100" spc="85">
                          <a:latin typeface="Lucida Sans Unicode"/>
                          <a:cs typeface="Lucida Sans Unicode"/>
                        </a:rPr>
                        <a:t>Site	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History</a:t>
                      </a:r>
                      <a:r>
                        <a:rPr dirty="0" sz="1100" spc="1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80">
                          <a:latin typeface="Lucida Sans Unicode"/>
                          <a:cs typeface="Lucida Sans Unicode"/>
                        </a:rPr>
                        <a:t>Museum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816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816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816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816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8161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964800" y="1435835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96" y="2640353"/>
            <a:ext cx="971550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Hot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160">
                <a:latin typeface="Lucida Sans Unicode"/>
                <a:cs typeface="Lucida Sans Unicode"/>
              </a:rPr>
              <a:t>Dog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Joint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5104" y="2640353"/>
            <a:ext cx="38925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5090" marR="5080" indent="-73025">
              <a:lnSpc>
                <a:spcPct val="102699"/>
              </a:lnSpc>
              <a:spcBef>
                <a:spcPts val="55"/>
              </a:spcBef>
            </a:pPr>
            <a:r>
              <a:rPr dirty="0" sz="1100" spc="-240">
                <a:latin typeface="Lucida Sans Unicode"/>
                <a:cs typeface="Lucida Sans Unicode"/>
              </a:rPr>
              <a:t>H</a:t>
            </a:r>
            <a:r>
              <a:rPr dirty="0" sz="1100" spc="60">
                <a:latin typeface="Lucida Sans Unicode"/>
                <a:cs typeface="Lucida Sans Unicode"/>
              </a:rPr>
              <a:t>otel  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4397" y="2640353"/>
            <a:ext cx="680085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Lucida Sans Unicode"/>
                <a:cs typeface="Lucida Sans Unicode"/>
              </a:rPr>
              <a:t>Hotel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Bar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4498" y="2640353"/>
            <a:ext cx="1262380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Hotpot</a:t>
            </a:r>
            <a:r>
              <a:rPr dirty="0" sz="1100" spc="1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6490" y="2640353"/>
            <a:ext cx="1262380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76020" algn="l"/>
              </a:tabLst>
            </a:pPr>
            <a:r>
              <a:rPr dirty="0" sz="1100" spc="75">
                <a:latin typeface="Lucida Sans Unicode"/>
                <a:cs typeface="Lucida Sans Unicode"/>
              </a:rPr>
              <a:t>Ice</a:t>
            </a:r>
            <a:r>
              <a:rPr dirty="0" sz="1100" spc="7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Cream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Shop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5984" y="2812439"/>
            <a:ext cx="984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4196" y="3844885"/>
            <a:ext cx="1334770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7747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Lucida Sans Unicode"/>
                <a:cs typeface="Lucida Sans Unicode"/>
              </a:rPr>
              <a:t>Indian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114">
                <a:latin typeface="Lucida Sans Unicode"/>
                <a:cs typeface="Lucida Sans Unicode"/>
              </a:rPr>
              <a:t>Israeli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6188" y="3844885"/>
            <a:ext cx="1407795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latin typeface="Lucida Sans Unicode"/>
                <a:cs typeface="Lucida Sans Unicode"/>
              </a:rPr>
              <a:t>Indie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Movie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Theater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105">
                <a:latin typeface="Lucida Sans Unicode"/>
                <a:cs typeface="Lucida Sans Unicode"/>
              </a:rPr>
              <a:t>Italian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3653" y="3844885"/>
            <a:ext cx="971550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latin typeface="Lucida Sans Unicode"/>
                <a:cs typeface="Lucida Sans Unicode"/>
              </a:rPr>
              <a:t>Indie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Theater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4699" y="3844885"/>
            <a:ext cx="1407795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21435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Indoor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Play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Area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algn="r" marR="22288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22288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22288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22288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22288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5984" y="4016957"/>
            <a:ext cx="984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3653" y="5049404"/>
            <a:ext cx="2425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39875" algn="l"/>
                <a:tab pos="233997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Japanese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20">
                <a:latin typeface="Lucida Sans Unicode"/>
                <a:cs typeface="Lucida Sans Unicode"/>
              </a:rPr>
              <a:t>Jazz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Club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26934" y="5231960"/>
          <a:ext cx="5373370" cy="328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/>
                <a:gridCol w="690880"/>
                <a:gridCol w="400050"/>
                <a:gridCol w="763905"/>
                <a:gridCol w="763905"/>
                <a:gridCol w="654685"/>
                <a:gridCol w="909320"/>
                <a:gridCol w="650239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377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7399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57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340485" algn="l"/>
                          <a:tab pos="2140585" algn="l"/>
                          <a:tab pos="3086100" algn="l"/>
                          <a:tab pos="4468495" algn="l"/>
                        </a:tabLst>
                      </a:pP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Jewelry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Juice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Bar	Kofte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Place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Korean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ctr"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7239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2213610" algn="l"/>
                          <a:tab pos="3740785" algn="l"/>
                          <a:tab pos="4395470" algn="l"/>
                          <a:tab pos="5268595" algn="l"/>
                        </a:tabLst>
                      </a:pP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Latin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American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Lebanese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45">
                          <a:latin typeface="Lucida Sans Unicode"/>
                          <a:cs typeface="Lucida Sans Unicode"/>
                        </a:rPr>
                        <a:t>Library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Lighthouse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r" marR="31940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086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086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086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2363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086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23634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0868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164196" y="8662973"/>
            <a:ext cx="48990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12800" marR="5080" indent="-800100">
              <a:lnSpc>
                <a:spcPct val="102600"/>
              </a:lnSpc>
              <a:spcBef>
                <a:spcPts val="55"/>
              </a:spcBef>
              <a:tabLst>
                <a:tab pos="1176020" algn="l"/>
                <a:tab pos="1757680" algn="l"/>
                <a:tab pos="2194560" algn="l"/>
                <a:tab pos="2412365" algn="l"/>
                <a:tab pos="2776220" algn="l"/>
                <a:tab pos="3867150" algn="l"/>
                <a:tab pos="4231005" algn="l"/>
                <a:tab pos="4376420" algn="l"/>
                <a:tab pos="4812665" algn="l"/>
              </a:tabLst>
            </a:pPr>
            <a:r>
              <a:rPr dirty="0" sz="1100" spc="35">
                <a:latin typeface="Lucida Sans Unicode"/>
                <a:cs typeface="Lucida Sans Unicode"/>
              </a:rPr>
              <a:t>Lingerie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Store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120">
                <a:latin typeface="Lucida Sans Unicode"/>
                <a:cs typeface="Lucida Sans Unicode"/>
              </a:rPr>
              <a:t>Li</a:t>
            </a:r>
            <a:r>
              <a:rPr dirty="0" sz="1100" spc="-55">
                <a:latin typeface="Lucida Sans Unicode"/>
                <a:cs typeface="Lucida Sans Unicode"/>
              </a:rPr>
              <a:t>quor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Store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85">
                <a:latin typeface="Lucida Sans Unicode"/>
                <a:cs typeface="Lucida Sans Unicode"/>
              </a:rPr>
              <a:t>Lounge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135">
                <a:latin typeface="Lucida Sans Unicode"/>
                <a:cs typeface="Lucida Sans Unicode"/>
              </a:rPr>
              <a:t>Mac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Cheese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Joint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Market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  </a:t>
            </a:r>
            <a:r>
              <a:rPr dirty="0" sz="1100" spc="-10">
                <a:latin typeface="Lucida Sans Unicode"/>
                <a:cs typeface="Lucida Sans Unicode"/>
              </a:rPr>
              <a:t>0.0		</a:t>
            </a:r>
            <a:r>
              <a:rPr dirty="0" sz="1100" spc="-40">
                <a:latin typeface="Lucida Sans Unicode"/>
                <a:cs typeface="Lucida Sans Unicode"/>
              </a:rPr>
              <a:t>0.01		</a:t>
            </a:r>
            <a:r>
              <a:rPr dirty="0" sz="1100" spc="-10">
                <a:latin typeface="Lucida Sans Unicode"/>
                <a:cs typeface="Lucida Sans Unicode"/>
              </a:rPr>
              <a:t>0.0		0.0	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5984" y="8835058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692775" cy="792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"/>
                <a:gridCol w="882015"/>
                <a:gridCol w="591184"/>
                <a:gridCol w="545464"/>
                <a:gridCol w="436244"/>
                <a:gridCol w="545465"/>
                <a:gridCol w="472439"/>
                <a:gridCol w="700404"/>
                <a:gridCol w="249554"/>
                <a:gridCol w="695325"/>
                <a:gridCol w="39497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1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2908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1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1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19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908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777364" algn="l"/>
                          <a:tab pos="3668395" algn="l"/>
                          <a:tab pos="4759325" algn="l"/>
                        </a:tabLst>
                      </a:pPr>
                      <a:r>
                        <a:rPr dirty="0" sz="1100" spc="45">
                          <a:latin typeface="Lucida Sans Unicode"/>
                          <a:cs typeface="Lucida Sans Unicode"/>
                        </a:rPr>
                        <a:t>Martial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Arts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School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Mediterranean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Memorial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85">
                          <a:latin typeface="Lucida Sans Unicode"/>
                          <a:cs typeface="Lucida Sans Unicode"/>
                        </a:rPr>
                        <a:t>Site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Men's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9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361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361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361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361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258114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3619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258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 marR="3175">
                        <a:lnSpc>
                          <a:spcPts val="1295"/>
                        </a:lnSpc>
                        <a:spcBef>
                          <a:spcPts val="63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Mexican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63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Middle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Eastern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6195">
                        <a:lnSpc>
                          <a:spcPts val="1295"/>
                        </a:lnSpc>
                        <a:spcBef>
                          <a:spcPts val="635"/>
                        </a:spcBef>
                        <a:tabLst>
                          <a:tab pos="1490980" algn="l"/>
                        </a:tabLst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Miscellaneous</a:t>
                      </a:r>
                      <a:r>
                        <a:rPr dirty="0" sz="1100" spc="2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06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42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42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42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42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7429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8321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 marR="317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Mobile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Phone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1527175" algn="l"/>
                          <a:tab pos="3054350" algn="l"/>
                        </a:tabLst>
                      </a:pPr>
                      <a:r>
                        <a:rPr dirty="0" sz="1100" spc="-145">
                          <a:latin typeface="Lucida Sans Unicode"/>
                          <a:cs typeface="Lucida Sans Unicode"/>
                        </a:rPr>
                        <a:t>Monument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Landmark	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Moroccan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Movie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Theater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1473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1633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473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1633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473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1633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473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1633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4732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16332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tabLst>
                          <a:tab pos="654050" algn="l"/>
                        </a:tabLst>
                      </a:pPr>
                      <a:r>
                        <a:rPr dirty="0" sz="1100" spc="-180">
                          <a:latin typeface="Lucida Sans Unicode"/>
                          <a:cs typeface="Lucida Sans Unicode"/>
                        </a:rPr>
                        <a:t>Museum	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Music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Music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  <a:tabLst>
                          <a:tab pos="981710" algn="l"/>
                        </a:tabLst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Nail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Salon	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National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290830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42418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42418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42418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42418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 marR="31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42418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2068195" algn="l"/>
                          <a:tab pos="2868295" algn="l"/>
                          <a:tab pos="3740785" algn="l"/>
                          <a:tab pos="4686300" algn="l"/>
                        </a:tabLst>
                      </a:pPr>
                      <a:r>
                        <a:rPr dirty="0" sz="1100" spc="-185">
                          <a:latin typeface="Lucida Sans Unicode"/>
                          <a:cs typeface="Lucida Sans Unicode"/>
                        </a:rPr>
                        <a:t>New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American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Nightclub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Non-Profit	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Opera</a:t>
                      </a:r>
                      <a:r>
                        <a:rPr dirty="0" sz="1100" spc="2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0">
                          <a:latin typeface="Lucida Sans Unicode"/>
                          <a:cs typeface="Lucida Sans Unicode"/>
                        </a:rPr>
                        <a:t>House	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Optical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r" marR="24637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65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4637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5400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785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Other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Great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tabLst>
                          <a:tab pos="799465" algn="l"/>
                          <a:tab pos="2036445" algn="l"/>
                        </a:tabLst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Outdoors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Other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Nightlife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Other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Repair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5849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130873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R="3873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087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R="3873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087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R="3873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087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R="3873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0873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R="38735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619428" y="1779979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2164" y="4189030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9428" y="6598080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64196" y="919605"/>
            <a:ext cx="1553210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Lucida Sans Unicode"/>
                <a:cs typeface="Lucida Sans Unicode"/>
              </a:rPr>
              <a:t>Outdoors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Recreation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984" y="1091690"/>
            <a:ext cx="984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96" y="2124137"/>
            <a:ext cx="1553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Performing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Arts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134" y="919605"/>
            <a:ext cx="2862580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66950" algn="l"/>
                <a:tab pos="2703830" algn="l"/>
              </a:tabLst>
            </a:pPr>
            <a:r>
              <a:rPr dirty="0" sz="1100" spc="-25">
                <a:latin typeface="Lucida Sans Unicode"/>
                <a:cs typeface="Lucida Sans Unicode"/>
              </a:rPr>
              <a:t>Paper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Office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Supplies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Store	</a:t>
            </a:r>
            <a:r>
              <a:rPr dirty="0" sz="1100" spc="-5">
                <a:latin typeface="Lucida Sans Unicode"/>
                <a:cs typeface="Lucida Sans Unicode"/>
              </a:rPr>
              <a:t>Park	\</a:t>
            </a:r>
            <a:endParaRPr sz="1100">
              <a:latin typeface="Lucida Sans Unicode"/>
              <a:cs typeface="Lucida Sans Unicode"/>
            </a:endParaRPr>
          </a:p>
          <a:p>
            <a:pPr marL="1830705">
              <a:lnSpc>
                <a:spcPct val="100000"/>
              </a:lnSpc>
              <a:spcBef>
                <a:spcPts val="35"/>
              </a:spcBef>
              <a:tabLst>
                <a:tab pos="22669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0.00	0.03</a:t>
            </a:r>
            <a:endParaRPr sz="1100">
              <a:latin typeface="Lucida Sans Unicode"/>
              <a:cs typeface="Lucida Sans Unicode"/>
            </a:endParaRPr>
          </a:p>
          <a:p>
            <a:pPr marL="1830705">
              <a:lnSpc>
                <a:spcPct val="100000"/>
              </a:lnSpc>
              <a:spcBef>
                <a:spcPts val="35"/>
              </a:spcBef>
              <a:tabLst>
                <a:tab pos="22669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0.01	0.11</a:t>
            </a:r>
            <a:endParaRPr sz="1100">
              <a:latin typeface="Lucida Sans Unicode"/>
              <a:cs typeface="Lucida Sans Unicode"/>
            </a:endParaRPr>
          </a:p>
          <a:p>
            <a:pPr marL="1830705">
              <a:lnSpc>
                <a:spcPct val="100000"/>
              </a:lnSpc>
              <a:spcBef>
                <a:spcPts val="35"/>
              </a:spcBef>
              <a:tabLst>
                <a:tab pos="22669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0.00	0.03</a:t>
            </a:r>
            <a:endParaRPr sz="1100">
              <a:latin typeface="Lucida Sans Unicode"/>
              <a:cs typeface="Lucida Sans Unicode"/>
            </a:endParaRPr>
          </a:p>
          <a:p>
            <a:pPr marL="1830705">
              <a:lnSpc>
                <a:spcPct val="100000"/>
              </a:lnSpc>
              <a:spcBef>
                <a:spcPts val="35"/>
              </a:spcBef>
              <a:tabLst>
                <a:tab pos="22669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0.00	0.02</a:t>
            </a:r>
            <a:endParaRPr sz="1100">
              <a:latin typeface="Lucida Sans Unicode"/>
              <a:cs typeface="Lucida Sans Unicode"/>
            </a:endParaRPr>
          </a:p>
          <a:p>
            <a:pPr marL="1830705">
              <a:lnSpc>
                <a:spcPct val="100000"/>
              </a:lnSpc>
              <a:spcBef>
                <a:spcPts val="35"/>
              </a:spcBef>
              <a:tabLst>
                <a:tab pos="22669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0.00	0.03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tabLst>
                <a:tab pos="1466850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Persian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	</a:t>
            </a:r>
            <a:r>
              <a:rPr dirty="0" sz="1100" spc="5">
                <a:latin typeface="Lucida Sans Unicode"/>
                <a:cs typeface="Lucida Sans Unicode"/>
              </a:rPr>
              <a:t>Peruvian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327" y="2124137"/>
            <a:ext cx="898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1216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Pet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Store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934" y="2306692"/>
          <a:ext cx="5819775" cy="328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"/>
                <a:gridCol w="945515"/>
                <a:gridCol w="909319"/>
                <a:gridCol w="845819"/>
                <a:gridCol w="763905"/>
                <a:gridCol w="800100"/>
                <a:gridCol w="327025"/>
                <a:gridCol w="830580"/>
                <a:gridCol w="217170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24637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17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17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17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17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637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8171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tabLst>
                          <a:tab pos="799465" algn="l"/>
                        </a:tabLst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Pharmacy	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Picnic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5">
                          <a:latin typeface="Lucida Sans Unicode"/>
                          <a:cs typeface="Lucida Sans Unicode"/>
                        </a:rPr>
                        <a:t>Shelter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  <a:tabLst>
                          <a:tab pos="836294" algn="l"/>
                          <a:tab pos="1272540" algn="l"/>
                          <a:tab pos="2436495" algn="l"/>
                          <a:tab pos="3382010" algn="l"/>
                        </a:tabLst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Pie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75">
                          <a:latin typeface="Lucida Sans Unicode"/>
                          <a:cs typeface="Lucida Sans Unicode"/>
                        </a:rPr>
                        <a:t>Pier	</a:t>
                      </a: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	Pizza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Place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00050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ctr" marL="444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44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44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44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 marR="31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444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ts val="129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Planetarium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1295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Playground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9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Plaza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ts val="1295"/>
                        </a:lnSpc>
                        <a:tabLst>
                          <a:tab pos="581660" algn="l"/>
                        </a:tabLst>
                      </a:pP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Pub	</a:t>
                      </a:r>
                      <a:r>
                        <a:rPr dirty="0" sz="1100" spc="-155">
                          <a:latin typeface="Lucida Sans Unicode"/>
                          <a:cs typeface="Lucida Sans Unicode"/>
                        </a:rPr>
                        <a:t>Ramen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95"/>
                        </a:lnSpc>
                      </a:pP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Record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ts val="129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  <a:tabLst>
                          <a:tab pos="152717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  <a:tabLst>
                          <a:tab pos="152717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  <a:tabLst>
                          <a:tab pos="152717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  <a:tabLst>
                          <a:tab pos="152717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45415">
                        <a:lnSpc>
                          <a:spcPts val="1280"/>
                        </a:lnSpc>
                        <a:tabLst>
                          <a:tab pos="152717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64196" y="5737706"/>
            <a:ext cx="2934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94460" algn="l"/>
                <a:tab pos="219456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Recreation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125">
                <a:latin typeface="Lucida Sans Unicode"/>
                <a:cs typeface="Lucida Sans Unicode"/>
              </a:rPr>
              <a:t>R</a:t>
            </a:r>
            <a:r>
              <a:rPr dirty="0" sz="1100" spc="40">
                <a:latin typeface="Lucida Sans Unicode"/>
                <a:cs typeface="Lucida Sans Unicode"/>
              </a:rPr>
              <a:t>eservoir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9126" y="5737706"/>
            <a:ext cx="2498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66850" algn="l"/>
                <a:tab pos="2412365" algn="l"/>
              </a:tabLst>
            </a:pPr>
            <a:r>
              <a:rPr dirty="0" sz="1100" spc="-15">
                <a:latin typeface="Lucida Sans Unicode"/>
                <a:cs typeface="Lucida Sans Unicode"/>
              </a:rPr>
              <a:t>Russian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5">
                <a:latin typeface="Lucida Sans Unicode"/>
                <a:cs typeface="Lucida Sans Unicode"/>
              </a:rPr>
              <a:t>Salad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Place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984" y="5909778"/>
            <a:ext cx="984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2507" y="5909778"/>
            <a:ext cx="243840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2607" y="5909778"/>
            <a:ext cx="243840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0.0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2707" y="5909778"/>
            <a:ext cx="31686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7429" y="5909778"/>
            <a:ext cx="31686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2995" y="5909778"/>
            <a:ext cx="31686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4196" y="6942225"/>
            <a:ext cx="4535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66850" algn="l"/>
                <a:tab pos="2630805" algn="l"/>
                <a:tab pos="4449445" algn="l"/>
              </a:tabLst>
            </a:pPr>
            <a:r>
              <a:rPr dirty="0" sz="1100" spc="-5">
                <a:latin typeface="Lucida Sans Unicode"/>
                <a:cs typeface="Lucida Sans Unicode"/>
              </a:rPr>
              <a:t>Salon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Barbershop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S</a:t>
            </a:r>
            <a:r>
              <a:rPr dirty="0" sz="1100" spc="-55">
                <a:latin typeface="Lucida Sans Unicode"/>
                <a:cs typeface="Lucida Sans Unicode"/>
              </a:rPr>
              <a:t>andwich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Place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Scandinavian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26934" y="7124793"/>
          <a:ext cx="5227955" cy="190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/>
                <a:gridCol w="1345565"/>
                <a:gridCol w="545464"/>
                <a:gridCol w="654685"/>
                <a:gridCol w="945514"/>
                <a:gridCol w="119570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634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63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63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63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54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634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413510" algn="l"/>
                          <a:tab pos="2577465" algn="l"/>
                          <a:tab pos="3886200" algn="l"/>
                        </a:tabLst>
                      </a:pP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Scenic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Lookout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Science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80">
                          <a:latin typeface="Lucida Sans Unicode"/>
                          <a:cs typeface="Lucida Sans Unicode"/>
                        </a:rPr>
                        <a:t>Museum	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Sculpture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Garden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Seafood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255746" y="8146756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610860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/>
                <a:gridCol w="363220"/>
                <a:gridCol w="399415"/>
                <a:gridCol w="326390"/>
                <a:gridCol w="299719"/>
                <a:gridCol w="217169"/>
                <a:gridCol w="253364"/>
                <a:gridCol w="398780"/>
                <a:gridCol w="434975"/>
                <a:gridCol w="589914"/>
                <a:gridCol w="616585"/>
                <a:gridCol w="1084579"/>
              </a:tblGrid>
              <a:tr h="1845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413510" algn="l"/>
                          <a:tab pos="2359025" algn="l"/>
                          <a:tab pos="3449954" algn="l"/>
                          <a:tab pos="4613910" algn="l"/>
                        </a:tabLst>
                      </a:pP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Shipping</a:t>
                      </a:r>
                      <a:r>
                        <a:rPr dirty="0" sz="1100" spc="2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Shoe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Repair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Shopping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Mall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Shopping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Plaza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Skating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Rink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122680" algn="l"/>
                          <a:tab pos="2068195" algn="l"/>
                          <a:tab pos="3304540" algn="l"/>
                          <a:tab pos="4323080" algn="l"/>
                          <a:tab pos="5195570" algn="l"/>
                        </a:tabLst>
                      </a:pPr>
                      <a:r>
                        <a:rPr dirty="0" sz="1100" spc="-140">
                          <a:latin typeface="Lucida Sans Unicode"/>
                          <a:cs typeface="Lucida Sans Unicode"/>
                        </a:rPr>
                        <a:t>Smoke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Snack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Place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Soba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	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Soup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Place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r" marR="742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42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42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42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7429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8166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57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2213610" algn="l"/>
                          <a:tab pos="461391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South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American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Southern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Soul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Food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Souvenir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5">
                  <a:txBody>
                    <a:bodyPr/>
                    <a:lstStyle/>
                    <a:p>
                      <a:pPr algn="r" marR="1377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  <a:tabLst>
                          <a:tab pos="685800" algn="l"/>
                          <a:tab pos="2140585" algn="l"/>
                          <a:tab pos="2940685" algn="l"/>
                          <a:tab pos="4468495" algn="l"/>
                          <a:tab pos="5340985" algn="l"/>
                        </a:tabLst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Spa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Spanish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Speakeasy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Sporting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10">
                          <a:latin typeface="Lucida Sans Unicode"/>
                          <a:cs typeface="Lucida Sans Unicode"/>
                        </a:rPr>
                        <a:t>Goods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Bar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739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83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8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8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7399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8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7399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83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195070" algn="l"/>
                          <a:tab pos="1849755" algn="l"/>
                          <a:tab pos="3668395" algn="l"/>
                          <a:tab pos="4977765" algn="l"/>
                        </a:tabLst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Club	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Stables	</a:t>
                      </a:r>
                      <a:r>
                        <a:rPr dirty="0" sz="1100" spc="45">
                          <a:latin typeface="Lucida Sans Unicode"/>
                          <a:cs typeface="Lucida Sans Unicode"/>
                        </a:rPr>
                        <a:t>State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Provincial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	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Stationery</a:t>
                      </a:r>
                      <a:r>
                        <a:rPr dirty="0" sz="1100" spc="2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9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6">
                  <a:txBody>
                    <a:bodyPr/>
                    <a:lstStyle/>
                    <a:p>
                      <a:pPr algn="r" marR="36512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36512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36512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36512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36512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122045" algn="l"/>
                          <a:tab pos="1995170" algn="l"/>
                          <a:tab pos="2940685" algn="l"/>
                          <a:tab pos="3740785" algn="l"/>
                          <a:tab pos="505015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Steakhouse	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Street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Art	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Supermarket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Sushi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581660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8166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8166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8166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81660" marR="31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08634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 marR="31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122045" algn="l"/>
                          <a:tab pos="2722880" algn="l"/>
                          <a:tab pos="4031615" algn="l"/>
                          <a:tab pos="5123180" algn="l"/>
                        </a:tabLst>
                      </a:pP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Taco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Place	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Taiwanese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Tapas 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Tattoo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Parlor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6">
                  <a:txBody>
                    <a:bodyPr/>
                    <a:lstStyle/>
                    <a:p>
                      <a:pPr algn="r" marR="2832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5907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r" marR="28321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259079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46691" y="1263763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9428" y="3672813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382895" cy="414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"/>
                <a:gridCol w="872490"/>
                <a:gridCol w="981709"/>
                <a:gridCol w="290830"/>
                <a:gridCol w="254635"/>
                <a:gridCol w="545465"/>
                <a:gridCol w="981710"/>
                <a:gridCol w="949325"/>
                <a:gridCol w="222250"/>
                <a:gridCol w="104139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5405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976630" algn="l"/>
                          <a:tab pos="1995170" algn="l"/>
                          <a:tab pos="3231515" algn="l"/>
                          <a:tab pos="3886200" algn="l"/>
                          <a:tab pos="4759325" algn="l"/>
                        </a:tabLst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Tea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0">
                          <a:latin typeface="Lucida Sans Unicode"/>
                          <a:cs typeface="Lucida Sans Unicode"/>
                        </a:rPr>
                        <a:t>Room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Thai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Theater	</a:t>
                      </a:r>
                      <a:r>
                        <a:rPr dirty="0" sz="1100" spc="-155">
                          <a:latin typeface="Lucida Sans Unicode"/>
                          <a:cs typeface="Lucida Sans Unicode"/>
                        </a:rPr>
                        <a:t>Theme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	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21780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858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90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ts val="1295"/>
                        </a:lnSpc>
                      </a:pPr>
                      <a:r>
                        <a:rPr dirty="0" sz="1100" spc="-155">
                          <a:latin typeface="Lucida Sans Unicode"/>
                          <a:cs typeface="Lucida Sans Unicode"/>
                        </a:rPr>
                        <a:t>Theme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Ride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Attraction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ts val="1295"/>
                        </a:lnSpc>
                      </a:pPr>
                      <a:r>
                        <a:rPr dirty="0" sz="1100" spc="75">
                          <a:latin typeface="Lucida Sans Unicode"/>
                          <a:cs typeface="Lucida Sans Unicode"/>
                        </a:rPr>
                        <a:t>Tiki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ts val="129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Tourist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Information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ts val="129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9951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9951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84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9951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9951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 gridSpan="4"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19951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941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6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37795">
                        <a:lnSpc>
                          <a:spcPct val="100000"/>
                        </a:lnSpc>
                        <a:tabLst>
                          <a:tab pos="1308735" algn="l"/>
                          <a:tab pos="1818005" algn="l"/>
                        </a:tabLst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Toy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0">
                          <a:latin typeface="Lucida Sans Unicode"/>
                          <a:cs typeface="Lucida Sans Unicode"/>
                        </a:rPr>
                        <a:t>Game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Track	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13779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508634" algn="l"/>
                          <a:tab pos="101790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0.00	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37795">
                        <a:lnSpc>
                          <a:spcPct val="100000"/>
                        </a:lnSpc>
                        <a:tabLst>
                          <a:tab pos="1454150" algn="l"/>
                        </a:tabLst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Turkish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135">
                          <a:latin typeface="Lucida Sans Unicode"/>
                          <a:cs typeface="Lucida Sans Unicode"/>
                        </a:rPr>
                        <a:t>Udon</a:t>
                      </a:r>
                      <a:r>
                        <a:rPr dirty="0" sz="1100" spc="1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13779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23634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	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65849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945515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145415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70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>
                        <a:lnSpc>
                          <a:spcPts val="1255"/>
                        </a:lnSpc>
                        <a:tabLst>
                          <a:tab pos="145415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>
                        <a:lnSpc>
                          <a:spcPts val="1255"/>
                        </a:lnSpc>
                        <a:tabLst>
                          <a:tab pos="145415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	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>
                        <a:lnSpc>
                          <a:spcPts val="1280"/>
                        </a:lnSpc>
                        <a:tabLst>
                          <a:tab pos="145415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858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270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64196" y="5221477"/>
            <a:ext cx="533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66950" algn="l"/>
                <a:tab pos="3940175" algn="l"/>
                <a:tab pos="5249545" algn="l"/>
              </a:tabLst>
            </a:pPr>
            <a:r>
              <a:rPr dirty="0" sz="1100">
                <a:latin typeface="Lucida Sans Unicode"/>
                <a:cs typeface="Lucida Sans Unicode"/>
              </a:rPr>
              <a:t>Vegetarian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V</a:t>
            </a:r>
            <a:r>
              <a:rPr dirty="0" sz="1100" spc="-75">
                <a:latin typeface="Lucida Sans Unicode"/>
                <a:cs typeface="Lucida Sans Unicode"/>
              </a:rPr>
              <a:t>egan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5">
                <a:latin typeface="Lucida Sans Unicode"/>
                <a:cs typeface="Lucida Sans Unicode"/>
              </a:rPr>
              <a:t>Venezuelan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5">
                <a:latin typeface="Lucida Sans Unicode"/>
                <a:cs typeface="Lucida Sans Unicode"/>
              </a:rPr>
              <a:t>Video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Game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Store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6934" y="5404032"/>
          <a:ext cx="5591810" cy="328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"/>
                <a:gridCol w="1018540"/>
                <a:gridCol w="654684"/>
                <a:gridCol w="1200150"/>
                <a:gridCol w="981710"/>
                <a:gridCol w="1340485"/>
                <a:gridCol w="217804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18910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24193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8910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9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8910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9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8910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93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8910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93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9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1295"/>
                        </a:lnSpc>
                      </a:pP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Vietnamese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1295"/>
                        </a:lnSpc>
                        <a:tabLst>
                          <a:tab pos="1308735" algn="l"/>
                        </a:tabLst>
                      </a:pP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Warehouse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Waterfront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4765">
                        <a:lnSpc>
                          <a:spcPts val="129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ts val="129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  <a:tabLst>
                          <a:tab pos="181800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  <a:tabLst>
                          <a:tab pos="181800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  <a:tabLst>
                          <a:tab pos="181800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  <a:tabLst>
                          <a:tab pos="181800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80"/>
                        </a:lnSpc>
                        <a:tabLst>
                          <a:tab pos="1818005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tabLst>
                          <a:tab pos="945515" algn="l"/>
                        </a:tabLst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Whisky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Bar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Wine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799465" algn="l"/>
                        </a:tabLst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Wine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Yemeni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5849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5454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45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454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27329" y="90991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[104]: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052" y="927034"/>
            <a:ext cx="5918835" cy="146621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80">
                <a:latin typeface="Lucida Sans Unicode"/>
                <a:cs typeface="Lucida Sans Unicode"/>
              </a:rPr>
              <a:t>sports_facilities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[</a:t>
            </a:r>
            <a:r>
              <a:rPr dirty="0" sz="1100" spc="-15">
                <a:solidFill>
                  <a:srgbClr val="BA2121"/>
                </a:solidFill>
                <a:latin typeface="Lucida Sans Unicode"/>
                <a:cs typeface="Lucida Sans Unicode"/>
              </a:rPr>
              <a:t>"Neighborhood"</a:t>
            </a:r>
            <a:r>
              <a:rPr dirty="0" sz="1100" spc="-15">
                <a:latin typeface="Lucida Sans Unicode"/>
                <a:cs typeface="Lucida Sans Unicode"/>
              </a:rPr>
              <a:t>,</a:t>
            </a:r>
            <a:r>
              <a:rPr dirty="0" sz="1100" spc="-15">
                <a:solidFill>
                  <a:srgbClr val="BA2121"/>
                </a:solidFill>
                <a:latin typeface="Lucida Sans Unicode"/>
                <a:cs typeface="Lucida Sans Unicode"/>
              </a:rPr>
              <a:t>"Yoga</a:t>
            </a:r>
            <a:r>
              <a:rPr dirty="0" sz="1100" spc="2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Studio"</a:t>
            </a:r>
            <a:r>
              <a:rPr dirty="0" sz="1100" spc="60">
                <a:latin typeface="Lucida Sans Unicode"/>
                <a:cs typeface="Lucida Sans Unicode"/>
              </a:rPr>
              <a:t>,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"Athletics</a:t>
            </a:r>
            <a:r>
              <a:rPr dirty="0" sz="1100" spc="2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">
                <a:solidFill>
                  <a:srgbClr val="BA2121"/>
                </a:solidFill>
                <a:latin typeface="Lucida Sans Unicode"/>
                <a:cs typeface="Lucida Sans Unicode"/>
              </a:rPr>
              <a:t>&amp;</a:t>
            </a:r>
            <a:r>
              <a:rPr dirty="0" sz="1100" spc="1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5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5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Sports"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"Baseball</a:t>
            </a:r>
            <a:r>
              <a:rPr dirty="0" sz="1100" spc="23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Field"</a:t>
            </a:r>
            <a:r>
              <a:rPr dirty="0" sz="1100" spc="65">
                <a:latin typeface="Lucida Sans Unicode"/>
                <a:cs typeface="Lucida Sans Unicode"/>
              </a:rPr>
              <a:t>,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"Baseball</a:t>
            </a:r>
            <a:r>
              <a:rPr dirty="0" sz="1100" spc="2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BA2121"/>
                </a:solidFill>
                <a:latin typeface="Lucida Sans Unicode"/>
                <a:cs typeface="Lucida Sans Unicode"/>
              </a:rPr>
              <a:t>Stadium"</a:t>
            </a:r>
            <a:r>
              <a:rPr dirty="0" sz="1100" spc="25">
                <a:latin typeface="Lucida Sans Unicode"/>
                <a:cs typeface="Lucida Sans Unicode"/>
              </a:rPr>
              <a:t>,</a:t>
            </a:r>
            <a:r>
              <a:rPr dirty="0" sz="1100" spc="25">
                <a:solidFill>
                  <a:srgbClr val="BA2121"/>
                </a:solidFill>
                <a:latin typeface="Lucida Sans Unicode"/>
                <a:cs typeface="Lucida Sans Unicode"/>
              </a:rPr>
              <a:t>"Basketball</a:t>
            </a:r>
            <a:r>
              <a:rPr dirty="0" sz="1100" spc="23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5">
                <a:solidFill>
                  <a:srgbClr val="BA2121"/>
                </a:solidFill>
                <a:latin typeface="Lucida Sans Unicode"/>
                <a:cs typeface="Lucida Sans Unicode"/>
              </a:rPr>
              <a:t>Court"</a:t>
            </a:r>
            <a:r>
              <a:rPr dirty="0" sz="1100" spc="3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135"/>
              </a:spcBef>
            </a:pPr>
            <a:r>
              <a:rPr dirty="0" sz="1100" spc="45">
                <a:solidFill>
                  <a:srgbClr val="BA2121"/>
                </a:solidFill>
                <a:latin typeface="Lucida Sans Unicode"/>
                <a:cs typeface="Lucida Sans Unicode"/>
              </a:rPr>
              <a:t>"Bike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>
                <a:solidFill>
                  <a:srgbClr val="BA2121"/>
                </a:solidFill>
                <a:latin typeface="Lucida Sans Unicode"/>
                <a:cs typeface="Lucida Sans Unicode"/>
              </a:rPr>
              <a:t>Trail"</a:t>
            </a:r>
            <a:r>
              <a:rPr dirty="0" sz="1100" spc="55">
                <a:latin typeface="Lucida Sans Unicode"/>
                <a:cs typeface="Lucida Sans Unicode"/>
              </a:rPr>
              <a:t>,</a:t>
            </a:r>
            <a:r>
              <a:rPr dirty="0" sz="1100" spc="55">
                <a:solidFill>
                  <a:srgbClr val="BA2121"/>
                </a:solidFill>
                <a:latin typeface="Lucida Sans Unicode"/>
                <a:cs typeface="Lucida Sans Unicode"/>
              </a:rPr>
              <a:t>"Boxing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BA2121"/>
                </a:solidFill>
                <a:latin typeface="Lucida Sans Unicode"/>
                <a:cs typeface="Lucida Sans Unicode"/>
              </a:rPr>
              <a:t>Gym"</a:t>
            </a:r>
            <a:r>
              <a:rPr dirty="0" sz="1100" spc="-30">
                <a:latin typeface="Lucida Sans Unicode"/>
                <a:cs typeface="Lucida Sans Unicode"/>
              </a:rPr>
              <a:t>,</a:t>
            </a:r>
            <a:r>
              <a:rPr dirty="0" sz="1100" spc="-30">
                <a:solidFill>
                  <a:srgbClr val="BA2121"/>
                </a:solidFill>
                <a:latin typeface="Lucida Sans Unicode"/>
                <a:cs typeface="Lucida Sans Unicode"/>
              </a:rPr>
              <a:t>"Climbing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">
                <a:solidFill>
                  <a:srgbClr val="BA2121"/>
                </a:solidFill>
                <a:latin typeface="Lucida Sans Unicode"/>
                <a:cs typeface="Lucida Sans Unicode"/>
              </a:rPr>
              <a:t>Gym"</a:t>
            </a:r>
            <a:r>
              <a:rPr dirty="0" sz="1100" spc="10">
                <a:latin typeface="Lucida Sans Unicode"/>
                <a:cs typeface="Lucida Sans Unicode"/>
              </a:rPr>
              <a:t>,</a:t>
            </a:r>
            <a:r>
              <a:rPr dirty="0" sz="1100" spc="10">
                <a:solidFill>
                  <a:srgbClr val="BA2121"/>
                </a:solidFill>
                <a:latin typeface="Lucida Sans Unicode"/>
                <a:cs typeface="Lucida Sans Unicode"/>
              </a:rPr>
              <a:t>"Cycle</a:t>
            </a:r>
            <a:r>
              <a:rPr dirty="0" sz="1100" spc="1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7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7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Studio"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"Field"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"Golf</a:t>
            </a:r>
            <a:r>
              <a:rPr dirty="0" sz="1100" spc="2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Course"</a:t>
            </a:r>
            <a:r>
              <a:rPr dirty="0" sz="1100" spc="-35">
                <a:latin typeface="Lucida Sans Unicode"/>
                <a:cs typeface="Lucida Sans Unicode"/>
              </a:rPr>
              <a:t>,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"Gym"</a:t>
            </a:r>
            <a:r>
              <a:rPr dirty="0" sz="1100" spc="-35">
                <a:latin typeface="Lucida Sans Unicode"/>
                <a:cs typeface="Lucida Sans Unicode"/>
              </a:rPr>
              <a:t>,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"Gym</a:t>
            </a:r>
            <a:r>
              <a:rPr dirty="0" sz="1100" spc="2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solidFill>
                  <a:srgbClr val="BA2121"/>
                </a:solidFill>
                <a:latin typeface="Lucida Sans Unicode"/>
                <a:cs typeface="Lucida Sans Unicode"/>
              </a:rPr>
              <a:t>/</a:t>
            </a:r>
            <a:r>
              <a:rPr dirty="0" sz="1100" spc="25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5">
                <a:solidFill>
                  <a:srgbClr val="BA2121"/>
                </a:solidFill>
                <a:latin typeface="Lucida Sans Unicode"/>
                <a:cs typeface="Lucida Sans Unicode"/>
              </a:rPr>
              <a:t>Fitness</a:t>
            </a:r>
            <a:r>
              <a:rPr dirty="0" sz="1100" spc="24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5">
                <a:solidFill>
                  <a:srgbClr val="BA2121"/>
                </a:solidFill>
                <a:latin typeface="Lucida Sans Unicode"/>
                <a:cs typeface="Lucida Sans Unicode"/>
              </a:rPr>
              <a:t>Center"</a:t>
            </a:r>
            <a:r>
              <a:rPr dirty="0" sz="1100" spc="3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837565">
              <a:lnSpc>
                <a:spcPct val="100000"/>
              </a:lnSpc>
              <a:spcBef>
                <a:spcPts val="130"/>
              </a:spcBef>
            </a:pPr>
            <a:r>
              <a:rPr dirty="0" sz="1100" spc="90">
                <a:solidFill>
                  <a:srgbClr val="BA2121"/>
                </a:solidFill>
                <a:latin typeface="Lucida Sans Unicode"/>
                <a:cs typeface="Lucida Sans Unicode"/>
              </a:rPr>
              <a:t>"Pilates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Studio"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"Pool"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"Soccer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5">
                <a:solidFill>
                  <a:srgbClr val="BA2121"/>
                </a:solidFill>
                <a:latin typeface="Lucida Sans Unicode"/>
                <a:cs typeface="Lucida Sans Unicode"/>
              </a:rPr>
              <a:t>Field"</a:t>
            </a:r>
            <a:r>
              <a:rPr dirty="0" sz="1100" spc="85">
                <a:latin typeface="Lucida Sans Unicode"/>
                <a:cs typeface="Lucida Sans Unicode"/>
              </a:rPr>
              <a:t>,</a:t>
            </a:r>
            <a:r>
              <a:rPr dirty="0" sz="1100" spc="85">
                <a:solidFill>
                  <a:srgbClr val="BA2121"/>
                </a:solidFill>
                <a:latin typeface="Lucida Sans Unicode"/>
                <a:cs typeface="Lucida Sans Unicode"/>
              </a:rPr>
              <a:t>"Surf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0">
                <a:solidFill>
                  <a:srgbClr val="BA2121"/>
                </a:solidFill>
                <a:latin typeface="Lucida Sans Unicode"/>
                <a:cs typeface="Lucida Sans Unicode"/>
              </a:rPr>
              <a:t>Spot"</a:t>
            </a:r>
            <a:r>
              <a:rPr dirty="0" sz="1100" spc="40">
                <a:latin typeface="Lucida Sans Unicode"/>
                <a:cs typeface="Lucida Sans Unicode"/>
              </a:rPr>
              <a:t>,</a:t>
            </a:r>
            <a:r>
              <a:rPr dirty="0" sz="1100" spc="40">
                <a:solidFill>
                  <a:srgbClr val="BA2121"/>
                </a:solidFill>
                <a:latin typeface="Lucida Sans Unicode"/>
                <a:cs typeface="Lucida Sans Unicode"/>
              </a:rPr>
              <a:t>"Tennis</a:t>
            </a:r>
            <a:r>
              <a:rPr dirty="0" sz="1100" spc="4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2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2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Court"</a:t>
            </a:r>
            <a:r>
              <a:rPr dirty="0" sz="1100" spc="20">
                <a:latin typeface="Lucida Sans Unicode"/>
                <a:cs typeface="Lucida Sans Unicode"/>
              </a:rPr>
              <a:t>,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"Weight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BA2121"/>
                </a:solidFill>
                <a:latin typeface="Lucida Sans Unicode"/>
                <a:cs typeface="Lucida Sans Unicode"/>
              </a:rPr>
              <a:t>Loss</a:t>
            </a:r>
            <a:r>
              <a:rPr dirty="0" sz="1100" spc="19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5">
                <a:solidFill>
                  <a:srgbClr val="BA2121"/>
                </a:solidFill>
                <a:latin typeface="Lucida Sans Unicode"/>
                <a:cs typeface="Lucida Sans Unicode"/>
              </a:rPr>
              <a:t>Center"</a:t>
            </a:r>
            <a:r>
              <a:rPr dirty="0" sz="1100" spc="35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7465" marR="2745105">
              <a:lnSpc>
                <a:spcPct val="102600"/>
              </a:lnSpc>
              <a:spcBef>
                <a:spcPts val="105"/>
              </a:spcBef>
            </a:pPr>
            <a:r>
              <a:rPr dirty="0" sz="1100" spc="-15">
                <a:latin typeface="Lucida Sans Unicode"/>
                <a:cs typeface="Lucida Sans Unicode"/>
              </a:rPr>
              <a:t>nyu_sports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nyu_grouped[sports_facilities]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nyu_sports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29" y="249375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[104]: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6934" y="2504241"/>
          <a:ext cx="4864100" cy="655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635"/>
                <a:gridCol w="945514"/>
                <a:gridCol w="1454785"/>
                <a:gridCol w="177164"/>
              </a:tblGrid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Neighborhood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45415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Bath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9455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Battery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52717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Bay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Ridge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87249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Bedford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Stuyvesant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8176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Bensonhurst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0873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	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Bergen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8176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	</a:t>
                      </a:r>
                      <a:r>
                        <a:rPr dirty="0" sz="1100" spc="-110">
                          <a:latin typeface="Lucida Sans Unicode"/>
                          <a:cs typeface="Lucida Sans Unicode"/>
                        </a:rPr>
                        <a:t>Boerum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0873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Borough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16332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Brighton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9455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	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Broadway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Junction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01790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Brooklyn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8176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11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Brownsville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59956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12	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Bushwick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59956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13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Canarsie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2363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14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Carnegie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09093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15	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Carroll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Gardens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16332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16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Central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Harlem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672589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17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Chelsea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52717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18	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Chinatown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52717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19	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Line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0873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20	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Civic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672589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21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Clinton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0873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22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Clinton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8176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23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Cobble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0873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24	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Coney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Island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2363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25	</a:t>
                      </a:r>
                      <a:r>
                        <a:rPr dirty="0" sz="1100" spc="-114">
                          <a:latin typeface="Lucida Sans Unicode"/>
                          <a:cs typeface="Lucida Sans Unicode"/>
                        </a:rPr>
                        <a:t>Crown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2363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26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Cypress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5">
                          <a:latin typeface="Lucida Sans Unicode"/>
                          <a:cs typeface="Lucida Sans Unicode"/>
                        </a:rPr>
                        <a:t>Hills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8176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27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Ditmas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59956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28	</a:t>
                      </a:r>
                      <a:r>
                        <a:rPr dirty="0" sz="1100" spc="-135">
                          <a:latin typeface="Lucida Sans Unicode"/>
                          <a:cs typeface="Lucida Sans Unicode"/>
                        </a:rPr>
                        <a:t>Downtown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81800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29	</a:t>
                      </a:r>
                      <a:r>
                        <a:rPr dirty="0" sz="1100" spc="-210">
                          <a:latin typeface="Lucida Sans Unicode"/>
                          <a:cs typeface="Lucida Sans Unicode"/>
                        </a:rPr>
                        <a:t>Dumbo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2363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30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Dyker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2363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31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Flatbush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8176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32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Harlem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2363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33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85">
                          <a:latin typeface="Lucida Sans Unicode"/>
                          <a:cs typeface="Lucida Sans Unicode"/>
                        </a:rPr>
                        <a:t>New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York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30873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34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9455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35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Williamsburg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  <a:tabLst>
                          <a:tab pos="1672589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36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Erasmus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4646295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1270"/>
                <a:gridCol w="1200150"/>
                <a:gridCol w="904875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90424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37	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Financial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District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63131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38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Flatbush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63131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39	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Flatiron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55892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40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Flatlands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1351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41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Fort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Greene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26809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Fort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Hamilton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3404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43	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Fulton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Ferry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	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Georgetown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Gerritsen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704339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	Gowanus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63131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47	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Gramercy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55892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48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Gravesend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49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Greenpoint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97726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50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Greenwich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04965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51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Hamilton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26809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52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Highland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55892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53	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Homecrest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3404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54	</a:t>
                      </a:r>
                      <a:r>
                        <a:rPr dirty="0" sz="1100" spc="-114">
                          <a:latin typeface="Lucida Sans Unicode"/>
                          <a:cs typeface="Lucida Sans Unicode"/>
                        </a:rPr>
                        <a:t>Hudson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Yards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77736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55	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Inwood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56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Kensington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57	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Lenox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950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58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Lincoln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Square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3404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59	</a:t>
                      </a:r>
                      <a:r>
                        <a:rPr dirty="0" sz="1100" spc="125">
                          <a:latin typeface="Lucida Sans Unicode"/>
                          <a:cs typeface="Lucida Sans Unicode"/>
                        </a:rPr>
                        <a:t>Little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25">
                          <a:latin typeface="Lucida Sans Unicode"/>
                          <a:cs typeface="Lucida Sans Unicode"/>
                        </a:rPr>
                        <a:t>Italy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60	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Lower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704339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61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Madison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62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97726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63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Terrace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04965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64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5">
                          <a:latin typeface="Lucida Sans Unicode"/>
                          <a:cs typeface="Lucida Sans Unicode"/>
                        </a:rPr>
                        <a:t>Valley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950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	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Manhattanville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1351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Marble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1351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Marine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704339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	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Midtown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26809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	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Midtown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South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704339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70	</a:t>
                      </a:r>
                      <a:r>
                        <a:rPr dirty="0" sz="1100" spc="-120">
                          <a:latin typeface="Lucida Sans Unicode"/>
                          <a:cs typeface="Lucida Sans Unicode"/>
                        </a:rPr>
                        <a:t>Midwood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	</a:t>
                      </a:r>
                      <a:r>
                        <a:rPr dirty="0" sz="1100" spc="95">
                          <a:latin typeface="Lucida Sans Unicode"/>
                          <a:cs typeface="Lucida Sans Unicode"/>
                        </a:rPr>
                        <a:t>Mill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Basin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1351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	</a:t>
                      </a:r>
                      <a:r>
                        <a:rPr dirty="0" sz="1100" spc="95">
                          <a:latin typeface="Lucida Sans Unicode"/>
                          <a:cs typeface="Lucida Sans Unicode"/>
                        </a:rPr>
                        <a:t>Mill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Island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Morningside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1351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74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63131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	</a:t>
                      </a:r>
                      <a:r>
                        <a:rPr dirty="0" sz="1100" spc="-185">
                          <a:latin typeface="Lucida Sans Unicode"/>
                          <a:cs typeface="Lucida Sans Unicode"/>
                        </a:rPr>
                        <a:t>New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Lots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9227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	</a:t>
                      </a:r>
                      <a:r>
                        <a:rPr dirty="0" sz="1100" spc="-140">
                          <a:latin typeface="Lucida Sans Unicode"/>
                          <a:cs typeface="Lucida Sans Unicode"/>
                        </a:rPr>
                        <a:t>Noho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North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78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Ocean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26809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Ocean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Parkway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80	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Paerdegat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Basin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81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Slope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04965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82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Prospect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3949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83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Prospect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Lefferts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Gardens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052" y="914366"/>
            <a:ext cx="5918835" cy="3035300"/>
            <a:chOff x="927052" y="914366"/>
            <a:chExt cx="5918835" cy="3035300"/>
          </a:xfrm>
        </p:grpSpPr>
        <p:sp>
          <p:nvSpPr>
            <p:cNvPr id="3" name="object 3"/>
            <p:cNvSpPr/>
            <p:nvPr/>
          </p:nvSpPr>
          <p:spPr>
            <a:xfrm>
              <a:off x="927052" y="914366"/>
              <a:ext cx="5918835" cy="3035300"/>
            </a:xfrm>
            <a:custGeom>
              <a:avLst/>
              <a:gdLst/>
              <a:ahLst/>
              <a:cxnLst/>
              <a:rect l="l" t="t" r="r" b="b"/>
              <a:pathLst>
                <a:path w="5918834" h="303530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3022041"/>
                  </a:lnTo>
                  <a:lnTo>
                    <a:pt x="0" y="3029030"/>
                  </a:lnTo>
                  <a:lnTo>
                    <a:pt x="5664" y="3034694"/>
                  </a:lnTo>
                  <a:lnTo>
                    <a:pt x="5912706" y="3034694"/>
                  </a:lnTo>
                  <a:lnTo>
                    <a:pt x="5918371" y="3029030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12887" y="2516784"/>
              <a:ext cx="73025" cy="172085"/>
            </a:xfrm>
            <a:custGeom>
              <a:avLst/>
              <a:gdLst/>
              <a:ahLst/>
              <a:cxnLst/>
              <a:rect l="l" t="t" r="r" b="b"/>
              <a:pathLst>
                <a:path w="73025" h="172085">
                  <a:moveTo>
                    <a:pt x="72732" y="0"/>
                  </a:moveTo>
                  <a:lnTo>
                    <a:pt x="0" y="0"/>
                  </a:lnTo>
                  <a:lnTo>
                    <a:pt x="0" y="172072"/>
                  </a:lnTo>
                  <a:lnTo>
                    <a:pt x="72732" y="172072"/>
                  </a:lnTo>
                  <a:lnTo>
                    <a:pt x="72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7832" y="2514257"/>
              <a:ext cx="83185" cy="177165"/>
            </a:xfrm>
            <a:custGeom>
              <a:avLst/>
              <a:gdLst/>
              <a:ahLst/>
              <a:cxnLst/>
              <a:rect l="l" t="t" r="r" b="b"/>
              <a:pathLst>
                <a:path w="83184" h="177164">
                  <a:moveTo>
                    <a:pt x="0" y="0"/>
                  </a:moveTo>
                  <a:lnTo>
                    <a:pt x="82854" y="0"/>
                  </a:lnTo>
                </a:path>
                <a:path w="83184" h="177164">
                  <a:moveTo>
                    <a:pt x="2527" y="177126"/>
                  </a:moveTo>
                  <a:lnTo>
                    <a:pt x="2527" y="0"/>
                  </a:lnTo>
                </a:path>
                <a:path w="83184" h="177164">
                  <a:moveTo>
                    <a:pt x="80327" y="177126"/>
                  </a:moveTo>
                  <a:lnTo>
                    <a:pt x="80327" y="0"/>
                  </a:lnTo>
                </a:path>
                <a:path w="83184" h="177164">
                  <a:moveTo>
                    <a:pt x="0" y="177126"/>
                  </a:moveTo>
                  <a:lnTo>
                    <a:pt x="82854" y="177126"/>
                  </a:lnTo>
                </a:path>
              </a:pathLst>
            </a:custGeom>
            <a:ln w="50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7052" y="914366"/>
            <a:ext cx="5918835" cy="30353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Matplotlib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F7F7F"/>
                </a:solidFill>
                <a:latin typeface="Palatino Linotype"/>
                <a:cs typeface="Palatino Linotype"/>
              </a:rPr>
              <a:t>associated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5" i="1">
                <a:solidFill>
                  <a:srgbClr val="3F7F7F"/>
                </a:solidFill>
                <a:latin typeface="Palatino Linotype"/>
                <a:cs typeface="Palatino Linotype"/>
              </a:rPr>
              <a:t>plotting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modules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" b="1">
                <a:solidFill>
                  <a:srgbClr val="0000FF"/>
                </a:solidFill>
                <a:latin typeface="Palatino Linotype"/>
                <a:cs typeface="Palatino Linotype"/>
              </a:rPr>
              <a:t>matplotlib.cm</a:t>
            </a:r>
            <a:r>
              <a:rPr dirty="0" sz="1100" spc="29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65" b="1">
                <a:solidFill>
                  <a:srgbClr val="0000FF"/>
                </a:solidFill>
                <a:latin typeface="Palatino Linotype"/>
                <a:cs typeface="Palatino Linotype"/>
              </a:rPr>
              <a:t>cm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b="1">
                <a:solidFill>
                  <a:srgbClr val="0000FF"/>
                </a:solidFill>
                <a:latin typeface="Palatino Linotype"/>
                <a:cs typeface="Palatino Linotype"/>
              </a:rPr>
              <a:t>matplotlib.colors</a:t>
            </a:r>
            <a:r>
              <a:rPr dirty="0" sz="1100" spc="29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b="1">
                <a:solidFill>
                  <a:srgbClr val="0000FF"/>
                </a:solidFill>
                <a:latin typeface="Palatino Linotype"/>
                <a:cs typeface="Palatino Linotype"/>
              </a:rPr>
              <a:t>colors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F7F7F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k-means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i="1">
                <a:solidFill>
                  <a:srgbClr val="3F7F7F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clustering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stage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6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b="1">
                <a:solidFill>
                  <a:srgbClr val="0000FF"/>
                </a:solidFill>
                <a:latin typeface="Palatino Linotype"/>
                <a:cs typeface="Palatino Linotype"/>
              </a:rPr>
              <a:t>sklearn.cluster</a:t>
            </a:r>
            <a:r>
              <a:rPr dirty="0" sz="1100" spc="28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KMeans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!</a:t>
            </a:r>
            <a:r>
              <a:rPr dirty="0" sz="1100" spc="-25">
                <a:latin typeface="Lucida Sans Unicode"/>
                <a:cs typeface="Lucida Sans Unicode"/>
              </a:rPr>
              <a:t>conda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110">
                <a:latin typeface="Lucida Sans Unicode"/>
                <a:cs typeface="Lucida Sans Unicode"/>
              </a:rPr>
              <a:t>install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-c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conda-forge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19167C"/>
                </a:solidFill>
                <a:latin typeface="Lucida Sans Unicode"/>
                <a:cs typeface="Lucida Sans Unicode"/>
              </a:rPr>
              <a:t>folium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=0</a:t>
            </a:r>
            <a:r>
              <a:rPr dirty="0" sz="1100" spc="-20">
                <a:latin typeface="Lucida Sans Unicode"/>
                <a:cs typeface="Lucida Sans Unicode"/>
              </a:rPr>
              <a:t>.5.0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--yes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#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135">
                <a:latin typeface="Lucida Sans Unicode"/>
                <a:cs typeface="Lucida Sans Unicode"/>
              </a:rPr>
              <a:t>uncomment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this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line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175" b="1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you</a:t>
            </a:r>
            <a:r>
              <a:rPr dirty="0" sz="110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175"/>
              </a:spcBef>
            </a:pPr>
            <a:r>
              <a:rPr dirty="0" sz="600" spc="4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4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40">
                <a:latin typeface="Lucida Sans Unicode"/>
                <a:cs typeface="Lucida Sans Unicode"/>
              </a:rPr>
              <a:t>haven't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completed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the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Foursquare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API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lab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75"/>
              </a:spcBef>
            </a:pP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!</a:t>
            </a:r>
            <a:r>
              <a:rPr dirty="0" sz="1100" spc="60">
                <a:latin typeface="Lucida Sans Unicode"/>
                <a:cs typeface="Lucida Sans Unicode"/>
              </a:rPr>
              <a:t>pip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110">
                <a:latin typeface="Lucida Sans Unicode"/>
                <a:cs typeface="Lucida Sans Unicode"/>
              </a:rPr>
              <a:t>install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bs4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8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00FF"/>
                </a:solidFill>
                <a:latin typeface="Palatino Linotype"/>
                <a:cs typeface="Palatino Linotype"/>
              </a:rPr>
              <a:t>folium</a:t>
            </a:r>
            <a:r>
              <a:rPr dirty="0" sz="1100" spc="28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60" i="1">
                <a:solidFill>
                  <a:srgbClr val="3F7F7F"/>
                </a:solidFill>
                <a:latin typeface="Palatino Linotype"/>
                <a:cs typeface="Palatino Linotype"/>
              </a:rPr>
              <a:t>map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F7F7F"/>
                </a:solidFill>
                <a:latin typeface="Palatino Linotype"/>
                <a:cs typeface="Palatino Linotype"/>
              </a:rPr>
              <a:t>rendering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library</a:t>
            </a:r>
            <a:endParaRPr sz="1100">
              <a:latin typeface="Palatino Linotype"/>
              <a:cs typeface="Palatino Linotype"/>
            </a:endParaRPr>
          </a:p>
          <a:p>
            <a:pPr marL="37465" marR="4490720">
              <a:lnSpc>
                <a:spcPct val="102600"/>
              </a:lnSpc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7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30" b="1">
                <a:solidFill>
                  <a:srgbClr val="0000FF"/>
                </a:solidFill>
                <a:latin typeface="Palatino Linotype"/>
                <a:cs typeface="Palatino Linotype"/>
              </a:rPr>
              <a:t>pandas</a:t>
            </a:r>
            <a:r>
              <a:rPr dirty="0" sz="1100" spc="3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27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0" b="1">
                <a:solidFill>
                  <a:srgbClr val="0000FF"/>
                </a:solidFill>
                <a:latin typeface="Palatino Linotype"/>
                <a:cs typeface="Palatino Linotype"/>
              </a:rPr>
              <a:t>pd </a:t>
            </a:r>
            <a:r>
              <a:rPr dirty="0" sz="1100" spc="-26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b="1">
                <a:solidFill>
                  <a:srgbClr val="0000FF"/>
                </a:solidFill>
                <a:latin typeface="Palatino Linotype"/>
                <a:cs typeface="Palatino Linotype"/>
              </a:rPr>
              <a:t>requests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4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00FF"/>
                </a:solidFill>
                <a:latin typeface="Palatino Linotype"/>
                <a:cs typeface="Palatino Linotype"/>
              </a:rPr>
              <a:t>bs4</a:t>
            </a:r>
            <a:r>
              <a:rPr dirty="0" sz="1100" spc="27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7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BeautifulSoup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85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85">
                <a:latin typeface="Lucida Sans Unicode"/>
                <a:cs typeface="Lucida Sans Unicode"/>
              </a:rPr>
              <a:t>(</a:t>
            </a:r>
            <a:r>
              <a:rPr dirty="0" sz="1100" spc="85">
                <a:solidFill>
                  <a:srgbClr val="BA2121"/>
                </a:solidFill>
                <a:latin typeface="Lucida Sans Unicode"/>
                <a:cs typeface="Lucida Sans Unicode"/>
              </a:rPr>
              <a:t>'Libraries</a:t>
            </a:r>
            <a:r>
              <a:rPr dirty="0" sz="1100" spc="2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0">
                <a:solidFill>
                  <a:srgbClr val="BA2121"/>
                </a:solidFill>
                <a:latin typeface="Lucida Sans Unicode"/>
                <a:cs typeface="Lucida Sans Unicode"/>
              </a:rPr>
              <a:t>imported.'</a:t>
            </a:r>
            <a:r>
              <a:rPr dirty="0" sz="1100" spc="4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01700" y="4068571"/>
            <a:ext cx="5335270" cy="3289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68400">
              <a:lnSpc>
                <a:spcPct val="102699"/>
              </a:lnSpc>
              <a:spcBef>
                <a:spcPts val="55"/>
              </a:spcBef>
            </a:pPr>
            <a:r>
              <a:rPr dirty="0" sz="1100" spc="35">
                <a:latin typeface="Lucida Sans Unicode"/>
                <a:cs typeface="Lucida Sans Unicode"/>
              </a:rPr>
              <a:t>Collecting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package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metadata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(current_repodata.json):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Lucida Sans Unicode"/>
                <a:cs typeface="Lucida Sans Unicode"/>
              </a:rPr>
              <a:t>done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Solving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environment: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Lucida Sans Unicode"/>
                <a:cs typeface="Lucida Sans Unicode"/>
              </a:rPr>
              <a:t>done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125">
                <a:latin typeface="Lucida Sans Unicode"/>
                <a:cs typeface="Lucida Sans Unicode"/>
              </a:rPr>
              <a:t>#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105">
                <a:latin typeface="Lucida Sans Unicode"/>
                <a:cs typeface="Lucida Sans Unicode"/>
              </a:rPr>
              <a:t>All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requested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packages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already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installed.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 marR="1168400">
              <a:lnSpc>
                <a:spcPct val="102600"/>
              </a:lnSpc>
            </a:pPr>
            <a:r>
              <a:rPr dirty="0" sz="1100" spc="35">
                <a:latin typeface="Lucida Sans Unicode"/>
                <a:cs typeface="Lucida Sans Unicode"/>
              </a:rPr>
              <a:t>Collecting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package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metadata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(current_repodata.json):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Lucida Sans Unicode"/>
                <a:cs typeface="Lucida Sans Unicode"/>
              </a:rPr>
              <a:t>done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Solving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environment: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Lucida Sans Unicode"/>
                <a:cs typeface="Lucida Sans Unicode"/>
              </a:rPr>
              <a:t>done</a:t>
            </a:r>
            <a:endParaRPr sz="1100">
              <a:latin typeface="Lucida Sans Unicode"/>
              <a:cs typeface="Lucida Sans Unicode"/>
            </a:endParaRPr>
          </a:p>
          <a:p>
            <a:pPr marL="12700" marR="2186940">
              <a:lnSpc>
                <a:spcPct val="205300"/>
              </a:lnSpc>
            </a:pPr>
            <a:r>
              <a:rPr dirty="0" sz="1100" spc="-125">
                <a:latin typeface="Lucida Sans Unicode"/>
                <a:cs typeface="Lucida Sans Unicode"/>
              </a:rPr>
              <a:t>#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105">
                <a:latin typeface="Lucida Sans Unicode"/>
                <a:cs typeface="Lucida Sans Unicode"/>
              </a:rPr>
              <a:t>All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requested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packages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already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installed.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Requirement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already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satisfied: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bs4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in</a:t>
            </a:r>
            <a:endParaRPr sz="1100">
              <a:latin typeface="Lucida Sans Unicode"/>
              <a:cs typeface="Lucida Sans Unicode"/>
            </a:endParaRPr>
          </a:p>
          <a:p>
            <a:pPr marL="12700" marR="222885">
              <a:lnSpc>
                <a:spcPct val="102699"/>
              </a:lnSpc>
            </a:pPr>
            <a:r>
              <a:rPr dirty="0" sz="1100" spc="-20">
                <a:latin typeface="Lucida Sans Unicode"/>
                <a:cs typeface="Lucida Sans Unicode"/>
              </a:rPr>
              <a:t>/home/jupyterlab/conda/envs/python/lib/python3.6/site-packages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(0.0.1)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Requirement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already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satisfied: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beautifulsoup4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in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20">
                <a:latin typeface="Lucida Sans Unicode"/>
                <a:cs typeface="Lucida Sans Unicode"/>
              </a:rPr>
              <a:t>/home/jupyterlab/conda/envs/python/lib/python3.6/site-packages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(from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bs4)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(4.9.3)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Lucida Sans Unicode"/>
                <a:cs typeface="Lucida Sans Unicode"/>
              </a:rPr>
              <a:t>Requirement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already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Lucida Sans Unicode"/>
                <a:cs typeface="Lucida Sans Unicode"/>
              </a:rPr>
              <a:t>satisfied: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soupsieve&gt;1.2;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python_version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05">
                <a:latin typeface="Lucida Sans Unicode"/>
                <a:cs typeface="Lucida Sans Unicode"/>
              </a:rPr>
              <a:t>&gt;=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"3.0"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in</a:t>
            </a:r>
            <a:endParaRPr sz="1100">
              <a:latin typeface="Lucida Sans Unicode"/>
              <a:cs typeface="Lucida Sans Unicode"/>
            </a:endParaRPr>
          </a:p>
          <a:p>
            <a:pPr marL="12700" marR="368300">
              <a:lnSpc>
                <a:spcPct val="102699"/>
              </a:lnSpc>
            </a:pPr>
            <a:r>
              <a:rPr dirty="0" sz="1100" spc="-20">
                <a:latin typeface="Lucida Sans Unicode"/>
                <a:cs typeface="Lucida Sans Unicode"/>
              </a:rPr>
              <a:t>/home/jupyterlab/conda/envs/python/lib/python3.6/site-packages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(from </a:t>
            </a:r>
            <a:r>
              <a:rPr dirty="0" sz="1100" spc="-33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beautifulsoup4-&gt;bs4)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80">
                <a:latin typeface="Lucida Sans Unicode"/>
                <a:cs typeface="Lucida Sans Unicode"/>
              </a:rPr>
              <a:t>(2.2)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60">
                <a:latin typeface="Lucida Sans Unicode"/>
                <a:cs typeface="Lucida Sans Unicode"/>
              </a:rPr>
              <a:t>Libraries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imported.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062" y="7463001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>
                <a:solidFill>
                  <a:srgbClr val="2F3E9F"/>
                </a:solidFill>
                <a:latin typeface="Lucida Sans Unicode"/>
                <a:cs typeface="Lucida Sans Unicode"/>
              </a:rPr>
              <a:t>[99]: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052" y="7480114"/>
            <a:ext cx="5918835" cy="161163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7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get</a:t>
            </a:r>
            <a:r>
              <a:rPr dirty="0" sz="1100" spc="27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newyork_data.json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!</a:t>
            </a:r>
            <a:r>
              <a:rPr dirty="0" sz="1100" spc="-10">
                <a:latin typeface="Lucida Sans Unicode"/>
                <a:cs typeface="Lucida Sans Unicode"/>
              </a:rPr>
              <a:t>wget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Lucida Sans Unicode"/>
                <a:cs typeface="Lucida Sans Unicode"/>
              </a:rPr>
              <a:t>-q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175">
                <a:latin typeface="Lucida Sans Unicode"/>
                <a:cs typeface="Lucida Sans Unicode"/>
              </a:rPr>
              <a:t>-O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'newyork_data.json'</a:t>
            </a:r>
            <a:r>
              <a:rPr dirty="0" sz="1100" spc="2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https://cf-courses-data.s3.us.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-1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-1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10">
                <a:latin typeface="Lucida Sans Unicode"/>
                <a:cs typeface="Lucida Sans Unicode"/>
              </a:rPr>
              <a:t>cloud-object-storage.appdomain.cloud/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-1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-15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15">
                <a:latin typeface="Lucida Sans Unicode"/>
                <a:cs typeface="Lucida Sans Unicode"/>
              </a:rPr>
              <a:t>IBMDeveloperSkillsNetwork-DS0701EN-SkillsNetwork/labs/newyork_data.json</a:t>
            </a:r>
            <a:endParaRPr sz="1100">
              <a:latin typeface="Lucida Sans Unicode"/>
              <a:cs typeface="Lucida Sans Unicode"/>
            </a:endParaRPr>
          </a:p>
          <a:p>
            <a:pPr marL="328295" marR="2672080" indent="-291465">
              <a:lnSpc>
                <a:spcPct val="1026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007F00"/>
                </a:solidFill>
                <a:latin typeface="Palatino Linotype"/>
                <a:cs typeface="Palatino Linotype"/>
              </a:rPr>
              <a:t>with</a:t>
            </a:r>
            <a:r>
              <a:rPr dirty="0" sz="1100" spc="4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15">
                <a:solidFill>
                  <a:srgbClr val="007F00"/>
                </a:solidFill>
                <a:latin typeface="Lucida Sans Unicode"/>
                <a:cs typeface="Lucida Sans Unicode"/>
              </a:rPr>
              <a:t>open</a:t>
            </a:r>
            <a:r>
              <a:rPr dirty="0" sz="1100" spc="15">
                <a:latin typeface="Lucida Sans Unicode"/>
                <a:cs typeface="Lucida Sans Unicode"/>
              </a:rPr>
              <a:t>(</a:t>
            </a:r>
            <a:r>
              <a:rPr dirty="0" sz="1100" spc="15">
                <a:solidFill>
                  <a:srgbClr val="BA2121"/>
                </a:solidFill>
                <a:latin typeface="Lucida Sans Unicode"/>
                <a:cs typeface="Lucida Sans Unicode"/>
              </a:rPr>
              <a:t>'newyork_data.json'</a:t>
            </a:r>
            <a:r>
              <a:rPr dirty="0" sz="1100" spc="15">
                <a:latin typeface="Lucida Sans Unicode"/>
                <a:cs typeface="Lucida Sans Unicode"/>
              </a:rPr>
              <a:t>)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30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json_data: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newyork_data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json</a:t>
            </a:r>
            <a:r>
              <a:rPr dirty="0" sz="1100" spc="3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35">
                <a:latin typeface="Lucida Sans Unicode"/>
                <a:cs typeface="Lucida Sans Unicode"/>
              </a:rPr>
              <a:t>load(json_data)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transform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F7F7F"/>
                </a:solidFill>
                <a:latin typeface="Palatino Linotype"/>
                <a:cs typeface="Palatino Linotype"/>
              </a:rPr>
              <a:t>data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155565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"/>
                <a:gridCol w="1200150"/>
                <a:gridCol w="1309369"/>
                <a:gridCol w="1309370"/>
                <a:gridCol w="873125"/>
                <a:gridCol w="177800"/>
              </a:tblGrid>
              <a:tr h="17831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Prospect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South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63131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Red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30">
                          <a:latin typeface="Lucida Sans Unicode"/>
                          <a:cs typeface="Lucida Sans Unicode"/>
                        </a:rPr>
                        <a:t>Hook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950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	</a:t>
                      </a:r>
                      <a:r>
                        <a:rPr dirty="0" sz="1100" spc="-130">
                          <a:latin typeface="Lucida Sans Unicode"/>
                          <a:cs typeface="Lucida Sans Unicode"/>
                        </a:rPr>
                        <a:t>Remsen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04965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87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Roosevelt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Island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84975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88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Rugby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63131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Sea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Gate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950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	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Sheepshead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Bay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9227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	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Soho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South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26809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	</a:t>
                      </a:r>
                      <a:r>
                        <a:rPr dirty="0" sz="1100" spc="75">
                          <a:latin typeface="Lucida Sans Unicode"/>
                          <a:cs typeface="Lucida Sans Unicode"/>
                        </a:rPr>
                        <a:t>Starrett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94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Stuyvesant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5">
                          <a:latin typeface="Lucida Sans Unicode"/>
                          <a:cs typeface="Lucida Sans Unicode"/>
                        </a:rPr>
                        <a:t>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1351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95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Sunset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3404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96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Sutton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Place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704339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97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Tribeca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98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Tudor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99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Turtle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Bay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Upper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Upper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3404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	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Vinegar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90424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103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Washington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104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Weeksville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3404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	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3404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106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Williamsburg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1226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107	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Windsor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Terrace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704339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Wingate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155892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109	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Yorkville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ts val="129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ts val="129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ts val="129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ts val="129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129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4937125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273174"/>
                <a:gridCol w="1163955"/>
                <a:gridCol w="1236980"/>
                <a:gridCol w="614045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0.010309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8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4937125" cy="7583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/>
                <a:gridCol w="1236344"/>
                <a:gridCol w="1163320"/>
                <a:gridCol w="1236345"/>
                <a:gridCol w="61341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8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09674" y="8662973"/>
            <a:ext cx="518985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48945" marR="5080" indent="-436880">
              <a:lnSpc>
                <a:spcPct val="102600"/>
              </a:lnSpc>
              <a:spcBef>
                <a:spcPts val="55"/>
              </a:spcBef>
              <a:tabLst>
                <a:tab pos="885190" algn="l"/>
                <a:tab pos="1466850" algn="l"/>
                <a:tab pos="1903730" algn="l"/>
                <a:tab pos="2485390" algn="l"/>
                <a:tab pos="2921635" algn="l"/>
                <a:tab pos="2994660" algn="l"/>
                <a:tab pos="3430904" algn="l"/>
                <a:tab pos="3940175" algn="l"/>
                <a:tab pos="4376420" algn="l"/>
                <a:tab pos="4740275" algn="l"/>
                <a:tab pos="510413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105">
                <a:latin typeface="Lucida Sans Unicode"/>
                <a:cs typeface="Lucida Sans Unicode"/>
              </a:rPr>
              <a:t>Cli</a:t>
            </a:r>
            <a:r>
              <a:rPr dirty="0" sz="1100" spc="-110">
                <a:latin typeface="Lucida Sans Unicode"/>
                <a:cs typeface="Lucida Sans Unicode"/>
              </a:rPr>
              <a:t>mbing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r>
              <a:rPr dirty="0" sz="1100">
                <a:latin typeface="Lucida Sans Unicode"/>
                <a:cs typeface="Lucida Sans Unicode"/>
              </a:rPr>
              <a:t>	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  </a:t>
            </a:r>
            <a:r>
              <a:rPr dirty="0" sz="1100" spc="-40">
                <a:latin typeface="Lucida Sans Unicode"/>
                <a:cs typeface="Lucida Sans Unicode"/>
              </a:rPr>
              <a:t>0.00		0.00		0.00		0.00		0.00	</a:t>
            </a:r>
            <a:r>
              <a:rPr dirty="0" sz="1100" spc="-80">
                <a:latin typeface="Lucida Sans Unicode"/>
                <a:cs typeface="Lucida Sans Unicode"/>
              </a:rPr>
              <a:t>0.010000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984" y="8835058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373370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/>
                <a:gridCol w="982344"/>
                <a:gridCol w="1018540"/>
                <a:gridCol w="763904"/>
                <a:gridCol w="727710"/>
                <a:gridCol w="691514"/>
                <a:gridCol w="68707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0.040000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0.070000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0.010309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0.040000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0.040000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373370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/>
                <a:gridCol w="982344"/>
                <a:gridCol w="1018540"/>
                <a:gridCol w="763904"/>
                <a:gridCol w="727710"/>
                <a:gridCol w="691514"/>
                <a:gridCol w="68707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0.070000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0.070000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0.060000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0.070000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0.060000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0.070000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0.040000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0.060000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547360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  <a:gridCol w="1536700"/>
                <a:gridCol w="654050"/>
                <a:gridCol w="663575"/>
                <a:gridCol w="363219"/>
                <a:gridCol w="472439"/>
                <a:gridCol w="627379"/>
                <a:gridCol w="758825"/>
                <a:gridCol w="145414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0.070000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0.070000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0.070000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0.020000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971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5415">
                        <a:lnSpc>
                          <a:spcPts val="128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0.030000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7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175">
                        <a:lnSpc>
                          <a:spcPts val="129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5415" marR="3175">
                        <a:lnSpc>
                          <a:spcPts val="129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29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 marR="3175">
                        <a:lnSpc>
                          <a:spcPts val="129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96520">
                        <a:lnSpc>
                          <a:spcPts val="129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ts val="129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0.010309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 marR="31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 marR="31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300980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044"/>
                <a:gridCol w="1417955"/>
                <a:gridCol w="799464"/>
                <a:gridCol w="726439"/>
                <a:gridCol w="762635"/>
                <a:gridCol w="72136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862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300980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  <a:gridCol w="1017905"/>
                <a:gridCol w="1381760"/>
                <a:gridCol w="363219"/>
                <a:gridCol w="727075"/>
                <a:gridCol w="763270"/>
                <a:gridCol w="721995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0.010000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632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379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ts val="129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ts val="129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10909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2755265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/>
                <a:gridCol w="1272540"/>
                <a:gridCol w="90424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2755265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/>
                <a:gridCol w="1236344"/>
                <a:gridCol w="904239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052" y="914354"/>
            <a:ext cx="5918835" cy="3688079"/>
          </a:xfrm>
          <a:prstGeom prst="rect">
            <a:avLst/>
          </a:prstGeom>
          <a:solidFill>
            <a:srgbClr val="F7F7F7"/>
          </a:solidFill>
        </p:spPr>
        <p:txBody>
          <a:bodyPr wrap="square" lIns="0" tIns="1651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 spc="-40">
                <a:latin typeface="Lucida Sans Unicode"/>
                <a:cs typeface="Lucida Sans Unicode"/>
              </a:rPr>
              <a:t>neighborhoods_data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newyork_data[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'features'</a:t>
            </a:r>
            <a:r>
              <a:rPr dirty="0" sz="1100" spc="3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F7F7F"/>
                </a:solidFill>
                <a:latin typeface="Palatino Linotype"/>
                <a:cs typeface="Palatino Linotype"/>
              </a:rPr>
              <a:t>define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dataframe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35" i="1">
                <a:solidFill>
                  <a:srgbClr val="3F7F7F"/>
                </a:solidFill>
                <a:latin typeface="Palatino Linotype"/>
                <a:cs typeface="Palatino Linotype"/>
              </a:rPr>
              <a:t>columns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latin typeface="Lucida Sans Unicode"/>
                <a:cs typeface="Lucida Sans Unicode"/>
              </a:rPr>
              <a:t>column_names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15">
                <a:latin typeface="Lucida Sans Unicode"/>
                <a:cs typeface="Lucida Sans Unicode"/>
              </a:rPr>
              <a:t>[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-70">
                <a:solidFill>
                  <a:srgbClr val="BA2121"/>
                </a:solidFill>
                <a:latin typeface="Lucida Sans Unicode"/>
                <a:cs typeface="Lucida Sans Unicode"/>
              </a:rPr>
              <a:t>Borough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-70">
                <a:solidFill>
                  <a:srgbClr val="BA2121"/>
                </a:solidFill>
                <a:latin typeface="Lucida Sans Unicode"/>
                <a:cs typeface="Lucida Sans Unicode"/>
              </a:rPr>
              <a:t>Neighborhood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Latitude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-25">
                <a:solidFill>
                  <a:srgbClr val="BA2121"/>
                </a:solidFill>
                <a:latin typeface="Lucida Sans Unicode"/>
                <a:cs typeface="Lucida Sans Unicode"/>
              </a:rPr>
              <a:t>Longitude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15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F7F7F"/>
                </a:solidFill>
                <a:latin typeface="Palatino Linotype"/>
                <a:cs typeface="Palatino Linotype"/>
              </a:rPr>
              <a:t>instantiate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dataframe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Lucida Sans Unicode"/>
                <a:cs typeface="Lucida Sans Unicode"/>
              </a:rPr>
              <a:t>neighborhoods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pd</a:t>
            </a:r>
            <a:r>
              <a:rPr dirty="0" sz="1100" spc="-6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65">
                <a:latin typeface="Lucida Sans Unicode"/>
                <a:cs typeface="Lucida Sans Unicode"/>
              </a:rPr>
              <a:t>DataFrame(columns</a:t>
            </a:r>
            <a:r>
              <a:rPr dirty="0" sz="1100" spc="-6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65">
                <a:latin typeface="Lucida Sans Unicode"/>
                <a:cs typeface="Lucida Sans Unicode"/>
              </a:rPr>
              <a:t>column_names)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9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data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9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neighborhoods_data:</a:t>
            </a:r>
            <a:endParaRPr sz="1100">
              <a:latin typeface="Lucida Sans Unicode"/>
              <a:cs typeface="Lucida Sans Unicode"/>
            </a:endParaRPr>
          </a:p>
          <a:p>
            <a:pPr marL="328295" marR="1290320">
              <a:lnSpc>
                <a:spcPct val="102600"/>
              </a:lnSpc>
            </a:pPr>
            <a:r>
              <a:rPr dirty="0" sz="1100" spc="-80">
                <a:latin typeface="Lucida Sans Unicode"/>
                <a:cs typeface="Lucida Sans Unicode"/>
              </a:rPr>
              <a:t>borough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Lucida Sans Unicode"/>
                <a:cs typeface="Lucida Sans Unicode"/>
              </a:rPr>
              <a:t>neighborhood_name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data[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'properties'</a:t>
            </a:r>
            <a:r>
              <a:rPr dirty="0" sz="1100" spc="60">
                <a:latin typeface="Lucida Sans Unicode"/>
                <a:cs typeface="Lucida Sans Unicode"/>
              </a:rPr>
              <a:t>][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'borough'</a:t>
            </a:r>
            <a:r>
              <a:rPr dirty="0" sz="1100" spc="60">
                <a:latin typeface="Lucida Sans Unicode"/>
                <a:cs typeface="Lucida Sans Unicode"/>
              </a:rPr>
              <a:t>]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Lucida Sans Unicode"/>
                <a:cs typeface="Lucida Sans Unicode"/>
              </a:rPr>
              <a:t>neighborhood_name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data[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'properties'</a:t>
            </a:r>
            <a:r>
              <a:rPr dirty="0" sz="1100" spc="65">
                <a:latin typeface="Lucida Sans Unicode"/>
                <a:cs typeface="Lucida Sans Unicode"/>
              </a:rPr>
              <a:t>][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'name'</a:t>
            </a:r>
            <a:r>
              <a:rPr dirty="0" sz="1100" spc="65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328295" marR="1726564">
              <a:lnSpc>
                <a:spcPct val="102600"/>
              </a:lnSpc>
            </a:pPr>
            <a:r>
              <a:rPr dirty="0" sz="1100" spc="-15">
                <a:latin typeface="Lucida Sans Unicode"/>
                <a:cs typeface="Lucida Sans Unicode"/>
              </a:rPr>
              <a:t>neighborhood_latlon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data[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'geometry'</a:t>
            </a:r>
            <a:r>
              <a:rPr dirty="0" sz="1100" spc="50">
                <a:latin typeface="Lucida Sans Unicode"/>
                <a:cs typeface="Lucida Sans Unicode"/>
              </a:rPr>
              <a:t>][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'coordinates'</a:t>
            </a:r>
            <a:r>
              <a:rPr dirty="0" sz="1100" spc="50">
                <a:latin typeface="Lucida Sans Unicode"/>
                <a:cs typeface="Lucida Sans Unicode"/>
              </a:rPr>
              <a:t>]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neighborhood_lat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neighborhood_latlon[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] 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neighborhood_lon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neighborhood_latlon[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latin typeface="Lucida Sans Unicode"/>
                <a:cs typeface="Lucida Sans Unicode"/>
              </a:rPr>
              <a:t>neighborhoods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neighborhoods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5">
                <a:latin typeface="Lucida Sans Unicode"/>
                <a:cs typeface="Lucida Sans Unicode"/>
              </a:rPr>
              <a:t>append({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-70">
                <a:solidFill>
                  <a:srgbClr val="BA2121"/>
                </a:solidFill>
                <a:latin typeface="Lucida Sans Unicode"/>
                <a:cs typeface="Lucida Sans Unicode"/>
              </a:rPr>
              <a:t>Borough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20">
                <a:latin typeface="Lucida Sans Unicode"/>
                <a:cs typeface="Lucida Sans Unicode"/>
              </a:rPr>
              <a:t>: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borough,</a:t>
            </a:r>
            <a:endParaRPr sz="1100">
              <a:latin typeface="Lucida Sans Unicode"/>
              <a:cs typeface="Lucida Sans Unicode"/>
            </a:endParaRPr>
          </a:p>
          <a:p>
            <a:pPr marL="3092450" marR="344805">
              <a:lnSpc>
                <a:spcPct val="102600"/>
              </a:lnSpc>
            </a:pPr>
            <a:r>
              <a:rPr dirty="0"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5">
                <a:latin typeface="Lucida Sans Unicode"/>
                <a:cs typeface="Lucida Sans Unicode"/>
              </a:rPr>
              <a:t>: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neighborhood_name,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100">
                <a:solidFill>
                  <a:srgbClr val="BA2121"/>
                </a:solidFill>
                <a:latin typeface="Lucida Sans Unicode"/>
                <a:cs typeface="Lucida Sans Unicode"/>
              </a:rPr>
              <a:t>'Latitude'</a:t>
            </a:r>
            <a:r>
              <a:rPr dirty="0" sz="1100" spc="100">
                <a:latin typeface="Lucida Sans Unicode"/>
                <a:cs typeface="Lucida Sans Unicode"/>
              </a:rPr>
              <a:t>: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neighborhood_lat,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55">
                <a:solidFill>
                  <a:srgbClr val="BA2121"/>
                </a:solidFill>
                <a:latin typeface="Lucida Sans Unicode"/>
                <a:cs typeface="Lucida Sans Unicode"/>
              </a:rPr>
              <a:t>'Longitude'</a:t>
            </a:r>
            <a:r>
              <a:rPr dirty="0" sz="1100" spc="55">
                <a:latin typeface="Lucida Sans Unicode"/>
                <a:cs typeface="Lucida Sans Unicode"/>
              </a:rPr>
              <a:t>: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neighborhood_lon},</a:t>
            </a:r>
            <a:r>
              <a:rPr dirty="0" sz="110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-1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-1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10">
                <a:latin typeface="Lucida Sans Unicode"/>
                <a:cs typeface="Lucida Sans Unicode"/>
              </a:rPr>
              <a:t>ignore_index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10" b="1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52" y="4725863"/>
            <a:ext cx="5918835" cy="4377055"/>
          </a:xfrm>
          <a:custGeom>
            <a:avLst/>
            <a:gdLst/>
            <a:ahLst/>
            <a:cxnLst/>
            <a:rect l="l" t="t" r="r" b="b"/>
            <a:pathLst>
              <a:path w="5918834" h="4377055">
                <a:moveTo>
                  <a:pt x="5912706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4364234"/>
                </a:lnTo>
                <a:lnTo>
                  <a:pt x="0" y="4371222"/>
                </a:lnTo>
                <a:lnTo>
                  <a:pt x="5664" y="4376887"/>
                </a:lnTo>
                <a:lnTo>
                  <a:pt x="5912706" y="4376887"/>
                </a:lnTo>
                <a:lnTo>
                  <a:pt x="5918371" y="4371222"/>
                </a:lnTo>
                <a:lnTo>
                  <a:pt x="5918371" y="5664"/>
                </a:lnTo>
                <a:lnTo>
                  <a:pt x="591270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7329" y="4708790"/>
            <a:ext cx="6005830" cy="4347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[128]:</a:t>
            </a:r>
            <a:r>
              <a:rPr dirty="0" sz="1100" spc="34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F7F7F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60" i="1">
                <a:solidFill>
                  <a:srgbClr val="3F7F7F"/>
                </a:solidFill>
                <a:latin typeface="Palatino Linotype"/>
                <a:cs typeface="Palatino Linotype"/>
              </a:rPr>
              <a:t>map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F7F7F"/>
                </a:solidFill>
                <a:latin typeface="Palatino Linotype"/>
                <a:cs typeface="Palatino Linotype"/>
              </a:rPr>
              <a:t>of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225" i="1">
                <a:solidFill>
                  <a:srgbClr val="3F7F7F"/>
                </a:solidFill>
                <a:latin typeface="Palatino Linotype"/>
                <a:cs typeface="Palatino Linotype"/>
              </a:rPr>
              <a:t>NY</a:t>
            </a:r>
            <a:endParaRPr sz="1100">
              <a:latin typeface="Palatino Linotype"/>
              <a:cs typeface="Palatino Linotyp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Lucida Sans Unicode"/>
                <a:cs typeface="Lucida Sans Unicode"/>
              </a:rPr>
              <a:t>address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BA2121"/>
                </a:solidFill>
                <a:latin typeface="Lucida Sans Unicode"/>
                <a:cs typeface="Lucida Sans Unicode"/>
              </a:rPr>
              <a:t>'70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5">
                <a:solidFill>
                  <a:srgbClr val="BA2121"/>
                </a:solidFill>
                <a:latin typeface="Lucida Sans Unicode"/>
                <a:cs typeface="Lucida Sans Unicode"/>
              </a:rPr>
              <a:t>Washington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Square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South,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85">
                <a:solidFill>
                  <a:srgbClr val="BA2121"/>
                </a:solidFill>
                <a:latin typeface="Lucida Sans Unicode"/>
                <a:cs typeface="Lucida Sans Unicode"/>
              </a:rPr>
              <a:t>New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">
                <a:solidFill>
                  <a:srgbClr val="BA2121"/>
                </a:solidFill>
                <a:latin typeface="Lucida Sans Unicode"/>
                <a:cs typeface="Lucida Sans Unicode"/>
              </a:rPr>
              <a:t>York,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solidFill>
                  <a:srgbClr val="BA2121"/>
                </a:solidFill>
                <a:latin typeface="Lucida Sans Unicode"/>
                <a:cs typeface="Lucida Sans Unicode"/>
              </a:rPr>
              <a:t>NY'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537210" marR="1896110">
              <a:lnSpc>
                <a:spcPct val="102600"/>
              </a:lnSpc>
            </a:pPr>
            <a:r>
              <a:rPr dirty="0" sz="1100" spc="5">
                <a:latin typeface="Lucida Sans Unicode"/>
                <a:cs typeface="Lucida Sans Unicode"/>
              </a:rPr>
              <a:t>geolocator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Nominatim(user_agen</a:t>
            </a:r>
            <a:r>
              <a:rPr dirty="0" sz="1100" spc="-30">
                <a:latin typeface="Lucida Sans Unicode"/>
                <a:cs typeface="Lucida Sans Unicode"/>
              </a:rPr>
              <a:t>t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6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nyu_explorer</a:t>
            </a:r>
            <a:r>
              <a:rPr dirty="0" sz="1100" spc="160">
                <a:solidFill>
                  <a:srgbClr val="BA2121"/>
                </a:solidFill>
                <a:latin typeface="Lucida Sans Unicode"/>
                <a:cs typeface="Lucida Sans Unicode"/>
              </a:rPr>
              <a:t>"</a:t>
            </a:r>
            <a:r>
              <a:rPr dirty="0" sz="1100" spc="210">
                <a:latin typeface="Lucida Sans Unicode"/>
                <a:cs typeface="Lucida Sans Unicode"/>
              </a:rPr>
              <a:t>)  </a:t>
            </a:r>
            <a:r>
              <a:rPr dirty="0" sz="1100" spc="40">
                <a:latin typeface="Lucida Sans Unicode"/>
                <a:cs typeface="Lucida Sans Unicode"/>
              </a:rPr>
              <a:t>location 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geolocator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geocode(address) 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nyu_latitude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location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latitude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nyu_longitude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location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">
                <a:latin typeface="Lucida Sans Unicode"/>
                <a:cs typeface="Lucida Sans Unicode"/>
              </a:rPr>
              <a:t>longitude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55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55">
                <a:latin typeface="Lucida Sans Unicode"/>
                <a:cs typeface="Lucida Sans Unicode"/>
              </a:rPr>
              <a:t>(</a:t>
            </a:r>
            <a:r>
              <a:rPr dirty="0" sz="1100" spc="55">
                <a:solidFill>
                  <a:srgbClr val="BA2121"/>
                </a:solidFill>
                <a:latin typeface="Lucida Sans Unicode"/>
                <a:cs typeface="Lucida Sans Unicode"/>
              </a:rPr>
              <a:t>'The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geograpical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coordinate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85">
                <a:solidFill>
                  <a:srgbClr val="BA2121"/>
                </a:solidFill>
                <a:latin typeface="Lucida Sans Unicode"/>
                <a:cs typeface="Lucida Sans Unicode"/>
              </a:rPr>
              <a:t>NYU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">
                <a:solidFill>
                  <a:srgbClr val="BA2121"/>
                </a:solidFill>
                <a:latin typeface="Lucida Sans Unicode"/>
                <a:cs typeface="Lucida Sans Unicode"/>
              </a:rPr>
              <a:t>are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25" b="1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dirty="0"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, </a:t>
            </a:r>
            <a:r>
              <a:rPr dirty="0" sz="1100" spc="80" b="1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dirty="0" sz="1100" spc="80">
                <a:solidFill>
                  <a:srgbClr val="BA2121"/>
                </a:solidFill>
                <a:latin typeface="Lucida Sans Unicode"/>
                <a:cs typeface="Lucida Sans Unicode"/>
              </a:rPr>
              <a:t>.'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80">
                <a:latin typeface="Lucida Sans Unicode"/>
                <a:cs typeface="Lucida Sans Unicode"/>
              </a:rPr>
              <a:t>format(nyu_latitude,</a:t>
            </a:r>
            <a:r>
              <a:rPr dirty="0" sz="1100" spc="8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610870">
              <a:lnSpc>
                <a:spcPct val="100000"/>
              </a:lnSpc>
              <a:spcBef>
                <a:spcPts val="35"/>
              </a:spcBef>
            </a:pPr>
            <a:r>
              <a:rPr dirty="0" sz="600" spc="2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25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25">
                <a:latin typeface="Lucida Sans Unicode"/>
                <a:cs typeface="Lucida Sans Unicode"/>
              </a:rPr>
              <a:t>nyu_longitude))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1490"/>
              </a:spcBef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60" i="1">
                <a:solidFill>
                  <a:srgbClr val="3F7F7F"/>
                </a:solidFill>
                <a:latin typeface="Palatino Linotype"/>
                <a:cs typeface="Palatino Linotype"/>
              </a:rPr>
              <a:t>map</a:t>
            </a:r>
            <a:r>
              <a:rPr dirty="0" sz="1100" spc="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F7F7F"/>
                </a:solidFill>
                <a:latin typeface="Palatino Linotype"/>
                <a:cs typeface="Palatino Linotype"/>
              </a:rPr>
              <a:t>of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i="1">
                <a:solidFill>
                  <a:srgbClr val="3F7F7F"/>
                </a:solidFill>
                <a:latin typeface="Palatino Linotype"/>
                <a:cs typeface="Palatino Linotype"/>
              </a:rPr>
              <a:t>Austin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F7F7F"/>
                </a:solidFill>
                <a:latin typeface="Palatino Linotype"/>
                <a:cs typeface="Palatino Linotype"/>
              </a:rPr>
              <a:t>using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latitude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longitude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values</a:t>
            </a:r>
            <a:endParaRPr sz="1100">
              <a:latin typeface="Palatino Linotype"/>
              <a:cs typeface="Palatino Linotyp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-120">
                <a:latin typeface="Lucida Sans Unicode"/>
                <a:cs typeface="Lucida Sans Unicode"/>
              </a:rPr>
              <a:t>map_nyu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folium</a:t>
            </a:r>
            <a:r>
              <a:rPr dirty="0" sz="1100" spc="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0">
                <a:latin typeface="Lucida Sans Unicode"/>
                <a:cs typeface="Lucida Sans Unicode"/>
              </a:rPr>
              <a:t>Map(location</a:t>
            </a:r>
            <a:r>
              <a:rPr dirty="0" sz="1100" spc="2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20">
                <a:latin typeface="Lucida Sans Unicode"/>
                <a:cs typeface="Lucida Sans Unicode"/>
              </a:rPr>
              <a:t>[nyu_latitude,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nyu_longitude],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zoom_start</a:t>
            </a:r>
            <a:r>
              <a:rPr dirty="0" sz="1100" spc="-45">
                <a:solidFill>
                  <a:srgbClr val="666666"/>
                </a:solidFill>
                <a:latin typeface="Lucida Sans Unicode"/>
                <a:cs typeface="Lucida Sans Unicode"/>
              </a:rPr>
              <a:t>=10</a:t>
            </a:r>
            <a:r>
              <a:rPr dirty="0" sz="1100" spc="-4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7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0" i="1">
                <a:solidFill>
                  <a:srgbClr val="3F7F7F"/>
                </a:solidFill>
                <a:latin typeface="Palatino Linotype"/>
                <a:cs typeface="Palatino Linotype"/>
              </a:rPr>
              <a:t>add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F7F7F"/>
                </a:solidFill>
                <a:latin typeface="Palatino Linotype"/>
                <a:cs typeface="Palatino Linotype"/>
              </a:rPr>
              <a:t>markers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60" i="1">
                <a:solidFill>
                  <a:srgbClr val="3F7F7F"/>
                </a:solidFill>
                <a:latin typeface="Palatino Linotype"/>
                <a:cs typeface="Palatino Linotype"/>
              </a:rPr>
              <a:t>map</a:t>
            </a:r>
            <a:endParaRPr sz="1100">
              <a:latin typeface="Palatino Linotype"/>
              <a:cs typeface="Palatino Linotyp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9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lat,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lng,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9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>
                <a:solidFill>
                  <a:srgbClr val="007F00"/>
                </a:solidFill>
                <a:latin typeface="Lucida Sans Unicode"/>
                <a:cs typeface="Lucida Sans Unicode"/>
              </a:rPr>
              <a:t>zip</a:t>
            </a:r>
            <a:r>
              <a:rPr dirty="0" sz="1100" spc="45">
                <a:latin typeface="Lucida Sans Unicode"/>
                <a:cs typeface="Lucida Sans Unicode"/>
              </a:rPr>
              <a:t>(neighborhoods[</a:t>
            </a:r>
            <a:r>
              <a:rPr dirty="0" sz="1100" spc="45">
                <a:solidFill>
                  <a:srgbClr val="BA2121"/>
                </a:solidFill>
                <a:latin typeface="Lucida Sans Unicode"/>
                <a:cs typeface="Lucida Sans Unicode"/>
              </a:rPr>
              <a:t>'Latitude'</a:t>
            </a:r>
            <a:r>
              <a:rPr dirty="0" sz="1100" spc="45">
                <a:latin typeface="Lucida Sans Unicode"/>
                <a:cs typeface="Lucida Sans Unicode"/>
              </a:rPr>
              <a:t>],</a:t>
            </a:r>
            <a:r>
              <a:rPr dirty="0" sz="1100" spc="4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610870">
              <a:lnSpc>
                <a:spcPct val="100000"/>
              </a:lnSpc>
              <a:spcBef>
                <a:spcPts val="35"/>
              </a:spcBef>
            </a:pPr>
            <a:r>
              <a:rPr dirty="0" sz="600" spc="2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2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20">
                <a:latin typeface="Lucida Sans Unicode"/>
                <a:cs typeface="Lucida Sans Unicode"/>
              </a:rPr>
              <a:t>neighborhoods[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'Longitude'</a:t>
            </a:r>
            <a:r>
              <a:rPr dirty="0" sz="1100" spc="20">
                <a:latin typeface="Lucida Sans Unicode"/>
                <a:cs typeface="Lucida Sans Unicode"/>
              </a:rPr>
              <a:t>],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neighborhoods[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>
                <a:latin typeface="Lucida Sans Unicode"/>
                <a:cs typeface="Lucida Sans Unicode"/>
              </a:rPr>
              <a:t>]):</a:t>
            </a:r>
            <a:endParaRPr sz="1100">
              <a:latin typeface="Lucida Sans Unicode"/>
              <a:cs typeface="Lucida Sans Unicode"/>
            </a:endParaRPr>
          </a:p>
          <a:p>
            <a:pPr marL="828040" marR="1968500">
              <a:lnSpc>
                <a:spcPct val="102600"/>
              </a:lnSpc>
              <a:spcBef>
                <a:spcPts val="100"/>
              </a:spcBef>
            </a:pPr>
            <a:r>
              <a:rPr dirty="0" sz="1100" spc="60">
                <a:latin typeface="Lucida Sans Unicode"/>
                <a:cs typeface="Lucida Sans Unicode"/>
              </a:rPr>
              <a:t>label</a:t>
            </a:r>
            <a:r>
              <a:rPr dirty="0" sz="1100" spc="6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folium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0">
                <a:latin typeface="Lucida Sans Unicode"/>
                <a:cs typeface="Lucida Sans Unicode"/>
              </a:rPr>
              <a:t>Popup(label,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parse_html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 b="1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dirty="0" sz="1100" spc="210">
                <a:latin typeface="Lucida Sans Unicode"/>
                <a:cs typeface="Lucida Sans Unicode"/>
              </a:rPr>
              <a:t>)  </a:t>
            </a:r>
            <a:r>
              <a:rPr dirty="0" sz="1100" spc="25">
                <a:latin typeface="Lucida Sans Unicode"/>
                <a:cs typeface="Lucida Sans Unicode"/>
              </a:rPr>
              <a:t>folium</a:t>
            </a:r>
            <a:r>
              <a:rPr dirty="0" sz="1100" spc="2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5">
                <a:latin typeface="Lucida Sans Unicode"/>
                <a:cs typeface="Lucida Sans Unicode"/>
              </a:rPr>
              <a:t>CircleMarker(</a:t>
            </a:r>
            <a:endParaRPr sz="1100">
              <a:latin typeface="Lucida Sans Unicode"/>
              <a:cs typeface="Lucida Sans Unicode"/>
            </a:endParaRPr>
          </a:p>
          <a:p>
            <a:pPr marL="1119505" marR="3932554">
              <a:lnSpc>
                <a:spcPct val="102600"/>
              </a:lnSpc>
            </a:pPr>
            <a:r>
              <a:rPr dirty="0" sz="1100" spc="160">
                <a:latin typeface="Lucida Sans Unicode"/>
                <a:cs typeface="Lucida Sans Unicode"/>
              </a:rPr>
              <a:t>[lat,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lng], 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radius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=5</a:t>
            </a:r>
            <a:r>
              <a:rPr dirty="0" sz="1100" spc="-10">
                <a:latin typeface="Lucida Sans Unicode"/>
                <a:cs typeface="Lucida Sans Unicode"/>
              </a:rPr>
              <a:t>, 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popup</a:t>
            </a:r>
            <a:r>
              <a:rPr dirty="0" sz="1100" spc="-3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30">
                <a:latin typeface="Lucida Sans Unicode"/>
                <a:cs typeface="Lucida Sans Unicode"/>
              </a:rPr>
              <a:t>label, 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color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-5">
                <a:solidFill>
                  <a:srgbClr val="BA2121"/>
                </a:solidFill>
                <a:latin typeface="Lucida Sans Unicode"/>
                <a:cs typeface="Lucida Sans Unicode"/>
              </a:rPr>
              <a:t>blue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20">
                <a:latin typeface="Lucida Sans Unicode"/>
                <a:cs typeface="Lucida Sans Unicode"/>
              </a:rPr>
              <a:t>,  </a:t>
            </a:r>
            <a:r>
              <a:rPr dirty="0" sz="1100" spc="75">
                <a:latin typeface="Lucida Sans Unicode"/>
                <a:cs typeface="Lucida Sans Unicode"/>
              </a:rPr>
              <a:t>fill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75" b="1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dirty="0" sz="1100" spc="75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1119505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fill_color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'#3186cc'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2755265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10"/>
                <a:gridCol w="1236344"/>
                <a:gridCol w="904239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27329" y="177718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[105]: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052" y="1794292"/>
            <a:ext cx="5918835" cy="212979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70">
                <a:latin typeface="Lucida Sans Unicode"/>
                <a:cs typeface="Lucida Sans Unicode"/>
              </a:rPr>
              <a:t>num_top_venues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328295" marR="3035935" indent="-291465">
              <a:lnSpc>
                <a:spcPct val="102699"/>
              </a:lnSpc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1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hood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1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nyu_sports[</a:t>
            </a:r>
            <a:r>
              <a:rPr dirty="0" sz="1100" spc="1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10">
                <a:latin typeface="Lucida Sans Unicode"/>
                <a:cs typeface="Lucida Sans Unicode"/>
              </a:rPr>
              <a:t>]: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-10">
                <a:latin typeface="Lucida Sans Unicode"/>
                <a:cs typeface="Lucida Sans Unicode"/>
              </a:rPr>
              <a:t>(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"----"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0">
                <a:latin typeface="Lucida Sans Unicode"/>
                <a:cs typeface="Lucida Sans Unicode"/>
              </a:rPr>
              <a:t>hood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"----"</a:t>
            </a:r>
            <a:r>
              <a:rPr dirty="0" sz="1100" spc="-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28295" marR="562610">
              <a:lnSpc>
                <a:spcPct val="102600"/>
              </a:lnSpc>
            </a:pPr>
            <a:r>
              <a:rPr dirty="0" sz="1100" spc="-114">
                <a:latin typeface="Lucida Sans Unicode"/>
                <a:cs typeface="Lucida Sans Unicode"/>
              </a:rPr>
              <a:t>temp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nyu_sports[nyu_sports[</a:t>
            </a:r>
            <a:r>
              <a:rPr dirty="0"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5">
                <a:latin typeface="Lucida Sans Unicode"/>
                <a:cs typeface="Lucida Sans Unicode"/>
              </a:rPr>
              <a:t>]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-2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hood]</a:t>
            </a:r>
            <a:r>
              <a:rPr dirty="0" sz="1100" spc="3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30">
                <a:latin typeface="Lucida Sans Unicode"/>
                <a:cs typeface="Lucida Sans Unicode"/>
              </a:rPr>
              <a:t>T</a:t>
            </a:r>
            <a:r>
              <a:rPr dirty="0" sz="1100" spc="3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30">
                <a:latin typeface="Lucida Sans Unicode"/>
                <a:cs typeface="Lucida Sans Unicode"/>
              </a:rPr>
              <a:t>reset_index()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temp</a:t>
            </a:r>
            <a:r>
              <a:rPr dirty="0" sz="1100" spc="-6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65">
                <a:latin typeface="Lucida Sans Unicode"/>
                <a:cs typeface="Lucida Sans Unicode"/>
              </a:rPr>
              <a:t>columns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10">
                <a:latin typeface="Lucida Sans Unicode"/>
                <a:cs typeface="Lucida Sans Unicode"/>
              </a:rPr>
              <a:t>[</a:t>
            </a:r>
            <a:r>
              <a:rPr dirty="0" sz="1100" spc="110">
                <a:solidFill>
                  <a:srgbClr val="BA2121"/>
                </a:solidFill>
                <a:latin typeface="Lucida Sans Unicode"/>
                <a:cs typeface="Lucida Sans Unicode"/>
              </a:rPr>
              <a:t>'venue'</a:t>
            </a:r>
            <a:r>
              <a:rPr dirty="0" sz="1100" spc="110">
                <a:latin typeface="Lucida Sans Unicode"/>
                <a:cs typeface="Lucida Sans Unicode"/>
              </a:rPr>
              <a:t>,</a:t>
            </a:r>
            <a:r>
              <a:rPr dirty="0" sz="1100" spc="110">
                <a:solidFill>
                  <a:srgbClr val="BA2121"/>
                </a:solidFill>
                <a:latin typeface="Lucida Sans Unicode"/>
                <a:cs typeface="Lucida Sans Unicode"/>
              </a:rPr>
              <a:t>'freq'</a:t>
            </a:r>
            <a:r>
              <a:rPr dirty="0" sz="1100" spc="1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-114">
                <a:latin typeface="Lucida Sans Unicode"/>
                <a:cs typeface="Lucida Sans Unicode"/>
              </a:rPr>
              <a:t>temp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temp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125">
                <a:latin typeface="Lucida Sans Unicode"/>
                <a:cs typeface="Lucida Sans Unicode"/>
              </a:rPr>
              <a:t>iloc[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:]</a:t>
            </a:r>
            <a:endParaRPr sz="1100">
              <a:latin typeface="Lucida Sans Unicode"/>
              <a:cs typeface="Lucida Sans Unicode"/>
            </a:endParaRPr>
          </a:p>
          <a:p>
            <a:pPr marL="328295" marR="2599055">
              <a:lnSpc>
                <a:spcPct val="102699"/>
              </a:lnSpc>
            </a:pPr>
            <a:r>
              <a:rPr dirty="0" sz="1100" spc="-50">
                <a:latin typeface="Lucida Sans Unicode"/>
                <a:cs typeface="Lucida Sans Unicode"/>
              </a:rPr>
              <a:t>temp[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freq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15">
                <a:latin typeface="Lucida Sans Unicode"/>
                <a:cs typeface="Lucida Sans Unicode"/>
              </a:rPr>
              <a:t>]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temp[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freq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15">
                <a:latin typeface="Lucida Sans Unicode"/>
                <a:cs typeface="Lucida Sans Unicode"/>
              </a:rPr>
              <a:t>]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5">
                <a:latin typeface="Lucida Sans Unicode"/>
                <a:cs typeface="Lucida Sans Unicode"/>
              </a:rPr>
              <a:t>astype(</a:t>
            </a:r>
            <a:r>
              <a:rPr dirty="0" sz="1100" spc="85">
                <a:solidFill>
                  <a:srgbClr val="007F00"/>
                </a:solidFill>
                <a:latin typeface="Lucida Sans Unicode"/>
                <a:cs typeface="Lucida Sans Unicode"/>
              </a:rPr>
              <a:t>float</a:t>
            </a:r>
            <a:r>
              <a:rPr dirty="0" sz="1100" spc="210">
                <a:latin typeface="Lucida Sans Unicode"/>
                <a:cs typeface="Lucida Sans Unicode"/>
              </a:rPr>
              <a:t>)  </a:t>
            </a:r>
            <a:r>
              <a:rPr dirty="0" sz="1100" spc="-114">
                <a:latin typeface="Lucida Sans Unicode"/>
                <a:cs typeface="Lucida Sans Unicode"/>
              </a:rPr>
              <a:t>temp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temp</a:t>
            </a:r>
            <a:r>
              <a:rPr dirty="0" sz="1100" spc="4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45">
                <a:latin typeface="Lucida Sans Unicode"/>
                <a:cs typeface="Lucida Sans Unicode"/>
              </a:rPr>
              <a:t>round({</a:t>
            </a:r>
            <a:r>
              <a:rPr dirty="0" sz="1100" spc="45">
                <a:solidFill>
                  <a:srgbClr val="BA2121"/>
                </a:solidFill>
                <a:latin typeface="Lucida Sans Unicode"/>
                <a:cs typeface="Lucida Sans Unicode"/>
              </a:rPr>
              <a:t>'freq'</a:t>
            </a:r>
            <a:r>
              <a:rPr dirty="0" sz="1100" spc="45">
                <a:latin typeface="Lucida Sans Unicode"/>
                <a:cs typeface="Lucida Sans Unicode"/>
              </a:rPr>
              <a:t>: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10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100">
                <a:latin typeface="Lucida Sans Unicode"/>
                <a:cs typeface="Lucida Sans Unicode"/>
              </a:rPr>
              <a:t>})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35"/>
              </a:spcBef>
            </a:pPr>
            <a:r>
              <a:rPr dirty="0" sz="1100" spc="6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60">
                <a:latin typeface="Lucida Sans Unicode"/>
                <a:cs typeface="Lucida Sans Unicode"/>
              </a:rPr>
              <a:t>(temp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sort_values(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'freq'</a:t>
            </a:r>
            <a:r>
              <a:rPr dirty="0" sz="1100" spc="60">
                <a:latin typeface="Lucida Sans Unicode"/>
                <a:cs typeface="Lucida Sans Unicode"/>
              </a:rPr>
              <a:t>,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ascending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" b="1">
                <a:solidFill>
                  <a:srgbClr val="007F00"/>
                </a:solidFill>
                <a:latin typeface="Palatino Linotype"/>
                <a:cs typeface="Palatino Linotype"/>
              </a:rPr>
              <a:t>False</a:t>
            </a:r>
            <a:r>
              <a:rPr dirty="0" sz="1100" spc="5">
                <a:latin typeface="Lucida Sans Unicode"/>
                <a:cs typeface="Lucida Sans Unicode"/>
              </a:rPr>
              <a:t>)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">
                <a:latin typeface="Lucida Sans Unicode"/>
                <a:cs typeface="Lucida Sans Unicode"/>
              </a:rPr>
              <a:t>reset_index(drop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" b="1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dirty="0" sz="1100" spc="5">
                <a:latin typeface="Lucida Sans Unicode"/>
                <a:cs typeface="Lucida Sans Unicode"/>
              </a:rPr>
              <a:t>)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-2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-25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25">
                <a:latin typeface="Lucida Sans Unicode"/>
                <a:cs typeface="Lucida Sans Unicode"/>
              </a:rPr>
              <a:t>head(num_top_venues))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135"/>
              </a:spcBef>
            </a:pPr>
            <a:r>
              <a:rPr dirty="0" sz="1100" spc="135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135">
                <a:latin typeface="Lucida Sans Unicode"/>
                <a:cs typeface="Lucida Sans Unicode"/>
              </a:rPr>
              <a:t>(</a:t>
            </a:r>
            <a:r>
              <a:rPr dirty="0" sz="1100" spc="135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135" b="1">
                <a:solidFill>
                  <a:srgbClr val="BA6621"/>
                </a:solidFill>
                <a:latin typeface="Palatino Linotype"/>
                <a:cs typeface="Palatino Linotype"/>
              </a:rPr>
              <a:t>\n</a:t>
            </a:r>
            <a:r>
              <a:rPr dirty="0" sz="1100" spc="135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13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043005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----Bath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Beach----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0955" y="4215077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9972" y="421507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0011" y="4387163"/>
            <a:ext cx="68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38716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5591681"/>
            <a:ext cx="18440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----Battery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City----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5763754"/>
            <a:ext cx="1698625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21435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9972" y="576375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7140357"/>
            <a:ext cx="126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Lucida Sans Unicode"/>
                <a:cs typeface="Lucida Sans Unicode"/>
              </a:rPr>
              <a:t>----Bay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Ridge----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0955" y="7312430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7484502"/>
            <a:ext cx="1698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0504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9972" y="7312430"/>
            <a:ext cx="3168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82650" y="7667058"/>
          <a:ext cx="217297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/>
                <a:gridCol w="1308735"/>
                <a:gridCol w="394969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901700" y="8689033"/>
            <a:ext cx="1917064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----Bedford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Stuyvesant----</a:t>
            </a:r>
            <a:endParaRPr sz="1100">
              <a:latin typeface="Lucida Sans Unicode"/>
              <a:cs typeface="Lucida Sans Unicode"/>
            </a:endParaRPr>
          </a:p>
          <a:p>
            <a:pPr marL="1030605">
              <a:lnSpc>
                <a:spcPct val="100000"/>
              </a:lnSpc>
              <a:spcBef>
                <a:spcPts val="35"/>
              </a:spcBef>
              <a:tabLst>
                <a:tab pos="1539875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844039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4360" indent="-58229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94360" algn="l"/>
                <a:tab pos="594995" algn="l"/>
                <a:tab pos="153987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  <a:tab pos="1539875" algn="l"/>
              </a:tabLst>
            </a:pPr>
            <a:r>
              <a:rPr dirty="0" sz="1100" spc="80">
                <a:latin typeface="Lucida Sans Unicode"/>
                <a:cs typeface="Lucida Sans Unicode"/>
              </a:rPr>
              <a:t>Pilates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030605" algn="l"/>
                <a:tab pos="1031240" algn="l"/>
                <a:tab pos="1539875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 spc="65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06852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Lucida Sans Unicode"/>
                <a:cs typeface="Lucida Sans Unicode"/>
              </a:rPr>
              <a:t>----Bensonhurst----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9972" y="227892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45100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030605" algn="l"/>
                <a:tab pos="1031240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655528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Lucida Sans Unicode"/>
                <a:cs typeface="Lucida Sans Unicode"/>
              </a:rPr>
              <a:t>----Bergen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Beach----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9972" y="3827601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3999673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321" y="3999673"/>
            <a:ext cx="10439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800100">
              <a:lnSpc>
                <a:spcPct val="102699"/>
              </a:lnSpc>
              <a:spcBef>
                <a:spcPts val="55"/>
              </a:spcBef>
            </a:pPr>
            <a:r>
              <a:rPr dirty="0" sz="1100" spc="-180">
                <a:latin typeface="Lucida Sans Unicode"/>
                <a:cs typeface="Lucida Sans Unicode"/>
              </a:rPr>
              <a:t>Gym  </a:t>
            </a: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4343830"/>
            <a:ext cx="16986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2800" indent="-800100">
              <a:lnSpc>
                <a:spcPct val="100000"/>
              </a:lnSpc>
              <a:spcBef>
                <a:spcPts val="90"/>
              </a:spcBef>
              <a:buAutoNum type="arabicPlain" startAt="2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5204204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Lucida Sans Unicode"/>
                <a:cs typeface="Lucida Sans Unicode"/>
              </a:rPr>
              <a:t>----Boerum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Hill----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9972" y="537627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554834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21435" indent="-1309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80">
                <a:latin typeface="Lucida Sans Unicode"/>
                <a:cs typeface="Lucida Sans Unicode"/>
              </a:rPr>
              <a:t>Pilates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6752880"/>
            <a:ext cx="1480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----Borough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Park----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82650" y="6935436"/>
          <a:ext cx="2172970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127760"/>
                <a:gridCol w="395605"/>
              </a:tblGrid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01700" y="8301544"/>
            <a:ext cx="162560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----Brighton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Beach----</a:t>
            </a:r>
            <a:endParaRPr sz="1100">
              <a:latin typeface="Lucida Sans Unicode"/>
              <a:cs typeface="Lucida Sans Unicode"/>
            </a:endParaRPr>
          </a:p>
          <a:p>
            <a:pPr marL="117602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4499" y="8473629"/>
            <a:ext cx="31686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25">
                <a:latin typeface="Lucida Sans Unicode"/>
                <a:cs typeface="Lucida Sans Unicode"/>
              </a:rPr>
              <a:t>freq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0" y="8645701"/>
            <a:ext cx="155321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21435" indent="-1309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989455" cy="2428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 startAt="3"/>
              <a:tabLst>
                <a:tab pos="230504" algn="l"/>
                <a:tab pos="231140" algn="l"/>
                <a:tab pos="1685289" algn="l"/>
              </a:tabLst>
            </a:pP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5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739775" indent="-727710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739775" algn="l"/>
                <a:tab pos="740410" algn="l"/>
                <a:tab pos="1685289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65">
                <a:latin typeface="Lucida Sans Unicode"/>
                <a:cs typeface="Lucida Sans Unicode"/>
              </a:rPr>
              <a:t>----Broadway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Junction----</a:t>
            </a:r>
            <a:endParaRPr sz="1100">
              <a:latin typeface="Lucida Sans Unicode"/>
              <a:cs typeface="Lucida Sans Unicode"/>
            </a:endParaRPr>
          </a:p>
          <a:p>
            <a:pPr algn="r" marR="441325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R="441325">
              <a:lnSpc>
                <a:spcPct val="100000"/>
              </a:lnSpc>
              <a:spcBef>
                <a:spcPts val="35"/>
              </a:spcBef>
              <a:tabLst>
                <a:tab pos="872490" algn="l"/>
                <a:tab pos="12363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9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448945" algn="l"/>
                <a:tab pos="449580" algn="l"/>
                <a:tab pos="1249045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30">
                <a:latin typeface="Lucida Sans Unicode"/>
                <a:cs typeface="Lucida Sans Unicode"/>
              </a:rPr>
              <a:t>----Brooklyn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Heights----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650" y="3321867"/>
          <a:ext cx="202755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/>
                <a:gridCol w="1236345"/>
                <a:gridCol w="395605"/>
              </a:tblGrid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4171758"/>
            <a:ext cx="1553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0504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4	</a:t>
            </a: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4637" y="4171758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687975"/>
            <a:ext cx="1407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Lucida Sans Unicode"/>
                <a:cs typeface="Lucida Sans Unicode"/>
              </a:rPr>
              <a:t>----Brownsville----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82650" y="4870530"/>
          <a:ext cx="1591310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705"/>
                <a:gridCol w="395605"/>
              </a:tblGrid>
              <a:tr h="178313"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29083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87249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29083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1700" y="6236651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Lucida Sans Unicode"/>
                <a:cs typeface="Lucida Sans Unicode"/>
              </a:rPr>
              <a:t>----Bushwick----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82650" y="6419206"/>
          <a:ext cx="1736725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395605"/>
              </a:tblGrid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  <a:tabLst>
                          <a:tab pos="36322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1700" y="7785327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Lucida Sans Unicode"/>
                <a:cs typeface="Lucida Sans Unicode"/>
              </a:rPr>
              <a:t>----Canarsie----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0955" y="7957399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8129472"/>
            <a:ext cx="1698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0504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9972" y="7957399"/>
            <a:ext cx="3168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82650" y="8312027"/>
          <a:ext cx="217297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/>
                <a:gridCol w="1382395"/>
                <a:gridCol w="395605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1074405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Lucida Sans Unicode"/>
                <a:cs typeface="Lucida Sans Unicode"/>
              </a:rPr>
              <a:t>----Carnegie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Hill----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9972" y="1246478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418563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532" y="1418550"/>
            <a:ext cx="8255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581660">
              <a:lnSpc>
                <a:spcPct val="102699"/>
              </a:lnSpc>
              <a:spcBef>
                <a:spcPts val="55"/>
              </a:spcBef>
            </a:pPr>
            <a:r>
              <a:rPr dirty="0" sz="1100" spc="-180">
                <a:latin typeface="Lucida Sans Unicode"/>
                <a:cs typeface="Lucida Sans Unicode"/>
              </a:rPr>
              <a:t>Gym  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1762708"/>
            <a:ext cx="16986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58215" indent="-946150">
              <a:lnSpc>
                <a:spcPct val="100000"/>
              </a:lnSpc>
              <a:spcBef>
                <a:spcPts val="90"/>
              </a:spcBef>
              <a:buAutoNum type="arabicPlain" startAt="2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623081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Lucida Sans Unicode"/>
                <a:cs typeface="Lucida Sans Unicode"/>
              </a:rPr>
              <a:t>----Carroll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Gardens----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9972" y="279515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2967226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0" y="2967226"/>
            <a:ext cx="8985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654050">
              <a:lnSpc>
                <a:spcPct val="102600"/>
              </a:lnSpc>
              <a:spcBef>
                <a:spcPts val="55"/>
              </a:spcBef>
            </a:pPr>
            <a:r>
              <a:rPr dirty="0" sz="1100" spc="-180">
                <a:latin typeface="Lucida Sans Unicode"/>
                <a:cs typeface="Lucida Sans Unicode"/>
              </a:rPr>
              <a:t>Gym  </a:t>
            </a: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3311384"/>
            <a:ext cx="16986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21435" indent="-1309370">
              <a:lnSpc>
                <a:spcPct val="100000"/>
              </a:lnSpc>
              <a:spcBef>
                <a:spcPts val="90"/>
              </a:spcBef>
              <a:buAutoNum type="arabicPlain" startAt="2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75920" algn="l"/>
                <a:tab pos="376555" algn="l"/>
              </a:tabLst>
            </a:pP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4171758"/>
            <a:ext cx="1844039" cy="1740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ucida Sans Unicode"/>
                <a:cs typeface="Lucida Sans Unicode"/>
              </a:rPr>
              <a:t>----Central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Harlem----</a:t>
            </a:r>
            <a:endParaRPr sz="1100">
              <a:latin typeface="Lucida Sans Unicode"/>
              <a:cs typeface="Lucida Sans Unicode"/>
            </a:endParaRPr>
          </a:p>
          <a:p>
            <a:pPr marL="1030605">
              <a:lnSpc>
                <a:spcPct val="100000"/>
              </a:lnSpc>
              <a:spcBef>
                <a:spcPts val="35"/>
              </a:spcBef>
              <a:tabLst>
                <a:tab pos="1539875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marL="594360" indent="-58229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594360" algn="l"/>
                <a:tab pos="594995" algn="l"/>
                <a:tab pos="153987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  <a:buAutoNum type="arabicPlain"/>
              <a:tabLst>
                <a:tab pos="230504" algn="l"/>
                <a:tab pos="231140" algn="l"/>
                <a:tab pos="1176020" algn="l"/>
                <a:tab pos="153987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5">
                <a:latin typeface="Lucida Sans Unicode"/>
                <a:cs typeface="Lucida Sans Unicode"/>
              </a:rPr>
              <a:t>0.02  </a:t>
            </a:r>
            <a:r>
              <a:rPr dirty="0" sz="1100" spc="-125">
                <a:latin typeface="Lucida Sans Unicode"/>
                <a:cs typeface="Lucida Sans Unicode"/>
              </a:rPr>
              <a:t>2		</a:t>
            </a: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521334" indent="-509270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521334" algn="l"/>
                <a:tab pos="521970" algn="l"/>
                <a:tab pos="1539875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St</a:t>
            </a:r>
            <a:r>
              <a:rPr dirty="0" sz="1100" spc="-20">
                <a:latin typeface="Lucida Sans Unicode"/>
                <a:cs typeface="Lucida Sans Unicode"/>
              </a:rPr>
              <a:t>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521334" indent="-509270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521334" algn="l"/>
                <a:tab pos="521970" algn="l"/>
                <a:tab pos="153987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C</a:t>
            </a:r>
            <a:r>
              <a:rPr dirty="0" sz="1100" spc="15">
                <a:latin typeface="Lucida Sans Unicode"/>
                <a:cs typeface="Lucida Sans Unicode"/>
              </a:rPr>
              <a:t>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45">
                <a:latin typeface="Lucida Sans Unicode"/>
                <a:cs typeface="Lucida Sans Unicode"/>
              </a:rPr>
              <a:t>----Chelsea----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0955" y="5892506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606457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9972" y="5892506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7269098"/>
            <a:ext cx="126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Lucida Sans Unicode"/>
                <a:cs typeface="Lucida Sans Unicode"/>
              </a:rPr>
              <a:t>----Chinatown----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0955" y="7441169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9972" y="7441169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1800" y="7613255"/>
            <a:ext cx="898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0" y="7613255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8817774"/>
            <a:ext cx="126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----City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Line----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0955" y="8989845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9972" y="8989845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80">
                <a:latin typeface="Lucida Sans Unicode"/>
                <a:cs typeface="Lucida Sans Unicode"/>
              </a:rPr>
              <a:t>eq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66750" indent="-6546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0103" y="902333"/>
            <a:ext cx="31686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106852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Lucida Sans Unicode"/>
                <a:cs typeface="Lucida Sans Unicode"/>
              </a:rPr>
              <a:t>----Civic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Center----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9972" y="227892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45100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5190" indent="-87312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655528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Lucida Sans Unicode"/>
                <a:cs typeface="Lucida Sans Unicode"/>
              </a:rPr>
              <a:t>----Clinton----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0955" y="3827601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9972" y="3827601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399967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5204204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ucida Sans Unicode"/>
                <a:cs typeface="Lucida Sans Unicode"/>
              </a:rPr>
              <a:t>----Clinton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Hill----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9972" y="537627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554834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5190" indent="-87312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80">
                <a:latin typeface="Lucida Sans Unicode"/>
                <a:cs typeface="Lucida Sans Unicode"/>
              </a:rPr>
              <a:t>Pilates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6752880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----Cobble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Hill----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9972" y="692495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7097025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2800" indent="-80010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8301544"/>
            <a:ext cx="1844039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Lucida Sans Unicode"/>
                <a:cs typeface="Lucida Sans Unicode"/>
              </a:rPr>
              <a:t>----Coney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Island----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L="727075" marR="5080" indent="-72707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727075" algn="l"/>
                <a:tab pos="727710" algn="l"/>
                <a:tab pos="1527175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L="12700" marR="5080">
              <a:lnSpc>
                <a:spcPct val="102600"/>
              </a:lnSpc>
              <a:buAutoNum type="arabicPlain"/>
              <a:tabLst>
                <a:tab pos="230504" algn="l"/>
                <a:tab pos="231140" algn="l"/>
                <a:tab pos="1176020" algn="l"/>
                <a:tab pos="1539875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5">
                <a:latin typeface="Lucida Sans Unicode"/>
                <a:cs typeface="Lucida Sans Unicode"/>
              </a:rPr>
              <a:t>0.01  </a:t>
            </a:r>
            <a:r>
              <a:rPr dirty="0" sz="1100" spc="-125">
                <a:latin typeface="Lucida Sans Unicode"/>
                <a:cs typeface="Lucida Sans Unicode"/>
              </a:rPr>
              <a:t>2		</a:t>
            </a: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3588" y="902333"/>
            <a:ext cx="126238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5821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95821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590635"/>
            <a:ext cx="1844039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Lucida Sans Unicode"/>
                <a:cs typeface="Lucida Sans Unicode"/>
              </a:rPr>
              <a:t>----Crown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Heights----</a:t>
            </a:r>
            <a:endParaRPr sz="1100">
              <a:latin typeface="Lucida Sans Unicode"/>
              <a:cs typeface="Lucida Sans Unicode"/>
            </a:endParaRPr>
          </a:p>
          <a:p>
            <a:pPr marL="1030605">
              <a:lnSpc>
                <a:spcPct val="100000"/>
              </a:lnSpc>
              <a:spcBef>
                <a:spcPts val="35"/>
              </a:spcBef>
              <a:tabLst>
                <a:tab pos="1539875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934780"/>
            <a:ext cx="984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0855" y="1934780"/>
            <a:ext cx="133477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  <a:tabLst>
                <a:tab pos="508634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36322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1017905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451009"/>
            <a:ext cx="1844039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4360" indent="-582295">
              <a:lnSpc>
                <a:spcPct val="100000"/>
              </a:lnSpc>
              <a:spcBef>
                <a:spcPts val="90"/>
              </a:spcBef>
              <a:buAutoNum type="arabicPlain" startAt="3"/>
              <a:tabLst>
                <a:tab pos="594360" algn="l"/>
                <a:tab pos="594995" algn="l"/>
                <a:tab pos="153987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313929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Lucida Sans Unicode"/>
                <a:cs typeface="Lucida Sans Unicode"/>
              </a:rPr>
              <a:t>----Cypress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Hills----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Weight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Loss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9972" y="331138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3999673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6321" y="3999673"/>
            <a:ext cx="10439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30504" marR="5080" indent="-218440">
              <a:lnSpc>
                <a:spcPct val="102699"/>
              </a:lnSpc>
              <a:spcBef>
                <a:spcPts val="55"/>
              </a:spcBef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4687975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----Ditmas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Park----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  <a:tabLst>
                <a:tab pos="139446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82650" y="5042615"/>
          <a:ext cx="173672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39560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46799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04965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90424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3949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01700" y="6236651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0">
                <a:latin typeface="Lucida Sans Unicode"/>
                <a:cs typeface="Lucida Sans Unicode"/>
              </a:rPr>
              <a:t>----Downtown----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0955" y="6408723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9972" y="640872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6580795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80">
                <a:latin typeface="Lucida Sans Unicode"/>
                <a:cs typeface="Lucida Sans Unicode"/>
              </a:rPr>
              <a:t>Pilates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0" y="7785327"/>
            <a:ext cx="971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0">
                <a:latin typeface="Lucida Sans Unicode"/>
                <a:cs typeface="Lucida Sans Unicode"/>
              </a:rPr>
              <a:t>----Dumbo----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0955" y="7957399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9972" y="7957399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8129472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1074405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----Dyker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Heights----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9972" y="1246478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41856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030605" algn="l"/>
                <a:tab pos="1031240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623081"/>
            <a:ext cx="1698625" cy="122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----East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Flatbush----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  <a:tabLst>
                <a:tab pos="139446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448945" algn="l"/>
                <a:tab pos="449580" algn="l"/>
                <a:tab pos="1394460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  <a:tab pos="139446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 spc="65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  <a:buAutoNum type="arabicPlain"/>
              <a:tabLst>
                <a:tab pos="230504" algn="l"/>
                <a:tab pos="231140" algn="l"/>
                <a:tab pos="1030605" algn="l"/>
                <a:tab pos="1394460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5">
                <a:latin typeface="Lucida Sans Unicode"/>
                <a:cs typeface="Lucida Sans Unicode"/>
              </a:rPr>
              <a:t>0.01  </a:t>
            </a:r>
            <a:r>
              <a:rPr dirty="0" sz="1100" spc="-125">
                <a:latin typeface="Lucida Sans Unicode"/>
                <a:cs typeface="Lucida Sans Unicode"/>
              </a:rPr>
              <a:t>3		</a:t>
            </a: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75920" algn="l"/>
                <a:tab pos="139446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171758"/>
            <a:ext cx="140779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----East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Harlem----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9027" y="4343830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25">
                <a:latin typeface="Lucida Sans Unicode"/>
                <a:cs typeface="Lucida Sans Unicode"/>
              </a:rPr>
              <a:t>freq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515903"/>
            <a:ext cx="140779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4360" indent="-58229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94360" algn="l"/>
                <a:tab pos="59499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1176020" indent="-11639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176020" algn="l"/>
                <a:tab pos="117665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030605" algn="l"/>
                <a:tab pos="103124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5720421"/>
            <a:ext cx="1553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----East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85">
                <a:latin typeface="Lucida Sans Unicode"/>
                <a:cs typeface="Lucida Sans Unicode"/>
              </a:rPr>
              <a:t>New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York----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82650" y="5902990"/>
          <a:ext cx="2172970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127760"/>
                <a:gridCol w="395605"/>
              </a:tblGrid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01700" y="7269098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----East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Village----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9972" y="7441169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7613255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5190" indent="-87312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8817774"/>
            <a:ext cx="1844039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----East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Williamsburg----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  <a:tabLst>
                <a:tab pos="139446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8118" y="902333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554" y="902333"/>
            <a:ext cx="31686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074405"/>
            <a:ext cx="126238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21334" indent="-5092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21334" algn="l"/>
                <a:tab pos="52197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80">
                <a:latin typeface="Lucida Sans Unicode"/>
                <a:cs typeface="Lucida Sans Unicode"/>
              </a:rPr>
              <a:t>Pilates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1418563"/>
            <a:ext cx="126238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90"/>
              </a:spcBef>
              <a:buAutoNum type="arabicPlain" startAt="3"/>
              <a:tabLst>
                <a:tab pos="375920" algn="l"/>
                <a:tab pos="376555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1030605" algn="l"/>
                <a:tab pos="10312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106852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----Erasmus----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2650" y="2289408"/>
          <a:ext cx="1736725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395605"/>
              </a:tblGrid>
              <a:tr h="178313"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87249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01790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36322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  <a:tabLst>
                          <a:tab pos="21780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1700" y="3655528"/>
            <a:ext cx="19170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Lucida Sans Unicode"/>
                <a:cs typeface="Lucida Sans Unicode"/>
              </a:rPr>
              <a:t>----Financial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District----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3827601"/>
            <a:ext cx="1698625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21435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9972" y="3827601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5204204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----Flatbush----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0955" y="5376277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9972" y="537627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5548349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6321" y="5548349"/>
            <a:ext cx="10439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654050">
              <a:lnSpc>
                <a:spcPct val="102600"/>
              </a:lnSpc>
              <a:spcBef>
                <a:spcPts val="55"/>
              </a:spcBef>
            </a:pPr>
            <a:r>
              <a:rPr dirty="0" sz="1100" spc="60">
                <a:latin typeface="Lucida Sans Unicode"/>
                <a:cs typeface="Lucida Sans Unicode"/>
              </a:rPr>
              <a:t>Field  </a:t>
            </a: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5892506"/>
            <a:ext cx="16986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2800" indent="-800100">
              <a:lnSpc>
                <a:spcPct val="100000"/>
              </a:lnSpc>
              <a:spcBef>
                <a:spcPts val="90"/>
              </a:spcBef>
              <a:buAutoNum type="arabicPlain" startAt="2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0" y="6752880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----Flatiron----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0955" y="6924953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9972" y="692495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7097025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74532" y="7097025"/>
            <a:ext cx="8255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581660">
              <a:lnSpc>
                <a:spcPct val="102600"/>
              </a:lnSpc>
              <a:spcBef>
                <a:spcPts val="55"/>
              </a:spcBef>
            </a:pPr>
            <a:r>
              <a:rPr dirty="0" sz="1100" spc="-180">
                <a:latin typeface="Lucida Sans Unicode"/>
                <a:cs typeface="Lucida Sans Unicode"/>
              </a:rPr>
              <a:t>Gym  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700" y="7441169"/>
            <a:ext cx="16986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58215" indent="-946150">
              <a:lnSpc>
                <a:spcPct val="100000"/>
              </a:lnSpc>
              <a:spcBef>
                <a:spcPts val="90"/>
              </a:spcBef>
              <a:buAutoNum type="arabicPlain" startAt="2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700" y="8301544"/>
            <a:ext cx="126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ucida Sans Unicode"/>
                <a:cs typeface="Lucida Sans Unicode"/>
              </a:rPr>
              <a:t>----Flatlands----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10955" y="8473629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19972" y="8473629"/>
            <a:ext cx="31686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1700" y="8645701"/>
            <a:ext cx="1698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0504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1700" y="8817774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4532" y="8817774"/>
            <a:ext cx="8255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581660">
              <a:lnSpc>
                <a:spcPct val="102600"/>
              </a:lnSpc>
              <a:spcBef>
                <a:spcPts val="55"/>
              </a:spcBef>
            </a:pPr>
            <a:r>
              <a:rPr dirty="0" sz="1100" spc="-180">
                <a:latin typeface="Lucida Sans Unicode"/>
                <a:cs typeface="Lucida Sans Unicode"/>
              </a:rPr>
              <a:t>Gym  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2650" y="912816"/>
          <a:ext cx="2172970" cy="35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/>
                <a:gridCol w="1309370"/>
                <a:gridCol w="39560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1590635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Lucida Sans Unicode"/>
                <a:cs typeface="Lucida Sans Unicode"/>
              </a:rPr>
              <a:t>----Fort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Greene----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9972" y="1762708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934780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21435" indent="-1309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80">
                <a:latin typeface="Lucida Sans Unicode"/>
                <a:cs typeface="Lucida Sans Unicode"/>
              </a:rPr>
              <a:t>Pilates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139299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Lucida Sans Unicode"/>
                <a:cs typeface="Lucida Sans Unicode"/>
              </a:rPr>
              <a:t>----Fort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Hamilton----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9972" y="331138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3483456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030605" algn="l"/>
                <a:tab pos="1031240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687975"/>
            <a:ext cx="1480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----Fulton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Ferry----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82650" y="4870530"/>
          <a:ext cx="2172970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127760"/>
                <a:gridCol w="395605"/>
              </a:tblGrid>
              <a:tr h="178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01700" y="6236651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----Georgetown----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0955" y="6408723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9972" y="640872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4532" y="6580795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6580795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7785327"/>
            <a:ext cx="1698625" cy="122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----Gerritsen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Beach----</a:t>
            </a:r>
            <a:endParaRPr sz="1100">
              <a:latin typeface="Lucida Sans Unicode"/>
              <a:cs typeface="Lucida Sans Unicode"/>
            </a:endParaRPr>
          </a:p>
          <a:p>
            <a:pPr algn="r" marR="150495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R="150495">
              <a:lnSpc>
                <a:spcPct val="100000"/>
              </a:lnSpc>
              <a:spcBef>
                <a:spcPts val="35"/>
              </a:spcBef>
              <a:tabLst>
                <a:tab pos="872490" algn="l"/>
                <a:tab pos="12363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9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1074405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----Gowanus----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0955" y="1246478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9972" y="1246478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532" y="1418550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141856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321435" indent="-130937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623081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Lucida Sans Unicode"/>
                <a:cs typeface="Lucida Sans Unicode"/>
              </a:rPr>
              <a:t>----Gramercy----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2650" y="2805637"/>
          <a:ext cx="2172970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127760"/>
                <a:gridCol w="395605"/>
              </a:tblGrid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1700" y="4171758"/>
            <a:ext cx="1553210" cy="1740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----Gravesend----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436245" algn="l"/>
                <a:tab pos="12363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872490" algn="l"/>
                <a:tab pos="12363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9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latin typeface="Lucida Sans Unicode"/>
                <a:cs typeface="Lucida Sans Unicode"/>
              </a:rPr>
              <a:t>----Greenpoint----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82650" y="5902990"/>
          <a:ext cx="1736725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395605"/>
              </a:tblGrid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101790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36322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  <a:tabLst>
                          <a:tab pos="21780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01700" y="7269098"/>
            <a:ext cx="18440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Lucida Sans Unicode"/>
                <a:cs typeface="Lucida Sans Unicode"/>
              </a:rPr>
              <a:t>----Greenwich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Village----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7441169"/>
            <a:ext cx="1698625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21435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9972" y="7441169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8817774"/>
            <a:ext cx="1844039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Lucida Sans Unicode"/>
                <a:cs typeface="Lucida Sans Unicode"/>
              </a:rPr>
              <a:t>----Hamilton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Heights----</a:t>
            </a:r>
            <a:endParaRPr sz="1100">
              <a:latin typeface="Lucida Sans Unicode"/>
              <a:cs typeface="Lucida Sans Unicode"/>
            </a:endParaRPr>
          </a:p>
          <a:p>
            <a:pPr marL="1030605">
              <a:lnSpc>
                <a:spcPct val="100000"/>
              </a:lnSpc>
              <a:spcBef>
                <a:spcPts val="35"/>
              </a:spcBef>
              <a:tabLst>
                <a:tab pos="1539875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914400" y="914392"/>
            <a:ext cx="5944235" cy="947419"/>
            <a:chOff x="914400" y="914392"/>
            <a:chExt cx="5944235" cy="947419"/>
          </a:xfrm>
        </p:grpSpPr>
        <p:sp>
          <p:nvSpPr>
            <p:cNvPr id="3" name="object 3"/>
            <p:cNvSpPr/>
            <p:nvPr/>
          </p:nvSpPr>
          <p:spPr>
            <a:xfrm>
              <a:off x="914400" y="914392"/>
              <a:ext cx="5944235" cy="947419"/>
            </a:xfrm>
            <a:custGeom>
              <a:avLst/>
              <a:gdLst/>
              <a:rect l="l" t="t" r="r" b="b"/>
              <a:pathLst>
                <a:path w="5944234" h="947419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921690"/>
                  </a:lnTo>
                  <a:lnTo>
                    <a:pt x="1988" y="931540"/>
                  </a:lnTo>
                  <a:lnTo>
                    <a:pt x="7411" y="939584"/>
                  </a:lnTo>
                  <a:lnTo>
                    <a:pt x="15455" y="945007"/>
                  </a:lnTo>
                  <a:lnTo>
                    <a:pt x="25305" y="946995"/>
                  </a:lnTo>
                  <a:lnTo>
                    <a:pt x="5918371" y="946995"/>
                  </a:lnTo>
                  <a:lnTo>
                    <a:pt x="5928221" y="945007"/>
                  </a:lnTo>
                  <a:lnTo>
                    <a:pt x="5936265" y="939584"/>
                  </a:lnTo>
                  <a:lnTo>
                    <a:pt x="5941688" y="931540"/>
                  </a:lnTo>
                  <a:lnTo>
                    <a:pt x="5943676" y="921690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927052" y="914392"/>
              <a:ext cx="5918835" cy="934719"/>
            </a:xfrm>
            <a:custGeom>
              <a:avLst/>
              <a:gdLst/>
              <a:rect l="l" t="t" r="r" b="b"/>
              <a:pathLst>
                <a:path w="5918834" h="93471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921690"/>
                  </a:lnTo>
                  <a:lnTo>
                    <a:pt x="0" y="928678"/>
                  </a:lnTo>
                  <a:lnTo>
                    <a:pt x="5664" y="934343"/>
                  </a:lnTo>
                  <a:lnTo>
                    <a:pt x="5912706" y="934343"/>
                  </a:lnTo>
                  <a:lnTo>
                    <a:pt x="5918371" y="928678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27052" y="914392"/>
            <a:ext cx="5918835" cy="934719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619760" marR="2890520">
              <a:lnSpc>
                <a:spcPct val="102600"/>
              </a:lnSpc>
              <a:spcBef>
                <a:spcPts val="95"/>
              </a:spcBef>
              <a:defRPr/>
            </a:pPr>
            <a:r>
              <a:rPr sz="1100" spc="60">
                <a:latin typeface="Lucida Sans Unicode"/>
                <a:cs typeface="Lucida Sans Unicode"/>
              </a:rPr>
              <a:t>fill_opacity</a:t>
            </a:r>
            <a:r>
              <a:rPr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=0.7</a:t>
            </a:r>
            <a:r>
              <a:rPr sz="1100" spc="60">
                <a:latin typeface="Lucida Sans Unicode"/>
                <a:cs typeface="Lucida Sans Unicode"/>
              </a:rPr>
              <a:t>, </a:t>
            </a:r>
            <a:r>
              <a:rPr sz="1100" spc="65">
                <a:latin typeface="Lucida Sans Unicode"/>
                <a:cs typeface="Lucida Sans Unicode"/>
              </a:rPr>
              <a:t> </a:t>
            </a:r>
            <a:r>
              <a:rPr sz="1100" spc="-20">
                <a:latin typeface="Lucida Sans Unicode"/>
                <a:cs typeface="Lucida Sans Unicode"/>
              </a:rPr>
              <a:t>parse_html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b="1" spc="55">
                <a:solidFill>
                  <a:srgbClr val="007f00"/>
                </a:solidFill>
                <a:latin typeface="Palatino Linotype"/>
                <a:cs typeface="Palatino Linotype"/>
              </a:rPr>
              <a:t>False</a:t>
            </a:r>
            <a:r>
              <a:rPr sz="1100" spc="215">
                <a:latin typeface="Lucida Sans Unicode"/>
                <a:cs typeface="Lucida Sans Unicode"/>
              </a:rPr>
              <a:t>)</a:t>
            </a:r>
            <a:r>
              <a:rPr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40">
                <a:latin typeface="Lucida Sans Unicode"/>
                <a:cs typeface="Lucida Sans Unicode"/>
              </a:rPr>
              <a:t>add_to(map_nyu)</a:t>
            </a:r>
            <a:endParaRPr sz="1100" spc="-4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defRPr/>
            </a:pPr>
            <a:endParaRPr sz="175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defRPr/>
            </a:pPr>
            <a:r>
              <a:rPr sz="1100" spc="-120">
                <a:latin typeface="Lucida Sans Unicode"/>
                <a:cs typeface="Lucida Sans Unicode"/>
              </a:rPr>
              <a:t>map_nyu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  <a:defRPr/>
            </a:pPr>
            <a:fld id="{81D60167-4931-47E6-BA6A-407CBD079E47}" type="slidenum">
              <a:rPr lang="en-US" spc="-5"/>
              <a:pPr marL="38100">
                <a:lnSpc>
                  <a:spcPct val="100000"/>
                </a:lnSpc>
                <a:spcBef>
                  <a:spcPts val="229"/>
                </a:spcBef>
                <a:defRPr/>
              </a:pPr>
              <a:t>4</a:t>
            </a:fld>
            <a:endParaRPr lang="en-US" spc="-5"/>
          </a:p>
        </p:txBody>
      </p:sp>
      <p:sp>
        <p:nvSpPr>
          <p:cNvPr id="6" name="object 6"/>
          <p:cNvSpPr txBox="1"/>
          <p:nvPr/>
        </p:nvSpPr>
        <p:spPr>
          <a:xfrm>
            <a:off x="427329" y="1895475"/>
            <a:ext cx="5591810" cy="466725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487045">
              <a:lnSpc>
                <a:spcPct val="100000"/>
              </a:lnSpc>
              <a:spcBef>
                <a:spcPts val="90"/>
              </a:spcBef>
              <a:defRPr/>
            </a:pPr>
            <a:r>
              <a:rPr sz="1100" spc="-95">
                <a:latin typeface="Lucida Sans Unicode"/>
                <a:cs typeface="Lucida Sans Unicode"/>
              </a:rPr>
              <a:t>The</a:t>
            </a:r>
            <a:r>
              <a:rPr sz="1100" spc="225">
                <a:latin typeface="Lucida Sans Unicode"/>
                <a:cs typeface="Lucida Sans Unicode"/>
              </a:rPr>
              <a:t> </a:t>
            </a:r>
            <a:r>
              <a:rPr sz="1100" spc="5">
                <a:latin typeface="Lucida Sans Unicode"/>
                <a:cs typeface="Lucida Sans Unicode"/>
              </a:rPr>
              <a:t>geograpical</a:t>
            </a:r>
            <a:r>
              <a:rPr sz="1100" spc="229">
                <a:latin typeface="Lucida Sans Unicode"/>
                <a:cs typeface="Lucida Sans Unicode"/>
              </a:rPr>
              <a:t> </a:t>
            </a:r>
            <a:r>
              <a:rPr sz="1100">
                <a:latin typeface="Lucida Sans Unicode"/>
                <a:cs typeface="Lucida Sans Unicode"/>
              </a:rPr>
              <a:t>coordinate</a:t>
            </a:r>
            <a:r>
              <a:rPr sz="1100" spc="225">
                <a:latin typeface="Lucida Sans Unicode"/>
                <a:cs typeface="Lucida Sans Unicode"/>
              </a:rPr>
              <a:t> </a:t>
            </a:r>
            <a:r>
              <a:rPr sz="1100" spc="30">
                <a:latin typeface="Lucida Sans Unicode"/>
                <a:cs typeface="Lucida Sans Unicode"/>
              </a:rPr>
              <a:t>of</a:t>
            </a:r>
            <a:r>
              <a:rPr sz="1100" spc="229">
                <a:latin typeface="Lucida Sans Unicode"/>
                <a:cs typeface="Lucida Sans Unicode"/>
              </a:rPr>
              <a:t> </a:t>
            </a:r>
            <a:r>
              <a:rPr sz="1100" spc="-185">
                <a:latin typeface="Lucida Sans Unicode"/>
                <a:cs typeface="Lucida Sans Unicode"/>
              </a:rPr>
              <a:t>NYU</a:t>
            </a:r>
            <a:r>
              <a:rPr sz="1100" spc="225">
                <a:latin typeface="Lucida Sans Unicode"/>
                <a:cs typeface="Lucida Sans Unicode"/>
              </a:rPr>
              <a:t> </a:t>
            </a:r>
            <a:r>
              <a:rPr sz="1100" spc="15">
                <a:latin typeface="Lucida Sans Unicode"/>
                <a:cs typeface="Lucida Sans Unicode"/>
              </a:rPr>
              <a:t>are</a:t>
            </a:r>
            <a:r>
              <a:rPr sz="1100" spc="229">
                <a:latin typeface="Lucida Sans Unicode"/>
                <a:cs typeface="Lucida Sans Unicode"/>
              </a:rPr>
              <a:t> </a:t>
            </a:r>
            <a:r>
              <a:rPr sz="1100" spc="-65">
                <a:latin typeface="Lucida Sans Unicode"/>
                <a:cs typeface="Lucida Sans Unicode"/>
              </a:rPr>
              <a:t>40.72942865,</a:t>
            </a:r>
            <a:r>
              <a:rPr sz="1100" spc="229">
                <a:latin typeface="Lucida Sans Unicode"/>
                <a:cs typeface="Lucida Sans Unicode"/>
              </a:rPr>
              <a:t> </a:t>
            </a:r>
            <a:r>
              <a:rPr sz="1100" spc="-85">
                <a:latin typeface="Lucida Sans Unicode"/>
                <a:cs typeface="Lucida Sans Unicode"/>
              </a:rPr>
              <a:t>-73.99721780456252.</a:t>
            </a:r>
            <a:endParaRPr sz="1100" spc="-85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68"/>
              </a:spcBef>
              <a:defRPr/>
            </a:pPr>
            <a:r>
              <a:rPr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[128]:</a:t>
            </a:r>
            <a:r>
              <a:rPr sz="1100" spc="28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-20">
                <a:latin typeface="Lucida Sans Unicode"/>
                <a:cs typeface="Lucida Sans Unicode"/>
              </a:rPr>
              <a:t>&lt;folium.folium.Map</a:t>
            </a:r>
            <a:r>
              <a:rPr sz="1100" spc="209">
                <a:latin typeface="Lucida Sans Unicode"/>
                <a:cs typeface="Lucida Sans Unicode"/>
              </a:rPr>
              <a:t> </a:t>
            </a:r>
            <a:r>
              <a:rPr sz="1100" spc="60">
                <a:latin typeface="Lucida Sans Unicode"/>
                <a:cs typeface="Lucida Sans Unicode"/>
              </a:rPr>
              <a:t>at</a:t>
            </a:r>
            <a:r>
              <a:rPr sz="1100" spc="204">
                <a:latin typeface="Lucida Sans Unicode"/>
                <a:cs typeface="Lucida Sans Unicode"/>
              </a:rPr>
              <a:t> </a:t>
            </a:r>
            <a:r>
              <a:rPr sz="1100" spc="-114">
                <a:latin typeface="Lucida Sans Unicode"/>
                <a:cs typeface="Lucida Sans Unicode"/>
              </a:rPr>
              <a:t>0x7fb46572d208&gt;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99" y="2057400"/>
            <a:ext cx="5958744" cy="3055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40779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4360" indent="-58229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94360" algn="l"/>
                <a:tab pos="59499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Bike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Trail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9158" y="902333"/>
            <a:ext cx="31686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106852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----Highland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Park----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9972" y="227892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45100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Weight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Loss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655528"/>
            <a:ext cx="1553210" cy="122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Lucida Sans Unicode"/>
                <a:cs typeface="Lucida Sans Unicode"/>
              </a:rPr>
              <a:t>----Homecrest----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436245" algn="l"/>
                <a:tab pos="12363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872490" algn="l"/>
                <a:tab pos="12363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9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204204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----Hudson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Yards----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9972" y="537627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5548349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4532" y="5548349"/>
            <a:ext cx="8255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581660">
              <a:lnSpc>
                <a:spcPct val="102600"/>
              </a:lnSpc>
              <a:spcBef>
                <a:spcPts val="55"/>
              </a:spcBef>
            </a:pPr>
            <a:r>
              <a:rPr dirty="0" sz="1100" spc="-180">
                <a:latin typeface="Lucida Sans Unicode"/>
                <a:cs typeface="Lucida Sans Unicode"/>
              </a:rPr>
              <a:t>Gym  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5892506"/>
            <a:ext cx="16986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58215" indent="-946150">
              <a:lnSpc>
                <a:spcPct val="100000"/>
              </a:lnSpc>
              <a:spcBef>
                <a:spcPts val="90"/>
              </a:spcBef>
              <a:buAutoNum type="arabicPlain" startAt="2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6752880"/>
            <a:ext cx="1043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----Inwood----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5477" y="6924953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4499" y="692495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25">
                <a:latin typeface="Lucida Sans Unicode"/>
                <a:cs typeface="Lucida Sans Unicode"/>
              </a:rPr>
              <a:t>freq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9067" y="7097025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7097025"/>
            <a:ext cx="1553210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1249045" indent="-123698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249045" algn="l"/>
                <a:tab pos="1249680" algn="l"/>
              </a:tabLst>
            </a:pPr>
            <a:r>
              <a:rPr dirty="0" sz="1100">
                <a:latin typeface="Lucida Sans Unicode"/>
                <a:cs typeface="Lucida Sans Unicode"/>
              </a:rPr>
              <a:t>Pool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  <a:p>
            <a:pPr marL="1321435" indent="-130937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0" y="8301544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Lucida Sans Unicode"/>
                <a:cs typeface="Lucida Sans Unicode"/>
              </a:rPr>
              <a:t>----Kensington----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  <a:tabLst>
                <a:tab pos="139446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  <a:tab pos="139446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 spc="65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394460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  <a:tab pos="139446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8118" y="902333"/>
            <a:ext cx="126238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  <a:tabLst>
                <a:tab pos="36322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94551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650" y="1601118"/>
          <a:ext cx="2172970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/>
                <a:gridCol w="1054734"/>
                <a:gridCol w="395605"/>
              </a:tblGrid>
              <a:tr h="3503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----Lenox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Hill----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617855">
                        <a:lnSpc>
                          <a:spcPts val="1295"/>
                        </a:lnSpc>
                        <a:spcBef>
                          <a:spcPts val="3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129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1700" y="2451009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 startAt="3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0109" y="2451009"/>
            <a:ext cx="31686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139299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ucida Sans Unicode"/>
                <a:cs typeface="Lucida Sans Unicode"/>
              </a:rPr>
              <a:t>----Lincoln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Square----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9972" y="331138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0.06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3483456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4687975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>
                <a:latin typeface="Lucida Sans Unicode"/>
                <a:cs typeface="Lucida Sans Unicode"/>
              </a:rPr>
              <a:t>----Little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Italy----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9972" y="486004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5032132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5190" indent="-87312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030605" algn="l"/>
                <a:tab pos="1031240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6236651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Lucida Sans Unicode"/>
                <a:cs typeface="Lucida Sans Unicode"/>
              </a:rPr>
              <a:t>----Lower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Side----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9972" y="640872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6580795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5190" indent="-87312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030605" algn="l"/>
                <a:tab pos="1031240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7785327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----Madison----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0955" y="7957399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0" y="8129472"/>
            <a:ext cx="1698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0504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9972" y="7957399"/>
            <a:ext cx="3168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82650" y="8312027"/>
          <a:ext cx="217297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/>
                <a:gridCol w="1308735"/>
                <a:gridCol w="394969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1074405"/>
            <a:ext cx="1844039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----Manhattan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Beach----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1163320" algn="l"/>
                <a:tab pos="152717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9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217804" algn="l"/>
                <a:tab pos="152717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762708"/>
            <a:ext cx="984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855" y="1762708"/>
            <a:ext cx="133477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90"/>
              </a:spcBef>
              <a:tabLst>
                <a:tab pos="103060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85090">
              <a:lnSpc>
                <a:spcPct val="100000"/>
              </a:lnSpc>
              <a:spcBef>
                <a:spcPts val="35"/>
              </a:spcBef>
              <a:tabLst>
                <a:tab pos="103060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03060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C</a:t>
            </a:r>
            <a:r>
              <a:rPr dirty="0" sz="1100" spc="15">
                <a:latin typeface="Lucida Sans Unicode"/>
                <a:cs typeface="Lucida Sans Unicode"/>
              </a:rPr>
              <a:t>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623081"/>
            <a:ext cx="213487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----Manhattan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Terrace----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217804" algn="l"/>
                <a:tab pos="181800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9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139299"/>
            <a:ext cx="98425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1800" y="3139299"/>
            <a:ext cx="1334770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  <a:tabLst>
                <a:tab pos="94551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94551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101790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799465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171758"/>
            <a:ext cx="1844039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----Manhattan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Valley----</a:t>
            </a:r>
            <a:endParaRPr sz="1100">
              <a:latin typeface="Lucida Sans Unicode"/>
              <a:cs typeface="Lucida Sans Unicode"/>
            </a:endParaRPr>
          </a:p>
          <a:p>
            <a:pPr marL="1030605">
              <a:lnSpc>
                <a:spcPct val="100000"/>
              </a:lnSpc>
              <a:spcBef>
                <a:spcPts val="35"/>
              </a:spcBef>
              <a:tabLst>
                <a:tab pos="1539875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515903"/>
            <a:ext cx="140779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4360" indent="-58229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94360" algn="l"/>
                <a:tab pos="59499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1176020" indent="-11639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176020" algn="l"/>
                <a:tab pos="117665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030605" algn="l"/>
                <a:tab pos="103124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9027" y="4515903"/>
            <a:ext cx="31686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5720421"/>
            <a:ext cx="1625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Lucida Sans Unicode"/>
                <a:cs typeface="Lucida Sans Unicode"/>
              </a:rPr>
              <a:t>----Manhattanville----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0011" y="5892506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6064579"/>
            <a:ext cx="140779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4360" indent="-58229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594360" algn="l"/>
                <a:tab pos="59499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6408723"/>
            <a:ext cx="984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0855" y="6408723"/>
            <a:ext cx="8985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9027" y="5892506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25">
                <a:latin typeface="Lucida Sans Unicode"/>
                <a:cs typeface="Lucida Sans Unicode"/>
              </a:rPr>
              <a:t>freq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7269098"/>
            <a:ext cx="155321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Lucida Sans Unicode"/>
                <a:cs typeface="Lucida Sans Unicode"/>
              </a:rPr>
              <a:t>----Marble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Hill----</a:t>
            </a:r>
            <a:endParaRPr sz="1100">
              <a:latin typeface="Lucida Sans Unicode"/>
              <a:cs typeface="Lucida Sans Unicode"/>
            </a:endParaRPr>
          </a:p>
          <a:p>
            <a:pPr marL="117602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4499" y="7441169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25">
                <a:latin typeface="Lucida Sans Unicode"/>
                <a:cs typeface="Lucida Sans Unicode"/>
              </a:rPr>
              <a:t>freq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700" y="7613255"/>
            <a:ext cx="1553210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39775" indent="-72771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739775" algn="l"/>
                <a:tab pos="740410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  <a:p>
            <a:pPr marL="1321435" indent="-130937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0" y="8817774"/>
            <a:ext cx="213487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Lucida Sans Unicode"/>
                <a:cs typeface="Lucida Sans Unicode"/>
              </a:rPr>
              <a:t>----Marine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Park----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  <a:tabLst>
                <a:tab pos="1830705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80">
                <a:latin typeface="Lucida Sans Unicode"/>
                <a:cs typeface="Lucida Sans Unicode"/>
              </a:rPr>
              <a:t>eq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5190" indent="-87312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0103" y="902333"/>
            <a:ext cx="31686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106852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Lucida Sans Unicode"/>
                <a:cs typeface="Lucida Sans Unicode"/>
              </a:rPr>
              <a:t>----Midtown----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0955" y="2278924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9972" y="227892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45100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3655528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Lucida Sans Unicode"/>
                <a:cs typeface="Lucida Sans Unicode"/>
              </a:rPr>
              <a:t>----Midtown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South----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9972" y="3827601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0.06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399967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5204204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Lucida Sans Unicode"/>
                <a:cs typeface="Lucida Sans Unicode"/>
              </a:rPr>
              <a:t>----Midwood----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0955" y="5376277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9972" y="537627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554834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21435" indent="-1309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6752880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Lucida Sans Unicode"/>
                <a:cs typeface="Lucida Sans Unicode"/>
              </a:rPr>
              <a:t>----Mill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Basin----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0955" y="6924953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9972" y="692495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4532" y="7097025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1800" y="7269098"/>
            <a:ext cx="898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0" y="7097025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8301544"/>
            <a:ext cx="1553210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Lucida Sans Unicode"/>
                <a:cs typeface="Lucida Sans Unicode"/>
              </a:rPr>
              <a:t>----Mill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Island----</a:t>
            </a:r>
            <a:endParaRPr sz="1100">
              <a:latin typeface="Lucida Sans Unicode"/>
              <a:cs typeface="Lucida Sans Unicode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  <a:tabLst>
                <a:tab pos="124841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989455" cy="1912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 startAt="3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448945" algn="l"/>
                <a:tab pos="449580" algn="l"/>
                <a:tab pos="1249045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latin typeface="Lucida Sans Unicode"/>
                <a:cs typeface="Lucida Sans Unicode"/>
              </a:rPr>
              <a:t>----Morningside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Heights----</a:t>
            </a:r>
            <a:endParaRPr sz="1100">
              <a:latin typeface="Lucida Sans Unicode"/>
              <a:cs typeface="Lucida Sans Unicode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  <a:tabLst>
                <a:tab pos="124841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marL="12700" marR="441325">
              <a:lnSpc>
                <a:spcPct val="102600"/>
              </a:lnSpc>
              <a:tabLst>
                <a:tab pos="303530" algn="l"/>
                <a:tab pos="885190" algn="l"/>
                <a:tab pos="12490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5">
                <a:latin typeface="Lucida Sans Unicode"/>
                <a:cs typeface="Lucida Sans Unicode"/>
              </a:rPr>
              <a:t>0.05  </a:t>
            </a:r>
            <a:r>
              <a:rPr dirty="0" sz="1100" spc="-125"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	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75920" algn="l"/>
                <a:tab pos="376555" algn="l"/>
                <a:tab pos="124904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Bike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Trail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75920" algn="l"/>
                <a:tab pos="376555" algn="l"/>
                <a:tab pos="1249045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139299"/>
            <a:ext cx="1698625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Lucida Sans Unicode"/>
                <a:cs typeface="Lucida Sans Unicode"/>
              </a:rPr>
              <a:t>----Murray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Hill----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algn="r" marL="1454150" marR="5080" indent="-1454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54150" algn="l"/>
                <a:tab pos="14547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algn="r" marL="217804" marR="5080" indent="-217804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17804" algn="l"/>
                <a:tab pos="2184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9972" y="331138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827601"/>
            <a:ext cx="984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0" y="3827601"/>
            <a:ext cx="8985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r" marL="12700" marR="5080" indent="72390">
              <a:lnSpc>
                <a:spcPct val="102600"/>
              </a:lnSpc>
              <a:spcBef>
                <a:spcPts val="55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 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687975"/>
            <a:ext cx="1189355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0">
                <a:latin typeface="Lucida Sans Unicode"/>
                <a:cs typeface="Lucida Sans Unicode"/>
              </a:rPr>
              <a:t>----New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Lots----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algn="r" marL="872490" marR="77470" indent="-87249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72490" algn="l"/>
                <a:tab pos="87312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algn="r" marL="290830" marR="77470" indent="-29083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90830" algn="l"/>
                <a:tab pos="29146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8083" y="486004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25">
                <a:latin typeface="Lucida Sans Unicode"/>
                <a:cs typeface="Lucida Sans Unicode"/>
              </a:rPr>
              <a:t>freq  </a:t>
            </a:r>
            <a:r>
              <a:rPr dirty="0" sz="1100" spc="-40">
                <a:latin typeface="Lucida Sans Unicode"/>
                <a:cs typeface="Lucida Sans Unicode"/>
              </a:rPr>
              <a:t>0.04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5376277"/>
            <a:ext cx="111696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90"/>
              </a:spcBef>
              <a:buAutoNum type="arabicPlain" startAt="2"/>
              <a:tabLst>
                <a:tab pos="303530" algn="l"/>
                <a:tab pos="30416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448945" algn="l"/>
                <a:tab pos="449580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236651"/>
            <a:ext cx="898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Lucida Sans Unicode"/>
                <a:cs typeface="Lucida Sans Unicode"/>
              </a:rPr>
              <a:t>----Noho----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0955" y="6408723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9972" y="640872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4532" y="6580795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6580795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7785327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Lucida Sans Unicode"/>
                <a:cs typeface="Lucida Sans Unicode"/>
              </a:rPr>
              <a:t>----North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Side----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0955" y="7957399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9972" y="7957399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4532" y="8129472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700" y="8129472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1074405"/>
            <a:ext cx="1553210" cy="1740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Lucida Sans Unicode"/>
                <a:cs typeface="Lucida Sans Unicode"/>
              </a:rPr>
              <a:t>----Ocean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Hill----</a:t>
            </a:r>
            <a:endParaRPr sz="1100">
              <a:latin typeface="Lucida Sans Unicode"/>
              <a:cs typeface="Lucida Sans Unicode"/>
            </a:endParaRPr>
          </a:p>
          <a:p>
            <a:pPr marL="739775">
              <a:lnSpc>
                <a:spcPct val="100000"/>
              </a:lnSpc>
              <a:spcBef>
                <a:spcPts val="35"/>
              </a:spcBef>
              <a:tabLst>
                <a:tab pos="124841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  <a:tabLst>
                <a:tab pos="303530" algn="l"/>
                <a:tab pos="885190" algn="l"/>
                <a:tab pos="12490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5">
                <a:latin typeface="Lucida Sans Unicode"/>
                <a:cs typeface="Lucida Sans Unicode"/>
              </a:rPr>
              <a:t>0.02  </a:t>
            </a:r>
            <a:r>
              <a:rPr dirty="0" sz="1100" spc="-125">
                <a:latin typeface="Lucida Sans Unicode"/>
                <a:cs typeface="Lucida Sans Unicode"/>
              </a:rPr>
              <a:t>1</a:t>
            </a:r>
            <a:r>
              <a:rPr dirty="0" sz="1100">
                <a:latin typeface="Lucida Sans Unicode"/>
                <a:cs typeface="Lucida Sans Unicode"/>
              </a:rPr>
              <a:t>	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448945" algn="l"/>
                <a:tab pos="449580" algn="l"/>
                <a:tab pos="1249045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80">
                <a:latin typeface="Lucida Sans Unicode"/>
                <a:cs typeface="Lucida Sans Unicode"/>
              </a:rPr>
              <a:t>----Ocean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Parkway----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650" y="2805637"/>
          <a:ext cx="2172970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127760"/>
                <a:gridCol w="395605"/>
              </a:tblGrid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4171758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----Paerdegat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Basin----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9972" y="4343830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51590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720421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Lucida Sans Unicode"/>
                <a:cs typeface="Lucida Sans Unicode"/>
              </a:rPr>
              <a:t>----Park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Slope----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0955" y="5892506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9972" y="5892506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4532" y="6064579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606457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321435" indent="-130937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7269098"/>
            <a:ext cx="17716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Lucida Sans Unicode"/>
                <a:cs typeface="Lucida Sans Unicode"/>
              </a:rPr>
              <a:t>----Prospect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Heights----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9972" y="7441169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7613255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21435" indent="-1309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8817774"/>
            <a:ext cx="242570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Lucida Sans Unicode"/>
                <a:cs typeface="Lucida Sans Unicode"/>
              </a:rPr>
              <a:t>----Prospect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Lefferts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Gardens----</a:t>
            </a:r>
            <a:endParaRPr sz="1100">
              <a:latin typeface="Lucida Sans Unicode"/>
              <a:cs typeface="Lucida Sans Unicode"/>
            </a:endParaRPr>
          </a:p>
          <a:p>
            <a:pPr marL="1030605">
              <a:lnSpc>
                <a:spcPct val="100000"/>
              </a:lnSpc>
              <a:spcBef>
                <a:spcPts val="35"/>
              </a:spcBef>
              <a:tabLst>
                <a:tab pos="1539875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989455" cy="294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30605" indent="-101854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030605" algn="l"/>
                <a:tab pos="1031240" algn="l"/>
                <a:tab pos="1539875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521334" indent="-50927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521334" algn="l"/>
                <a:tab pos="521970" algn="l"/>
                <a:tab pos="153987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594360" indent="-58229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594360" algn="l"/>
                <a:tab pos="594995" algn="l"/>
                <a:tab pos="153987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25">
                <a:latin typeface="Lucida Sans Unicode"/>
                <a:cs typeface="Lucida Sans Unicode"/>
              </a:rPr>
              <a:t>----Prospect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South----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  <a:tabLst>
                <a:tab pos="139446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448945" algn="l"/>
                <a:tab pos="449580" algn="l"/>
                <a:tab pos="1394460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  <a:tab pos="139446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 marR="295910">
              <a:lnSpc>
                <a:spcPct val="102600"/>
              </a:lnSpc>
              <a:buAutoNum type="arabicPlain"/>
              <a:tabLst>
                <a:tab pos="230504" algn="l"/>
                <a:tab pos="231140" algn="l"/>
                <a:tab pos="1030605" algn="l"/>
                <a:tab pos="1394460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5">
                <a:latin typeface="Lucida Sans Unicode"/>
                <a:cs typeface="Lucida Sans Unicode"/>
              </a:rPr>
              <a:t>0.01  </a:t>
            </a:r>
            <a:r>
              <a:rPr dirty="0" sz="1100" spc="-125">
                <a:latin typeface="Lucida Sans Unicode"/>
                <a:cs typeface="Lucida Sans Unicode"/>
              </a:rPr>
              <a:t>3		</a:t>
            </a: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75920" algn="l"/>
                <a:tab pos="139446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4	</a:t>
            </a: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80">
                <a:latin typeface="Lucida Sans Unicode"/>
                <a:cs typeface="Lucida Sans Unicode"/>
              </a:rPr>
              <a:t>----Red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Hook----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650" y="3838084"/>
          <a:ext cx="1591310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705"/>
                <a:gridCol w="395605"/>
              </a:tblGrid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29083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87249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  <a:tabLst>
                          <a:tab pos="21780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5204204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5">
                <a:latin typeface="Lucida Sans Unicode"/>
                <a:cs typeface="Lucida Sans Unicode"/>
              </a:rPr>
              <a:t>----Remsen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Village----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9972" y="537627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554834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6752880"/>
            <a:ext cx="17716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----Roosevelt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Island----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9972" y="692495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0.06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7097025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4532" y="7097025"/>
            <a:ext cx="8255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581660">
              <a:lnSpc>
                <a:spcPct val="102600"/>
              </a:lnSpc>
              <a:spcBef>
                <a:spcPts val="55"/>
              </a:spcBef>
            </a:pPr>
            <a:r>
              <a:rPr dirty="0" sz="1100" spc="-180">
                <a:latin typeface="Lucida Sans Unicode"/>
                <a:cs typeface="Lucida Sans Unicode"/>
              </a:rPr>
              <a:t>Gym  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7441169"/>
            <a:ext cx="16986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58215" indent="-946150">
              <a:lnSpc>
                <a:spcPct val="100000"/>
              </a:lnSpc>
              <a:spcBef>
                <a:spcPts val="90"/>
              </a:spcBef>
              <a:buAutoNum type="arabicPlain" startAt="2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8301544"/>
            <a:ext cx="971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Lucida Sans Unicode"/>
                <a:cs typeface="Lucida Sans Unicode"/>
              </a:rPr>
              <a:t>----Rugby----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82650" y="8484112"/>
          <a:ext cx="217297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/>
                <a:gridCol w="1308735"/>
                <a:gridCol w="394969"/>
              </a:tblGrid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 startAt="3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0106" y="902333"/>
            <a:ext cx="31686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590635"/>
            <a:ext cx="1189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Lucida Sans Unicode"/>
                <a:cs typeface="Lucida Sans Unicode"/>
              </a:rPr>
              <a:t>----Sea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Gate----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0955" y="1762708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9972" y="1762708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1934780"/>
            <a:ext cx="984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0855" y="1934780"/>
            <a:ext cx="118935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945515">
              <a:lnSpc>
                <a:spcPct val="102600"/>
              </a:lnSpc>
              <a:spcBef>
                <a:spcPts val="55"/>
              </a:spcBef>
            </a:pPr>
            <a:r>
              <a:rPr dirty="0" sz="1100" spc="-180">
                <a:latin typeface="Lucida Sans Unicode"/>
                <a:cs typeface="Lucida Sans Unicode"/>
              </a:rPr>
              <a:t>Gym  </a:t>
            </a: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2278924"/>
            <a:ext cx="16986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30605" indent="-1018540">
              <a:lnSpc>
                <a:spcPct val="100000"/>
              </a:lnSpc>
              <a:spcBef>
                <a:spcPts val="90"/>
              </a:spcBef>
              <a:buAutoNum type="arabicPlain" startAt="2"/>
              <a:tabLst>
                <a:tab pos="1030605" algn="l"/>
                <a:tab pos="1031240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75920" algn="l"/>
                <a:tab pos="376555" algn="l"/>
              </a:tabLst>
            </a:pP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3139299"/>
            <a:ext cx="1625600" cy="1740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Lucida Sans Unicode"/>
                <a:cs typeface="Lucida Sans Unicode"/>
              </a:rPr>
              <a:t>----Sheepshead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Bay----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  <a:tabLst>
                <a:tab pos="872490" algn="l"/>
                <a:tab pos="12363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9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448945" algn="l"/>
                <a:tab pos="449580" algn="l"/>
                <a:tab pos="1249045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75">
                <a:latin typeface="Lucida Sans Unicode"/>
                <a:cs typeface="Lucida Sans Unicode"/>
              </a:rPr>
              <a:t>----Soho----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0955" y="4860047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9972" y="486004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4532" y="5032132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5032132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6236651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Lucida Sans Unicode"/>
                <a:cs typeface="Lucida Sans Unicode"/>
              </a:rPr>
              <a:t>----South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Side----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2650" y="6419206"/>
          <a:ext cx="1736725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/>
                <a:gridCol w="395605"/>
              </a:tblGrid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50863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21780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  <a:tabLst>
                          <a:tab pos="43624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  <a:tabLst>
                          <a:tab pos="36322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01700" y="7785327"/>
            <a:ext cx="1698625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latin typeface="Lucida Sans Unicode"/>
                <a:cs typeface="Lucida Sans Unicode"/>
              </a:rPr>
              <a:t>----Starrett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City----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algn="r" marL="1454150" marR="5080" indent="-1454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54150" algn="l"/>
                <a:tab pos="14547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algn="r" marL="217804" marR="5080" indent="-217804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17804" algn="l"/>
                <a:tab pos="2184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9972" y="7957399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700" y="8473629"/>
            <a:ext cx="984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1800" y="8473629"/>
            <a:ext cx="8985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 indent="72390">
              <a:lnSpc>
                <a:spcPct val="102600"/>
              </a:lnSpc>
              <a:spcBef>
                <a:spcPts val="55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Golf </a:t>
            </a:r>
            <a:r>
              <a:rPr dirty="0" sz="1100" spc="-55">
                <a:latin typeface="Lucida Sans Unicode"/>
                <a:cs typeface="Lucida Sans Unicode"/>
              </a:rPr>
              <a:t>Course 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1074405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ucida Sans Unicode"/>
                <a:cs typeface="Lucida Sans Unicode"/>
              </a:rPr>
              <a:t>----Stuyvesant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Town----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9972" y="1246478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41856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5190" indent="-87312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623081"/>
            <a:ext cx="1407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----Sunset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Park----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0955" y="2795154"/>
            <a:ext cx="38925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marL="158115">
              <a:lnSpc>
                <a:spcPct val="100000"/>
              </a:lnSpc>
              <a:spcBef>
                <a:spcPts val="35"/>
              </a:spcBef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9972" y="279515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2967226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321435" indent="-130937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666750" indent="-6546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666750" algn="l"/>
                <a:tab pos="66738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171758"/>
            <a:ext cx="1698625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----Sutton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Place----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algn="r" marL="1454150" marR="5080" indent="-1454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54150" algn="l"/>
                <a:tab pos="14547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algn="r" marL="217804" marR="5080" indent="-217804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17804" algn="l"/>
                <a:tab pos="2184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9972" y="4343830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4860047"/>
            <a:ext cx="984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800" y="4860047"/>
            <a:ext cx="8985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r" marL="12700" marR="5080" indent="72390">
              <a:lnSpc>
                <a:spcPct val="102600"/>
              </a:lnSpc>
              <a:spcBef>
                <a:spcPts val="55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 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5720421"/>
            <a:ext cx="1116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----Tribeca----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0955" y="5892506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9972" y="5892506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4532" y="6064579"/>
            <a:ext cx="825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606457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0" y="7269098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----Tudor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City----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82650" y="7451653"/>
          <a:ext cx="2172970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1127760"/>
                <a:gridCol w="395605"/>
              </a:tblGrid>
              <a:tr h="3566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6476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72390" marR="24130" indent="-635">
                        <a:lnSpc>
                          <a:spcPts val="136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fr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eq 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901700" y="8817774"/>
            <a:ext cx="1334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----Turtle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Bay----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0955" y="8989845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9972" y="8989845"/>
            <a:ext cx="31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80">
                <a:latin typeface="Lucida Sans Unicode"/>
                <a:cs typeface="Lucida Sans Unicode"/>
              </a:rPr>
              <a:t>eq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9976" y="902333"/>
            <a:ext cx="31686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0.07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106852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----Upper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Side----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9972" y="2278924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45100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321435" indent="-130937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655528"/>
            <a:ext cx="1844039" cy="122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----Upper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West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Side----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581660" algn="l"/>
                <a:tab pos="152717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  <a:tabLst>
                <a:tab pos="1163320" algn="l"/>
                <a:tab pos="152717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9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1030605" algn="l"/>
                <a:tab pos="1031240" algn="l"/>
                <a:tab pos="1539875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 spc="65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204204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----Vinegar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Hill----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9972" y="5376277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5548349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5190" indent="-87312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6752880"/>
            <a:ext cx="1917064" cy="1740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----Washington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Heights----</a:t>
            </a:r>
            <a:endParaRPr sz="1100">
              <a:latin typeface="Lucida Sans Unicode"/>
              <a:cs typeface="Lucida Sans Unicode"/>
            </a:endParaRPr>
          </a:p>
          <a:p>
            <a:pPr marL="1030605">
              <a:lnSpc>
                <a:spcPct val="100000"/>
              </a:lnSpc>
              <a:spcBef>
                <a:spcPts val="35"/>
              </a:spcBef>
              <a:tabLst>
                <a:tab pos="1539875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594360" indent="-58229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594360" algn="l"/>
                <a:tab pos="594995" algn="l"/>
                <a:tab pos="153987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  <a:tab pos="153987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521334" indent="-50927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521334" algn="l"/>
                <a:tab pos="521970" algn="l"/>
                <a:tab pos="1539875" algn="l"/>
              </a:tabLst>
            </a:pP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latin typeface="Lucida Sans Unicode"/>
                <a:cs typeface="Lucida Sans Unicode"/>
              </a:rPr>
              <a:t>----Weeksville----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82650" y="8484112"/>
          <a:ext cx="188213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1127125"/>
                <a:gridCol w="394969"/>
              </a:tblGrid>
              <a:tr h="178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freq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/>
          <p:nvPr/>
        </p:nvSpPr>
        <p:spPr>
          <a:xfrm>
            <a:off x="427329" y="2600361"/>
            <a:ext cx="462280" cy="19177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  <a:defRPr/>
            </a:pPr>
            <a:r>
              <a:rPr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[101]:</a:t>
            </a:r>
            <a:endParaRPr sz="1100">
              <a:solidFill>
                <a:srgbClr val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927052" y="2617409"/>
            <a:ext cx="5918835" cy="6467475"/>
          </a:xfrm>
          <a:prstGeom prst="rect">
            <a:avLst/>
          </a:prstGeom>
          <a:solidFill>
            <a:srgbClr val="f7f7f7">
              <a:alpha val="100000"/>
            </a:srgbClr>
          </a:solidFill>
        </p:spPr>
        <p:txBody>
          <a:bodyPr vert="horz" wrap="square" lIns="0" tIns="0" rIns="0" bIns="0">
            <a:spAutoFit/>
          </a:bodyPr>
          <a:p>
            <a:pPr marL="37465">
              <a:lnSpc>
                <a:spcPts val="1275"/>
              </a:lnSpc>
              <a:defRPr/>
            </a:pP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54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10">
                <a:solidFill>
                  <a:srgbClr val="3f7f7f"/>
                </a:solidFill>
                <a:latin typeface="Palatino Linotype"/>
                <a:cs typeface="Palatino Linotype"/>
              </a:rPr>
              <a:t>Settings</a:t>
            </a:r>
            <a:endParaRPr sz="1100" i="1" spc="110">
              <a:solidFill>
                <a:srgbClr val="3f7f7f"/>
              </a:solidFill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  <a:defRPr/>
            </a:pPr>
            <a:r>
              <a:rPr sz="1100" spc="-35">
                <a:solidFill>
                  <a:srgbClr val="000000"/>
                </a:solidFill>
                <a:latin typeface="Lucida Sans Unicode"/>
                <a:cs typeface="Lucida Sans Unicode"/>
              </a:rPr>
              <a:t>CLIENT_ID</a:t>
            </a:r>
            <a:r>
              <a:rPr sz="1100" spc="2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85">
                <a:solidFill>
                  <a:srgbClr val="ba2121"/>
                </a:solidFill>
                <a:latin typeface="Lucida Sans Unicode"/>
                <a:cs typeface="Lucida Sans Unicode"/>
              </a:rPr>
              <a:t>'XHQFSSGIEVYUKMDKSTXQY3JYRNW0YAFPRLQJJH20ICIU2EZW'</a:t>
            </a:r>
            <a:r>
              <a:rPr sz="1100" spc="2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85">
                <a:solidFill>
                  <a:srgbClr val="3f7f7f"/>
                </a:solidFill>
                <a:latin typeface="Palatino Linotype"/>
                <a:cs typeface="Palatino Linotype"/>
              </a:rPr>
              <a:t>your</a:t>
            </a:r>
            <a:r>
              <a:rPr sz="1100" spc="8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 spc="85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  <a:defRPr/>
            </a:pPr>
            <a:r>
              <a:rPr sz="600" b="0" i="1" spc="65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sz="600" i="1" spc="65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1100" i="1" spc="65">
                <a:solidFill>
                  <a:srgbClr val="3f7f7f"/>
                </a:solidFill>
                <a:latin typeface="Palatino Linotype"/>
                <a:cs typeface="Palatino Linotype"/>
              </a:rPr>
              <a:t>Foursquare</a:t>
            </a:r>
            <a:r>
              <a:rPr sz="1100" i="1" spc="24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-40">
                <a:solidFill>
                  <a:srgbClr val="3f7f7f"/>
                </a:solidFill>
                <a:latin typeface="Palatino Linotype"/>
                <a:cs typeface="Palatino Linotype"/>
              </a:rPr>
              <a:t>ID</a:t>
            </a:r>
            <a:endParaRPr sz="1100" i="1" spc="-40">
              <a:solidFill>
                <a:srgbClr val="3f7f7f"/>
              </a:solidFill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  <a:defRPr/>
            </a:pPr>
            <a:r>
              <a:rPr sz="1100" spc="-65">
                <a:solidFill>
                  <a:srgbClr val="000000"/>
                </a:solidFill>
                <a:latin typeface="Lucida Sans Unicode"/>
                <a:cs typeface="Lucida Sans Unicode"/>
              </a:rPr>
              <a:t>CLIENT_SECRET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-135">
                <a:solidFill>
                  <a:srgbClr val="ba2121"/>
                </a:solidFill>
                <a:latin typeface="Lucida Sans Unicode"/>
                <a:cs typeface="Lucida Sans Unicode"/>
              </a:rPr>
              <a:t>NN0TAMKCPQK404GVYCJXL5513ULXFLNUW3T0EBU1BMZ3ESV4</a:t>
            </a:r>
            <a:r>
              <a:rPr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2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50">
                <a:solidFill>
                  <a:srgbClr val="3f7f7f"/>
                </a:solidFill>
                <a:latin typeface="Palatino Linotype"/>
                <a:cs typeface="Palatino Linotype"/>
              </a:rPr>
              <a:t>your</a:t>
            </a:r>
            <a:r>
              <a:rPr sz="1100" spc="22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 spc="22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  <a:defRPr/>
            </a:pPr>
            <a:r>
              <a:rPr sz="600" b="0" i="1" spc="65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sz="600" i="1" spc="65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1100" i="1" spc="65">
                <a:solidFill>
                  <a:srgbClr val="3f7f7f"/>
                </a:solidFill>
                <a:latin typeface="Palatino Linotype"/>
                <a:cs typeface="Palatino Linotype"/>
              </a:rPr>
              <a:t>Foursquare</a:t>
            </a:r>
            <a:r>
              <a:rPr sz="1100" i="1" spc="25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20">
                <a:solidFill>
                  <a:srgbClr val="3f7f7f"/>
                </a:solidFill>
                <a:latin typeface="Palatino Linotype"/>
                <a:cs typeface="Palatino Linotype"/>
              </a:rPr>
              <a:t>Secret</a:t>
            </a:r>
            <a:endParaRPr sz="1100" i="1" spc="120">
              <a:solidFill>
                <a:srgbClr val="3f7f7f"/>
              </a:solidFill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  <a:defRPr/>
            </a:pPr>
            <a:r>
              <a:rPr sz="1100" spc="-120">
                <a:solidFill>
                  <a:srgbClr val="000000"/>
                </a:solidFill>
                <a:latin typeface="Lucida Sans Unicode"/>
                <a:cs typeface="Lucida Sans Unicode"/>
              </a:rPr>
              <a:t>ACCESS_TOKEN</a:t>
            </a:r>
            <a:r>
              <a:rPr sz="1100" spc="2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95">
                <a:solidFill>
                  <a:srgbClr val="ba2121"/>
                </a:solidFill>
                <a:latin typeface="Lucida Sans Unicode"/>
                <a:cs typeface="Lucida Sans Unicode"/>
              </a:rPr>
              <a:t>'STOVZFQICF4C3VN35C441UMUFLHEJPF1XNNYGYJXNCHQLPXI'</a:t>
            </a:r>
            <a:r>
              <a:rPr sz="1100" spc="229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30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85">
                <a:solidFill>
                  <a:srgbClr val="3f7f7f"/>
                </a:solidFill>
                <a:latin typeface="Palatino Linotype"/>
                <a:cs typeface="Palatino Linotype"/>
              </a:rPr>
              <a:t>your</a:t>
            </a:r>
            <a:r>
              <a:rPr sz="1100" spc="8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 spc="85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  <a:defRPr/>
            </a:pPr>
            <a:r>
              <a:rPr sz="600" b="0" i="1" spc="50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sz="600" i="1" spc="5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1100" i="1" spc="50">
                <a:solidFill>
                  <a:srgbClr val="3f7f7f"/>
                </a:solidFill>
                <a:latin typeface="Palatino Linotype"/>
                <a:cs typeface="Palatino Linotype"/>
              </a:rPr>
              <a:t>FourSquare</a:t>
            </a:r>
            <a:r>
              <a:rPr sz="1100" i="1" spc="27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75">
                <a:solidFill>
                  <a:srgbClr val="3f7f7f"/>
                </a:solidFill>
                <a:latin typeface="Palatino Linotype"/>
                <a:cs typeface="Palatino Linotype"/>
              </a:rPr>
              <a:t>Access</a:t>
            </a:r>
            <a:r>
              <a:rPr sz="1100" i="1" spc="27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35">
                <a:solidFill>
                  <a:srgbClr val="3f7f7f"/>
                </a:solidFill>
                <a:latin typeface="Palatino Linotype"/>
                <a:cs typeface="Palatino Linotype"/>
              </a:rPr>
              <a:t>Token</a:t>
            </a:r>
            <a:endParaRPr sz="1100" i="1" spc="35">
              <a:solidFill>
                <a:srgbClr val="3f7f7f"/>
              </a:solidFill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  <a:defRPr/>
            </a:pPr>
            <a:r>
              <a:rPr sz="1100" spc="-85">
                <a:solidFill>
                  <a:srgbClr val="000000"/>
                </a:solidFill>
                <a:latin typeface="Lucida Sans Unicode"/>
                <a:cs typeface="Lucida Sans Unicode"/>
              </a:rPr>
              <a:t>VERSION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-125">
                <a:solidFill>
                  <a:srgbClr val="ba2121"/>
                </a:solidFill>
                <a:latin typeface="Lucida Sans Unicode"/>
                <a:cs typeface="Lucida Sans Unicode"/>
              </a:rPr>
              <a:t>20180604</a:t>
            </a:r>
            <a:r>
              <a:rPr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endParaRPr sz="1100" spc="320">
              <a:solidFill>
                <a:srgbClr val="ba2121"/>
              </a:solidFill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  <a:defRPr/>
            </a:pP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LIMIT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100</a:t>
            </a:r>
            <a:endParaRPr sz="1100" spc="-125">
              <a:solidFill>
                <a:srgbClr val="666666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90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defRPr/>
            </a:pP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6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40">
                <a:solidFill>
                  <a:srgbClr val="3f7f7f"/>
                </a:solidFill>
                <a:latin typeface="Palatino Linotype"/>
                <a:cs typeface="Palatino Linotype"/>
              </a:rPr>
              <a:t>Get</a:t>
            </a:r>
            <a:r>
              <a:rPr sz="1100" i="1" spc="27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65">
                <a:solidFill>
                  <a:srgbClr val="3f7f7f"/>
                </a:solidFill>
                <a:latin typeface="Palatino Linotype"/>
                <a:cs typeface="Palatino Linotype"/>
              </a:rPr>
              <a:t>nearbyvenues</a:t>
            </a:r>
            <a:endParaRPr sz="1100" i="1" spc="65">
              <a:solidFill>
                <a:srgbClr val="3f7f7f"/>
              </a:solidFill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  <a:defRPr/>
            </a:pPr>
            <a:r>
              <a:rPr sz="1100" b="1" spc="20">
                <a:solidFill>
                  <a:srgbClr val="007f00"/>
                </a:solidFill>
                <a:latin typeface="Palatino Linotype"/>
                <a:cs typeface="Palatino Linotype"/>
              </a:rPr>
              <a:t>def</a:t>
            </a:r>
            <a:r>
              <a:rPr sz="1100" b="1" spc="305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45">
                <a:solidFill>
                  <a:srgbClr val="0000ff"/>
                </a:solidFill>
                <a:latin typeface="Lucida Sans Unicode"/>
                <a:cs typeface="Lucida Sans Unicode"/>
              </a:rPr>
              <a:t>getNearbyVenues</a:t>
            </a:r>
            <a:r>
              <a:rPr sz="1100" spc="-45">
                <a:solidFill>
                  <a:srgbClr val="000000"/>
                </a:solidFill>
                <a:latin typeface="Lucida Sans Unicode"/>
                <a:cs typeface="Lucida Sans Unicode"/>
              </a:rPr>
              <a:t>(names,</a:t>
            </a:r>
            <a:r>
              <a:rPr sz="1100" spc="233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75">
                <a:solidFill>
                  <a:srgbClr val="000000"/>
                </a:solidFill>
                <a:latin typeface="Lucida Sans Unicode"/>
                <a:cs typeface="Lucida Sans Unicode"/>
              </a:rPr>
              <a:t>latitudes,</a:t>
            </a:r>
            <a:r>
              <a:rPr sz="1100" spc="233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25">
                <a:solidFill>
                  <a:srgbClr val="000000"/>
                </a:solidFill>
                <a:latin typeface="Lucida Sans Unicode"/>
                <a:cs typeface="Lucida Sans Unicode"/>
              </a:rPr>
              <a:t>longitudes,</a:t>
            </a:r>
            <a:r>
              <a:rPr sz="1100" spc="233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20">
                <a:solidFill>
                  <a:srgbClr val="000000"/>
                </a:solidFill>
                <a:latin typeface="Lucida Sans Unicode"/>
                <a:cs typeface="Lucida Sans Unicode"/>
              </a:rPr>
              <a:t>radius</a:t>
            </a:r>
            <a:r>
              <a:rPr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=5000</a:t>
            </a:r>
            <a:r>
              <a:rPr sz="1100" spc="-20">
                <a:solidFill>
                  <a:srgbClr val="000000"/>
                </a:solidFill>
                <a:latin typeface="Lucida Sans Unicode"/>
                <a:cs typeface="Lucida Sans Unicode"/>
              </a:rPr>
              <a:t>):</a:t>
            </a:r>
            <a:endParaRPr sz="1100" spc="-2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90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defRPr/>
            </a:pPr>
            <a:r>
              <a:rPr sz="1100" spc="35">
                <a:solidFill>
                  <a:srgbClr val="000000"/>
                </a:solidFill>
                <a:latin typeface="Lucida Sans Unicode"/>
                <a:cs typeface="Lucida Sans Unicode"/>
              </a:rPr>
              <a:t>venues_list</a:t>
            </a:r>
            <a:r>
              <a:rPr sz="1100" spc="3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35">
                <a:solidFill>
                  <a:srgbClr val="000000"/>
                </a:solidFill>
                <a:latin typeface="Lucida Sans Unicode"/>
                <a:cs typeface="Lucida Sans Unicode"/>
              </a:rPr>
              <a:t>[]</a:t>
            </a:r>
            <a:endParaRPr sz="1100" spc="35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619760" marR="1508125" indent="-291465">
              <a:lnSpc>
                <a:spcPct val="102699"/>
              </a:lnSpc>
              <a:defRPr/>
            </a:pPr>
            <a:r>
              <a:rPr sz="1100" b="1" spc="8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1100" b="1" spc="30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-85">
                <a:solidFill>
                  <a:srgbClr val="000000"/>
                </a:solidFill>
                <a:latin typeface="Lucida Sans Unicode"/>
                <a:cs typeface="Lucida Sans Unicode"/>
              </a:rPr>
              <a:t>name,</a:t>
            </a:r>
            <a:r>
              <a:rPr sz="1100" spc="-3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150">
                <a:solidFill>
                  <a:srgbClr val="000000"/>
                </a:solidFill>
                <a:latin typeface="Lucida Sans Unicode"/>
                <a:cs typeface="Lucida Sans Unicode"/>
              </a:rPr>
              <a:t>lat,</a:t>
            </a:r>
            <a:r>
              <a:rPr sz="1100" spc="2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10">
                <a:solidFill>
                  <a:srgbClr val="000000"/>
                </a:solidFill>
                <a:latin typeface="Lucida Sans Unicode"/>
                <a:cs typeface="Lucida Sans Unicode"/>
              </a:rPr>
              <a:t>lng</a:t>
            </a:r>
            <a:r>
              <a:rPr sz="1100" spc="229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b="1" spc="50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sz="1100" b="1" spc="300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sz="1100" spc="-15">
                <a:solidFill>
                  <a:srgbClr val="007f00"/>
                </a:solidFill>
                <a:latin typeface="Lucida Sans Unicode"/>
                <a:cs typeface="Lucida Sans Unicode"/>
              </a:rPr>
              <a:t>zip</a:t>
            </a:r>
            <a:r>
              <a:rPr sz="1100" spc="-15">
                <a:solidFill>
                  <a:srgbClr val="000000"/>
                </a:solidFill>
                <a:latin typeface="Lucida Sans Unicode"/>
                <a:cs typeface="Lucida Sans Unicode"/>
              </a:rPr>
              <a:t>(names,</a:t>
            </a:r>
            <a:r>
              <a:rPr sz="1100" spc="229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75">
                <a:solidFill>
                  <a:srgbClr val="000000"/>
                </a:solidFill>
                <a:latin typeface="Lucida Sans Unicode"/>
                <a:cs typeface="Lucida Sans Unicode"/>
              </a:rPr>
              <a:t>latitudes,</a:t>
            </a:r>
            <a:r>
              <a:rPr sz="1100" spc="2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40">
                <a:solidFill>
                  <a:srgbClr val="000000"/>
                </a:solidFill>
                <a:latin typeface="Lucida Sans Unicode"/>
                <a:cs typeface="Lucida Sans Unicode"/>
              </a:rPr>
              <a:t>longitudes): </a:t>
            </a:r>
            <a:r>
              <a:rPr sz="1100" spc="-33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5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sz="1100" spc="5">
                <a:solidFill>
                  <a:srgbClr val="000000"/>
                </a:solidFill>
                <a:latin typeface="Lucida Sans Unicode"/>
                <a:cs typeface="Lucida Sans Unicode"/>
              </a:rPr>
              <a:t>(name)</a:t>
            </a:r>
            <a:endParaRPr sz="1100" spc="5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90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619760">
              <a:lnSpc>
                <a:spcPct val="100000"/>
              </a:lnSpc>
              <a:defRPr/>
            </a:pP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8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40">
                <a:solidFill>
                  <a:srgbClr val="3f7f7f"/>
                </a:solidFill>
                <a:latin typeface="Palatino Linotype"/>
                <a:cs typeface="Palatino Linotype"/>
              </a:rPr>
              <a:t>create</a:t>
            </a:r>
            <a:r>
              <a:rPr sz="1100" i="1" spc="28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20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sz="1100" i="1" spc="28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-40">
                <a:solidFill>
                  <a:srgbClr val="3f7f7f"/>
                </a:solidFill>
                <a:latin typeface="Palatino Linotype"/>
                <a:cs typeface="Palatino Linotype"/>
              </a:rPr>
              <a:t>API</a:t>
            </a:r>
            <a:r>
              <a:rPr sz="1100" i="1" spc="5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14">
                <a:solidFill>
                  <a:srgbClr val="3f7f7f"/>
                </a:solidFill>
                <a:latin typeface="Palatino Linotype"/>
                <a:cs typeface="Palatino Linotype"/>
              </a:rPr>
              <a:t>request</a:t>
            </a:r>
            <a:r>
              <a:rPr sz="1100" i="1" spc="28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-165">
                <a:solidFill>
                  <a:srgbClr val="3f7f7f"/>
                </a:solidFill>
                <a:latin typeface="Palatino Linotype"/>
                <a:cs typeface="Palatino Linotype"/>
              </a:rPr>
              <a:t>URL</a:t>
            </a:r>
            <a:endParaRPr sz="1100" i="1" spc="-165">
              <a:solidFill>
                <a:srgbClr val="3f7f7f"/>
              </a:solidFill>
              <a:latin typeface="Palatino Linotype"/>
              <a:cs typeface="Palatino Linotype"/>
            </a:endParaRPr>
          </a:p>
          <a:p>
            <a:pPr marL="619760">
              <a:lnSpc>
                <a:spcPct val="100000"/>
              </a:lnSpc>
              <a:spcBef>
                <a:spcPts val="35"/>
              </a:spcBef>
              <a:defRPr/>
            </a:pPr>
            <a:r>
              <a:rPr sz="1100" spc="85">
                <a:solidFill>
                  <a:srgbClr val="000000"/>
                </a:solidFill>
                <a:latin typeface="Lucida Sans Unicode"/>
                <a:cs typeface="Lucida Sans Unicode"/>
              </a:rPr>
              <a:t>url</a:t>
            </a:r>
            <a:r>
              <a:rPr sz="1100" spc="27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>
                <a:solidFill>
                  <a:srgbClr val="ba2121"/>
                </a:solidFill>
                <a:latin typeface="Lucida Sans Unicode"/>
                <a:cs typeface="Lucida Sans Unicode"/>
              </a:rPr>
              <a:t>'https://api.foursquare.com/v2/venues/explore?</a:t>
            </a:r>
            <a:endParaRPr sz="1100">
              <a:solidFill>
                <a:srgbClr val="ba2121"/>
              </a:solidFill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  <a:defRPr/>
            </a:pPr>
            <a:r>
              <a:rPr sz="600" b="0" i="1" spc="50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sz="600" i="1" spc="5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&amp;client_id=</a:t>
            </a:r>
            <a:r>
              <a:rPr sz="1100" b="1" spc="50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&amp;client_secret=</a:t>
            </a:r>
            <a:r>
              <a:rPr sz="1100" b="1" spc="50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&amp;v=</a:t>
            </a:r>
            <a:r>
              <a:rPr sz="1100" b="1" spc="50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&amp;ll=</a:t>
            </a:r>
            <a:r>
              <a:rPr sz="1100" b="1" spc="50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,</a:t>
            </a:r>
            <a:r>
              <a:rPr sz="1100" b="1" spc="50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&amp;radius=</a:t>
            </a:r>
            <a:r>
              <a:rPr sz="1100" b="1" spc="50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&amp;limit=</a:t>
            </a:r>
            <a:r>
              <a:rPr sz="1100" b="1" spc="50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0">
                <a:solidFill>
                  <a:srgbClr val="000000"/>
                </a:solidFill>
                <a:latin typeface="Lucida Sans Unicode"/>
                <a:cs typeface="Lucida Sans Unicode"/>
              </a:rPr>
              <a:t>format(</a:t>
            </a:r>
            <a:endParaRPr sz="1100" spc="5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910590" marR="3981450">
              <a:lnSpc>
                <a:spcPct val="102600"/>
              </a:lnSpc>
              <a:spcBef>
                <a:spcPts val="100"/>
              </a:spcBef>
              <a:defRPr/>
            </a:pPr>
            <a:r>
              <a:rPr sz="1100" spc="-10">
                <a:solidFill>
                  <a:srgbClr val="000000"/>
                </a:solidFill>
                <a:latin typeface="Lucida Sans Unicode"/>
                <a:cs typeface="Lucida Sans Unicode"/>
              </a:rPr>
              <a:t>CLIENT_ID, </a:t>
            </a:r>
            <a:r>
              <a:rPr sz="1100" spc="-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40">
                <a:solidFill>
                  <a:srgbClr val="000000"/>
                </a:solidFill>
                <a:latin typeface="Lucida Sans Unicode"/>
                <a:cs typeface="Lucida Sans Unicode"/>
              </a:rPr>
              <a:t>CLIENT_SECRET,  </a:t>
            </a:r>
            <a:r>
              <a:rPr sz="1100" spc="-45">
                <a:solidFill>
                  <a:srgbClr val="000000"/>
                </a:solidFill>
                <a:latin typeface="Lucida Sans Unicode"/>
                <a:cs typeface="Lucida Sans Unicode"/>
              </a:rPr>
              <a:t>VERSION,</a:t>
            </a:r>
            <a:endParaRPr sz="1100" spc="-45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910590" marR="4490720">
              <a:lnSpc>
                <a:spcPct val="102600"/>
              </a:lnSpc>
              <a:defRPr/>
            </a:pPr>
            <a:r>
              <a:rPr sz="1100" spc="150">
                <a:solidFill>
                  <a:srgbClr val="000000"/>
                </a:solidFill>
                <a:latin typeface="Lucida Sans Unicode"/>
                <a:cs typeface="Lucida Sans Unicode"/>
              </a:rPr>
              <a:t>lat, </a:t>
            </a:r>
            <a:r>
              <a:rPr sz="1100" spc="15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60">
                <a:solidFill>
                  <a:srgbClr val="000000"/>
                </a:solidFill>
                <a:latin typeface="Lucida Sans Unicode"/>
                <a:cs typeface="Lucida Sans Unicode"/>
              </a:rPr>
              <a:t>lng, </a:t>
            </a:r>
            <a:r>
              <a:rPr sz="1100" spc="6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45">
                <a:solidFill>
                  <a:srgbClr val="000000"/>
                </a:solidFill>
                <a:latin typeface="Lucida Sans Unicode"/>
                <a:cs typeface="Lucida Sans Unicode"/>
              </a:rPr>
              <a:t>radius,  </a:t>
            </a:r>
            <a:r>
              <a:rPr sz="1100" spc="35">
                <a:solidFill>
                  <a:srgbClr val="000000"/>
                </a:solidFill>
                <a:latin typeface="Lucida Sans Unicode"/>
                <a:cs typeface="Lucida Sans Unicode"/>
              </a:rPr>
              <a:t>LIMIT)</a:t>
            </a:r>
            <a:endParaRPr sz="1100" spc="35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90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619760">
              <a:lnSpc>
                <a:spcPct val="100000"/>
              </a:lnSpc>
              <a:defRPr/>
            </a:pP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8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5">
                <a:solidFill>
                  <a:srgbClr val="3f7f7f"/>
                </a:solidFill>
                <a:latin typeface="Palatino Linotype"/>
                <a:cs typeface="Palatino Linotype"/>
              </a:rPr>
              <a:t>make  </a:t>
            </a:r>
            <a:r>
              <a:rPr sz="1100" i="1" spc="120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sz="1100" i="1" spc="28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-145">
                <a:solidFill>
                  <a:srgbClr val="3f7f7f"/>
                </a:solidFill>
                <a:latin typeface="Palatino Linotype"/>
                <a:cs typeface="Palatino Linotype"/>
              </a:rPr>
              <a:t>GET</a:t>
            </a:r>
            <a:r>
              <a:rPr sz="1100" i="1" spc="3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14">
                <a:solidFill>
                  <a:srgbClr val="3f7f7f"/>
                </a:solidFill>
                <a:latin typeface="Palatino Linotype"/>
                <a:cs typeface="Palatino Linotype"/>
              </a:rPr>
              <a:t>request</a:t>
            </a:r>
            <a:endParaRPr sz="1100" i="1" spc="114">
              <a:solidFill>
                <a:srgbClr val="3f7f7f"/>
              </a:solidFill>
              <a:latin typeface="Palatino Linotype"/>
              <a:cs typeface="Palatino Linotype"/>
            </a:endParaRPr>
          </a:p>
          <a:p>
            <a:pPr marL="619760">
              <a:lnSpc>
                <a:spcPct val="100000"/>
              </a:lnSpc>
              <a:spcBef>
                <a:spcPts val="35"/>
              </a:spcBef>
              <a:defRPr/>
            </a:pPr>
            <a:r>
              <a:rPr sz="1100" spc="55">
                <a:solidFill>
                  <a:srgbClr val="000000"/>
                </a:solidFill>
                <a:latin typeface="Lucida Sans Unicode"/>
                <a:cs typeface="Lucida Sans Unicode"/>
              </a:rPr>
              <a:t>results</a:t>
            </a:r>
            <a:r>
              <a:rPr sz="1100" spc="24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70">
                <a:solidFill>
                  <a:srgbClr val="000000"/>
                </a:solidFill>
                <a:latin typeface="Lucida Sans Unicode"/>
                <a:cs typeface="Lucida Sans Unicode"/>
              </a:rPr>
              <a:t>requests</a:t>
            </a:r>
            <a:r>
              <a:rPr sz="1100" spc="7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70">
                <a:solidFill>
                  <a:srgbClr val="000000"/>
                </a:solidFill>
                <a:latin typeface="Lucida Sans Unicode"/>
                <a:cs typeface="Lucida Sans Unicode"/>
              </a:rPr>
              <a:t>get(url)</a:t>
            </a:r>
            <a:r>
              <a:rPr sz="1100" spc="7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70">
                <a:solidFill>
                  <a:srgbClr val="000000"/>
                </a:solidFill>
                <a:latin typeface="Lucida Sans Unicode"/>
                <a:cs typeface="Lucida Sans Unicode"/>
              </a:rPr>
              <a:t>json()[</a:t>
            </a:r>
            <a:r>
              <a:rPr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"response"</a:t>
            </a:r>
            <a:r>
              <a:rPr sz="1100" spc="70">
                <a:solidFill>
                  <a:srgbClr val="000000"/>
                </a:solidFill>
                <a:latin typeface="Lucida Sans Unicode"/>
                <a:cs typeface="Lucida Sans Unicode"/>
              </a:rPr>
              <a:t>][</a:t>
            </a:r>
            <a:r>
              <a:rPr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'groups'</a:t>
            </a:r>
            <a:r>
              <a:rPr sz="1100" spc="70">
                <a:solidFill>
                  <a:srgbClr val="000000"/>
                </a:solidFill>
                <a:latin typeface="Lucida Sans Unicode"/>
                <a:cs typeface="Lucida Sans Unicode"/>
              </a:rPr>
              <a:t>][</a:t>
            </a:r>
            <a:r>
              <a:rPr sz="1100" spc="7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70">
                <a:solidFill>
                  <a:srgbClr val="000000"/>
                </a:solidFill>
                <a:latin typeface="Lucida Sans Unicode"/>
                <a:cs typeface="Lucida Sans Unicode"/>
              </a:rPr>
              <a:t>][</a:t>
            </a:r>
            <a:r>
              <a:rPr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'items'</a:t>
            </a:r>
            <a:r>
              <a:rPr sz="1100" spc="70">
                <a:solidFill>
                  <a:srgbClr val="000000"/>
                </a:solidFill>
                <a:latin typeface="Lucida Sans Unicode"/>
                <a:cs typeface="Lucida Sans Unicode"/>
              </a:rPr>
              <a:t>]</a:t>
            </a:r>
            <a:endParaRPr sz="1100" spc="7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90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619760">
              <a:lnSpc>
                <a:spcPct val="100000"/>
              </a:lnSpc>
              <a:defRPr/>
            </a:pP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9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90">
                <a:solidFill>
                  <a:srgbClr val="3f7f7f"/>
                </a:solidFill>
                <a:latin typeface="Palatino Linotype"/>
                <a:cs typeface="Palatino Linotype"/>
              </a:rPr>
              <a:t>return</a:t>
            </a:r>
            <a:r>
              <a:rPr sz="1100" i="1" spc="29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80">
                <a:solidFill>
                  <a:srgbClr val="3f7f7f"/>
                </a:solidFill>
                <a:latin typeface="Palatino Linotype"/>
                <a:cs typeface="Palatino Linotype"/>
              </a:rPr>
              <a:t>only</a:t>
            </a:r>
            <a:r>
              <a:rPr sz="1100" i="1" spc="29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20">
                <a:solidFill>
                  <a:srgbClr val="3f7f7f"/>
                </a:solidFill>
                <a:latin typeface="Palatino Linotype"/>
                <a:cs typeface="Palatino Linotype"/>
              </a:rPr>
              <a:t>relevant</a:t>
            </a:r>
            <a:r>
              <a:rPr sz="1100" i="1" spc="29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95">
                <a:solidFill>
                  <a:srgbClr val="3f7f7f"/>
                </a:solidFill>
                <a:latin typeface="Palatino Linotype"/>
                <a:cs typeface="Palatino Linotype"/>
              </a:rPr>
              <a:t>information</a:t>
            </a:r>
            <a:r>
              <a:rPr sz="1100" i="1" spc="29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65">
                <a:solidFill>
                  <a:srgbClr val="3f7f7f"/>
                </a:solidFill>
                <a:latin typeface="Palatino Linotype"/>
                <a:cs typeface="Palatino Linotype"/>
              </a:rPr>
              <a:t>for</a:t>
            </a:r>
            <a:r>
              <a:rPr sz="1100" i="1" spc="29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90">
                <a:solidFill>
                  <a:srgbClr val="3f7f7f"/>
                </a:solidFill>
                <a:latin typeface="Palatino Linotype"/>
                <a:cs typeface="Palatino Linotype"/>
              </a:rPr>
              <a:t>each</a:t>
            </a:r>
            <a:r>
              <a:rPr sz="1100" i="1" spc="295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70">
                <a:solidFill>
                  <a:srgbClr val="3f7f7f"/>
                </a:solidFill>
                <a:latin typeface="Palatino Linotype"/>
                <a:cs typeface="Palatino Linotype"/>
              </a:rPr>
              <a:t>nearby</a:t>
            </a:r>
            <a:r>
              <a:rPr sz="1100" i="1" spc="29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venue</a:t>
            </a:r>
            <a:endParaRPr sz="1100" i="1" spc="45">
              <a:solidFill>
                <a:srgbClr val="3f7f7f"/>
              </a:solidFill>
              <a:latin typeface="Palatino Linotype"/>
              <a:cs typeface="Palatino Linotype"/>
            </a:endParaRPr>
          </a:p>
          <a:p>
            <a:pPr marL="910590" marR="3763010" indent="-291465">
              <a:lnSpc>
                <a:spcPct val="102600"/>
              </a:lnSpc>
              <a:defRPr/>
            </a:pPr>
            <a:r>
              <a:rPr sz="1100" spc="35">
                <a:solidFill>
                  <a:srgbClr val="000000"/>
                </a:solidFill>
                <a:latin typeface="Lucida Sans Unicode"/>
                <a:cs typeface="Lucida Sans Unicode"/>
              </a:rPr>
              <a:t>venues_list</a:t>
            </a:r>
            <a:r>
              <a:rPr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">
                <a:solidFill>
                  <a:srgbClr val="000000"/>
                </a:solidFill>
                <a:latin typeface="Lucida Sans Unicode"/>
                <a:cs typeface="Lucida Sans Unicode"/>
              </a:rPr>
              <a:t>append([(  </a:t>
            </a:r>
            <a:r>
              <a:rPr sz="1100" spc="-85">
                <a:solidFill>
                  <a:srgbClr val="000000"/>
                </a:solidFill>
                <a:latin typeface="Lucida Sans Unicode"/>
                <a:cs typeface="Lucida Sans Unicode"/>
              </a:rPr>
              <a:t>name,</a:t>
            </a:r>
            <a:endParaRPr sz="1100" spc="-85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910590" marR="4708525">
              <a:lnSpc>
                <a:spcPct val="102600"/>
              </a:lnSpc>
              <a:defRPr/>
            </a:pPr>
            <a:r>
              <a:rPr sz="1100" spc="140">
                <a:solidFill>
                  <a:srgbClr val="000000"/>
                </a:solidFill>
                <a:latin typeface="Lucida Sans Unicode"/>
                <a:cs typeface="Lucida Sans Unicode"/>
              </a:rPr>
              <a:t>lat,  </a:t>
            </a:r>
            <a:r>
              <a:rPr sz="1100" spc="60">
                <a:solidFill>
                  <a:srgbClr val="000000"/>
                </a:solidFill>
                <a:latin typeface="Lucida Sans Unicode"/>
                <a:cs typeface="Lucida Sans Unicode"/>
              </a:rPr>
              <a:t>lng,</a:t>
            </a:r>
            <a:endParaRPr sz="1100" spc="6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35"/>
              </a:spcBef>
              <a:defRPr/>
            </a:pPr>
            <a:r>
              <a:rPr sz="1100" spc="75">
                <a:solidFill>
                  <a:srgbClr val="000000"/>
                </a:solidFill>
                <a:latin typeface="Lucida Sans Unicode"/>
                <a:cs typeface="Lucida Sans Unicode"/>
              </a:rPr>
              <a:t>v[</a:t>
            </a:r>
            <a:r>
              <a:rPr sz="1100" spc="75">
                <a:solidFill>
                  <a:srgbClr val="ba2121"/>
                </a:solidFill>
                <a:latin typeface="Lucida Sans Unicode"/>
                <a:cs typeface="Lucida Sans Unicode"/>
              </a:rPr>
              <a:t>'venue'</a:t>
            </a:r>
            <a:r>
              <a:rPr sz="1100" spc="75">
                <a:solidFill>
                  <a:srgbClr val="000000"/>
                </a:solidFill>
                <a:latin typeface="Lucida Sans Unicode"/>
                <a:cs typeface="Lucida Sans Unicode"/>
              </a:rPr>
              <a:t>][</a:t>
            </a:r>
            <a:r>
              <a:rPr sz="1100" spc="75">
                <a:solidFill>
                  <a:srgbClr val="ba2121"/>
                </a:solidFill>
                <a:latin typeface="Lucida Sans Unicode"/>
                <a:cs typeface="Lucida Sans Unicode"/>
              </a:rPr>
              <a:t>'name'</a:t>
            </a:r>
            <a:r>
              <a:rPr sz="1100" spc="75">
                <a:solidFill>
                  <a:srgbClr val="000000"/>
                </a:solidFill>
                <a:latin typeface="Lucida Sans Unicode"/>
                <a:cs typeface="Lucida Sans Unicode"/>
              </a:rPr>
              <a:t>],</a:t>
            </a:r>
            <a:endParaRPr sz="1100">
              <a:solidFill>
                <a:srgbClr val="000000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844039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 startAt="3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230504" algn="l"/>
                <a:tab pos="231140" algn="l"/>
                <a:tab pos="1539875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90635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Lucida Sans Unicode"/>
                <a:cs typeface="Lucida Sans Unicode"/>
              </a:rPr>
              <a:t>----West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Village----</a:t>
            </a:r>
            <a:endParaRPr sz="1100">
              <a:latin typeface="Lucida Sans Unicode"/>
              <a:cs typeface="Lucida Sans Unicode"/>
            </a:endParaRPr>
          </a:p>
          <a:p>
            <a:pPr marL="1321435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9972" y="1762708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934780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1466850" indent="-145478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958215" indent="-94615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958215" algn="l"/>
                <a:tab pos="95885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139299"/>
            <a:ext cx="1698625" cy="2773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----Williamsburg----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  <a:tabLst>
                <a:tab pos="139446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r>
              <a:rPr dirty="0" sz="1100" spc="-6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448945" algn="l"/>
                <a:tab pos="449580" algn="l"/>
                <a:tab pos="1394460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  <a:tab pos="1394460" algn="l"/>
              </a:tabLst>
            </a:pPr>
            <a:r>
              <a:rPr dirty="0" sz="1100" spc="80">
                <a:latin typeface="Lucida Sans Unicode"/>
                <a:cs typeface="Lucida Sans Unicode"/>
              </a:rPr>
              <a:t>Pilates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  <a:tab pos="139446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448945" algn="l"/>
                <a:tab pos="449580" algn="l"/>
                <a:tab pos="1394460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  <a:tab pos="139446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55">
                <a:latin typeface="Lucida Sans Unicode"/>
                <a:cs typeface="Lucida Sans Unicode"/>
              </a:rPr>
              <a:t>----Windsor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Terrace----</a:t>
            </a:r>
            <a:endParaRPr sz="1100">
              <a:latin typeface="Lucida Sans Unicode"/>
              <a:cs typeface="Lucida Sans Unicode"/>
            </a:endParaRPr>
          </a:p>
          <a:p>
            <a:pPr algn="r" marR="150495">
              <a:lnSpc>
                <a:spcPct val="100000"/>
              </a:lnSpc>
              <a:spcBef>
                <a:spcPts val="35"/>
              </a:spcBef>
              <a:tabLst>
                <a:tab pos="508634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venue	</a:t>
            </a:r>
            <a:r>
              <a:rPr dirty="0" sz="1100" spc="30">
                <a:latin typeface="Lucida Sans Unicode"/>
                <a:cs typeface="Lucida Sans Unicode"/>
              </a:rPr>
              <a:t>freq</a:t>
            </a:r>
            <a:endParaRPr sz="1100">
              <a:latin typeface="Lucida Sans Unicode"/>
              <a:cs typeface="Lucida Sans Unicode"/>
            </a:endParaRPr>
          </a:p>
          <a:p>
            <a:pPr algn="r" marR="150495">
              <a:lnSpc>
                <a:spcPct val="100000"/>
              </a:lnSpc>
              <a:spcBef>
                <a:spcPts val="35"/>
              </a:spcBef>
              <a:tabLst>
                <a:tab pos="727075" algn="l"/>
                <a:tab pos="123571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 spc="65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algn="r" marR="150495">
              <a:lnSpc>
                <a:spcPct val="100000"/>
              </a:lnSpc>
              <a:spcBef>
                <a:spcPts val="35"/>
              </a:spcBef>
              <a:tabLst>
                <a:tab pos="872490" algn="l"/>
                <a:tab pos="123634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r>
              <a:rPr dirty="0" sz="1100" spc="-125">
                <a:latin typeface="Lucida Sans Unicode"/>
                <a:cs typeface="Lucida Sans Unicode"/>
              </a:rPr>
              <a:t>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9">
                <a:latin typeface="Lucida Sans Unicode"/>
                <a:cs typeface="Lucida Sans Unicode"/>
              </a:rPr>
              <a:t>	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230504" algn="l"/>
                <a:tab pos="231140" algn="l"/>
                <a:tab pos="1249045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303530" indent="-291465">
              <a:lnSpc>
                <a:spcPct val="100000"/>
              </a:lnSpc>
              <a:spcBef>
                <a:spcPts val="35"/>
              </a:spcBef>
              <a:buAutoNum type="arabicPlain" startAt="2"/>
              <a:tabLst>
                <a:tab pos="303530" algn="l"/>
                <a:tab pos="304165" algn="l"/>
                <a:tab pos="124904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Golf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Course	</a:t>
            </a:r>
            <a:r>
              <a:rPr dirty="0" sz="1100" spc="-40">
                <a:latin typeface="Lucida Sans Unicode"/>
                <a:cs typeface="Lucida Sans Unicode"/>
              </a:rPr>
              <a:t>0.00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6236651"/>
            <a:ext cx="1262380" cy="122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Lucida Sans Unicode"/>
                <a:cs typeface="Lucida Sans Unicode"/>
              </a:rPr>
              <a:t>----Wingate----</a:t>
            </a:r>
            <a:endParaRPr sz="1100">
              <a:latin typeface="Lucida Sans Unicode"/>
              <a:cs typeface="Lucida Sans Unicode"/>
            </a:endParaRPr>
          </a:p>
          <a:p>
            <a:pPr marL="88519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marL="1030605" indent="-10185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030605" algn="l"/>
                <a:tab pos="10312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375920" algn="l"/>
                <a:tab pos="376555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</a:t>
            </a:r>
            <a:endParaRPr sz="1100">
              <a:latin typeface="Lucida Sans Unicode"/>
              <a:cs typeface="Lucida Sans Unicode"/>
            </a:endParaRPr>
          </a:p>
          <a:p>
            <a:pPr marL="448945" indent="-43688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448945" algn="l"/>
                <a:tab pos="449580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3554" y="6408723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25">
                <a:latin typeface="Lucida Sans Unicode"/>
                <a:cs typeface="Lucida Sans Unicode"/>
              </a:rPr>
              <a:t>freq  </a:t>
            </a: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7785327"/>
            <a:ext cx="126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----Yorkville----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0955" y="7957399"/>
            <a:ext cx="38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9972" y="7957399"/>
            <a:ext cx="3168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5">
                <a:latin typeface="Lucida Sans Unicode"/>
                <a:cs typeface="Lucida Sans Unicode"/>
              </a:rPr>
              <a:t>fr</a:t>
            </a:r>
            <a:r>
              <a:rPr dirty="0" sz="1100" spc="-65">
                <a:latin typeface="Lucida Sans Unicode"/>
                <a:cs typeface="Lucida Sans Unicode"/>
              </a:rPr>
              <a:t>eq  </a:t>
            </a:r>
            <a:r>
              <a:rPr dirty="0" sz="1100" spc="-40">
                <a:latin typeface="Lucida Sans Unicode"/>
                <a:cs typeface="Lucida Sans Unicode"/>
              </a:rPr>
              <a:t>0.03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Lucida Sans Unicode"/>
                <a:cs typeface="Lucida Sans Unicode"/>
              </a:rPr>
              <a:t>0.01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0.</a:t>
            </a:r>
            <a:r>
              <a:rPr dirty="0" sz="1100" spc="-125">
                <a:latin typeface="Lucida Sans Unicode"/>
                <a:cs typeface="Lucida Sans Unicode"/>
              </a:rPr>
              <a:t>01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8129472"/>
            <a:ext cx="16986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6850" indent="-145478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466850" algn="l"/>
                <a:tab pos="1467485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marL="885190" indent="-873125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812800" indent="-80010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812165" algn="l"/>
                <a:tab pos="812800" algn="l"/>
              </a:tabLst>
            </a:pP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230504" indent="-21844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230504" algn="l"/>
                <a:tab pos="231140" algn="l"/>
              </a:tabLst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marL="1321435" indent="-1309370">
              <a:lnSpc>
                <a:spcPct val="100000"/>
              </a:lnSpc>
              <a:spcBef>
                <a:spcPts val="35"/>
              </a:spcBef>
              <a:buAutoNum type="arabicPlain"/>
              <a:tabLst>
                <a:tab pos="1321435" algn="l"/>
                <a:tab pos="1322070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052" y="1216473"/>
            <a:ext cx="5918835" cy="5067300"/>
          </a:xfrm>
          <a:custGeom>
            <a:avLst/>
            <a:gdLst/>
            <a:ahLst/>
            <a:cxnLst/>
            <a:rect l="l" t="t" r="r" b="b"/>
            <a:pathLst>
              <a:path w="5918834" h="5067300">
                <a:moveTo>
                  <a:pt x="5912706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5054500"/>
                </a:lnTo>
                <a:lnTo>
                  <a:pt x="0" y="5061488"/>
                </a:lnTo>
                <a:lnTo>
                  <a:pt x="5664" y="5067153"/>
                </a:lnTo>
                <a:lnTo>
                  <a:pt x="5912706" y="5067153"/>
                </a:lnTo>
                <a:lnTo>
                  <a:pt x="5918371" y="5061488"/>
                </a:lnTo>
                <a:lnTo>
                  <a:pt x="5918371" y="5664"/>
                </a:lnTo>
                <a:lnTo>
                  <a:pt x="591270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7329" y="1199399"/>
            <a:ext cx="6296660" cy="5035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[106]:</a:t>
            </a:r>
            <a:r>
              <a:rPr dirty="0" sz="1100" spc="360">
                <a:solidFill>
                  <a:srgbClr val="2F3E9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F7F7F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31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dataframe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F7F7F"/>
                </a:solidFill>
                <a:latin typeface="Palatino Linotype"/>
                <a:cs typeface="Palatino Linotype"/>
              </a:rPr>
              <a:t>displaying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1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top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10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sports</a:t>
            </a:r>
            <a:r>
              <a:rPr dirty="0" sz="1100" spc="31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0" i="1">
                <a:solidFill>
                  <a:srgbClr val="3F7F7F"/>
                </a:solidFill>
                <a:latin typeface="Palatino Linotype"/>
                <a:cs typeface="Palatino Linotype"/>
              </a:rPr>
              <a:t>facilities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F7F7F"/>
                </a:solidFill>
                <a:latin typeface="Palatino Linotype"/>
                <a:cs typeface="Palatino Linotype"/>
              </a:rPr>
              <a:t>each</a:t>
            </a:r>
            <a:r>
              <a:rPr dirty="0" sz="1100" spc="114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610870">
              <a:lnSpc>
                <a:spcPct val="100000"/>
              </a:lnSpc>
              <a:spcBef>
                <a:spcPts val="35"/>
              </a:spcBef>
            </a:pPr>
            <a:r>
              <a:rPr dirty="0" sz="600" spc="7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7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70" i="1">
                <a:solidFill>
                  <a:srgbClr val="3F7F7F"/>
                </a:solidFill>
                <a:latin typeface="Palatino Linotype"/>
                <a:cs typeface="Palatino Linotype"/>
              </a:rPr>
              <a:t>neighborhood</a:t>
            </a:r>
            <a:endParaRPr sz="1100">
              <a:latin typeface="Palatino Linotype"/>
              <a:cs typeface="Palatino Linotype"/>
            </a:endParaRPr>
          </a:p>
          <a:p>
            <a:pPr marL="828040" marR="2041525" indent="-291465">
              <a:lnSpc>
                <a:spcPct val="1026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007F00"/>
                </a:solidFill>
                <a:latin typeface="Palatino Linotype"/>
                <a:cs typeface="Palatino Linotype"/>
              </a:rPr>
              <a:t>def</a:t>
            </a:r>
            <a:r>
              <a:rPr dirty="0" sz="1100" spc="27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50">
                <a:solidFill>
                  <a:srgbClr val="0000FF"/>
                </a:solidFill>
                <a:latin typeface="Lucida Sans Unicode"/>
                <a:cs typeface="Lucida Sans Unicode"/>
              </a:rPr>
              <a:t>return_most_common_venues</a:t>
            </a:r>
            <a:r>
              <a:rPr dirty="0" sz="1100" spc="-50">
                <a:latin typeface="Lucida Sans Unicode"/>
                <a:cs typeface="Lucida Sans Unicode"/>
              </a:rPr>
              <a:t>(row,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num_top_venues): </a:t>
            </a:r>
            <a:r>
              <a:rPr dirty="0" sz="1100" spc="-33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row_categories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row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75">
                <a:latin typeface="Lucida Sans Unicode"/>
                <a:cs typeface="Lucida Sans Unicode"/>
              </a:rPr>
              <a:t>iloc[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75">
                <a:latin typeface="Lucida Sans Unicode"/>
                <a:cs typeface="Lucida Sans Unicode"/>
              </a:rPr>
              <a:t>:]</a:t>
            </a:r>
            <a:endParaRPr sz="1100">
              <a:latin typeface="Lucida Sans Unicode"/>
              <a:cs typeface="Lucida Sans Unicode"/>
            </a:endParaRPr>
          </a:p>
          <a:p>
            <a:pPr marL="82804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Sans Unicode"/>
                <a:cs typeface="Lucida Sans Unicode"/>
              </a:rPr>
              <a:t>row_categories_sorted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row_categories</a:t>
            </a:r>
            <a:r>
              <a:rPr dirty="0" sz="1100" spc="1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15">
                <a:latin typeface="Lucida Sans Unicode"/>
                <a:cs typeface="Lucida Sans Unicode"/>
              </a:rPr>
              <a:t>sort_values(ascending</a:t>
            </a:r>
            <a:r>
              <a:rPr dirty="0" sz="1100" spc="1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5" b="1">
                <a:solidFill>
                  <a:srgbClr val="007F00"/>
                </a:solidFill>
                <a:latin typeface="Palatino Linotype"/>
                <a:cs typeface="Palatino Linotype"/>
              </a:rPr>
              <a:t>False</a:t>
            </a:r>
            <a:r>
              <a:rPr dirty="0" sz="1100" spc="1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37210" marR="1168400" indent="290830">
              <a:lnSpc>
                <a:spcPct val="205300"/>
              </a:lnSpc>
            </a:pP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dirty="0" sz="1100" spc="24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row_categories_sorted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index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values[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>
                <a:latin typeface="Lucida Sans Unicode"/>
                <a:cs typeface="Lucida Sans Unicode"/>
              </a:rPr>
              <a:t>:num_top_venues]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num_top_venues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10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</a:pPr>
            <a:r>
              <a:rPr dirty="0" sz="1100" spc="40">
                <a:latin typeface="Lucida Sans Unicode"/>
                <a:cs typeface="Lucida Sans Unicode"/>
              </a:rPr>
              <a:t>indicators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4">
                <a:latin typeface="Lucida Sans Unicode"/>
                <a:cs typeface="Lucida Sans Unicode"/>
              </a:rPr>
              <a:t>[</a:t>
            </a:r>
            <a:r>
              <a:rPr dirty="0" sz="1100" spc="204">
                <a:solidFill>
                  <a:srgbClr val="BA2121"/>
                </a:solidFill>
                <a:latin typeface="Lucida Sans Unicode"/>
                <a:cs typeface="Lucida Sans Unicode"/>
              </a:rPr>
              <a:t>'st'</a:t>
            </a:r>
            <a:r>
              <a:rPr dirty="0" sz="1100" spc="204">
                <a:latin typeface="Lucida Sans Unicode"/>
                <a:cs typeface="Lucida Sans Unicode"/>
              </a:rPr>
              <a:t>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'nd'</a:t>
            </a:r>
            <a:r>
              <a:rPr dirty="0" sz="1100" spc="125">
                <a:latin typeface="Lucida Sans Unicode"/>
                <a:cs typeface="Lucida Sans Unicode"/>
              </a:rPr>
              <a:t>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BA2121"/>
                </a:solidFill>
                <a:latin typeface="Lucida Sans Unicode"/>
                <a:cs typeface="Lucida Sans Unicode"/>
              </a:rPr>
              <a:t>'rd'</a:t>
            </a:r>
            <a:r>
              <a:rPr dirty="0" sz="1100" spc="17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5"/>
              </a:spcBef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35" i="1">
                <a:solidFill>
                  <a:srgbClr val="3F7F7F"/>
                </a:solidFill>
                <a:latin typeface="Palatino Linotype"/>
                <a:cs typeface="Palatino Linotype"/>
              </a:rPr>
              <a:t>columns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F7F7F"/>
                </a:solidFill>
                <a:latin typeface="Palatino Linotype"/>
                <a:cs typeface="Palatino Linotype"/>
              </a:rPr>
              <a:t>according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Palatino Linotype"/>
                <a:cs typeface="Palatino Linotype"/>
              </a:rPr>
              <a:t>number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F7F7F"/>
                </a:solidFill>
                <a:latin typeface="Palatino Linotype"/>
                <a:cs typeface="Palatino Linotype"/>
              </a:rPr>
              <a:t>of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top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F7F7F"/>
                </a:solidFill>
                <a:latin typeface="Palatino Linotype"/>
                <a:cs typeface="Palatino Linotype"/>
              </a:rPr>
              <a:t>venues</a:t>
            </a:r>
            <a:endParaRPr sz="1100">
              <a:latin typeface="Palatino Linotype"/>
              <a:cs typeface="Palatino Linotyp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-75">
                <a:latin typeface="Lucida Sans Unicode"/>
                <a:cs typeface="Lucida Sans Unicode"/>
              </a:rPr>
              <a:t>columns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15">
                <a:latin typeface="Lucida Sans Unicode"/>
                <a:cs typeface="Lucida Sans Unicode"/>
              </a:rPr>
              <a:t>[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-70">
                <a:solidFill>
                  <a:srgbClr val="BA2121"/>
                </a:solidFill>
                <a:latin typeface="Lucida Sans Unicode"/>
                <a:cs typeface="Lucida Sans Unicode"/>
              </a:rPr>
              <a:t>Neighborhood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15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3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ind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np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25">
                <a:latin typeface="Lucida Sans Unicode"/>
                <a:cs typeface="Lucida Sans Unicode"/>
              </a:rPr>
              <a:t>arange(num_top_venues):</a:t>
            </a:r>
            <a:endParaRPr sz="1100">
              <a:latin typeface="Lucida Sans Unicode"/>
              <a:cs typeface="Lucida Sans Unicode"/>
            </a:endParaRPr>
          </a:p>
          <a:p>
            <a:pPr marL="828040">
              <a:lnSpc>
                <a:spcPct val="100000"/>
              </a:lnSpc>
              <a:spcBef>
                <a:spcPts val="35"/>
              </a:spcBef>
            </a:pPr>
            <a:r>
              <a:rPr dirty="0" sz="1100" spc="130" b="1">
                <a:solidFill>
                  <a:srgbClr val="007F00"/>
                </a:solidFill>
                <a:latin typeface="Palatino Linotype"/>
                <a:cs typeface="Palatino Linotype"/>
              </a:rPr>
              <a:t>try</a:t>
            </a:r>
            <a:r>
              <a:rPr dirty="0" sz="1100" spc="130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119505">
              <a:lnSpc>
                <a:spcPct val="100000"/>
              </a:lnSpc>
              <a:spcBef>
                <a:spcPts val="35"/>
              </a:spcBef>
            </a:pPr>
            <a:r>
              <a:rPr dirty="0" sz="1100" spc="30">
                <a:latin typeface="Lucida Sans Unicode"/>
                <a:cs typeface="Lucida Sans Unicode"/>
              </a:rPr>
              <a:t>columns</a:t>
            </a:r>
            <a:r>
              <a:rPr dirty="0" sz="1100" spc="3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30">
                <a:latin typeface="Lucida Sans Unicode"/>
                <a:cs typeface="Lucida Sans Unicode"/>
              </a:rPr>
              <a:t>append(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30" b="1">
                <a:solidFill>
                  <a:srgbClr val="BA6687"/>
                </a:solidFill>
                <a:latin typeface="Palatino Linotype"/>
                <a:cs typeface="Palatino Linotype"/>
              </a:rPr>
              <a:t>{}{}</a:t>
            </a:r>
            <a:r>
              <a:rPr dirty="0" sz="1100" spc="325" b="1">
                <a:solidFill>
                  <a:srgbClr val="BA6687"/>
                </a:solidFill>
                <a:latin typeface="Palatino Linotype"/>
                <a:cs typeface="Palatino Linotype"/>
              </a:rPr>
              <a:t> </a:t>
            </a:r>
            <a:r>
              <a:rPr dirty="0" sz="1100" spc="-80">
                <a:solidFill>
                  <a:srgbClr val="BA2121"/>
                </a:solidFill>
                <a:latin typeface="Lucida Sans Unicode"/>
                <a:cs typeface="Lucida Sans Unicode"/>
              </a:rPr>
              <a:t>Most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40">
                <a:solidFill>
                  <a:srgbClr val="BA2121"/>
                </a:solidFill>
                <a:latin typeface="Lucida Sans Unicode"/>
                <a:cs typeface="Lucida Sans Unicode"/>
              </a:rPr>
              <a:t>Common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solidFill>
                  <a:srgbClr val="BA2121"/>
                </a:solidFill>
                <a:latin typeface="Lucida Sans Unicode"/>
                <a:cs typeface="Lucida Sans Unicode"/>
              </a:rPr>
              <a:t>Venue'</a:t>
            </a:r>
            <a:r>
              <a:rPr dirty="0" sz="1100" spc="-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5">
                <a:latin typeface="Lucida Sans Unicode"/>
                <a:cs typeface="Lucida Sans Unicode"/>
              </a:rPr>
              <a:t>format(ind</a:t>
            </a:r>
            <a:r>
              <a:rPr dirty="0" sz="1100" spc="-5">
                <a:solidFill>
                  <a:srgbClr val="666666"/>
                </a:solidFill>
                <a:latin typeface="Lucida Sans Unicode"/>
                <a:cs typeface="Lucida Sans Unicode"/>
              </a:rPr>
              <a:t>+1</a:t>
            </a:r>
            <a:r>
              <a:rPr dirty="0" sz="1100" spc="-5">
                <a:latin typeface="Lucida Sans Unicode"/>
                <a:cs typeface="Lucida Sans Unicode"/>
              </a:rPr>
              <a:t>,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indicators[ind]))</a:t>
            </a:r>
            <a:endParaRPr sz="1100">
              <a:latin typeface="Lucida Sans Unicode"/>
              <a:cs typeface="Lucida Sans Unicode"/>
            </a:endParaRPr>
          </a:p>
          <a:p>
            <a:pPr marL="828040">
              <a:lnSpc>
                <a:spcPct val="100000"/>
              </a:lnSpc>
              <a:spcBef>
                <a:spcPts val="35"/>
              </a:spcBef>
            </a:pPr>
            <a:r>
              <a:rPr dirty="0" sz="1100" spc="65" b="1">
                <a:solidFill>
                  <a:srgbClr val="007F00"/>
                </a:solidFill>
                <a:latin typeface="Palatino Linotype"/>
                <a:cs typeface="Palatino Linotype"/>
              </a:rPr>
              <a:t>except</a:t>
            </a:r>
            <a:r>
              <a:rPr dirty="0" sz="1100" spc="65">
                <a:latin typeface="Lucida Sans Unicode"/>
                <a:cs typeface="Lucida Sans Unicode"/>
              </a:rPr>
              <a:t>:</a:t>
            </a:r>
            <a:endParaRPr sz="1100">
              <a:latin typeface="Lucida Sans Unicode"/>
              <a:cs typeface="Lucida Sans Unicode"/>
            </a:endParaRPr>
          </a:p>
          <a:p>
            <a:pPr marL="1119505">
              <a:lnSpc>
                <a:spcPct val="100000"/>
              </a:lnSpc>
              <a:spcBef>
                <a:spcPts val="35"/>
              </a:spcBef>
            </a:pPr>
            <a:r>
              <a:rPr dirty="0" sz="1100" spc="10">
                <a:latin typeface="Lucida Sans Unicode"/>
                <a:cs typeface="Lucida Sans Unicode"/>
              </a:rPr>
              <a:t>columns</a:t>
            </a:r>
            <a:r>
              <a:rPr dirty="0" sz="1100" spc="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10">
                <a:latin typeface="Lucida Sans Unicode"/>
                <a:cs typeface="Lucida Sans Unicode"/>
              </a:rPr>
              <a:t>append(</a:t>
            </a:r>
            <a:r>
              <a:rPr dirty="0" sz="1100" spc="1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10" b="1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dirty="0" sz="1100" spc="10">
                <a:solidFill>
                  <a:srgbClr val="BA2121"/>
                </a:solidFill>
                <a:latin typeface="Lucida Sans Unicode"/>
                <a:cs typeface="Lucida Sans Unicode"/>
              </a:rPr>
              <a:t>th</a:t>
            </a:r>
            <a:r>
              <a:rPr dirty="0" sz="1100" spc="2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80">
                <a:solidFill>
                  <a:srgbClr val="BA2121"/>
                </a:solidFill>
                <a:latin typeface="Lucida Sans Unicode"/>
                <a:cs typeface="Lucida Sans Unicode"/>
              </a:rPr>
              <a:t>Most</a:t>
            </a:r>
            <a:r>
              <a:rPr dirty="0" sz="1100" spc="24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40">
                <a:solidFill>
                  <a:srgbClr val="BA2121"/>
                </a:solidFill>
                <a:latin typeface="Lucida Sans Unicode"/>
                <a:cs typeface="Lucida Sans Unicode"/>
              </a:rPr>
              <a:t>Common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Venue'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">
                <a:latin typeface="Lucida Sans Unicode"/>
                <a:cs typeface="Lucida Sans Unicode"/>
              </a:rPr>
              <a:t>format(ind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+1</a:t>
            </a:r>
            <a:r>
              <a:rPr dirty="0" sz="1100" spc="5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a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40" i="1">
                <a:solidFill>
                  <a:srgbClr val="3F7F7F"/>
                </a:solidFill>
                <a:latin typeface="Palatino Linotype"/>
                <a:cs typeface="Palatino Linotype"/>
              </a:rPr>
              <a:t>new</a:t>
            </a:r>
            <a:r>
              <a:rPr dirty="0" sz="1100" spc="5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dataframe</a:t>
            </a:r>
            <a:endParaRPr sz="1100">
              <a:latin typeface="Palatino Linotype"/>
              <a:cs typeface="Palatino Linotype"/>
            </a:endParaRPr>
          </a:p>
          <a:p>
            <a:pPr marL="537210" marR="732155">
              <a:lnSpc>
                <a:spcPct val="102600"/>
              </a:lnSpc>
            </a:pPr>
            <a:r>
              <a:rPr dirty="0" sz="1100" spc="60">
                <a:latin typeface="Lucida Sans Unicode"/>
                <a:cs typeface="Lucida Sans Unicode"/>
              </a:rPr>
              <a:t>sports_facilities_sorted</a:t>
            </a:r>
            <a:r>
              <a:rPr dirty="0" sz="1100" spc="6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pd</a:t>
            </a:r>
            <a:r>
              <a:rPr dirty="0" sz="1100" spc="-5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55">
                <a:latin typeface="Lucida Sans Unicode"/>
                <a:cs typeface="Lucida Sans Unicode"/>
              </a:rPr>
              <a:t>DataFrame(columns</a:t>
            </a:r>
            <a:r>
              <a:rPr dirty="0" sz="1100" spc="-5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55">
                <a:latin typeface="Lucida Sans Unicode"/>
                <a:cs typeface="Lucida Sans Unicode"/>
              </a:rPr>
              <a:t>columns) 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sports_facilities_sorted[</a:t>
            </a:r>
            <a:r>
              <a:rPr dirty="0" sz="1100" spc="4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40">
                <a:latin typeface="Lucida Sans Unicode"/>
                <a:cs typeface="Lucida Sans Unicode"/>
              </a:rPr>
              <a:t>]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nyu_sports[</a:t>
            </a:r>
            <a:r>
              <a:rPr dirty="0"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5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828040" marR="2477770" indent="-291465">
              <a:lnSpc>
                <a:spcPct val="102699"/>
              </a:lnSpc>
              <a:spcBef>
                <a:spcPts val="5"/>
              </a:spcBef>
            </a:pP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8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ind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5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np</a:t>
            </a:r>
            <a:r>
              <a:rPr dirty="0" sz="1100" spc="1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15">
                <a:latin typeface="Lucida Sans Unicode"/>
                <a:cs typeface="Lucida Sans Unicode"/>
              </a:rPr>
              <a:t>arange(nyu_sports</a:t>
            </a:r>
            <a:r>
              <a:rPr dirty="0" sz="1100" spc="1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15">
                <a:latin typeface="Lucida Sans Unicode"/>
                <a:cs typeface="Lucida Sans Unicode"/>
              </a:rPr>
              <a:t>shape[</a:t>
            </a:r>
            <a:r>
              <a:rPr dirty="0" sz="1100" spc="1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15">
                <a:latin typeface="Lucida Sans Unicode"/>
                <a:cs typeface="Lucida Sans Unicode"/>
              </a:rPr>
              <a:t>]): 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sports_facilities_sorted</a:t>
            </a:r>
            <a:r>
              <a:rPr dirty="0"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75">
                <a:latin typeface="Lucida Sans Unicode"/>
                <a:cs typeface="Lucida Sans Unicode"/>
              </a:rPr>
              <a:t>iloc[ind,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105">
                <a:latin typeface="Lucida Sans Unicode"/>
                <a:cs typeface="Lucida Sans Unicode"/>
              </a:rPr>
              <a:t>:]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4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4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610870">
              <a:lnSpc>
                <a:spcPct val="100000"/>
              </a:lnSpc>
              <a:spcBef>
                <a:spcPts val="35"/>
              </a:spcBef>
            </a:pPr>
            <a:r>
              <a:rPr dirty="0" sz="600" spc="-1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-1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10">
                <a:latin typeface="Lucida Sans Unicode"/>
                <a:cs typeface="Lucida Sans Unicode"/>
              </a:rPr>
              <a:t>return_most_common_venues(nyu_sports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iloc[ind,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220">
                <a:latin typeface="Lucida Sans Unicode"/>
                <a:cs typeface="Lucida Sans Unicode"/>
              </a:rPr>
              <a:t>:],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num_top_venues)</a:t>
            </a:r>
            <a:endParaRPr sz="1100">
              <a:latin typeface="Lucida Sans Unicode"/>
              <a:cs typeface="Lucida Sans Unicode"/>
            </a:endParaRPr>
          </a:p>
          <a:p>
            <a:pPr marL="537210">
              <a:lnSpc>
                <a:spcPct val="100000"/>
              </a:lnSpc>
              <a:spcBef>
                <a:spcPts val="1490"/>
              </a:spcBef>
            </a:pPr>
            <a:r>
              <a:rPr dirty="0" sz="1100" spc="55">
                <a:latin typeface="Lucida Sans Unicode"/>
                <a:cs typeface="Lucida Sans Unicode"/>
              </a:rPr>
              <a:t>sports_facilities_sorted</a:t>
            </a:r>
            <a:r>
              <a:rPr dirty="0" sz="1100" spc="5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5">
                <a:latin typeface="Lucida Sans Unicode"/>
                <a:cs typeface="Lucida Sans Unicode"/>
              </a:rPr>
              <a:t>head()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27329" y="6384161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[106]: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5984" y="6556246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606" y="6384161"/>
            <a:ext cx="43173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8115" marR="5080" indent="-146050">
              <a:lnSpc>
                <a:spcPct val="102699"/>
              </a:lnSpc>
              <a:spcBef>
                <a:spcPts val="55"/>
              </a:spcBef>
              <a:tabLst>
                <a:tab pos="1830705" algn="l"/>
                <a:tab pos="2630805" algn="l"/>
                <a:tab pos="4231005" algn="l"/>
              </a:tabLst>
            </a:pPr>
            <a:r>
              <a:rPr dirty="0" sz="1100" spc="-70">
                <a:latin typeface="Lucida Sans Unicode"/>
                <a:cs typeface="Lucida Sans Unicode"/>
              </a:rPr>
              <a:t>Neighborhood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1st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2nd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  </a:t>
            </a:r>
            <a:r>
              <a:rPr dirty="0" sz="1100" spc="-15">
                <a:latin typeface="Lucida Sans Unicode"/>
                <a:cs typeface="Lucida Sans Unicode"/>
              </a:rPr>
              <a:t>Bath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Beach	</a:t>
            </a:r>
            <a:r>
              <a:rPr dirty="0" sz="1100" spc="40">
                <a:latin typeface="Lucida Sans Unicode"/>
                <a:cs typeface="Lucida Sans Unicode"/>
              </a:rPr>
              <a:t>Surf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Spot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13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26934" y="6738802"/>
          <a:ext cx="479171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1818639"/>
                <a:gridCol w="1341119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3225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Battery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90424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Bay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Ridge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Bedford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Stuyvesant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75882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Bensonhurst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91463" y="7588693"/>
            <a:ext cx="4972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5690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3rd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4th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50">
                <a:latin typeface="Lucida Sans Unicode"/>
                <a:cs typeface="Lucida Sans Unicode"/>
              </a:rPr>
              <a:t>Co</a:t>
            </a:r>
            <a:r>
              <a:rPr dirty="0" sz="1100" spc="-285">
                <a:latin typeface="Lucida Sans Unicode"/>
                <a:cs typeface="Lucida Sans Unicode"/>
              </a:rPr>
              <a:t>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5th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5984" y="7760765"/>
            <a:ext cx="984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6084" y="7760765"/>
            <a:ext cx="24987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 indent="654050">
              <a:lnSpc>
                <a:spcPct val="102600"/>
              </a:lnSpc>
              <a:spcBef>
                <a:spcPts val="55"/>
              </a:spcBef>
            </a:pP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Weight </a:t>
            </a:r>
            <a:r>
              <a:rPr dirty="0" sz="1100" spc="-25">
                <a:latin typeface="Lucida Sans Unicode"/>
                <a:cs typeface="Lucida Sans Unicode"/>
              </a:rPr>
              <a:t>Loss </a:t>
            </a:r>
            <a:r>
              <a:rPr dirty="0" sz="1100" spc="-20">
                <a:latin typeface="Lucida Sans Unicode"/>
                <a:cs typeface="Lucida Sans Unicode"/>
              </a:rPr>
              <a:t>Center 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Soccer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 </a:t>
            </a:r>
            <a:r>
              <a:rPr dirty="0" sz="1100" spc="35">
                <a:latin typeface="Lucida Sans Unicode"/>
                <a:cs typeface="Lucida Sans Unicode"/>
              </a:rPr>
              <a:t>Fitness </a:t>
            </a:r>
            <a:r>
              <a:rPr dirty="0" sz="1100" spc="-20">
                <a:latin typeface="Lucida Sans Unicode"/>
                <a:cs typeface="Lucida Sans Unicode"/>
              </a:rPr>
              <a:t>Center 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984" y="8276995"/>
            <a:ext cx="16986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5190" indent="-873125">
              <a:lnSpc>
                <a:spcPct val="100000"/>
              </a:lnSpc>
              <a:spcBef>
                <a:spcPts val="90"/>
              </a:spcBef>
              <a:buAutoNum type="arabicPlain" startAt="3"/>
              <a:tabLst>
                <a:tab pos="885190" algn="l"/>
                <a:tab pos="885825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  <a:p>
            <a:pPr marL="375920" indent="-363855">
              <a:lnSpc>
                <a:spcPct val="100000"/>
              </a:lnSpc>
              <a:spcBef>
                <a:spcPts val="35"/>
              </a:spcBef>
              <a:buAutoNum type="arabicPlain" startAt="3"/>
              <a:tabLst>
                <a:tab pos="375920" algn="l"/>
                <a:tab pos="376555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Weight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Loss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6284" y="8276995"/>
            <a:ext cx="8985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0067" y="7760765"/>
            <a:ext cx="1334770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48945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  <a:p>
            <a:pPr algn="r" marL="303530" marR="5080" indent="800100">
              <a:lnSpc>
                <a:spcPct val="102600"/>
              </a:lnSpc>
            </a:pPr>
            <a:r>
              <a:rPr dirty="0" sz="1100" spc="-180">
                <a:latin typeface="Lucida Sans Unicode"/>
                <a:cs typeface="Lucida Sans Unicode"/>
              </a:rPr>
              <a:t>Gym  </a:t>
            </a: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</a:t>
            </a:r>
            <a:endParaRPr sz="1100">
              <a:latin typeface="Lucida Sans Unicode"/>
              <a:cs typeface="Lucida Sans Unicode"/>
            </a:endParaRPr>
          </a:p>
          <a:p>
            <a:pPr algn="r" marL="12700" marR="5080" indent="101790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Pool  </a:t>
            </a: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1450" y="8793212"/>
            <a:ext cx="4972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5690" algn="l"/>
              </a:tabLst>
            </a:pPr>
            <a:r>
              <a:rPr dirty="0" sz="1100" spc="-25">
                <a:latin typeface="Lucida Sans Unicode"/>
                <a:cs typeface="Lucida Sans Unicode"/>
              </a:rPr>
              <a:t>6th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7th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8th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493712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7364"/>
                <a:gridCol w="1745614"/>
                <a:gridCol w="1413510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3949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39497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5403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04965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6858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91463" y="1952052"/>
            <a:ext cx="32258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Lucida Sans Unicode"/>
                <a:cs typeface="Lucida Sans Unicode"/>
              </a:rPr>
              <a:t>9th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10th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984" y="2124124"/>
            <a:ext cx="984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5140" y="2124124"/>
            <a:ext cx="118935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30">
                <a:latin typeface="Lucida Sans Unicode"/>
                <a:cs typeface="Lucida Sans Unicode"/>
              </a:rPr>
              <a:t>Basketball </a:t>
            </a:r>
            <a:r>
              <a:rPr dirty="0" sz="1100" spc="-25">
                <a:latin typeface="Lucida Sans Unicode"/>
                <a:cs typeface="Lucida Sans Unicode"/>
              </a:rPr>
              <a:t>Court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endParaRPr sz="1100">
              <a:latin typeface="Lucida Sans Unicode"/>
              <a:cs typeface="Lucida Sans Unicode"/>
            </a:endParaRPr>
          </a:p>
          <a:p>
            <a:pPr algn="just" marL="375920" marR="5080" indent="72390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Boxing </a:t>
            </a:r>
            <a:r>
              <a:rPr dirty="0" sz="1100" spc="-229">
                <a:latin typeface="Lucida Sans Unicode"/>
                <a:cs typeface="Lucida Sans Unicode"/>
              </a:rPr>
              <a:t>Gym 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Golf </a:t>
            </a:r>
            <a:r>
              <a:rPr dirty="0" sz="1100" spc="-55">
                <a:latin typeface="Lucida Sans Unicode"/>
                <a:cs typeface="Lucida Sans Unicode"/>
              </a:rPr>
              <a:t>Course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Bike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Trail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8073" y="2124124"/>
            <a:ext cx="118935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r" marL="12700" marR="5080" indent="436245">
              <a:lnSpc>
                <a:spcPct val="102600"/>
              </a:lnSpc>
              <a:spcBef>
                <a:spcPts val="55"/>
              </a:spcBef>
            </a:pPr>
            <a:r>
              <a:rPr dirty="0" sz="1100" spc="20">
                <a:latin typeface="Lucida Sans Unicode"/>
                <a:cs typeface="Lucida Sans Unicode"/>
              </a:rPr>
              <a:t>Bike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Trail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Basketball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 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Tennis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Court 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Boxing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329" y="3153789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[107]: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052" y="3170883"/>
            <a:ext cx="5918835" cy="31496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65" i="1">
                <a:solidFill>
                  <a:srgbClr val="3F7F7F"/>
                </a:solidFill>
                <a:latin typeface="Palatino Linotype"/>
                <a:cs typeface="Palatino Linotype"/>
              </a:rPr>
              <a:t>K</a:t>
            </a:r>
            <a:r>
              <a:rPr dirty="0" sz="1100" spc="7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" i="1">
                <a:solidFill>
                  <a:srgbClr val="3F7F7F"/>
                </a:solidFill>
                <a:latin typeface="Palatino Linotype"/>
                <a:cs typeface="Palatino Linotype"/>
              </a:rPr>
              <a:t>means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clustering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more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libraries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F7F7F"/>
                </a:solidFill>
                <a:latin typeface="Palatino Linotype"/>
                <a:cs typeface="Palatino Linotype"/>
              </a:rPr>
              <a:t>import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4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80" b="1">
                <a:solidFill>
                  <a:srgbClr val="0000FF"/>
                </a:solidFill>
                <a:latin typeface="Palatino Linotype"/>
                <a:cs typeface="Palatino Linotype"/>
              </a:rPr>
              <a:t>random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29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b="1">
                <a:solidFill>
                  <a:srgbClr val="0000FF"/>
                </a:solidFill>
                <a:latin typeface="Palatino Linotype"/>
                <a:cs typeface="Palatino Linotype"/>
              </a:rPr>
              <a:t>matplotlib.pyplot</a:t>
            </a:r>
            <a:r>
              <a:rPr dirty="0" sz="1100" spc="30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7F00"/>
                </a:solidFill>
                <a:latin typeface="Palatino Linotype"/>
                <a:cs typeface="Palatino Linotype"/>
              </a:rPr>
              <a:t>as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b="1">
                <a:solidFill>
                  <a:srgbClr val="0000FF"/>
                </a:solidFill>
                <a:latin typeface="Palatino Linotype"/>
                <a:cs typeface="Palatino Linotype"/>
              </a:rPr>
              <a:t>plt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solidFill>
                  <a:srgbClr val="007F00"/>
                </a:solidFill>
                <a:latin typeface="Palatino Linotype"/>
                <a:cs typeface="Palatino Linotype"/>
              </a:rPr>
              <a:t>from</a:t>
            </a:r>
            <a:r>
              <a:rPr dirty="0" sz="1100" spc="7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 b="1">
                <a:solidFill>
                  <a:srgbClr val="0000FF"/>
                </a:solidFill>
                <a:latin typeface="Palatino Linotype"/>
                <a:cs typeface="Palatino Linotype"/>
              </a:rPr>
              <a:t>sklearn.datasets.samples_generator</a:t>
            </a:r>
            <a:r>
              <a:rPr dirty="0" sz="1100" spc="30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import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make_blobs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666666"/>
                </a:solidFill>
                <a:latin typeface="Lucida Sans Unicode"/>
                <a:cs typeface="Lucida Sans Unicode"/>
              </a:rPr>
              <a:t>%</a:t>
            </a:r>
            <a:r>
              <a:rPr dirty="0" sz="1100" spc="20" b="1">
                <a:solidFill>
                  <a:srgbClr val="007F00"/>
                </a:solidFill>
                <a:latin typeface="Palatino Linotype"/>
                <a:cs typeface="Palatino Linotype"/>
              </a:rPr>
              <a:t>matplotlib</a:t>
            </a:r>
            <a:r>
              <a:rPr dirty="0" sz="1100" spc="26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>
                <a:latin typeface="Lucida Sans Unicode"/>
                <a:cs typeface="Lucida Sans Unicode"/>
              </a:rPr>
              <a:t>inline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set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Palatino Linotype"/>
                <a:cs typeface="Palatino Linotype"/>
              </a:rPr>
              <a:t>number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F7F7F"/>
                </a:solidFill>
                <a:latin typeface="Palatino Linotype"/>
                <a:cs typeface="Palatino Linotype"/>
              </a:rPr>
              <a:t>of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clusters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latin typeface="Lucida Sans Unicode"/>
                <a:cs typeface="Lucida Sans Unicode"/>
              </a:rPr>
              <a:t>kclusters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100" spc="15">
                <a:latin typeface="Lucida Sans Unicode"/>
                <a:cs typeface="Lucida Sans Unicode"/>
              </a:rPr>
              <a:t>nyu_sports_clustering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nyu_sport</a:t>
            </a:r>
            <a:r>
              <a:rPr dirty="0" sz="1100" spc="-20">
                <a:latin typeface="Lucida Sans Unicode"/>
                <a:cs typeface="Lucida Sans Unicode"/>
              </a:rPr>
              <a:t>s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5">
                <a:latin typeface="Lucida Sans Unicode"/>
                <a:cs typeface="Lucida Sans Unicode"/>
              </a:rPr>
              <a:t>drop(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-70">
                <a:solidFill>
                  <a:srgbClr val="BA2121"/>
                </a:solidFill>
                <a:latin typeface="Lucida Sans Unicode"/>
                <a:cs typeface="Lucida Sans Unicode"/>
              </a:rPr>
              <a:t>Neighborhood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run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k-means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clustering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120">
                <a:latin typeface="Lucida Sans Unicode"/>
                <a:cs typeface="Lucida Sans Unicode"/>
              </a:rPr>
              <a:t>kmeans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KMeans(n_clusters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latin typeface="Lucida Sans Unicode"/>
                <a:cs typeface="Lucida Sans Unicode"/>
              </a:rPr>
              <a:t>kclusters,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random_state</a:t>
            </a:r>
            <a:r>
              <a:rPr dirty="0" sz="1100" spc="20">
                <a:solidFill>
                  <a:srgbClr val="666666"/>
                </a:solidFill>
                <a:latin typeface="Lucida Sans Unicode"/>
                <a:cs typeface="Lucida Sans Unicode"/>
              </a:rPr>
              <a:t>=0</a:t>
            </a:r>
            <a:r>
              <a:rPr dirty="0" sz="1100" spc="20">
                <a:latin typeface="Lucida Sans Unicode"/>
                <a:cs typeface="Lucida Sans Unicode"/>
              </a:rPr>
              <a:t>)</a:t>
            </a:r>
            <a:r>
              <a:rPr dirty="0" sz="1100" spc="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0">
                <a:latin typeface="Lucida Sans Unicode"/>
                <a:cs typeface="Lucida Sans Unicode"/>
              </a:rPr>
              <a:t>fit(nyu_sports_clustering)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check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cluster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F7F7F"/>
                </a:solidFill>
                <a:latin typeface="Palatino Linotype"/>
                <a:cs typeface="Palatino Linotype"/>
              </a:rPr>
              <a:t>labels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F7F7F"/>
                </a:solidFill>
                <a:latin typeface="Palatino Linotype"/>
                <a:cs typeface="Palatino Linotype"/>
              </a:rPr>
              <a:t>generated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F7F7F"/>
                </a:solidFill>
                <a:latin typeface="Palatino Linotype"/>
                <a:cs typeface="Palatino Linotype"/>
              </a:rPr>
              <a:t>each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i="1">
                <a:solidFill>
                  <a:srgbClr val="3F7F7F"/>
                </a:solidFill>
                <a:latin typeface="Palatino Linotype"/>
                <a:cs typeface="Palatino Linotype"/>
              </a:rPr>
              <a:t>row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 i="1">
                <a:solidFill>
                  <a:srgbClr val="3F7F7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dataframe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5">
                <a:latin typeface="Lucida Sans Unicode"/>
                <a:cs typeface="Lucida Sans Unicode"/>
              </a:rPr>
              <a:t>kmeans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">
                <a:latin typeface="Lucida Sans Unicode"/>
                <a:cs typeface="Lucida Sans Unicode"/>
              </a:rPr>
              <a:t>labels_[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5">
                <a:latin typeface="Lucida Sans Unicode"/>
                <a:cs typeface="Lucida Sans Unicode"/>
              </a:rPr>
              <a:t>: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10</a:t>
            </a:r>
            <a:r>
              <a:rPr dirty="0" sz="1100" spc="5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329" y="6420407"/>
            <a:ext cx="4181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[107]:</a:t>
            </a:r>
            <a:r>
              <a:rPr dirty="0" sz="1100" spc="295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Lucida Sans Unicode"/>
                <a:cs typeface="Lucida Sans Unicode"/>
              </a:rPr>
              <a:t>array([4,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0,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0,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0,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0,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4,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3,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0,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4,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105">
                <a:latin typeface="Lucida Sans Unicode"/>
                <a:cs typeface="Lucida Sans Unicode"/>
              </a:rPr>
              <a:t>4],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dtype=int32)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29" y="6761770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[108]: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052" y="6778886"/>
            <a:ext cx="5918835" cy="214185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F7F7F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40" i="1">
                <a:solidFill>
                  <a:srgbClr val="3F7F7F"/>
                </a:solidFill>
                <a:latin typeface="Palatino Linotype"/>
                <a:cs typeface="Palatino Linotype"/>
              </a:rPr>
              <a:t>new</a:t>
            </a:r>
            <a:r>
              <a:rPr dirty="0" sz="1100" spc="7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dataframe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5" i="1">
                <a:solidFill>
                  <a:srgbClr val="3F7F7F"/>
                </a:solidFill>
                <a:latin typeface="Palatino Linotype"/>
                <a:cs typeface="Palatino Linotype"/>
              </a:rPr>
              <a:t>including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F7F7F"/>
                </a:solidFill>
                <a:latin typeface="Palatino Linotype"/>
                <a:cs typeface="Palatino Linotype"/>
              </a:rPr>
              <a:t>cluser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top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10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35" i="1">
                <a:solidFill>
                  <a:srgbClr val="3F7F7F"/>
                </a:solidFill>
                <a:latin typeface="Palatino Linotype"/>
                <a:cs typeface="Palatino Linotype"/>
              </a:rPr>
              <a:t>sports</a:t>
            </a:r>
            <a:r>
              <a:rPr dirty="0" sz="1100" spc="13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18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18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180" i="1">
                <a:solidFill>
                  <a:srgbClr val="3F7F7F"/>
                </a:solidFill>
                <a:latin typeface="Palatino Linotype"/>
                <a:cs typeface="Palatino Linotype"/>
              </a:rPr>
              <a:t>facilities</a:t>
            </a:r>
            <a:r>
              <a:rPr dirty="0" sz="1100" spc="27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F7F7F"/>
                </a:solidFill>
                <a:latin typeface="Palatino Linotype"/>
                <a:cs typeface="Palatino Linotype"/>
              </a:rPr>
              <a:t>each</a:t>
            </a:r>
            <a:r>
              <a:rPr dirty="0" sz="1100" spc="27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F7F7F"/>
                </a:solidFill>
                <a:latin typeface="Palatino Linotype"/>
                <a:cs typeface="Palatino Linotype"/>
              </a:rPr>
              <a:t>neighborhood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0" i="1">
                <a:solidFill>
                  <a:srgbClr val="3F7F7F"/>
                </a:solidFill>
                <a:latin typeface="Palatino Linotype"/>
                <a:cs typeface="Palatino Linotype"/>
              </a:rPr>
              <a:t>add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clustering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0" i="1">
                <a:solidFill>
                  <a:srgbClr val="3F7F7F"/>
                </a:solidFill>
                <a:latin typeface="Palatino Linotype"/>
                <a:cs typeface="Palatino Linotype"/>
              </a:rPr>
              <a:t>labels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70">
                <a:latin typeface="Lucida Sans Unicode"/>
                <a:cs typeface="Lucida Sans Unicode"/>
              </a:rPr>
              <a:t>sports_facilities_sorted</a:t>
            </a:r>
            <a:r>
              <a:rPr dirty="0" sz="1100" spc="7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70">
                <a:latin typeface="Lucida Sans Unicode"/>
                <a:cs typeface="Lucida Sans Unicode"/>
              </a:rPr>
              <a:t>insert(</a:t>
            </a:r>
            <a:r>
              <a:rPr dirty="0" sz="1100" spc="7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70">
                <a:latin typeface="Lucida Sans Unicode"/>
                <a:cs typeface="Lucida Sans Unicode"/>
              </a:rPr>
              <a:t>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'Cluster</a:t>
            </a:r>
            <a:r>
              <a:rPr dirty="0" sz="1100" spc="21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5">
                <a:solidFill>
                  <a:srgbClr val="BA2121"/>
                </a:solidFill>
                <a:latin typeface="Lucida Sans Unicode"/>
                <a:cs typeface="Lucida Sans Unicode"/>
              </a:rPr>
              <a:t>Labels'</a:t>
            </a:r>
            <a:r>
              <a:rPr dirty="0" sz="1100" spc="75">
                <a:latin typeface="Lucida Sans Unicode"/>
                <a:cs typeface="Lucida Sans Unicode"/>
              </a:rPr>
              <a:t>,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kmeans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">
                <a:latin typeface="Lucida Sans Unicode"/>
                <a:cs typeface="Lucida Sans Unicode"/>
              </a:rPr>
              <a:t>labels_)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-85">
                <a:latin typeface="Lucida Sans Unicode"/>
                <a:cs typeface="Lucida Sans Unicode"/>
              </a:rPr>
              <a:t>nyu_merged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nyu_data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30" i="1">
                <a:solidFill>
                  <a:srgbClr val="3F7F7F"/>
                </a:solidFill>
                <a:latin typeface="Palatino Linotype"/>
                <a:cs typeface="Palatino Linotype"/>
              </a:rPr>
              <a:t>merge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F7F7F"/>
                </a:solidFill>
                <a:latin typeface="Palatino Linotype"/>
                <a:cs typeface="Palatino Linotype"/>
              </a:rPr>
              <a:t>nyu_sports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F7F7F"/>
                </a:solidFill>
                <a:latin typeface="Palatino Linotype"/>
                <a:cs typeface="Palatino Linotype"/>
              </a:rPr>
              <a:t>with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nyu_data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0" i="1">
                <a:solidFill>
                  <a:srgbClr val="3F7F7F"/>
                </a:solidFill>
                <a:latin typeface="Palatino Linotype"/>
                <a:cs typeface="Palatino Linotype"/>
              </a:rPr>
              <a:t>add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F7F7F"/>
                </a:solidFill>
                <a:latin typeface="Palatino Linotype"/>
                <a:cs typeface="Palatino Linotype"/>
              </a:rPr>
              <a:t>latitude/longitude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F7F7F"/>
                </a:solidFill>
                <a:latin typeface="Palatino Linotype"/>
                <a:cs typeface="Palatino Linotype"/>
              </a:rPr>
              <a:t>each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F7F7F"/>
                </a:solidFill>
                <a:latin typeface="Palatino Linotype"/>
                <a:cs typeface="Palatino Linotype"/>
              </a:rPr>
              <a:t>neighborhood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85">
                <a:latin typeface="Lucida Sans Unicode"/>
                <a:cs typeface="Lucida Sans Unicode"/>
              </a:rPr>
              <a:t>nyu_merged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nyu_merged</a:t>
            </a:r>
            <a:r>
              <a:rPr dirty="0" sz="1100" spc="3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35">
                <a:latin typeface="Lucida Sans Unicode"/>
                <a:cs typeface="Lucida Sans Unicode"/>
              </a:rPr>
              <a:t>join(sports_facilities_sorted</a:t>
            </a:r>
            <a:r>
              <a:rPr dirty="0" sz="1100" spc="3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2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2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20">
                <a:latin typeface="Lucida Sans Unicode"/>
                <a:cs typeface="Lucida Sans Unicode"/>
              </a:rPr>
              <a:t>set_index(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20">
                <a:latin typeface="Lucida Sans Unicode"/>
                <a:cs typeface="Lucida Sans Unicode"/>
              </a:rPr>
              <a:t>),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on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-2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490"/>
              </a:spcBef>
            </a:pPr>
            <a:r>
              <a:rPr dirty="0" sz="1100" spc="-30">
                <a:latin typeface="Lucida Sans Unicode"/>
                <a:cs typeface="Lucida Sans Unicode"/>
              </a:rPr>
              <a:t>nyu_merged</a:t>
            </a:r>
            <a:r>
              <a:rPr dirty="0" sz="1100" spc="-3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30">
                <a:latin typeface="Lucida Sans Unicode"/>
                <a:cs typeface="Lucida Sans Unicode"/>
              </a:rPr>
              <a:t>head()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check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F7F7F"/>
                </a:solidFill>
                <a:latin typeface="Palatino Linotype"/>
                <a:cs typeface="Palatino Linotype"/>
              </a:rPr>
              <a:t>last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 i="1">
                <a:solidFill>
                  <a:srgbClr val="3F7F7F"/>
                </a:solidFill>
                <a:latin typeface="Palatino Linotype"/>
                <a:cs typeface="Palatino Linotype"/>
              </a:rPr>
              <a:t>columns!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27329" y="903590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[108]: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662" y="903590"/>
            <a:ext cx="534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Borough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0706" y="903590"/>
            <a:ext cx="898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Lucida Sans Unicode"/>
                <a:cs typeface="Lucida Sans Unicode"/>
              </a:rPr>
              <a:t>Neighborhood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1752" y="903590"/>
            <a:ext cx="2789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9775" algn="l"/>
                <a:tab pos="1539875" algn="l"/>
                <a:tab pos="2703830" algn="l"/>
              </a:tabLst>
            </a:pPr>
            <a:r>
              <a:rPr dirty="0" sz="1100" spc="30">
                <a:latin typeface="Lucida Sans Unicode"/>
                <a:cs typeface="Lucida Sans Unicode"/>
              </a:rPr>
              <a:t>Latitude</a:t>
            </a:r>
            <a:r>
              <a:rPr dirty="0" sz="1100" spc="3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Longitude</a:t>
            </a:r>
            <a:r>
              <a:rPr dirty="0" sz="1100" spc="-25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Cluster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Labels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6934" y="1086146"/>
          <a:ext cx="515556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/>
                <a:gridCol w="1454785"/>
                <a:gridCol w="2073275"/>
                <a:gridCol w="650239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Marble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40.876551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-73.910660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Chinatown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40.715618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-73.994279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Washington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40.851903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-73.936900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Inwood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40.867684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-73.921210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Hamilton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80"/>
                        </a:lnSpc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40.823604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-73.949688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91463" y="2108109"/>
            <a:ext cx="4972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5690" algn="l"/>
              </a:tabLst>
            </a:pPr>
            <a:r>
              <a:rPr dirty="0" sz="1100" spc="15">
                <a:latin typeface="Lucida Sans Unicode"/>
                <a:cs typeface="Lucida Sans Unicode"/>
              </a:rPr>
              <a:t>1st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2nd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C</a:t>
            </a:r>
            <a:r>
              <a:rPr dirty="0" sz="1100" spc="-245">
                <a:latin typeface="Lucida Sans Unicode"/>
                <a:cs typeface="Lucida Sans Unicode"/>
              </a:rPr>
              <a:t>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3rd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984" y="2280181"/>
            <a:ext cx="984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6084" y="2280181"/>
            <a:ext cx="24987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72390">
              <a:lnSpc>
                <a:spcPct val="102600"/>
              </a:lnSpc>
              <a:spcBef>
                <a:spcPts val="55"/>
              </a:spcBef>
              <a:tabLst>
                <a:tab pos="1030605" algn="l"/>
                <a:tab pos="1176020" algn="l"/>
              </a:tabLst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		</a:t>
            </a: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Soccer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Field	</a:t>
            </a:r>
            <a:r>
              <a:rPr dirty="0" sz="1100" spc="-229">
                <a:latin typeface="Lucida Sans Unicode"/>
                <a:cs typeface="Lucida Sans Unicode"/>
              </a:rPr>
              <a:t>Gym</a:t>
            </a:r>
            <a:r>
              <a:rPr dirty="0" sz="1100" spc="-13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/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Fitness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5140" y="2624339"/>
            <a:ext cx="118935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endParaRPr sz="1100">
              <a:latin typeface="Lucida Sans Unicode"/>
              <a:cs typeface="Lucida Sans Unicode"/>
            </a:endParaRPr>
          </a:p>
          <a:p>
            <a:pPr marL="375920" marR="5080">
              <a:lnSpc>
                <a:spcPct val="102600"/>
              </a:lnSpc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9864" y="2624339"/>
            <a:ext cx="133477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r" marL="12700" marR="5080" indent="508634">
              <a:lnSpc>
                <a:spcPct val="102600"/>
              </a:lnSpc>
              <a:spcBef>
                <a:spcPts val="55"/>
              </a:spcBef>
            </a:pP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0064" y="2280181"/>
            <a:ext cx="133477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 indent="145415">
              <a:lnSpc>
                <a:spcPct val="102600"/>
              </a:lnSpc>
              <a:spcBef>
                <a:spcPts val="55"/>
              </a:spcBef>
            </a:pPr>
            <a:r>
              <a:rPr dirty="0" sz="1100" spc="30">
                <a:latin typeface="Lucida Sans Unicode"/>
                <a:cs typeface="Lucida Sans Unicode"/>
              </a:rPr>
              <a:t>Basketball </a:t>
            </a:r>
            <a:r>
              <a:rPr dirty="0" sz="1100" spc="-25">
                <a:latin typeface="Lucida Sans Unicode"/>
                <a:cs typeface="Lucida Sans Unicode"/>
              </a:rPr>
              <a:t>Court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Weight </a:t>
            </a:r>
            <a:r>
              <a:rPr dirty="0" sz="1100" spc="-25">
                <a:latin typeface="Lucida Sans Unicode"/>
                <a:cs typeface="Lucida Sans Unicode"/>
              </a:rPr>
              <a:t>Loss </a:t>
            </a:r>
            <a:r>
              <a:rPr dirty="0" sz="1100" spc="-20">
                <a:latin typeface="Lucida Sans Unicode"/>
                <a:cs typeface="Lucida Sans Unicode"/>
              </a:rPr>
              <a:t>Center 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  <a:p>
            <a:pPr algn="just" marL="12700" marR="5080" indent="101790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Pool  </a:t>
            </a: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1463" y="3312628"/>
            <a:ext cx="4972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5690" algn="l"/>
              </a:tabLst>
            </a:pPr>
            <a:r>
              <a:rPr dirty="0" sz="1100" spc="-25">
                <a:latin typeface="Lucida Sans Unicode"/>
                <a:cs typeface="Lucida Sans Unicode"/>
              </a:rPr>
              <a:t>4th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5th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90">
                <a:latin typeface="Lucida Sans Unicode"/>
                <a:cs typeface="Lucida Sans Unicode"/>
              </a:rPr>
              <a:t>C</a:t>
            </a:r>
            <a:r>
              <a:rPr dirty="0" sz="1100" spc="-245">
                <a:latin typeface="Lucida Sans Unicode"/>
                <a:cs typeface="Lucida Sans Unicode"/>
              </a:rPr>
              <a:t>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6th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26934" y="3495184"/>
          <a:ext cx="4937125" cy="207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0389"/>
                <a:gridCol w="1673225"/>
                <a:gridCol w="1414144"/>
              </a:tblGrid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5403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50999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349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7th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24130">
                        <a:lnSpc>
                          <a:spcPts val="1295"/>
                        </a:lnSpc>
                        <a:spcBef>
                          <a:spcPts val="35"/>
                        </a:spcBef>
                        <a:tabLst>
                          <a:tab pos="944880" algn="l"/>
                          <a:tab pos="2545080" algn="l"/>
                          <a:tab pos="399986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	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5403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5403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964804" y="4517160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463" y="5721679"/>
            <a:ext cx="1625600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302895" marR="5080" indent="-29083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Lucida Sans Unicode"/>
                <a:cs typeface="Lucida Sans Unicode"/>
              </a:rPr>
              <a:t>10th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 spc="-23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 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Weight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Loss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</a:t>
            </a:r>
            <a:endParaRPr sz="1100">
              <a:latin typeface="Lucida Sans Unicode"/>
              <a:cs typeface="Lucida Sans Unicode"/>
            </a:endParaRPr>
          </a:p>
          <a:p>
            <a:pPr algn="just" marL="739775" marR="5080" indent="145415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Boxing </a:t>
            </a:r>
            <a:r>
              <a:rPr dirty="0" sz="1100" spc="-229">
                <a:latin typeface="Lucida Sans Unicode"/>
                <a:cs typeface="Lucida Sans Unicode"/>
              </a:rPr>
              <a:t>Gym 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Climbing </a:t>
            </a:r>
            <a:r>
              <a:rPr dirty="0" sz="1100" spc="-229">
                <a:latin typeface="Lucida Sans Unicode"/>
                <a:cs typeface="Lucida Sans Unicode"/>
              </a:rPr>
              <a:t>Gym 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Climbing </a:t>
            </a:r>
            <a:r>
              <a:rPr dirty="0" sz="1100" spc="-229">
                <a:latin typeface="Lucida Sans Unicode"/>
                <a:cs typeface="Lucida Sans Unicode"/>
              </a:rPr>
              <a:t>Gym </a:t>
            </a:r>
            <a:r>
              <a:rPr dirty="0" sz="1100" spc="-22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Cycle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5984" y="5893751"/>
            <a:ext cx="984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329" y="6923416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[125]: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7052" y="6940518"/>
            <a:ext cx="5918835" cy="211518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14" i="1">
                <a:solidFill>
                  <a:srgbClr val="3F7F7F"/>
                </a:solidFill>
                <a:latin typeface="Palatino Linotype"/>
                <a:cs typeface="Palatino Linotype"/>
              </a:rPr>
              <a:t>Visualize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resulting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clusters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create</a:t>
            </a:r>
            <a:r>
              <a:rPr dirty="0" sz="1100" spc="26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60" i="1">
                <a:solidFill>
                  <a:srgbClr val="3F7F7F"/>
                </a:solidFill>
                <a:latin typeface="Palatino Linotype"/>
                <a:cs typeface="Palatino Linotype"/>
              </a:rPr>
              <a:t>map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Lucida Sans Unicode"/>
                <a:cs typeface="Lucida Sans Unicode"/>
              </a:rPr>
              <a:t>map_clusters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folium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Map(location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95">
                <a:latin typeface="Lucida Sans Unicode"/>
                <a:cs typeface="Lucida Sans Unicode"/>
              </a:rPr>
              <a:t>[latitude,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longitude],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zoom_start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-13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set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color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scheme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9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Palatino Linotype"/>
                <a:cs typeface="Palatino Linotype"/>
              </a:rPr>
              <a:t>clusters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105">
                <a:latin typeface="Lucida Sans Unicode"/>
                <a:cs typeface="Lucida Sans Unicode"/>
              </a:rPr>
              <a:t>x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14">
                <a:latin typeface="Lucida Sans Unicode"/>
                <a:cs typeface="Lucida Sans Unicode"/>
              </a:rPr>
              <a:t>np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30">
                <a:latin typeface="Lucida Sans Unicode"/>
                <a:cs typeface="Lucida Sans Unicode"/>
              </a:rPr>
              <a:t>arange(kclusters)</a:t>
            </a:r>
            <a:endParaRPr sz="1100">
              <a:latin typeface="Lucida Sans Unicode"/>
              <a:cs typeface="Lucida Sans Unicode"/>
            </a:endParaRPr>
          </a:p>
          <a:p>
            <a:pPr marL="37465" marR="2017395">
              <a:lnSpc>
                <a:spcPct val="102600"/>
              </a:lnSpc>
            </a:pPr>
            <a:r>
              <a:rPr dirty="0" sz="1100" spc="5">
                <a:latin typeface="Lucida Sans Unicode"/>
                <a:cs typeface="Lucida Sans Unicode"/>
              </a:rPr>
              <a:t>ys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29">
                <a:latin typeface="Lucida Sans Unicode"/>
                <a:cs typeface="Lucida Sans Unicode"/>
              </a:rPr>
              <a:t>[i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5">
                <a:latin typeface="Lucida Sans Unicode"/>
                <a:cs typeface="Lucida Sans Unicode"/>
              </a:rPr>
              <a:t>x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latin typeface="Lucida Sans Unicode"/>
                <a:cs typeface="Lucida Sans Unicode"/>
              </a:rPr>
              <a:t>(i</a:t>
            </a:r>
            <a:r>
              <a:rPr dirty="0" sz="1100" spc="70">
                <a:solidFill>
                  <a:srgbClr val="666666"/>
                </a:solidFill>
                <a:latin typeface="Lucida Sans Unicode"/>
                <a:cs typeface="Lucida Sans Unicode"/>
              </a:rPr>
              <a:t>*</a:t>
            </a:r>
            <a:r>
              <a:rPr dirty="0" sz="1100" spc="70">
                <a:latin typeface="Lucida Sans Unicode"/>
                <a:cs typeface="Lucida Sans Unicode"/>
              </a:rPr>
              <a:t>x)</a:t>
            </a:r>
            <a:r>
              <a:rPr dirty="0" sz="1100" spc="70">
                <a:solidFill>
                  <a:srgbClr val="666666"/>
                </a:solidFill>
                <a:latin typeface="Lucida Sans Unicode"/>
                <a:cs typeface="Lucida Sans Unicode"/>
              </a:rPr>
              <a:t>**2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8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0">
                <a:latin typeface="Lucida Sans Unicode"/>
                <a:cs typeface="Lucida Sans Unicode"/>
              </a:rPr>
              <a:t>i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5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45">
                <a:latin typeface="Lucida Sans Unicode"/>
                <a:cs typeface="Lucida Sans Unicode"/>
              </a:rPr>
              <a:t>(kclusters)] 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colors_array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cm</a:t>
            </a:r>
            <a:r>
              <a:rPr dirty="0" sz="1100" spc="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10">
                <a:latin typeface="Lucida Sans Unicode"/>
                <a:cs typeface="Lucida Sans Unicode"/>
              </a:rPr>
              <a:t>rainbow(np</a:t>
            </a:r>
            <a:r>
              <a:rPr dirty="0" sz="1100" spc="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10">
                <a:latin typeface="Lucida Sans Unicode"/>
                <a:cs typeface="Lucida Sans Unicode"/>
              </a:rPr>
              <a:t>linspace(</a:t>
            </a:r>
            <a:r>
              <a:rPr dirty="0" sz="1100" spc="1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10">
                <a:latin typeface="Lucida Sans Unicode"/>
                <a:cs typeface="Lucida Sans Unicode"/>
              </a:rPr>
              <a:t>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105">
                <a:solidFill>
                  <a:srgbClr val="007F00"/>
                </a:solidFill>
                <a:latin typeface="Lucida Sans Unicode"/>
                <a:cs typeface="Lucida Sans Unicode"/>
              </a:rPr>
              <a:t>len</a:t>
            </a:r>
            <a:r>
              <a:rPr dirty="0" sz="1100" spc="105">
                <a:latin typeface="Lucida Sans Unicode"/>
                <a:cs typeface="Lucida Sans Unicode"/>
              </a:rPr>
              <a:t>(ys)))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rainbow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[colors</a:t>
            </a:r>
            <a:r>
              <a:rPr dirty="0" sz="1100" spc="4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45">
                <a:latin typeface="Lucida Sans Unicode"/>
                <a:cs typeface="Lucida Sans Unicode"/>
              </a:rPr>
              <a:t>rgb2hex(i)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29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0">
                <a:latin typeface="Lucida Sans Unicode"/>
                <a:cs typeface="Lucida Sans Unicode"/>
              </a:rPr>
              <a:t>i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9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colors_array]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0" i="1">
                <a:solidFill>
                  <a:srgbClr val="3F7F7F"/>
                </a:solidFill>
                <a:latin typeface="Palatino Linotype"/>
                <a:cs typeface="Palatino Linotype"/>
              </a:rPr>
              <a:t>add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F7F7F"/>
                </a:solidFill>
                <a:latin typeface="Palatino Linotype"/>
                <a:cs typeface="Palatino Linotype"/>
              </a:rPr>
              <a:t>markers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60" i="1">
                <a:solidFill>
                  <a:srgbClr val="3F7F7F"/>
                </a:solidFill>
                <a:latin typeface="Palatino Linotype"/>
                <a:cs typeface="Palatino Linotype"/>
              </a:rPr>
              <a:t>map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0"/>
              </a:spcBef>
            </a:pPr>
            <a:r>
              <a:rPr dirty="0" sz="1100" spc="-10">
                <a:latin typeface="Lucida Sans Unicode"/>
                <a:cs typeface="Lucida Sans Unicode"/>
              </a:rPr>
              <a:t>markers_colors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15">
                <a:latin typeface="Lucida Sans Unicode"/>
                <a:cs typeface="Lucida Sans Unicode"/>
              </a:rPr>
              <a:t>[]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052" y="914371"/>
            <a:ext cx="5918835" cy="249618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510" rIns="0" bIns="0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  <a:defRPr/>
            </a:pPr>
            <a:r>
              <a:rPr sz="1100" b="1" spc="8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1100" b="1" spc="305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1100" spc="150">
                <a:latin typeface="Lucida Sans Unicode"/>
                <a:cs typeface="Lucida Sans Unicode"/>
              </a:rPr>
              <a:t>lat,</a:t>
            </a:r>
            <a:r>
              <a:rPr sz="1100" spc="234">
                <a:latin typeface="Lucida Sans Unicode"/>
                <a:cs typeface="Lucida Sans Unicode"/>
              </a:rPr>
              <a:t> </a:t>
            </a:r>
            <a:r>
              <a:rPr sz="1100" spc="65">
                <a:latin typeface="Lucida Sans Unicode"/>
                <a:cs typeface="Lucida Sans Unicode"/>
              </a:rPr>
              <a:t>lon,</a:t>
            </a:r>
            <a:r>
              <a:rPr sz="1100" spc="234">
                <a:latin typeface="Lucida Sans Unicode"/>
                <a:cs typeface="Lucida Sans Unicode"/>
              </a:rPr>
              <a:t> </a:t>
            </a:r>
            <a:r>
              <a:rPr sz="1100" spc="60">
                <a:latin typeface="Lucida Sans Unicode"/>
                <a:cs typeface="Lucida Sans Unicode"/>
              </a:rPr>
              <a:t>poi,</a:t>
            </a:r>
            <a:r>
              <a:rPr sz="1100" spc="229">
                <a:latin typeface="Lucida Sans Unicode"/>
                <a:cs typeface="Lucida Sans Unicode"/>
              </a:rPr>
              <a:t> </a:t>
            </a:r>
            <a:r>
              <a:rPr sz="1100" spc="55">
                <a:latin typeface="Lucida Sans Unicode"/>
                <a:cs typeface="Lucida Sans Unicode"/>
              </a:rPr>
              <a:t>cluster</a:t>
            </a:r>
            <a:r>
              <a:rPr sz="1100" spc="234">
                <a:latin typeface="Lucida Sans Unicode"/>
                <a:cs typeface="Lucida Sans Unicode"/>
              </a:rPr>
              <a:t> </a:t>
            </a:r>
            <a:r>
              <a:rPr sz="1100" b="1" spc="50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sz="1100" b="1" spc="310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sz="1100" spc="40">
                <a:solidFill>
                  <a:srgbClr val="007f00"/>
                </a:solidFill>
                <a:latin typeface="Lucida Sans Unicode"/>
                <a:cs typeface="Lucida Sans Unicode"/>
              </a:rPr>
              <a:t>zip</a:t>
            </a:r>
            <a:r>
              <a:rPr sz="1100" spc="40">
                <a:latin typeface="Lucida Sans Unicode"/>
                <a:cs typeface="Lucida Sans Unicode"/>
              </a:rPr>
              <a:t>(nyu_merged[</a:t>
            </a:r>
            <a:r>
              <a:rPr sz="1100" spc="40">
                <a:solidFill>
                  <a:srgbClr val="ba2121"/>
                </a:solidFill>
                <a:latin typeface="Lucida Sans Unicode"/>
                <a:cs typeface="Lucida Sans Unicode"/>
              </a:rPr>
              <a:t>'Latitude'</a:t>
            </a:r>
            <a:r>
              <a:rPr sz="1100" spc="40">
                <a:latin typeface="Lucida Sans Unicode"/>
                <a:cs typeface="Lucida Sans Unicode"/>
              </a:rPr>
              <a:t>],</a:t>
            </a:r>
            <a:r>
              <a:rPr sz="1100" spc="4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 spc="4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  <a:defRPr/>
            </a:pPr>
            <a:r>
              <a:rPr sz="600" b="0" i="1" spc="10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sz="600" i="1" spc="1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1100" spc="10">
                <a:latin typeface="Lucida Sans Unicode"/>
                <a:cs typeface="Lucida Sans Unicode"/>
              </a:rPr>
              <a:t>nyu_merged[</a:t>
            </a:r>
            <a:r>
              <a:rPr sz="1100" spc="10">
                <a:solidFill>
                  <a:srgbClr val="ba2121"/>
                </a:solidFill>
                <a:latin typeface="Lucida Sans Unicode"/>
                <a:cs typeface="Lucida Sans Unicode"/>
              </a:rPr>
              <a:t>'Longitude'</a:t>
            </a:r>
            <a:r>
              <a:rPr sz="1100" spc="10">
                <a:latin typeface="Lucida Sans Unicode"/>
                <a:cs typeface="Lucida Sans Unicode"/>
              </a:rPr>
              <a:t>],</a:t>
            </a:r>
            <a:r>
              <a:rPr sz="1100" spc="270">
                <a:latin typeface="Lucida Sans Unicode"/>
                <a:cs typeface="Lucida Sans Unicode"/>
              </a:rPr>
              <a:t> </a:t>
            </a:r>
            <a:r>
              <a:rPr sz="1100" spc="-15">
                <a:latin typeface="Lucida Sans Unicode"/>
                <a:cs typeface="Lucida Sans Unicode"/>
              </a:rPr>
              <a:t>nyu_merged[</a:t>
            </a:r>
            <a:r>
              <a:rPr sz="1100" spc="-15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sz="1100" spc="-15">
                <a:latin typeface="Lucida Sans Unicode"/>
                <a:cs typeface="Lucida Sans Unicode"/>
              </a:rPr>
              <a:t>],</a:t>
            </a:r>
            <a:r>
              <a:rPr sz="1100" spc="275">
                <a:latin typeface="Lucida Sans Unicode"/>
                <a:cs typeface="Lucida Sans Unicode"/>
              </a:rPr>
              <a:t> </a:t>
            </a:r>
            <a:r>
              <a:rPr sz="1100" spc="5">
                <a:latin typeface="Lucida Sans Unicode"/>
                <a:cs typeface="Lucida Sans Unicode"/>
              </a:rPr>
              <a:t>nyu_merged[</a:t>
            </a:r>
            <a:r>
              <a:rPr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'Cluster</a:t>
            </a:r>
            <a:r>
              <a:rPr sz="1100" spc="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 spc="5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  <a:defRPr/>
            </a:pPr>
            <a:r>
              <a:rPr sz="600" b="0" i="1" spc="95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sz="600" i="1" spc="95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1100" spc="95">
                <a:solidFill>
                  <a:srgbClr val="ba2121"/>
                </a:solidFill>
                <a:latin typeface="Lucida Sans Unicode"/>
                <a:cs typeface="Lucida Sans Unicode"/>
              </a:rPr>
              <a:t>Labels'</a:t>
            </a:r>
            <a:r>
              <a:rPr sz="1100" spc="95">
                <a:latin typeface="Lucida Sans Unicode"/>
                <a:cs typeface="Lucida Sans Unicode"/>
              </a:rPr>
              <a:t>]):</a:t>
            </a:r>
            <a:endParaRPr sz="1100" spc="95">
              <a:latin typeface="Lucida Sans Unicode"/>
              <a:cs typeface="Lucida Sans Unicode"/>
            </a:endParaRPr>
          </a:p>
          <a:p>
            <a:pPr marL="328295" marR="53340">
              <a:lnSpc>
                <a:spcPct val="102600"/>
              </a:lnSpc>
              <a:spcBef>
                <a:spcPts val="100"/>
              </a:spcBef>
              <a:defRPr/>
            </a:pPr>
            <a:r>
              <a:rPr sz="1100" spc="60">
                <a:latin typeface="Lucida Sans Unicode"/>
                <a:cs typeface="Lucida Sans Unicode"/>
              </a:rPr>
              <a:t>label</a:t>
            </a:r>
            <a:r>
              <a:rPr sz="1100" spc="234"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2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30">
                <a:latin typeface="Lucida Sans Unicode"/>
                <a:cs typeface="Lucida Sans Unicode"/>
              </a:rPr>
              <a:t>folium</a:t>
            </a:r>
            <a:r>
              <a:rPr sz="1100" spc="3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>
                <a:latin typeface="Lucida Sans Unicode"/>
                <a:cs typeface="Lucida Sans Unicode"/>
              </a:rPr>
              <a:t>Popup(</a:t>
            </a:r>
            <a:r>
              <a:rPr sz="1100" spc="30">
                <a:solidFill>
                  <a:srgbClr val="007f00"/>
                </a:solidFill>
                <a:latin typeface="Lucida Sans Unicode"/>
                <a:cs typeface="Lucida Sans Unicode"/>
              </a:rPr>
              <a:t>str</a:t>
            </a:r>
            <a:r>
              <a:rPr sz="1100" spc="30">
                <a:latin typeface="Lucida Sans Unicode"/>
                <a:cs typeface="Lucida Sans Unicode"/>
              </a:rPr>
              <a:t>(poi)</a:t>
            </a:r>
            <a:r>
              <a:rPr sz="1100" spc="234"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sz="1100" spc="-2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23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Cluster</a:t>
            </a:r>
            <a:r>
              <a:rPr sz="1100" spc="23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sz="1100" spc="23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sz="1100" spc="-2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100">
                <a:solidFill>
                  <a:srgbClr val="007f00"/>
                </a:solidFill>
                <a:latin typeface="Lucida Sans Unicode"/>
                <a:cs typeface="Lucida Sans Unicode"/>
              </a:rPr>
              <a:t>str</a:t>
            </a:r>
            <a:r>
              <a:rPr sz="1100" spc="100">
                <a:latin typeface="Lucida Sans Unicode"/>
                <a:cs typeface="Lucida Sans Unicode"/>
              </a:rPr>
              <a:t>(cluster),</a:t>
            </a:r>
            <a:r>
              <a:rPr sz="1100" spc="234">
                <a:latin typeface="Lucida Sans Unicode"/>
                <a:cs typeface="Lucida Sans Unicode"/>
              </a:rPr>
              <a:t> </a:t>
            </a:r>
            <a:r>
              <a:rPr sz="1100" spc="-25">
                <a:latin typeface="Lucida Sans Unicode"/>
                <a:cs typeface="Lucida Sans Unicode"/>
              </a:rPr>
              <a:t>parse_html</a:t>
            </a:r>
            <a:r>
              <a:rPr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b="1" spc="-25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sz="1100" spc="-25">
                <a:latin typeface="Lucida Sans Unicode"/>
                <a:cs typeface="Lucida Sans Unicode"/>
              </a:rPr>
              <a:t>) </a:t>
            </a:r>
            <a:r>
              <a:rPr sz="1100" spc="-335">
                <a:latin typeface="Lucida Sans Unicode"/>
                <a:cs typeface="Lucida Sans Unicode"/>
              </a:rPr>
              <a:t> </a:t>
            </a:r>
            <a:r>
              <a:rPr sz="1100" spc="25">
                <a:latin typeface="Lucida Sans Unicode"/>
                <a:cs typeface="Lucida Sans Unicode"/>
              </a:rPr>
              <a:t>folium</a:t>
            </a:r>
            <a:r>
              <a:rPr sz="1100" spc="2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5">
                <a:latin typeface="Lucida Sans Unicode"/>
                <a:cs typeface="Lucida Sans Unicode"/>
              </a:rPr>
              <a:t>CircleMarker(</a:t>
            </a:r>
            <a:endParaRPr sz="1100" spc="25">
              <a:latin typeface="Lucida Sans Unicode"/>
              <a:cs typeface="Lucida Sans Unicode"/>
            </a:endParaRPr>
          </a:p>
          <a:p>
            <a:pPr marL="619760" marR="4417695">
              <a:lnSpc>
                <a:spcPct val="102600"/>
              </a:lnSpc>
              <a:defRPr/>
            </a:pPr>
            <a:r>
              <a:rPr sz="1100" spc="160">
                <a:latin typeface="Lucida Sans Unicode"/>
                <a:cs typeface="Lucida Sans Unicode"/>
              </a:rPr>
              <a:t>[lat,</a:t>
            </a:r>
            <a:r>
              <a:rPr sz="1100" spc="185">
                <a:latin typeface="Lucida Sans Unicode"/>
                <a:cs typeface="Lucida Sans Unicode"/>
              </a:rPr>
              <a:t> </a:t>
            </a:r>
            <a:r>
              <a:rPr sz="1100" spc="95">
                <a:latin typeface="Lucida Sans Unicode"/>
                <a:cs typeface="Lucida Sans Unicode"/>
              </a:rPr>
              <a:t>lon], </a:t>
            </a:r>
            <a:r>
              <a:rPr sz="1100" spc="100">
                <a:latin typeface="Lucida Sans Unicode"/>
                <a:cs typeface="Lucida Sans Unicode"/>
              </a:rPr>
              <a:t> </a:t>
            </a:r>
            <a:r>
              <a:rPr sz="1100" spc="-10">
                <a:latin typeface="Lucida Sans Unicode"/>
                <a:cs typeface="Lucida Sans Unicode"/>
              </a:rPr>
              <a:t>radius</a:t>
            </a:r>
            <a:r>
              <a:rPr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=5</a:t>
            </a:r>
            <a:r>
              <a:rPr sz="1100" spc="-10">
                <a:latin typeface="Lucida Sans Unicode"/>
                <a:cs typeface="Lucida Sans Unicode"/>
              </a:rPr>
              <a:t>, </a:t>
            </a:r>
            <a:r>
              <a:rPr sz="1100" spc="-5">
                <a:latin typeface="Lucida Sans Unicode"/>
                <a:cs typeface="Lucida Sans Unicode"/>
              </a:rPr>
              <a:t> </a:t>
            </a:r>
            <a:r>
              <a:rPr sz="1100" spc="-114">
                <a:latin typeface="Lucida Sans Unicode"/>
                <a:cs typeface="Lucida Sans Unicode"/>
              </a:rPr>
              <a:t>popup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90">
                <a:latin typeface="Lucida Sans Unicode"/>
                <a:cs typeface="Lucida Sans Unicode"/>
              </a:rPr>
              <a:t>label,</a:t>
            </a:r>
            <a:endParaRPr sz="1100" spc="90">
              <a:latin typeface="Lucida Sans Unicode"/>
              <a:cs typeface="Lucida Sans Unicode"/>
            </a:endParaRPr>
          </a:p>
          <a:p>
            <a:pPr marL="619760" marR="3108325">
              <a:lnSpc>
                <a:spcPct val="102600"/>
              </a:lnSpc>
              <a:defRPr/>
            </a:pPr>
            <a:r>
              <a:rPr sz="1100" spc="15">
                <a:latin typeface="Lucida Sans Unicode"/>
                <a:cs typeface="Lucida Sans Unicode"/>
              </a:rPr>
              <a:t>color</a:t>
            </a:r>
            <a:r>
              <a:rPr sz="1100" spc="1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5">
                <a:latin typeface="Lucida Sans Unicode"/>
                <a:cs typeface="Lucida Sans Unicode"/>
              </a:rPr>
              <a:t>rainbow[cluster</a:t>
            </a:r>
            <a:r>
              <a:rPr sz="1100" spc="15">
                <a:solidFill>
                  <a:srgbClr val="666666"/>
                </a:solidFill>
                <a:latin typeface="Lucida Sans Unicode"/>
                <a:cs typeface="Lucida Sans Unicode"/>
              </a:rPr>
              <a:t>-1</a:t>
            </a:r>
            <a:r>
              <a:rPr sz="1100" spc="15">
                <a:latin typeface="Lucida Sans Unicode"/>
                <a:cs typeface="Lucida Sans Unicode"/>
              </a:rPr>
              <a:t>], </a:t>
            </a:r>
            <a:r>
              <a:rPr sz="1100" spc="20">
                <a:latin typeface="Lucida Sans Unicode"/>
                <a:cs typeface="Lucida Sans Unicode"/>
              </a:rPr>
              <a:t> </a:t>
            </a:r>
            <a:r>
              <a:rPr sz="1100" spc="75">
                <a:latin typeface="Lucida Sans Unicode"/>
                <a:cs typeface="Lucida Sans Unicode"/>
              </a:rPr>
              <a:t>fill</a:t>
            </a:r>
            <a:r>
              <a:rPr sz="1100" spc="7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b="1" spc="75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sz="1100" spc="75">
                <a:latin typeface="Lucida Sans Unicode"/>
                <a:cs typeface="Lucida Sans Unicode"/>
              </a:rPr>
              <a:t>, </a:t>
            </a:r>
            <a:r>
              <a:rPr sz="1100" spc="80">
                <a:latin typeface="Lucida Sans Unicode"/>
                <a:cs typeface="Lucida Sans Unicode"/>
              </a:rPr>
              <a:t> </a:t>
            </a:r>
            <a:r>
              <a:rPr sz="1100" spc="45">
                <a:latin typeface="Lucida Sans Unicode"/>
                <a:cs typeface="Lucida Sans Unicode"/>
              </a:rPr>
              <a:t>fill_color</a:t>
            </a:r>
            <a:r>
              <a:rPr sz="1100" spc="4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45">
                <a:latin typeface="Lucida Sans Unicode"/>
                <a:cs typeface="Lucida Sans Unicode"/>
              </a:rPr>
              <a:t>rainbow[cluster</a:t>
            </a:r>
            <a:r>
              <a:rPr sz="1100" spc="45">
                <a:solidFill>
                  <a:srgbClr val="666666"/>
                </a:solidFill>
                <a:latin typeface="Lucida Sans Unicode"/>
                <a:cs typeface="Lucida Sans Unicode"/>
              </a:rPr>
              <a:t>-1</a:t>
            </a:r>
            <a:r>
              <a:rPr sz="1100" spc="45">
                <a:latin typeface="Lucida Sans Unicode"/>
                <a:cs typeface="Lucida Sans Unicode"/>
              </a:rPr>
              <a:t>],</a:t>
            </a:r>
            <a:endParaRPr sz="1100" spc="45">
              <a:latin typeface="Lucida Sans Unicode"/>
              <a:cs typeface="Lucida Sans Unicode"/>
            </a:endParaRPr>
          </a:p>
          <a:p>
            <a:pPr marL="619760">
              <a:lnSpc>
                <a:spcPct val="100000"/>
              </a:lnSpc>
              <a:spcBef>
                <a:spcPts val="35"/>
              </a:spcBef>
              <a:defRPr/>
            </a:pPr>
            <a:r>
              <a:rPr sz="1100" spc="30">
                <a:latin typeface="Lucida Sans Unicode"/>
                <a:cs typeface="Lucida Sans Unicode"/>
              </a:rPr>
              <a:t>fill_opacity</a:t>
            </a:r>
            <a:r>
              <a:rPr sz="1100" spc="30">
                <a:solidFill>
                  <a:srgbClr val="666666"/>
                </a:solidFill>
                <a:latin typeface="Lucida Sans Unicode"/>
                <a:cs typeface="Lucida Sans Unicode"/>
              </a:rPr>
              <a:t>=0.7</a:t>
            </a:r>
            <a:r>
              <a:rPr sz="1100" spc="30">
                <a:latin typeface="Lucida Sans Unicode"/>
                <a:cs typeface="Lucida Sans Unicode"/>
              </a:rPr>
              <a:t>)</a:t>
            </a:r>
            <a:r>
              <a:rPr sz="1100" spc="3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30">
                <a:latin typeface="Lucida Sans Unicode"/>
                <a:cs typeface="Lucida Sans Unicode"/>
              </a:rPr>
              <a:t>add_to(map_clusters)</a:t>
            </a:r>
            <a:endParaRPr sz="1100" spc="3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defRPr/>
            </a:pPr>
            <a:r>
              <a:rPr sz="1100" spc="-15">
                <a:latin typeface="Lucida Sans Unicode"/>
                <a:cs typeface="Lucida Sans Unicode"/>
              </a:rPr>
              <a:t>map_clusters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209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  <a:defRPr/>
            </a:pPr>
            <a:fld id="{81D60167-4931-47E6-BA6A-407CBD079E47}" type="slidenum">
              <a:rPr lang="en-US" spc="-5"/>
              <a:pPr marL="38100">
                <a:lnSpc>
                  <a:spcPct val="100000"/>
                </a:lnSpc>
                <a:spcBef>
                  <a:spcPts val="229"/>
                </a:spcBef>
                <a:defRPr/>
              </a:pPr>
              <a:t>54</a:t>
            </a:fld>
            <a:endParaRPr lang="en-US" spc="-5"/>
          </a:p>
        </p:txBody>
      </p:sp>
      <p:sp>
        <p:nvSpPr>
          <p:cNvPr id="13" name="object 3"/>
          <p:cNvSpPr txBox="1"/>
          <p:nvPr/>
        </p:nvSpPr>
        <p:spPr>
          <a:xfrm>
            <a:off x="427329" y="3510583"/>
            <a:ext cx="3235325" cy="489917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  <a:defRPr/>
            </a:pPr>
            <a:r>
              <a:rPr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[125]:</a:t>
            </a:r>
            <a:r>
              <a:rPr sz="1100" spc="27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-20">
                <a:solidFill>
                  <a:srgbClr val="000000"/>
                </a:solidFill>
                <a:latin typeface="Lucida Sans Unicode"/>
                <a:cs typeface="Lucida Sans Unicode"/>
              </a:rPr>
              <a:t>&lt;folium.folium.Map</a:t>
            </a:r>
            <a:r>
              <a:rPr sz="1100" spc="2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60">
                <a:solidFill>
                  <a:srgbClr val="000000"/>
                </a:solidFill>
                <a:latin typeface="Lucida Sans Unicode"/>
                <a:cs typeface="Lucida Sans Unicode"/>
              </a:rPr>
              <a:t>at</a:t>
            </a:r>
            <a:r>
              <a:rPr sz="1100" spc="204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04">
                <a:solidFill>
                  <a:srgbClr val="000000"/>
                </a:solidFill>
                <a:latin typeface="Lucida Sans Unicode"/>
                <a:cs typeface="Lucida Sans Unicode"/>
              </a:rPr>
              <a:t>0x7fb410bc7470&gt;</a:t>
            </a:r>
            <a:endParaRPr sz="1100" spc="-104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95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487045">
              <a:lnSpc>
                <a:spcPct val="100000"/>
              </a:lnSpc>
              <a:defRPr/>
            </a:pPr>
            <a:r>
              <a:rPr sz="1100" spc="-15">
                <a:solidFill>
                  <a:srgbClr val="000000"/>
                </a:solidFill>
                <a:latin typeface="Palatino Linotype"/>
                <a:cs typeface="Palatino Linotype"/>
              </a:rPr>
              <a:t>Examine</a:t>
            </a:r>
            <a:r>
              <a:rPr sz="1100" spc="65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1100" spc="-20">
                <a:solidFill>
                  <a:srgbClr val="000000"/>
                </a:solidFill>
                <a:latin typeface="Palatino Linotype"/>
                <a:cs typeface="Palatino Linotype"/>
              </a:rPr>
              <a:t>Clusters</a:t>
            </a:r>
            <a:endParaRPr sz="1100">
              <a:solidFill>
                <a:srgbClr val="000000"/>
              </a:solidFill>
              <a:latin typeface="Palatino Linotype"/>
              <a:cs typeface="Palatino Linotype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3429000"/>
            <a:ext cx="5976747" cy="3074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27329" y="3510583"/>
            <a:ext cx="3235325" cy="489917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  <a:defRPr/>
            </a:pPr>
            <a:r>
              <a:rPr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[125]:</a:t>
            </a:r>
            <a:r>
              <a:rPr sz="1100" spc="270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sz="1100" spc="-20">
                <a:solidFill>
                  <a:srgbClr val="000000"/>
                </a:solidFill>
                <a:latin typeface="Lucida Sans Unicode"/>
                <a:cs typeface="Lucida Sans Unicode"/>
              </a:rPr>
              <a:t>&lt;folium.folium.Map</a:t>
            </a:r>
            <a:r>
              <a:rPr sz="1100" spc="2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60">
                <a:solidFill>
                  <a:srgbClr val="000000"/>
                </a:solidFill>
                <a:latin typeface="Lucida Sans Unicode"/>
                <a:cs typeface="Lucida Sans Unicode"/>
              </a:rPr>
              <a:t>at</a:t>
            </a:r>
            <a:r>
              <a:rPr sz="1100" spc="204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04">
                <a:solidFill>
                  <a:srgbClr val="000000"/>
                </a:solidFill>
                <a:latin typeface="Lucida Sans Unicode"/>
                <a:cs typeface="Lucida Sans Unicode"/>
              </a:rPr>
              <a:t>0x7fb410bc7470&gt;</a:t>
            </a:r>
            <a:endParaRPr sz="1100" spc="-104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95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487045">
              <a:lnSpc>
                <a:spcPct val="100000"/>
              </a:lnSpc>
              <a:defRPr/>
            </a:pPr>
            <a:r>
              <a:rPr sz="1100" spc="-15">
                <a:solidFill>
                  <a:srgbClr val="000000"/>
                </a:solidFill>
                <a:latin typeface="Palatino Linotype"/>
                <a:cs typeface="Palatino Linotype"/>
              </a:rPr>
              <a:t>Examine</a:t>
            </a:r>
            <a:r>
              <a:rPr sz="1100" spc="65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1100" spc="-20">
                <a:solidFill>
                  <a:srgbClr val="000000"/>
                </a:solidFill>
                <a:latin typeface="Palatino Linotype"/>
                <a:cs typeface="Palatino Linotype"/>
              </a:rPr>
              <a:t>Clusters</a:t>
            </a:r>
            <a:endParaRPr sz="1100">
              <a:solidFill>
                <a:srgbClr val="000000"/>
              </a:solidFill>
              <a:latin typeface="Palatino Linotype"/>
              <a:cs typeface="Palatino Linotype"/>
            </a:endParaRPr>
          </a:p>
        </p:txBody>
      </p:sp>
      <p:sp>
        <p:nvSpPr>
          <p:cNvPr id="3" name="object 7"/>
          <p:cNvSpPr txBox="1"/>
          <p:nvPr/>
        </p:nvSpPr>
        <p:spPr>
          <a:xfrm>
            <a:off x="427329" y="4113109"/>
            <a:ext cx="462280" cy="19177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  <a:defRPr/>
            </a:pPr>
            <a:r>
              <a:rPr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[129]:</a:t>
            </a:r>
            <a:endParaRPr sz="1100">
              <a:solidFill>
                <a:srgbClr val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927052" y="4130228"/>
            <a:ext cx="5918835" cy="75311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p>
            <a:pPr marL="37465">
              <a:lnSpc>
                <a:spcPts val="1275"/>
              </a:lnSpc>
              <a:defRPr/>
            </a:pPr>
            <a:r>
              <a:rPr sz="1100" i="1" spc="45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sz="1100" i="1" spc="26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100">
                <a:solidFill>
                  <a:srgbClr val="3f7f7f"/>
                </a:solidFill>
                <a:latin typeface="Palatino Linotype"/>
                <a:cs typeface="Palatino Linotype"/>
              </a:rPr>
              <a:t>Cluster</a:t>
            </a:r>
            <a:r>
              <a:rPr sz="1100" i="1" spc="260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sz="1100" i="1" spc="20">
                <a:solidFill>
                  <a:srgbClr val="3f7f7f"/>
                </a:solidFill>
                <a:latin typeface="Palatino Linotype"/>
                <a:cs typeface="Palatino Linotype"/>
              </a:rPr>
              <a:t>1</a:t>
            </a:r>
            <a:endParaRPr sz="1100" i="1" spc="20">
              <a:solidFill>
                <a:srgbClr val="3f7f7f"/>
              </a:solidFill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  <a:defRPr/>
            </a:pPr>
            <a:r>
              <a:rPr sz="1100" spc="35">
                <a:solidFill>
                  <a:srgbClr val="000000"/>
                </a:solidFill>
                <a:latin typeface="Lucida Sans Unicode"/>
                <a:cs typeface="Lucida Sans Unicode"/>
              </a:rPr>
              <a:t>cluster1</a:t>
            </a:r>
            <a:r>
              <a:rPr sz="1100" spc="2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0">
                <a:solidFill>
                  <a:srgbClr val="000000"/>
                </a:solidFill>
                <a:latin typeface="Lucida Sans Unicode"/>
                <a:cs typeface="Lucida Sans Unicode"/>
              </a:rPr>
              <a:t>nyu_merged</a:t>
            </a:r>
            <a:r>
              <a:rPr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10">
                <a:solidFill>
                  <a:srgbClr val="000000"/>
                </a:solidFill>
                <a:latin typeface="Lucida Sans Unicode"/>
                <a:cs typeface="Lucida Sans Unicode"/>
              </a:rPr>
              <a:t>loc[nyu_merged[</a:t>
            </a:r>
            <a:r>
              <a:rPr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'Cluster</a:t>
            </a:r>
            <a:r>
              <a:rPr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Labels'</a:t>
            </a:r>
            <a:r>
              <a:rPr sz="1100" spc="70">
                <a:solidFill>
                  <a:srgbClr val="000000"/>
                </a:solidFill>
                <a:latin typeface="Lucida Sans Unicode"/>
                <a:cs typeface="Lucida Sans Unicode"/>
              </a:rPr>
              <a:t>]</a:t>
            </a:r>
            <a:r>
              <a:rPr sz="1100" spc="2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sz="1100" spc="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50">
                <a:solidFill>
                  <a:srgbClr val="000000"/>
                </a:solidFill>
                <a:latin typeface="Lucida Sans Unicode"/>
                <a:cs typeface="Lucida Sans Unicode"/>
              </a:rPr>
              <a:t>,</a:t>
            </a:r>
            <a:r>
              <a:rPr sz="1100" spc="22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60">
                <a:solidFill>
                  <a:srgbClr val="000000"/>
                </a:solidFill>
                <a:latin typeface="Lucida Sans Unicode"/>
                <a:cs typeface="Lucida Sans Unicode"/>
              </a:rPr>
              <a:t>nyu_merged</a:t>
            </a:r>
            <a:r>
              <a:rPr sz="1100" spc="-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1100" spc="-60">
              <a:solidFill>
                <a:srgbClr val="666666"/>
              </a:solidFill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  <a:defRPr/>
            </a:pPr>
            <a:r>
              <a:rPr sz="600" b="0" i="1" spc="-15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sz="600" i="1" spc="13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1100" spc="-10">
                <a:solidFill>
                  <a:srgbClr val="000000"/>
                </a:solidFill>
                <a:latin typeface="Lucida Sans Unicode"/>
                <a:cs typeface="Lucida Sans Unicode"/>
              </a:rPr>
              <a:t>columns[[</a:t>
            </a:r>
            <a:r>
              <a:rPr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215">
                <a:solidFill>
                  <a:srgbClr val="000000"/>
                </a:solidFill>
                <a:latin typeface="Lucida Sans Unicode"/>
                <a:cs typeface="Lucida Sans Unicode"/>
              </a:rPr>
              <a:t>]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sz="1100" spc="215">
                <a:solidFill>
                  <a:srgbClr val="000000"/>
                </a:solidFill>
                <a:latin typeface="Lucida Sans Unicode"/>
                <a:cs typeface="Lucida Sans Unicode"/>
              </a:rPr>
              <a:t>(</a:t>
            </a:r>
            <a:r>
              <a:rPr sz="1100" spc="-4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sz="1100" spc="215">
                <a:solidFill>
                  <a:srgbClr val="000000"/>
                </a:solidFill>
                <a:latin typeface="Lucida Sans Unicode"/>
                <a:cs typeface="Lucida Sans Unicode"/>
              </a:rPr>
              <a:t>(</a:t>
            </a:r>
            <a:r>
              <a:rPr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sz="1100" spc="220">
                <a:solidFill>
                  <a:srgbClr val="000000"/>
                </a:solidFill>
                <a:latin typeface="Lucida Sans Unicode"/>
                <a:cs typeface="Lucida Sans Unicode"/>
              </a:rPr>
              <a:t>,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85">
                <a:solidFill>
                  <a:srgbClr val="000000"/>
                </a:solidFill>
                <a:latin typeface="Lucida Sans Unicode"/>
                <a:cs typeface="Lucida Sans Unicode"/>
              </a:rPr>
              <a:t>nyu_merged</a:t>
            </a:r>
            <a:r>
              <a:rPr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15">
                <a:solidFill>
                  <a:srgbClr val="000000"/>
                </a:solidFill>
                <a:latin typeface="Lucida Sans Unicode"/>
                <a:cs typeface="Lucida Sans Unicode"/>
              </a:rPr>
              <a:t>shape[</a:t>
            </a:r>
            <a:r>
              <a:rPr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215">
                <a:solidFill>
                  <a:srgbClr val="000000"/>
                </a:solidFill>
                <a:latin typeface="Lucida Sans Unicode"/>
                <a:cs typeface="Lucida Sans Unicode"/>
              </a:rPr>
              <a:t>]))]]</a:t>
            </a:r>
            <a:endParaRPr sz="1100" spc="215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  <a:defRPr/>
            </a:pPr>
            <a:r>
              <a:rPr sz="1100" spc="35">
                <a:solidFill>
                  <a:srgbClr val="000000"/>
                </a:solidFill>
                <a:latin typeface="Lucida Sans Unicode"/>
                <a:cs typeface="Lucida Sans Unicode"/>
              </a:rPr>
              <a:t>cluster1</a:t>
            </a:r>
            <a:endParaRPr sz="1100">
              <a:solidFill>
                <a:srgbClr val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427329" y="4983352"/>
            <a:ext cx="462280" cy="19177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  <a:defRPr/>
            </a:pPr>
            <a:r>
              <a:rPr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[129]:</a:t>
            </a:r>
            <a:endParaRPr sz="1100">
              <a:solidFill>
                <a:srgbClr val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1746084" y="4983352"/>
            <a:ext cx="4317365" cy="191770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31005" algn="l"/>
              </a:tabLst>
              <a:defRPr/>
            </a:pPr>
            <a:r>
              <a:rPr sz="1100" spc="-70">
                <a:solidFill>
                  <a:srgbClr val="000000"/>
                </a:solidFill>
                <a:latin typeface="Lucida Sans Unicode"/>
                <a:cs typeface="Lucida Sans Unicode"/>
              </a:rPr>
              <a:t>Neighborhood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15">
                <a:solidFill>
                  <a:srgbClr val="000000"/>
                </a:solidFill>
                <a:latin typeface="Lucida Sans Unicode"/>
                <a:cs typeface="Lucida Sans Unicode"/>
              </a:rPr>
              <a:t>1st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80">
                <a:solidFill>
                  <a:srgbClr val="000000"/>
                </a:solidFill>
                <a:latin typeface="Lucida Sans Unicode"/>
                <a:cs typeface="Lucida Sans Unicode"/>
              </a:rPr>
              <a:t>Most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240">
                <a:solidFill>
                  <a:srgbClr val="000000"/>
                </a:solidFill>
                <a:latin typeface="Lucida Sans Unicode"/>
                <a:cs typeface="Lucida Sans Unicode"/>
              </a:rPr>
              <a:t>Common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90">
                <a:solidFill>
                  <a:srgbClr val="000000"/>
                </a:solidFill>
                <a:latin typeface="Lucida Sans Unicode"/>
                <a:cs typeface="Lucida Sans Unicode"/>
              </a:rPr>
              <a:t>Venue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0">
                <a:solidFill>
                  <a:srgbClr val="000000"/>
                </a:solidFill>
                <a:latin typeface="Lucida Sans Unicode"/>
                <a:cs typeface="Lucida Sans Unicode"/>
              </a:rPr>
              <a:t>2nd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80">
                <a:solidFill>
                  <a:srgbClr val="000000"/>
                </a:solidFill>
                <a:latin typeface="Lucida Sans Unicode"/>
                <a:cs typeface="Lucida Sans Unicode"/>
              </a:rPr>
              <a:t>Most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240">
                <a:solidFill>
                  <a:srgbClr val="000000"/>
                </a:solidFill>
                <a:latin typeface="Lucida Sans Unicode"/>
                <a:cs typeface="Lucida Sans Unicode"/>
              </a:rPr>
              <a:t>Common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12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spc="-90">
                <a:solidFill>
                  <a:srgbClr val="000000"/>
                </a:solidFill>
                <a:latin typeface="Lucida Sans Unicode"/>
                <a:cs typeface="Lucida Sans Unicode"/>
              </a:rPr>
              <a:t>Venue</a:t>
            </a:r>
            <a:r>
              <a:rPr sz="1100">
                <a:solidFill>
                  <a:srgbClr val="000000"/>
                </a:solidFill>
                <a:latin typeface="Lucida Sans Unicode"/>
                <a:cs typeface="Lucida Sans Unicode"/>
              </a:rPr>
              <a:t>	</a:t>
            </a:r>
            <a:r>
              <a:rPr sz="1100" spc="-5">
                <a:solidFill>
                  <a:srgbClr val="000000"/>
                </a:solidFill>
                <a:latin typeface="Lucida Sans Unicode"/>
                <a:cs typeface="Lucida Sans Unicode"/>
              </a:rPr>
              <a:t>\</a:t>
            </a:r>
            <a:endParaRPr sz="1100">
              <a:solidFill>
                <a:srgbClr val="000000"/>
              </a:solidFill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11"/>
          <p:cNvGraphicFramePr>
            <a:graphicFrameLocks noGrp="1"/>
          </p:cNvGraphicFramePr>
          <p:nvPr/>
        </p:nvGraphicFramePr>
        <p:xfrm>
          <a:off x="926934" y="5165907"/>
          <a:ext cx="4936490" cy="3798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"/>
                <a:gridCol w="1490980"/>
                <a:gridCol w="1600200"/>
                <a:gridCol w="1558925"/>
              </a:tblGrid>
              <a:tr h="178307">
                <a:tc>
                  <a:txBody>
                    <a:bodyPr vert="horz" lIns="0" tIns="634" rIns="0" bIns="0" anchor="t" anchorCtr="0"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634" rIns="0" bIns="0" anchor="t" anchorCtr="0"/>
                    <a:p>
                      <a:pPr marL="0"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Marble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3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Hill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634" rIns="0" bIns="0" anchor="t" anchorCtr="0"/>
                    <a:p>
                      <a:pPr marL="0" marR="64769" algn="r">
                        <a:lnSpc>
                          <a:spcPts val="1295"/>
                        </a:lnSpc>
                        <a:spcBef>
                          <a:spcPts val="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634" rIns="0" bIns="0" anchor="t" anchorCtr="0"/>
                    <a:p>
                      <a:pPr marL="0" marR="24130" algn="r">
                        <a:lnSpc>
                          <a:spcPts val="1295"/>
                        </a:lnSpc>
                        <a:spcBef>
                          <a:spcPts val="5"/>
                        </a:spcBef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Sports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6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Chinatown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Field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Washington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Heights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Stadium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8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Inwood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Sports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85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18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Greenwich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9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6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Village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20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Lower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4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Side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21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Tribeca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22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Little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8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Italy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23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8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Soho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8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28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4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Battery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City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4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8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29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Financial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9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District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32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Civic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8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Field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40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Bay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3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Ridge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41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Bensonhurst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4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Spot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8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47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Terrace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4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4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4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8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55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Williamsburg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56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4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Bushwick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8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57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Bedford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8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Stuyvesant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Field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8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2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58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Brooklyn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8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Heights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Sports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Field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8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61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Red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8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3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Hook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Studio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Sports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2078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70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9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Mill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4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Island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8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Course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55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3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8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8307">
                <a:tc>
                  <a:txBody>
                    <a:bodyPr vert="horz" lIns="0" tIns="0" rIns="0" bIns="0" anchor="t" anchorCtr="0"/>
                    <a:p>
                      <a:pPr marL="31750">
                        <a:lnSpc>
                          <a:spcPts val="128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12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74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8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Borough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17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Park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64769" algn="r">
                        <a:lnSpc>
                          <a:spcPts val="128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2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09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3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21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-20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Center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vert="horz" lIns="0" tIns="0" rIns="0" bIns="0" anchor="t" anchorCtr="0"/>
                    <a:p>
                      <a:pPr marL="0" marR="24130" algn="r">
                        <a:lnSpc>
                          <a:spcPts val="1280"/>
                        </a:lnSpc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sz="1100" b="0" i="0" u="none" strike="noStrike" kern="0" cap="none" spc="65" normalizeH="0" baseline="0" mc:Ignorable="hp" hp:hslEmbossed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Field</a:t>
                      </a:r>
                      <a:endParaRPr xmlns:mc="http://schemas.openxmlformats.org/markup-compatibility/2006" xmlns:hp="http://schemas.haansoft.com/office/presentation/8.0" kumimoji="0" sz="11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101590" cy="792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  <a:gridCol w="1536700"/>
                <a:gridCol w="1609724"/>
                <a:gridCol w="163195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36245"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Dyker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 marR="317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Williamsburg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685" marR="31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166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North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685" marR="31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South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685" marR="31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 marR="31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Ocean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Parkway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 marR="3175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Fort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Hamilton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 marR="3175">
                        <a:lnSpc>
                          <a:spcPts val="1255"/>
                        </a:lnSpc>
                      </a:pPr>
                      <a:r>
                        <a:rPr dirty="0" sz="1100" spc="95">
                          <a:latin typeface="Lucida Sans Unicode"/>
                          <a:cs typeface="Lucida Sans Unicode"/>
                        </a:rPr>
                        <a:t>Mill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Basin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1660" marR="31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 marR="3175">
                        <a:lnSpc>
                          <a:spcPts val="1255"/>
                        </a:lnSpc>
                      </a:pP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Fulton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Ferry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 marR="317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Vinegar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685" marR="31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685">
                        <a:lnSpc>
                          <a:spcPts val="1255"/>
                        </a:lnSpc>
                      </a:pPr>
                      <a:r>
                        <a:rPr dirty="0" sz="1100" spc="-210">
                          <a:latin typeface="Lucida Sans Unicode"/>
                          <a:cs typeface="Lucida Sans Unicode"/>
                        </a:rPr>
                        <a:t>Dumbo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2490" marR="3175">
                        <a:lnSpc>
                          <a:spcPts val="1280"/>
                        </a:lnSpc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Madison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509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95"/>
                        </a:lnSpc>
                        <a:spcBef>
                          <a:spcPts val="101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 indent="-363855">
                        <a:lnSpc>
                          <a:spcPct val="102600"/>
                        </a:lnSpc>
                        <a:spcBef>
                          <a:spcPts val="1210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3rd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-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 </a:t>
                      </a:r>
                      <a:r>
                        <a:rPr dirty="0" sz="1100" spc="-3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5367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4th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3175">
                        <a:lnSpc>
                          <a:spcPts val="1295"/>
                        </a:lnSpc>
                        <a:spcBef>
                          <a:spcPts val="35"/>
                        </a:spcBef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5th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24130">
                        <a:lnSpc>
                          <a:spcPts val="1295"/>
                        </a:lnSpc>
                        <a:spcBef>
                          <a:spcPts val="3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80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80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110269" y="2984511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236929" y="919605"/>
            <a:ext cx="4972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85690" algn="l"/>
              </a:tabLst>
            </a:pPr>
            <a:r>
              <a:rPr dirty="0" sz="1100" spc="-25">
                <a:latin typeface="Lucida Sans Unicode"/>
                <a:cs typeface="Lucida Sans Unicode"/>
              </a:rPr>
              <a:t>6th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7th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8th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6934" y="1102174"/>
          <a:ext cx="5082540" cy="792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/>
                <a:gridCol w="1527809"/>
                <a:gridCol w="1631950"/>
                <a:gridCol w="152717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9th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1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10th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1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9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80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3555365" cy="379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/>
                <a:gridCol w="1636395"/>
                <a:gridCol w="144970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01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84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914400" y="4879004"/>
            <a:ext cx="5944235" cy="777875"/>
            <a:chOff x="914400" y="4879004"/>
            <a:chExt cx="5944235" cy="777875"/>
          </a:xfrm>
        </p:grpSpPr>
        <p:sp>
          <p:nvSpPr>
            <p:cNvPr id="4" name="object 4"/>
            <p:cNvSpPr/>
            <p:nvPr/>
          </p:nvSpPr>
          <p:spPr>
            <a:xfrm>
              <a:off x="914400" y="4879004"/>
              <a:ext cx="5944235" cy="777875"/>
            </a:xfrm>
            <a:custGeom>
              <a:avLst/>
              <a:gdLst/>
              <a:ahLst/>
              <a:cxnLst/>
              <a:rect l="l" t="t" r="r" b="b"/>
              <a:pathLst>
                <a:path w="5944234" h="77787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52575"/>
                  </a:lnTo>
                  <a:lnTo>
                    <a:pt x="1988" y="762425"/>
                  </a:lnTo>
                  <a:lnTo>
                    <a:pt x="7411" y="770468"/>
                  </a:lnTo>
                  <a:lnTo>
                    <a:pt x="15455" y="775892"/>
                  </a:lnTo>
                  <a:lnTo>
                    <a:pt x="25305" y="777880"/>
                  </a:lnTo>
                  <a:lnTo>
                    <a:pt x="5918371" y="777880"/>
                  </a:lnTo>
                  <a:lnTo>
                    <a:pt x="5928221" y="775892"/>
                  </a:lnTo>
                  <a:lnTo>
                    <a:pt x="5936265" y="770468"/>
                  </a:lnTo>
                  <a:lnTo>
                    <a:pt x="5941688" y="762425"/>
                  </a:lnTo>
                  <a:lnTo>
                    <a:pt x="5943676" y="75257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052" y="4891656"/>
              <a:ext cx="5918835" cy="753110"/>
            </a:xfrm>
            <a:custGeom>
              <a:avLst/>
              <a:gdLst/>
              <a:ahLst/>
              <a:cxnLst/>
              <a:rect l="l" t="t" r="r" b="b"/>
              <a:pathLst>
                <a:path w="5918834" h="75311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39922"/>
                  </a:lnTo>
                  <a:lnTo>
                    <a:pt x="0" y="746910"/>
                  </a:lnTo>
                  <a:lnTo>
                    <a:pt x="5664" y="752575"/>
                  </a:lnTo>
                  <a:lnTo>
                    <a:pt x="5912706" y="752575"/>
                  </a:lnTo>
                  <a:lnTo>
                    <a:pt x="5918371" y="746910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7329" y="487453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[130]: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27052" y="4891656"/>
            <a:ext cx="5918835" cy="75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Cluster</a:t>
            </a:r>
            <a:r>
              <a:rPr dirty="0" sz="1100" spc="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2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latin typeface="Lucida Sans Unicode"/>
                <a:cs typeface="Lucida Sans Unicode"/>
              </a:rPr>
              <a:t>cluster2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nyu_merged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loc[nyu_merged[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'Cluster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Labels'</a:t>
            </a:r>
            <a:r>
              <a:rPr dirty="0" sz="1100" spc="70">
                <a:latin typeface="Lucida Sans Unicode"/>
                <a:cs typeface="Lucida Sans Unicode"/>
              </a:rPr>
              <a:t>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nyu_merged</a:t>
            </a:r>
            <a:r>
              <a:rPr dirty="0" sz="1100" spc="-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-1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13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10">
                <a:latin typeface="Lucida Sans Unicode"/>
                <a:cs typeface="Lucida Sans Unicode"/>
              </a:rPr>
              <a:t>columns[[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]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215">
                <a:latin typeface="Lucida Sans Unicode"/>
                <a:cs typeface="Lucida Sans Unicode"/>
              </a:rPr>
              <a:t>(</a:t>
            </a:r>
            <a:r>
              <a:rPr dirty="0" sz="1100" spc="-4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215">
                <a:latin typeface="Lucida Sans Unicode"/>
                <a:cs typeface="Lucida Sans Unicode"/>
              </a:rPr>
              <a:t>(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nyu_merged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5">
                <a:latin typeface="Lucida Sans Unicode"/>
                <a:cs typeface="Lucida Sans Unicode"/>
              </a:rPr>
              <a:t>shape[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]))]]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35">
                <a:latin typeface="Lucida Sans Unicode"/>
                <a:cs typeface="Lucida Sans Unicode"/>
              </a:rPr>
              <a:t>cluster2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329" y="5744780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[130]: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7873" y="5744780"/>
            <a:ext cx="4317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31005" algn="l"/>
              </a:tabLst>
            </a:pPr>
            <a:r>
              <a:rPr dirty="0" sz="1100" spc="-70">
                <a:latin typeface="Lucida Sans Unicode"/>
                <a:cs typeface="Lucida Sans Unicode"/>
              </a:rPr>
              <a:t>Neighborhood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1st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2nd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934" y="5927335"/>
          <a:ext cx="5010150" cy="311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/>
                <a:gridCol w="1891664"/>
                <a:gridCol w="1018539"/>
                <a:gridCol w="582295"/>
                <a:gridCol w="1268730"/>
              </a:tblGrid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Lenox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11633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Roosevelt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Island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6332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Lincoln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Square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Clinton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2390">
                        <a:lnSpc>
                          <a:spcPts val="1255"/>
                        </a:lnSpc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Midtown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Murray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Midtown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South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Sutton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Place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Turtle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Bay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Tudor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algn="ctr" marR="3302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114">
                          <a:latin typeface="Lucida Sans Unicode"/>
                          <a:cs typeface="Lucida Sans Unicode"/>
                        </a:rPr>
                        <a:t>Hudson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Yards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80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3rd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4th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1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3225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3225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11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3225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13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3225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14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3225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15	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037536" y="7981745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010150" cy="551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/>
                <a:gridCol w="1673225"/>
                <a:gridCol w="1559560"/>
                <a:gridCol w="1527810"/>
              </a:tblGrid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509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33020">
                        <a:lnSpc>
                          <a:spcPts val="1295"/>
                        </a:lnSpc>
                        <a:spcBef>
                          <a:spcPts val="1010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54050" marR="23495" indent="-654685">
                        <a:lnSpc>
                          <a:spcPct val="102600"/>
                        </a:lnSpc>
                        <a:spcBef>
                          <a:spcPts val="1210"/>
                        </a:spcBef>
                        <a:tabLst>
                          <a:tab pos="2327275" algn="l"/>
                          <a:tab pos="3709035" algn="l"/>
                        </a:tabLst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-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7th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-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-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 </a:t>
                      </a:r>
                      <a:r>
                        <a:rPr dirty="0" sz="1100" spc="-3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	</a:t>
                      </a: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5367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85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9th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1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10th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algn="ctr" marR="330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9946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99465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037536" y="2124124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6599752"/>
            <a:ext cx="5944235" cy="777875"/>
            <a:chOff x="914400" y="6599752"/>
            <a:chExt cx="5944235" cy="777875"/>
          </a:xfrm>
        </p:grpSpPr>
        <p:sp>
          <p:nvSpPr>
            <p:cNvPr id="5" name="object 5"/>
            <p:cNvSpPr/>
            <p:nvPr/>
          </p:nvSpPr>
          <p:spPr>
            <a:xfrm>
              <a:off x="914400" y="6599752"/>
              <a:ext cx="5944235" cy="777875"/>
            </a:xfrm>
            <a:custGeom>
              <a:avLst/>
              <a:gdLst/>
              <a:ahLst/>
              <a:cxnLst/>
              <a:rect l="l" t="t" r="r" b="b"/>
              <a:pathLst>
                <a:path w="5944234" h="77787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52575"/>
                  </a:lnTo>
                  <a:lnTo>
                    <a:pt x="1988" y="762425"/>
                  </a:lnTo>
                  <a:lnTo>
                    <a:pt x="7411" y="770468"/>
                  </a:lnTo>
                  <a:lnTo>
                    <a:pt x="15455" y="775892"/>
                  </a:lnTo>
                  <a:lnTo>
                    <a:pt x="25305" y="777880"/>
                  </a:lnTo>
                  <a:lnTo>
                    <a:pt x="5918371" y="777880"/>
                  </a:lnTo>
                  <a:lnTo>
                    <a:pt x="5928221" y="775892"/>
                  </a:lnTo>
                  <a:lnTo>
                    <a:pt x="5936265" y="770468"/>
                  </a:lnTo>
                  <a:lnTo>
                    <a:pt x="5941688" y="762425"/>
                  </a:lnTo>
                  <a:lnTo>
                    <a:pt x="5943676" y="75257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052" y="6612405"/>
              <a:ext cx="5918835" cy="753110"/>
            </a:xfrm>
            <a:custGeom>
              <a:avLst/>
              <a:gdLst/>
              <a:ahLst/>
              <a:cxnLst/>
              <a:rect l="l" t="t" r="r" b="b"/>
              <a:pathLst>
                <a:path w="5918834" h="75310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39922"/>
                  </a:lnTo>
                  <a:lnTo>
                    <a:pt x="0" y="746910"/>
                  </a:lnTo>
                  <a:lnTo>
                    <a:pt x="5664" y="752575"/>
                  </a:lnTo>
                  <a:lnTo>
                    <a:pt x="5912706" y="752575"/>
                  </a:lnTo>
                  <a:lnTo>
                    <a:pt x="5918371" y="746910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7329" y="6595286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[131]: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927052" y="6612404"/>
            <a:ext cx="5918835" cy="75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Cluster</a:t>
            </a:r>
            <a:r>
              <a:rPr dirty="0" sz="1100" spc="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3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latin typeface="Lucida Sans Unicode"/>
                <a:cs typeface="Lucida Sans Unicode"/>
              </a:rPr>
              <a:t>cluster3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nyu_merged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loc[nyu_merged[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'Cluster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Labels'</a:t>
            </a:r>
            <a:r>
              <a:rPr dirty="0" sz="1100" spc="70">
                <a:latin typeface="Lucida Sans Unicode"/>
                <a:cs typeface="Lucida Sans Unicode"/>
              </a:rPr>
              <a:t>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nyu_merged</a:t>
            </a:r>
            <a:r>
              <a:rPr dirty="0" sz="1100" spc="-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-1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13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10">
                <a:latin typeface="Lucida Sans Unicode"/>
                <a:cs typeface="Lucida Sans Unicode"/>
              </a:rPr>
              <a:t>columns[[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]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215">
                <a:latin typeface="Lucida Sans Unicode"/>
                <a:cs typeface="Lucida Sans Unicode"/>
              </a:rPr>
              <a:t>(</a:t>
            </a:r>
            <a:r>
              <a:rPr dirty="0" sz="1100" spc="-4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215">
                <a:latin typeface="Lucida Sans Unicode"/>
                <a:cs typeface="Lucida Sans Unicode"/>
              </a:rPr>
              <a:t>(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nyu_merged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5">
                <a:latin typeface="Lucida Sans Unicode"/>
                <a:cs typeface="Lucida Sans Unicode"/>
              </a:rPr>
              <a:t>shape[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]))]]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35">
                <a:latin typeface="Lucida Sans Unicode"/>
                <a:cs typeface="Lucida Sans Unicode"/>
              </a:rPr>
              <a:t>cluster3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329" y="746551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[131]: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6084" y="7465515"/>
            <a:ext cx="4317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31005" algn="l"/>
              </a:tabLst>
            </a:pPr>
            <a:r>
              <a:rPr dirty="0" sz="1100" spc="-70">
                <a:latin typeface="Lucida Sans Unicode"/>
                <a:cs typeface="Lucida Sans Unicode"/>
              </a:rPr>
              <a:t>Neighborhood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1st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2nd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6934" y="7648084"/>
          <a:ext cx="4937125" cy="138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1745614"/>
                <a:gridCol w="1418589"/>
                <a:gridCol w="141414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930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Hamilton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55"/>
                        </a:lnSpc>
                      </a:pP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Manhattanville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Central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Harlem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Harlem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55"/>
                        </a:lnSpc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Upper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065">
                        <a:lnSpc>
                          <a:spcPts val="1255"/>
                        </a:lnSpc>
                      </a:pP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Yorkville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55"/>
                        </a:lnSpc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Upper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8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Chelsea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27052" y="914367"/>
            <a:ext cx="5918835" cy="266827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16510" rIns="0" bIns="0" rtlCol="0" vert="horz">
            <a:spAutoFit/>
          </a:bodyPr>
          <a:lstStyle/>
          <a:p>
            <a:pPr marL="910590">
              <a:lnSpc>
                <a:spcPct val="100000"/>
              </a:lnSpc>
              <a:spcBef>
                <a:spcPts val="130"/>
              </a:spcBef>
            </a:pPr>
            <a:r>
              <a:rPr dirty="0" sz="1100" spc="125">
                <a:latin typeface="Lucida Sans Unicode"/>
                <a:cs typeface="Lucida Sans Unicode"/>
              </a:rPr>
              <a:t>v[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'venue'</a:t>
            </a:r>
            <a:r>
              <a:rPr dirty="0" sz="1100" spc="125">
                <a:latin typeface="Lucida Sans Unicode"/>
                <a:cs typeface="Lucida Sans Unicode"/>
              </a:rPr>
              <a:t>][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'location'</a:t>
            </a:r>
            <a:r>
              <a:rPr dirty="0" sz="1100" spc="125">
                <a:latin typeface="Lucida Sans Unicode"/>
                <a:cs typeface="Lucida Sans Unicode"/>
              </a:rPr>
              <a:t>][</a:t>
            </a:r>
            <a:r>
              <a:rPr dirty="0" sz="1100" spc="125">
                <a:solidFill>
                  <a:srgbClr val="BA2121"/>
                </a:solidFill>
                <a:latin typeface="Lucida Sans Unicode"/>
                <a:cs typeface="Lucida Sans Unicode"/>
              </a:rPr>
              <a:t>'lat'</a:t>
            </a:r>
            <a:r>
              <a:rPr dirty="0" sz="1100" spc="125">
                <a:latin typeface="Lucida Sans Unicode"/>
                <a:cs typeface="Lucida Sans Unicode"/>
              </a:rPr>
              <a:t>],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35"/>
              </a:spcBef>
            </a:pPr>
            <a:r>
              <a:rPr dirty="0" sz="1100" spc="114">
                <a:latin typeface="Lucida Sans Unicode"/>
                <a:cs typeface="Lucida Sans Unicode"/>
              </a:rPr>
              <a:t>v[</a:t>
            </a:r>
            <a:r>
              <a:rPr dirty="0" sz="1100" spc="114">
                <a:solidFill>
                  <a:srgbClr val="BA2121"/>
                </a:solidFill>
                <a:latin typeface="Lucida Sans Unicode"/>
                <a:cs typeface="Lucida Sans Unicode"/>
              </a:rPr>
              <a:t>'venue'</a:t>
            </a:r>
            <a:r>
              <a:rPr dirty="0" sz="1100" spc="114">
                <a:latin typeface="Lucida Sans Unicode"/>
                <a:cs typeface="Lucida Sans Unicode"/>
              </a:rPr>
              <a:t>][</a:t>
            </a:r>
            <a:r>
              <a:rPr dirty="0" sz="1100" spc="114">
                <a:solidFill>
                  <a:srgbClr val="BA2121"/>
                </a:solidFill>
                <a:latin typeface="Lucida Sans Unicode"/>
                <a:cs typeface="Lucida Sans Unicode"/>
              </a:rPr>
              <a:t>'location'</a:t>
            </a:r>
            <a:r>
              <a:rPr dirty="0" sz="1100" spc="114">
                <a:latin typeface="Lucida Sans Unicode"/>
                <a:cs typeface="Lucida Sans Unicode"/>
              </a:rPr>
              <a:t>][</a:t>
            </a:r>
            <a:r>
              <a:rPr dirty="0" sz="1100" spc="114">
                <a:solidFill>
                  <a:srgbClr val="BA2121"/>
                </a:solidFill>
                <a:latin typeface="Lucida Sans Unicode"/>
                <a:cs typeface="Lucida Sans Unicode"/>
              </a:rPr>
              <a:t>'lng'</a:t>
            </a:r>
            <a:r>
              <a:rPr dirty="0" sz="1100" spc="114">
                <a:latin typeface="Lucida Sans Unicode"/>
                <a:cs typeface="Lucida Sans Unicode"/>
              </a:rPr>
              <a:t>],</a:t>
            </a:r>
            <a:endParaRPr sz="1100">
              <a:latin typeface="Lucida Sans Unicode"/>
              <a:cs typeface="Lucida Sans Unicode"/>
            </a:endParaRPr>
          </a:p>
          <a:p>
            <a:pPr marL="910590">
              <a:lnSpc>
                <a:spcPct val="100000"/>
              </a:lnSpc>
              <a:spcBef>
                <a:spcPts val="35"/>
              </a:spcBef>
            </a:pPr>
            <a:r>
              <a:rPr dirty="0" sz="1100" spc="80">
                <a:latin typeface="Lucida Sans Unicode"/>
                <a:cs typeface="Lucida Sans Unicode"/>
              </a:rPr>
              <a:t>v[</a:t>
            </a:r>
            <a:r>
              <a:rPr dirty="0" sz="1100" spc="80">
                <a:solidFill>
                  <a:srgbClr val="BA2121"/>
                </a:solidFill>
                <a:latin typeface="Lucida Sans Unicode"/>
                <a:cs typeface="Lucida Sans Unicode"/>
              </a:rPr>
              <a:t>'venue'</a:t>
            </a:r>
            <a:r>
              <a:rPr dirty="0" sz="1100" spc="80">
                <a:latin typeface="Lucida Sans Unicode"/>
                <a:cs typeface="Lucida Sans Unicode"/>
              </a:rPr>
              <a:t>][</a:t>
            </a:r>
            <a:r>
              <a:rPr dirty="0" sz="1100" spc="80">
                <a:solidFill>
                  <a:srgbClr val="BA2121"/>
                </a:solidFill>
                <a:latin typeface="Lucida Sans Unicode"/>
                <a:cs typeface="Lucida Sans Unicode"/>
              </a:rPr>
              <a:t>'categories'</a:t>
            </a:r>
            <a:r>
              <a:rPr dirty="0" sz="1100" spc="80">
                <a:latin typeface="Lucida Sans Unicode"/>
                <a:cs typeface="Lucida Sans Unicode"/>
              </a:rPr>
              <a:t>][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80">
                <a:latin typeface="Lucida Sans Unicode"/>
                <a:cs typeface="Lucida Sans Unicode"/>
              </a:rPr>
              <a:t>][</a:t>
            </a:r>
            <a:r>
              <a:rPr dirty="0" sz="1100" spc="80">
                <a:solidFill>
                  <a:srgbClr val="BA2121"/>
                </a:solidFill>
                <a:latin typeface="Lucida Sans Unicode"/>
                <a:cs typeface="Lucida Sans Unicode"/>
              </a:rPr>
              <a:t>'name'</a:t>
            </a:r>
            <a:r>
              <a:rPr dirty="0" sz="1100" spc="80">
                <a:latin typeface="Lucida Sans Unicode"/>
                <a:cs typeface="Lucida Sans Unicode"/>
              </a:rPr>
              <a:t>])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15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v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1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results])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</a:pPr>
            <a:r>
              <a:rPr dirty="0" sz="1100" spc="-35">
                <a:latin typeface="Lucida Sans Unicode"/>
                <a:cs typeface="Lucida Sans Unicode"/>
              </a:rPr>
              <a:t>nearby_venues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pd</a:t>
            </a:r>
            <a:r>
              <a:rPr dirty="0" sz="1100" spc="-1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5">
                <a:latin typeface="Lucida Sans Unicode"/>
                <a:cs typeface="Lucida Sans Unicode"/>
              </a:rPr>
              <a:t>DataFrame([item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venue_list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50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300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venues_list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80" b="1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dirty="0" sz="1100" spc="300" b="1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item</a:t>
            </a:r>
            <a:r>
              <a:rPr dirty="0" sz="1100" spc="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5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55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55" b="1">
                <a:solidFill>
                  <a:srgbClr val="AA21FF"/>
                </a:solidFill>
                <a:latin typeface="Palatino Linotype"/>
                <a:cs typeface="Palatino Linotype"/>
              </a:rPr>
              <a:t>in</a:t>
            </a:r>
            <a:r>
              <a:rPr dirty="0" sz="1100" spc="265" b="1">
                <a:solidFill>
                  <a:srgbClr val="AA21FF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venue_list])</a:t>
            </a:r>
            <a:endParaRPr sz="11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  <a:spcBef>
                <a:spcPts val="135"/>
              </a:spcBef>
            </a:pPr>
            <a:r>
              <a:rPr dirty="0" sz="1100" spc="-35">
                <a:latin typeface="Lucida Sans Unicode"/>
                <a:cs typeface="Lucida Sans Unicode"/>
              </a:rPr>
              <a:t>nearby_venues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75">
                <a:latin typeface="Lucida Sans Unicode"/>
                <a:cs typeface="Lucida Sans Unicode"/>
              </a:rPr>
              <a:t>columns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15">
                <a:latin typeface="Lucida Sans Unicode"/>
                <a:cs typeface="Lucida Sans Unicode"/>
              </a:rPr>
              <a:t>[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-70">
                <a:solidFill>
                  <a:srgbClr val="BA2121"/>
                </a:solidFill>
                <a:latin typeface="Lucida Sans Unicode"/>
                <a:cs typeface="Lucida Sans Unicode"/>
              </a:rPr>
              <a:t>Neighborhood</a:t>
            </a:r>
            <a:r>
              <a:rPr dirty="0" sz="1100" spc="320">
                <a:solidFill>
                  <a:srgbClr val="BA2121"/>
                </a:solidFill>
                <a:latin typeface="Lucida Sans Unicode"/>
                <a:cs typeface="Lucida Sans Unicode"/>
              </a:rPr>
              <a:t>'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1346835" marR="2745105">
              <a:lnSpc>
                <a:spcPct val="102600"/>
              </a:lnSpc>
            </a:pPr>
            <a:r>
              <a:rPr dirty="0" sz="1100" spc="-40">
                <a:solidFill>
                  <a:srgbClr val="BA2121"/>
                </a:solidFill>
                <a:latin typeface="Lucida Sans Unicode"/>
                <a:cs typeface="Lucida Sans Unicode"/>
              </a:rPr>
              <a:t>'Neighborhood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>
                <a:solidFill>
                  <a:srgbClr val="BA2121"/>
                </a:solidFill>
                <a:latin typeface="Lucida Sans Unicode"/>
                <a:cs typeface="Lucida Sans Unicode"/>
              </a:rPr>
              <a:t>Latitude'</a:t>
            </a:r>
            <a:r>
              <a:rPr dirty="0" sz="1100" spc="80">
                <a:latin typeface="Lucida Sans Unicode"/>
                <a:cs typeface="Lucida Sans Unicode"/>
              </a:rPr>
              <a:t>, </a:t>
            </a:r>
            <a:r>
              <a:rPr dirty="0" sz="1100" spc="85">
                <a:latin typeface="Lucida Sans Unicode"/>
                <a:cs typeface="Lucida Sans Unicode"/>
              </a:rPr>
              <a:t> </a:t>
            </a:r>
            <a:r>
              <a:rPr dirty="0" sz="1100" spc="-40">
                <a:solidFill>
                  <a:srgbClr val="BA2121"/>
                </a:solidFill>
                <a:latin typeface="Lucida Sans Unicode"/>
                <a:cs typeface="Lucida Sans Unicode"/>
              </a:rPr>
              <a:t>'Neighborhood</a:t>
            </a:r>
            <a:r>
              <a:rPr dirty="0" sz="1100" spc="2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Longitude'</a:t>
            </a:r>
            <a:r>
              <a:rPr dirty="0" sz="1100" spc="30">
                <a:latin typeface="Lucida Sans Unicode"/>
                <a:cs typeface="Lucida Sans Unicode"/>
              </a:rPr>
              <a:t>,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'Venue'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endParaRPr sz="1100">
              <a:latin typeface="Lucida Sans Unicode"/>
              <a:cs typeface="Lucida Sans Unicode"/>
            </a:endParaRPr>
          </a:p>
          <a:p>
            <a:pPr marL="1346835" marR="3253740">
              <a:lnSpc>
                <a:spcPct val="102600"/>
              </a:lnSpc>
              <a:spcBef>
                <a:spcPts val="5"/>
              </a:spcBef>
            </a:pPr>
            <a:r>
              <a:rPr dirty="0" sz="1100" spc="-25">
                <a:solidFill>
                  <a:srgbClr val="BA2121"/>
                </a:solidFill>
                <a:latin typeface="Lucida Sans Unicode"/>
                <a:cs typeface="Lucida Sans Unicode"/>
              </a:rPr>
              <a:t>'Venue</a:t>
            </a:r>
            <a:r>
              <a:rPr dirty="0" sz="1100" spc="-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>
                <a:solidFill>
                  <a:srgbClr val="BA2121"/>
                </a:solidFill>
                <a:latin typeface="Lucida Sans Unicode"/>
                <a:cs typeface="Lucida Sans Unicode"/>
              </a:rPr>
              <a:t>Latitude'</a:t>
            </a:r>
            <a:r>
              <a:rPr dirty="0" sz="1100" spc="80">
                <a:latin typeface="Lucida Sans Unicode"/>
                <a:cs typeface="Lucida Sans Unicode"/>
              </a:rPr>
              <a:t>, </a:t>
            </a:r>
            <a:r>
              <a:rPr dirty="0" sz="1100" spc="8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BA2121"/>
                </a:solidFill>
                <a:latin typeface="Lucida Sans Unicode"/>
                <a:cs typeface="Lucida Sans Unicode"/>
              </a:rPr>
              <a:t>'Venue</a:t>
            </a:r>
            <a:r>
              <a:rPr dirty="0" sz="1100" spc="17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Longitude'</a:t>
            </a:r>
            <a:r>
              <a:rPr dirty="0" sz="1100" spc="30">
                <a:latin typeface="Lucida Sans Unicode"/>
                <a:cs typeface="Lucida Sans Unicode"/>
              </a:rPr>
              <a:t>,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BA2121"/>
                </a:solidFill>
                <a:latin typeface="Lucida Sans Unicode"/>
                <a:cs typeface="Lucida Sans Unicode"/>
              </a:rPr>
              <a:t>'Venue</a:t>
            </a:r>
            <a:r>
              <a:rPr dirty="0" sz="1100" spc="20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Category'</a:t>
            </a:r>
            <a:r>
              <a:rPr dirty="0" sz="1100" spc="3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28295">
              <a:lnSpc>
                <a:spcPct val="100000"/>
              </a:lnSpc>
            </a:pPr>
            <a:r>
              <a:rPr dirty="0" sz="1100" spc="10" b="1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dirty="0" sz="1100" spc="10">
                <a:latin typeface="Lucida Sans Unicode"/>
                <a:cs typeface="Lucida Sans Unicode"/>
              </a:rPr>
              <a:t>(nearby_venues)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329" y="3688993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[102]: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052" y="3706107"/>
            <a:ext cx="5918835" cy="199517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40" i="1">
                <a:solidFill>
                  <a:srgbClr val="3F7F7F"/>
                </a:solidFill>
                <a:latin typeface="Palatino Linotype"/>
                <a:cs typeface="Palatino Linotype"/>
              </a:rPr>
              <a:t>As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35" i="1">
                <a:solidFill>
                  <a:srgbClr val="3F7F7F"/>
                </a:solidFill>
                <a:latin typeface="Palatino Linotype"/>
                <a:cs typeface="Palatino Linotype"/>
              </a:rPr>
              <a:t>most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5" i="1">
                <a:solidFill>
                  <a:srgbClr val="3F7F7F"/>
                </a:solidFill>
                <a:latin typeface="Palatino Linotype"/>
                <a:cs typeface="Palatino Linotype"/>
              </a:rPr>
              <a:t>buildings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75" i="1">
                <a:solidFill>
                  <a:srgbClr val="3F7F7F"/>
                </a:solidFill>
                <a:latin typeface="Palatino Linotype"/>
                <a:cs typeface="Palatino Linotype"/>
              </a:rPr>
              <a:t>of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245" i="1">
                <a:solidFill>
                  <a:srgbClr val="3F7F7F"/>
                </a:solidFill>
                <a:latin typeface="Palatino Linotype"/>
                <a:cs typeface="Palatino Linotype"/>
              </a:rPr>
              <a:t>NYU</a:t>
            </a:r>
            <a:r>
              <a:rPr dirty="0" sz="1100" spc="7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are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F7F7F"/>
                </a:solidFill>
                <a:latin typeface="Palatino Linotype"/>
                <a:cs typeface="Palatino Linotype"/>
              </a:rPr>
              <a:t>located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at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5" i="1">
                <a:solidFill>
                  <a:srgbClr val="3F7F7F"/>
                </a:solidFill>
                <a:latin typeface="Palatino Linotype"/>
                <a:cs typeface="Palatino Linotype"/>
              </a:rPr>
              <a:t>Manhattan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and</a:t>
            </a:r>
            <a:r>
              <a:rPr dirty="0" sz="1100" spc="30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90" i="1">
                <a:solidFill>
                  <a:srgbClr val="3F7F7F"/>
                </a:solidFill>
                <a:latin typeface="Palatino Linotype"/>
                <a:cs typeface="Palatino Linotype"/>
              </a:rPr>
              <a:t>Brooklyn,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30" i="1">
                <a:solidFill>
                  <a:srgbClr val="3F7F7F"/>
                </a:solidFill>
                <a:latin typeface="Palatino Linotype"/>
                <a:cs typeface="Palatino Linotype"/>
              </a:rPr>
              <a:t>we'll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65" i="1">
                <a:solidFill>
                  <a:srgbClr val="3F7F7F"/>
                </a:solidFill>
                <a:latin typeface="Palatino Linotype"/>
                <a:cs typeface="Palatino Linotype"/>
              </a:rPr>
              <a:t>start</a:t>
            </a:r>
            <a:r>
              <a:rPr dirty="0" sz="1100" spc="16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6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65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65" i="1">
                <a:solidFill>
                  <a:srgbClr val="3F7F7F"/>
                </a:solidFill>
                <a:latin typeface="Palatino Linotype"/>
                <a:cs typeface="Palatino Linotype"/>
              </a:rPr>
              <a:t>with</a:t>
            </a:r>
            <a:r>
              <a:rPr dirty="0" sz="1100" spc="27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those</a:t>
            </a:r>
            <a:r>
              <a:rPr dirty="0" sz="1100" spc="27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two</a:t>
            </a:r>
            <a:r>
              <a:rPr dirty="0" sz="1100" spc="27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65" i="1">
                <a:solidFill>
                  <a:srgbClr val="3F7F7F"/>
                </a:solidFill>
                <a:latin typeface="Palatino Linotype"/>
                <a:cs typeface="Palatino Linotype"/>
              </a:rPr>
              <a:t>boroughs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40">
                <a:latin typeface="Lucida Sans Unicode"/>
                <a:cs typeface="Lucida Sans Unicode"/>
              </a:rPr>
              <a:t>nyu_data1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neighborhoods[neighborhoods[</a:t>
            </a:r>
            <a:r>
              <a:rPr dirty="0" sz="1100" spc="-15">
                <a:solidFill>
                  <a:srgbClr val="BA2121"/>
                </a:solidFill>
                <a:latin typeface="Lucida Sans Unicode"/>
                <a:cs typeface="Lucida Sans Unicode"/>
              </a:rPr>
              <a:t>'Borough'</a:t>
            </a:r>
            <a:r>
              <a:rPr dirty="0" sz="1100" spc="-15">
                <a:latin typeface="Lucida Sans Unicode"/>
                <a:cs typeface="Lucida Sans Unicode"/>
              </a:rPr>
              <a:t>]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45">
                <a:solidFill>
                  <a:srgbClr val="BA2121"/>
                </a:solidFill>
                <a:latin typeface="Lucida Sans Unicode"/>
                <a:cs typeface="Lucida Sans Unicode"/>
              </a:rPr>
              <a:t>'Manhattan'</a:t>
            </a:r>
            <a:r>
              <a:rPr dirty="0" sz="1100" spc="45">
                <a:latin typeface="Lucida Sans Unicode"/>
                <a:cs typeface="Lucida Sans Unicode"/>
              </a:rPr>
              <a:t>]</a:t>
            </a:r>
            <a:r>
              <a:rPr dirty="0" sz="1100" spc="4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>
                <a:latin typeface="Lucida Sans Unicode"/>
                <a:cs typeface="Lucida Sans Unicode"/>
              </a:rPr>
              <a:t>reset_index(drop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 spc="-40">
                <a:latin typeface="Lucida Sans Unicode"/>
                <a:cs typeface="Lucida Sans Unicode"/>
              </a:rPr>
              <a:t>nyu_data2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neighborhoods[neighborhoods[</a:t>
            </a:r>
            <a:r>
              <a:rPr dirty="0" sz="1100" spc="-15">
                <a:solidFill>
                  <a:srgbClr val="BA2121"/>
                </a:solidFill>
                <a:latin typeface="Lucida Sans Unicode"/>
                <a:cs typeface="Lucida Sans Unicode"/>
              </a:rPr>
              <a:t>'Borough'</a:t>
            </a:r>
            <a:r>
              <a:rPr dirty="0" sz="1100" spc="-15">
                <a:latin typeface="Lucida Sans Unicode"/>
                <a:cs typeface="Lucida Sans Unicode"/>
              </a:rPr>
              <a:t>]</a:t>
            </a:r>
            <a:r>
              <a:rPr dirty="0" sz="1100" spc="24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1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80">
                <a:solidFill>
                  <a:srgbClr val="BA2121"/>
                </a:solidFill>
                <a:latin typeface="Lucida Sans Unicode"/>
                <a:cs typeface="Lucida Sans Unicode"/>
              </a:rPr>
              <a:t>'Brooklyn'</a:t>
            </a:r>
            <a:r>
              <a:rPr dirty="0" sz="1100" spc="80">
                <a:latin typeface="Lucida Sans Unicode"/>
                <a:cs typeface="Lucida Sans Unicode"/>
              </a:rPr>
              <a:t>]</a:t>
            </a:r>
            <a:r>
              <a:rPr dirty="0" sz="1100" spc="8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>
                <a:latin typeface="Lucida Sans Unicode"/>
                <a:cs typeface="Lucida Sans Unicode"/>
              </a:rPr>
              <a:t>reset_index(drop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b="1">
                <a:solidFill>
                  <a:srgbClr val="007F00"/>
                </a:solidFill>
                <a:latin typeface="Palatino Linotype"/>
                <a:cs typeface="Palatino Linotype"/>
              </a:rPr>
              <a:t>True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-30">
                <a:latin typeface="Lucida Sans Unicode"/>
                <a:cs typeface="Lucida Sans Unicode"/>
              </a:rPr>
              <a:t>nyu_data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0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nyu_data1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25">
                <a:latin typeface="Lucida Sans Unicode"/>
                <a:cs typeface="Lucida Sans Unicode"/>
              </a:rPr>
              <a:t>merge(nyu_data2,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165">
                <a:latin typeface="Lucida Sans Unicode"/>
                <a:cs typeface="Lucida Sans Unicode"/>
              </a:rPr>
              <a:t>how</a:t>
            </a:r>
            <a:r>
              <a:rPr dirty="0" sz="1100" spc="229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10">
                <a:solidFill>
                  <a:srgbClr val="BA2121"/>
                </a:solidFill>
                <a:latin typeface="Lucida Sans Unicode"/>
                <a:cs typeface="Lucida Sans Unicode"/>
              </a:rPr>
              <a:t>'outer'</a:t>
            </a:r>
            <a:r>
              <a:rPr dirty="0" sz="1100" spc="11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-50">
                <a:latin typeface="Lucida Sans Unicode"/>
                <a:cs typeface="Lucida Sans Unicode"/>
              </a:rPr>
              <a:t>nyu_venues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4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4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5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5">
                <a:latin typeface="Lucida Sans Unicode"/>
                <a:cs typeface="Lucida Sans Unicode"/>
              </a:rPr>
              <a:t>getNearbyVenues(names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">
                <a:latin typeface="Lucida Sans Unicode"/>
                <a:cs typeface="Lucida Sans Unicode"/>
              </a:rPr>
              <a:t>nyu_data[</a:t>
            </a:r>
            <a:r>
              <a:rPr dirty="0"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5">
                <a:latin typeface="Lucida Sans Unicode"/>
                <a:cs typeface="Lucida Sans Unicode"/>
              </a:rPr>
              <a:t>],latitudes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">
                <a:latin typeface="Lucida Sans Unicode"/>
                <a:cs typeface="Lucida Sans Unicode"/>
              </a:rPr>
              <a:t>nyu_data[</a:t>
            </a:r>
            <a:r>
              <a:rPr dirty="0"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'Latitude'</a:t>
            </a:r>
            <a:r>
              <a:rPr dirty="0" sz="1100" spc="5">
                <a:latin typeface="Lucida Sans Unicode"/>
                <a:cs typeface="Lucida Sans Unicode"/>
              </a:rPr>
              <a:t>],</a:t>
            </a:r>
            <a:endParaRPr sz="1100">
              <a:latin typeface="Lucida Sans Unicode"/>
              <a:cs typeface="Lucida Sans Unicode"/>
            </a:endParaRPr>
          </a:p>
          <a:p>
            <a:pPr marL="2510790">
              <a:lnSpc>
                <a:spcPct val="100000"/>
              </a:lnSpc>
              <a:spcBef>
                <a:spcPts val="135"/>
              </a:spcBef>
            </a:pPr>
            <a:r>
              <a:rPr dirty="0" sz="1100" spc="15">
                <a:latin typeface="Lucida Sans Unicode"/>
                <a:cs typeface="Lucida Sans Unicode"/>
              </a:rPr>
              <a:t>longitudes</a:t>
            </a:r>
            <a:r>
              <a:rPr dirty="0" sz="1100" spc="1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5">
                <a:latin typeface="Lucida Sans Unicode"/>
                <a:cs typeface="Lucida Sans Unicode"/>
              </a:rPr>
              <a:t>nyu_data[</a:t>
            </a:r>
            <a:r>
              <a:rPr dirty="0" sz="1100" spc="15">
                <a:solidFill>
                  <a:srgbClr val="BA2121"/>
                </a:solidFill>
                <a:latin typeface="Lucida Sans Unicode"/>
                <a:cs typeface="Lucida Sans Unicode"/>
              </a:rPr>
              <a:t>'Longitude'</a:t>
            </a:r>
            <a:r>
              <a:rPr dirty="0" sz="1100" spc="15">
                <a:latin typeface="Lucida Sans Unicode"/>
                <a:cs typeface="Lucida Sans Unicode"/>
              </a:rPr>
              <a:t>])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820688"/>
            <a:ext cx="1334770" cy="3289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Lucida Sans Unicode"/>
                <a:cs typeface="Lucida Sans Unicode"/>
              </a:rPr>
              <a:t>Marble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 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Chinatown </a:t>
            </a:r>
            <a:r>
              <a:rPr dirty="0" sz="1100" spc="-55">
                <a:latin typeface="Lucida Sans Unicode"/>
                <a:cs typeface="Lucida Sans Unicode"/>
              </a:rPr>
              <a:t> Washington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Inwood</a:t>
            </a:r>
            <a:endParaRPr sz="1100">
              <a:latin typeface="Lucida Sans Unicode"/>
              <a:cs typeface="Lucida Sans Unicode"/>
            </a:endParaRPr>
          </a:p>
          <a:p>
            <a:pPr marL="12700" marR="150495">
              <a:lnSpc>
                <a:spcPct val="102600"/>
              </a:lnSpc>
            </a:pPr>
            <a:r>
              <a:rPr dirty="0" sz="1100" spc="-35">
                <a:latin typeface="Lucida Sans Unicode"/>
                <a:cs typeface="Lucida Sans Unicode"/>
              </a:rPr>
              <a:t>Hamilton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Manhattanville </a:t>
            </a:r>
            <a:r>
              <a:rPr dirty="0" sz="1100" spc="20">
                <a:latin typeface="Lucida Sans Unicode"/>
                <a:cs typeface="Lucida Sans Unicode"/>
              </a:rPr>
              <a:t> Central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Harlem 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East  </a:t>
            </a:r>
            <a:r>
              <a:rPr dirty="0" sz="1100" spc="-65">
                <a:latin typeface="Lucida Sans Unicode"/>
                <a:cs typeface="Lucida Sans Unicode"/>
              </a:rPr>
              <a:t>Harlem 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Upper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Side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Yorkville</a:t>
            </a:r>
            <a:endParaRPr sz="1100">
              <a:latin typeface="Lucida Sans Unicode"/>
              <a:cs typeface="Lucida Sans Unicode"/>
            </a:endParaRPr>
          </a:p>
          <a:p>
            <a:pPr marL="12700" marR="150495">
              <a:lnSpc>
                <a:spcPct val="102600"/>
              </a:lnSpc>
            </a:pPr>
            <a:r>
              <a:rPr dirty="0" sz="1100" spc="-75">
                <a:latin typeface="Lucida Sans Unicode"/>
                <a:cs typeface="Lucida Sans Unicode"/>
              </a:rPr>
              <a:t>Lenox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 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Roosevelt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Island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Upper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West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Side 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Lincoln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Square 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Clinton</a:t>
            </a:r>
            <a:endParaRPr sz="1100">
              <a:latin typeface="Lucida Sans Unicode"/>
              <a:cs typeface="Lucida Sans Unicode"/>
            </a:endParaRPr>
          </a:p>
          <a:p>
            <a:pPr marL="12700" marR="513715">
              <a:lnSpc>
                <a:spcPct val="102600"/>
              </a:lnSpc>
            </a:pPr>
            <a:r>
              <a:rPr dirty="0" sz="1100" spc="-85">
                <a:latin typeface="Lucida Sans Unicode"/>
                <a:cs typeface="Lucida Sans Unicode"/>
              </a:rPr>
              <a:t>Midtown 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Murray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Chelsea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Lucida Sans Unicode"/>
                <a:cs typeface="Lucida Sans Unicode"/>
              </a:rPr>
              <a:t>Greenwich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Village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010150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/>
                <a:gridCol w="1564005"/>
                <a:gridCol w="1600200"/>
                <a:gridCol w="1595754"/>
              </a:tblGrid>
              <a:tr h="178313">
                <a:tc>
                  <a:txBody>
                    <a:bodyPr/>
                    <a:lstStyle/>
                    <a:p>
                      <a:pPr algn="ctr" marR="330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West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5">
                          <a:latin typeface="Lucida Sans Unicode"/>
                          <a:cs typeface="Lucida Sans Unicode"/>
                        </a:rPr>
                        <a:t>Valley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Morningside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Gramercy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1600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Carnegie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140">
                          <a:latin typeface="Lucida Sans Unicode"/>
                          <a:cs typeface="Lucida Sans Unicode"/>
                        </a:rPr>
                        <a:t>Noho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Stuyvesant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5">
                          <a:latin typeface="Lucida Sans Unicode"/>
                          <a:cs typeface="Lucida Sans Unicode"/>
                        </a:rPr>
                        <a:t>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Flatiron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Greenpoint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Brownsville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160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Ocean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130">
                          <a:latin typeface="Lucida Sans Unicode"/>
                          <a:cs typeface="Lucida Sans Unicode"/>
                        </a:rPr>
                        <a:t>Remsen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509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06045">
                        <a:lnSpc>
                          <a:spcPts val="1295"/>
                        </a:lnSpc>
                        <a:spcBef>
                          <a:spcPts val="101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 marR="28575" indent="-218440">
                        <a:lnSpc>
                          <a:spcPct val="102600"/>
                        </a:lnSpc>
                        <a:spcBef>
                          <a:spcPts val="1210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3rd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-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 </a:t>
                      </a:r>
                      <a:r>
                        <a:rPr dirty="0" sz="1100" spc="-3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-10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536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857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4th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28575">
                        <a:lnSpc>
                          <a:spcPts val="1295"/>
                        </a:lnSpc>
                        <a:spcBef>
                          <a:spcPts val="35"/>
                        </a:spcBef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349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5th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24130">
                        <a:lnSpc>
                          <a:spcPts val="1295"/>
                        </a:lnSpc>
                        <a:spcBef>
                          <a:spcPts val="3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509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06045">
                        <a:lnSpc>
                          <a:spcPts val="1295"/>
                        </a:lnSpc>
                        <a:spcBef>
                          <a:spcPts val="101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 marR="28575" indent="-363855">
                        <a:lnSpc>
                          <a:spcPct val="102600"/>
                        </a:lnSpc>
                        <a:spcBef>
                          <a:spcPts val="12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6th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-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 </a:t>
                      </a:r>
                      <a:r>
                        <a:rPr dirty="0" sz="1100" spc="-3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536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7th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28575">
                        <a:lnSpc>
                          <a:spcPts val="1295"/>
                        </a:lnSpc>
                        <a:spcBef>
                          <a:spcPts val="3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349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8th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algn="r" marR="24130">
                        <a:lnSpc>
                          <a:spcPts val="1295"/>
                        </a:lnSpc>
                        <a:spcBef>
                          <a:spcPts val="35"/>
                        </a:spcBef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60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algn="ctr" marR="3302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037536" y="3328656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7536" y="7286382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010150" cy="6035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/>
                <a:gridCol w="1600199"/>
                <a:gridCol w="1631950"/>
                <a:gridCol w="1527175"/>
              </a:tblGrid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9th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4765">
                        <a:lnSpc>
                          <a:spcPct val="100000"/>
                        </a:lnSpc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10th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5849">
                <a:tc>
                  <a:txBody>
                    <a:bodyPr/>
                    <a:lstStyle/>
                    <a:p>
                      <a:pPr algn="ctr" marR="1054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541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541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31496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541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10541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10541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algn="ctr" marR="3302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algn="ctr" marR="3302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914400" y="7115981"/>
            <a:ext cx="5944235" cy="777875"/>
            <a:chOff x="914400" y="7115981"/>
            <a:chExt cx="5944235" cy="777875"/>
          </a:xfrm>
        </p:grpSpPr>
        <p:sp>
          <p:nvSpPr>
            <p:cNvPr id="4" name="object 4"/>
            <p:cNvSpPr/>
            <p:nvPr/>
          </p:nvSpPr>
          <p:spPr>
            <a:xfrm>
              <a:off x="914400" y="7115981"/>
              <a:ext cx="5944235" cy="777875"/>
            </a:xfrm>
            <a:custGeom>
              <a:avLst/>
              <a:gdLst/>
              <a:ahLst/>
              <a:cxnLst/>
              <a:rect l="l" t="t" r="r" b="b"/>
              <a:pathLst>
                <a:path w="5944234" h="77787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52575"/>
                  </a:lnTo>
                  <a:lnTo>
                    <a:pt x="1988" y="762425"/>
                  </a:lnTo>
                  <a:lnTo>
                    <a:pt x="7411" y="770468"/>
                  </a:lnTo>
                  <a:lnTo>
                    <a:pt x="15455" y="775892"/>
                  </a:lnTo>
                  <a:lnTo>
                    <a:pt x="25305" y="777880"/>
                  </a:lnTo>
                  <a:lnTo>
                    <a:pt x="5918371" y="777880"/>
                  </a:lnTo>
                  <a:lnTo>
                    <a:pt x="5928221" y="775892"/>
                  </a:lnTo>
                  <a:lnTo>
                    <a:pt x="5936265" y="770468"/>
                  </a:lnTo>
                  <a:lnTo>
                    <a:pt x="5941688" y="762425"/>
                  </a:lnTo>
                  <a:lnTo>
                    <a:pt x="5943676" y="75257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052" y="7128634"/>
              <a:ext cx="5918835" cy="753110"/>
            </a:xfrm>
            <a:custGeom>
              <a:avLst/>
              <a:gdLst/>
              <a:ahLst/>
              <a:cxnLst/>
              <a:rect l="l" t="t" r="r" b="b"/>
              <a:pathLst>
                <a:path w="5918834" h="75310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39922"/>
                  </a:lnTo>
                  <a:lnTo>
                    <a:pt x="0" y="746910"/>
                  </a:lnTo>
                  <a:lnTo>
                    <a:pt x="5664" y="752575"/>
                  </a:lnTo>
                  <a:lnTo>
                    <a:pt x="5912706" y="752575"/>
                  </a:lnTo>
                  <a:lnTo>
                    <a:pt x="5918371" y="746910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7329" y="7111503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[133]: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27052" y="7128634"/>
            <a:ext cx="5918835" cy="75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Cluster</a:t>
            </a:r>
            <a:r>
              <a:rPr dirty="0" sz="1100" spc="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4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latin typeface="Lucida Sans Unicode"/>
                <a:cs typeface="Lucida Sans Unicode"/>
              </a:rPr>
              <a:t>cluster4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nyu_merged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loc[nyu_merged[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'Cluster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Labels'</a:t>
            </a:r>
            <a:r>
              <a:rPr dirty="0" sz="1100" spc="70">
                <a:latin typeface="Lucida Sans Unicode"/>
                <a:cs typeface="Lucida Sans Unicode"/>
              </a:rPr>
              <a:t>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nyu_merged</a:t>
            </a:r>
            <a:r>
              <a:rPr dirty="0" sz="1100" spc="-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-1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13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10">
                <a:latin typeface="Lucida Sans Unicode"/>
                <a:cs typeface="Lucida Sans Unicode"/>
              </a:rPr>
              <a:t>columns[[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]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215">
                <a:latin typeface="Lucida Sans Unicode"/>
                <a:cs typeface="Lucida Sans Unicode"/>
              </a:rPr>
              <a:t>(</a:t>
            </a:r>
            <a:r>
              <a:rPr dirty="0" sz="1100" spc="-4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215">
                <a:latin typeface="Lucida Sans Unicode"/>
                <a:cs typeface="Lucida Sans Unicode"/>
              </a:rPr>
              <a:t>(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nyu_merged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5">
                <a:latin typeface="Lucida Sans Unicode"/>
                <a:cs typeface="Lucida Sans Unicode"/>
              </a:rPr>
              <a:t>shape[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]))]]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35">
                <a:latin typeface="Lucida Sans Unicode"/>
                <a:cs typeface="Lucida Sans Unicode"/>
              </a:rPr>
              <a:t>cluster4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329" y="798174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[133]: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5240" y="7981745"/>
            <a:ext cx="4317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31005" algn="l"/>
              </a:tabLst>
            </a:pPr>
            <a:r>
              <a:rPr dirty="0" sz="1100" spc="-70">
                <a:latin typeface="Lucida Sans Unicode"/>
                <a:cs typeface="Lucida Sans Unicode"/>
              </a:rPr>
              <a:t>Neighborhood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1st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2nd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934" y="8164300"/>
          <a:ext cx="5446395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0"/>
                <a:gridCol w="1273175"/>
                <a:gridCol w="1341120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163131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48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Flatbush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26809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49	</a:t>
                      </a:r>
                      <a:r>
                        <a:rPr dirty="0" sz="1100" spc="-114">
                          <a:latin typeface="Lucida Sans Unicode"/>
                          <a:cs typeface="Lucida Sans Unicode"/>
                        </a:rPr>
                        <a:t>Crown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26809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50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Flatbush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148590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51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Kensington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11226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52	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Windsor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Terrace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80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446395" cy="6724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  <a:gridCol w="1600200"/>
                <a:gridCol w="654684"/>
                <a:gridCol w="945514"/>
                <a:gridCol w="363854"/>
                <a:gridCol w="1559560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Prospect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Cobble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Carroll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Gardens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8176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Gowanus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Fort</a:t>
                      </a:r>
                      <a:r>
                        <a:rPr dirty="0" sz="1100" spc="1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Greene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6332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Slope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Clinton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08735">
                        <a:lnSpc>
                          <a:spcPts val="1255"/>
                        </a:lnSpc>
                      </a:pPr>
                      <a:r>
                        <a:rPr dirty="0" sz="1100" spc="-135">
                          <a:latin typeface="Lucida Sans Unicode"/>
                          <a:cs typeface="Lucida Sans Unicode"/>
                        </a:rPr>
                        <a:t>Downtown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110">
                          <a:latin typeface="Lucida Sans Unicode"/>
                          <a:cs typeface="Lucida Sans Unicode"/>
                        </a:rPr>
                        <a:t>Boerum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Prospect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Lefferts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Gardens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Prospect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South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Ditmas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8176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Wingate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5560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Rugby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16332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Weeksville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81760">
                        <a:lnSpc>
                          <a:spcPts val="1280"/>
                        </a:lnSpc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Erasmus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3rd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4th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2618105" algn="l"/>
                        </a:tabLst>
                      </a:pP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5th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63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735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735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735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8735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63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363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80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80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45984" y="7974684"/>
            <a:ext cx="171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Lucida Sans Unicode"/>
                <a:cs typeface="Lucida Sans Unicode"/>
              </a:rPr>
              <a:t>48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6929" y="7802599"/>
            <a:ext cx="497205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66750" marR="5080" indent="-654685">
              <a:lnSpc>
                <a:spcPct val="102699"/>
              </a:lnSpc>
              <a:spcBef>
                <a:spcPts val="55"/>
              </a:spcBef>
              <a:tabLst>
                <a:tab pos="1830705" algn="l"/>
                <a:tab pos="3576320" algn="l"/>
                <a:tab pos="4885690" algn="l"/>
              </a:tabLst>
            </a:pPr>
            <a:r>
              <a:rPr dirty="0" sz="1100" spc="-25">
                <a:latin typeface="Lucida Sans Unicode"/>
                <a:cs typeface="Lucida Sans Unicode"/>
              </a:rPr>
              <a:t>6th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7th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8th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  </a:t>
            </a:r>
            <a:r>
              <a:rPr dirty="0" sz="1100" spc="-30">
                <a:latin typeface="Lucida Sans Unicode"/>
                <a:cs typeface="Lucida Sans Unicode"/>
              </a:rPr>
              <a:t>Climbing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229">
                <a:latin typeface="Lucida Sans Unicode"/>
                <a:cs typeface="Lucida Sans Unicode"/>
              </a:rPr>
              <a:t>Gym	</a:t>
            </a:r>
            <a:r>
              <a:rPr dirty="0" sz="1100" spc="55">
                <a:latin typeface="Lucida Sans Unicode"/>
                <a:cs typeface="Lucida Sans Unicode"/>
              </a:rPr>
              <a:t>Athletics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-195">
                <a:latin typeface="Lucida Sans Unicode"/>
                <a:cs typeface="Lucida Sans Unicode"/>
              </a:rPr>
              <a:t>&amp;</a:t>
            </a:r>
            <a:r>
              <a:rPr dirty="0" sz="1100" spc="23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Sports	</a:t>
            </a:r>
            <a:r>
              <a:rPr dirty="0" sz="1100" spc="25">
                <a:latin typeface="Lucida Sans Unicode"/>
                <a:cs typeface="Lucida Sans Unicode"/>
              </a:rPr>
              <a:t>Baseball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Stadium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6934" y="8157240"/>
          <a:ext cx="5082540" cy="87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780"/>
                <a:gridCol w="1745615"/>
                <a:gridCol w="1413510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49	</a:t>
                      </a: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97663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50	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54038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51	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52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104965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53	</a:t>
                      </a: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082540" cy="655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  <a:gridCol w="1600200"/>
                <a:gridCol w="1631949"/>
                <a:gridCol w="152717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946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80">
                          <a:latin typeface="Lucida Sans Unicode"/>
                          <a:cs typeface="Lucida Sans Unicode"/>
                        </a:rPr>
                        <a:t>Pilates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Pool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9th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10th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10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45515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80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Soccer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914400" y="7632211"/>
            <a:ext cx="5944235" cy="777875"/>
            <a:chOff x="914400" y="7632211"/>
            <a:chExt cx="5944235" cy="777875"/>
          </a:xfrm>
        </p:grpSpPr>
        <p:sp>
          <p:nvSpPr>
            <p:cNvPr id="4" name="object 4"/>
            <p:cNvSpPr/>
            <p:nvPr/>
          </p:nvSpPr>
          <p:spPr>
            <a:xfrm>
              <a:off x="914400" y="7632211"/>
              <a:ext cx="5944235" cy="777875"/>
            </a:xfrm>
            <a:custGeom>
              <a:avLst/>
              <a:gdLst/>
              <a:ahLst/>
              <a:cxnLst/>
              <a:rect l="l" t="t" r="r" b="b"/>
              <a:pathLst>
                <a:path w="5944234" h="77787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752575"/>
                  </a:lnTo>
                  <a:lnTo>
                    <a:pt x="1988" y="762425"/>
                  </a:lnTo>
                  <a:lnTo>
                    <a:pt x="7411" y="770468"/>
                  </a:lnTo>
                  <a:lnTo>
                    <a:pt x="15455" y="775892"/>
                  </a:lnTo>
                  <a:lnTo>
                    <a:pt x="25305" y="777880"/>
                  </a:lnTo>
                  <a:lnTo>
                    <a:pt x="5918371" y="777880"/>
                  </a:lnTo>
                  <a:lnTo>
                    <a:pt x="5928221" y="775892"/>
                  </a:lnTo>
                  <a:lnTo>
                    <a:pt x="5936265" y="770468"/>
                  </a:lnTo>
                  <a:lnTo>
                    <a:pt x="5941688" y="762425"/>
                  </a:lnTo>
                  <a:lnTo>
                    <a:pt x="5943676" y="75257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052" y="7644864"/>
              <a:ext cx="5918835" cy="753110"/>
            </a:xfrm>
            <a:custGeom>
              <a:avLst/>
              <a:gdLst/>
              <a:ahLst/>
              <a:cxnLst/>
              <a:rect l="l" t="t" r="r" b="b"/>
              <a:pathLst>
                <a:path w="5918834" h="753109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739922"/>
                  </a:lnTo>
                  <a:lnTo>
                    <a:pt x="0" y="746910"/>
                  </a:lnTo>
                  <a:lnTo>
                    <a:pt x="5664" y="752575"/>
                  </a:lnTo>
                  <a:lnTo>
                    <a:pt x="5912706" y="752575"/>
                  </a:lnTo>
                  <a:lnTo>
                    <a:pt x="5918371" y="746910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7329" y="7627732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[134]: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27052" y="7644864"/>
            <a:ext cx="5918835" cy="75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Cluster</a:t>
            </a:r>
            <a:r>
              <a:rPr dirty="0" sz="1100" spc="26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" i="1">
                <a:solidFill>
                  <a:srgbClr val="3F7F7F"/>
                </a:solidFill>
                <a:latin typeface="Palatino Linotype"/>
                <a:cs typeface="Palatino Linotype"/>
              </a:rPr>
              <a:t>5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latin typeface="Lucida Sans Unicode"/>
                <a:cs typeface="Lucida Sans Unicode"/>
              </a:rPr>
              <a:t>cluster5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nyu_merged</a:t>
            </a:r>
            <a:r>
              <a:rPr dirty="0" sz="1100" spc="-1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0">
                <a:latin typeface="Lucida Sans Unicode"/>
                <a:cs typeface="Lucida Sans Unicode"/>
              </a:rPr>
              <a:t>loc[nyu_merged[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'Cluster</a:t>
            </a:r>
            <a:r>
              <a:rPr dirty="0" sz="1100" spc="22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70">
                <a:solidFill>
                  <a:srgbClr val="BA2121"/>
                </a:solidFill>
                <a:latin typeface="Lucida Sans Unicode"/>
                <a:cs typeface="Lucida Sans Unicode"/>
              </a:rPr>
              <a:t>Labels'</a:t>
            </a:r>
            <a:r>
              <a:rPr dirty="0" sz="1100" spc="70">
                <a:latin typeface="Lucida Sans Unicode"/>
                <a:cs typeface="Lucida Sans Unicode"/>
              </a:rPr>
              <a:t>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==</a:t>
            </a:r>
            <a:r>
              <a:rPr dirty="0" sz="1100" spc="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r>
              <a:rPr dirty="0" sz="1100" spc="50">
                <a:latin typeface="Lucida Sans Unicode"/>
                <a:cs typeface="Lucida Sans Unicode"/>
              </a:rPr>
              <a:t>,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nyu_merged</a:t>
            </a:r>
            <a:r>
              <a:rPr dirty="0" sz="1100" spc="-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-15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13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-10">
                <a:latin typeface="Lucida Sans Unicode"/>
                <a:cs typeface="Lucida Sans Unicode"/>
              </a:rPr>
              <a:t>columns[[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]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70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215">
                <a:latin typeface="Lucida Sans Unicode"/>
                <a:cs typeface="Lucida Sans Unicode"/>
              </a:rPr>
              <a:t>(</a:t>
            </a:r>
            <a:r>
              <a:rPr dirty="0" sz="1100" spc="-40">
                <a:solidFill>
                  <a:srgbClr val="007F00"/>
                </a:solidFill>
                <a:latin typeface="Lucida Sans Unicode"/>
                <a:cs typeface="Lucida Sans Unicode"/>
              </a:rPr>
              <a:t>range</a:t>
            </a:r>
            <a:r>
              <a:rPr dirty="0" sz="1100" spc="215">
                <a:latin typeface="Lucida Sans Unicode"/>
                <a:cs typeface="Lucida Sans Unicode"/>
              </a:rPr>
              <a:t>(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r>
              <a:rPr dirty="0" sz="1100" spc="220">
                <a:latin typeface="Lucida Sans Unicode"/>
                <a:cs typeface="Lucida Sans Unicode"/>
              </a:rPr>
              <a:t>,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nyu_merged</a:t>
            </a:r>
            <a:r>
              <a:rPr dirty="0" sz="1100" spc="2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15">
                <a:latin typeface="Lucida Sans Unicode"/>
                <a:cs typeface="Lucida Sans Unicode"/>
              </a:rPr>
              <a:t>shape[</a:t>
            </a:r>
            <a:r>
              <a:rPr dirty="0" sz="1100" spc="-125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215">
                <a:latin typeface="Lucida Sans Unicode"/>
                <a:cs typeface="Lucida Sans Unicode"/>
              </a:rPr>
              <a:t>]))]]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100" spc="35">
                <a:latin typeface="Lucida Sans Unicode"/>
                <a:cs typeface="Lucida Sans Unicode"/>
              </a:rPr>
              <a:t>cluster5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329" y="849797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[134]: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3351" y="8497975"/>
            <a:ext cx="4317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31005" algn="l"/>
              </a:tabLst>
            </a:pPr>
            <a:r>
              <a:rPr dirty="0" sz="1100" spc="-70">
                <a:latin typeface="Lucida Sans Unicode"/>
                <a:cs typeface="Lucida Sans Unicode"/>
              </a:rPr>
              <a:t>Neighborhood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1st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60">
                <a:latin typeface="Lucida Sans Unicode"/>
                <a:cs typeface="Lucida Sans Unicode"/>
              </a:rPr>
              <a:t>Mos</a:t>
            </a:r>
            <a:r>
              <a:rPr dirty="0" sz="1100" spc="160">
                <a:latin typeface="Lucida Sans Unicode"/>
                <a:cs typeface="Lucida Sans Unicode"/>
              </a:rPr>
              <a:t>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2nd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80">
                <a:latin typeface="Lucida Sans Unicode"/>
                <a:cs typeface="Lucida Sans Unicode"/>
              </a:rPr>
              <a:t>Most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40">
                <a:latin typeface="Lucida Sans Unicode"/>
                <a:cs typeface="Lucida Sans Unicode"/>
              </a:rPr>
              <a:t>Common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Venue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6934" y="8680530"/>
          <a:ext cx="4864100" cy="35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/>
                <a:gridCol w="1600200"/>
                <a:gridCol w="1745614"/>
                <a:gridCol w="1013460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4648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Sunset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4820">
                        <a:lnSpc>
                          <a:spcPts val="1280"/>
                        </a:lnSpc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Gravesend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0235">
                        <a:lnSpc>
                          <a:spcPts val="1280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082540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  <a:gridCol w="1381759"/>
                <a:gridCol w="217805"/>
                <a:gridCol w="1381759"/>
                <a:gridCol w="290829"/>
                <a:gridCol w="1486535"/>
              </a:tblGrid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Brighton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Sheepshead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Bay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Cypress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5">
                          <a:latin typeface="Lucida Sans Unicode"/>
                          <a:cs typeface="Lucida Sans Unicode"/>
                        </a:rPr>
                        <a:t>Hills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85">
                          <a:latin typeface="Lucida Sans Unicode"/>
                          <a:cs typeface="Lucida Sans Unicode"/>
                        </a:rPr>
                        <a:t>New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York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75">
                          <a:latin typeface="Lucida Sans Unicode"/>
                          <a:cs typeface="Lucida Sans Unicode"/>
                        </a:rPr>
                        <a:t>Starrett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Canarsie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Flatlands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93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Coney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Island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Bath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Gerritsen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Marine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93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Sea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Gate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Line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Bergen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20">
                          <a:latin typeface="Lucida Sans Unicode"/>
                          <a:cs typeface="Lucida Sans Unicode"/>
                        </a:rPr>
                        <a:t>Midwood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Georgetown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93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85">
                          <a:latin typeface="Lucida Sans Unicode"/>
                          <a:cs typeface="Lucida Sans Unicode"/>
                        </a:rPr>
                        <a:t>New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 Lots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Paerdegat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Basin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Broadway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Junction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Homecrest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249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Surf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Spot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935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Highland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3rd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1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5th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Yoga</a:t>
                      </a:r>
                      <a:r>
                        <a:rPr dirty="0" sz="1100" spc="-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Tennis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55"/>
                        </a:lnSpc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707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Golf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Course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Cycle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Studio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7804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80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110269" y="4877332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5082540" cy="810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"/>
                <a:gridCol w="1672589"/>
                <a:gridCol w="1558925"/>
                <a:gridCol w="1527175"/>
              </a:tblGrid>
              <a:tr h="1845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dirty="0" sz="1100" spc="21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Fitness</a:t>
                      </a:r>
                      <a:r>
                        <a:rPr dirty="0" sz="1100" spc="2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509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95"/>
                        </a:lnSpc>
                        <a:spcBef>
                          <a:spcPts val="1010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54050" marR="24765" indent="-654685">
                        <a:lnSpc>
                          <a:spcPct val="102600"/>
                        </a:lnSpc>
                        <a:spcBef>
                          <a:spcPts val="1210"/>
                        </a:spcBef>
                        <a:tabLst>
                          <a:tab pos="1818005" algn="l"/>
                          <a:tab pos="3563620" algn="l"/>
                        </a:tabLst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-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7th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-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-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 </a:t>
                      </a:r>
                      <a:r>
                        <a:rPr dirty="0" sz="1100" spc="-3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	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5367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Weight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Loss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280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9th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1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10th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40">
                          <a:latin typeface="Lucida Sans Unicode"/>
                          <a:cs typeface="Lucida Sans Unicode"/>
                        </a:rPr>
                        <a:t>Common</a:t>
                      </a:r>
                      <a:r>
                        <a:rPr dirty="0" sz="1100" spc="2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Venue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685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2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ts val="1280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100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110269" y="1263763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6934" y="930088"/>
          <a:ext cx="3555365" cy="104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/>
                <a:gridCol w="1781810"/>
                <a:gridCol w="1304290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55"/>
                        </a:lnSpc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Climbing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55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2430">
                        <a:lnSpc>
                          <a:spcPts val="1280"/>
                        </a:lnSpc>
                      </a:pP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Bike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Trail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Boxing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29">
                          <a:latin typeface="Lucida Sans Unicode"/>
                          <a:cs typeface="Lucida Sans Unicode"/>
                        </a:rPr>
                        <a:t>Gym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2268979"/>
            <a:ext cx="5969000" cy="716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7180" algn="l"/>
              </a:tabLst>
            </a:pPr>
            <a:r>
              <a:rPr dirty="0" sz="1400" spc="105" b="1">
                <a:latin typeface="Palatino Linotype"/>
                <a:cs typeface="Palatino Linotype"/>
              </a:rPr>
              <a:t>4	</a:t>
            </a:r>
            <a:r>
              <a:rPr dirty="0" sz="1400" spc="65" b="1">
                <a:latin typeface="Palatino Linotype"/>
                <a:cs typeface="Palatino Linotype"/>
              </a:rPr>
              <a:t>Results</a:t>
            </a:r>
            <a:endParaRPr sz="140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  <a:spcBef>
                <a:spcPts val="1019"/>
              </a:spcBef>
            </a:pPr>
            <a:r>
              <a:rPr dirty="0" sz="1100" spc="-20">
                <a:latin typeface="Palatino Linotype"/>
                <a:cs typeface="Palatino Linotype"/>
              </a:rPr>
              <a:t>Most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common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sports</a:t>
            </a:r>
            <a:r>
              <a:rPr dirty="0" sz="1100" spc="-15">
                <a:latin typeface="Palatino Linotype"/>
                <a:cs typeface="Palatino Linotype"/>
              </a:rPr>
              <a:t> facilities</a:t>
            </a:r>
            <a:r>
              <a:rPr dirty="0" sz="1100" spc="2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cluster1</a:t>
            </a:r>
            <a:r>
              <a:rPr dirty="0" sz="1100" spc="24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neighborhoods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are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Yoga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Studios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and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Gym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190">
                <a:latin typeface="Palatino Linotype"/>
                <a:cs typeface="Palatino Linotype"/>
              </a:rPr>
              <a:t>/</a:t>
            </a:r>
            <a:r>
              <a:rPr dirty="0" sz="1100" spc="2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Fitness </a:t>
            </a:r>
            <a:r>
              <a:rPr dirty="0" sz="1100" spc="-26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Center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3047097"/>
            <a:ext cx="5944235" cy="249554"/>
            <a:chOff x="914400" y="3047097"/>
            <a:chExt cx="5944235" cy="249554"/>
          </a:xfrm>
        </p:grpSpPr>
        <p:sp>
          <p:nvSpPr>
            <p:cNvPr id="5" name="object 5"/>
            <p:cNvSpPr/>
            <p:nvPr/>
          </p:nvSpPr>
          <p:spPr>
            <a:xfrm>
              <a:off x="914400" y="3047097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052" y="3059750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7329" y="3042613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[135]: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927052" y="3059750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latin typeface="Lucida Sans Unicode"/>
                <a:cs typeface="Lucida Sans Unicode"/>
              </a:rPr>
              <a:t>cluster1[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2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8279" y="3394460"/>
          <a:ext cx="2400935" cy="569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404495"/>
                <a:gridCol w="1485899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45">
                          <a:solidFill>
                            <a:srgbClr val="D74314"/>
                          </a:solidFill>
                          <a:latin typeface="Lucida Sans Unicode"/>
                          <a:cs typeface="Lucida Sans Unicode"/>
                        </a:rPr>
                        <a:t>[135]: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Marble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60">
                          <a:latin typeface="Lucida Sans Unicode"/>
                          <a:cs typeface="Lucida Sans Unicode"/>
                        </a:rPr>
                        <a:t>Chinatown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Washington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Inwood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Greenwich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0">
                          <a:latin typeface="Lucida Sans Unicode"/>
                          <a:cs typeface="Lucida Sans Unicode"/>
                        </a:rPr>
                        <a:t>Village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Lower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204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Tribeca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125">
                          <a:latin typeface="Lucida Sans Unicode"/>
                          <a:cs typeface="Lucida Sans Unicode"/>
                        </a:rPr>
                        <a:t>Little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25">
                          <a:latin typeface="Lucida Sans Unicode"/>
                          <a:cs typeface="Lucida Sans Unicode"/>
                        </a:rPr>
                        <a:t>Italy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85">
                          <a:latin typeface="Lucida Sans Unicode"/>
                          <a:cs typeface="Lucida Sans Unicode"/>
                        </a:rPr>
                        <a:t>Soho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Battery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Financial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90">
                          <a:latin typeface="Lucida Sans Unicode"/>
                          <a:cs typeface="Lucida Sans Unicode"/>
                        </a:rPr>
                        <a:t>District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Civic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Center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Bay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Ridge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Bensonhurst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Terrace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Williamsburg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Bushwick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Bedford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Stuyvesant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58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Brooklyn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Red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30">
                          <a:latin typeface="Lucida Sans Unicode"/>
                          <a:cs typeface="Lucida Sans Unicode"/>
                        </a:rPr>
                        <a:t>Hook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95">
                          <a:latin typeface="Lucida Sans Unicode"/>
                          <a:cs typeface="Lucida Sans Unicode"/>
                        </a:rPr>
                        <a:t>Mill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Island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Borough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Dyker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Heights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Williamsburg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North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South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5">
                          <a:latin typeface="Lucida Sans Unicode"/>
                          <a:cs typeface="Lucida Sans Unicode"/>
                        </a:rPr>
                        <a:t>Side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5">
                          <a:latin typeface="Lucida Sans Unicode"/>
                          <a:cs typeface="Lucida Sans Unicode"/>
                        </a:rPr>
                        <a:t>Ocean</a:t>
                      </a: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Parkway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Fort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Hamilton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95">
                          <a:latin typeface="Lucida Sans Unicode"/>
                          <a:cs typeface="Lucida Sans Unicode"/>
                        </a:rPr>
                        <a:t>Mill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Basin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10">
                          <a:latin typeface="Lucida Sans Unicode"/>
                          <a:cs typeface="Lucida Sans Unicode"/>
                        </a:rPr>
                        <a:t>Fulton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35">
                          <a:latin typeface="Lucida Sans Unicode"/>
                          <a:cs typeface="Lucida Sans Unicode"/>
                        </a:rPr>
                        <a:t>Ferry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Vinegar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30">
                          <a:latin typeface="Lucida Sans Unicode"/>
                          <a:cs typeface="Lucida Sans Unicode"/>
                        </a:rPr>
                        <a:t>Hill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210">
                          <a:latin typeface="Lucida Sans Unicode"/>
                          <a:cs typeface="Lucida Sans Unicode"/>
                        </a:rPr>
                        <a:t>Dumbo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Madison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19605"/>
            <a:ext cx="4074160" cy="546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Lucida Sans Unicode"/>
                <a:cs typeface="Lucida Sans Unicode"/>
              </a:rPr>
              <a:t>Name: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Neighborhood,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dtype: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object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latin typeface="Palatino Linotype"/>
                <a:cs typeface="Palatino Linotype"/>
              </a:rPr>
              <a:t>Most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common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sports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facilities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cluster2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neighborhoods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are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Gyms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552091"/>
            <a:ext cx="5944235" cy="249554"/>
            <a:chOff x="914400" y="1552091"/>
            <a:chExt cx="5944235" cy="249554"/>
          </a:xfrm>
        </p:grpSpPr>
        <p:sp>
          <p:nvSpPr>
            <p:cNvPr id="4" name="object 4"/>
            <p:cNvSpPr/>
            <p:nvPr/>
          </p:nvSpPr>
          <p:spPr>
            <a:xfrm>
              <a:off x="914400" y="1552091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052" y="1564744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7329" y="1547608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[136]: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052" y="1564744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latin typeface="Lucida Sans Unicode"/>
                <a:cs typeface="Lucida Sans Unicode"/>
              </a:rPr>
              <a:t>cluster2[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2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329" y="1888970"/>
            <a:ext cx="5657850" cy="2439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3985" algn="l"/>
              </a:tabLst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[136]:</a:t>
            </a:r>
            <a:r>
              <a:rPr dirty="0" sz="1100" spc="305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10	</a:t>
            </a:r>
            <a:r>
              <a:rPr dirty="0" sz="1100" spc="-75">
                <a:latin typeface="Lucida Sans Unicode"/>
                <a:cs typeface="Lucida Sans Unicode"/>
              </a:rPr>
              <a:t>Lenox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  <a:tabLst>
                <a:tab pos="96710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11	</a:t>
            </a:r>
            <a:r>
              <a:rPr dirty="0" sz="1100">
                <a:latin typeface="Lucida Sans Unicode"/>
                <a:cs typeface="Lucida Sans Unicode"/>
              </a:rPr>
              <a:t>Roosevelt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Island</a:t>
            </a:r>
            <a:endParaRPr sz="1100">
              <a:latin typeface="Lucida Sans Unicode"/>
              <a:cs typeface="Lucida Sans Unicode"/>
            </a:endParaRPr>
          </a:p>
          <a:p>
            <a:pPr marL="1113155" indent="-582930">
              <a:lnSpc>
                <a:spcPct val="100000"/>
              </a:lnSpc>
              <a:spcBef>
                <a:spcPts val="35"/>
              </a:spcBef>
              <a:buAutoNum type="arabicPlain" startAt="13"/>
              <a:tabLst>
                <a:tab pos="1113155" algn="l"/>
                <a:tab pos="1113790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Lincoln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Square</a:t>
            </a:r>
            <a:endParaRPr sz="1100">
              <a:latin typeface="Lucida Sans Unicode"/>
              <a:cs typeface="Lucida Sans Unicode"/>
            </a:endParaRPr>
          </a:p>
          <a:p>
            <a:pPr marL="1621790" indent="-1091565">
              <a:lnSpc>
                <a:spcPct val="100000"/>
              </a:lnSpc>
              <a:spcBef>
                <a:spcPts val="35"/>
              </a:spcBef>
              <a:buAutoNum type="arabicPlain" startAt="13"/>
              <a:tabLst>
                <a:tab pos="1621790" algn="l"/>
                <a:tab pos="162242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Clinton</a:t>
            </a:r>
            <a:endParaRPr sz="1100">
              <a:latin typeface="Lucida Sans Unicode"/>
              <a:cs typeface="Lucida Sans Unicode"/>
            </a:endParaRPr>
          </a:p>
          <a:p>
            <a:pPr marL="1621790" indent="-1091565">
              <a:lnSpc>
                <a:spcPct val="100000"/>
              </a:lnSpc>
              <a:spcBef>
                <a:spcPts val="35"/>
              </a:spcBef>
              <a:buAutoNum type="arabicPlain" startAt="13"/>
              <a:tabLst>
                <a:tab pos="1621790" algn="l"/>
                <a:tab pos="1622425" algn="l"/>
              </a:tabLst>
            </a:pPr>
            <a:r>
              <a:rPr dirty="0" sz="1100" spc="-85">
                <a:latin typeface="Lucida Sans Unicode"/>
                <a:cs typeface="Lucida Sans Unicode"/>
              </a:rPr>
              <a:t>Midtown</a:t>
            </a:r>
            <a:endParaRPr sz="1100">
              <a:latin typeface="Lucida Sans Unicode"/>
              <a:cs typeface="Lucida Sans Unicode"/>
            </a:endParaRPr>
          </a:p>
          <a:p>
            <a:pPr marL="1330960" indent="-800735">
              <a:lnSpc>
                <a:spcPct val="100000"/>
              </a:lnSpc>
              <a:spcBef>
                <a:spcPts val="35"/>
              </a:spcBef>
              <a:buAutoNum type="arabicPlain" startAt="13"/>
              <a:tabLst>
                <a:tab pos="1330960" algn="l"/>
                <a:tab pos="1331595" algn="l"/>
              </a:tabLst>
            </a:pPr>
            <a:r>
              <a:rPr dirty="0" sz="1100" spc="-50">
                <a:latin typeface="Lucida Sans Unicode"/>
                <a:cs typeface="Lucida Sans Unicode"/>
              </a:rPr>
              <a:t>Murray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</a:t>
            </a:r>
            <a:endParaRPr sz="1100">
              <a:latin typeface="Lucida Sans Unicode"/>
              <a:cs typeface="Lucida Sans Unicode"/>
            </a:endParaRPr>
          </a:p>
          <a:p>
            <a:pPr marL="1185545" indent="-655320">
              <a:lnSpc>
                <a:spcPct val="100000"/>
              </a:lnSpc>
              <a:spcBef>
                <a:spcPts val="35"/>
              </a:spcBef>
              <a:buAutoNum type="arabicPlain" startAt="33"/>
              <a:tabLst>
                <a:tab pos="1185545" algn="l"/>
                <a:tab pos="1186180" algn="l"/>
              </a:tabLst>
            </a:pPr>
            <a:r>
              <a:rPr dirty="0" sz="1100" spc="-85">
                <a:latin typeface="Lucida Sans Unicode"/>
                <a:cs typeface="Lucida Sans Unicode"/>
              </a:rPr>
              <a:t>Midtown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South</a:t>
            </a:r>
            <a:endParaRPr sz="1100">
              <a:latin typeface="Lucida Sans Unicode"/>
              <a:cs typeface="Lucida Sans Unicode"/>
            </a:endParaRPr>
          </a:p>
          <a:p>
            <a:pPr marL="1258570" indent="-728345">
              <a:lnSpc>
                <a:spcPct val="100000"/>
              </a:lnSpc>
              <a:spcBef>
                <a:spcPts val="35"/>
              </a:spcBef>
              <a:buAutoNum type="arabicPlain" startAt="33"/>
              <a:tabLst>
                <a:tab pos="1258570" algn="l"/>
                <a:tab pos="1259205" algn="l"/>
              </a:tabLst>
            </a:pPr>
            <a:r>
              <a:rPr dirty="0" sz="1100" spc="-5">
                <a:latin typeface="Lucida Sans Unicode"/>
                <a:cs typeface="Lucida Sans Unicode"/>
              </a:rPr>
              <a:t>Sutton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Place</a:t>
            </a:r>
            <a:endParaRPr sz="1100">
              <a:latin typeface="Lucida Sans Unicode"/>
              <a:cs typeface="Lucida Sans Unicode"/>
            </a:endParaRPr>
          </a:p>
          <a:p>
            <a:pPr marL="1403985" indent="-873760">
              <a:lnSpc>
                <a:spcPct val="100000"/>
              </a:lnSpc>
              <a:spcBef>
                <a:spcPts val="35"/>
              </a:spcBef>
              <a:buAutoNum type="arabicPlain" startAt="33"/>
              <a:tabLst>
                <a:tab pos="1403985" algn="l"/>
                <a:tab pos="1404620" algn="l"/>
              </a:tabLst>
            </a:pPr>
            <a:r>
              <a:rPr dirty="0" sz="1100" spc="40">
                <a:latin typeface="Lucida Sans Unicode"/>
                <a:cs typeface="Lucida Sans Unicode"/>
              </a:rPr>
              <a:t>Turtle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Bay</a:t>
            </a:r>
            <a:endParaRPr sz="1100">
              <a:latin typeface="Lucida Sans Unicode"/>
              <a:cs typeface="Lucida Sans Unicode"/>
            </a:endParaRPr>
          </a:p>
          <a:p>
            <a:pPr marL="1403985" indent="-873760">
              <a:lnSpc>
                <a:spcPct val="100000"/>
              </a:lnSpc>
              <a:spcBef>
                <a:spcPts val="35"/>
              </a:spcBef>
              <a:buAutoNum type="arabicPlain" startAt="33"/>
              <a:tabLst>
                <a:tab pos="1403985" algn="l"/>
                <a:tab pos="1404620" algn="l"/>
              </a:tabLst>
            </a:pPr>
            <a:r>
              <a:rPr dirty="0" sz="1100" spc="-70">
                <a:latin typeface="Lucida Sans Unicode"/>
                <a:cs typeface="Lucida Sans Unicode"/>
              </a:rPr>
              <a:t>Tudor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City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  <a:tabLst>
                <a:tab pos="125857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39	</a:t>
            </a:r>
            <a:r>
              <a:rPr dirty="0" sz="1100" spc="-114">
                <a:latin typeface="Lucida Sans Unicode"/>
                <a:cs typeface="Lucida Sans Unicode"/>
              </a:rPr>
              <a:t>Hudson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Yards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</a:pPr>
            <a:r>
              <a:rPr dirty="0" sz="1100" spc="-110">
                <a:latin typeface="Lucida Sans Unicode"/>
                <a:cs typeface="Lucida Sans Unicode"/>
              </a:rPr>
              <a:t>Name: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Neighborhood,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dtype: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object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487045">
              <a:lnSpc>
                <a:spcPct val="100000"/>
              </a:lnSpc>
            </a:pPr>
            <a:r>
              <a:rPr dirty="0" sz="1100" spc="-20">
                <a:latin typeface="Palatino Linotype"/>
                <a:cs typeface="Palatino Linotype"/>
              </a:rPr>
              <a:t>Most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common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sports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facilities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cluster3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neighborhoods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are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Yoga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Studios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and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Gyms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" y="4414290"/>
            <a:ext cx="5944235" cy="249554"/>
            <a:chOff x="914400" y="4414290"/>
            <a:chExt cx="5944235" cy="249554"/>
          </a:xfrm>
        </p:grpSpPr>
        <p:sp>
          <p:nvSpPr>
            <p:cNvPr id="10" name="object 10"/>
            <p:cNvSpPr/>
            <p:nvPr/>
          </p:nvSpPr>
          <p:spPr>
            <a:xfrm>
              <a:off x="914400" y="4414290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7052" y="4426943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27329" y="4409807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[137]: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927052" y="4426943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latin typeface="Lucida Sans Unicode"/>
                <a:cs typeface="Lucida Sans Unicode"/>
              </a:rPr>
              <a:t>cluster3[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2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329" y="4751157"/>
            <a:ext cx="5821680" cy="415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85545" algn="l"/>
              </a:tabLst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[137]:</a:t>
            </a:r>
            <a:r>
              <a:rPr dirty="0" sz="1100" spc="305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4	</a:t>
            </a:r>
            <a:r>
              <a:rPr dirty="0" sz="1100" spc="-35">
                <a:latin typeface="Lucida Sans Unicode"/>
                <a:cs typeface="Lucida Sans Unicode"/>
              </a:rPr>
              <a:t>Hamilton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</a:t>
            </a:r>
            <a:endParaRPr sz="1100">
              <a:latin typeface="Lucida Sans Unicode"/>
              <a:cs typeface="Lucida Sans Unicode"/>
            </a:endParaRPr>
          </a:p>
          <a:p>
            <a:pPr marL="1330960" indent="-800735">
              <a:lnSpc>
                <a:spcPct val="100000"/>
              </a:lnSpc>
              <a:spcBef>
                <a:spcPts val="35"/>
              </a:spcBef>
              <a:buAutoNum type="arabicPlain" startAt="5"/>
              <a:tabLst>
                <a:tab pos="1330960" algn="l"/>
                <a:tab pos="1331595" algn="l"/>
              </a:tabLst>
            </a:pPr>
            <a:r>
              <a:rPr dirty="0" sz="1100" spc="15">
                <a:latin typeface="Lucida Sans Unicode"/>
                <a:cs typeface="Lucida Sans Unicode"/>
              </a:rPr>
              <a:t>Manhattanville</a:t>
            </a:r>
            <a:endParaRPr sz="1100">
              <a:latin typeface="Lucida Sans Unicode"/>
              <a:cs typeface="Lucida Sans Unicode"/>
            </a:endParaRPr>
          </a:p>
          <a:p>
            <a:pPr marL="1330960" indent="-800735">
              <a:lnSpc>
                <a:spcPct val="100000"/>
              </a:lnSpc>
              <a:spcBef>
                <a:spcPts val="35"/>
              </a:spcBef>
              <a:buAutoNum type="arabicPlain" startAt="5"/>
              <a:tabLst>
                <a:tab pos="1330960" algn="l"/>
                <a:tab pos="1331595" algn="l"/>
              </a:tabLst>
            </a:pPr>
            <a:r>
              <a:rPr dirty="0" sz="1100" spc="20">
                <a:latin typeface="Lucida Sans Unicode"/>
                <a:cs typeface="Lucida Sans Unicode"/>
              </a:rPr>
              <a:t>Central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Harlem</a:t>
            </a:r>
            <a:endParaRPr sz="1100">
              <a:latin typeface="Lucida Sans Unicode"/>
              <a:cs typeface="Lucida Sans Unicode"/>
            </a:endParaRPr>
          </a:p>
          <a:p>
            <a:pPr marL="1549400" indent="-1019175">
              <a:lnSpc>
                <a:spcPct val="100000"/>
              </a:lnSpc>
              <a:spcBef>
                <a:spcPts val="35"/>
              </a:spcBef>
              <a:buAutoNum type="arabicPlain" startAt="5"/>
              <a:tabLst>
                <a:tab pos="1549400" algn="l"/>
                <a:tab pos="1550035" algn="l"/>
              </a:tabLst>
            </a:pP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Harlem</a:t>
            </a:r>
            <a:endParaRPr sz="1100">
              <a:latin typeface="Lucida Sans Unicode"/>
              <a:cs typeface="Lucida Sans Unicode"/>
            </a:endParaRPr>
          </a:p>
          <a:p>
            <a:pPr marL="1258570" indent="-728345">
              <a:lnSpc>
                <a:spcPct val="100000"/>
              </a:lnSpc>
              <a:spcBef>
                <a:spcPts val="35"/>
              </a:spcBef>
              <a:buAutoNum type="arabicPlain" startAt="5"/>
              <a:tabLst>
                <a:tab pos="1258570" algn="l"/>
                <a:tab pos="1259205" algn="l"/>
              </a:tabLst>
            </a:pPr>
            <a:r>
              <a:rPr dirty="0" sz="1100" spc="-70">
                <a:latin typeface="Lucida Sans Unicode"/>
                <a:cs typeface="Lucida Sans Unicode"/>
              </a:rPr>
              <a:t>Upper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Side</a:t>
            </a:r>
            <a:endParaRPr sz="1100">
              <a:latin typeface="Lucida Sans Unicode"/>
              <a:cs typeface="Lucida Sans Unicode"/>
            </a:endParaRPr>
          </a:p>
          <a:p>
            <a:pPr marL="1694814" indent="-1164590">
              <a:lnSpc>
                <a:spcPct val="100000"/>
              </a:lnSpc>
              <a:spcBef>
                <a:spcPts val="35"/>
              </a:spcBef>
              <a:buAutoNum type="arabicPlain" startAt="5"/>
              <a:tabLst>
                <a:tab pos="1694814" algn="l"/>
                <a:tab pos="1695450" algn="l"/>
              </a:tabLst>
            </a:pPr>
            <a:r>
              <a:rPr dirty="0" sz="1100" spc="60">
                <a:latin typeface="Lucida Sans Unicode"/>
                <a:cs typeface="Lucida Sans Unicode"/>
              </a:rPr>
              <a:t>Yorkville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  <a:tabLst>
                <a:tab pos="125857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12	</a:t>
            </a:r>
            <a:r>
              <a:rPr dirty="0" sz="1100" spc="-70">
                <a:latin typeface="Lucida Sans Unicode"/>
                <a:cs typeface="Lucida Sans Unicode"/>
              </a:rPr>
              <a:t>Upper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West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Side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  <a:tabLst>
                <a:tab pos="184023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17	</a:t>
            </a:r>
            <a:r>
              <a:rPr dirty="0" sz="1100" spc="-25">
                <a:latin typeface="Lucida Sans Unicode"/>
                <a:cs typeface="Lucida Sans Unicode"/>
              </a:rPr>
              <a:t>Chelsea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  <a:tabLst>
                <a:tab pos="147637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19	</a:t>
            </a: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Village</a:t>
            </a:r>
            <a:endParaRPr sz="1100">
              <a:latin typeface="Lucida Sans Unicode"/>
              <a:cs typeface="Lucida Sans Unicode"/>
            </a:endParaRPr>
          </a:p>
          <a:p>
            <a:pPr marL="1476375" indent="-946150">
              <a:lnSpc>
                <a:spcPct val="100000"/>
              </a:lnSpc>
              <a:spcBef>
                <a:spcPts val="35"/>
              </a:spcBef>
              <a:buAutoNum type="arabicPlain" startAt="24"/>
              <a:tabLst>
                <a:tab pos="1476375" algn="l"/>
                <a:tab pos="1477010" algn="l"/>
              </a:tabLst>
            </a:pPr>
            <a:r>
              <a:rPr dirty="0" sz="1100" spc="-60">
                <a:latin typeface="Lucida Sans Unicode"/>
                <a:cs typeface="Lucida Sans Unicode"/>
              </a:rPr>
              <a:t>West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Village</a:t>
            </a:r>
            <a:endParaRPr sz="1100">
              <a:latin typeface="Lucida Sans Unicode"/>
              <a:cs typeface="Lucida Sans Unicode"/>
            </a:endParaRPr>
          </a:p>
          <a:p>
            <a:pPr marL="1185545" indent="-655320">
              <a:lnSpc>
                <a:spcPct val="100000"/>
              </a:lnSpc>
              <a:spcBef>
                <a:spcPts val="35"/>
              </a:spcBef>
              <a:buAutoNum type="arabicPlain" startAt="24"/>
              <a:tabLst>
                <a:tab pos="1185545" algn="l"/>
                <a:tab pos="1186180" algn="l"/>
              </a:tabLst>
            </a:pPr>
            <a:r>
              <a:rPr dirty="0" sz="1100" spc="-55">
                <a:latin typeface="Lucida Sans Unicode"/>
                <a:cs typeface="Lucida Sans Unicode"/>
              </a:rPr>
              <a:t>Manhattan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Valley</a:t>
            </a:r>
            <a:endParaRPr sz="1100">
              <a:latin typeface="Lucida Sans Unicode"/>
              <a:cs typeface="Lucida Sans Unicode"/>
            </a:endParaRPr>
          </a:p>
          <a:p>
            <a:pPr marL="967740" indent="-437515">
              <a:lnSpc>
                <a:spcPct val="100000"/>
              </a:lnSpc>
              <a:spcBef>
                <a:spcPts val="35"/>
              </a:spcBef>
              <a:buAutoNum type="arabicPlain" startAt="24"/>
              <a:tabLst>
                <a:tab pos="967105" algn="l"/>
                <a:tab pos="968375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Morningside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</a:t>
            </a:r>
            <a:endParaRPr sz="1100">
              <a:latin typeface="Lucida Sans Unicode"/>
              <a:cs typeface="Lucida Sans Unicode"/>
            </a:endParaRPr>
          </a:p>
          <a:p>
            <a:pPr marL="1767839" indent="-1237615">
              <a:lnSpc>
                <a:spcPct val="100000"/>
              </a:lnSpc>
              <a:spcBef>
                <a:spcPts val="35"/>
              </a:spcBef>
              <a:buAutoNum type="arabicPlain" startAt="24"/>
              <a:tabLst>
                <a:tab pos="1767205" algn="l"/>
                <a:tab pos="1768475" algn="l"/>
              </a:tabLst>
            </a:pPr>
            <a:r>
              <a:rPr dirty="0" sz="1100" spc="-65">
                <a:latin typeface="Lucida Sans Unicode"/>
                <a:cs typeface="Lucida Sans Unicode"/>
              </a:rPr>
              <a:t>Gramercy</a:t>
            </a:r>
            <a:endParaRPr sz="1100">
              <a:latin typeface="Lucida Sans Unicode"/>
              <a:cs typeface="Lucida Sans Unicode"/>
            </a:endParaRPr>
          </a:p>
          <a:p>
            <a:pPr marL="1403985" indent="-873760">
              <a:lnSpc>
                <a:spcPct val="100000"/>
              </a:lnSpc>
              <a:spcBef>
                <a:spcPts val="35"/>
              </a:spcBef>
              <a:buAutoNum type="arabicPlain" startAt="30"/>
              <a:tabLst>
                <a:tab pos="1403985" algn="l"/>
                <a:tab pos="140462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Carnegie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</a:t>
            </a:r>
            <a:endParaRPr sz="1100">
              <a:latin typeface="Lucida Sans Unicode"/>
              <a:cs typeface="Lucida Sans Unicode"/>
            </a:endParaRPr>
          </a:p>
          <a:p>
            <a:pPr marL="2058670" indent="-1528445">
              <a:lnSpc>
                <a:spcPct val="100000"/>
              </a:lnSpc>
              <a:spcBef>
                <a:spcPts val="35"/>
              </a:spcBef>
              <a:buAutoNum type="arabicPlain" startAt="30"/>
              <a:tabLst>
                <a:tab pos="2058670" algn="l"/>
                <a:tab pos="2059305" algn="l"/>
              </a:tabLst>
            </a:pPr>
            <a:r>
              <a:rPr dirty="0" sz="1100" spc="-140">
                <a:latin typeface="Lucida Sans Unicode"/>
                <a:cs typeface="Lucida Sans Unicode"/>
              </a:rPr>
              <a:t>Noho</a:t>
            </a:r>
            <a:endParaRPr sz="1100">
              <a:latin typeface="Lucida Sans Unicode"/>
              <a:cs typeface="Lucida Sans Unicode"/>
            </a:endParaRPr>
          </a:p>
          <a:p>
            <a:pPr marL="1258570" indent="-728345">
              <a:lnSpc>
                <a:spcPct val="100000"/>
              </a:lnSpc>
              <a:spcBef>
                <a:spcPts val="35"/>
              </a:spcBef>
              <a:buAutoNum type="arabicPlain" startAt="37"/>
              <a:tabLst>
                <a:tab pos="1258570" algn="l"/>
                <a:tab pos="1259205" algn="l"/>
              </a:tabLst>
            </a:pPr>
            <a:r>
              <a:rPr dirty="0" sz="1100">
                <a:latin typeface="Lucida Sans Unicode"/>
                <a:cs typeface="Lucida Sans Unicode"/>
              </a:rPr>
              <a:t>Stuyvesant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-155">
                <a:latin typeface="Lucida Sans Unicode"/>
                <a:cs typeface="Lucida Sans Unicode"/>
              </a:rPr>
              <a:t>Town</a:t>
            </a:r>
            <a:endParaRPr sz="1100">
              <a:latin typeface="Lucida Sans Unicode"/>
              <a:cs typeface="Lucida Sans Unicode"/>
            </a:endParaRPr>
          </a:p>
          <a:p>
            <a:pPr marL="1767839" indent="-1237615">
              <a:lnSpc>
                <a:spcPct val="100000"/>
              </a:lnSpc>
              <a:spcBef>
                <a:spcPts val="35"/>
              </a:spcBef>
              <a:buAutoNum type="arabicPlain" startAt="37"/>
              <a:tabLst>
                <a:tab pos="1767205" algn="l"/>
                <a:tab pos="1768475" algn="l"/>
              </a:tabLst>
            </a:pPr>
            <a:r>
              <a:rPr dirty="0" sz="1100" spc="65">
                <a:latin typeface="Lucida Sans Unicode"/>
                <a:cs typeface="Lucida Sans Unicode"/>
              </a:rPr>
              <a:t>Flatiron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  <a:tabLst>
                <a:tab pos="162179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43	</a:t>
            </a:r>
            <a:r>
              <a:rPr dirty="0" sz="1100" spc="-25">
                <a:latin typeface="Lucida Sans Unicode"/>
                <a:cs typeface="Lucida Sans Unicode"/>
              </a:rPr>
              <a:t>Greenpoint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  <a:tabLst>
                <a:tab pos="154940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54	</a:t>
            </a:r>
            <a:r>
              <a:rPr dirty="0" sz="1100" spc="25">
                <a:latin typeface="Lucida Sans Unicode"/>
                <a:cs typeface="Lucida Sans Unicode"/>
              </a:rPr>
              <a:t>Brownsville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  <a:tabLst>
                <a:tab pos="162179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83	</a:t>
            </a:r>
            <a:r>
              <a:rPr dirty="0" sz="1100" spc="-95">
                <a:latin typeface="Lucida Sans Unicode"/>
                <a:cs typeface="Lucida Sans Unicode"/>
              </a:rPr>
              <a:t>Ocean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  <a:tabLst>
                <a:tab pos="1330960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97	</a:t>
            </a:r>
            <a:r>
              <a:rPr dirty="0" sz="1100" spc="-130">
                <a:latin typeface="Lucida Sans Unicode"/>
                <a:cs typeface="Lucida Sans Unicode"/>
              </a:rPr>
              <a:t>Remsen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Village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35"/>
              </a:spcBef>
            </a:pPr>
            <a:r>
              <a:rPr dirty="0" sz="1100" spc="-110">
                <a:latin typeface="Lucida Sans Unicode"/>
                <a:cs typeface="Lucida Sans Unicode"/>
              </a:rPr>
              <a:t>Name: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Neighborhood,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dtype: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object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487045">
              <a:lnSpc>
                <a:spcPct val="100000"/>
              </a:lnSpc>
            </a:pPr>
            <a:r>
              <a:rPr dirty="0" sz="1100" spc="-20">
                <a:latin typeface="Palatino Linotype"/>
                <a:cs typeface="Palatino Linotype"/>
              </a:rPr>
              <a:t>Most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common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sports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facilities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cluster4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neighborhoods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are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Fields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and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Climbing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Gyms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399"/>
            <a:ext cx="5944235" cy="249554"/>
            <a:chOff x="914400" y="914399"/>
            <a:chExt cx="5944235" cy="249554"/>
          </a:xfrm>
        </p:grpSpPr>
        <p:sp>
          <p:nvSpPr>
            <p:cNvPr id="3" name="object 3"/>
            <p:cNvSpPr/>
            <p:nvPr/>
          </p:nvSpPr>
          <p:spPr>
            <a:xfrm>
              <a:off x="914400" y="914399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5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27052" y="927051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5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7329" y="909915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[138]: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052" y="927051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latin typeface="Lucida Sans Unicode"/>
                <a:cs typeface="Lucida Sans Unicode"/>
              </a:rPr>
              <a:t>cluster4[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2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329" y="1251266"/>
            <a:ext cx="762635" cy="34613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7747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[138]:</a:t>
            </a:r>
            <a:r>
              <a:rPr dirty="0" sz="1100" spc="215">
                <a:solidFill>
                  <a:srgbClr val="D7431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48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49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50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51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52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53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59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60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62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63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64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78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80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81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82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87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94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95</a:t>
            </a:r>
            <a:endParaRPr sz="1100">
              <a:latin typeface="Lucida Sans Unicode"/>
              <a:cs typeface="Lucida Sans Unicode"/>
            </a:endParaRPr>
          </a:p>
          <a:p>
            <a:pPr algn="r" marR="7747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96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125">
                <a:latin typeface="Lucida Sans Unicode"/>
                <a:cs typeface="Lucida Sans Unicode"/>
              </a:rPr>
              <a:t>103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139" y="1251266"/>
            <a:ext cx="1844039" cy="34613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r" marL="666750" marR="5080" indent="58166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Lucida Sans Unicode"/>
                <a:cs typeface="Lucida Sans Unicode"/>
              </a:rPr>
              <a:t>Flatbush  </a:t>
            </a:r>
            <a:r>
              <a:rPr dirty="0" sz="1100" spc="-114">
                <a:latin typeface="Lucida Sans Unicode"/>
                <a:cs typeface="Lucida Sans Unicode"/>
              </a:rPr>
              <a:t>Crown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 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Flatbush 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Kensington 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Windsor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Terrace 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Prospect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</a:t>
            </a:r>
            <a:endParaRPr sz="1100">
              <a:latin typeface="Lucida Sans Unicode"/>
              <a:cs typeface="Lucida Sans Unicode"/>
            </a:endParaRPr>
          </a:p>
          <a:p>
            <a:pPr algn="r" marL="739775" marR="5080" indent="290830">
              <a:lnSpc>
                <a:spcPct val="102699"/>
              </a:lnSpc>
            </a:pPr>
            <a:r>
              <a:rPr dirty="0" sz="1100" spc="-55">
                <a:latin typeface="Lucida Sans Unicode"/>
                <a:cs typeface="Lucida Sans Unicode"/>
              </a:rPr>
              <a:t>Cobble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Carroll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Gardens</a:t>
            </a:r>
            <a:endParaRPr sz="1100">
              <a:latin typeface="Lucida Sans Unicode"/>
              <a:cs typeface="Lucida Sans Unicode"/>
            </a:endParaRPr>
          </a:p>
          <a:p>
            <a:pPr algn="just" marL="958215" marR="5080" indent="363220">
              <a:lnSpc>
                <a:spcPct val="102600"/>
              </a:lnSpc>
            </a:pPr>
            <a:r>
              <a:rPr dirty="0" sz="1100" spc="-110">
                <a:latin typeface="Lucida Sans Unicode"/>
                <a:cs typeface="Lucida Sans Unicode"/>
              </a:rPr>
              <a:t>Gowanus  </a:t>
            </a:r>
            <a:r>
              <a:rPr dirty="0" sz="1100" spc="40">
                <a:latin typeface="Lucida Sans Unicode"/>
                <a:cs typeface="Lucida Sans Unicode"/>
              </a:rPr>
              <a:t>Fort </a:t>
            </a:r>
            <a:r>
              <a:rPr dirty="0" sz="1100" spc="-55">
                <a:latin typeface="Lucida Sans Unicode"/>
                <a:cs typeface="Lucida Sans Unicode"/>
              </a:rPr>
              <a:t>Greene 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 </a:t>
            </a:r>
            <a:r>
              <a:rPr dirty="0" sz="1100" spc="-10">
                <a:latin typeface="Lucida Sans Unicode"/>
                <a:cs typeface="Lucida Sans Unicode"/>
              </a:rPr>
              <a:t>Slope 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Clinton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</a:t>
            </a:r>
            <a:endParaRPr sz="1100">
              <a:latin typeface="Lucida Sans Unicode"/>
              <a:cs typeface="Lucida Sans Unicode"/>
            </a:endParaRPr>
          </a:p>
          <a:p>
            <a:pPr algn="just" marL="1030605" marR="5080" indent="217804">
              <a:lnSpc>
                <a:spcPct val="102600"/>
              </a:lnSpc>
            </a:pPr>
            <a:r>
              <a:rPr dirty="0" sz="1100" spc="-120">
                <a:latin typeface="Lucida Sans Unicode"/>
                <a:cs typeface="Lucida Sans Unicode"/>
              </a:rPr>
              <a:t>Downtown  </a:t>
            </a:r>
            <a:r>
              <a:rPr dirty="0" sz="1100" spc="-110">
                <a:latin typeface="Lucida Sans Unicode"/>
                <a:cs typeface="Lucida Sans Unicode"/>
              </a:rPr>
              <a:t>Boerum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</a:t>
            </a:r>
            <a:endParaRPr sz="1100">
              <a:latin typeface="Lucida Sans Unicode"/>
              <a:cs typeface="Lucida Sans Unicode"/>
            </a:endParaRPr>
          </a:p>
          <a:p>
            <a:pPr algn="r" marL="448945" marR="5080" indent="-43688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Prospect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Lefferts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Gardens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Prospect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South</a:t>
            </a:r>
            <a:endParaRPr sz="11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Lucida Sans Unicode"/>
                <a:cs typeface="Lucida Sans Unicode"/>
              </a:rPr>
              <a:t>Ditmas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</a:t>
            </a:r>
            <a:endParaRPr sz="1100">
              <a:latin typeface="Lucida Sans Unicode"/>
              <a:cs typeface="Lucida Sans Unicode"/>
            </a:endParaRPr>
          </a:p>
          <a:p>
            <a:pPr algn="r" marL="1103630" marR="5080" indent="217804">
              <a:lnSpc>
                <a:spcPct val="102600"/>
              </a:lnSpc>
            </a:pPr>
            <a:r>
              <a:rPr dirty="0" sz="1100" spc="-35">
                <a:latin typeface="Lucida Sans Unicode"/>
                <a:cs typeface="Lucida Sans Unicode"/>
              </a:rPr>
              <a:t>Wingate  </a:t>
            </a:r>
            <a:r>
              <a:rPr dirty="0" sz="1100" spc="-95">
                <a:latin typeface="Lucida Sans Unicode"/>
                <a:cs typeface="Lucida Sans Unicode"/>
              </a:rPr>
              <a:t>Rugby </a:t>
            </a:r>
            <a:r>
              <a:rPr dirty="0" sz="1100" spc="-90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Weeksville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692763"/>
            <a:ext cx="5839460" cy="718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90"/>
              </a:spcBef>
              <a:tabLst>
                <a:tab pos="187515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109	</a:t>
            </a:r>
            <a:r>
              <a:rPr dirty="0" sz="1100" spc="-70">
                <a:latin typeface="Lucida Sans Unicode"/>
                <a:cs typeface="Lucida Sans Unicode"/>
              </a:rPr>
              <a:t>Erasmus</a:t>
            </a:r>
            <a:endParaRPr sz="1100">
              <a:latin typeface="Lucida Sans Unicode"/>
              <a:cs typeface="Lucida Sans Unicode"/>
            </a:endParaRPr>
          </a:p>
          <a:p>
            <a:pPr marL="56515">
              <a:lnSpc>
                <a:spcPct val="100000"/>
              </a:lnSpc>
              <a:spcBef>
                <a:spcPts val="35"/>
              </a:spcBef>
            </a:pPr>
            <a:r>
              <a:rPr dirty="0" sz="1100" spc="-110">
                <a:latin typeface="Lucida Sans Unicode"/>
                <a:cs typeface="Lucida Sans Unicode"/>
              </a:rPr>
              <a:t>Name: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Neighborhood,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dtype: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object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latin typeface="Palatino Linotype"/>
                <a:cs typeface="Palatino Linotype"/>
              </a:rPr>
              <a:t>Most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common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sports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facilities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cluster5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neighborhoods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are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Gyms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and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Gyms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190">
                <a:latin typeface="Palatino Linotype"/>
                <a:cs typeface="Palatino Linotype"/>
              </a:rPr>
              <a:t>/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Fitness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Centers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4400" y="5503429"/>
            <a:ext cx="5944235" cy="249554"/>
            <a:chOff x="914400" y="5503429"/>
            <a:chExt cx="5944235" cy="249554"/>
          </a:xfrm>
        </p:grpSpPr>
        <p:sp>
          <p:nvSpPr>
            <p:cNvPr id="11" name="object 11"/>
            <p:cNvSpPr/>
            <p:nvPr/>
          </p:nvSpPr>
          <p:spPr>
            <a:xfrm>
              <a:off x="914400" y="5503429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223691"/>
                  </a:lnTo>
                  <a:lnTo>
                    <a:pt x="1988" y="233541"/>
                  </a:lnTo>
                  <a:lnTo>
                    <a:pt x="7411" y="241585"/>
                  </a:lnTo>
                  <a:lnTo>
                    <a:pt x="15455" y="247008"/>
                  </a:lnTo>
                  <a:lnTo>
                    <a:pt x="25305" y="248996"/>
                  </a:lnTo>
                  <a:lnTo>
                    <a:pt x="5918371" y="248996"/>
                  </a:lnTo>
                  <a:lnTo>
                    <a:pt x="5928221" y="247008"/>
                  </a:lnTo>
                  <a:lnTo>
                    <a:pt x="5936265" y="241585"/>
                  </a:lnTo>
                  <a:lnTo>
                    <a:pt x="5941688" y="233541"/>
                  </a:lnTo>
                  <a:lnTo>
                    <a:pt x="5943676" y="223691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27052" y="5516082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211038"/>
                  </a:lnTo>
                  <a:lnTo>
                    <a:pt x="0" y="218027"/>
                  </a:lnTo>
                  <a:lnTo>
                    <a:pt x="5664" y="223691"/>
                  </a:lnTo>
                  <a:lnTo>
                    <a:pt x="5912706" y="223691"/>
                  </a:lnTo>
                  <a:lnTo>
                    <a:pt x="5918371" y="218027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27329" y="5498946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[139]: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927052" y="5516082"/>
            <a:ext cx="591883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20">
                <a:latin typeface="Lucida Sans Unicode"/>
                <a:cs typeface="Lucida Sans Unicode"/>
              </a:rPr>
              <a:t>cluster5[</a:t>
            </a:r>
            <a:r>
              <a:rPr dirty="0" sz="1100" spc="2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2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08279" y="5850792"/>
          <a:ext cx="2327910" cy="311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441324"/>
                <a:gridCol w="1377315"/>
              </a:tblGrid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45">
                          <a:solidFill>
                            <a:srgbClr val="D74314"/>
                          </a:solidFill>
                          <a:latin typeface="Lucida Sans Unicode"/>
                          <a:cs typeface="Lucida Sans Unicode"/>
                        </a:rPr>
                        <a:t>[139]: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Sunset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Gravesend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Brighton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65">
                          <a:latin typeface="Lucida Sans Unicode"/>
                          <a:cs typeface="Lucida Sans Unicode"/>
                        </a:rPr>
                        <a:t>Sheepshead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Bay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Cypress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105">
                          <a:latin typeface="Lucida Sans Unicode"/>
                          <a:cs typeface="Lucida Sans Unicode"/>
                        </a:rPr>
                        <a:t>Hills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East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85">
                          <a:latin typeface="Lucida Sans Unicode"/>
                          <a:cs typeface="Lucida Sans Unicode"/>
                        </a:rPr>
                        <a:t>New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York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75">
                          <a:latin typeface="Lucida Sans Unicode"/>
                          <a:cs typeface="Lucida Sans Unicode"/>
                        </a:rPr>
                        <a:t>Starrett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Canarsie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Flatlands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Manhattan</a:t>
                      </a:r>
                      <a:r>
                        <a:rPr dirty="0" sz="1100" spc="1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Coney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Island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Bath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Gerritsen</a:t>
                      </a:r>
                      <a:r>
                        <a:rPr dirty="0" sz="1100" spc="19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Marine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79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Sea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Gate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Line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55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Bergen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280"/>
                        </a:lnSpc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 spc="-120">
                          <a:latin typeface="Lucida Sans Unicode"/>
                          <a:cs typeface="Lucida Sans Unicode"/>
                        </a:rPr>
                        <a:t>Midwood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39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19605"/>
            <a:ext cx="5969635" cy="3672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90"/>
              </a:spcBef>
              <a:tabLst>
                <a:tab pos="107505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88	</a:t>
            </a:r>
            <a:r>
              <a:rPr dirty="0" sz="1100" spc="-75">
                <a:latin typeface="Lucida Sans Unicode"/>
                <a:cs typeface="Lucida Sans Unicode"/>
              </a:rPr>
              <a:t>Georgetown</a:t>
            </a:r>
            <a:endParaRPr sz="1100">
              <a:latin typeface="Lucida Sans Unicode"/>
              <a:cs typeface="Lucida Sans Unicode"/>
            </a:endParaRPr>
          </a:p>
          <a:p>
            <a:pPr marL="1220470" indent="-1164590">
              <a:lnSpc>
                <a:spcPct val="100000"/>
              </a:lnSpc>
              <a:spcBef>
                <a:spcPts val="35"/>
              </a:spcBef>
              <a:buAutoNum type="arabicPlain" startAt="98"/>
              <a:tabLst>
                <a:tab pos="1220470" algn="l"/>
                <a:tab pos="1221105" algn="l"/>
              </a:tabLst>
            </a:pPr>
            <a:r>
              <a:rPr dirty="0" sz="1100" spc="-185">
                <a:latin typeface="Lucida Sans Unicode"/>
                <a:cs typeface="Lucida Sans Unicode"/>
              </a:rPr>
              <a:t>New</a:t>
            </a:r>
            <a:r>
              <a:rPr dirty="0" sz="1100" spc="10">
                <a:latin typeface="Lucida Sans Unicode"/>
                <a:cs typeface="Lucida Sans Unicode"/>
              </a:rPr>
              <a:t> Lots</a:t>
            </a:r>
            <a:endParaRPr sz="1100">
              <a:latin typeface="Lucida Sans Unicode"/>
              <a:cs typeface="Lucida Sans Unicode"/>
            </a:endParaRPr>
          </a:p>
          <a:p>
            <a:pPr marL="711200" indent="-655320">
              <a:lnSpc>
                <a:spcPct val="100000"/>
              </a:lnSpc>
              <a:spcBef>
                <a:spcPts val="35"/>
              </a:spcBef>
              <a:buAutoNum type="arabicPlain" startAt="98"/>
              <a:tabLst>
                <a:tab pos="711200" algn="l"/>
                <a:tab pos="711835" algn="l"/>
              </a:tabLst>
            </a:pPr>
            <a:r>
              <a:rPr dirty="0" sz="1100" spc="-15">
                <a:latin typeface="Lucida Sans Unicode"/>
                <a:cs typeface="Lucida Sans Unicode"/>
              </a:rPr>
              <a:t>Paerdegat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Basin</a:t>
            </a:r>
            <a:endParaRPr sz="1100">
              <a:latin typeface="Lucida Sans Unicode"/>
              <a:cs typeface="Lucida Sans Unicode"/>
            </a:endParaRPr>
          </a:p>
          <a:p>
            <a:pPr marL="56515">
              <a:lnSpc>
                <a:spcPct val="100000"/>
              </a:lnSpc>
              <a:spcBef>
                <a:spcPts val="35"/>
              </a:spcBef>
              <a:tabLst>
                <a:tab pos="565785" algn="l"/>
              </a:tabLst>
            </a:pPr>
            <a:r>
              <a:rPr dirty="0" sz="1100" spc="-125">
                <a:latin typeface="Lucida Sans Unicode"/>
                <a:cs typeface="Lucida Sans Unicode"/>
              </a:rPr>
              <a:t>104	</a:t>
            </a:r>
            <a:r>
              <a:rPr dirty="0" sz="1100" spc="-65">
                <a:latin typeface="Lucida Sans Unicode"/>
                <a:cs typeface="Lucida Sans Unicode"/>
              </a:rPr>
              <a:t>Broadway</a:t>
            </a:r>
            <a:r>
              <a:rPr dirty="0" sz="1100" spc="18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Junction</a:t>
            </a:r>
            <a:endParaRPr sz="1100">
              <a:latin typeface="Lucida Sans Unicode"/>
              <a:cs typeface="Lucida Sans Unicode"/>
            </a:endParaRPr>
          </a:p>
          <a:p>
            <a:pPr marL="1147445" indent="-1091565">
              <a:lnSpc>
                <a:spcPct val="100000"/>
              </a:lnSpc>
              <a:spcBef>
                <a:spcPts val="35"/>
              </a:spcBef>
              <a:buAutoNum type="arabicPlain" startAt="106"/>
              <a:tabLst>
                <a:tab pos="1147445" algn="l"/>
                <a:tab pos="1148080" algn="l"/>
              </a:tabLst>
            </a:pPr>
            <a:r>
              <a:rPr dirty="0" sz="1100" spc="-65">
                <a:latin typeface="Lucida Sans Unicode"/>
                <a:cs typeface="Lucida Sans Unicode"/>
              </a:rPr>
              <a:t>Homecrest</a:t>
            </a:r>
            <a:endParaRPr sz="1100">
              <a:latin typeface="Lucida Sans Unicode"/>
              <a:cs typeface="Lucida Sans Unicode"/>
            </a:endParaRPr>
          </a:p>
          <a:p>
            <a:pPr marL="856615" indent="-800735">
              <a:lnSpc>
                <a:spcPct val="100000"/>
              </a:lnSpc>
              <a:spcBef>
                <a:spcPts val="35"/>
              </a:spcBef>
              <a:buAutoNum type="arabicPlain" startAt="106"/>
              <a:tabLst>
                <a:tab pos="856615" algn="l"/>
                <a:tab pos="85725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Highland</a:t>
            </a:r>
            <a:r>
              <a:rPr dirty="0" sz="1100" spc="17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</a:t>
            </a:r>
            <a:endParaRPr sz="1100">
              <a:latin typeface="Lucida Sans Unicode"/>
              <a:cs typeface="Lucida Sans Unicode"/>
            </a:endParaRPr>
          </a:p>
          <a:p>
            <a:pPr marL="56515">
              <a:lnSpc>
                <a:spcPct val="100000"/>
              </a:lnSpc>
              <a:spcBef>
                <a:spcPts val="35"/>
              </a:spcBef>
            </a:pPr>
            <a:r>
              <a:rPr dirty="0" sz="1100" spc="-110">
                <a:latin typeface="Lucida Sans Unicode"/>
                <a:cs typeface="Lucida Sans Unicode"/>
              </a:rPr>
              <a:t>Name: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Neighborhood,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dtype: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object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297180" indent="-285115">
              <a:lnSpc>
                <a:spcPct val="100000"/>
              </a:lnSpc>
              <a:spcBef>
                <a:spcPts val="5"/>
              </a:spcBef>
              <a:buFont typeface="Palatino Linotype"/>
              <a:buAutoNum type="arabicPlain" startAt="5"/>
              <a:tabLst>
                <a:tab pos="297180" algn="l"/>
                <a:tab pos="297815" algn="l"/>
              </a:tabLst>
            </a:pPr>
            <a:r>
              <a:rPr dirty="0" sz="1400" spc="25" b="1">
                <a:latin typeface="Palatino Linotype"/>
                <a:cs typeface="Palatino Linotype"/>
              </a:rPr>
              <a:t>Discussion</a:t>
            </a:r>
            <a:endParaRPr sz="14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1019"/>
              </a:spcBef>
            </a:pPr>
            <a:r>
              <a:rPr dirty="0" sz="1100" spc="-25">
                <a:latin typeface="Palatino Linotype"/>
                <a:cs typeface="Palatino Linotype"/>
              </a:rPr>
              <a:t>Even </a:t>
            </a:r>
            <a:r>
              <a:rPr dirty="0" sz="1100" spc="-30">
                <a:latin typeface="Palatino Linotype"/>
                <a:cs typeface="Palatino Linotype"/>
              </a:rPr>
              <a:t>though </a:t>
            </a:r>
            <a:r>
              <a:rPr dirty="0" sz="1100" spc="-15">
                <a:latin typeface="Palatino Linotype"/>
                <a:cs typeface="Palatino Linotype"/>
              </a:rPr>
              <a:t>there </a:t>
            </a:r>
            <a:r>
              <a:rPr dirty="0" sz="1100" spc="-20">
                <a:latin typeface="Palatino Linotype"/>
                <a:cs typeface="Palatino Linotype"/>
              </a:rPr>
              <a:t>are </a:t>
            </a:r>
            <a:r>
              <a:rPr dirty="0" sz="1100" spc="-50">
                <a:latin typeface="Palatino Linotype"/>
                <a:cs typeface="Palatino Linotype"/>
              </a:rPr>
              <a:t>some </a:t>
            </a:r>
            <a:r>
              <a:rPr dirty="0" sz="1100" spc="-25">
                <a:latin typeface="Palatino Linotype"/>
                <a:cs typeface="Palatino Linotype"/>
              </a:rPr>
              <a:t>variations </a:t>
            </a:r>
            <a:r>
              <a:rPr dirty="0" sz="1100" spc="-30">
                <a:latin typeface="Palatino Linotype"/>
                <a:cs typeface="Palatino Linotype"/>
              </a:rPr>
              <a:t>in different </a:t>
            </a:r>
            <a:r>
              <a:rPr dirty="0" sz="1100" spc="-15">
                <a:latin typeface="Palatino Linotype"/>
                <a:cs typeface="Palatino Linotype"/>
              </a:rPr>
              <a:t>clusters, </a:t>
            </a:r>
            <a:r>
              <a:rPr dirty="0" sz="1100" spc="20">
                <a:latin typeface="Palatino Linotype"/>
                <a:cs typeface="Palatino Linotype"/>
              </a:rPr>
              <a:t>it </a:t>
            </a:r>
            <a:r>
              <a:rPr dirty="0" sz="1100" spc="-30">
                <a:latin typeface="Palatino Linotype"/>
                <a:cs typeface="Palatino Linotype"/>
              </a:rPr>
              <a:t>is </a:t>
            </a:r>
            <a:r>
              <a:rPr dirty="0" sz="1100" spc="-15">
                <a:latin typeface="Palatino Linotype"/>
                <a:cs typeface="Palatino Linotype"/>
              </a:rPr>
              <a:t>notable </a:t>
            </a:r>
            <a:r>
              <a:rPr dirty="0" sz="1100" spc="20">
                <a:latin typeface="Palatino Linotype"/>
                <a:cs typeface="Palatino Linotype"/>
              </a:rPr>
              <a:t>that </a:t>
            </a:r>
            <a:r>
              <a:rPr dirty="0" sz="1100" spc="-35">
                <a:latin typeface="Palatino Linotype"/>
                <a:cs typeface="Palatino Linotype"/>
              </a:rPr>
              <a:t>gyms, </a:t>
            </a:r>
            <a:r>
              <a:rPr dirty="0" sz="1100" spc="-25">
                <a:latin typeface="Palatino Linotype"/>
                <a:cs typeface="Palatino Linotype"/>
              </a:rPr>
              <a:t>fitness </a:t>
            </a:r>
            <a:r>
              <a:rPr dirty="0" sz="1100" spc="-15">
                <a:latin typeface="Palatino Linotype"/>
                <a:cs typeface="Palatino Linotype"/>
              </a:rPr>
              <a:t>centers, 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and </a:t>
            </a:r>
            <a:r>
              <a:rPr dirty="0" sz="1100" spc="-50">
                <a:latin typeface="Palatino Linotype"/>
                <a:cs typeface="Palatino Linotype"/>
              </a:rPr>
              <a:t>yoga </a:t>
            </a:r>
            <a:r>
              <a:rPr dirty="0" sz="1100" spc="-30">
                <a:latin typeface="Palatino Linotype"/>
                <a:cs typeface="Palatino Linotype"/>
              </a:rPr>
              <a:t>studios </a:t>
            </a:r>
            <a:r>
              <a:rPr dirty="0" sz="1100" spc="-20">
                <a:latin typeface="Palatino Linotype"/>
                <a:cs typeface="Palatino Linotype"/>
              </a:rPr>
              <a:t>are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25">
                <a:latin typeface="Palatino Linotype"/>
                <a:cs typeface="Palatino Linotype"/>
              </a:rPr>
              <a:t>most </a:t>
            </a:r>
            <a:r>
              <a:rPr dirty="0" sz="1100" spc="-50">
                <a:latin typeface="Palatino Linotype"/>
                <a:cs typeface="Palatino Linotype"/>
              </a:rPr>
              <a:t>common </a:t>
            </a:r>
            <a:r>
              <a:rPr dirty="0" sz="1100" spc="-20">
                <a:latin typeface="Palatino Linotype"/>
                <a:cs typeface="Palatino Linotype"/>
              </a:rPr>
              <a:t>sports </a:t>
            </a:r>
            <a:r>
              <a:rPr dirty="0" sz="1100" spc="-15">
                <a:latin typeface="Palatino Linotype"/>
                <a:cs typeface="Palatino Linotype"/>
              </a:rPr>
              <a:t>facilities </a:t>
            </a:r>
            <a:r>
              <a:rPr dirty="0" sz="1100" spc="20">
                <a:latin typeface="Palatino Linotype"/>
                <a:cs typeface="Palatino Linotype"/>
              </a:rPr>
              <a:t>that </a:t>
            </a:r>
            <a:r>
              <a:rPr dirty="0" sz="1100" spc="-35">
                <a:latin typeface="Palatino Linotype"/>
                <a:cs typeface="Palatino Linotype"/>
              </a:rPr>
              <a:t>college </a:t>
            </a:r>
            <a:r>
              <a:rPr dirty="0" sz="1100" spc="-25">
                <a:latin typeface="Palatino Linotype"/>
                <a:cs typeface="Palatino Linotype"/>
              </a:rPr>
              <a:t>students </a:t>
            </a:r>
            <a:r>
              <a:rPr dirty="0" sz="1100" spc="-15">
                <a:latin typeface="Palatino Linotype"/>
                <a:cs typeface="Palatino Linotype"/>
              </a:rPr>
              <a:t>can </a:t>
            </a:r>
            <a:r>
              <a:rPr dirty="0" sz="1100" spc="-45">
                <a:latin typeface="Palatino Linotype"/>
                <a:cs typeface="Palatino Linotype"/>
              </a:rPr>
              <a:t>find </a:t>
            </a:r>
            <a:r>
              <a:rPr dirty="0" sz="1100" spc="-30">
                <a:latin typeface="Palatino Linotype"/>
                <a:cs typeface="Palatino Linotype"/>
              </a:rPr>
              <a:t>in </a:t>
            </a:r>
            <a:r>
              <a:rPr dirty="0" sz="1100" spc="-90">
                <a:latin typeface="Palatino Linotype"/>
                <a:cs typeface="Palatino Linotype"/>
              </a:rPr>
              <a:t>New </a:t>
            </a:r>
            <a:r>
              <a:rPr dirty="0" sz="1100" spc="-30">
                <a:latin typeface="Palatino Linotype"/>
                <a:cs typeface="Palatino Linotype"/>
              </a:rPr>
              <a:t>York 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City, </a:t>
            </a:r>
            <a:r>
              <a:rPr dirty="0" sz="1100" spc="-25">
                <a:latin typeface="Palatino Linotype"/>
                <a:cs typeface="Palatino Linotype"/>
              </a:rPr>
              <a:t>especially </a:t>
            </a:r>
            <a:r>
              <a:rPr dirty="0" sz="1100" spc="-30">
                <a:latin typeface="Palatino Linotype"/>
                <a:cs typeface="Palatino Linotype"/>
              </a:rPr>
              <a:t>nearby </a:t>
            </a:r>
            <a:r>
              <a:rPr dirty="0" sz="1100" spc="-90">
                <a:latin typeface="Palatino Linotype"/>
                <a:cs typeface="Palatino Linotype"/>
              </a:rPr>
              <a:t>New</a:t>
            </a:r>
            <a:r>
              <a:rPr dirty="0" sz="1100" spc="-8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York University buildings.</a:t>
            </a:r>
            <a:r>
              <a:rPr dirty="0" sz="1100" spc="-25">
                <a:latin typeface="Palatino Linotype"/>
                <a:cs typeface="Palatino Linotype"/>
              </a:rPr>
              <a:t> </a:t>
            </a:r>
            <a:r>
              <a:rPr dirty="0" sz="1100" spc="40">
                <a:latin typeface="Palatino Linotype"/>
                <a:cs typeface="Palatino Linotype"/>
              </a:rPr>
              <a:t>It </a:t>
            </a:r>
            <a:r>
              <a:rPr dirty="0" sz="1100" spc="-60">
                <a:latin typeface="Palatino Linotype"/>
                <a:cs typeface="Palatino Linotype"/>
              </a:rPr>
              <a:t>well </a:t>
            </a:r>
            <a:r>
              <a:rPr dirty="0" sz="1100" spc="-20">
                <a:latin typeface="Palatino Linotype"/>
                <a:cs typeface="Palatino Linotype"/>
              </a:rPr>
              <a:t>reflects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20">
                <a:latin typeface="Palatino Linotype"/>
                <a:cs typeface="Palatino Linotype"/>
              </a:rPr>
              <a:t>trend </a:t>
            </a:r>
            <a:r>
              <a:rPr dirty="0" sz="1100" spc="-45">
                <a:latin typeface="Palatino Linotype"/>
                <a:cs typeface="Palatino Linotype"/>
              </a:rPr>
              <a:t>of </a:t>
            </a:r>
            <a:r>
              <a:rPr dirty="0" sz="1100" spc="-20">
                <a:latin typeface="Palatino Linotype"/>
                <a:cs typeface="Palatino Linotype"/>
              </a:rPr>
              <a:t>sports </a:t>
            </a:r>
            <a:r>
              <a:rPr dirty="0" sz="1100" spc="-15">
                <a:latin typeface="Palatino Linotype"/>
                <a:cs typeface="Palatino Linotype"/>
              </a:rPr>
              <a:t>facilities 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college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students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prefer:</a:t>
            </a:r>
            <a:r>
              <a:rPr dirty="0" sz="1100" spc="204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weight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training,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yoga,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and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cardio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workout.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Palatino Linotype"/>
              <a:cs typeface="Palatino Linotype"/>
            </a:endParaRPr>
          </a:p>
          <a:p>
            <a:pPr marL="297180" indent="-285115">
              <a:lnSpc>
                <a:spcPct val="100000"/>
              </a:lnSpc>
              <a:buFont typeface="Palatino Linotype"/>
              <a:buAutoNum type="arabicPlain" startAt="6"/>
              <a:tabLst>
                <a:tab pos="297180" algn="l"/>
                <a:tab pos="297815" algn="l"/>
              </a:tabLst>
            </a:pPr>
            <a:r>
              <a:rPr dirty="0" sz="1400" spc="40" b="1">
                <a:latin typeface="Palatino Linotype"/>
                <a:cs typeface="Palatino Linotype"/>
              </a:rPr>
              <a:t>Conclusion</a:t>
            </a:r>
            <a:endParaRPr sz="14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1019"/>
              </a:spcBef>
            </a:pPr>
            <a:r>
              <a:rPr dirty="0" sz="1100" spc="5">
                <a:latin typeface="Palatino Linotype"/>
                <a:cs typeface="Palatino Linotype"/>
              </a:rPr>
              <a:t>This </a:t>
            </a:r>
            <a:r>
              <a:rPr dirty="0" sz="1100" spc="-25">
                <a:latin typeface="Palatino Linotype"/>
                <a:cs typeface="Palatino Linotype"/>
              </a:rPr>
              <a:t>capstone </a:t>
            </a:r>
            <a:r>
              <a:rPr dirty="0" sz="1100">
                <a:latin typeface="Palatino Linotype"/>
                <a:cs typeface="Palatino Linotype"/>
              </a:rPr>
              <a:t>project </a:t>
            </a:r>
            <a:r>
              <a:rPr dirty="0" sz="1100" spc="-55">
                <a:latin typeface="Palatino Linotype"/>
                <a:cs typeface="Palatino Linotype"/>
              </a:rPr>
              <a:t>proves </a:t>
            </a:r>
            <a:r>
              <a:rPr dirty="0" sz="1100" spc="20">
                <a:latin typeface="Palatino Linotype"/>
                <a:cs typeface="Palatino Linotype"/>
              </a:rPr>
              <a:t>that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15">
                <a:latin typeface="Palatino Linotype"/>
                <a:cs typeface="Palatino Linotype"/>
              </a:rPr>
              <a:t>location </a:t>
            </a:r>
            <a:r>
              <a:rPr dirty="0" sz="1100" spc="-45">
                <a:latin typeface="Palatino Linotype"/>
                <a:cs typeface="Palatino Linotype"/>
              </a:rPr>
              <a:t>of </a:t>
            </a:r>
            <a:r>
              <a:rPr dirty="0" sz="1100" spc="-20">
                <a:latin typeface="Palatino Linotype"/>
                <a:cs typeface="Palatino Linotype"/>
              </a:rPr>
              <a:t>sports </a:t>
            </a:r>
            <a:r>
              <a:rPr dirty="0" sz="1100" spc="-15">
                <a:latin typeface="Palatino Linotype"/>
                <a:cs typeface="Palatino Linotype"/>
              </a:rPr>
              <a:t>facilities </a:t>
            </a:r>
            <a:r>
              <a:rPr dirty="0" sz="1100" spc="-20">
                <a:latin typeface="Palatino Linotype"/>
                <a:cs typeface="Palatino Linotype"/>
              </a:rPr>
              <a:t>reflects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45">
                <a:latin typeface="Palatino Linotype"/>
                <a:cs typeface="Palatino Linotype"/>
              </a:rPr>
              <a:t>needs of </a:t>
            </a:r>
            <a:r>
              <a:rPr dirty="0" sz="1100" spc="-25">
                <a:latin typeface="Palatino Linotype"/>
                <a:cs typeface="Palatino Linotype"/>
              </a:rPr>
              <a:t>residents.</a:t>
            </a:r>
            <a:r>
              <a:rPr dirty="0" sz="1100" spc="-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As </a:t>
            </a:r>
            <a:r>
              <a:rPr dirty="0" sz="1100" spc="-35">
                <a:latin typeface="Palatino Linotype"/>
                <a:cs typeface="Palatino Linotype"/>
              </a:rPr>
              <a:t> </a:t>
            </a:r>
            <a:r>
              <a:rPr dirty="0" sz="1100" spc="-60">
                <a:latin typeface="Palatino Linotype"/>
                <a:cs typeface="Palatino Linotype"/>
              </a:rPr>
              <a:t>young</a:t>
            </a:r>
            <a:r>
              <a:rPr dirty="0" sz="1100" spc="-5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people</a:t>
            </a:r>
            <a:r>
              <a:rPr dirty="0" sz="1100" spc="19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spend</a:t>
            </a:r>
            <a:r>
              <a:rPr dirty="0" sz="1100" spc="18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most </a:t>
            </a:r>
            <a:r>
              <a:rPr dirty="0" sz="1100" spc="-45">
                <a:latin typeface="Palatino Linotype"/>
                <a:cs typeface="Palatino Linotype"/>
              </a:rPr>
              <a:t>of</a:t>
            </a:r>
            <a:r>
              <a:rPr dirty="0" sz="1100" spc="18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their </a:t>
            </a:r>
            <a:r>
              <a:rPr dirty="0" sz="1100" spc="-15">
                <a:latin typeface="Palatino Linotype"/>
                <a:cs typeface="Palatino Linotype"/>
              </a:rPr>
              <a:t>time </a:t>
            </a:r>
            <a:r>
              <a:rPr dirty="0" sz="1100" spc="-40">
                <a:latin typeface="Palatino Linotype"/>
                <a:cs typeface="Palatino Linotype"/>
              </a:rPr>
              <a:t>around</a:t>
            </a:r>
            <a:r>
              <a:rPr dirty="0" sz="1100" spc="195">
                <a:latin typeface="Palatino Linotype"/>
                <a:cs typeface="Palatino Linotype"/>
              </a:rPr>
              <a:t> </a:t>
            </a:r>
            <a:r>
              <a:rPr dirty="0" sz="1100" spc="-90">
                <a:latin typeface="Palatino Linotype"/>
                <a:cs typeface="Palatino Linotype"/>
              </a:rPr>
              <a:t>New</a:t>
            </a:r>
            <a:r>
              <a:rPr dirty="0" sz="1100" spc="9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York </a:t>
            </a:r>
            <a:r>
              <a:rPr dirty="0" sz="1100" spc="-35">
                <a:latin typeface="Palatino Linotype"/>
                <a:cs typeface="Palatino Linotype"/>
              </a:rPr>
              <a:t>University,</a:t>
            </a:r>
            <a:r>
              <a:rPr dirty="0" sz="1100" spc="204">
                <a:latin typeface="Palatino Linotype"/>
                <a:cs typeface="Palatino Linotype"/>
              </a:rPr>
              <a:t> </a:t>
            </a:r>
            <a:r>
              <a:rPr dirty="0" sz="1100" spc="-5">
                <a:latin typeface="Palatino Linotype"/>
                <a:cs typeface="Palatino Linotype"/>
              </a:rPr>
              <a:t>the </a:t>
            </a:r>
            <a:r>
              <a:rPr dirty="0" sz="1100" spc="-15">
                <a:latin typeface="Palatino Linotype"/>
                <a:cs typeface="Palatino Linotype"/>
              </a:rPr>
              <a:t>area </a:t>
            </a:r>
            <a:r>
              <a:rPr dirty="0" sz="1100" spc="-40">
                <a:latin typeface="Palatino Linotype"/>
                <a:cs typeface="Palatino Linotype"/>
              </a:rPr>
              <a:t>around</a:t>
            </a:r>
            <a:r>
              <a:rPr dirty="0" sz="1100" spc="195">
                <a:latin typeface="Palatino Linotype"/>
                <a:cs typeface="Palatino Linotype"/>
              </a:rPr>
              <a:t> </a:t>
            </a:r>
            <a:r>
              <a:rPr dirty="0" sz="1100" spc="20">
                <a:latin typeface="Palatino Linotype"/>
                <a:cs typeface="Palatino Linotype"/>
              </a:rPr>
              <a:t>it </a:t>
            </a:r>
            <a:r>
              <a:rPr dirty="0" sz="1100" spc="-30">
                <a:latin typeface="Palatino Linotype"/>
                <a:cs typeface="Palatino Linotype"/>
              </a:rPr>
              <a:t>is </a:t>
            </a:r>
            <a:r>
              <a:rPr dirty="0" sz="1100" spc="-40">
                <a:latin typeface="Palatino Linotype"/>
                <a:cs typeface="Palatino Linotype"/>
              </a:rPr>
              <a:t>filled </a:t>
            </a:r>
            <a:r>
              <a:rPr dirty="0" sz="1100" spc="-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with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sports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facilities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15">
                <a:latin typeface="Palatino Linotype"/>
                <a:cs typeface="Palatino Linotype"/>
              </a:rPr>
              <a:t>they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like.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01700" y="902333"/>
            <a:ext cx="1407795" cy="82797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95910">
              <a:lnSpc>
                <a:spcPct val="102600"/>
              </a:lnSpc>
              <a:spcBef>
                <a:spcPts val="55"/>
              </a:spcBef>
            </a:pP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Village </a:t>
            </a:r>
            <a:r>
              <a:rPr dirty="0" sz="1100" spc="65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Lower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Side </a:t>
            </a:r>
            <a:r>
              <a:rPr dirty="0" sz="1100" spc="-33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Tribeca</a:t>
            </a:r>
            <a:endParaRPr sz="1100">
              <a:latin typeface="Lucida Sans Unicode"/>
              <a:cs typeface="Lucida Sans Unicode"/>
            </a:endParaRPr>
          </a:p>
          <a:p>
            <a:pPr marL="12700" marR="513715">
              <a:lnSpc>
                <a:spcPct val="102600"/>
              </a:lnSpc>
            </a:pPr>
            <a:r>
              <a:rPr dirty="0" sz="1100" spc="125">
                <a:latin typeface="Lucida Sans Unicode"/>
                <a:cs typeface="Lucida Sans Unicode"/>
              </a:rPr>
              <a:t>Little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125">
                <a:latin typeface="Lucida Sans Unicode"/>
                <a:cs typeface="Lucida Sans Unicode"/>
              </a:rPr>
              <a:t>Italy </a:t>
            </a:r>
            <a:r>
              <a:rPr dirty="0" sz="1100" spc="-330"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Soho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60">
                <a:latin typeface="Lucida Sans Unicode"/>
                <a:cs typeface="Lucida Sans Unicode"/>
              </a:rPr>
              <a:t>West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Village </a:t>
            </a:r>
            <a:r>
              <a:rPr dirty="0" sz="1100" spc="6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Manhattan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45">
                <a:latin typeface="Lucida Sans Unicode"/>
                <a:cs typeface="Lucida Sans Unicode"/>
              </a:rPr>
              <a:t>Valley </a:t>
            </a:r>
            <a:r>
              <a:rPr dirty="0" sz="1100" spc="5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Morningside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Gramercy</a:t>
            </a:r>
            <a:endParaRPr sz="1100">
              <a:latin typeface="Lucida Sans Unicode"/>
              <a:cs typeface="Lucida Sans Unicode"/>
            </a:endParaRPr>
          </a:p>
          <a:p>
            <a:pPr marL="12700" marR="77470">
              <a:lnSpc>
                <a:spcPct val="102600"/>
              </a:lnSpc>
            </a:pPr>
            <a:r>
              <a:rPr dirty="0" sz="1100" spc="40">
                <a:latin typeface="Lucida Sans Unicode"/>
                <a:cs typeface="Lucida Sans Unicode"/>
              </a:rPr>
              <a:t>Battery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City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50">
                <a:latin typeface="Lucida Sans Unicode"/>
                <a:cs typeface="Lucida Sans Unicode"/>
              </a:rPr>
              <a:t>Financial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90">
                <a:latin typeface="Lucida Sans Unicode"/>
                <a:cs typeface="Lucida Sans Unicode"/>
              </a:rPr>
              <a:t>District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Carnegie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40">
                <a:latin typeface="Lucida Sans Unicode"/>
                <a:cs typeface="Lucida Sans Unicode"/>
              </a:rPr>
              <a:t>Noho</a:t>
            </a:r>
            <a:endParaRPr sz="1100">
              <a:latin typeface="Lucida Sans Unicode"/>
              <a:cs typeface="Lucida Sans Unicode"/>
            </a:endParaRPr>
          </a:p>
          <a:p>
            <a:pPr marL="12700" marR="295910">
              <a:lnSpc>
                <a:spcPct val="102600"/>
              </a:lnSpc>
              <a:spcBef>
                <a:spcPts val="5"/>
              </a:spcBef>
            </a:pPr>
            <a:r>
              <a:rPr dirty="0" sz="1100" spc="65">
                <a:latin typeface="Lucida Sans Unicode"/>
                <a:cs typeface="Lucida Sans Unicode"/>
              </a:rPr>
              <a:t>Civic</a:t>
            </a:r>
            <a:r>
              <a:rPr dirty="0" sz="1100" spc="7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Center 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Midtown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South 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Sutton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30">
                <a:latin typeface="Lucida Sans Unicode"/>
                <a:cs typeface="Lucida Sans Unicode"/>
              </a:rPr>
              <a:t>Place </a:t>
            </a:r>
            <a:r>
              <a:rPr dirty="0" sz="1100" spc="35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Turtle  </a:t>
            </a:r>
            <a:r>
              <a:rPr dirty="0" sz="1100" spc="-35">
                <a:latin typeface="Lucida Sans Unicode"/>
                <a:cs typeface="Lucida Sans Unicode"/>
              </a:rPr>
              <a:t>Bay 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Tudor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City </a:t>
            </a:r>
            <a:r>
              <a:rPr dirty="0" sz="1100" spc="6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Stuyvesant</a:t>
            </a:r>
            <a:r>
              <a:rPr dirty="0" sz="1100" spc="155">
                <a:latin typeface="Lucida Sans Unicode"/>
                <a:cs typeface="Lucida Sans Unicode"/>
              </a:rPr>
              <a:t> </a:t>
            </a:r>
            <a:r>
              <a:rPr dirty="0" sz="1100" spc="-155">
                <a:latin typeface="Lucida Sans Unicode"/>
                <a:cs typeface="Lucida Sans Unicode"/>
              </a:rPr>
              <a:t>Town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Flatiron</a:t>
            </a:r>
            <a:endParaRPr sz="1100">
              <a:latin typeface="Lucida Sans Unicode"/>
              <a:cs typeface="Lucida Sans Unicode"/>
            </a:endParaRPr>
          </a:p>
          <a:p>
            <a:pPr marL="12700" marR="368300">
              <a:lnSpc>
                <a:spcPct val="102600"/>
              </a:lnSpc>
            </a:pPr>
            <a:r>
              <a:rPr dirty="0" sz="1100" spc="-114">
                <a:latin typeface="Lucida Sans Unicode"/>
                <a:cs typeface="Lucida Sans Unicode"/>
              </a:rPr>
              <a:t>Hudson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Yards 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Bay</a:t>
            </a:r>
            <a:r>
              <a:rPr dirty="0" sz="1100" spc="-30">
                <a:latin typeface="Lucida Sans Unicode"/>
                <a:cs typeface="Lucida Sans Unicode"/>
              </a:rPr>
              <a:t> Ridge 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Bensonhurst 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Sunset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Greenpoint 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Gravesend 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Brighton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Beach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Sheepshead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Bay</a:t>
            </a:r>
            <a:endParaRPr sz="1100">
              <a:latin typeface="Lucida Sans Unicode"/>
              <a:cs typeface="Lucida Sans Unicode"/>
            </a:endParaRPr>
          </a:p>
          <a:p>
            <a:pPr marL="12700" marR="150495">
              <a:lnSpc>
                <a:spcPct val="102699"/>
              </a:lnSpc>
            </a:pPr>
            <a:r>
              <a:rPr dirty="0" sz="1100" spc="-55">
                <a:latin typeface="Lucida Sans Unicode"/>
                <a:cs typeface="Lucida Sans Unicode"/>
              </a:rPr>
              <a:t>Manhattan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Terrace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Flatbush</a:t>
            </a:r>
            <a:endParaRPr sz="1100">
              <a:latin typeface="Lucida Sans Unicode"/>
              <a:cs typeface="Lucida Sans Unicode"/>
            </a:endParaRPr>
          </a:p>
          <a:p>
            <a:pPr marL="12700" marR="222885">
              <a:lnSpc>
                <a:spcPct val="102600"/>
              </a:lnSpc>
            </a:pPr>
            <a:r>
              <a:rPr dirty="0" sz="1100" spc="-114">
                <a:latin typeface="Lucida Sans Unicode"/>
                <a:cs typeface="Lucida Sans Unicode"/>
              </a:rPr>
              <a:t>Crown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 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Flatbush 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Kensington 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Windsor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Terrace 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Prospect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Brownsville </a:t>
            </a:r>
            <a:r>
              <a:rPr dirty="0" sz="1100" spc="3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Williamsburg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Bushwick</a:t>
            </a:r>
            <a:endParaRPr sz="1100">
              <a:latin typeface="Lucida Sans Unicode"/>
              <a:cs typeface="Lucida Sans Unicode"/>
            </a:endParaRPr>
          </a:p>
          <a:p>
            <a:pPr marL="12700" marR="77470">
              <a:lnSpc>
                <a:spcPct val="102600"/>
              </a:lnSpc>
            </a:pPr>
            <a:r>
              <a:rPr dirty="0" sz="1100" spc="-25">
                <a:latin typeface="Lucida Sans Unicode"/>
                <a:cs typeface="Lucida Sans Unicode"/>
              </a:rPr>
              <a:t>Bedford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Stuyvesant </a:t>
            </a:r>
            <a:r>
              <a:rPr dirty="0" sz="1100" spc="-33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Brooklyn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 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Cobble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 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Carroll  </a:t>
            </a:r>
            <a:r>
              <a:rPr dirty="0" sz="1100" spc="-60">
                <a:latin typeface="Lucida Sans Unicode"/>
                <a:cs typeface="Lucida Sans Unicode"/>
              </a:rPr>
              <a:t>Gardens 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Lucida Sans Unicode"/>
                <a:cs typeface="Lucida Sans Unicode"/>
              </a:rPr>
              <a:t>Red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-130">
                <a:latin typeface="Lucida Sans Unicode"/>
                <a:cs typeface="Lucida Sans Unicode"/>
              </a:rPr>
              <a:t>Hook</a:t>
            </a:r>
            <a:endParaRPr sz="1100">
              <a:latin typeface="Lucida Sans Unicode"/>
              <a:cs typeface="Lucida Sans Unicode"/>
            </a:endParaRPr>
          </a:p>
          <a:p>
            <a:pPr marL="12700" marR="586740">
              <a:lnSpc>
                <a:spcPct val="102600"/>
              </a:lnSpc>
            </a:pPr>
            <a:r>
              <a:rPr dirty="0" sz="1100" spc="-125">
                <a:latin typeface="Lucida Sans Unicode"/>
                <a:cs typeface="Lucida Sans Unicode"/>
              </a:rPr>
              <a:t>Gowanus 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Fort</a:t>
            </a:r>
            <a:r>
              <a:rPr dirty="0" sz="1100" spc="12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Greene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Slope</a:t>
            </a:r>
            <a:endParaRPr sz="1100">
              <a:latin typeface="Lucida Sans Unicode"/>
              <a:cs typeface="Lucida Sans Unicode"/>
            </a:endParaRPr>
          </a:p>
          <a:p>
            <a:pPr marL="12700" marR="441325">
              <a:lnSpc>
                <a:spcPct val="102600"/>
              </a:lnSpc>
            </a:pPr>
            <a:r>
              <a:rPr dirty="0" sz="1100" spc="-30">
                <a:latin typeface="Lucida Sans Unicode"/>
                <a:cs typeface="Lucida Sans Unicode"/>
              </a:rPr>
              <a:t>Cypress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105">
                <a:latin typeface="Lucida Sans Unicode"/>
                <a:cs typeface="Lucida Sans Unicode"/>
              </a:rPr>
              <a:t>Hills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185">
                <a:latin typeface="Lucida Sans Unicode"/>
                <a:cs typeface="Lucida Sans Unicode"/>
              </a:rPr>
              <a:t>New</a:t>
            </a:r>
            <a:r>
              <a:rPr dirty="0" sz="1100" spc="-13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York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02333"/>
            <a:ext cx="1844039" cy="74193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77569">
              <a:lnSpc>
                <a:spcPct val="102600"/>
              </a:lnSpc>
              <a:spcBef>
                <a:spcPts val="55"/>
              </a:spcBef>
            </a:pPr>
            <a:r>
              <a:rPr dirty="0" sz="1100" spc="75">
                <a:latin typeface="Lucida Sans Unicode"/>
                <a:cs typeface="Lucida Sans Unicode"/>
              </a:rPr>
              <a:t>Starrett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City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Canarsie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Flatlands 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 spc="95">
                <a:latin typeface="Lucida Sans Unicode"/>
                <a:cs typeface="Lucida Sans Unicode"/>
              </a:rPr>
              <a:t>Mill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Island</a:t>
            </a:r>
            <a:endParaRPr sz="1100">
              <a:latin typeface="Lucida Sans Unicode"/>
              <a:cs typeface="Lucida Sans Unicode"/>
            </a:endParaRPr>
          </a:p>
          <a:p>
            <a:pPr marL="12700" marR="732155">
              <a:lnSpc>
                <a:spcPct val="102600"/>
              </a:lnSpc>
            </a:pPr>
            <a:r>
              <a:rPr dirty="0" sz="1100" spc="-55">
                <a:latin typeface="Lucida Sans Unicode"/>
                <a:cs typeface="Lucida Sans Unicode"/>
              </a:rPr>
              <a:t>Manhattan</a:t>
            </a:r>
            <a:r>
              <a:rPr dirty="0" sz="1100" spc="14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Beach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90">
                <a:latin typeface="Lucida Sans Unicode"/>
                <a:cs typeface="Lucida Sans Unicode"/>
              </a:rPr>
              <a:t>Coney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Island 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Bath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Beach 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Borough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Dyker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Heights 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Gerritsen</a:t>
            </a:r>
            <a:r>
              <a:rPr dirty="0" sz="1100" spc="17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Beach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Marine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Clinton  </a:t>
            </a:r>
            <a:r>
              <a:rPr dirty="0" sz="1100" spc="130">
                <a:latin typeface="Lucida Sans Unicode"/>
                <a:cs typeface="Lucida Sans Unicode"/>
              </a:rPr>
              <a:t>Hill 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Sea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Gate 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135">
                <a:latin typeface="Lucida Sans Unicode"/>
                <a:cs typeface="Lucida Sans Unicode"/>
              </a:rPr>
              <a:t>Downtown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10">
                <a:latin typeface="Lucida Sans Unicode"/>
                <a:cs typeface="Lucida Sans Unicode"/>
              </a:rPr>
              <a:t>Boerum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Prospect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Lefferts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Lucida Sans Unicode"/>
                <a:cs typeface="Lucida Sans Unicode"/>
              </a:rPr>
              <a:t>Gardens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Lucida Sans Unicode"/>
                <a:cs typeface="Lucida Sans Unicode"/>
              </a:rPr>
              <a:t>Ocean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</a:t>
            </a:r>
            <a:endParaRPr sz="1100">
              <a:latin typeface="Lucida Sans Unicode"/>
              <a:cs typeface="Lucida Sans Unicode"/>
            </a:endParaRPr>
          </a:p>
          <a:p>
            <a:pPr marL="12700" marR="950594">
              <a:lnSpc>
                <a:spcPct val="102600"/>
              </a:lnSpc>
            </a:pPr>
            <a:r>
              <a:rPr dirty="0" sz="1100" spc="55">
                <a:latin typeface="Lucida Sans Unicode"/>
                <a:cs typeface="Lucida Sans Unicode"/>
              </a:rPr>
              <a:t>City</a:t>
            </a:r>
            <a:r>
              <a:rPr dirty="0" sz="1100" spc="60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Line 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Bergen</a:t>
            </a:r>
            <a:r>
              <a:rPr dirty="0" sz="1100" spc="16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Beach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120">
                <a:latin typeface="Lucida Sans Unicode"/>
                <a:cs typeface="Lucida Sans Unicode"/>
              </a:rPr>
              <a:t>Midwood</a:t>
            </a:r>
            <a:endParaRPr sz="1100">
              <a:latin typeface="Lucida Sans Unicode"/>
              <a:cs typeface="Lucida Sans Unicode"/>
            </a:endParaRPr>
          </a:p>
          <a:p>
            <a:pPr marL="12700" marR="441325">
              <a:lnSpc>
                <a:spcPct val="102600"/>
              </a:lnSpc>
            </a:pPr>
            <a:r>
              <a:rPr dirty="0" sz="1100">
                <a:latin typeface="Lucida Sans Unicode"/>
                <a:cs typeface="Lucida Sans Unicode"/>
              </a:rPr>
              <a:t>Prospect</a:t>
            </a:r>
            <a:r>
              <a:rPr dirty="0" sz="1100" spc="18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</a:t>
            </a:r>
            <a:r>
              <a:rPr dirty="0" sz="1100" spc="19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South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Lucida Sans Unicode"/>
                <a:cs typeface="Lucida Sans Unicode"/>
              </a:rPr>
              <a:t>Georgetown</a:t>
            </a:r>
            <a:endParaRPr sz="1100">
              <a:latin typeface="Lucida Sans Unicode"/>
              <a:cs typeface="Lucida Sans Unicode"/>
            </a:endParaRPr>
          </a:p>
          <a:p>
            <a:pPr marL="12700" marR="586740">
              <a:lnSpc>
                <a:spcPct val="102600"/>
              </a:lnSpc>
              <a:spcBef>
                <a:spcPts val="5"/>
              </a:spcBef>
            </a:pPr>
            <a:r>
              <a:rPr dirty="0" sz="1100" spc="25">
                <a:latin typeface="Lucida Sans Unicode"/>
                <a:cs typeface="Lucida Sans Unicode"/>
              </a:rPr>
              <a:t>East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Williamsburg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North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Side</a:t>
            </a:r>
            <a:endParaRPr sz="1100">
              <a:latin typeface="Lucida Sans Unicode"/>
              <a:cs typeface="Lucida Sans Unicode"/>
            </a:endParaRPr>
          </a:p>
          <a:p>
            <a:pPr marL="12700" marR="877569">
              <a:lnSpc>
                <a:spcPct val="102600"/>
              </a:lnSpc>
            </a:pPr>
            <a:r>
              <a:rPr dirty="0" sz="1100" spc="-40">
                <a:latin typeface="Lucida Sans Unicode"/>
                <a:cs typeface="Lucida Sans Unicode"/>
              </a:rPr>
              <a:t>South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Side 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Lucida Sans Unicode"/>
                <a:cs typeface="Lucida Sans Unicode"/>
              </a:rPr>
              <a:t>Ocean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Parkway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Fort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Hamilton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Ditmas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 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Wingate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5">
                <a:latin typeface="Lucida Sans Unicode"/>
                <a:cs typeface="Lucida Sans Unicode"/>
              </a:rPr>
              <a:t>Rugby</a:t>
            </a:r>
            <a:endParaRPr sz="1100">
              <a:latin typeface="Lucida Sans Unicode"/>
              <a:cs typeface="Lucida Sans Unicode"/>
            </a:endParaRPr>
          </a:p>
          <a:p>
            <a:pPr marL="12700" marR="732155">
              <a:lnSpc>
                <a:spcPct val="102600"/>
              </a:lnSpc>
            </a:pPr>
            <a:r>
              <a:rPr dirty="0" sz="1100" spc="-130">
                <a:latin typeface="Lucida Sans Unicode"/>
                <a:cs typeface="Lucida Sans Unicode"/>
              </a:rPr>
              <a:t>Remsen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Lucida Sans Unicode"/>
                <a:cs typeface="Lucida Sans Unicode"/>
              </a:rPr>
              <a:t>Village </a:t>
            </a:r>
            <a:r>
              <a:rPr dirty="0" sz="1100" spc="65">
                <a:latin typeface="Lucida Sans Unicode"/>
                <a:cs typeface="Lucida Sans Unicode"/>
              </a:rPr>
              <a:t> </a:t>
            </a:r>
            <a:r>
              <a:rPr dirty="0" sz="1100" spc="-185">
                <a:latin typeface="Lucida Sans Unicode"/>
                <a:cs typeface="Lucida Sans Unicode"/>
              </a:rPr>
              <a:t>New</a:t>
            </a:r>
            <a:r>
              <a:rPr dirty="0" sz="1100" spc="-18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Lots 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Paerdegat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Basin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95">
                <a:latin typeface="Lucida Sans Unicode"/>
                <a:cs typeface="Lucida Sans Unicode"/>
              </a:rPr>
              <a:t>Mill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Basin 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Fulton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35">
                <a:latin typeface="Lucida Sans Unicode"/>
                <a:cs typeface="Lucida Sans Unicode"/>
              </a:rPr>
              <a:t>Ferry </a:t>
            </a:r>
            <a:r>
              <a:rPr dirty="0" sz="1100" spc="4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Vinegar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130">
                <a:latin typeface="Lucida Sans Unicode"/>
                <a:cs typeface="Lucida Sans Unicode"/>
              </a:rPr>
              <a:t>Hill 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20">
                <a:latin typeface="Lucida Sans Unicode"/>
                <a:cs typeface="Lucida Sans Unicode"/>
              </a:rPr>
              <a:t>Weeksville</a:t>
            </a:r>
            <a:endParaRPr sz="1100">
              <a:latin typeface="Lucida Sans Unicode"/>
              <a:cs typeface="Lucida Sans Unicode"/>
            </a:endParaRPr>
          </a:p>
          <a:p>
            <a:pPr marL="12700" marR="586740">
              <a:lnSpc>
                <a:spcPct val="102600"/>
              </a:lnSpc>
            </a:pPr>
            <a:r>
              <a:rPr dirty="0" sz="1100" spc="-65">
                <a:latin typeface="Lucida Sans Unicode"/>
                <a:cs typeface="Lucida Sans Unicode"/>
              </a:rPr>
              <a:t>Broadway</a:t>
            </a:r>
            <a:r>
              <a:rPr dirty="0" sz="1100" spc="16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Lucida Sans Unicode"/>
                <a:cs typeface="Lucida Sans Unicode"/>
              </a:rPr>
              <a:t>Junction </a:t>
            </a:r>
            <a:r>
              <a:rPr dirty="0" sz="1100" spc="-340">
                <a:latin typeface="Lucida Sans Unicode"/>
                <a:cs typeface="Lucida Sans Unicode"/>
              </a:rPr>
              <a:t> </a:t>
            </a:r>
            <a:r>
              <a:rPr dirty="0" sz="1100" spc="-210">
                <a:latin typeface="Lucida Sans Unicode"/>
                <a:cs typeface="Lucida Sans Unicode"/>
              </a:rPr>
              <a:t>Dumbo</a:t>
            </a:r>
            <a:endParaRPr sz="1100">
              <a:latin typeface="Lucida Sans Unicode"/>
              <a:cs typeface="Lucida Sans Unicode"/>
            </a:endParaRPr>
          </a:p>
          <a:p>
            <a:pPr marL="12700" marR="877569">
              <a:lnSpc>
                <a:spcPct val="102600"/>
              </a:lnSpc>
            </a:pPr>
            <a:r>
              <a:rPr dirty="0" sz="1100" spc="-65">
                <a:latin typeface="Lucida Sans Unicode"/>
                <a:cs typeface="Lucida Sans Unicode"/>
              </a:rPr>
              <a:t>Homecrest 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Highland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Park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Madison 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Erasmus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8431030"/>
            <a:ext cx="5944235" cy="579120"/>
            <a:chOff x="914400" y="8431030"/>
            <a:chExt cx="5944235" cy="579120"/>
          </a:xfrm>
        </p:grpSpPr>
        <p:sp>
          <p:nvSpPr>
            <p:cNvPr id="4" name="object 4"/>
            <p:cNvSpPr/>
            <p:nvPr/>
          </p:nvSpPr>
          <p:spPr>
            <a:xfrm>
              <a:off x="914400" y="8431030"/>
              <a:ext cx="5944235" cy="579120"/>
            </a:xfrm>
            <a:custGeom>
              <a:avLst/>
              <a:gdLst/>
              <a:ahLst/>
              <a:cxnLst/>
              <a:rect l="l" t="t" r="r" b="b"/>
              <a:pathLst>
                <a:path w="5944234" h="579120">
                  <a:moveTo>
                    <a:pt x="5918371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0" y="553235"/>
                  </a:lnTo>
                  <a:lnTo>
                    <a:pt x="1988" y="563085"/>
                  </a:lnTo>
                  <a:lnTo>
                    <a:pt x="7411" y="571128"/>
                  </a:lnTo>
                  <a:lnTo>
                    <a:pt x="15455" y="576551"/>
                  </a:lnTo>
                  <a:lnTo>
                    <a:pt x="25305" y="578540"/>
                  </a:lnTo>
                  <a:lnTo>
                    <a:pt x="5918371" y="578540"/>
                  </a:lnTo>
                  <a:lnTo>
                    <a:pt x="5928221" y="576551"/>
                  </a:lnTo>
                  <a:lnTo>
                    <a:pt x="5936265" y="571128"/>
                  </a:lnTo>
                  <a:lnTo>
                    <a:pt x="5941688" y="563085"/>
                  </a:lnTo>
                  <a:lnTo>
                    <a:pt x="5943676" y="553235"/>
                  </a:lnTo>
                  <a:lnTo>
                    <a:pt x="5943676" y="25305"/>
                  </a:lnTo>
                  <a:lnTo>
                    <a:pt x="5941688" y="15455"/>
                  </a:lnTo>
                  <a:lnTo>
                    <a:pt x="5936265" y="7411"/>
                  </a:lnTo>
                  <a:lnTo>
                    <a:pt x="5928221" y="1988"/>
                  </a:lnTo>
                  <a:lnTo>
                    <a:pt x="5918371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7052" y="8443683"/>
              <a:ext cx="5918835" cy="566420"/>
            </a:xfrm>
            <a:custGeom>
              <a:avLst/>
              <a:gdLst/>
              <a:ahLst/>
              <a:cxnLst/>
              <a:rect l="l" t="t" r="r" b="b"/>
              <a:pathLst>
                <a:path w="5918834" h="566420">
                  <a:moveTo>
                    <a:pt x="5912706" y="0"/>
                  </a:moveTo>
                  <a:lnTo>
                    <a:pt x="5664" y="0"/>
                  </a:lnTo>
                  <a:lnTo>
                    <a:pt x="0" y="5664"/>
                  </a:lnTo>
                  <a:lnTo>
                    <a:pt x="0" y="553234"/>
                  </a:lnTo>
                  <a:lnTo>
                    <a:pt x="0" y="560223"/>
                  </a:lnTo>
                  <a:lnTo>
                    <a:pt x="5664" y="565887"/>
                  </a:lnTo>
                  <a:lnTo>
                    <a:pt x="5912706" y="565887"/>
                  </a:lnTo>
                  <a:lnTo>
                    <a:pt x="5918371" y="560223"/>
                  </a:lnTo>
                  <a:lnTo>
                    <a:pt x="5918371" y="5664"/>
                  </a:lnTo>
                  <a:lnTo>
                    <a:pt x="59127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7329" y="8426537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2F3E9F"/>
                </a:solidFill>
                <a:latin typeface="Lucida Sans Unicode"/>
                <a:cs typeface="Lucida Sans Unicode"/>
              </a:rPr>
              <a:t>[103]: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927052" y="8443683"/>
            <a:ext cx="5918835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>
                <a:latin typeface="Lucida Sans Unicode"/>
                <a:cs typeface="Lucida Sans Unicode"/>
              </a:rPr>
              <a:t>nyu_venues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groupby(</a:t>
            </a:r>
            <a:r>
              <a:rPr dirty="0" sz="110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>
                <a:latin typeface="Lucida Sans Unicode"/>
                <a:cs typeface="Lucida Sans Unicode"/>
              </a:rPr>
              <a:t>)</a:t>
            </a:r>
            <a:r>
              <a:rPr dirty="0" sz="110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>
                <a:latin typeface="Lucida Sans Unicode"/>
                <a:cs typeface="Lucida Sans Unicode"/>
              </a:rPr>
              <a:t>count()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solidFill>
                  <a:srgbClr val="007F00"/>
                </a:solidFill>
                <a:latin typeface="Lucida Sans Unicode"/>
                <a:cs typeface="Lucida Sans Unicode"/>
              </a:rPr>
              <a:t>print</a:t>
            </a:r>
            <a:r>
              <a:rPr dirty="0" sz="1100" spc="50">
                <a:latin typeface="Lucida Sans Unicode"/>
                <a:cs typeface="Lucida Sans Unicode"/>
              </a:rPr>
              <a:t>(</a:t>
            </a:r>
            <a:r>
              <a:rPr dirty="0" sz="1100" spc="50">
                <a:solidFill>
                  <a:srgbClr val="BA2121"/>
                </a:solidFill>
                <a:latin typeface="Lucida Sans Unicode"/>
                <a:cs typeface="Lucida Sans Unicode"/>
              </a:rPr>
              <a:t>'There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5">
                <a:solidFill>
                  <a:srgbClr val="BA2121"/>
                </a:solidFill>
                <a:latin typeface="Lucida Sans Unicode"/>
                <a:cs typeface="Lucida Sans Unicode"/>
              </a:rPr>
              <a:t>are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29" b="1">
                <a:solidFill>
                  <a:srgbClr val="BA6687"/>
                </a:solidFill>
                <a:latin typeface="Palatino Linotype"/>
                <a:cs typeface="Palatino Linotype"/>
              </a:rPr>
              <a:t>{}</a:t>
            </a:r>
            <a:r>
              <a:rPr dirty="0" sz="1100" spc="330" b="1">
                <a:solidFill>
                  <a:srgbClr val="BA6687"/>
                </a:solidFill>
                <a:latin typeface="Palatino Linotype"/>
                <a:cs typeface="Palatino Linotype"/>
              </a:rPr>
              <a:t> </a:t>
            </a:r>
            <a:r>
              <a:rPr dirty="0" sz="1100" spc="-35">
                <a:solidFill>
                  <a:srgbClr val="BA2121"/>
                </a:solidFill>
                <a:latin typeface="Lucida Sans Unicode"/>
                <a:cs typeface="Lucida Sans Unicode"/>
              </a:rPr>
              <a:t>uniques</a:t>
            </a:r>
            <a:r>
              <a:rPr dirty="0" sz="1100" spc="254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BA2121"/>
                </a:solidFill>
                <a:latin typeface="Lucida Sans Unicode"/>
                <a:cs typeface="Lucida Sans Unicode"/>
              </a:rPr>
              <a:t>categories.'</a:t>
            </a:r>
            <a:r>
              <a:rPr dirty="0" sz="1100" spc="2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5">
                <a:latin typeface="Lucida Sans Unicode"/>
                <a:cs typeface="Lucida Sans Unicode"/>
              </a:rPr>
              <a:t>format(</a:t>
            </a:r>
            <a:r>
              <a:rPr dirty="0" sz="1100" spc="25">
                <a:solidFill>
                  <a:srgbClr val="007F00"/>
                </a:solidFill>
                <a:latin typeface="Lucida Sans Unicode"/>
                <a:cs typeface="Lucida Sans Unicode"/>
              </a:rPr>
              <a:t>len</a:t>
            </a:r>
            <a:r>
              <a:rPr dirty="0" sz="1100" spc="25">
                <a:latin typeface="Lucida Sans Unicode"/>
                <a:cs typeface="Lucida Sans Unicode"/>
              </a:rPr>
              <a:t>(nyu_venues[</a:t>
            </a:r>
            <a:r>
              <a:rPr dirty="0" sz="1100" spc="25">
                <a:solidFill>
                  <a:srgbClr val="BA2121"/>
                </a:solidFill>
                <a:latin typeface="Lucida Sans Unicode"/>
                <a:cs typeface="Lucida Sans Unicode"/>
              </a:rPr>
              <a:t>'Venue</a:t>
            </a:r>
            <a:r>
              <a:rPr dirty="0" sz="1100" spc="2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6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6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Category'</a:t>
            </a:r>
            <a:r>
              <a:rPr dirty="0" sz="1100" spc="60">
                <a:latin typeface="Lucida Sans Unicode"/>
                <a:cs typeface="Lucida Sans Unicode"/>
              </a:rPr>
              <a:t>]</a:t>
            </a:r>
            <a:r>
              <a:rPr dirty="0" sz="1100" spc="6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60">
                <a:latin typeface="Lucida Sans Unicode"/>
                <a:cs typeface="Lucida Sans Unicode"/>
              </a:rPr>
              <a:t>unique())))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27052" y="914363"/>
            <a:ext cx="5918835" cy="23241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1651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 i="1">
                <a:solidFill>
                  <a:srgbClr val="3F7F7F"/>
                </a:solidFill>
                <a:latin typeface="Palatino Linotype"/>
                <a:cs typeface="Palatino Linotype"/>
              </a:rPr>
              <a:t>one</a:t>
            </a:r>
            <a:r>
              <a:rPr dirty="0" sz="1100" spc="28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Palatino Linotype"/>
                <a:cs typeface="Palatino Linotype"/>
              </a:rPr>
              <a:t>hot</a:t>
            </a:r>
            <a:r>
              <a:rPr dirty="0" sz="1100" spc="28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 i="1">
                <a:solidFill>
                  <a:srgbClr val="3F7F7F"/>
                </a:solidFill>
                <a:latin typeface="Palatino Linotype"/>
                <a:cs typeface="Palatino Linotype"/>
              </a:rPr>
              <a:t>encoding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Lucida Sans Unicode"/>
                <a:cs typeface="Lucida Sans Unicode"/>
              </a:rPr>
              <a:t>nyu_onehot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pd</a:t>
            </a:r>
            <a:r>
              <a:rPr dirty="0" sz="1100" spc="-3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30">
                <a:latin typeface="Lucida Sans Unicode"/>
                <a:cs typeface="Lucida Sans Unicode"/>
              </a:rPr>
              <a:t>get_dummies(nyu_venues[[</a:t>
            </a:r>
            <a:r>
              <a:rPr dirty="0" sz="1100" spc="-30">
                <a:solidFill>
                  <a:srgbClr val="BA2121"/>
                </a:solidFill>
                <a:latin typeface="Lucida Sans Unicode"/>
                <a:cs typeface="Lucida Sans Unicode"/>
              </a:rPr>
              <a:t>'Venue</a:t>
            </a:r>
            <a:r>
              <a:rPr dirty="0" sz="1100" spc="260">
                <a:solidFill>
                  <a:srgbClr val="BA2121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60">
                <a:solidFill>
                  <a:srgbClr val="BA2121"/>
                </a:solidFill>
                <a:latin typeface="Lucida Sans Unicode"/>
                <a:cs typeface="Lucida Sans Unicode"/>
              </a:rPr>
              <a:t>Category'</a:t>
            </a:r>
            <a:r>
              <a:rPr dirty="0" sz="1100" spc="60">
                <a:latin typeface="Lucida Sans Unicode"/>
                <a:cs typeface="Lucida Sans Unicode"/>
              </a:rPr>
              <a:t>]],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65">
                <a:latin typeface="Lucida Sans Unicode"/>
                <a:cs typeface="Lucida Sans Unicode"/>
              </a:rPr>
              <a:t>prefix</a:t>
            </a:r>
            <a:r>
              <a:rPr dirty="0" sz="1100" spc="6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65">
                <a:solidFill>
                  <a:srgbClr val="BA2121"/>
                </a:solidFill>
                <a:latin typeface="Lucida Sans Unicode"/>
                <a:cs typeface="Lucida Sans Unicode"/>
              </a:rPr>
              <a:t>""</a:t>
            </a:r>
            <a:r>
              <a:rPr dirty="0" sz="1100" spc="65">
                <a:latin typeface="Lucida Sans Unicode"/>
                <a:cs typeface="Lucida Sans Unicode"/>
              </a:rPr>
              <a:t>,</a:t>
            </a:r>
            <a:r>
              <a:rPr dirty="0" sz="1100" spc="65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dirty="0" sz="600" spc="30" b="0" i="1">
                <a:solidFill>
                  <a:srgbClr val="FF0000"/>
                </a:solidFill>
                <a:latin typeface="Bookman Old Style"/>
                <a:cs typeface="Bookman Old Style"/>
              </a:rPr>
              <a:t>‹</a:t>
            </a:r>
            <a:r>
              <a:rPr dirty="0" sz="600" spc="30" i="1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dirty="0" sz="1100" spc="30">
                <a:latin typeface="Lucida Sans Unicode"/>
                <a:cs typeface="Lucida Sans Unicode"/>
              </a:rPr>
              <a:t>prefix_sep</a:t>
            </a:r>
            <a:r>
              <a:rPr dirty="0" sz="1100" spc="3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">
                <a:solidFill>
                  <a:srgbClr val="BA2121"/>
                </a:solidFill>
                <a:latin typeface="Lucida Sans Unicode"/>
                <a:cs typeface="Lucida Sans Unicode"/>
              </a:rPr>
              <a:t>""</a:t>
            </a:r>
            <a:r>
              <a:rPr dirty="0" sz="1100" spc="3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490"/>
              </a:spcBef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40" i="1">
                <a:solidFill>
                  <a:srgbClr val="3F7F7F"/>
                </a:solidFill>
                <a:latin typeface="Palatino Linotype"/>
                <a:cs typeface="Palatino Linotype"/>
              </a:rPr>
              <a:t>add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F7F7F"/>
                </a:solidFill>
                <a:latin typeface="Palatino Linotype"/>
                <a:cs typeface="Palatino Linotype"/>
              </a:rPr>
              <a:t>neighborhood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5" i="1">
                <a:solidFill>
                  <a:srgbClr val="3F7F7F"/>
                </a:solidFill>
                <a:latin typeface="Palatino Linotype"/>
                <a:cs typeface="Palatino Linotype"/>
              </a:rPr>
              <a:t>column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 i="1">
                <a:solidFill>
                  <a:srgbClr val="3F7F7F"/>
                </a:solidFill>
                <a:latin typeface="Palatino Linotype"/>
                <a:cs typeface="Palatino Linotype"/>
              </a:rPr>
              <a:t>back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80" i="1">
                <a:solidFill>
                  <a:srgbClr val="3F7F7F"/>
                </a:solidFill>
                <a:latin typeface="Palatino Linotype"/>
                <a:cs typeface="Palatino Linotype"/>
              </a:rPr>
              <a:t>dataframe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ucida Sans Unicode"/>
                <a:cs typeface="Lucida Sans Unicode"/>
              </a:rPr>
              <a:t>nyu_onehot[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nyu_venues[</a:t>
            </a:r>
            <a:r>
              <a:rPr dirty="0" sz="1100" spc="-10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-1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</a:pPr>
            <a:r>
              <a:rPr dirty="0" sz="1100" spc="45" i="1">
                <a:solidFill>
                  <a:srgbClr val="3F7F7F"/>
                </a:solidFill>
                <a:latin typeface="Palatino Linotype"/>
                <a:cs typeface="Palatino Linotype"/>
              </a:rPr>
              <a:t>#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-10" i="1">
                <a:solidFill>
                  <a:srgbClr val="3F7F7F"/>
                </a:solidFill>
                <a:latin typeface="Palatino Linotype"/>
                <a:cs typeface="Palatino Linotype"/>
              </a:rPr>
              <a:t>move</a:t>
            </a:r>
            <a:r>
              <a:rPr dirty="0" sz="1100" spc="3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75" i="1">
                <a:solidFill>
                  <a:srgbClr val="3F7F7F"/>
                </a:solidFill>
                <a:latin typeface="Palatino Linotype"/>
                <a:cs typeface="Palatino Linotype"/>
              </a:rPr>
              <a:t>neighborhood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5" i="1">
                <a:solidFill>
                  <a:srgbClr val="3F7F7F"/>
                </a:solidFill>
                <a:latin typeface="Palatino Linotype"/>
                <a:cs typeface="Palatino Linotype"/>
              </a:rPr>
              <a:t>column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 i="1">
                <a:solidFill>
                  <a:srgbClr val="3F7F7F"/>
                </a:solidFill>
                <a:latin typeface="Palatino Linotype"/>
                <a:cs typeface="Palatino Linotype"/>
              </a:rPr>
              <a:t>to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20" i="1">
                <a:solidFill>
                  <a:srgbClr val="3F7F7F"/>
                </a:solidFill>
                <a:latin typeface="Palatino Linotype"/>
                <a:cs typeface="Palatino Linotype"/>
              </a:rPr>
              <a:t>the</a:t>
            </a:r>
            <a:r>
              <a:rPr dirty="0" sz="1100" spc="295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 i="1">
                <a:solidFill>
                  <a:srgbClr val="3F7F7F"/>
                </a:solidFill>
                <a:latin typeface="Palatino Linotype"/>
                <a:cs typeface="Palatino Linotype"/>
              </a:rPr>
              <a:t>first</a:t>
            </a:r>
            <a:r>
              <a:rPr dirty="0" sz="1100" spc="300" i="1">
                <a:solidFill>
                  <a:srgbClr val="3F7F7F"/>
                </a:solidFill>
                <a:latin typeface="Palatino Linotype"/>
                <a:cs typeface="Palatino Linotype"/>
              </a:rPr>
              <a:t> </a:t>
            </a:r>
            <a:r>
              <a:rPr dirty="0" sz="1100" spc="15" i="1">
                <a:solidFill>
                  <a:srgbClr val="3F7F7F"/>
                </a:solidFill>
                <a:latin typeface="Palatino Linotype"/>
                <a:cs typeface="Palatino Linotype"/>
              </a:rPr>
              <a:t>column</a:t>
            </a:r>
            <a:endParaRPr sz="1100">
              <a:latin typeface="Palatino Linotype"/>
              <a:cs typeface="Palatino Linotype"/>
            </a:endParaRPr>
          </a:p>
          <a:p>
            <a:pPr marL="37465" marR="635635">
              <a:lnSpc>
                <a:spcPct val="102600"/>
              </a:lnSpc>
            </a:pPr>
            <a:r>
              <a:rPr dirty="0" sz="1100" spc="-25">
                <a:latin typeface="Lucida Sans Unicode"/>
                <a:cs typeface="Lucida Sans Unicode"/>
              </a:rPr>
              <a:t>fixed_columns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[nyu_onehot</a:t>
            </a:r>
            <a:r>
              <a:rPr dirty="0" sz="1100" spc="-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5">
                <a:latin typeface="Lucida Sans Unicode"/>
                <a:cs typeface="Lucida Sans Unicode"/>
              </a:rPr>
              <a:t>columns[</a:t>
            </a:r>
            <a:r>
              <a:rPr dirty="0" sz="1100" spc="-5">
                <a:solidFill>
                  <a:srgbClr val="666666"/>
                </a:solidFill>
                <a:latin typeface="Lucida Sans Unicode"/>
                <a:cs typeface="Lucida Sans Unicode"/>
              </a:rPr>
              <a:t>-1</a:t>
            </a:r>
            <a:r>
              <a:rPr dirty="0" sz="1100" spc="-5">
                <a:latin typeface="Lucida Sans Unicode"/>
                <a:cs typeface="Lucida Sans Unicode"/>
              </a:rPr>
              <a:t>]]</a:t>
            </a:r>
            <a:r>
              <a:rPr dirty="0" sz="1100" spc="225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-2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5">
                <a:solidFill>
                  <a:srgbClr val="007F00"/>
                </a:solidFill>
                <a:latin typeface="Lucida Sans Unicode"/>
                <a:cs typeface="Lucida Sans Unicode"/>
              </a:rPr>
              <a:t>list</a:t>
            </a:r>
            <a:r>
              <a:rPr dirty="0" sz="1100" spc="25">
                <a:latin typeface="Lucida Sans Unicode"/>
                <a:cs typeface="Lucida Sans Unicode"/>
              </a:rPr>
              <a:t>(nyu_onehot</a:t>
            </a:r>
            <a:r>
              <a:rPr dirty="0" sz="1100" spc="2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25">
                <a:latin typeface="Lucida Sans Unicode"/>
                <a:cs typeface="Lucida Sans Unicode"/>
              </a:rPr>
              <a:t>columns[:</a:t>
            </a:r>
            <a:r>
              <a:rPr dirty="0" sz="1100" spc="25">
                <a:solidFill>
                  <a:srgbClr val="666666"/>
                </a:solidFill>
                <a:latin typeface="Lucida Sans Unicode"/>
                <a:cs typeface="Lucida Sans Unicode"/>
              </a:rPr>
              <a:t>-1</a:t>
            </a:r>
            <a:r>
              <a:rPr dirty="0" sz="1100" spc="25">
                <a:latin typeface="Lucida Sans Unicode"/>
                <a:cs typeface="Lucida Sans Unicode"/>
              </a:rPr>
              <a:t>])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55">
                <a:latin typeface="Lucida Sans Unicode"/>
                <a:cs typeface="Lucida Sans Unicode"/>
              </a:rPr>
              <a:t>nyu_onehot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nyu_onehot[fixed_columns]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37465" marR="853440">
              <a:lnSpc>
                <a:spcPct val="102600"/>
              </a:lnSpc>
            </a:pPr>
            <a:r>
              <a:rPr dirty="0" sz="1100" spc="-65">
                <a:latin typeface="Lucida Sans Unicode"/>
                <a:cs typeface="Lucida Sans Unicode"/>
              </a:rPr>
              <a:t>nyu_grouped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305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-3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nyu_onehot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">
                <a:latin typeface="Lucida Sans Unicode"/>
                <a:cs typeface="Lucida Sans Unicode"/>
              </a:rPr>
              <a:t>groupby(</a:t>
            </a:r>
            <a:r>
              <a:rPr dirty="0" sz="1100" spc="5">
                <a:solidFill>
                  <a:srgbClr val="BA2121"/>
                </a:solidFill>
                <a:latin typeface="Lucida Sans Unicode"/>
                <a:cs typeface="Lucida Sans Unicode"/>
              </a:rPr>
              <a:t>'Neighborhood'</a:t>
            </a:r>
            <a:r>
              <a:rPr dirty="0" sz="1100" spc="5">
                <a:latin typeface="Lucida Sans Unicode"/>
                <a:cs typeface="Lucida Sans Unicode"/>
              </a:rPr>
              <a:t>)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">
                <a:latin typeface="Lucida Sans Unicode"/>
                <a:cs typeface="Lucida Sans Unicode"/>
              </a:rPr>
              <a:t>mean()</a:t>
            </a:r>
            <a:r>
              <a:rPr dirty="0" sz="1100" spc="5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5">
                <a:latin typeface="Lucida Sans Unicode"/>
                <a:cs typeface="Lucida Sans Unicode"/>
              </a:rPr>
              <a:t>reset_index()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nyu_grouped</a:t>
            </a:r>
            <a:r>
              <a:rPr dirty="0" sz="1100" spc="-2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dirty="0" sz="1100" spc="-20">
                <a:latin typeface="Lucida Sans Unicode"/>
                <a:cs typeface="Lucida Sans Unicode"/>
              </a:rPr>
              <a:t>head()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357497"/>
            <a:ext cx="5379720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Lucida Sans Unicode"/>
                <a:cs typeface="Lucida Sans Unicode"/>
              </a:rPr>
              <a:t>There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15">
                <a:latin typeface="Lucida Sans Unicode"/>
                <a:cs typeface="Lucida Sans Unicode"/>
              </a:rPr>
              <a:t>are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259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uniques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40">
                <a:latin typeface="Lucida Sans Unicode"/>
                <a:cs typeface="Lucida Sans Unicode"/>
              </a:rPr>
              <a:t>categories.</a:t>
            </a:r>
            <a:endParaRPr sz="1100">
              <a:latin typeface="Lucida Sans Unicode"/>
              <a:cs typeface="Lucida Sans Unicode"/>
            </a:endParaRPr>
          </a:p>
          <a:p>
            <a:pPr marL="711200">
              <a:lnSpc>
                <a:spcPct val="100000"/>
              </a:lnSpc>
              <a:spcBef>
                <a:spcPts val="969"/>
              </a:spcBef>
              <a:tabLst>
                <a:tab pos="1729739" algn="l"/>
                <a:tab pos="2675255" algn="l"/>
                <a:tab pos="3839210" algn="l"/>
                <a:tab pos="5293360" algn="l"/>
              </a:tabLst>
            </a:pPr>
            <a:r>
              <a:rPr dirty="0" sz="1100" spc="-70">
                <a:latin typeface="Lucida Sans Unicode"/>
                <a:cs typeface="Lucida Sans Unicode"/>
              </a:rPr>
              <a:t>Neighborhood</a:t>
            </a:r>
            <a:r>
              <a:rPr dirty="0" sz="1100" spc="-70">
                <a:latin typeface="Lucida Sans Unicode"/>
                <a:cs typeface="Lucida Sans Unicode"/>
              </a:rPr>
              <a:t>	</a:t>
            </a:r>
            <a:r>
              <a:rPr dirty="0" sz="1100" spc="-95">
                <a:latin typeface="Lucida Sans Unicode"/>
                <a:cs typeface="Lucida Sans Unicode"/>
              </a:rPr>
              <a:t>Yoga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Studio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>
                <a:latin typeface="Lucida Sans Unicode"/>
                <a:cs typeface="Lucida Sans Unicode"/>
              </a:rPr>
              <a:t>Adult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Boutique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30">
                <a:latin typeface="Lucida Sans Unicode"/>
                <a:cs typeface="Lucida Sans Unicode"/>
              </a:rPr>
              <a:t>African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Restaurant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29" y="3648251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solidFill>
                  <a:srgbClr val="D74314"/>
                </a:solidFill>
                <a:latin typeface="Lucida Sans Unicode"/>
                <a:cs typeface="Lucida Sans Unicode"/>
              </a:rPr>
              <a:t>[103]: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6934" y="3830807"/>
          <a:ext cx="5591810" cy="517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/>
                <a:gridCol w="509270"/>
                <a:gridCol w="873125"/>
                <a:gridCol w="473075"/>
                <a:gridCol w="546100"/>
                <a:gridCol w="800734"/>
                <a:gridCol w="946150"/>
                <a:gridCol w="327660"/>
                <a:gridCol w="432435"/>
              </a:tblGrid>
              <a:tr h="17831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83121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Bath</a:t>
                      </a:r>
                      <a:r>
                        <a:rPr dirty="0" sz="1100" spc="1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1790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32258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Battery</a:t>
                      </a:r>
                      <a:r>
                        <a:rPr dirty="0" sz="1100" spc="19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Park</a:t>
                      </a:r>
                      <a:r>
                        <a:rPr dirty="0" sz="1100" spc="2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City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1790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904240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2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Bay</a:t>
                      </a:r>
                      <a:r>
                        <a:rPr dirty="0" sz="1100" spc="1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30">
                          <a:latin typeface="Lucida Sans Unicode"/>
                          <a:cs typeface="Lucida Sans Unicode"/>
                        </a:rPr>
                        <a:t>Ridge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1790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3	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Bedford</a:t>
                      </a:r>
                      <a:r>
                        <a:rPr dirty="0" sz="1100" spc="18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Stuyvesant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1790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758825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4	</a:t>
                      </a:r>
                      <a:r>
                        <a:rPr dirty="0" sz="1100" spc="-35">
                          <a:latin typeface="Lucida Sans Unicode"/>
                          <a:cs typeface="Lucida Sans Unicode"/>
                        </a:rPr>
                        <a:t>Bensonhurst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1018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1790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57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777364" algn="l"/>
                          <a:tab pos="2940685" algn="l"/>
                          <a:tab pos="3668395" algn="l"/>
                          <a:tab pos="4977765" algn="l"/>
                        </a:tabLst>
                      </a:pP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American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Animal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5">
                          <a:latin typeface="Lucida Sans Unicode"/>
                          <a:cs typeface="Lucida Sans Unicode"/>
                        </a:rPr>
                        <a:t>Shelter	</a:t>
                      </a:r>
                      <a:r>
                        <a:rPr dirty="0" sz="1100" spc="-80">
                          <a:latin typeface="Lucida Sans Unicode"/>
                          <a:cs typeface="Lucida Sans Unicode"/>
                        </a:rPr>
                        <a:t>Aquarium	</a:t>
                      </a:r>
                      <a:r>
                        <a:rPr dirty="0" sz="1100" spc="-55">
                          <a:latin typeface="Lucida Sans Unicode"/>
                          <a:cs typeface="Lucida Sans Unicode"/>
                        </a:rPr>
                        <a:t>Arepa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13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9652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195070" algn="l"/>
                          <a:tab pos="2068195" algn="l"/>
                          <a:tab pos="3595370" algn="l"/>
                          <a:tab pos="4904740" algn="l"/>
                        </a:tabLst>
                      </a:pP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Art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5">
                          <a:latin typeface="Lucida Sans Unicode"/>
                          <a:cs typeface="Lucida Sans Unicode"/>
                        </a:rPr>
                        <a:t>Gallery	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Art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80">
                          <a:latin typeface="Lucida Sans Unicode"/>
                          <a:cs typeface="Lucida Sans Unicode"/>
                        </a:rPr>
                        <a:t>Museum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Arts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Crafts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20">
                          <a:latin typeface="Lucida Sans Unicode"/>
                          <a:cs typeface="Lucida Sans Unicode"/>
                        </a:rPr>
                        <a:t>Store	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Asian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Restaurant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3">
                  <a:txBody>
                    <a:bodyPr/>
                    <a:lstStyle/>
                    <a:p>
                      <a:pPr marL="10909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24193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24193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24193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90930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24193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090930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R="24193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144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tabLst>
                          <a:tab pos="1704339" algn="l"/>
                          <a:tab pos="2940685" algn="l"/>
                          <a:tab pos="3740785" algn="l"/>
                          <a:tab pos="4613910" algn="l"/>
                          <a:tab pos="5195570" algn="l"/>
                        </a:tabLst>
                      </a:pPr>
                      <a:r>
                        <a:rPr dirty="0" sz="1100" spc="55">
                          <a:latin typeface="Lucida Sans Unicode"/>
                          <a:cs typeface="Lucida Sans Unicode"/>
                        </a:rPr>
                        <a:t>Athletics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95">
                          <a:latin typeface="Lucida Sans Unicode"/>
                          <a:cs typeface="Lucida Sans Unicode"/>
                        </a:rPr>
                        <a:t>&amp;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Sports	</a:t>
                      </a:r>
                      <a:r>
                        <a:rPr dirty="0" sz="1100" spc="-45">
                          <a:latin typeface="Lucida Sans Unicode"/>
                          <a:cs typeface="Lucida Sans Unicode"/>
                        </a:rPr>
                        <a:t>Automotive</a:t>
                      </a:r>
                      <a:r>
                        <a:rPr dirty="0" sz="1100" spc="2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135">
                          <a:latin typeface="Lucida Sans Unicode"/>
                          <a:cs typeface="Lucida Sans Unicode"/>
                        </a:rPr>
                        <a:t>BBQ</a:t>
                      </a:r>
                      <a:r>
                        <a:rPr dirty="0" sz="1100" spc="229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85">
                          <a:latin typeface="Lucida Sans Unicode"/>
                          <a:cs typeface="Lucida Sans Unicode"/>
                        </a:rPr>
                        <a:t>Joint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Bagel</a:t>
                      </a:r>
                      <a:r>
                        <a:rPr dirty="0" sz="1100" spc="2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90">
                          <a:latin typeface="Lucida Sans Unicode"/>
                          <a:cs typeface="Lucida Sans Unicode"/>
                        </a:rPr>
                        <a:t>Shop	</a:t>
                      </a:r>
                      <a:r>
                        <a:rPr dirty="0" sz="1100" spc="-15">
                          <a:latin typeface="Lucida Sans Unicode"/>
                          <a:cs typeface="Lucida Sans Unicode"/>
                        </a:rPr>
                        <a:t>Bakery	</a:t>
                      </a:r>
                      <a:r>
                        <a:rPr dirty="0" sz="1100" spc="-70">
                          <a:latin typeface="Lucida Sans Unicode"/>
                          <a:cs typeface="Lucida Sans Unicode"/>
                        </a:rPr>
                        <a:t>Bank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49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algn="ctr" marL="14541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87249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	0.07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4541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  <a:tabLst>
                          <a:tab pos="87249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0.01	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4541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  <a:tabLst>
                          <a:tab pos="87249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	0.04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4541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  <a:tabLst>
                          <a:tab pos="87249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	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4541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08634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90830">
                        <a:lnSpc>
                          <a:spcPts val="1280"/>
                        </a:lnSpc>
                        <a:tabLst>
                          <a:tab pos="872490" algn="l"/>
                        </a:tabLst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0.03	0.06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</a:tr>
              <a:tr h="344157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2580">
                        <a:lnSpc>
                          <a:spcPct val="100000"/>
                        </a:lnSpc>
                        <a:tabLst>
                          <a:tab pos="685800" algn="l"/>
                          <a:tab pos="1849755" algn="l"/>
                          <a:tab pos="3159125" algn="l"/>
                          <a:tab pos="4468495" algn="l"/>
                          <a:tab pos="4977765" algn="l"/>
                        </a:tabLst>
                      </a:pP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Bar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65">
                          <a:latin typeface="Lucida Sans Unicode"/>
                          <a:cs typeface="Lucida Sans Unicode"/>
                        </a:rPr>
                        <a:t>Field	</a:t>
                      </a:r>
                      <a:r>
                        <a:rPr dirty="0" sz="1100" spc="25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2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Stadium	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Basketball</a:t>
                      </a:r>
                      <a:r>
                        <a:rPr dirty="0" sz="1100" spc="2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Court	</a:t>
                      </a:r>
                      <a:r>
                        <a:rPr dirty="0" sz="1100" spc="-50">
                          <a:latin typeface="Lucida Sans Unicode"/>
                          <a:cs typeface="Lucida Sans Unicode"/>
                        </a:rPr>
                        <a:t>Beach	</a:t>
                      </a:r>
                      <a:r>
                        <a:rPr dirty="0" sz="1100" spc="-5">
                          <a:latin typeface="Lucida Sans Unicode"/>
                          <a:cs typeface="Lucida Sans Unicode"/>
                        </a:rPr>
                        <a:t>Beer</a:t>
                      </a:r>
                      <a:r>
                        <a:rPr dirty="0" sz="1100" spc="1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5">
                          <a:latin typeface="Lucida Sans Unicode"/>
                          <a:cs typeface="Lucida Sans Unicode"/>
                        </a:rPr>
                        <a:t>Bar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5837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0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gridSpan="2">
                  <a:txBody>
                    <a:bodyPr/>
                    <a:lstStyle/>
                    <a:p>
                      <a:pPr marL="79946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1454150" algn="l"/>
                        </a:tabLst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307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249554" algn="l"/>
                        </a:tabLst>
                      </a:pPr>
                      <a:r>
                        <a:rPr dirty="0" sz="1100" spc="-125">
                          <a:latin typeface="Lucida Sans Unicode"/>
                          <a:cs typeface="Lucida Sans Unicode"/>
                        </a:rPr>
                        <a:t>1	</a:t>
                      </a: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99465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64769">
                        <a:lnSpc>
                          <a:spcPts val="1280"/>
                        </a:lnSpc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0.0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7905">
                        <a:lnSpc>
                          <a:spcPts val="1280"/>
                        </a:lnSpc>
                        <a:tabLst>
                          <a:tab pos="1454150" algn="l"/>
                        </a:tabLst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0.01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6245">
                        <a:lnSpc>
                          <a:spcPts val="1280"/>
                        </a:lnSpc>
                      </a:pPr>
                      <a:r>
                        <a:rPr dirty="0" sz="1100" spc="-40">
                          <a:latin typeface="Lucida Sans Unicode"/>
                          <a:cs typeface="Lucida Sans Unicode"/>
                        </a:rPr>
                        <a:t>0.00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546691" y="7261820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9424" y="8466352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273</ep:Words>
  <ep:PresentationFormat>On-screen Show (4:3)</ep:PresentationFormat>
  <ep:Paragraphs>36</ep:Paragraphs>
  <ep:Slides>70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ep:HeadingPairs>
  <ep:TitlesOfParts>
    <vt:vector size="7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2021-02-21T14:11:40.000</dcterms:created>
  <cp:lastModifiedBy>Admin</cp:lastModifiedBy>
  <dcterms:modified xsi:type="dcterms:W3CDTF">2021-02-21T14:17:16.247</dcterms:modified>
  <cp:revision>1</cp:revision>
  <cp:version/>
</cp:coreProperties>
</file>