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4" r:id="rId3"/>
    <p:sldId id="257" r:id="rId4"/>
    <p:sldId id="259" r:id="rId5"/>
    <p:sldId id="260" r:id="rId6"/>
    <p:sldId id="261" r:id="rId7"/>
    <p:sldId id="265"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0" d="100"/>
          <a:sy n="50" d="100"/>
        </p:scale>
        <p:origin x="1522" y="5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DD461E68-25CD-9F4A-BBE8-C9C3F09D6536}" type="datetimeFigureOut">
              <a:rPr lang="en-EG" smtClean="0"/>
              <a:t>05/29/2024</a:t>
            </a:fld>
            <a:endParaRPr lang="en-EG"/>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933FDC82-C6D7-F84B-931D-D414FA91E6C7}" type="slidenum">
              <a:rPr lang="en-EG" smtClean="0"/>
              <a:t>‹#›</a:t>
            </a:fld>
            <a:endParaRPr lang="en-EG"/>
          </a:p>
        </p:txBody>
      </p:sp>
    </p:spTree>
    <p:extLst>
      <p:ext uri="{BB962C8B-B14F-4D97-AF65-F5344CB8AC3E}">
        <p14:creationId xmlns:p14="http://schemas.microsoft.com/office/powerpoint/2010/main" val="4232202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7713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txBody>
          <a:bodyPr/>
          <a:lstStyle/>
          <a:p>
            <a:endParaRPr lang="en-EG" dirty="0"/>
          </a:p>
        </p:txBody>
      </p:sp>
      <p:sp>
        <p:nvSpPr>
          <p:cNvPr id="5" name="Text 2"/>
          <p:cNvSpPr/>
          <p:nvPr/>
        </p:nvSpPr>
        <p:spPr>
          <a:xfrm>
            <a:off x="584100" y="3026450"/>
            <a:ext cx="7477601" cy="1916430"/>
          </a:xfrm>
          <a:prstGeom prst="rect">
            <a:avLst/>
          </a:prstGeom>
          <a:noFill/>
          <a:ln/>
        </p:spPr>
        <p:txBody>
          <a:bodyPr wrap="square" rtlCol="0" anchor="t"/>
          <a:lstStyle/>
          <a:p>
            <a:pPr marL="0" indent="0">
              <a:lnSpc>
                <a:spcPts val="7545"/>
              </a:lnSpc>
              <a:buNone/>
            </a:pPr>
            <a:r>
              <a:rPr lang="en-US" sz="9600" kern="0" spc="-181" dirty="0">
                <a:solidFill>
                  <a:schemeClr val="accent2">
                    <a:lumMod val="50000"/>
                  </a:schemeClr>
                </a:solidFill>
                <a:latin typeface="Bitter" pitchFamily="34" charset="0"/>
                <a:ea typeface="Bitter" pitchFamily="34" charset="-122"/>
                <a:cs typeface="Bitter" pitchFamily="34" charset="-120"/>
              </a:rPr>
              <a:t>Pong Game</a:t>
            </a:r>
            <a:endParaRPr lang="en-US" sz="9600" dirty="0">
              <a:solidFill>
                <a:schemeClr val="accent2">
                  <a:lumMod val="50000"/>
                </a:schemeClr>
              </a:solidFill>
            </a:endParaRPr>
          </a:p>
        </p:txBody>
      </p:sp>
      <p:sp>
        <p:nvSpPr>
          <p:cNvPr id="6" name="Text 3"/>
          <p:cNvSpPr/>
          <p:nvPr/>
        </p:nvSpPr>
        <p:spPr>
          <a:xfrm>
            <a:off x="833198" y="1895805"/>
            <a:ext cx="9913824" cy="2924551"/>
          </a:xfrm>
          <a:prstGeom prst="rect">
            <a:avLst/>
          </a:prstGeom>
          <a:noFill/>
          <a:ln/>
        </p:spPr>
        <p:txBody>
          <a:bodyPr wrap="square" rtlCol="0" anchor="t"/>
          <a:lstStyle/>
          <a:p>
            <a:pPr marL="0" indent="0">
              <a:lnSpc>
                <a:spcPts val="2799"/>
              </a:lnSpc>
              <a:buNone/>
            </a:pPr>
            <a:endParaRPr lang="en-US" dirty="0"/>
          </a:p>
        </p:txBody>
      </p:sp>
      <p:sp>
        <p:nvSpPr>
          <p:cNvPr id="7" name="Shape 4"/>
          <p:cNvSpPr/>
          <p:nvPr/>
        </p:nvSpPr>
        <p:spPr>
          <a:xfrm>
            <a:off x="833199" y="6408539"/>
            <a:ext cx="355402" cy="355402"/>
          </a:xfrm>
          <a:prstGeom prst="roundRect">
            <a:avLst>
              <a:gd name="adj" fmla="val 25726039"/>
            </a:avLst>
          </a:prstGeom>
          <a:noFill/>
          <a:ln w="7620">
            <a:solidFill>
              <a:srgbClr val="FFFFFF"/>
            </a:solidFill>
            <a:prstDash val="solid"/>
          </a:ln>
        </p:spPr>
      </p:sp>
      <p:sp>
        <p:nvSpPr>
          <p:cNvPr id="12" name="Text 3">
            <a:extLst>
              <a:ext uri="{FF2B5EF4-FFF2-40B4-BE49-F238E27FC236}">
                <a16:creationId xmlns:a16="http://schemas.microsoft.com/office/drawing/2014/main" id="{732C8ECC-3EA9-A8D7-CC76-2840FBFFBF08}"/>
              </a:ext>
            </a:extLst>
          </p:cNvPr>
          <p:cNvSpPr/>
          <p:nvPr/>
        </p:nvSpPr>
        <p:spPr>
          <a:xfrm>
            <a:off x="584100" y="4254499"/>
            <a:ext cx="7602522" cy="4146529"/>
          </a:xfrm>
          <a:prstGeom prst="rect">
            <a:avLst/>
          </a:prstGeom>
          <a:noFill/>
          <a:ln/>
        </p:spPr>
        <p:txBody>
          <a:bodyPr wrap="square" rtlCol="0" anchor="t"/>
          <a:lstStyle/>
          <a:p>
            <a:pPr marL="0" indent="0">
              <a:lnSpc>
                <a:spcPts val="2799"/>
              </a:lnSpc>
              <a:buNone/>
            </a:pPr>
            <a:r>
              <a:rPr lang="en-US" sz="2800" kern="0" spc="-35" dirty="0">
                <a:solidFill>
                  <a:srgbClr val="2B2E3C"/>
                </a:solidFill>
                <a:ea typeface="Open Sans" pitchFamily="34" charset="-122"/>
                <a:cs typeface="Open Sans" pitchFamily="34" charset="-120"/>
              </a:rPr>
              <a:t>Presented by:</a:t>
            </a:r>
          </a:p>
          <a:p>
            <a:pPr marL="0" indent="0">
              <a:lnSpc>
                <a:spcPts val="2799"/>
              </a:lnSpc>
              <a:buNone/>
            </a:pPr>
            <a:r>
              <a:rPr lang="en-US" sz="2800" kern="0" spc="-35" dirty="0">
                <a:solidFill>
                  <a:srgbClr val="2B2E3C"/>
                </a:solidFill>
                <a:ea typeface="Open Sans" pitchFamily="34" charset="-122"/>
                <a:cs typeface="Open Sans" pitchFamily="34" charset="-120"/>
              </a:rPr>
              <a:t>Jana Gamal 21-101104</a:t>
            </a:r>
          </a:p>
          <a:p>
            <a:pPr marL="0" indent="0">
              <a:lnSpc>
                <a:spcPts val="2799"/>
              </a:lnSpc>
              <a:buNone/>
            </a:pPr>
            <a:r>
              <a:rPr lang="en-US" sz="2800" kern="0" spc="-35" dirty="0">
                <a:solidFill>
                  <a:srgbClr val="2B2E3C"/>
                </a:solidFill>
                <a:ea typeface="Open Sans" pitchFamily="34" charset="-122"/>
                <a:cs typeface="Open Sans" pitchFamily="34" charset="-120"/>
              </a:rPr>
              <a:t>Doha </a:t>
            </a:r>
            <a:r>
              <a:rPr lang="en-US" sz="2800" kern="0" spc="-35" dirty="0" err="1">
                <a:solidFill>
                  <a:srgbClr val="2B2E3C"/>
                </a:solidFill>
                <a:ea typeface="Open Sans" pitchFamily="34" charset="-122"/>
                <a:cs typeface="Open Sans" pitchFamily="34" charset="-120"/>
              </a:rPr>
              <a:t>Bahaaeldin</a:t>
            </a:r>
            <a:r>
              <a:rPr lang="en-US" sz="2800" kern="0" spc="-35" dirty="0">
                <a:solidFill>
                  <a:srgbClr val="2B2E3C"/>
                </a:solidFill>
                <a:ea typeface="Open Sans" pitchFamily="34" charset="-122"/>
                <a:cs typeface="Open Sans" pitchFamily="34" charset="-120"/>
              </a:rPr>
              <a:t> 21-101136</a:t>
            </a:r>
          </a:p>
          <a:p>
            <a:pPr marL="0" indent="0">
              <a:lnSpc>
                <a:spcPts val="2799"/>
              </a:lnSpc>
              <a:buNone/>
            </a:pPr>
            <a:r>
              <a:rPr lang="en-US" sz="2800" kern="0" spc="-35" dirty="0">
                <a:solidFill>
                  <a:srgbClr val="2B2E3C"/>
                </a:solidFill>
                <a:ea typeface="Open Sans" pitchFamily="34" charset="-122"/>
                <a:cs typeface="Open Sans" pitchFamily="34" charset="-120"/>
              </a:rPr>
              <a:t>Aya Wael 21-101179</a:t>
            </a:r>
          </a:p>
          <a:p>
            <a:pPr marL="0" indent="0">
              <a:lnSpc>
                <a:spcPts val="2799"/>
              </a:lnSpc>
              <a:buNone/>
            </a:pPr>
            <a:r>
              <a:rPr lang="en-US" sz="2800" kern="0" spc="-35" dirty="0">
                <a:solidFill>
                  <a:srgbClr val="2B2E3C"/>
                </a:solidFill>
                <a:ea typeface="Open Sans" pitchFamily="34" charset="-122"/>
                <a:cs typeface="Open Sans" pitchFamily="34" charset="-120"/>
              </a:rPr>
              <a:t>Youssef Yasser 21-101115</a:t>
            </a:r>
          </a:p>
          <a:p>
            <a:pPr marL="0" indent="0">
              <a:lnSpc>
                <a:spcPts val="2799"/>
              </a:lnSpc>
              <a:buNone/>
            </a:pPr>
            <a:r>
              <a:rPr lang="en-US" sz="2800" kern="0" spc="-35" dirty="0">
                <a:solidFill>
                  <a:srgbClr val="2B2E3C"/>
                </a:solidFill>
                <a:ea typeface="Open Sans" pitchFamily="34" charset="-122"/>
                <a:cs typeface="Open Sans" pitchFamily="34" charset="-120"/>
              </a:rPr>
              <a:t>Farah Tamer 21-101050</a:t>
            </a:r>
          </a:p>
          <a:p>
            <a:pPr marL="0" indent="0">
              <a:lnSpc>
                <a:spcPts val="2799"/>
              </a:lnSpc>
              <a:buNone/>
            </a:pPr>
            <a:endParaRPr lang="en-US" sz="1750" dirty="0"/>
          </a:p>
        </p:txBody>
      </p:sp>
      <p:pic>
        <p:nvPicPr>
          <p:cNvPr id="13" name="Picture 12">
            <a:extLst>
              <a:ext uri="{FF2B5EF4-FFF2-40B4-BE49-F238E27FC236}">
                <a16:creationId xmlns:a16="http://schemas.microsoft.com/office/drawing/2014/main" id="{C465CB81-A9BF-5A58-AC0B-849749004024}"/>
              </a:ext>
            </a:extLst>
          </p:cNvPr>
          <p:cNvPicPr>
            <a:picLocks noChangeAspect="1"/>
          </p:cNvPicPr>
          <p:nvPr/>
        </p:nvPicPr>
        <p:blipFill>
          <a:blip r:embed="rId3"/>
          <a:stretch>
            <a:fillRect/>
          </a:stretch>
        </p:blipFill>
        <p:spPr>
          <a:xfrm>
            <a:off x="8494120" y="0"/>
            <a:ext cx="61722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txBody>
          <a:bodyPr/>
          <a:lstStyle/>
          <a:p>
            <a:endParaRPr lang="en-EG" dirty="0"/>
          </a:p>
        </p:txBody>
      </p:sp>
      <p:sp>
        <p:nvSpPr>
          <p:cNvPr id="5" name="Text 2"/>
          <p:cNvSpPr/>
          <p:nvPr/>
        </p:nvSpPr>
        <p:spPr>
          <a:xfrm>
            <a:off x="833199" y="1421130"/>
            <a:ext cx="7477601" cy="1916430"/>
          </a:xfrm>
          <a:prstGeom prst="rect">
            <a:avLst/>
          </a:prstGeom>
          <a:noFill/>
          <a:ln/>
        </p:spPr>
        <p:txBody>
          <a:bodyPr wrap="square" rtlCol="0" anchor="t"/>
          <a:lstStyle/>
          <a:p>
            <a:pPr marL="0" indent="0">
              <a:lnSpc>
                <a:spcPts val="7545"/>
              </a:lnSpc>
              <a:buNone/>
            </a:pPr>
            <a:r>
              <a:rPr lang="en-US" sz="6036" kern="0" spc="-181" dirty="0">
                <a:solidFill>
                  <a:srgbClr val="2C3F42"/>
                </a:solidFill>
                <a:latin typeface="Bitter" pitchFamily="34" charset="0"/>
                <a:ea typeface="Bitter" pitchFamily="34" charset="-122"/>
              </a:rPr>
              <a:t>Introduction</a:t>
            </a:r>
            <a:endParaRPr lang="en-US" sz="6036" dirty="0"/>
          </a:p>
        </p:txBody>
      </p:sp>
      <p:sp>
        <p:nvSpPr>
          <p:cNvPr id="6" name="Text 3"/>
          <p:cNvSpPr/>
          <p:nvPr/>
        </p:nvSpPr>
        <p:spPr>
          <a:xfrm>
            <a:off x="1188601" y="2349852"/>
            <a:ext cx="8581734" cy="2487811"/>
          </a:xfrm>
          <a:prstGeom prst="rect">
            <a:avLst/>
          </a:prstGeom>
          <a:noFill/>
          <a:ln/>
        </p:spPr>
        <p:txBody>
          <a:bodyPr wrap="square" rtlCol="0" anchor="t"/>
          <a:lstStyle/>
          <a:p>
            <a:pPr>
              <a:lnSpc>
                <a:spcPts val="2799"/>
              </a:lnSpc>
            </a:pPr>
            <a:r>
              <a:rPr lang="en-US" sz="2000" kern="0" spc="-35" dirty="0">
                <a:solidFill>
                  <a:srgbClr val="2B2E3C"/>
                </a:solidFill>
                <a:ea typeface="Open Sans" pitchFamily="34" charset="-122"/>
                <a:cs typeface="Open Sans" pitchFamily="34" charset="-120"/>
              </a:rPr>
              <a:t>In this project, our team of computer engineering students embarks on a journey to recreate the thrill of this iconic game using the powerful STM32 microcontroller, vibrant LEDs, and responsive buttons. </a:t>
            </a:r>
            <a:r>
              <a:rPr lang="en-US" sz="2000" dirty="0"/>
              <a:t>This project aimed to apply microcontroller programming skills and design principles to create an interactive and fun application</a:t>
            </a:r>
            <a:r>
              <a:rPr lang="en-US" sz="1600" dirty="0"/>
              <a:t>.</a:t>
            </a:r>
          </a:p>
          <a:p>
            <a:pPr marL="0" indent="0">
              <a:lnSpc>
                <a:spcPts val="2799"/>
              </a:lnSpc>
              <a:buNone/>
            </a:pPr>
            <a:endParaRPr lang="en-US" sz="1750" dirty="0"/>
          </a:p>
        </p:txBody>
      </p:sp>
      <p:sp>
        <p:nvSpPr>
          <p:cNvPr id="7" name="Shape 4"/>
          <p:cNvSpPr/>
          <p:nvPr/>
        </p:nvSpPr>
        <p:spPr>
          <a:xfrm>
            <a:off x="833199" y="6408539"/>
            <a:ext cx="355402" cy="355402"/>
          </a:xfrm>
          <a:prstGeom prst="roundRect">
            <a:avLst>
              <a:gd name="adj" fmla="val 25726039"/>
            </a:avLst>
          </a:prstGeom>
          <a:noFill/>
          <a:ln w="7620">
            <a:solidFill>
              <a:srgbClr val="FFFFFF"/>
            </a:solidFill>
            <a:prstDash val="solid"/>
          </a:ln>
        </p:spPr>
      </p:sp>
      <p:sp>
        <p:nvSpPr>
          <p:cNvPr id="8" name="Text 3">
            <a:extLst>
              <a:ext uri="{FF2B5EF4-FFF2-40B4-BE49-F238E27FC236}">
                <a16:creationId xmlns:a16="http://schemas.microsoft.com/office/drawing/2014/main" id="{D8B11CEF-4E59-6EAD-1F22-EC749F20698D}"/>
              </a:ext>
            </a:extLst>
          </p:cNvPr>
          <p:cNvSpPr/>
          <p:nvPr/>
        </p:nvSpPr>
        <p:spPr>
          <a:xfrm>
            <a:off x="833198" y="4892041"/>
            <a:ext cx="7477601" cy="2487811"/>
          </a:xfrm>
          <a:prstGeom prst="rect">
            <a:avLst/>
          </a:prstGeom>
          <a:noFill/>
          <a:ln/>
        </p:spPr>
        <p:txBody>
          <a:bodyPr wrap="square" rtlCol="0" anchor="t"/>
          <a:lstStyle/>
          <a:p>
            <a:pPr marL="0" indent="0">
              <a:lnSpc>
                <a:spcPts val="2799"/>
              </a:lnSpc>
              <a:buNone/>
            </a:pPr>
            <a:endParaRPr lang="en-US" sz="1750" dirty="0"/>
          </a:p>
        </p:txBody>
      </p:sp>
      <p:pic>
        <p:nvPicPr>
          <p:cNvPr id="4" name="Image 0" descr="preencoded.png">
            <a:extLst>
              <a:ext uri="{FF2B5EF4-FFF2-40B4-BE49-F238E27FC236}">
                <a16:creationId xmlns:a16="http://schemas.microsoft.com/office/drawing/2014/main" id="{22933EB3-6BF9-BE17-1AD2-BB6AEB9CF870}"/>
              </a:ext>
            </a:extLst>
          </p:cNvPr>
          <p:cNvPicPr>
            <a:picLocks noChangeAspect="1"/>
          </p:cNvPicPr>
          <p:nvPr/>
        </p:nvPicPr>
        <p:blipFill>
          <a:blip r:embed="rId3"/>
          <a:stretch>
            <a:fillRect/>
          </a:stretch>
        </p:blipFill>
        <p:spPr>
          <a:xfrm>
            <a:off x="10972801" y="0"/>
            <a:ext cx="3657600" cy="8229600"/>
          </a:xfrm>
          <a:prstGeom prst="rect">
            <a:avLst/>
          </a:prstGeom>
        </p:spPr>
      </p:pic>
      <p:pic>
        <p:nvPicPr>
          <p:cNvPr id="9" name="Picture 8">
            <a:extLst>
              <a:ext uri="{FF2B5EF4-FFF2-40B4-BE49-F238E27FC236}">
                <a16:creationId xmlns:a16="http://schemas.microsoft.com/office/drawing/2014/main" id="{B273F5D0-60CA-D52B-6B11-77B190819A3A}"/>
              </a:ext>
            </a:extLst>
          </p:cNvPr>
          <p:cNvPicPr>
            <a:picLocks noChangeAspect="1"/>
          </p:cNvPicPr>
          <p:nvPr/>
        </p:nvPicPr>
        <p:blipFill>
          <a:blip r:embed="rId4"/>
          <a:stretch>
            <a:fillRect/>
          </a:stretch>
        </p:blipFill>
        <p:spPr>
          <a:xfrm>
            <a:off x="9770334" y="0"/>
            <a:ext cx="4895985" cy="8229600"/>
          </a:xfrm>
          <a:prstGeom prst="rect">
            <a:avLst/>
          </a:prstGeom>
        </p:spPr>
      </p:pic>
    </p:spTree>
    <p:extLst>
      <p:ext uri="{BB962C8B-B14F-4D97-AF65-F5344CB8AC3E}">
        <p14:creationId xmlns:p14="http://schemas.microsoft.com/office/powerpoint/2010/main" val="3525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8572" y="2619"/>
            <a:ext cx="14630400" cy="8229600"/>
          </a:xfrm>
          <a:prstGeom prst="rect">
            <a:avLst/>
          </a:prstGeom>
          <a:solidFill>
            <a:srgbClr val="FFF8F0"/>
          </a:solidFill>
          <a:ln/>
        </p:spPr>
        <p:txBody>
          <a:bodyPr/>
          <a:lstStyle/>
          <a:p>
            <a:endParaRPr lang="en-US" dirty="0"/>
          </a:p>
        </p:txBody>
      </p:sp>
      <p:sp>
        <p:nvSpPr>
          <p:cNvPr id="4" name="Text 2"/>
          <p:cNvSpPr/>
          <p:nvPr/>
        </p:nvSpPr>
        <p:spPr>
          <a:xfrm>
            <a:off x="676573" y="304681"/>
            <a:ext cx="6815018" cy="694373"/>
          </a:xfrm>
          <a:prstGeom prst="rect">
            <a:avLst/>
          </a:prstGeom>
          <a:noFill/>
          <a:ln/>
        </p:spPr>
        <p:txBody>
          <a:bodyPr wrap="none" rtlCol="0" anchor="t"/>
          <a:lstStyle/>
          <a:p>
            <a:pPr marL="0" indent="0">
              <a:lnSpc>
                <a:spcPts val="5468"/>
              </a:lnSpc>
              <a:buNone/>
            </a:pPr>
            <a:r>
              <a:rPr lang="en-US" sz="4400" dirty="0">
                <a:solidFill>
                  <a:schemeClr val="accent2">
                    <a:lumMod val="50000"/>
                  </a:schemeClr>
                </a:solidFill>
              </a:rPr>
              <a:t>Hardware Components</a:t>
            </a:r>
            <a:endParaRPr lang="en-US" sz="4374" dirty="0">
              <a:solidFill>
                <a:schemeClr val="accent2">
                  <a:lumMod val="50000"/>
                </a:schemeClr>
              </a:solidFill>
            </a:endParaRPr>
          </a:p>
        </p:txBody>
      </p:sp>
      <p:sp>
        <p:nvSpPr>
          <p:cNvPr id="5" name="Shape 3"/>
          <p:cNvSpPr/>
          <p:nvPr/>
        </p:nvSpPr>
        <p:spPr>
          <a:xfrm>
            <a:off x="952143" y="1179671"/>
            <a:ext cx="499943" cy="499943"/>
          </a:xfrm>
          <a:prstGeom prst="roundRect">
            <a:avLst>
              <a:gd name="adj" fmla="val 20000"/>
            </a:avLst>
          </a:prstGeom>
          <a:solidFill>
            <a:srgbClr val="FCE2CF"/>
          </a:solidFill>
          <a:ln w="7620">
            <a:solidFill>
              <a:srgbClr val="E2C8B5"/>
            </a:solidFill>
            <a:prstDash val="solid"/>
          </a:ln>
        </p:spPr>
      </p:sp>
      <p:sp>
        <p:nvSpPr>
          <p:cNvPr id="6" name="Text 4"/>
          <p:cNvSpPr/>
          <p:nvPr/>
        </p:nvSpPr>
        <p:spPr>
          <a:xfrm>
            <a:off x="1158954" y="1221401"/>
            <a:ext cx="128349" cy="416481"/>
          </a:xfrm>
          <a:prstGeom prst="rect">
            <a:avLst/>
          </a:prstGeom>
          <a:noFill/>
          <a:ln/>
        </p:spPr>
        <p:txBody>
          <a:bodyPr wrap="none" rtlCol="0" anchor="t"/>
          <a:lstStyle/>
          <a:p>
            <a:pPr marL="0" indent="0" algn="ctr">
              <a:lnSpc>
                <a:spcPts val="3281"/>
              </a:lnSpc>
              <a:buNone/>
            </a:pPr>
            <a:r>
              <a:rPr lang="en-US" sz="2624" kern="0" spc="-79" dirty="0">
                <a:solidFill>
                  <a:srgbClr val="2B2E3C"/>
                </a:solidFill>
                <a:latin typeface="Bitter" pitchFamily="34" charset="0"/>
                <a:ea typeface="Bitter" pitchFamily="34" charset="-122"/>
                <a:cs typeface="Bitter" pitchFamily="34" charset="-120"/>
              </a:rPr>
              <a:t>1</a:t>
            </a:r>
            <a:endParaRPr lang="en-US" sz="2624" dirty="0"/>
          </a:p>
        </p:txBody>
      </p:sp>
      <p:sp>
        <p:nvSpPr>
          <p:cNvPr id="7" name="Text 5"/>
          <p:cNvSpPr/>
          <p:nvPr/>
        </p:nvSpPr>
        <p:spPr>
          <a:xfrm>
            <a:off x="1658897" y="1270456"/>
            <a:ext cx="2647950" cy="347186"/>
          </a:xfrm>
          <a:prstGeom prst="rect">
            <a:avLst/>
          </a:prstGeom>
          <a:noFill/>
          <a:ln/>
        </p:spPr>
        <p:txBody>
          <a:bodyPr wrap="none" rtlCol="0" anchor="t"/>
          <a:lstStyle/>
          <a:p>
            <a:pPr marL="0" indent="0">
              <a:lnSpc>
                <a:spcPts val="2734"/>
              </a:lnSpc>
              <a:buNone/>
            </a:pPr>
            <a:r>
              <a:rPr lang="en-US" sz="2400" kern="0" spc="-66" dirty="0">
                <a:solidFill>
                  <a:srgbClr val="2B2E3C"/>
                </a:solidFill>
                <a:latin typeface="Bitter" pitchFamily="34" charset="0"/>
                <a:ea typeface="Bitter" pitchFamily="34" charset="-122"/>
                <a:cs typeface="Bitter" pitchFamily="34" charset="-120"/>
              </a:rPr>
              <a:t>Versatile STM32</a:t>
            </a:r>
            <a:endParaRPr lang="en-US" sz="2400" dirty="0"/>
          </a:p>
        </p:txBody>
      </p:sp>
      <p:sp>
        <p:nvSpPr>
          <p:cNvPr id="8" name="Text 6"/>
          <p:cNvSpPr/>
          <p:nvPr/>
        </p:nvSpPr>
        <p:spPr>
          <a:xfrm>
            <a:off x="1674256" y="1884996"/>
            <a:ext cx="2647950" cy="3554016"/>
          </a:xfrm>
          <a:prstGeom prst="rect">
            <a:avLst/>
          </a:prstGeom>
          <a:noFill/>
          <a:ln/>
        </p:spPr>
        <p:txBody>
          <a:bodyPr wrap="square" rtlCol="0" anchor="t"/>
          <a:lstStyle/>
          <a:p>
            <a:pPr marL="0" indent="0">
              <a:lnSpc>
                <a:spcPts val="2799"/>
              </a:lnSpc>
              <a:buNone/>
            </a:pPr>
            <a:r>
              <a:rPr lang="en-US" kern="0" spc="-35" dirty="0">
                <a:solidFill>
                  <a:srgbClr val="2B2E3C"/>
                </a:solidFill>
                <a:ea typeface="Open Sans" pitchFamily="34" charset="-122"/>
                <a:cs typeface="Open Sans" pitchFamily="34" charset="-120"/>
              </a:rPr>
              <a:t>At the core of our Pong game is the STM32F103C8T6 microcontroller, a powerful and versatile chip.</a:t>
            </a:r>
            <a:endParaRPr lang="en-US" dirty="0"/>
          </a:p>
        </p:txBody>
      </p:sp>
      <p:sp>
        <p:nvSpPr>
          <p:cNvPr id="9" name="Shape 7"/>
          <p:cNvSpPr/>
          <p:nvPr/>
        </p:nvSpPr>
        <p:spPr>
          <a:xfrm>
            <a:off x="4849178" y="1217831"/>
            <a:ext cx="499943" cy="499943"/>
          </a:xfrm>
          <a:prstGeom prst="roundRect">
            <a:avLst>
              <a:gd name="adj" fmla="val 20000"/>
            </a:avLst>
          </a:prstGeom>
          <a:solidFill>
            <a:srgbClr val="FCE2CF"/>
          </a:solidFill>
          <a:ln w="7620">
            <a:solidFill>
              <a:srgbClr val="E2C8B5"/>
            </a:solidFill>
            <a:prstDash val="solid"/>
          </a:ln>
        </p:spPr>
      </p:sp>
      <p:sp>
        <p:nvSpPr>
          <p:cNvPr id="10" name="Text 8"/>
          <p:cNvSpPr/>
          <p:nvPr/>
        </p:nvSpPr>
        <p:spPr>
          <a:xfrm>
            <a:off x="5093375" y="1259561"/>
            <a:ext cx="173355" cy="416481"/>
          </a:xfrm>
          <a:prstGeom prst="rect">
            <a:avLst/>
          </a:prstGeom>
          <a:noFill/>
          <a:ln/>
        </p:spPr>
        <p:txBody>
          <a:bodyPr wrap="none" rtlCol="0" anchor="t"/>
          <a:lstStyle/>
          <a:p>
            <a:pPr marL="0" indent="0" algn="ctr">
              <a:lnSpc>
                <a:spcPts val="3281"/>
              </a:lnSpc>
              <a:buNone/>
            </a:pPr>
            <a:r>
              <a:rPr lang="en-US" sz="2624" kern="0" spc="-79" dirty="0">
                <a:solidFill>
                  <a:srgbClr val="2B2E3C"/>
                </a:solidFill>
                <a:latin typeface="Bitter" pitchFamily="34" charset="0"/>
                <a:ea typeface="Bitter" pitchFamily="34" charset="-122"/>
                <a:cs typeface="Bitter" pitchFamily="34" charset="-120"/>
              </a:rPr>
              <a:t>2</a:t>
            </a:r>
            <a:endParaRPr lang="en-US" sz="2624" dirty="0"/>
          </a:p>
        </p:txBody>
      </p:sp>
      <p:sp>
        <p:nvSpPr>
          <p:cNvPr id="11" name="Text 9"/>
          <p:cNvSpPr/>
          <p:nvPr/>
        </p:nvSpPr>
        <p:spPr>
          <a:xfrm>
            <a:off x="5636537" y="1318261"/>
            <a:ext cx="2647950" cy="694373"/>
          </a:xfrm>
          <a:prstGeom prst="rect">
            <a:avLst/>
          </a:prstGeom>
          <a:noFill/>
          <a:ln/>
        </p:spPr>
        <p:txBody>
          <a:bodyPr wrap="square" rtlCol="0" anchor="t"/>
          <a:lstStyle/>
          <a:p>
            <a:pPr marL="0" indent="0">
              <a:lnSpc>
                <a:spcPts val="2734"/>
              </a:lnSpc>
              <a:buNone/>
            </a:pPr>
            <a:r>
              <a:rPr lang="en-US" sz="2400" kern="0" spc="-66" dirty="0">
                <a:solidFill>
                  <a:srgbClr val="2B2E3C"/>
                </a:solidFill>
                <a:latin typeface="Bitter" pitchFamily="34" charset="0"/>
                <a:ea typeface="Bitter" pitchFamily="34" charset="-122"/>
              </a:rPr>
              <a:t>LEDs</a:t>
            </a:r>
            <a:endParaRPr lang="en-US" sz="2400" dirty="0"/>
          </a:p>
        </p:txBody>
      </p:sp>
      <p:sp>
        <p:nvSpPr>
          <p:cNvPr id="12" name="Text 10"/>
          <p:cNvSpPr/>
          <p:nvPr/>
        </p:nvSpPr>
        <p:spPr>
          <a:xfrm>
            <a:off x="5595104" y="1929644"/>
            <a:ext cx="2647950" cy="3554016"/>
          </a:xfrm>
          <a:prstGeom prst="rect">
            <a:avLst/>
          </a:prstGeom>
          <a:noFill/>
          <a:ln/>
        </p:spPr>
        <p:txBody>
          <a:bodyPr wrap="square" rtlCol="0" anchor="t"/>
          <a:lstStyle/>
          <a:p>
            <a:pPr marL="0" indent="0">
              <a:lnSpc>
                <a:spcPts val="2799"/>
              </a:lnSpc>
              <a:buNone/>
            </a:pPr>
            <a:r>
              <a:rPr lang="en-US" dirty="0" err="1"/>
              <a:t>Anarray</a:t>
            </a:r>
            <a:r>
              <a:rPr lang="en-US" dirty="0"/>
              <a:t> of LEDs arranged to represent the ball. Each LED can be individually controlled to simulate the movement of the ball.</a:t>
            </a:r>
          </a:p>
        </p:txBody>
      </p:sp>
      <p:sp>
        <p:nvSpPr>
          <p:cNvPr id="13" name="Shape 11"/>
          <p:cNvSpPr/>
          <p:nvPr/>
        </p:nvSpPr>
        <p:spPr>
          <a:xfrm>
            <a:off x="8881706" y="1238429"/>
            <a:ext cx="499943" cy="499943"/>
          </a:xfrm>
          <a:prstGeom prst="roundRect">
            <a:avLst>
              <a:gd name="adj" fmla="val 20000"/>
            </a:avLst>
          </a:prstGeom>
          <a:solidFill>
            <a:srgbClr val="FCE2CF"/>
          </a:solidFill>
          <a:ln w="7620">
            <a:solidFill>
              <a:srgbClr val="E2C8B5"/>
            </a:solidFill>
            <a:prstDash val="solid"/>
          </a:ln>
        </p:spPr>
      </p:sp>
      <p:sp>
        <p:nvSpPr>
          <p:cNvPr id="14" name="Text 12"/>
          <p:cNvSpPr/>
          <p:nvPr/>
        </p:nvSpPr>
        <p:spPr>
          <a:xfrm>
            <a:off x="9065656" y="1201161"/>
            <a:ext cx="180737" cy="416481"/>
          </a:xfrm>
          <a:prstGeom prst="rect">
            <a:avLst/>
          </a:prstGeom>
          <a:noFill/>
          <a:ln/>
        </p:spPr>
        <p:txBody>
          <a:bodyPr wrap="none" rtlCol="0" anchor="t"/>
          <a:lstStyle/>
          <a:p>
            <a:pPr marL="0" indent="0" algn="ctr">
              <a:lnSpc>
                <a:spcPts val="3281"/>
              </a:lnSpc>
              <a:buNone/>
            </a:pPr>
            <a:r>
              <a:rPr lang="en-US" sz="2624" kern="0" spc="-79" dirty="0">
                <a:solidFill>
                  <a:srgbClr val="2B2E3C"/>
                </a:solidFill>
                <a:latin typeface="Bitter" pitchFamily="34" charset="0"/>
                <a:ea typeface="Bitter" pitchFamily="34" charset="-122"/>
                <a:cs typeface="Bitter" pitchFamily="34" charset="-120"/>
              </a:rPr>
              <a:t>3</a:t>
            </a:r>
            <a:endParaRPr lang="en-US" sz="2624" dirty="0"/>
          </a:p>
        </p:txBody>
      </p:sp>
      <p:sp>
        <p:nvSpPr>
          <p:cNvPr id="15" name="Text 13"/>
          <p:cNvSpPr/>
          <p:nvPr/>
        </p:nvSpPr>
        <p:spPr>
          <a:xfrm>
            <a:off x="9661683" y="1391186"/>
            <a:ext cx="2647950" cy="347186"/>
          </a:xfrm>
          <a:prstGeom prst="rect">
            <a:avLst/>
          </a:prstGeom>
          <a:noFill/>
          <a:ln/>
        </p:spPr>
        <p:txBody>
          <a:bodyPr wrap="none" rtlCol="0" anchor="t"/>
          <a:lstStyle/>
          <a:p>
            <a:pPr marL="0" indent="0">
              <a:lnSpc>
                <a:spcPts val="2734"/>
              </a:lnSpc>
              <a:buNone/>
            </a:pPr>
            <a:r>
              <a:rPr lang="en-US" sz="2400" kern="0" spc="-66" dirty="0">
                <a:solidFill>
                  <a:srgbClr val="2B2E3C"/>
                </a:solidFill>
                <a:ea typeface="Bitter" pitchFamily="34" charset="-122"/>
                <a:cs typeface="Bitter" pitchFamily="34" charset="-120"/>
              </a:rPr>
              <a:t>Push Buttons</a:t>
            </a:r>
            <a:endParaRPr lang="en-US" sz="2400" dirty="0"/>
          </a:p>
        </p:txBody>
      </p:sp>
      <p:sp>
        <p:nvSpPr>
          <p:cNvPr id="16" name="Text 14"/>
          <p:cNvSpPr/>
          <p:nvPr/>
        </p:nvSpPr>
        <p:spPr>
          <a:xfrm>
            <a:off x="9598818" y="1982390"/>
            <a:ext cx="2647950" cy="4264819"/>
          </a:xfrm>
          <a:prstGeom prst="rect">
            <a:avLst/>
          </a:prstGeom>
          <a:noFill/>
          <a:ln/>
        </p:spPr>
        <p:txBody>
          <a:bodyPr wrap="square" rtlCol="0" anchor="t"/>
          <a:lstStyle/>
          <a:p>
            <a:pPr marL="0" indent="0">
              <a:lnSpc>
                <a:spcPts val="2799"/>
              </a:lnSpc>
              <a:buNone/>
            </a:pPr>
            <a:r>
              <a:rPr lang="en-US" dirty="0"/>
              <a:t>Two push buttons were used as input devices for the players to control the movement of their respective paddles.</a:t>
            </a:r>
          </a:p>
        </p:txBody>
      </p:sp>
      <p:sp>
        <p:nvSpPr>
          <p:cNvPr id="17" name="Shape 11">
            <a:extLst>
              <a:ext uri="{FF2B5EF4-FFF2-40B4-BE49-F238E27FC236}">
                <a16:creationId xmlns:a16="http://schemas.microsoft.com/office/drawing/2014/main" id="{6F1B859E-783F-21B0-23E8-9A8918D5E20B}"/>
              </a:ext>
            </a:extLst>
          </p:cNvPr>
          <p:cNvSpPr/>
          <p:nvPr/>
        </p:nvSpPr>
        <p:spPr>
          <a:xfrm>
            <a:off x="1037331" y="4211595"/>
            <a:ext cx="499943" cy="499943"/>
          </a:xfrm>
          <a:prstGeom prst="roundRect">
            <a:avLst>
              <a:gd name="adj" fmla="val 20000"/>
            </a:avLst>
          </a:prstGeom>
          <a:solidFill>
            <a:srgbClr val="FCE2CF"/>
          </a:solidFill>
          <a:ln w="7620">
            <a:solidFill>
              <a:srgbClr val="E2C8B5"/>
            </a:solidFill>
            <a:prstDash val="solid"/>
          </a:ln>
        </p:spPr>
      </p:sp>
      <p:sp>
        <p:nvSpPr>
          <p:cNvPr id="18" name="Text 12">
            <a:extLst>
              <a:ext uri="{FF2B5EF4-FFF2-40B4-BE49-F238E27FC236}">
                <a16:creationId xmlns:a16="http://schemas.microsoft.com/office/drawing/2014/main" id="{DFDFE562-CB1D-606C-3DCA-949949B19740}"/>
              </a:ext>
            </a:extLst>
          </p:cNvPr>
          <p:cNvSpPr/>
          <p:nvPr/>
        </p:nvSpPr>
        <p:spPr>
          <a:xfrm>
            <a:off x="1197052" y="4211595"/>
            <a:ext cx="180737" cy="416481"/>
          </a:xfrm>
          <a:prstGeom prst="rect">
            <a:avLst/>
          </a:prstGeom>
          <a:noFill/>
          <a:ln/>
        </p:spPr>
        <p:txBody>
          <a:bodyPr wrap="none" rtlCol="0" anchor="t"/>
          <a:lstStyle/>
          <a:p>
            <a:pPr marL="0" indent="0" algn="ctr">
              <a:lnSpc>
                <a:spcPts val="3281"/>
              </a:lnSpc>
              <a:buNone/>
            </a:pPr>
            <a:r>
              <a:rPr lang="en-US" sz="2624" kern="0" spc="-79" dirty="0">
                <a:solidFill>
                  <a:srgbClr val="2B2E3C"/>
                </a:solidFill>
                <a:latin typeface="Bitter" pitchFamily="34" charset="0"/>
                <a:ea typeface="Bitter" pitchFamily="34" charset="-122"/>
                <a:cs typeface="Bitter" pitchFamily="34" charset="-120"/>
              </a:rPr>
              <a:t>3</a:t>
            </a:r>
            <a:endParaRPr lang="en-US" sz="2624" dirty="0"/>
          </a:p>
        </p:txBody>
      </p:sp>
      <p:sp>
        <p:nvSpPr>
          <p:cNvPr id="19" name="Text 13">
            <a:extLst>
              <a:ext uri="{FF2B5EF4-FFF2-40B4-BE49-F238E27FC236}">
                <a16:creationId xmlns:a16="http://schemas.microsoft.com/office/drawing/2014/main" id="{718E6360-0C84-6342-D194-2B3FC3B423BA}"/>
              </a:ext>
            </a:extLst>
          </p:cNvPr>
          <p:cNvSpPr/>
          <p:nvPr/>
        </p:nvSpPr>
        <p:spPr>
          <a:xfrm>
            <a:off x="1741169" y="4287973"/>
            <a:ext cx="2647950" cy="347186"/>
          </a:xfrm>
          <a:prstGeom prst="rect">
            <a:avLst/>
          </a:prstGeom>
          <a:noFill/>
          <a:ln/>
        </p:spPr>
        <p:txBody>
          <a:bodyPr wrap="none" rtlCol="0" anchor="t"/>
          <a:lstStyle/>
          <a:p>
            <a:pPr marL="0" indent="0">
              <a:lnSpc>
                <a:spcPts val="2734"/>
              </a:lnSpc>
              <a:buNone/>
            </a:pPr>
            <a:r>
              <a:rPr lang="en-US" sz="2400" i="0" u="none" strike="noStrike" dirty="0">
                <a:solidFill>
                  <a:srgbClr val="000000"/>
                </a:solidFill>
                <a:effectLst/>
              </a:rPr>
              <a:t>Buzzer</a:t>
            </a:r>
            <a:endParaRPr lang="en-US" sz="2400" dirty="0"/>
          </a:p>
        </p:txBody>
      </p:sp>
      <p:sp>
        <p:nvSpPr>
          <p:cNvPr id="20" name="Text 6">
            <a:extLst>
              <a:ext uri="{FF2B5EF4-FFF2-40B4-BE49-F238E27FC236}">
                <a16:creationId xmlns:a16="http://schemas.microsoft.com/office/drawing/2014/main" id="{62DF871E-5248-7EBC-4F40-AF86A30EE385}"/>
              </a:ext>
            </a:extLst>
          </p:cNvPr>
          <p:cNvSpPr/>
          <p:nvPr/>
        </p:nvSpPr>
        <p:spPr>
          <a:xfrm>
            <a:off x="1707713" y="4835188"/>
            <a:ext cx="2647950" cy="3554016"/>
          </a:xfrm>
          <a:prstGeom prst="rect">
            <a:avLst/>
          </a:prstGeom>
          <a:noFill/>
          <a:ln/>
        </p:spPr>
        <p:txBody>
          <a:bodyPr wrap="square" rtlCol="0" anchor="t"/>
          <a:lstStyle/>
          <a:p>
            <a:pPr marL="0" indent="0">
              <a:lnSpc>
                <a:spcPts val="2799"/>
              </a:lnSpc>
              <a:buNone/>
            </a:pPr>
            <a:r>
              <a:rPr lang="en-US" sz="1800" b="0" i="0" u="none" strike="noStrike" dirty="0">
                <a:solidFill>
                  <a:srgbClr val="000000"/>
                </a:solidFill>
                <a:effectLst/>
              </a:rPr>
              <a:t>One buzzer: A  buzzer is used to beep when someone out of the two players scores.</a:t>
            </a:r>
            <a:endParaRPr lang="en-US" sz="1750" dirty="0"/>
          </a:p>
        </p:txBody>
      </p:sp>
      <p:sp>
        <p:nvSpPr>
          <p:cNvPr id="21" name="Shape 11">
            <a:extLst>
              <a:ext uri="{FF2B5EF4-FFF2-40B4-BE49-F238E27FC236}">
                <a16:creationId xmlns:a16="http://schemas.microsoft.com/office/drawing/2014/main" id="{BCADAC2E-3EC3-31F3-9110-ABE72403BC27}"/>
              </a:ext>
            </a:extLst>
          </p:cNvPr>
          <p:cNvSpPr/>
          <p:nvPr/>
        </p:nvSpPr>
        <p:spPr>
          <a:xfrm>
            <a:off x="4804646" y="4287973"/>
            <a:ext cx="499943" cy="499943"/>
          </a:xfrm>
          <a:prstGeom prst="roundRect">
            <a:avLst>
              <a:gd name="adj" fmla="val 20000"/>
            </a:avLst>
          </a:prstGeom>
          <a:solidFill>
            <a:srgbClr val="FCE2CF"/>
          </a:solidFill>
          <a:ln w="7620">
            <a:solidFill>
              <a:srgbClr val="E2C8B5"/>
            </a:solidFill>
            <a:prstDash val="solid"/>
          </a:ln>
        </p:spPr>
      </p:sp>
      <p:sp>
        <p:nvSpPr>
          <p:cNvPr id="22" name="Text 12">
            <a:extLst>
              <a:ext uri="{FF2B5EF4-FFF2-40B4-BE49-F238E27FC236}">
                <a16:creationId xmlns:a16="http://schemas.microsoft.com/office/drawing/2014/main" id="{3784DA99-CB3D-C13E-331B-082173E5C290}"/>
              </a:ext>
            </a:extLst>
          </p:cNvPr>
          <p:cNvSpPr/>
          <p:nvPr/>
        </p:nvSpPr>
        <p:spPr>
          <a:xfrm>
            <a:off x="4987701" y="4253917"/>
            <a:ext cx="180737" cy="416481"/>
          </a:xfrm>
          <a:prstGeom prst="rect">
            <a:avLst/>
          </a:prstGeom>
          <a:noFill/>
          <a:ln/>
        </p:spPr>
        <p:txBody>
          <a:bodyPr wrap="none" rtlCol="0" anchor="t"/>
          <a:lstStyle/>
          <a:p>
            <a:pPr marL="0" indent="0" algn="ctr">
              <a:lnSpc>
                <a:spcPts val="3281"/>
              </a:lnSpc>
              <a:buNone/>
            </a:pPr>
            <a:r>
              <a:rPr lang="en-US" sz="2624" kern="0" spc="-79" dirty="0">
                <a:solidFill>
                  <a:srgbClr val="2B2E3C"/>
                </a:solidFill>
                <a:latin typeface="Bitter" pitchFamily="34" charset="0"/>
                <a:ea typeface="Bitter" pitchFamily="34" charset="-122"/>
                <a:cs typeface="Bitter" pitchFamily="34" charset="-120"/>
              </a:rPr>
              <a:t>3</a:t>
            </a:r>
            <a:endParaRPr lang="en-US" sz="2624" dirty="0"/>
          </a:p>
        </p:txBody>
      </p:sp>
      <p:sp>
        <p:nvSpPr>
          <p:cNvPr id="23" name="Text 13">
            <a:extLst>
              <a:ext uri="{FF2B5EF4-FFF2-40B4-BE49-F238E27FC236}">
                <a16:creationId xmlns:a16="http://schemas.microsoft.com/office/drawing/2014/main" id="{D1B12549-8506-BE2B-EC20-FEFAA0A0F9C8}"/>
              </a:ext>
            </a:extLst>
          </p:cNvPr>
          <p:cNvSpPr/>
          <p:nvPr/>
        </p:nvSpPr>
        <p:spPr>
          <a:xfrm>
            <a:off x="6095047" y="4354649"/>
            <a:ext cx="2647950" cy="347186"/>
          </a:xfrm>
          <a:prstGeom prst="rect">
            <a:avLst/>
          </a:prstGeom>
          <a:noFill/>
          <a:ln/>
        </p:spPr>
        <p:txBody>
          <a:bodyPr wrap="none" rtlCol="0" anchor="t"/>
          <a:lstStyle/>
          <a:p>
            <a:pPr marL="0" indent="0">
              <a:lnSpc>
                <a:spcPts val="2734"/>
              </a:lnSpc>
              <a:buNone/>
            </a:pPr>
            <a:r>
              <a:rPr lang="en-US" sz="2400" i="0" u="none" strike="noStrike" dirty="0">
                <a:solidFill>
                  <a:srgbClr val="000000"/>
                </a:solidFill>
                <a:effectLst/>
              </a:rPr>
              <a:t>Other Components</a:t>
            </a:r>
            <a:endParaRPr lang="en-US" sz="2400" dirty="0"/>
          </a:p>
        </p:txBody>
      </p:sp>
      <p:sp>
        <p:nvSpPr>
          <p:cNvPr id="24" name="Text 6">
            <a:extLst>
              <a:ext uri="{FF2B5EF4-FFF2-40B4-BE49-F238E27FC236}">
                <a16:creationId xmlns:a16="http://schemas.microsoft.com/office/drawing/2014/main" id="{344C74E6-71FA-0F81-2F40-926A7E063345}"/>
              </a:ext>
            </a:extLst>
          </p:cNvPr>
          <p:cNvSpPr/>
          <p:nvPr/>
        </p:nvSpPr>
        <p:spPr>
          <a:xfrm>
            <a:off x="6132669" y="4835188"/>
            <a:ext cx="2647950" cy="3554016"/>
          </a:xfrm>
          <a:prstGeom prst="rect">
            <a:avLst/>
          </a:prstGeom>
          <a:noFill/>
          <a:ln/>
        </p:spPr>
        <p:txBody>
          <a:bodyPr wrap="square" rtlCol="0" anchor="t"/>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rPr>
              <a:t>Resistors: Used to pull the buttons down when they are not pressed to ensure no garbage value gets to the buttons.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rPr>
              <a:t>Breadboard and Jumper Wires: For building the circuit and connecting the components.</a:t>
            </a:r>
          </a:p>
          <a:p>
            <a:pPr marL="0" indent="0">
              <a:lnSpc>
                <a:spcPts val="2799"/>
              </a:lnSpc>
              <a:buNone/>
            </a:pPr>
            <a:r>
              <a:rPr lang="en-US" sz="1800" b="0" i="0" u="none" strike="noStrike" dirty="0">
                <a:solidFill>
                  <a:srgbClr val="000000"/>
                </a:solidFill>
                <a:effectLst/>
              </a:rPr>
              <a: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637400" y="364033"/>
            <a:ext cx="10307003" cy="694373"/>
          </a:xfrm>
          <a:prstGeom prst="rect">
            <a:avLst/>
          </a:prstGeom>
          <a:noFill/>
          <a:ln/>
        </p:spPr>
        <p:txBody>
          <a:bodyPr wrap="none" rtlCol="0" anchor="t"/>
          <a:lstStyle/>
          <a:p>
            <a:pPr marL="0" indent="0">
              <a:lnSpc>
                <a:spcPts val="5468"/>
              </a:lnSpc>
              <a:buNone/>
            </a:pPr>
            <a:r>
              <a:rPr lang="en-US" sz="4400" kern="0" spc="-131" dirty="0">
                <a:solidFill>
                  <a:schemeClr val="accent2">
                    <a:lumMod val="50000"/>
                  </a:schemeClr>
                </a:solidFill>
                <a:latin typeface="Bitter" pitchFamily="34" charset="0"/>
                <a:ea typeface="Bitter" pitchFamily="34" charset="-122"/>
                <a:cs typeface="Bitter" pitchFamily="34" charset="-120"/>
              </a:rPr>
              <a:t>The Game’s Logic</a:t>
            </a:r>
            <a:endParaRPr lang="en-US" sz="4400" dirty="0">
              <a:solidFill>
                <a:schemeClr val="accent2">
                  <a:lumMod val="50000"/>
                </a:schemeClr>
              </a:solidFill>
            </a:endParaRPr>
          </a:p>
        </p:txBody>
      </p:sp>
      <p:pic>
        <p:nvPicPr>
          <p:cNvPr id="5" name="Image 0" descr="preencoded.png"/>
          <p:cNvPicPr>
            <a:picLocks noChangeAspect="1"/>
          </p:cNvPicPr>
          <p:nvPr/>
        </p:nvPicPr>
        <p:blipFill>
          <a:blip r:embed="rId3"/>
          <a:stretch>
            <a:fillRect/>
          </a:stretch>
        </p:blipFill>
        <p:spPr>
          <a:xfrm>
            <a:off x="1275993" y="1655415"/>
            <a:ext cx="555427" cy="555427"/>
          </a:xfrm>
          <a:prstGeom prst="rect">
            <a:avLst/>
          </a:prstGeom>
        </p:spPr>
      </p:pic>
      <p:sp>
        <p:nvSpPr>
          <p:cNvPr id="6" name="Text 3"/>
          <p:cNvSpPr/>
          <p:nvPr/>
        </p:nvSpPr>
        <p:spPr>
          <a:xfrm>
            <a:off x="1520012" y="2221245"/>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Player Input</a:t>
            </a:r>
            <a:endParaRPr lang="en-US" sz="2187" dirty="0"/>
          </a:p>
        </p:txBody>
      </p:sp>
      <p:sp>
        <p:nvSpPr>
          <p:cNvPr id="7" name="Text 4"/>
          <p:cNvSpPr/>
          <p:nvPr/>
        </p:nvSpPr>
        <p:spPr>
          <a:xfrm>
            <a:off x="1462683" y="2807851"/>
            <a:ext cx="3295888" cy="2132409"/>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The two push buttons in our Pong game serve as the primary input devices, allowing players to control the movement of their respective paddles and interact with the ball.</a:t>
            </a:r>
            <a:endParaRPr lang="en-US" sz="1750" dirty="0"/>
          </a:p>
        </p:txBody>
      </p:sp>
      <p:pic>
        <p:nvPicPr>
          <p:cNvPr id="8" name="Image 1" descr="preencoded.png"/>
          <p:cNvPicPr>
            <a:picLocks noChangeAspect="1"/>
          </p:cNvPicPr>
          <p:nvPr/>
        </p:nvPicPr>
        <p:blipFill>
          <a:blip r:embed="rId4"/>
          <a:stretch>
            <a:fillRect/>
          </a:stretch>
        </p:blipFill>
        <p:spPr>
          <a:xfrm>
            <a:off x="4815483" y="1620113"/>
            <a:ext cx="555427" cy="555427"/>
          </a:xfrm>
          <a:prstGeom prst="rect">
            <a:avLst/>
          </a:prstGeom>
        </p:spPr>
      </p:pic>
      <p:sp>
        <p:nvSpPr>
          <p:cNvPr id="9" name="Text 5"/>
          <p:cNvSpPr/>
          <p:nvPr/>
        </p:nvSpPr>
        <p:spPr>
          <a:xfrm>
            <a:off x="5453420" y="2231648"/>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Responsive Gameplay</a:t>
            </a:r>
            <a:endParaRPr lang="en-US" sz="2187" dirty="0"/>
          </a:p>
        </p:txBody>
      </p:sp>
      <p:sp>
        <p:nvSpPr>
          <p:cNvPr id="10" name="Text 6"/>
          <p:cNvSpPr/>
          <p:nvPr/>
        </p:nvSpPr>
        <p:spPr>
          <a:xfrm>
            <a:off x="5318166" y="2714758"/>
            <a:ext cx="3296007" cy="2487811"/>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By monitoring the button presses through the STM32's GPIO pins, we are able to update the paddle positions in real-time, ensuring a seamless and responsive gameplay experience.</a:t>
            </a:r>
            <a:endParaRPr lang="en-US" sz="1750" dirty="0"/>
          </a:p>
        </p:txBody>
      </p:sp>
      <p:pic>
        <p:nvPicPr>
          <p:cNvPr id="11" name="Image 2" descr="preencoded.png"/>
          <p:cNvPicPr>
            <a:picLocks noChangeAspect="1"/>
          </p:cNvPicPr>
          <p:nvPr/>
        </p:nvPicPr>
        <p:blipFill>
          <a:blip r:embed="rId5"/>
          <a:stretch>
            <a:fillRect/>
          </a:stretch>
        </p:blipFill>
        <p:spPr>
          <a:xfrm>
            <a:off x="9259492" y="1616987"/>
            <a:ext cx="555427" cy="555427"/>
          </a:xfrm>
          <a:prstGeom prst="rect">
            <a:avLst/>
          </a:prstGeom>
        </p:spPr>
      </p:pic>
      <p:sp>
        <p:nvSpPr>
          <p:cNvPr id="12" name="Text 7"/>
          <p:cNvSpPr/>
          <p:nvPr/>
        </p:nvSpPr>
        <p:spPr>
          <a:xfrm>
            <a:off x="9259492" y="2231648"/>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Collision Detection</a:t>
            </a:r>
            <a:endParaRPr lang="en-US" sz="2187" dirty="0"/>
          </a:p>
        </p:txBody>
      </p:sp>
      <p:sp>
        <p:nvSpPr>
          <p:cNvPr id="13" name="Text 8"/>
          <p:cNvSpPr/>
          <p:nvPr/>
        </p:nvSpPr>
        <p:spPr>
          <a:xfrm>
            <a:off x="9000233" y="2714758"/>
            <a:ext cx="3296007" cy="2487811"/>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Our game logic carefully tracks the ball's position and the paddle's interactions, triggering changes in the ball's direction when a successful hit occurs, adding to the excitement and challenge of the game.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5" name="Text 2"/>
          <p:cNvSpPr/>
          <p:nvPr/>
        </p:nvSpPr>
        <p:spPr>
          <a:xfrm>
            <a:off x="4673918" y="818078"/>
            <a:ext cx="8940165" cy="1176337"/>
          </a:xfrm>
          <a:prstGeom prst="rect">
            <a:avLst/>
          </a:prstGeom>
          <a:noFill/>
          <a:ln/>
        </p:spPr>
        <p:txBody>
          <a:bodyPr wrap="square" rtlCol="0" anchor="t"/>
          <a:lstStyle/>
          <a:p>
            <a:pPr marL="0" indent="0">
              <a:lnSpc>
                <a:spcPts val="4631"/>
              </a:lnSpc>
              <a:buNone/>
            </a:pPr>
            <a:r>
              <a:rPr lang="en-US" sz="3705" kern="0" spc="-111" dirty="0">
                <a:solidFill>
                  <a:srgbClr val="2C3F42"/>
                </a:solidFill>
                <a:latin typeface="Bitter" pitchFamily="34" charset="0"/>
                <a:ea typeface="Bitter" pitchFamily="34" charset="-122"/>
                <a:cs typeface="Bitter" pitchFamily="34" charset="-120"/>
              </a:rPr>
              <a:t>Bringing it All Together: Game Logic and Workflows</a:t>
            </a:r>
            <a:endParaRPr lang="en-US" sz="3705" dirty="0"/>
          </a:p>
        </p:txBody>
      </p:sp>
      <p:sp>
        <p:nvSpPr>
          <p:cNvPr id="6" name="Shape 3"/>
          <p:cNvSpPr/>
          <p:nvPr/>
        </p:nvSpPr>
        <p:spPr>
          <a:xfrm>
            <a:off x="4937403" y="2276713"/>
            <a:ext cx="37624" cy="5134689"/>
          </a:xfrm>
          <a:prstGeom prst="roundRect">
            <a:avLst>
              <a:gd name="adj" fmla="val 225115"/>
            </a:avLst>
          </a:prstGeom>
          <a:solidFill>
            <a:srgbClr val="E2C8B5"/>
          </a:solidFill>
          <a:ln/>
        </p:spPr>
      </p:sp>
      <p:sp>
        <p:nvSpPr>
          <p:cNvPr id="7" name="Shape 4"/>
          <p:cNvSpPr/>
          <p:nvPr/>
        </p:nvSpPr>
        <p:spPr>
          <a:xfrm>
            <a:off x="5167908" y="2616637"/>
            <a:ext cx="658654" cy="37624"/>
          </a:xfrm>
          <a:prstGeom prst="roundRect">
            <a:avLst>
              <a:gd name="adj" fmla="val 225115"/>
            </a:avLst>
          </a:prstGeom>
          <a:solidFill>
            <a:srgbClr val="E2C8B5"/>
          </a:solidFill>
          <a:ln/>
        </p:spPr>
      </p:sp>
      <p:sp>
        <p:nvSpPr>
          <p:cNvPr id="8" name="Shape 5"/>
          <p:cNvSpPr/>
          <p:nvPr/>
        </p:nvSpPr>
        <p:spPr>
          <a:xfrm>
            <a:off x="4744522" y="2423755"/>
            <a:ext cx="423386" cy="423386"/>
          </a:xfrm>
          <a:prstGeom prst="roundRect">
            <a:avLst>
              <a:gd name="adj" fmla="val 20005"/>
            </a:avLst>
          </a:prstGeom>
          <a:solidFill>
            <a:srgbClr val="FCE2CF"/>
          </a:solidFill>
          <a:ln w="7620">
            <a:solidFill>
              <a:srgbClr val="E2C8B5"/>
            </a:solidFill>
            <a:prstDash val="solid"/>
          </a:ln>
        </p:spPr>
      </p:sp>
      <p:sp>
        <p:nvSpPr>
          <p:cNvPr id="9" name="Text 6"/>
          <p:cNvSpPr/>
          <p:nvPr/>
        </p:nvSpPr>
        <p:spPr>
          <a:xfrm>
            <a:off x="4901803" y="2458998"/>
            <a:ext cx="108704" cy="352782"/>
          </a:xfrm>
          <a:prstGeom prst="rect">
            <a:avLst/>
          </a:prstGeom>
          <a:noFill/>
          <a:ln/>
        </p:spPr>
        <p:txBody>
          <a:bodyPr wrap="none" rtlCol="0" anchor="t"/>
          <a:lstStyle/>
          <a:p>
            <a:pPr marL="0" indent="0" algn="ctr">
              <a:lnSpc>
                <a:spcPts val="2779"/>
              </a:lnSpc>
              <a:buNone/>
            </a:pPr>
            <a:r>
              <a:rPr lang="en-US" sz="2223" kern="0" spc="-67" dirty="0">
                <a:solidFill>
                  <a:srgbClr val="2B2E3C"/>
                </a:solidFill>
                <a:latin typeface="Bitter" pitchFamily="34" charset="0"/>
                <a:ea typeface="Bitter" pitchFamily="34" charset="-122"/>
                <a:cs typeface="Bitter" pitchFamily="34" charset="-120"/>
              </a:rPr>
              <a:t>1</a:t>
            </a:r>
            <a:endParaRPr lang="en-US" sz="2223" dirty="0"/>
          </a:p>
        </p:txBody>
      </p:sp>
      <p:sp>
        <p:nvSpPr>
          <p:cNvPr id="10" name="Text 7"/>
          <p:cNvSpPr/>
          <p:nvPr/>
        </p:nvSpPr>
        <p:spPr>
          <a:xfrm>
            <a:off x="5991344" y="2464832"/>
            <a:ext cx="2352675" cy="294084"/>
          </a:xfrm>
          <a:prstGeom prst="rect">
            <a:avLst/>
          </a:prstGeom>
          <a:noFill/>
          <a:ln/>
        </p:spPr>
        <p:txBody>
          <a:bodyPr wrap="none" rtlCol="0" anchor="t"/>
          <a:lstStyle/>
          <a:p>
            <a:pPr marL="0" indent="0" algn="l">
              <a:lnSpc>
                <a:spcPts val="2316"/>
              </a:lnSpc>
              <a:buNone/>
            </a:pPr>
            <a:r>
              <a:rPr lang="en-US" sz="1853" kern="0" spc="-56" dirty="0">
                <a:solidFill>
                  <a:srgbClr val="2B2E3C"/>
                </a:solidFill>
                <a:latin typeface="Bitter" pitchFamily="34" charset="0"/>
                <a:ea typeface="Bitter" pitchFamily="34" charset="-122"/>
                <a:cs typeface="Bitter" pitchFamily="34" charset="-120"/>
              </a:rPr>
              <a:t>Initialization</a:t>
            </a:r>
            <a:endParaRPr lang="en-US" sz="1853" dirty="0"/>
          </a:p>
        </p:txBody>
      </p:sp>
      <p:sp>
        <p:nvSpPr>
          <p:cNvPr id="11" name="Text 8"/>
          <p:cNvSpPr/>
          <p:nvPr/>
        </p:nvSpPr>
        <p:spPr>
          <a:xfrm>
            <a:off x="5991344" y="2871788"/>
            <a:ext cx="7622738" cy="602218"/>
          </a:xfrm>
          <a:prstGeom prst="rect">
            <a:avLst/>
          </a:prstGeom>
          <a:noFill/>
          <a:ln/>
        </p:spPr>
        <p:txBody>
          <a:bodyPr wrap="square" rtlCol="0" anchor="t"/>
          <a:lstStyle/>
          <a:p>
            <a:pPr marL="0" indent="0" algn="l">
              <a:lnSpc>
                <a:spcPts val="2371"/>
              </a:lnSpc>
              <a:buNone/>
            </a:pPr>
            <a:r>
              <a:rPr lang="en-US" sz="1482" kern="0" spc="-30" dirty="0">
                <a:solidFill>
                  <a:srgbClr val="2B2E3C"/>
                </a:solidFill>
                <a:latin typeface="Open Sans" pitchFamily="34" charset="0"/>
                <a:ea typeface="Open Sans" pitchFamily="34" charset="-122"/>
                <a:cs typeface="Open Sans" pitchFamily="34" charset="-120"/>
              </a:rPr>
              <a:t>The game starts by initializing the STM32 system and peripherals, setting up the necessary GPIO pins and configuring the system clock for optimal performance.</a:t>
            </a:r>
            <a:endParaRPr lang="en-US" sz="1482" dirty="0"/>
          </a:p>
        </p:txBody>
      </p:sp>
      <p:sp>
        <p:nvSpPr>
          <p:cNvPr id="12" name="Shape 9"/>
          <p:cNvSpPr/>
          <p:nvPr/>
        </p:nvSpPr>
        <p:spPr>
          <a:xfrm>
            <a:off x="5167908" y="4190167"/>
            <a:ext cx="658654" cy="37624"/>
          </a:xfrm>
          <a:prstGeom prst="roundRect">
            <a:avLst>
              <a:gd name="adj" fmla="val 225115"/>
            </a:avLst>
          </a:prstGeom>
          <a:solidFill>
            <a:srgbClr val="E2C8B5"/>
          </a:solidFill>
          <a:ln/>
        </p:spPr>
      </p:sp>
      <p:sp>
        <p:nvSpPr>
          <p:cNvPr id="13" name="Shape 10"/>
          <p:cNvSpPr/>
          <p:nvPr/>
        </p:nvSpPr>
        <p:spPr>
          <a:xfrm>
            <a:off x="4744522" y="3997285"/>
            <a:ext cx="423386" cy="423386"/>
          </a:xfrm>
          <a:prstGeom prst="roundRect">
            <a:avLst>
              <a:gd name="adj" fmla="val 20005"/>
            </a:avLst>
          </a:prstGeom>
          <a:solidFill>
            <a:srgbClr val="FCE2CF"/>
          </a:solidFill>
          <a:ln w="7620">
            <a:solidFill>
              <a:srgbClr val="E2C8B5"/>
            </a:solidFill>
            <a:prstDash val="solid"/>
          </a:ln>
        </p:spPr>
      </p:sp>
      <p:sp>
        <p:nvSpPr>
          <p:cNvPr id="14" name="Text 11"/>
          <p:cNvSpPr/>
          <p:nvPr/>
        </p:nvSpPr>
        <p:spPr>
          <a:xfrm>
            <a:off x="4882753" y="4032528"/>
            <a:ext cx="146804" cy="352782"/>
          </a:xfrm>
          <a:prstGeom prst="rect">
            <a:avLst/>
          </a:prstGeom>
          <a:noFill/>
          <a:ln/>
        </p:spPr>
        <p:txBody>
          <a:bodyPr wrap="none" rtlCol="0" anchor="t"/>
          <a:lstStyle/>
          <a:p>
            <a:pPr marL="0" indent="0" algn="ctr">
              <a:lnSpc>
                <a:spcPts val="2779"/>
              </a:lnSpc>
              <a:buNone/>
            </a:pPr>
            <a:r>
              <a:rPr lang="en-US" sz="2223" kern="0" spc="-67" dirty="0">
                <a:solidFill>
                  <a:srgbClr val="2B2E3C"/>
                </a:solidFill>
                <a:latin typeface="Bitter" pitchFamily="34" charset="0"/>
                <a:ea typeface="Bitter" pitchFamily="34" charset="-122"/>
                <a:cs typeface="Bitter" pitchFamily="34" charset="-120"/>
              </a:rPr>
              <a:t>2</a:t>
            </a:r>
            <a:endParaRPr lang="en-US" sz="2223" dirty="0"/>
          </a:p>
        </p:txBody>
      </p:sp>
      <p:sp>
        <p:nvSpPr>
          <p:cNvPr id="15" name="Text 12"/>
          <p:cNvSpPr/>
          <p:nvPr/>
        </p:nvSpPr>
        <p:spPr>
          <a:xfrm>
            <a:off x="5991344" y="4038362"/>
            <a:ext cx="2352675" cy="294084"/>
          </a:xfrm>
          <a:prstGeom prst="rect">
            <a:avLst/>
          </a:prstGeom>
          <a:noFill/>
          <a:ln/>
        </p:spPr>
        <p:txBody>
          <a:bodyPr wrap="none" rtlCol="0" anchor="t"/>
          <a:lstStyle/>
          <a:p>
            <a:pPr marL="0" indent="0" algn="l">
              <a:lnSpc>
                <a:spcPts val="2316"/>
              </a:lnSpc>
              <a:buNone/>
            </a:pPr>
            <a:r>
              <a:rPr lang="en-US" sz="1853" kern="0" spc="-56" dirty="0">
                <a:solidFill>
                  <a:srgbClr val="2B2E3C"/>
                </a:solidFill>
                <a:latin typeface="Bitter" pitchFamily="34" charset="0"/>
                <a:ea typeface="Bitter" pitchFamily="34" charset="-122"/>
                <a:cs typeface="Bitter" pitchFamily="34" charset="-120"/>
              </a:rPr>
              <a:t>Game Loop</a:t>
            </a:r>
            <a:endParaRPr lang="en-US" sz="1853" dirty="0"/>
          </a:p>
        </p:txBody>
      </p:sp>
      <p:sp>
        <p:nvSpPr>
          <p:cNvPr id="16" name="Text 13"/>
          <p:cNvSpPr/>
          <p:nvPr/>
        </p:nvSpPr>
        <p:spPr>
          <a:xfrm>
            <a:off x="5991344" y="4445318"/>
            <a:ext cx="7622738" cy="903327"/>
          </a:xfrm>
          <a:prstGeom prst="rect">
            <a:avLst/>
          </a:prstGeom>
          <a:noFill/>
          <a:ln/>
        </p:spPr>
        <p:txBody>
          <a:bodyPr wrap="square" rtlCol="0" anchor="t"/>
          <a:lstStyle/>
          <a:p>
            <a:pPr marL="0" indent="0" algn="l">
              <a:lnSpc>
                <a:spcPts val="2371"/>
              </a:lnSpc>
              <a:buNone/>
            </a:pPr>
            <a:r>
              <a:rPr lang="en-US" sz="1482" kern="0" spc="-30" dirty="0">
                <a:solidFill>
                  <a:srgbClr val="2B2E3C"/>
                </a:solidFill>
                <a:latin typeface="Open Sans" pitchFamily="34" charset="0"/>
                <a:ea typeface="Open Sans" pitchFamily="34" charset="-122"/>
                <a:cs typeface="Open Sans" pitchFamily="34" charset="-120"/>
              </a:rPr>
              <a:t>Once the system is ready, the game enters a continuous loop, where it monitors button inputs, updates the ball's position, and checks for collisions, creating a seamless and reactive gameplay experience.</a:t>
            </a:r>
            <a:endParaRPr lang="en-US" sz="1482" dirty="0"/>
          </a:p>
        </p:txBody>
      </p:sp>
      <p:sp>
        <p:nvSpPr>
          <p:cNvPr id="17" name="Shape 14"/>
          <p:cNvSpPr/>
          <p:nvPr/>
        </p:nvSpPr>
        <p:spPr>
          <a:xfrm>
            <a:off x="5167908" y="6064806"/>
            <a:ext cx="658654" cy="37624"/>
          </a:xfrm>
          <a:prstGeom prst="roundRect">
            <a:avLst>
              <a:gd name="adj" fmla="val 225115"/>
            </a:avLst>
          </a:prstGeom>
          <a:solidFill>
            <a:srgbClr val="E2C8B5"/>
          </a:solidFill>
          <a:ln/>
        </p:spPr>
      </p:sp>
      <p:sp>
        <p:nvSpPr>
          <p:cNvPr id="18" name="Shape 15"/>
          <p:cNvSpPr/>
          <p:nvPr/>
        </p:nvSpPr>
        <p:spPr>
          <a:xfrm>
            <a:off x="4744522" y="5871924"/>
            <a:ext cx="423386" cy="423386"/>
          </a:xfrm>
          <a:prstGeom prst="roundRect">
            <a:avLst>
              <a:gd name="adj" fmla="val 20005"/>
            </a:avLst>
          </a:prstGeom>
          <a:solidFill>
            <a:srgbClr val="FCE2CF"/>
          </a:solidFill>
          <a:ln w="7620">
            <a:solidFill>
              <a:srgbClr val="E2C8B5"/>
            </a:solidFill>
            <a:prstDash val="solid"/>
          </a:ln>
        </p:spPr>
      </p:sp>
      <p:sp>
        <p:nvSpPr>
          <p:cNvPr id="19" name="Text 16"/>
          <p:cNvSpPr/>
          <p:nvPr/>
        </p:nvSpPr>
        <p:spPr>
          <a:xfrm>
            <a:off x="4879658" y="5907167"/>
            <a:ext cx="153114" cy="352782"/>
          </a:xfrm>
          <a:prstGeom prst="rect">
            <a:avLst/>
          </a:prstGeom>
          <a:noFill/>
          <a:ln/>
        </p:spPr>
        <p:txBody>
          <a:bodyPr wrap="none" rtlCol="0" anchor="t"/>
          <a:lstStyle/>
          <a:p>
            <a:pPr marL="0" indent="0" algn="ctr">
              <a:lnSpc>
                <a:spcPts val="2779"/>
              </a:lnSpc>
              <a:buNone/>
            </a:pPr>
            <a:r>
              <a:rPr lang="en-US" sz="2223" kern="0" spc="-67" dirty="0">
                <a:solidFill>
                  <a:srgbClr val="2B2E3C"/>
                </a:solidFill>
                <a:latin typeface="Bitter" pitchFamily="34" charset="0"/>
                <a:ea typeface="Bitter" pitchFamily="34" charset="-122"/>
                <a:cs typeface="Bitter" pitchFamily="34" charset="-120"/>
              </a:rPr>
              <a:t>3</a:t>
            </a:r>
            <a:endParaRPr lang="en-US" sz="2223" dirty="0"/>
          </a:p>
        </p:txBody>
      </p:sp>
      <p:sp>
        <p:nvSpPr>
          <p:cNvPr id="20" name="Text 17"/>
          <p:cNvSpPr/>
          <p:nvPr/>
        </p:nvSpPr>
        <p:spPr>
          <a:xfrm>
            <a:off x="5991344" y="5913001"/>
            <a:ext cx="2352675" cy="294084"/>
          </a:xfrm>
          <a:prstGeom prst="rect">
            <a:avLst/>
          </a:prstGeom>
          <a:noFill/>
          <a:ln/>
        </p:spPr>
        <p:txBody>
          <a:bodyPr wrap="none" rtlCol="0" anchor="t"/>
          <a:lstStyle/>
          <a:p>
            <a:pPr marL="0" indent="0" algn="l">
              <a:lnSpc>
                <a:spcPts val="2316"/>
              </a:lnSpc>
              <a:buNone/>
            </a:pPr>
            <a:r>
              <a:rPr lang="en-US" sz="1853" kern="0" spc="-56" dirty="0">
                <a:solidFill>
                  <a:srgbClr val="2B2E3C"/>
                </a:solidFill>
                <a:latin typeface="Bitter" pitchFamily="34" charset="0"/>
                <a:ea typeface="Bitter" pitchFamily="34" charset="-122"/>
                <a:cs typeface="Bitter" pitchFamily="34" charset="-120"/>
              </a:rPr>
              <a:t>Collision Detection</a:t>
            </a:r>
            <a:endParaRPr lang="en-US" sz="1853" dirty="0"/>
          </a:p>
        </p:txBody>
      </p:sp>
      <p:sp>
        <p:nvSpPr>
          <p:cNvPr id="21" name="Text 18"/>
          <p:cNvSpPr/>
          <p:nvPr/>
        </p:nvSpPr>
        <p:spPr>
          <a:xfrm>
            <a:off x="5991344" y="6319957"/>
            <a:ext cx="7622738" cy="903327"/>
          </a:xfrm>
          <a:prstGeom prst="rect">
            <a:avLst/>
          </a:prstGeom>
          <a:noFill/>
          <a:ln/>
        </p:spPr>
        <p:txBody>
          <a:bodyPr wrap="square" rtlCol="0" anchor="t"/>
          <a:lstStyle/>
          <a:p>
            <a:pPr marL="0" indent="0" algn="l">
              <a:lnSpc>
                <a:spcPts val="2371"/>
              </a:lnSpc>
              <a:buNone/>
            </a:pPr>
            <a:r>
              <a:rPr lang="en-US" sz="1482" kern="0" spc="-30" dirty="0">
                <a:solidFill>
                  <a:srgbClr val="2B2E3C"/>
                </a:solidFill>
                <a:latin typeface="Open Sans" pitchFamily="34" charset="0"/>
                <a:ea typeface="Open Sans" pitchFamily="34" charset="-122"/>
                <a:cs typeface="Open Sans" pitchFamily="34" charset="-120"/>
              </a:rPr>
              <a:t>A crucial aspect of the game logic is the collision detection algorithm, which constantly checks the ball's position relative to the paddles and the game boundaries, triggering changes in the ball's direction and updating the score accordingly.</a:t>
            </a:r>
            <a:endParaRPr lang="en-US" sz="1482" dirty="0"/>
          </a:p>
        </p:txBody>
      </p:sp>
      <p:pic>
        <p:nvPicPr>
          <p:cNvPr id="23" name="Picture 22">
            <a:extLst>
              <a:ext uri="{FF2B5EF4-FFF2-40B4-BE49-F238E27FC236}">
                <a16:creationId xmlns:a16="http://schemas.microsoft.com/office/drawing/2014/main" id="{08A5E7AB-4269-3CCC-D2E7-EFC9A9C9B92E}"/>
              </a:ext>
            </a:extLst>
          </p:cNvPr>
          <p:cNvPicPr>
            <a:picLocks noChangeAspect="1"/>
          </p:cNvPicPr>
          <p:nvPr/>
        </p:nvPicPr>
        <p:blipFill rotWithShape="1">
          <a:blip r:embed="rId3"/>
          <a:srcRect l="11694"/>
          <a:stretch/>
        </p:blipFill>
        <p:spPr>
          <a:xfrm>
            <a:off x="37624" y="-76438"/>
            <a:ext cx="4542116"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7620" y="0"/>
            <a:ext cx="14630400" cy="8229600"/>
          </a:xfrm>
          <a:prstGeom prst="rect">
            <a:avLst/>
          </a:prstGeom>
          <a:solidFill>
            <a:srgbClr val="FFF8F0"/>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950595"/>
            <a:ext cx="7254954"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Conclusion</a:t>
            </a:r>
            <a:endParaRPr lang="en-US" sz="4374" dirty="0"/>
          </a:p>
        </p:txBody>
      </p:sp>
      <p:sp>
        <p:nvSpPr>
          <p:cNvPr id="6" name="Shape 3"/>
          <p:cNvSpPr/>
          <p:nvPr/>
        </p:nvSpPr>
        <p:spPr>
          <a:xfrm>
            <a:off x="4490799" y="1978222"/>
            <a:ext cx="8341281" cy="4574977"/>
          </a:xfrm>
          <a:prstGeom prst="roundRect">
            <a:avLst>
              <a:gd name="adj" fmla="val 3254"/>
            </a:avLst>
          </a:prstGeom>
          <a:solidFill>
            <a:srgbClr val="FCE2CF"/>
          </a:solidFill>
          <a:ln w="7620">
            <a:solidFill>
              <a:srgbClr val="E2C8B5"/>
            </a:solidFill>
            <a:prstDash val="solid"/>
          </a:ln>
        </p:spPr>
        <p:txBody>
          <a:bodyPr/>
          <a:lstStyle/>
          <a:p>
            <a:endParaRPr lang="en-US"/>
          </a:p>
        </p:txBody>
      </p:sp>
      <p:sp>
        <p:nvSpPr>
          <p:cNvPr id="8" name="Text 5"/>
          <p:cNvSpPr/>
          <p:nvPr/>
        </p:nvSpPr>
        <p:spPr>
          <a:xfrm>
            <a:off x="4720589" y="2174439"/>
            <a:ext cx="7730491" cy="3738681"/>
          </a:xfrm>
          <a:prstGeom prst="rect">
            <a:avLst/>
          </a:prstGeom>
          <a:noFill/>
          <a:ln/>
        </p:spPr>
        <p:txBody>
          <a:bodyPr wrap="square" rtlCol="0" anchor="ctr"/>
          <a:lstStyle/>
          <a:p>
            <a:pPr marL="0" indent="0">
              <a:lnSpc>
                <a:spcPct val="150000"/>
              </a:lnSpc>
              <a:buNone/>
            </a:pPr>
            <a:r>
              <a:rPr lang="en-US" sz="2400" kern="0" spc="-35" dirty="0">
                <a:solidFill>
                  <a:srgbClr val="2B2E3C"/>
                </a:solidFill>
                <a:latin typeface="Open Sans" pitchFamily="34" charset="0"/>
                <a:ea typeface="Open Sans" pitchFamily="34" charset="-122"/>
                <a:cs typeface="Open Sans" pitchFamily="34" charset="-120"/>
              </a:rPr>
              <a:t>The Pong game project provided valuable experience in microcontroller programming. It successfully demonstrated the use of an STM32 microcontroller to create an interactive game using LEDs and buttons. Despite the challenges, the  final implementation was successful and users found the game to be engaging and fun.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txBody>
          <a:bodyPr/>
          <a:lstStyle/>
          <a:p>
            <a:endParaRPr lang="en-EG" dirty="0"/>
          </a:p>
        </p:txBody>
      </p:sp>
      <p:sp>
        <p:nvSpPr>
          <p:cNvPr id="5" name="Text 2"/>
          <p:cNvSpPr/>
          <p:nvPr/>
        </p:nvSpPr>
        <p:spPr>
          <a:xfrm>
            <a:off x="833197" y="216711"/>
            <a:ext cx="7477601" cy="1916430"/>
          </a:xfrm>
          <a:prstGeom prst="rect">
            <a:avLst/>
          </a:prstGeom>
          <a:noFill/>
          <a:ln/>
        </p:spPr>
        <p:txBody>
          <a:bodyPr wrap="square" rtlCol="0" anchor="t"/>
          <a:lstStyle/>
          <a:p>
            <a:pPr marL="0" indent="0">
              <a:lnSpc>
                <a:spcPts val="7545"/>
              </a:lnSpc>
              <a:buNone/>
            </a:pPr>
            <a:r>
              <a:rPr lang="en-US" sz="6036" kern="0" spc="-181" dirty="0">
                <a:solidFill>
                  <a:srgbClr val="2C3F42"/>
                </a:solidFill>
                <a:latin typeface="Bitter" pitchFamily="34" charset="0"/>
                <a:ea typeface="Bitter" pitchFamily="34" charset="-122"/>
              </a:rPr>
              <a:t>References</a:t>
            </a:r>
            <a:endParaRPr lang="en-US" sz="6036" dirty="0"/>
          </a:p>
        </p:txBody>
      </p:sp>
      <p:sp>
        <p:nvSpPr>
          <p:cNvPr id="6" name="Text 3"/>
          <p:cNvSpPr/>
          <p:nvPr/>
        </p:nvSpPr>
        <p:spPr>
          <a:xfrm>
            <a:off x="1188601" y="1105946"/>
            <a:ext cx="8581734" cy="2487811"/>
          </a:xfrm>
          <a:prstGeom prst="rect">
            <a:avLst/>
          </a:prstGeom>
          <a:noFill/>
          <a:ln/>
        </p:spPr>
        <p:txBody>
          <a:bodyPr wrap="square" rtlCol="0" anchor="t"/>
          <a:lstStyle/>
          <a:p>
            <a:pPr>
              <a:lnSpc>
                <a:spcPts val="2799"/>
              </a:lnSpc>
            </a:pPr>
            <a:r>
              <a:rPr lang="en-US" sz="2000" kern="0" spc="-35" dirty="0">
                <a:solidFill>
                  <a:srgbClr val="2B2E3C"/>
                </a:solidFill>
                <a:ea typeface="Open Sans" pitchFamily="34" charset="-122"/>
                <a:cs typeface="Open Sans" pitchFamily="34" charset="-120"/>
              </a:rPr>
              <a:t>In this project, our team of computer engineering students embarks on a journey to recreate the thrill of this iconic game using the powerful STM32 microcontroller, vibrant LEDs, and responsive </a:t>
            </a:r>
            <a:r>
              <a:rPr lang="en-US" sz="2000" kern="0" spc="-35" dirty="0" err="1">
                <a:solidFill>
                  <a:srgbClr val="2B2E3C"/>
                </a:solidFill>
                <a:ea typeface="Open Sans" pitchFamily="34" charset="-122"/>
                <a:cs typeface="Open Sans" pitchFamily="34" charset="-120"/>
              </a:rPr>
              <a:t>buttons.</a:t>
            </a:r>
            <a:r>
              <a:rPr lang="en-US" sz="2000" dirty="0" err="1"/>
              <a:t>This</a:t>
            </a:r>
            <a:r>
              <a:rPr lang="en-US" sz="2000" dirty="0"/>
              <a:t> project aimed to apply microcontroller programming skills and design principles to create an interactive and fun application</a:t>
            </a:r>
            <a:r>
              <a:rPr lang="en-US" sz="1600" dirty="0"/>
              <a:t>.</a:t>
            </a:r>
          </a:p>
          <a:p>
            <a:pPr marL="0" indent="0">
              <a:lnSpc>
                <a:spcPts val="2799"/>
              </a:lnSpc>
              <a:buNone/>
            </a:pPr>
            <a:endParaRPr lang="en-US" sz="1750" dirty="0"/>
          </a:p>
        </p:txBody>
      </p:sp>
      <p:sp>
        <p:nvSpPr>
          <p:cNvPr id="7" name="Shape 4"/>
          <p:cNvSpPr/>
          <p:nvPr/>
        </p:nvSpPr>
        <p:spPr>
          <a:xfrm>
            <a:off x="833199" y="6408539"/>
            <a:ext cx="355402" cy="355402"/>
          </a:xfrm>
          <a:prstGeom prst="roundRect">
            <a:avLst>
              <a:gd name="adj" fmla="val 25726039"/>
            </a:avLst>
          </a:prstGeom>
          <a:noFill/>
          <a:ln w="7620">
            <a:solidFill>
              <a:srgbClr val="FFFFFF"/>
            </a:solidFill>
            <a:prstDash val="solid"/>
          </a:ln>
        </p:spPr>
      </p:sp>
      <p:sp>
        <p:nvSpPr>
          <p:cNvPr id="8" name="Text 3">
            <a:extLst>
              <a:ext uri="{FF2B5EF4-FFF2-40B4-BE49-F238E27FC236}">
                <a16:creationId xmlns:a16="http://schemas.microsoft.com/office/drawing/2014/main" id="{D8B11CEF-4E59-6EAD-1F22-EC749F20698D}"/>
              </a:ext>
            </a:extLst>
          </p:cNvPr>
          <p:cNvSpPr/>
          <p:nvPr/>
        </p:nvSpPr>
        <p:spPr>
          <a:xfrm>
            <a:off x="833198" y="4892041"/>
            <a:ext cx="7477601" cy="2487811"/>
          </a:xfrm>
          <a:prstGeom prst="rect">
            <a:avLst/>
          </a:prstGeom>
          <a:noFill/>
          <a:ln/>
        </p:spPr>
        <p:txBody>
          <a:bodyPr wrap="square" rtlCol="0" anchor="t"/>
          <a:lstStyle/>
          <a:p>
            <a:pPr marL="0" indent="0">
              <a:lnSpc>
                <a:spcPts val="2799"/>
              </a:lnSpc>
              <a:buNone/>
            </a:pPr>
            <a:endParaRPr lang="en-US" sz="1750" dirty="0"/>
          </a:p>
        </p:txBody>
      </p:sp>
      <p:pic>
        <p:nvPicPr>
          <p:cNvPr id="4" name="Image 0" descr="preencoded.png">
            <a:extLst>
              <a:ext uri="{FF2B5EF4-FFF2-40B4-BE49-F238E27FC236}">
                <a16:creationId xmlns:a16="http://schemas.microsoft.com/office/drawing/2014/main" id="{22933EB3-6BF9-BE17-1AD2-BB6AEB9CF870}"/>
              </a:ext>
            </a:extLst>
          </p:cNvPr>
          <p:cNvPicPr>
            <a:picLocks noChangeAspect="1"/>
          </p:cNvPicPr>
          <p:nvPr/>
        </p:nvPicPr>
        <p:blipFill>
          <a:blip r:embed="rId3"/>
          <a:stretch>
            <a:fillRect/>
          </a:stretch>
        </p:blipFill>
        <p:spPr>
          <a:xfrm>
            <a:off x="10972801" y="0"/>
            <a:ext cx="3657600" cy="8229600"/>
          </a:xfrm>
          <a:prstGeom prst="rect">
            <a:avLst/>
          </a:prstGeom>
        </p:spPr>
      </p:pic>
    </p:spTree>
    <p:extLst>
      <p:ext uri="{BB962C8B-B14F-4D97-AF65-F5344CB8AC3E}">
        <p14:creationId xmlns:p14="http://schemas.microsoft.com/office/powerpoint/2010/main" val="1522680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545</Words>
  <Application>Microsoft Office PowerPoint</Application>
  <PresentationFormat>Custom</PresentationFormat>
  <Paragraphs>55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Bitter</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yara abbas</cp:lastModifiedBy>
  <cp:revision>5</cp:revision>
  <dcterms:created xsi:type="dcterms:W3CDTF">2024-05-29T06:17:58Z</dcterms:created>
  <dcterms:modified xsi:type="dcterms:W3CDTF">2024-05-29T08:19:42Z</dcterms:modified>
</cp:coreProperties>
</file>