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7"/>
  </p:notesMasterIdLst>
  <p:sldIdLst>
    <p:sldId id="256" r:id="rId2"/>
    <p:sldId id="257" r:id="rId3"/>
    <p:sldId id="540" r:id="rId4"/>
    <p:sldId id="537" r:id="rId5"/>
    <p:sldId id="258" r:id="rId6"/>
    <p:sldId id="541" r:id="rId7"/>
    <p:sldId id="543" r:id="rId8"/>
    <p:sldId id="374" r:id="rId9"/>
    <p:sldId id="375" r:id="rId10"/>
    <p:sldId id="393" r:id="rId11"/>
    <p:sldId id="483" r:id="rId12"/>
    <p:sldId id="376" r:id="rId13"/>
    <p:sldId id="377" r:id="rId14"/>
    <p:sldId id="378" r:id="rId15"/>
    <p:sldId id="380" r:id="rId16"/>
    <p:sldId id="381" r:id="rId17"/>
    <p:sldId id="382" r:id="rId18"/>
    <p:sldId id="383" r:id="rId19"/>
    <p:sldId id="485" r:id="rId20"/>
    <p:sldId id="385" r:id="rId21"/>
    <p:sldId id="386" r:id="rId22"/>
    <p:sldId id="387" r:id="rId23"/>
    <p:sldId id="388" r:id="rId24"/>
    <p:sldId id="395" r:id="rId25"/>
    <p:sldId id="54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308"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7FBF41-FA44-4E9A-9655-33FA387D9634}" type="doc">
      <dgm:prSet loTypeId="urn:microsoft.com/office/officeart/2005/8/layout/hProcess11" loCatId="process" qsTypeId="urn:microsoft.com/office/officeart/2005/8/quickstyle/simple1" qsCatId="simple" csTypeId="urn:microsoft.com/office/officeart/2005/8/colors/accent1_2" csCatId="accent1" phldr="1"/>
      <dgm:spPr/>
    </dgm:pt>
    <dgm:pt modelId="{230AB728-4464-4FCD-90B5-3D18E7CC3C34}">
      <dgm:prSet phldrT="[Texte]"/>
      <dgm:spPr/>
      <dgm:t>
        <a:bodyPr/>
        <a:lstStyle/>
        <a:p>
          <a:r>
            <a:rPr lang="fr-FR" b="1" dirty="0">
              <a:solidFill>
                <a:schemeClr val="accent6"/>
              </a:solidFill>
            </a:rPr>
            <a:t>Traitement</a:t>
          </a:r>
          <a:r>
            <a:rPr lang="fr-FR" dirty="0"/>
            <a:t> </a:t>
          </a:r>
        </a:p>
      </dgm:t>
    </dgm:pt>
    <dgm:pt modelId="{5C353940-B188-42B4-940C-1F1E445EA9DF}" type="parTrans" cxnId="{A4BFEF22-5406-4E53-8FFD-EE4767975A21}">
      <dgm:prSet/>
      <dgm:spPr/>
      <dgm:t>
        <a:bodyPr/>
        <a:lstStyle/>
        <a:p>
          <a:endParaRPr lang="fr-FR"/>
        </a:p>
      </dgm:t>
    </dgm:pt>
    <dgm:pt modelId="{BAEED4B8-A01C-4BFC-8521-D8D278120566}" type="sibTrans" cxnId="{A4BFEF22-5406-4E53-8FFD-EE4767975A21}">
      <dgm:prSet/>
      <dgm:spPr/>
      <dgm:t>
        <a:bodyPr/>
        <a:lstStyle/>
        <a:p>
          <a:endParaRPr lang="fr-FR"/>
        </a:p>
      </dgm:t>
    </dgm:pt>
    <dgm:pt modelId="{7992AD8E-5025-4CEE-8158-D9E542F14BE5}">
      <dgm:prSet phldrT="[Texte]"/>
      <dgm:spPr/>
      <dgm:t>
        <a:bodyPr/>
        <a:lstStyle/>
        <a:p>
          <a:pPr algn="ctr"/>
          <a:r>
            <a:rPr lang="fr-FR" b="0" dirty="0">
              <a:solidFill>
                <a:srgbClr val="FF0000"/>
              </a:solidFill>
            </a:rPr>
            <a:t>Gestion des données</a:t>
          </a:r>
        </a:p>
      </dgm:t>
    </dgm:pt>
    <dgm:pt modelId="{04E8BFD2-D478-43F5-8C00-C0AD995765DC}" type="parTrans" cxnId="{C362F66E-B8EB-4FBB-BB34-59F0EC59D5AA}">
      <dgm:prSet/>
      <dgm:spPr/>
      <dgm:t>
        <a:bodyPr/>
        <a:lstStyle/>
        <a:p>
          <a:endParaRPr lang="fr-FR"/>
        </a:p>
      </dgm:t>
    </dgm:pt>
    <dgm:pt modelId="{3BBDFB5B-9301-452D-A21E-9D7C40E071D6}" type="sibTrans" cxnId="{C362F66E-B8EB-4FBB-BB34-59F0EC59D5AA}">
      <dgm:prSet/>
      <dgm:spPr/>
      <dgm:t>
        <a:bodyPr/>
        <a:lstStyle/>
        <a:p>
          <a:endParaRPr lang="fr-FR"/>
        </a:p>
      </dgm:t>
    </dgm:pt>
    <dgm:pt modelId="{9477E11E-67FD-4B42-87FA-1E2BF56A6C24}">
      <dgm:prSet phldrT="[Texte]"/>
      <dgm:spPr/>
      <dgm:t>
        <a:bodyPr/>
        <a:lstStyle/>
        <a:p>
          <a:r>
            <a:rPr lang="fr-FR" dirty="0">
              <a:solidFill>
                <a:srgbClr val="FF0000"/>
              </a:solidFill>
            </a:rPr>
            <a:t>Interface utilisateur</a:t>
          </a:r>
        </a:p>
      </dgm:t>
    </dgm:pt>
    <dgm:pt modelId="{2DE5B979-A0B6-43F1-B92C-6F21AB63C3F2}" type="parTrans" cxnId="{D43F22CE-9F41-4F15-A972-78B7F9103549}">
      <dgm:prSet/>
      <dgm:spPr/>
      <dgm:t>
        <a:bodyPr/>
        <a:lstStyle/>
        <a:p>
          <a:endParaRPr lang="fr-FR"/>
        </a:p>
      </dgm:t>
    </dgm:pt>
    <dgm:pt modelId="{DE46DB39-A62A-42CD-B01F-AFD998F2ADDB}" type="sibTrans" cxnId="{D43F22CE-9F41-4F15-A972-78B7F9103549}">
      <dgm:prSet/>
      <dgm:spPr/>
      <dgm:t>
        <a:bodyPr/>
        <a:lstStyle/>
        <a:p>
          <a:endParaRPr lang="fr-FR"/>
        </a:p>
      </dgm:t>
    </dgm:pt>
    <dgm:pt modelId="{978CCC4E-9460-4DA0-AA82-2D15F2F537E0}" type="pres">
      <dgm:prSet presAssocID="{F27FBF41-FA44-4E9A-9655-33FA387D9634}" presName="Name0" presStyleCnt="0">
        <dgm:presLayoutVars>
          <dgm:dir/>
          <dgm:resizeHandles val="exact"/>
        </dgm:presLayoutVars>
      </dgm:prSet>
      <dgm:spPr/>
    </dgm:pt>
    <dgm:pt modelId="{845A684C-8A47-46AA-A661-6853CA4A942D}" type="pres">
      <dgm:prSet presAssocID="{F27FBF41-FA44-4E9A-9655-33FA387D9634}" presName="arrow" presStyleLbl="bgShp" presStyleIdx="0" presStyleCnt="1" custLinFactNeighborX="-2729"/>
      <dgm:spPr/>
    </dgm:pt>
    <dgm:pt modelId="{D869656C-180E-4E0C-B349-B8112EB65142}" type="pres">
      <dgm:prSet presAssocID="{F27FBF41-FA44-4E9A-9655-33FA387D9634}" presName="points" presStyleCnt="0"/>
      <dgm:spPr/>
    </dgm:pt>
    <dgm:pt modelId="{B289E2BB-E962-49C0-81A7-8E5246081EB6}" type="pres">
      <dgm:prSet presAssocID="{230AB728-4464-4FCD-90B5-3D18E7CC3C34}" presName="compositeA" presStyleCnt="0"/>
      <dgm:spPr/>
    </dgm:pt>
    <dgm:pt modelId="{578D9EA6-0D90-4487-8928-310A089D4056}" type="pres">
      <dgm:prSet presAssocID="{230AB728-4464-4FCD-90B5-3D18E7CC3C34}" presName="textA" presStyleLbl="revTx" presStyleIdx="0" presStyleCnt="3">
        <dgm:presLayoutVars>
          <dgm:bulletEnabled val="1"/>
        </dgm:presLayoutVars>
      </dgm:prSet>
      <dgm:spPr/>
    </dgm:pt>
    <dgm:pt modelId="{110F1956-F8FF-4D9E-9929-F98B022FFAE1}" type="pres">
      <dgm:prSet presAssocID="{230AB728-4464-4FCD-90B5-3D18E7CC3C34}" presName="circleA" presStyleLbl="node1" presStyleIdx="0" presStyleCnt="3"/>
      <dgm:spPr>
        <a:solidFill>
          <a:schemeClr val="accent6"/>
        </a:solidFill>
        <a:ln>
          <a:solidFill>
            <a:schemeClr val="accent6"/>
          </a:solidFill>
        </a:ln>
      </dgm:spPr>
    </dgm:pt>
    <dgm:pt modelId="{3D089B58-6F36-4D99-9BF4-C693AE46F574}" type="pres">
      <dgm:prSet presAssocID="{230AB728-4464-4FCD-90B5-3D18E7CC3C34}" presName="spaceA" presStyleCnt="0"/>
      <dgm:spPr/>
    </dgm:pt>
    <dgm:pt modelId="{0F666A5B-3C88-4D0A-9CF5-615763DCB1B5}" type="pres">
      <dgm:prSet presAssocID="{BAEED4B8-A01C-4BFC-8521-D8D278120566}" presName="space" presStyleCnt="0"/>
      <dgm:spPr/>
    </dgm:pt>
    <dgm:pt modelId="{B6AAECCC-020F-4D16-8ECE-B2694B2CA17B}" type="pres">
      <dgm:prSet presAssocID="{7992AD8E-5025-4CEE-8158-D9E542F14BE5}" presName="compositeB" presStyleCnt="0"/>
      <dgm:spPr/>
    </dgm:pt>
    <dgm:pt modelId="{18FE0D59-0A67-4F1E-A15E-25322F5A1E2A}" type="pres">
      <dgm:prSet presAssocID="{7992AD8E-5025-4CEE-8158-D9E542F14BE5}" presName="textB" presStyleLbl="revTx" presStyleIdx="1" presStyleCnt="3">
        <dgm:presLayoutVars>
          <dgm:bulletEnabled val="1"/>
        </dgm:presLayoutVars>
      </dgm:prSet>
      <dgm:spPr/>
    </dgm:pt>
    <dgm:pt modelId="{6E2C4CD3-663C-4DC4-AF5E-438ED6849C06}" type="pres">
      <dgm:prSet presAssocID="{7992AD8E-5025-4CEE-8158-D9E542F14BE5}" presName="circleB" presStyleLbl="node1" presStyleIdx="1" presStyleCnt="3"/>
      <dgm:spPr>
        <a:solidFill>
          <a:srgbClr val="FF0000"/>
        </a:solidFill>
        <a:ln>
          <a:solidFill>
            <a:srgbClr val="FF0000"/>
          </a:solidFill>
        </a:ln>
      </dgm:spPr>
    </dgm:pt>
    <dgm:pt modelId="{C61C492C-CDEF-4CF4-98BA-4DED24E05ED5}" type="pres">
      <dgm:prSet presAssocID="{7992AD8E-5025-4CEE-8158-D9E542F14BE5}" presName="spaceB" presStyleCnt="0"/>
      <dgm:spPr/>
    </dgm:pt>
    <dgm:pt modelId="{DAFC3381-A590-4C89-954B-3B4A20A35B00}" type="pres">
      <dgm:prSet presAssocID="{3BBDFB5B-9301-452D-A21E-9D7C40E071D6}" presName="space" presStyleCnt="0"/>
      <dgm:spPr/>
    </dgm:pt>
    <dgm:pt modelId="{4A6ADA15-956E-4428-86AD-2193D2EE8B48}" type="pres">
      <dgm:prSet presAssocID="{9477E11E-67FD-4B42-87FA-1E2BF56A6C24}" presName="compositeA" presStyleCnt="0"/>
      <dgm:spPr/>
    </dgm:pt>
    <dgm:pt modelId="{76F1FE3E-A0C9-4884-A996-2420032EBC24}" type="pres">
      <dgm:prSet presAssocID="{9477E11E-67FD-4B42-87FA-1E2BF56A6C24}" presName="textA" presStyleLbl="revTx" presStyleIdx="2" presStyleCnt="3">
        <dgm:presLayoutVars>
          <dgm:bulletEnabled val="1"/>
        </dgm:presLayoutVars>
      </dgm:prSet>
      <dgm:spPr/>
    </dgm:pt>
    <dgm:pt modelId="{47EDA82D-C84F-49B6-B476-3FA05704C139}" type="pres">
      <dgm:prSet presAssocID="{9477E11E-67FD-4B42-87FA-1E2BF56A6C24}" presName="circleA" presStyleLbl="node1" presStyleIdx="2" presStyleCnt="3"/>
      <dgm:spPr>
        <a:solidFill>
          <a:srgbClr val="FF0000"/>
        </a:solidFill>
        <a:ln>
          <a:solidFill>
            <a:srgbClr val="FF0000"/>
          </a:solidFill>
        </a:ln>
      </dgm:spPr>
    </dgm:pt>
    <dgm:pt modelId="{924B9ED0-5FEF-4B91-93B6-18CCC856CCF7}" type="pres">
      <dgm:prSet presAssocID="{9477E11E-67FD-4B42-87FA-1E2BF56A6C24}" presName="spaceA" presStyleCnt="0"/>
      <dgm:spPr/>
    </dgm:pt>
  </dgm:ptLst>
  <dgm:cxnLst>
    <dgm:cxn modelId="{A4BFEF22-5406-4E53-8FFD-EE4767975A21}" srcId="{F27FBF41-FA44-4E9A-9655-33FA387D9634}" destId="{230AB728-4464-4FCD-90B5-3D18E7CC3C34}" srcOrd="0" destOrd="0" parTransId="{5C353940-B188-42B4-940C-1F1E445EA9DF}" sibTransId="{BAEED4B8-A01C-4BFC-8521-D8D278120566}"/>
    <dgm:cxn modelId="{FA012940-28C7-42D7-A21A-584776BE9A58}" type="presOf" srcId="{9477E11E-67FD-4B42-87FA-1E2BF56A6C24}" destId="{76F1FE3E-A0C9-4884-A996-2420032EBC24}" srcOrd="0" destOrd="0" presId="urn:microsoft.com/office/officeart/2005/8/layout/hProcess11"/>
    <dgm:cxn modelId="{57234067-A669-4C81-8594-4253B6FB5EC9}" type="presOf" srcId="{F27FBF41-FA44-4E9A-9655-33FA387D9634}" destId="{978CCC4E-9460-4DA0-AA82-2D15F2F537E0}" srcOrd="0" destOrd="0" presId="urn:microsoft.com/office/officeart/2005/8/layout/hProcess11"/>
    <dgm:cxn modelId="{C362F66E-B8EB-4FBB-BB34-59F0EC59D5AA}" srcId="{F27FBF41-FA44-4E9A-9655-33FA387D9634}" destId="{7992AD8E-5025-4CEE-8158-D9E542F14BE5}" srcOrd="1" destOrd="0" parTransId="{04E8BFD2-D478-43F5-8C00-C0AD995765DC}" sibTransId="{3BBDFB5B-9301-452D-A21E-9D7C40E071D6}"/>
    <dgm:cxn modelId="{74BA78BE-EF17-47AF-BB0B-6FCE885D995B}" type="presOf" srcId="{7992AD8E-5025-4CEE-8158-D9E542F14BE5}" destId="{18FE0D59-0A67-4F1E-A15E-25322F5A1E2A}" srcOrd="0" destOrd="0" presId="urn:microsoft.com/office/officeart/2005/8/layout/hProcess11"/>
    <dgm:cxn modelId="{D43F22CE-9F41-4F15-A972-78B7F9103549}" srcId="{F27FBF41-FA44-4E9A-9655-33FA387D9634}" destId="{9477E11E-67FD-4B42-87FA-1E2BF56A6C24}" srcOrd="2" destOrd="0" parTransId="{2DE5B979-A0B6-43F1-B92C-6F21AB63C3F2}" sibTransId="{DE46DB39-A62A-42CD-B01F-AFD998F2ADDB}"/>
    <dgm:cxn modelId="{1F85D9DC-95C6-42A1-AA8C-53AF31A8A42D}" type="presOf" srcId="{230AB728-4464-4FCD-90B5-3D18E7CC3C34}" destId="{578D9EA6-0D90-4487-8928-310A089D4056}" srcOrd="0" destOrd="0" presId="urn:microsoft.com/office/officeart/2005/8/layout/hProcess11"/>
    <dgm:cxn modelId="{AF080531-688E-4BE3-866C-2476DB6967E5}" type="presParOf" srcId="{978CCC4E-9460-4DA0-AA82-2D15F2F537E0}" destId="{845A684C-8A47-46AA-A661-6853CA4A942D}" srcOrd="0" destOrd="0" presId="urn:microsoft.com/office/officeart/2005/8/layout/hProcess11"/>
    <dgm:cxn modelId="{557F50CF-896B-4990-992B-2076F1C2EA51}" type="presParOf" srcId="{978CCC4E-9460-4DA0-AA82-2D15F2F537E0}" destId="{D869656C-180E-4E0C-B349-B8112EB65142}" srcOrd="1" destOrd="0" presId="urn:microsoft.com/office/officeart/2005/8/layout/hProcess11"/>
    <dgm:cxn modelId="{835895F8-FE01-4025-A15D-12B2440AD648}" type="presParOf" srcId="{D869656C-180E-4E0C-B349-B8112EB65142}" destId="{B289E2BB-E962-49C0-81A7-8E5246081EB6}" srcOrd="0" destOrd="0" presId="urn:microsoft.com/office/officeart/2005/8/layout/hProcess11"/>
    <dgm:cxn modelId="{C7F3C492-F6E2-4FF7-8A6D-579123CA6C8D}" type="presParOf" srcId="{B289E2BB-E962-49C0-81A7-8E5246081EB6}" destId="{578D9EA6-0D90-4487-8928-310A089D4056}" srcOrd="0" destOrd="0" presId="urn:microsoft.com/office/officeart/2005/8/layout/hProcess11"/>
    <dgm:cxn modelId="{B4CA8D87-F7CC-4D65-8A93-6A20D3FEAA85}" type="presParOf" srcId="{B289E2BB-E962-49C0-81A7-8E5246081EB6}" destId="{110F1956-F8FF-4D9E-9929-F98B022FFAE1}" srcOrd="1" destOrd="0" presId="urn:microsoft.com/office/officeart/2005/8/layout/hProcess11"/>
    <dgm:cxn modelId="{462E29E5-A058-4D73-AA52-A8085F68A7A0}" type="presParOf" srcId="{B289E2BB-E962-49C0-81A7-8E5246081EB6}" destId="{3D089B58-6F36-4D99-9BF4-C693AE46F574}" srcOrd="2" destOrd="0" presId="urn:microsoft.com/office/officeart/2005/8/layout/hProcess11"/>
    <dgm:cxn modelId="{424891F7-0799-4986-8142-AB4C886B519B}" type="presParOf" srcId="{D869656C-180E-4E0C-B349-B8112EB65142}" destId="{0F666A5B-3C88-4D0A-9CF5-615763DCB1B5}" srcOrd="1" destOrd="0" presId="urn:microsoft.com/office/officeart/2005/8/layout/hProcess11"/>
    <dgm:cxn modelId="{6970428D-9557-4C85-82F1-9BED9728D419}" type="presParOf" srcId="{D869656C-180E-4E0C-B349-B8112EB65142}" destId="{B6AAECCC-020F-4D16-8ECE-B2694B2CA17B}" srcOrd="2" destOrd="0" presId="urn:microsoft.com/office/officeart/2005/8/layout/hProcess11"/>
    <dgm:cxn modelId="{B87E8519-C8BE-4C35-99A9-44315824E807}" type="presParOf" srcId="{B6AAECCC-020F-4D16-8ECE-B2694B2CA17B}" destId="{18FE0D59-0A67-4F1E-A15E-25322F5A1E2A}" srcOrd="0" destOrd="0" presId="urn:microsoft.com/office/officeart/2005/8/layout/hProcess11"/>
    <dgm:cxn modelId="{508E52A0-A9D3-4362-88A3-4713CBC9D56A}" type="presParOf" srcId="{B6AAECCC-020F-4D16-8ECE-B2694B2CA17B}" destId="{6E2C4CD3-663C-4DC4-AF5E-438ED6849C06}" srcOrd="1" destOrd="0" presId="urn:microsoft.com/office/officeart/2005/8/layout/hProcess11"/>
    <dgm:cxn modelId="{1682857C-776A-4AEA-8B29-7E93B60B0F1E}" type="presParOf" srcId="{B6AAECCC-020F-4D16-8ECE-B2694B2CA17B}" destId="{C61C492C-CDEF-4CF4-98BA-4DED24E05ED5}" srcOrd="2" destOrd="0" presId="urn:microsoft.com/office/officeart/2005/8/layout/hProcess11"/>
    <dgm:cxn modelId="{02E6ED45-1293-4F7C-9D41-9246E444F649}" type="presParOf" srcId="{D869656C-180E-4E0C-B349-B8112EB65142}" destId="{DAFC3381-A590-4C89-954B-3B4A20A35B00}" srcOrd="3" destOrd="0" presId="urn:microsoft.com/office/officeart/2005/8/layout/hProcess11"/>
    <dgm:cxn modelId="{63A43D13-48A8-4C3C-912D-CF7DC5285364}" type="presParOf" srcId="{D869656C-180E-4E0C-B349-B8112EB65142}" destId="{4A6ADA15-956E-4428-86AD-2193D2EE8B48}" srcOrd="4" destOrd="0" presId="urn:microsoft.com/office/officeart/2005/8/layout/hProcess11"/>
    <dgm:cxn modelId="{0EC4195D-9DAD-4C7B-97E9-5F5B48B90BEB}" type="presParOf" srcId="{4A6ADA15-956E-4428-86AD-2193D2EE8B48}" destId="{76F1FE3E-A0C9-4884-A996-2420032EBC24}" srcOrd="0" destOrd="0" presId="urn:microsoft.com/office/officeart/2005/8/layout/hProcess11"/>
    <dgm:cxn modelId="{50A7AFEE-3FDA-423D-AA4F-FCAE70D40661}" type="presParOf" srcId="{4A6ADA15-956E-4428-86AD-2193D2EE8B48}" destId="{47EDA82D-C84F-49B6-B476-3FA05704C139}" srcOrd="1" destOrd="0" presId="urn:microsoft.com/office/officeart/2005/8/layout/hProcess11"/>
    <dgm:cxn modelId="{633040A8-1F05-47F9-ACB4-BD671D6E857E}" type="presParOf" srcId="{4A6ADA15-956E-4428-86AD-2193D2EE8B48}" destId="{924B9ED0-5FEF-4B91-93B6-18CCC856CCF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A684C-8A47-46AA-A661-6853CA4A942D}">
      <dsp:nvSpPr>
        <dsp:cNvPr id="0" name=""/>
        <dsp:cNvSpPr/>
      </dsp:nvSpPr>
      <dsp:spPr>
        <a:xfrm>
          <a:off x="0" y="1305401"/>
          <a:ext cx="912581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8D9EA6-0D90-4487-8928-310A089D4056}">
      <dsp:nvSpPr>
        <dsp:cNvPr id="0" name=""/>
        <dsp:cNvSpPr/>
      </dsp:nvSpPr>
      <dsp:spPr>
        <a:xfrm>
          <a:off x="4010" y="0"/>
          <a:ext cx="2646841"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b" anchorCtr="0">
          <a:noAutofit/>
        </a:bodyPr>
        <a:lstStyle/>
        <a:p>
          <a:pPr marL="0" lvl="0" indent="0" algn="ctr" defTabSz="1422400">
            <a:lnSpc>
              <a:spcPct val="90000"/>
            </a:lnSpc>
            <a:spcBef>
              <a:spcPct val="0"/>
            </a:spcBef>
            <a:spcAft>
              <a:spcPct val="35000"/>
            </a:spcAft>
            <a:buNone/>
          </a:pPr>
          <a:r>
            <a:rPr lang="fr-FR" sz="3200" b="1" kern="1200" dirty="0">
              <a:solidFill>
                <a:schemeClr val="accent6"/>
              </a:solidFill>
            </a:rPr>
            <a:t>Traitement</a:t>
          </a:r>
          <a:r>
            <a:rPr lang="fr-FR" sz="3200" kern="1200" dirty="0"/>
            <a:t> </a:t>
          </a:r>
        </a:p>
      </dsp:txBody>
      <dsp:txXfrm>
        <a:off x="4010" y="0"/>
        <a:ext cx="2646841" cy="1740535"/>
      </dsp:txXfrm>
    </dsp:sp>
    <dsp:sp modelId="{110F1956-F8FF-4D9E-9929-F98B022FFAE1}">
      <dsp:nvSpPr>
        <dsp:cNvPr id="0" name=""/>
        <dsp:cNvSpPr/>
      </dsp:nvSpPr>
      <dsp:spPr>
        <a:xfrm>
          <a:off x="1109864" y="1958102"/>
          <a:ext cx="435133" cy="435133"/>
        </a:xfrm>
        <a:prstGeom prst="ellipse">
          <a:avLst/>
        </a:prstGeom>
        <a:solidFill>
          <a:schemeClr val="accent6"/>
        </a:solidFill>
        <a:ln w="19050" cap="rnd"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sp>
    <dsp:sp modelId="{18FE0D59-0A67-4F1E-A15E-25322F5A1E2A}">
      <dsp:nvSpPr>
        <dsp:cNvPr id="0" name=""/>
        <dsp:cNvSpPr/>
      </dsp:nvSpPr>
      <dsp:spPr>
        <a:xfrm>
          <a:off x="2783193" y="2610802"/>
          <a:ext cx="2646841"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t" anchorCtr="0">
          <a:noAutofit/>
        </a:bodyPr>
        <a:lstStyle/>
        <a:p>
          <a:pPr marL="0" lvl="0" indent="0" algn="ctr" defTabSz="1422400">
            <a:lnSpc>
              <a:spcPct val="90000"/>
            </a:lnSpc>
            <a:spcBef>
              <a:spcPct val="0"/>
            </a:spcBef>
            <a:spcAft>
              <a:spcPct val="35000"/>
            </a:spcAft>
            <a:buNone/>
          </a:pPr>
          <a:r>
            <a:rPr lang="fr-FR" sz="3200" b="0" kern="1200" dirty="0">
              <a:solidFill>
                <a:srgbClr val="FF0000"/>
              </a:solidFill>
            </a:rPr>
            <a:t>Gestion des données</a:t>
          </a:r>
        </a:p>
      </dsp:txBody>
      <dsp:txXfrm>
        <a:off x="2783193" y="2610802"/>
        <a:ext cx="2646841" cy="1740535"/>
      </dsp:txXfrm>
    </dsp:sp>
    <dsp:sp modelId="{6E2C4CD3-663C-4DC4-AF5E-438ED6849C06}">
      <dsp:nvSpPr>
        <dsp:cNvPr id="0" name=""/>
        <dsp:cNvSpPr/>
      </dsp:nvSpPr>
      <dsp:spPr>
        <a:xfrm>
          <a:off x="3889047" y="1958102"/>
          <a:ext cx="435133" cy="435133"/>
        </a:xfrm>
        <a:prstGeom prst="ellipse">
          <a:avLst/>
        </a:prstGeom>
        <a:solidFill>
          <a:srgbClr val="FF0000"/>
        </a:solidFill>
        <a:ln w="19050"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76F1FE3E-A0C9-4884-A996-2420032EBC24}">
      <dsp:nvSpPr>
        <dsp:cNvPr id="0" name=""/>
        <dsp:cNvSpPr/>
      </dsp:nvSpPr>
      <dsp:spPr>
        <a:xfrm>
          <a:off x="5562377" y="0"/>
          <a:ext cx="2646841"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b" anchorCtr="0">
          <a:noAutofit/>
        </a:bodyPr>
        <a:lstStyle/>
        <a:p>
          <a:pPr marL="0" lvl="0" indent="0" algn="ctr" defTabSz="1422400">
            <a:lnSpc>
              <a:spcPct val="90000"/>
            </a:lnSpc>
            <a:spcBef>
              <a:spcPct val="0"/>
            </a:spcBef>
            <a:spcAft>
              <a:spcPct val="35000"/>
            </a:spcAft>
            <a:buNone/>
          </a:pPr>
          <a:r>
            <a:rPr lang="fr-FR" sz="3200" kern="1200" dirty="0">
              <a:solidFill>
                <a:srgbClr val="FF0000"/>
              </a:solidFill>
            </a:rPr>
            <a:t>Interface utilisateur</a:t>
          </a:r>
        </a:p>
      </dsp:txBody>
      <dsp:txXfrm>
        <a:off x="5562377" y="0"/>
        <a:ext cx="2646841" cy="1740535"/>
      </dsp:txXfrm>
    </dsp:sp>
    <dsp:sp modelId="{47EDA82D-C84F-49B6-B476-3FA05704C139}">
      <dsp:nvSpPr>
        <dsp:cNvPr id="0" name=""/>
        <dsp:cNvSpPr/>
      </dsp:nvSpPr>
      <dsp:spPr>
        <a:xfrm>
          <a:off x="6668231" y="1958102"/>
          <a:ext cx="435133" cy="435133"/>
        </a:xfrm>
        <a:prstGeom prst="ellipse">
          <a:avLst/>
        </a:prstGeom>
        <a:solidFill>
          <a:srgbClr val="FF0000"/>
        </a:solidFill>
        <a:ln w="19050"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3:41:16.258"/>
    </inkml:context>
    <inkml:brush xml:id="br0">
      <inkml:brushProperty name="width" value="0.05" units="cm"/>
      <inkml:brushProperty name="height" value="0.05" units="cm"/>
    </inkml:brush>
  </inkml:definitions>
  <inkml:trace contextRef="#ctx0" brushRef="#br0">0 1 14606,'0'0'-929,"0"0"-769,0 0-3523,0 0-768</inkml:trace>
  <inkml:trace contextRef="#ctx0" brushRef="#br0" timeOffset="1">640 247 3619,'0'0'-1985,"0"0"351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0BA96-F1DE-4A7C-8238-C919CB231536}" type="datetimeFigureOut">
              <a:rPr lang="fr-MA" smtClean="0"/>
              <a:t>20/09/2021</a:t>
            </a:fld>
            <a:endParaRPr lang="fr-M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2575A-4DD3-4CB4-9C73-0D99121F7F5B}" type="slidenum">
              <a:rPr lang="fr-MA" smtClean="0"/>
              <a:t>‹N°›</a:t>
            </a:fld>
            <a:endParaRPr lang="fr-MA"/>
          </a:p>
        </p:txBody>
      </p:sp>
    </p:spTree>
    <p:extLst>
      <p:ext uri="{BB962C8B-B14F-4D97-AF65-F5344CB8AC3E}">
        <p14:creationId xmlns:p14="http://schemas.microsoft.com/office/powerpoint/2010/main" val="212630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bwMode="auto">
          <a:xfrm>
            <a:off x="590550" y="801688"/>
            <a:ext cx="5676900"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a:p>
        </p:txBody>
      </p:sp>
    </p:spTree>
    <p:extLst>
      <p:ext uri="{BB962C8B-B14F-4D97-AF65-F5344CB8AC3E}">
        <p14:creationId xmlns:p14="http://schemas.microsoft.com/office/powerpoint/2010/main" val="175451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590550" y="801688"/>
            <a:ext cx="5676900"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a:p>
        </p:txBody>
      </p:sp>
    </p:spTree>
    <p:extLst>
      <p:ext uri="{BB962C8B-B14F-4D97-AF65-F5344CB8AC3E}">
        <p14:creationId xmlns:p14="http://schemas.microsoft.com/office/powerpoint/2010/main" val="142201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bwMode="auto">
          <a:xfrm>
            <a:off x="590550" y="801688"/>
            <a:ext cx="5676900" cy="3194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a:p>
        </p:txBody>
      </p:sp>
    </p:spTree>
    <p:extLst>
      <p:ext uri="{BB962C8B-B14F-4D97-AF65-F5344CB8AC3E}">
        <p14:creationId xmlns:p14="http://schemas.microsoft.com/office/powerpoint/2010/main" val="234221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8314035-E691-469E-B7FF-4ED469928D63}" type="datetimeFigureOut">
              <a:rPr lang="fr-MA" smtClean="0"/>
              <a:t>20/09/2021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208240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8314035-E691-469E-B7FF-4ED469928D63}" type="datetimeFigureOut">
              <a:rPr lang="fr-MA" smtClean="0"/>
              <a:t>20/09/2021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42835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8314035-E691-469E-B7FF-4ED469928D63}" type="datetimeFigureOut">
              <a:rPr lang="fr-MA" smtClean="0"/>
              <a:t>20/09/2021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E450A6AA-D7F3-4251-A015-764EF0FD3D5A}" type="slidenum">
              <a:rPr lang="fr-MA" smtClean="0"/>
              <a:t>‹N°›</a:t>
            </a:fld>
            <a:endParaRPr lang="fr-M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5130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8314035-E691-469E-B7FF-4ED469928D63}" type="datetimeFigureOut">
              <a:rPr lang="fr-MA" smtClean="0"/>
              <a:t>20/09/2021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2670935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8314035-E691-469E-B7FF-4ED469928D63}" type="datetimeFigureOut">
              <a:rPr lang="fr-MA" smtClean="0"/>
              <a:t>20/09/2021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E450A6AA-D7F3-4251-A015-764EF0FD3D5A}" type="slidenum">
              <a:rPr lang="fr-MA" smtClean="0"/>
              <a:t>‹N°›</a:t>
            </a:fld>
            <a:endParaRPr lang="fr-M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968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8314035-E691-469E-B7FF-4ED469928D63}" type="datetimeFigureOut">
              <a:rPr lang="fr-MA" smtClean="0"/>
              <a:t>20/09/2021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1221546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8314035-E691-469E-B7FF-4ED469928D63}" type="datetimeFigureOut">
              <a:rPr lang="fr-MA" smtClean="0"/>
              <a:t>20/09/2021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201515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8314035-E691-469E-B7FF-4ED469928D63}" type="datetimeFigureOut">
              <a:rPr lang="fr-MA" smtClean="0"/>
              <a:t>20/09/2021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220829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8314035-E691-469E-B7FF-4ED469928D63}" type="datetimeFigureOut">
              <a:rPr lang="fr-MA" smtClean="0"/>
              <a:t>20/09/2021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350129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8314035-E691-469E-B7FF-4ED469928D63}" type="datetimeFigureOut">
              <a:rPr lang="fr-MA" smtClean="0"/>
              <a:t>20/09/2021</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203684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8314035-E691-469E-B7FF-4ED469928D63}" type="datetimeFigureOut">
              <a:rPr lang="fr-MA" smtClean="0"/>
              <a:t>20/09/2021</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216770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8314035-E691-469E-B7FF-4ED469928D63}" type="datetimeFigureOut">
              <a:rPr lang="fr-MA" smtClean="0"/>
              <a:t>20/09/2021</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21659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8314035-E691-469E-B7FF-4ED469928D63}" type="datetimeFigureOut">
              <a:rPr lang="fr-MA" smtClean="0"/>
              <a:t>20/09/2021</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173099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14035-E691-469E-B7FF-4ED469928D63}" type="datetimeFigureOut">
              <a:rPr lang="fr-MA" smtClean="0"/>
              <a:t>20/09/2021</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304275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8314035-E691-469E-B7FF-4ED469928D63}" type="datetimeFigureOut">
              <a:rPr lang="fr-MA" smtClean="0"/>
              <a:t>20/09/2021</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E450A6AA-D7F3-4251-A015-764EF0FD3D5A}" type="slidenum">
              <a:rPr lang="fr-MA" smtClean="0"/>
              <a:t>‹N°›</a:t>
            </a:fld>
            <a:endParaRPr lang="fr-MA"/>
          </a:p>
        </p:txBody>
      </p:sp>
    </p:spTree>
    <p:extLst>
      <p:ext uri="{BB962C8B-B14F-4D97-AF65-F5344CB8AC3E}">
        <p14:creationId xmlns:p14="http://schemas.microsoft.com/office/powerpoint/2010/main" val="318342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E450A6AA-D7F3-4251-A015-764EF0FD3D5A}" type="slidenum">
              <a:rPr lang="fr-MA" smtClean="0"/>
              <a:t>‹N°›</a:t>
            </a:fld>
            <a:endParaRPr lang="fr-MA"/>
          </a:p>
        </p:txBody>
      </p:sp>
      <p:sp>
        <p:nvSpPr>
          <p:cNvPr id="5" name="Date Placeholder 4"/>
          <p:cNvSpPr>
            <a:spLocks noGrp="1"/>
          </p:cNvSpPr>
          <p:nvPr>
            <p:ph type="dt" sz="half" idx="10"/>
          </p:nvPr>
        </p:nvSpPr>
        <p:spPr/>
        <p:txBody>
          <a:bodyPr/>
          <a:lstStyle/>
          <a:p>
            <a:fld id="{C8314035-E691-469E-B7FF-4ED469928D63}" type="datetimeFigureOut">
              <a:rPr lang="fr-MA" smtClean="0"/>
              <a:t>20/09/2021</a:t>
            </a:fld>
            <a:endParaRPr lang="fr-MA"/>
          </a:p>
        </p:txBody>
      </p:sp>
    </p:spTree>
    <p:extLst>
      <p:ext uri="{BB962C8B-B14F-4D97-AF65-F5344CB8AC3E}">
        <p14:creationId xmlns:p14="http://schemas.microsoft.com/office/powerpoint/2010/main" val="145110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314035-E691-469E-B7FF-4ED469928D63}" type="datetimeFigureOut">
              <a:rPr lang="fr-MA" smtClean="0"/>
              <a:t>20/09/2021</a:t>
            </a:fld>
            <a:endParaRPr lang="fr-M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M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50A6AA-D7F3-4251-A015-764EF0FD3D5A}" type="slidenum">
              <a:rPr lang="fr-MA" smtClean="0"/>
              <a:t>‹N°›</a:t>
            </a:fld>
            <a:endParaRPr lang="fr-MA"/>
          </a:p>
        </p:txBody>
      </p:sp>
    </p:spTree>
    <p:extLst>
      <p:ext uri="{BB962C8B-B14F-4D97-AF65-F5344CB8AC3E}">
        <p14:creationId xmlns:p14="http://schemas.microsoft.com/office/powerpoint/2010/main" val="21734319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24" Type="http://schemas.openxmlformats.org/officeDocument/2006/relationships/image" Target="../media/image2.png"/><Relationship Id="rId23"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63B3EA-C9ED-48F3-9A2E-619FF67D752B}"/>
              </a:ext>
            </a:extLst>
          </p:cNvPr>
          <p:cNvSpPr>
            <a:spLocks noGrp="1"/>
          </p:cNvSpPr>
          <p:nvPr>
            <p:ph type="title"/>
          </p:nvPr>
        </p:nvSpPr>
        <p:spPr>
          <a:xfrm>
            <a:off x="1507066" y="999460"/>
            <a:ext cx="7694360" cy="4479852"/>
          </a:xfrm>
        </p:spPr>
        <p:txBody>
          <a:bodyPr vert="horz" lIns="91440" tIns="45720" rIns="91440" bIns="45720" rtlCol="0" anchor="ctr">
            <a:normAutofit/>
          </a:bodyPr>
          <a:lstStyle/>
          <a:p>
            <a:pPr algn="r"/>
            <a:r>
              <a:rPr lang="fr-FR" altLang="fr-FR" sz="4000" dirty="0">
                <a:solidFill>
                  <a:schemeClr val="accent2">
                    <a:lumMod val="50000"/>
                  </a:schemeClr>
                </a:solidFill>
              </a:rPr>
              <a:t>Programmation Orientée Objet</a:t>
            </a:r>
            <a:br>
              <a:rPr lang="fr-FR" altLang="fr-FR" sz="4000" dirty="0">
                <a:solidFill>
                  <a:schemeClr val="accent2">
                    <a:lumMod val="50000"/>
                  </a:schemeClr>
                </a:solidFill>
              </a:rPr>
            </a:br>
            <a:r>
              <a:rPr lang="fr-FR" altLang="fr-FR" sz="4000" dirty="0">
                <a:solidFill>
                  <a:schemeClr val="accent2">
                    <a:lumMod val="50000"/>
                  </a:schemeClr>
                </a:solidFill>
              </a:rPr>
              <a:t>Introduction</a:t>
            </a:r>
            <a:endParaRPr lang="en-US" sz="4000" dirty="0">
              <a:solidFill>
                <a:schemeClr val="accent2">
                  <a:lumMod val="50000"/>
                </a:schemeClr>
              </a:solidFill>
            </a:endParaRPr>
          </a:p>
        </p:txBody>
      </p:sp>
      <p:sp>
        <p:nvSpPr>
          <p:cNvPr id="4" name="Espace réservé du texte 3">
            <a:extLst>
              <a:ext uri="{FF2B5EF4-FFF2-40B4-BE49-F238E27FC236}">
                <a16:creationId xmlns:a16="http://schemas.microsoft.com/office/drawing/2014/main" id="{EA9EB9B8-78FF-4A25-AEB5-EC03501BCADA}"/>
              </a:ext>
            </a:extLst>
          </p:cNvPr>
          <p:cNvSpPr>
            <a:spLocks noGrp="1"/>
          </p:cNvSpPr>
          <p:nvPr>
            <p:ph type="body" sz="half" idx="2"/>
          </p:nvPr>
        </p:nvSpPr>
        <p:spPr>
          <a:xfrm>
            <a:off x="-972796" y="5698067"/>
            <a:ext cx="3123620" cy="4479852"/>
          </a:xfrm>
        </p:spPr>
        <p:txBody>
          <a:bodyPr vert="horz" lIns="91440" tIns="45720" rIns="91440" bIns="45720" rtlCol="0" anchor="ctr">
            <a:normAutofit/>
          </a:bodyPr>
          <a:lstStyle/>
          <a:p>
            <a:r>
              <a:rPr lang="en-US" sz="1800" dirty="0">
                <a:solidFill>
                  <a:schemeClr val="tx1">
                    <a:lumMod val="50000"/>
                    <a:lumOff val="50000"/>
                  </a:schemeClr>
                </a:solidFill>
              </a:rPr>
              <a:t>JAVA- 2021 - 2022</a:t>
            </a:r>
          </a:p>
        </p:txBody>
      </p:sp>
      <p:pic>
        <p:nvPicPr>
          <p:cNvPr id="20" name="Image 6">
            <a:extLst>
              <a:ext uri="{FF2B5EF4-FFF2-40B4-BE49-F238E27FC236}">
                <a16:creationId xmlns:a16="http://schemas.microsoft.com/office/drawing/2014/main" id="{DBAD6FD6-90A3-4F8B-9FFE-5CBE73DF54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014" y="5561894"/>
            <a:ext cx="1296106" cy="1296106"/>
          </a:xfrm>
          <a:prstGeom prst="rect">
            <a:avLst/>
          </a:prstGeom>
        </p:spPr>
      </p:pic>
      <p:pic>
        <p:nvPicPr>
          <p:cNvPr id="22" name="Image 5">
            <a:extLst>
              <a:ext uri="{FF2B5EF4-FFF2-40B4-BE49-F238E27FC236}">
                <a16:creationId xmlns:a16="http://schemas.microsoft.com/office/drawing/2014/main" id="{F57D9D03-89AA-43A4-BC9C-A2CB635859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4000" y="0"/>
            <a:ext cx="1946031" cy="1946031"/>
          </a:xfrm>
          <a:prstGeom prst="rect">
            <a:avLst/>
          </a:prstGeom>
        </p:spPr>
      </p:pic>
    </p:spTree>
    <p:extLst>
      <p:ext uri="{BB962C8B-B14F-4D97-AF65-F5344CB8AC3E}">
        <p14:creationId xmlns:p14="http://schemas.microsoft.com/office/powerpoint/2010/main" val="3781586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fr-FR" dirty="0"/>
              <a:t>Objet (</a:t>
            </a:r>
            <a:r>
              <a:rPr lang="en-US" altLang="fr-FR" dirty="0" err="1"/>
              <a:t>exemple</a:t>
            </a:r>
            <a:r>
              <a:rPr lang="en-US" altLang="fr-FR" dirty="0"/>
              <a:t> / </a:t>
            </a:r>
            <a:r>
              <a:rPr lang="en-US" altLang="fr-FR" dirty="0" err="1"/>
              <a:t>Employé</a:t>
            </a:r>
            <a:r>
              <a:rPr lang="en-US" altLang="fr-FR" dirty="0"/>
              <a:t>)</a:t>
            </a:r>
          </a:p>
        </p:txBody>
      </p:sp>
      <p:sp>
        <p:nvSpPr>
          <p:cNvPr id="15363" name="Rectangle 3"/>
          <p:cNvSpPr>
            <a:spLocks noGrp="1" noChangeArrowheads="1"/>
          </p:cNvSpPr>
          <p:nvPr>
            <p:ph type="body" idx="1"/>
          </p:nvPr>
        </p:nvSpPr>
        <p:spPr>
          <a:xfrm>
            <a:off x="1320800" y="1828800"/>
            <a:ext cx="10363200" cy="4495800"/>
          </a:xfrm>
        </p:spPr>
        <p:txBody>
          <a:bodyPr/>
          <a:lstStyle/>
          <a:p>
            <a:r>
              <a:rPr lang="fr-FR" altLang="fr-FR" dirty="0"/>
              <a:t> </a:t>
            </a:r>
            <a:r>
              <a:rPr lang="fr-FR" altLang="fr-FR" u="sng" dirty="0"/>
              <a:t>propriétés</a:t>
            </a:r>
            <a:r>
              <a:rPr lang="fr-FR" altLang="fr-FR" dirty="0"/>
              <a:t> d’un employé dans une entreprise</a:t>
            </a:r>
          </a:p>
          <a:p>
            <a:pPr lvl="1"/>
            <a:r>
              <a:rPr lang="fr-FR" altLang="fr-FR" dirty="0"/>
              <a:t>Nom</a:t>
            </a:r>
          </a:p>
          <a:p>
            <a:pPr lvl="1"/>
            <a:r>
              <a:rPr lang="fr-FR" altLang="fr-FR" dirty="0"/>
              <a:t>Prénom</a:t>
            </a:r>
          </a:p>
          <a:p>
            <a:pPr lvl="1"/>
            <a:r>
              <a:rPr lang="fr-FR" altLang="fr-FR" dirty="0"/>
              <a:t>Fonction</a:t>
            </a:r>
          </a:p>
          <a:p>
            <a:pPr lvl="1"/>
            <a:r>
              <a:rPr lang="fr-FR" altLang="fr-FR" dirty="0"/>
              <a:t>Salaire</a:t>
            </a:r>
          </a:p>
          <a:p>
            <a:pPr lvl="1"/>
            <a:r>
              <a:rPr lang="fr-FR" altLang="fr-FR" dirty="0"/>
              <a:t>Date d’embouche</a:t>
            </a:r>
          </a:p>
          <a:p>
            <a:pPr lvl="1"/>
            <a:r>
              <a:rPr lang="fr-FR" altLang="fr-FR" dirty="0"/>
              <a:t>Numéro CNSS</a:t>
            </a:r>
          </a:p>
          <a:p>
            <a:r>
              <a:rPr lang="fr-FR" altLang="fr-FR" dirty="0"/>
              <a:t> </a:t>
            </a:r>
            <a:r>
              <a:rPr lang="fr-FR" altLang="fr-FR" b="1" dirty="0">
                <a:solidFill>
                  <a:srgbClr val="FF0000"/>
                </a:solidFill>
              </a:rPr>
              <a:t>pour chaque employé donné, ces propriétés ont des valeurs!</a:t>
            </a:r>
            <a:endParaRPr lang="fr-FR" altLang="fr-FR" b="1" dirty="0"/>
          </a:p>
        </p:txBody>
      </p:sp>
      <p:sp>
        <p:nvSpPr>
          <p:cNvPr id="4"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10</a:t>
            </a:fld>
            <a:endParaRPr lang="fr-FR"/>
          </a:p>
        </p:txBody>
      </p:sp>
      <p:pic>
        <p:nvPicPr>
          <p:cNvPr id="5" name="Image 4">
            <a:extLst>
              <a:ext uri="{FF2B5EF4-FFF2-40B4-BE49-F238E27FC236}">
                <a16:creationId xmlns:a16="http://schemas.microsoft.com/office/drawing/2014/main" id="{999387A1-E296-4BE7-9EA0-0D42E32498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133463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ph type="title"/>
          </p:nvPr>
        </p:nvSpPr>
        <p:spPr/>
        <p:txBody>
          <a:bodyPr/>
          <a:lstStyle/>
          <a:p>
            <a:r>
              <a:rPr lang="fr-FR" altLang="fr-FR" dirty="0"/>
              <a:t>Les employés</a:t>
            </a:r>
          </a:p>
        </p:txBody>
      </p:sp>
      <p:grpSp>
        <p:nvGrpSpPr>
          <p:cNvPr id="121863" name="Group 7"/>
          <p:cNvGrpSpPr>
            <a:grpSpLocks/>
          </p:cNvGrpSpPr>
          <p:nvPr/>
        </p:nvGrpSpPr>
        <p:grpSpPr bwMode="auto">
          <a:xfrm>
            <a:off x="820540" y="1766094"/>
            <a:ext cx="1865509" cy="2727324"/>
            <a:chOff x="567" y="1661"/>
            <a:chExt cx="952" cy="1718"/>
          </a:xfrm>
        </p:grpSpPr>
        <p:sp>
          <p:nvSpPr>
            <p:cNvPr id="121861" name="Text Box 5"/>
            <p:cNvSpPr txBox="1">
              <a:spLocks noChangeArrowheads="1"/>
            </p:cNvSpPr>
            <p:nvPr/>
          </p:nvSpPr>
          <p:spPr bwMode="auto">
            <a:xfrm>
              <a:off x="567" y="1661"/>
              <a:ext cx="952" cy="23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dirty="0"/>
                <a:t>Employé</a:t>
              </a:r>
            </a:p>
          </p:txBody>
        </p:sp>
        <p:sp>
          <p:nvSpPr>
            <p:cNvPr id="121862" name="Text Box 6"/>
            <p:cNvSpPr txBox="1">
              <a:spLocks noChangeArrowheads="1"/>
            </p:cNvSpPr>
            <p:nvPr/>
          </p:nvSpPr>
          <p:spPr bwMode="auto">
            <a:xfrm>
              <a:off x="567" y="1954"/>
              <a:ext cx="952" cy="14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fr-FR" altLang="fr-FR" dirty="0"/>
                <a:t> </a:t>
              </a:r>
              <a:r>
                <a:rPr lang="fr-FR" altLang="fr-FR" sz="1600" dirty="0"/>
                <a:t>Nom</a:t>
              </a:r>
            </a:p>
            <a:p>
              <a:pPr>
                <a:spcBef>
                  <a:spcPct val="50000"/>
                </a:spcBef>
                <a:buFontTx/>
                <a:buChar char="•"/>
              </a:pPr>
              <a:r>
                <a:rPr lang="fr-FR" altLang="fr-FR" sz="1600" dirty="0"/>
                <a:t> Prénom</a:t>
              </a:r>
            </a:p>
            <a:p>
              <a:pPr>
                <a:spcBef>
                  <a:spcPct val="50000"/>
                </a:spcBef>
                <a:buFontTx/>
                <a:buChar char="•"/>
              </a:pPr>
              <a:r>
                <a:rPr lang="fr-FR" altLang="fr-FR" sz="1600" dirty="0"/>
                <a:t> Fonction</a:t>
              </a:r>
            </a:p>
            <a:p>
              <a:pPr>
                <a:spcBef>
                  <a:spcPct val="50000"/>
                </a:spcBef>
                <a:buFontTx/>
                <a:buChar char="•"/>
              </a:pPr>
              <a:r>
                <a:rPr lang="fr-FR" altLang="fr-FR" sz="1600" dirty="0"/>
                <a:t>Date d’embouche</a:t>
              </a:r>
            </a:p>
            <a:p>
              <a:pPr>
                <a:spcBef>
                  <a:spcPct val="50000"/>
                </a:spcBef>
                <a:buFontTx/>
                <a:buChar char="•"/>
              </a:pPr>
              <a:r>
                <a:rPr lang="fr-FR" altLang="fr-FR" sz="1600" dirty="0"/>
                <a:t>Numéro de CNSS</a:t>
              </a:r>
            </a:p>
            <a:p>
              <a:pPr>
                <a:spcBef>
                  <a:spcPct val="50000"/>
                </a:spcBef>
                <a:buFontTx/>
                <a:buChar char="•"/>
              </a:pPr>
              <a:endParaRPr lang="fr-FR" altLang="fr-FR" dirty="0"/>
            </a:p>
          </p:txBody>
        </p:sp>
      </p:grpSp>
      <p:grpSp>
        <p:nvGrpSpPr>
          <p:cNvPr id="121864" name="Group 8"/>
          <p:cNvGrpSpPr>
            <a:grpSpLocks/>
          </p:cNvGrpSpPr>
          <p:nvPr/>
        </p:nvGrpSpPr>
        <p:grpSpPr bwMode="auto">
          <a:xfrm>
            <a:off x="5952491" y="1766094"/>
            <a:ext cx="2808287" cy="2497138"/>
            <a:chOff x="567" y="1661"/>
            <a:chExt cx="952" cy="1573"/>
          </a:xfrm>
        </p:grpSpPr>
        <p:sp>
          <p:nvSpPr>
            <p:cNvPr id="121865" name="Text Box 9"/>
            <p:cNvSpPr txBox="1">
              <a:spLocks noChangeArrowheads="1"/>
            </p:cNvSpPr>
            <p:nvPr/>
          </p:nvSpPr>
          <p:spPr bwMode="auto">
            <a:xfrm>
              <a:off x="567" y="1661"/>
              <a:ext cx="952" cy="233"/>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dirty="0"/>
                <a:t>Berrada</a:t>
              </a:r>
            </a:p>
          </p:txBody>
        </p:sp>
        <p:sp>
          <p:nvSpPr>
            <p:cNvPr id="121866" name="Text Box 10"/>
            <p:cNvSpPr txBox="1">
              <a:spLocks noChangeArrowheads="1"/>
            </p:cNvSpPr>
            <p:nvPr/>
          </p:nvSpPr>
          <p:spPr bwMode="auto">
            <a:xfrm>
              <a:off x="567" y="1954"/>
              <a:ext cx="952" cy="12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fr-FR" altLang="fr-FR" dirty="0"/>
                <a:t> Berrada</a:t>
              </a:r>
            </a:p>
            <a:p>
              <a:pPr>
                <a:spcBef>
                  <a:spcPct val="50000"/>
                </a:spcBef>
                <a:buFontTx/>
                <a:buChar char="•"/>
              </a:pPr>
              <a:r>
                <a:rPr lang="fr-FR" altLang="fr-FR" dirty="0"/>
                <a:t> Youcef</a:t>
              </a:r>
            </a:p>
            <a:p>
              <a:pPr>
                <a:spcBef>
                  <a:spcPct val="50000"/>
                </a:spcBef>
                <a:buFontTx/>
                <a:buChar char="•"/>
              </a:pPr>
              <a:r>
                <a:rPr lang="fr-FR" altLang="fr-FR" dirty="0"/>
                <a:t> Agent commercial</a:t>
              </a:r>
            </a:p>
            <a:p>
              <a:pPr>
                <a:spcBef>
                  <a:spcPct val="50000"/>
                </a:spcBef>
                <a:buFontTx/>
                <a:buChar char="•"/>
              </a:pPr>
              <a:r>
                <a:rPr lang="fr-FR" altLang="fr-FR" dirty="0"/>
                <a:t>10/03/2007</a:t>
              </a:r>
            </a:p>
            <a:p>
              <a:pPr>
                <a:spcBef>
                  <a:spcPct val="50000"/>
                </a:spcBef>
                <a:buFontTx/>
                <a:buChar char="•"/>
              </a:pPr>
              <a:r>
                <a:rPr lang="fr-FR" altLang="fr-FR" dirty="0"/>
                <a:t>587496</a:t>
              </a:r>
            </a:p>
          </p:txBody>
        </p:sp>
      </p:grpSp>
      <p:grpSp>
        <p:nvGrpSpPr>
          <p:cNvPr id="121867" name="Group 11"/>
          <p:cNvGrpSpPr>
            <a:grpSpLocks/>
          </p:cNvGrpSpPr>
          <p:nvPr/>
        </p:nvGrpSpPr>
        <p:grpSpPr bwMode="auto">
          <a:xfrm>
            <a:off x="9678036" y="1767049"/>
            <a:ext cx="1871662" cy="2497137"/>
            <a:chOff x="567" y="1661"/>
            <a:chExt cx="952" cy="1573"/>
          </a:xfrm>
        </p:grpSpPr>
        <p:sp>
          <p:nvSpPr>
            <p:cNvPr id="121868" name="Text Box 12"/>
            <p:cNvSpPr txBox="1">
              <a:spLocks noChangeArrowheads="1"/>
            </p:cNvSpPr>
            <p:nvPr/>
          </p:nvSpPr>
          <p:spPr bwMode="auto">
            <a:xfrm>
              <a:off x="567" y="1661"/>
              <a:ext cx="952" cy="233"/>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dirty="0" err="1"/>
                <a:t>Sailane</a:t>
              </a:r>
              <a:endParaRPr lang="fr-FR" altLang="fr-FR" dirty="0"/>
            </a:p>
          </p:txBody>
        </p:sp>
        <p:sp>
          <p:nvSpPr>
            <p:cNvPr id="121869" name="Text Box 13"/>
            <p:cNvSpPr txBox="1">
              <a:spLocks noChangeArrowheads="1"/>
            </p:cNvSpPr>
            <p:nvPr/>
          </p:nvSpPr>
          <p:spPr bwMode="auto">
            <a:xfrm>
              <a:off x="567" y="1954"/>
              <a:ext cx="952" cy="12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fr-FR" altLang="fr-FR" dirty="0"/>
                <a:t> </a:t>
              </a:r>
              <a:r>
                <a:rPr lang="fr-FR" altLang="fr-FR" dirty="0" err="1"/>
                <a:t>Sailane</a:t>
              </a:r>
              <a:endParaRPr lang="fr-FR" altLang="fr-FR" dirty="0"/>
            </a:p>
            <a:p>
              <a:pPr>
                <a:spcBef>
                  <a:spcPct val="50000"/>
                </a:spcBef>
                <a:buFontTx/>
                <a:buChar char="•"/>
              </a:pPr>
              <a:r>
                <a:rPr lang="fr-FR" altLang="fr-FR" dirty="0"/>
                <a:t> </a:t>
              </a:r>
              <a:r>
                <a:rPr lang="fr-FR" altLang="fr-FR" dirty="0" err="1"/>
                <a:t>Manal</a:t>
              </a:r>
              <a:endParaRPr lang="fr-FR" altLang="fr-FR" dirty="0"/>
            </a:p>
            <a:p>
              <a:pPr>
                <a:spcBef>
                  <a:spcPct val="50000"/>
                </a:spcBef>
                <a:buFontTx/>
                <a:buChar char="•"/>
              </a:pPr>
              <a:r>
                <a:rPr lang="fr-FR" altLang="fr-FR" dirty="0"/>
                <a:t> Comptable</a:t>
              </a:r>
            </a:p>
            <a:p>
              <a:pPr>
                <a:spcBef>
                  <a:spcPct val="50000"/>
                </a:spcBef>
                <a:buFontTx/>
                <a:buChar char="•"/>
              </a:pPr>
              <a:r>
                <a:rPr lang="fr-FR" altLang="fr-FR" dirty="0"/>
                <a:t>10/03/2005</a:t>
              </a:r>
            </a:p>
            <a:p>
              <a:pPr>
                <a:spcBef>
                  <a:spcPct val="50000"/>
                </a:spcBef>
                <a:buFontTx/>
                <a:buChar char="•"/>
              </a:pPr>
              <a:r>
                <a:rPr lang="fr-FR" altLang="fr-FR" dirty="0"/>
                <a:t>789562</a:t>
              </a:r>
            </a:p>
          </p:txBody>
        </p:sp>
      </p:grpSp>
      <p:grpSp>
        <p:nvGrpSpPr>
          <p:cNvPr id="121870" name="Group 14"/>
          <p:cNvGrpSpPr>
            <a:grpSpLocks/>
          </p:cNvGrpSpPr>
          <p:nvPr/>
        </p:nvGrpSpPr>
        <p:grpSpPr bwMode="auto">
          <a:xfrm>
            <a:off x="3380861" y="1766095"/>
            <a:ext cx="2404457" cy="2311401"/>
            <a:chOff x="296" y="1661"/>
            <a:chExt cx="1223" cy="1456"/>
          </a:xfrm>
        </p:grpSpPr>
        <p:sp>
          <p:nvSpPr>
            <p:cNvPr id="121871" name="Text Box 15"/>
            <p:cNvSpPr txBox="1">
              <a:spLocks noChangeArrowheads="1"/>
            </p:cNvSpPr>
            <p:nvPr/>
          </p:nvSpPr>
          <p:spPr bwMode="auto">
            <a:xfrm>
              <a:off x="296" y="1661"/>
              <a:ext cx="1223" cy="233"/>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FR" altLang="fr-FR" dirty="0" err="1"/>
                <a:t>Zniber</a:t>
              </a:r>
              <a:endParaRPr lang="fr-FR" altLang="fr-FR" dirty="0"/>
            </a:p>
          </p:txBody>
        </p:sp>
        <p:sp>
          <p:nvSpPr>
            <p:cNvPr id="121872" name="Text Box 16"/>
            <p:cNvSpPr txBox="1">
              <a:spLocks noChangeArrowheads="1"/>
            </p:cNvSpPr>
            <p:nvPr/>
          </p:nvSpPr>
          <p:spPr bwMode="auto">
            <a:xfrm>
              <a:off x="296" y="1954"/>
              <a:ext cx="1223" cy="1163"/>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fr-FR" altLang="fr-FR" dirty="0"/>
                <a:t> </a:t>
              </a:r>
              <a:r>
                <a:rPr lang="fr-FR" altLang="fr-FR" sz="1600" dirty="0" err="1"/>
                <a:t>Zniber</a:t>
              </a:r>
              <a:endParaRPr lang="fr-FR" altLang="fr-FR" sz="1600" dirty="0"/>
            </a:p>
            <a:p>
              <a:pPr>
                <a:spcBef>
                  <a:spcPct val="50000"/>
                </a:spcBef>
                <a:buFontTx/>
                <a:buChar char="•"/>
              </a:pPr>
              <a:r>
                <a:rPr lang="fr-FR" altLang="fr-FR" sz="1600" dirty="0"/>
                <a:t> Zineb</a:t>
              </a:r>
            </a:p>
            <a:p>
              <a:pPr>
                <a:spcBef>
                  <a:spcPct val="50000"/>
                </a:spcBef>
                <a:buFontTx/>
                <a:buChar char="•"/>
              </a:pPr>
              <a:r>
                <a:rPr lang="fr-FR" altLang="fr-FR" sz="1600" dirty="0"/>
                <a:t> Responsable Marketing</a:t>
              </a:r>
            </a:p>
            <a:p>
              <a:pPr>
                <a:spcBef>
                  <a:spcPct val="50000"/>
                </a:spcBef>
                <a:buFontTx/>
                <a:buChar char="•"/>
              </a:pPr>
              <a:r>
                <a:rPr lang="fr-FR" altLang="fr-FR" sz="1600" dirty="0"/>
                <a:t>01/02/2005</a:t>
              </a:r>
            </a:p>
            <a:p>
              <a:pPr>
                <a:spcBef>
                  <a:spcPct val="50000"/>
                </a:spcBef>
                <a:buFontTx/>
                <a:buChar char="•"/>
              </a:pPr>
              <a:r>
                <a:rPr lang="fr-FR" altLang="fr-FR" sz="1600" dirty="0"/>
                <a:t>254875</a:t>
              </a:r>
            </a:p>
          </p:txBody>
        </p:sp>
      </p:grpSp>
    </p:spTree>
    <p:extLst>
      <p:ext uri="{BB962C8B-B14F-4D97-AF65-F5344CB8AC3E}">
        <p14:creationId xmlns:p14="http://schemas.microsoft.com/office/powerpoint/2010/main" val="225812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753026" y="1491888"/>
            <a:ext cx="10871200" cy="4864462"/>
          </a:xfrm>
        </p:spPr>
        <p:txBody>
          <a:bodyPr>
            <a:normAutofit/>
          </a:bodyPr>
          <a:lstStyle/>
          <a:p>
            <a:r>
              <a:rPr lang="fr-FR" altLang="fr-FR" sz="2400" b="1" dirty="0"/>
              <a:t>Programmation dirigée par les données</a:t>
            </a:r>
            <a:r>
              <a:rPr lang="fr-FR" altLang="fr-FR" sz="2400" dirty="0"/>
              <a:t> et non par les traitements :</a:t>
            </a:r>
          </a:p>
          <a:p>
            <a:pPr lvl="2">
              <a:lnSpc>
                <a:spcPct val="90000"/>
              </a:lnSpc>
            </a:pPr>
            <a:r>
              <a:rPr lang="fr-FR" altLang="fr-FR" sz="2400" dirty="0"/>
              <a:t>les procédures existent toujours mais on se concentre d’abord sur les entités que l’on va manipuler avant de se concentrer sur la façon dont on va les manipuler</a:t>
            </a:r>
          </a:p>
          <a:p>
            <a:pPr>
              <a:lnSpc>
                <a:spcPct val="90000"/>
              </a:lnSpc>
            </a:pPr>
            <a:r>
              <a:rPr lang="fr-FR" altLang="fr-FR" sz="2400" dirty="0"/>
              <a:t>En informatique, un objet</a:t>
            </a:r>
          </a:p>
          <a:p>
            <a:pPr lvl="1">
              <a:lnSpc>
                <a:spcPct val="90000"/>
              </a:lnSpc>
            </a:pPr>
            <a:r>
              <a:rPr lang="fr-FR" altLang="fr-FR" dirty="0"/>
              <a:t>maintient son état dans des variables (appelées </a:t>
            </a:r>
            <a:r>
              <a:rPr lang="fr-FR" altLang="fr-FR" b="1" i="1" dirty="0"/>
              <a:t>propriétés , champs ou attributs</a:t>
            </a:r>
            <a:r>
              <a:rPr lang="fr-FR" altLang="fr-FR" dirty="0"/>
              <a:t>)</a:t>
            </a:r>
          </a:p>
          <a:p>
            <a:pPr lvl="1">
              <a:lnSpc>
                <a:spcPct val="90000"/>
              </a:lnSpc>
            </a:pPr>
            <a:r>
              <a:rPr lang="fr-FR" altLang="fr-FR" dirty="0"/>
              <a:t>implémente son comportement à l'aide de méthodes </a:t>
            </a:r>
          </a:p>
          <a:p>
            <a:pPr>
              <a:lnSpc>
                <a:spcPct val="90000"/>
              </a:lnSpc>
            </a:pPr>
            <a:r>
              <a:rPr lang="fr-FR" altLang="fr-FR" sz="2400" dirty="0"/>
              <a:t>Cycle de vie</a:t>
            </a:r>
          </a:p>
          <a:p>
            <a:pPr lvl="1">
              <a:lnSpc>
                <a:spcPct val="90000"/>
              </a:lnSpc>
            </a:pPr>
            <a:r>
              <a:rPr lang="fr-FR" altLang="fr-FR" dirty="0"/>
              <a:t>construction (en mémoire)</a:t>
            </a:r>
          </a:p>
          <a:p>
            <a:pPr lvl="1">
              <a:lnSpc>
                <a:spcPct val="90000"/>
              </a:lnSpc>
            </a:pPr>
            <a:r>
              <a:rPr lang="fr-FR" altLang="fr-FR" dirty="0"/>
              <a:t>Utilisation (changements d’état par affectations, comportements par exécution de méthodes)</a:t>
            </a:r>
          </a:p>
          <a:p>
            <a:pPr lvl="1">
              <a:lnSpc>
                <a:spcPct val="90000"/>
              </a:lnSpc>
            </a:pPr>
            <a:r>
              <a:rPr lang="fr-FR" altLang="fr-FR" dirty="0"/>
              <a:t>destruction</a:t>
            </a:r>
          </a:p>
          <a:p>
            <a:pPr lvl="2">
              <a:lnSpc>
                <a:spcPct val="90000"/>
              </a:lnSpc>
            </a:pPr>
            <a:endParaRPr lang="fr-FR" altLang="fr-FR" sz="1800" dirty="0"/>
          </a:p>
        </p:txBody>
      </p:sp>
      <p:sp>
        <p:nvSpPr>
          <p:cNvPr id="18435" name="Rectangle 2"/>
          <p:cNvSpPr>
            <a:spLocks noGrp="1" noChangeArrowheads="1"/>
          </p:cNvSpPr>
          <p:nvPr>
            <p:ph type="title"/>
          </p:nvPr>
        </p:nvSpPr>
        <p:spPr>
          <a:xfrm>
            <a:off x="1856634" y="50104"/>
            <a:ext cx="10363200" cy="1104900"/>
          </a:xfrm>
        </p:spPr>
        <p:txBody>
          <a:bodyPr/>
          <a:lstStyle/>
          <a:p>
            <a:r>
              <a:rPr lang="fr-FR" altLang="fr-FR" dirty="0"/>
              <a:t>L’approche objet</a:t>
            </a:r>
          </a:p>
        </p:txBody>
      </p:sp>
      <p:sp>
        <p:nvSpPr>
          <p:cNvPr id="4"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12</a:t>
            </a:fld>
            <a:endParaRPr lang="fr-FR"/>
          </a:p>
        </p:txBody>
      </p:sp>
      <p:pic>
        <p:nvPicPr>
          <p:cNvPr id="5" name="Image 4">
            <a:extLst>
              <a:ext uri="{FF2B5EF4-FFF2-40B4-BE49-F238E27FC236}">
                <a16:creationId xmlns:a16="http://schemas.microsoft.com/office/drawing/2014/main" id="{F9867724-0CCF-4AF2-B7D0-8FF8643DA7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327007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fr-FR" dirty="0"/>
              <a:t>Exercice1:</a:t>
            </a:r>
          </a:p>
        </p:txBody>
      </p:sp>
      <p:sp>
        <p:nvSpPr>
          <p:cNvPr id="19460" name="Rectangle 6"/>
          <p:cNvSpPr>
            <a:spLocks noGrp="1" noChangeArrowheads="1"/>
          </p:cNvSpPr>
          <p:nvPr>
            <p:ph type="body" idx="1"/>
          </p:nvPr>
        </p:nvSpPr>
        <p:spPr>
          <a:xfrm>
            <a:off x="1355090" y="3489960"/>
            <a:ext cx="9309100" cy="2362200"/>
          </a:xfrm>
        </p:spPr>
        <p:txBody>
          <a:bodyPr/>
          <a:lstStyle/>
          <a:p>
            <a:r>
              <a:rPr lang="fr-FR" altLang="fr-FR" dirty="0"/>
              <a:t>Propriétés intéressantes?</a:t>
            </a:r>
          </a:p>
          <a:p>
            <a:r>
              <a:rPr lang="fr-FR" altLang="fr-FR" dirty="0"/>
              <a:t>Actions intéressantes?</a:t>
            </a:r>
          </a:p>
          <a:p>
            <a:pPr>
              <a:buFont typeface="Monotype Sorts" pitchFamily="2" charset="2"/>
              <a:buNone/>
            </a:pPr>
            <a:r>
              <a:rPr lang="fr-FR" altLang="fr-FR" dirty="0"/>
              <a:t>(d’une banque, d’un hôtel, etc…)</a:t>
            </a:r>
          </a:p>
        </p:txBody>
      </p:sp>
      <p:sp>
        <p:nvSpPr>
          <p:cNvPr id="5"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13</a:t>
            </a:fld>
            <a:endParaRPr lang="fr-FR"/>
          </a:p>
        </p:txBody>
      </p:sp>
      <p:sp>
        <p:nvSpPr>
          <p:cNvPr id="3" name="ZoneTexte 2"/>
          <p:cNvSpPr txBox="1"/>
          <p:nvPr/>
        </p:nvSpPr>
        <p:spPr>
          <a:xfrm>
            <a:off x="2986088" y="1843087"/>
            <a:ext cx="2928937" cy="923330"/>
          </a:xfrm>
          <a:prstGeom prst="rect">
            <a:avLst/>
          </a:prstGeom>
          <a:noFill/>
        </p:spPr>
        <p:txBody>
          <a:bodyPr wrap="square" rtlCol="0">
            <a:spAutoFit/>
          </a:bodyPr>
          <a:lstStyle/>
          <a:p>
            <a:r>
              <a:rPr lang="fr-FR" sz="5400" dirty="0"/>
              <a:t>Client</a:t>
            </a:r>
          </a:p>
        </p:txBody>
      </p:sp>
      <p:pic>
        <p:nvPicPr>
          <p:cNvPr id="6" name="Image 5">
            <a:extLst>
              <a:ext uri="{FF2B5EF4-FFF2-40B4-BE49-F238E27FC236}">
                <a16:creationId xmlns:a16="http://schemas.microsoft.com/office/drawing/2014/main" id="{1D9596E8-CE80-4E25-8081-FB8DEF5BC5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146942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40282" y="377651"/>
            <a:ext cx="8651255" cy="1325563"/>
          </a:xfrm>
        </p:spPr>
        <p:txBody>
          <a:bodyPr/>
          <a:lstStyle/>
          <a:p>
            <a:pPr algn="ctr"/>
            <a:r>
              <a:rPr lang="en-US" altLang="fr-FR" dirty="0"/>
              <a:t>Classes</a:t>
            </a:r>
          </a:p>
        </p:txBody>
      </p:sp>
      <p:sp>
        <p:nvSpPr>
          <p:cNvPr id="20483" name="Rectangle 3"/>
          <p:cNvSpPr>
            <a:spLocks noGrp="1" noChangeArrowheads="1"/>
          </p:cNvSpPr>
          <p:nvPr>
            <p:ph type="body" idx="1"/>
          </p:nvPr>
        </p:nvSpPr>
        <p:spPr>
          <a:xfrm>
            <a:off x="276770" y="1669128"/>
            <a:ext cx="10363200" cy="3352800"/>
          </a:xfrm>
        </p:spPr>
        <p:txBody>
          <a:bodyPr/>
          <a:lstStyle/>
          <a:p>
            <a:pPr marL="0" indent="0" algn="ctr">
              <a:buNone/>
            </a:pPr>
            <a:r>
              <a:rPr lang="fr-FR" altLang="fr-FR" dirty="0"/>
              <a:t>Programmation d’objets = La Classe </a:t>
            </a:r>
          </a:p>
          <a:p>
            <a:r>
              <a:rPr lang="fr-FR" altLang="fr-FR" dirty="0"/>
              <a:t>Une classe décrit un ensemble d’objets qui ont :</a:t>
            </a:r>
          </a:p>
          <a:p>
            <a:pPr lvl="1"/>
            <a:r>
              <a:rPr lang="fr-FR" altLang="fr-FR" dirty="0"/>
              <a:t>Les mêmes types de données,</a:t>
            </a:r>
          </a:p>
          <a:p>
            <a:pPr lvl="1"/>
            <a:r>
              <a:rPr lang="fr-FR" altLang="fr-FR" dirty="0"/>
              <a:t>Les mêmes types de traitement</a:t>
            </a:r>
          </a:p>
          <a:p>
            <a:endParaRPr lang="fr-FR" altLang="fr-FR" dirty="0"/>
          </a:p>
        </p:txBody>
      </p:sp>
      <p:sp>
        <p:nvSpPr>
          <p:cNvPr id="4"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14</a:t>
            </a:fld>
            <a:endParaRPr lang="fr-FR"/>
          </a:p>
        </p:txBody>
      </p:sp>
      <p:sp>
        <p:nvSpPr>
          <p:cNvPr id="5" name="Rectangle 3"/>
          <p:cNvSpPr txBox="1">
            <a:spLocks noChangeArrowheads="1"/>
          </p:cNvSpPr>
          <p:nvPr/>
        </p:nvSpPr>
        <p:spPr>
          <a:xfrm>
            <a:off x="799950" y="3754795"/>
            <a:ext cx="10363200" cy="152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ltLang="fr-FR" dirty="0"/>
              <a:t> Les objets ayant des mêmes propriétés et les mêmes méthodes peuvent être mis dans une classe.</a:t>
            </a:r>
          </a:p>
        </p:txBody>
      </p:sp>
      <p:sp>
        <p:nvSpPr>
          <p:cNvPr id="6" name="Rectangle 4"/>
          <p:cNvSpPr>
            <a:spLocks noChangeArrowheads="1"/>
          </p:cNvSpPr>
          <p:nvPr/>
        </p:nvSpPr>
        <p:spPr bwMode="auto">
          <a:xfrm>
            <a:off x="1304413" y="5466735"/>
            <a:ext cx="103632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r>
              <a:rPr lang="fr-FR" altLang="fr-FR" dirty="0"/>
              <a:t> </a:t>
            </a:r>
            <a:r>
              <a:rPr lang="fr-FR" altLang="fr-FR" b="1" dirty="0">
                <a:solidFill>
                  <a:srgbClr val="FF0000"/>
                </a:solidFill>
              </a:rPr>
              <a:t>Une classe sera définie par les propriétés et les méthodes sur ses éléments.</a:t>
            </a:r>
          </a:p>
        </p:txBody>
      </p:sp>
      <p:sp>
        <p:nvSpPr>
          <p:cNvPr id="7" name="Line 5"/>
          <p:cNvSpPr>
            <a:spLocks noChangeShapeType="1"/>
          </p:cNvSpPr>
          <p:nvPr/>
        </p:nvSpPr>
        <p:spPr bwMode="auto">
          <a:xfrm>
            <a:off x="5261811" y="4668253"/>
            <a:ext cx="1197120" cy="79848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8" name="Image 7">
            <a:extLst>
              <a:ext uri="{FF2B5EF4-FFF2-40B4-BE49-F238E27FC236}">
                <a16:creationId xmlns:a16="http://schemas.microsoft.com/office/drawing/2014/main" id="{BAD1A5F7-25FD-4F84-B06B-9F46B33ED8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1312270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840282" y="109318"/>
            <a:ext cx="10515600" cy="1325563"/>
          </a:xfrm>
        </p:spPr>
        <p:txBody>
          <a:bodyPr/>
          <a:lstStyle/>
          <a:p>
            <a:r>
              <a:rPr lang="en-US" altLang="fr-FR" dirty="0" err="1"/>
              <a:t>Classe</a:t>
            </a:r>
            <a:r>
              <a:rPr lang="en-US" altLang="fr-FR" dirty="0"/>
              <a:t> : </a:t>
            </a:r>
            <a:r>
              <a:rPr lang="en-US" altLang="fr-FR" b="1" dirty="0">
                <a:solidFill>
                  <a:srgbClr val="FF0000"/>
                </a:solidFill>
              </a:rPr>
              <a:t>ENCAPSULATION</a:t>
            </a:r>
            <a:endParaRPr lang="en-US" altLang="fr-FR" dirty="0"/>
          </a:p>
        </p:txBody>
      </p:sp>
      <p:sp>
        <p:nvSpPr>
          <p:cNvPr id="27651" name="Rectangle 4"/>
          <p:cNvSpPr>
            <a:spLocks noChangeArrowheads="1"/>
          </p:cNvSpPr>
          <p:nvPr/>
        </p:nvSpPr>
        <p:spPr bwMode="auto">
          <a:xfrm>
            <a:off x="1670050" y="3403614"/>
            <a:ext cx="3149600" cy="1138236"/>
          </a:xfrm>
          <a:prstGeom prst="rect">
            <a:avLst/>
          </a:prstGeom>
          <a:solidFill>
            <a:srgbClr val="000066"/>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buFont typeface="Monotype Sorts" pitchFamily="2" charset="2"/>
              <a:buNone/>
            </a:pPr>
            <a:r>
              <a:rPr lang="fr-FR" altLang="fr-FR" dirty="0">
                <a:solidFill>
                  <a:srgbClr val="FFFF00"/>
                </a:solidFill>
              </a:rPr>
              <a:t>Propriétés ou attributs</a:t>
            </a:r>
            <a:endParaRPr lang="fr-FR" altLang="fr-FR" dirty="0"/>
          </a:p>
        </p:txBody>
      </p:sp>
      <p:sp>
        <p:nvSpPr>
          <p:cNvPr id="27652" name="Rectangle 5"/>
          <p:cNvSpPr>
            <a:spLocks noChangeArrowheads="1"/>
          </p:cNvSpPr>
          <p:nvPr/>
        </p:nvSpPr>
        <p:spPr bwMode="auto">
          <a:xfrm>
            <a:off x="1670050" y="4846650"/>
            <a:ext cx="3149600" cy="609600"/>
          </a:xfrm>
          <a:prstGeom prst="rect">
            <a:avLst/>
          </a:prstGeom>
          <a:solidFill>
            <a:srgbClr val="00FF00"/>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buFont typeface="Monotype Sorts" pitchFamily="2" charset="2"/>
              <a:buNone/>
            </a:pPr>
            <a:r>
              <a:rPr lang="fr-FR" altLang="fr-FR" dirty="0">
                <a:solidFill>
                  <a:srgbClr val="FF0000"/>
                </a:solidFill>
              </a:rPr>
              <a:t>méthodes</a:t>
            </a:r>
            <a:endParaRPr lang="fr-FR" altLang="fr-FR" dirty="0"/>
          </a:p>
        </p:txBody>
      </p:sp>
      <p:sp>
        <p:nvSpPr>
          <p:cNvPr id="27653" name="Rectangle 6"/>
          <p:cNvSpPr>
            <a:spLocks noChangeArrowheads="1"/>
          </p:cNvSpPr>
          <p:nvPr/>
        </p:nvSpPr>
        <p:spPr bwMode="auto">
          <a:xfrm>
            <a:off x="1365250" y="3163957"/>
            <a:ext cx="3759200" cy="268832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0"/>
              </a:spcBef>
              <a:buClrTx/>
              <a:buSzTx/>
              <a:buFontTx/>
              <a:buNone/>
            </a:pPr>
            <a:endParaRPr kumimoji="0" lang="fr-FR" altLang="fr-FR" sz="2400"/>
          </a:p>
        </p:txBody>
      </p:sp>
      <p:sp>
        <p:nvSpPr>
          <p:cNvPr id="27654" name="Text Box 11"/>
          <p:cNvSpPr txBox="1">
            <a:spLocks noChangeArrowheads="1"/>
          </p:cNvSpPr>
          <p:nvPr/>
        </p:nvSpPr>
        <p:spPr bwMode="auto">
          <a:xfrm>
            <a:off x="163129" y="1006248"/>
            <a:ext cx="10300832"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0"/>
              </a:spcBef>
              <a:buClrTx/>
              <a:buSzTx/>
              <a:buFontTx/>
              <a:buNone/>
            </a:pPr>
            <a:r>
              <a:rPr kumimoji="0" lang="fr-FR" sz="2000" dirty="0"/>
              <a:t>Le concept d'encapsulation est un concept très utile de la POO. Il permet en particulier d’éviter une modification par erreur des données d’un objet. En effet, il n’est alors pas possible d’agir directement sur les données d’un objet ; il est nécessaire de passer par ses méthodes qui jouent le rôle d’interface obligatoire.</a:t>
            </a:r>
          </a:p>
          <a:p>
            <a:pPr>
              <a:spcBef>
                <a:spcPct val="0"/>
              </a:spcBef>
              <a:buClrTx/>
              <a:buSzTx/>
              <a:buFontTx/>
              <a:buNone/>
            </a:pPr>
            <a:r>
              <a:rPr kumimoji="0" lang="fr-FR" altLang="fr-FR" sz="2400" dirty="0"/>
              <a:t>Regrouper dans le même objet les données et traitements qui lui sont spécifiques.</a:t>
            </a:r>
          </a:p>
        </p:txBody>
      </p:sp>
      <p:sp>
        <p:nvSpPr>
          <p:cNvPr id="8"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15</a:t>
            </a:fld>
            <a:endParaRPr lang="fr-FR"/>
          </a:p>
        </p:txBody>
      </p:sp>
      <p:grpSp>
        <p:nvGrpSpPr>
          <p:cNvPr id="10" name="Group 7"/>
          <p:cNvGrpSpPr>
            <a:grpSpLocks/>
          </p:cNvGrpSpPr>
          <p:nvPr/>
        </p:nvGrpSpPr>
        <p:grpSpPr bwMode="auto">
          <a:xfrm>
            <a:off x="6165327" y="3095046"/>
            <a:ext cx="1865509" cy="2727324"/>
            <a:chOff x="567" y="1661"/>
            <a:chExt cx="952" cy="1718"/>
          </a:xfrm>
        </p:grpSpPr>
        <p:sp>
          <p:nvSpPr>
            <p:cNvPr id="11" name="Text Box 5"/>
            <p:cNvSpPr txBox="1">
              <a:spLocks noChangeArrowheads="1"/>
            </p:cNvSpPr>
            <p:nvPr/>
          </p:nvSpPr>
          <p:spPr bwMode="auto">
            <a:xfrm>
              <a:off x="567" y="1661"/>
              <a:ext cx="952" cy="23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dirty="0"/>
                <a:t>Employé</a:t>
              </a:r>
            </a:p>
          </p:txBody>
        </p:sp>
        <p:sp>
          <p:nvSpPr>
            <p:cNvPr id="12" name="Text Box 6"/>
            <p:cNvSpPr txBox="1">
              <a:spLocks noChangeArrowheads="1"/>
            </p:cNvSpPr>
            <p:nvPr/>
          </p:nvSpPr>
          <p:spPr bwMode="auto">
            <a:xfrm>
              <a:off x="567" y="1954"/>
              <a:ext cx="952" cy="14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fr-FR" altLang="fr-FR" dirty="0"/>
                <a:t> </a:t>
              </a:r>
              <a:r>
                <a:rPr lang="fr-FR" altLang="fr-FR" sz="1600" dirty="0"/>
                <a:t>Nom</a:t>
              </a:r>
            </a:p>
            <a:p>
              <a:pPr>
                <a:spcBef>
                  <a:spcPct val="50000"/>
                </a:spcBef>
                <a:buFontTx/>
                <a:buChar char="•"/>
              </a:pPr>
              <a:r>
                <a:rPr lang="fr-FR" altLang="fr-FR" sz="1600" dirty="0"/>
                <a:t> Prénom</a:t>
              </a:r>
            </a:p>
            <a:p>
              <a:pPr>
                <a:spcBef>
                  <a:spcPct val="50000"/>
                </a:spcBef>
                <a:buFontTx/>
                <a:buChar char="•"/>
              </a:pPr>
              <a:r>
                <a:rPr lang="fr-FR" altLang="fr-FR" sz="1600" dirty="0"/>
                <a:t> Fonction</a:t>
              </a:r>
            </a:p>
            <a:p>
              <a:pPr>
                <a:spcBef>
                  <a:spcPct val="50000"/>
                </a:spcBef>
                <a:buFontTx/>
                <a:buChar char="•"/>
              </a:pPr>
              <a:r>
                <a:rPr lang="fr-FR" altLang="fr-FR" sz="1600" dirty="0"/>
                <a:t>Date d’embouche</a:t>
              </a:r>
            </a:p>
            <a:p>
              <a:pPr>
                <a:spcBef>
                  <a:spcPct val="50000"/>
                </a:spcBef>
                <a:buFontTx/>
                <a:buChar char="•"/>
              </a:pPr>
              <a:r>
                <a:rPr lang="fr-FR" altLang="fr-FR" sz="1600" dirty="0"/>
                <a:t>Numéro de CNSS</a:t>
              </a:r>
            </a:p>
            <a:p>
              <a:pPr>
                <a:spcBef>
                  <a:spcPct val="50000"/>
                </a:spcBef>
                <a:buFontTx/>
                <a:buChar char="•"/>
              </a:pPr>
              <a:endParaRPr lang="fr-FR" altLang="fr-FR" dirty="0"/>
            </a:p>
          </p:txBody>
        </p:sp>
      </p:grpSp>
      <p:sp>
        <p:nvSpPr>
          <p:cNvPr id="13" name="Text Box 6"/>
          <p:cNvSpPr txBox="1">
            <a:spLocks noChangeArrowheads="1"/>
          </p:cNvSpPr>
          <p:nvPr/>
        </p:nvSpPr>
        <p:spPr bwMode="auto">
          <a:xfrm>
            <a:off x="6165326" y="5917620"/>
            <a:ext cx="1865509" cy="73866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fr-FR" altLang="fr-FR" dirty="0"/>
              <a:t> </a:t>
            </a:r>
            <a:r>
              <a:rPr lang="fr-FR" altLang="fr-FR" sz="1600" dirty="0"/>
              <a:t>Changer-Fonction</a:t>
            </a:r>
          </a:p>
          <a:p>
            <a:pPr>
              <a:spcBef>
                <a:spcPct val="50000"/>
              </a:spcBef>
              <a:buFontTx/>
              <a:buChar char="•"/>
            </a:pPr>
            <a:r>
              <a:rPr lang="fr-FR" altLang="fr-FR" sz="1600" dirty="0"/>
              <a:t> Démissionner</a:t>
            </a:r>
          </a:p>
        </p:txBody>
      </p:sp>
      <mc:AlternateContent xmlns:mc="http://schemas.openxmlformats.org/markup-compatibility/2006" xmlns:p14="http://schemas.microsoft.com/office/powerpoint/2010/main">
        <mc:Choice Requires="p14">
          <p:contentPart p14:bwMode="auto" r:id="rId2">
            <p14:nvContentPartPr>
              <p14:cNvPr id="15" name="Encre 14">
                <a:extLst>
                  <a:ext uri="{FF2B5EF4-FFF2-40B4-BE49-F238E27FC236}">
                    <a16:creationId xmlns:a16="http://schemas.microsoft.com/office/drawing/2014/main" id="{0AEB3DC7-9E76-4D73-BC31-732C4F4B6BC3}"/>
                  </a:ext>
                </a:extLst>
              </p14:cNvPr>
              <p14:cNvContentPartPr/>
              <p14:nvPr/>
            </p14:nvContentPartPr>
            <p14:xfrm>
              <a:off x="9399428" y="2957473"/>
              <a:ext cx="230760" cy="88920"/>
            </p14:xfrm>
          </p:contentPart>
        </mc:Choice>
        <mc:Fallback xmlns="">
          <p:pic>
            <p:nvPicPr>
              <p:cNvPr id="15" name="Encre 14">
                <a:extLst>
                  <a:ext uri="{FF2B5EF4-FFF2-40B4-BE49-F238E27FC236}">
                    <a16:creationId xmlns:a16="http://schemas.microsoft.com/office/drawing/2014/main" id="{0AEB3DC7-9E76-4D73-BC31-732C4F4B6BC3}"/>
                  </a:ext>
                </a:extLst>
              </p:cNvPr>
              <p:cNvPicPr/>
              <p:nvPr/>
            </p:nvPicPr>
            <p:blipFill>
              <a:blip r:embed="rId23"/>
              <a:stretch>
                <a:fillRect/>
              </a:stretch>
            </p:blipFill>
            <p:spPr>
              <a:xfrm>
                <a:off x="9390428" y="2948833"/>
                <a:ext cx="248400" cy="106560"/>
              </a:xfrm>
              <a:prstGeom prst="rect">
                <a:avLst/>
              </a:prstGeom>
            </p:spPr>
          </p:pic>
        </mc:Fallback>
      </mc:AlternateContent>
      <p:pic>
        <p:nvPicPr>
          <p:cNvPr id="14" name="Image 13">
            <a:extLst>
              <a:ext uri="{FF2B5EF4-FFF2-40B4-BE49-F238E27FC236}">
                <a16:creationId xmlns:a16="http://schemas.microsoft.com/office/drawing/2014/main" id="{CDCB7368-58C0-4F84-BE20-23BC8D14551E}"/>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36640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fr-FR" dirty="0"/>
              <a:t>Instantiation</a:t>
            </a:r>
          </a:p>
        </p:txBody>
      </p:sp>
      <p:sp>
        <p:nvSpPr>
          <p:cNvPr id="30723" name="Rectangle 3"/>
          <p:cNvSpPr>
            <a:spLocks noGrp="1" noChangeArrowheads="1"/>
          </p:cNvSpPr>
          <p:nvPr>
            <p:ph type="body" idx="1"/>
          </p:nvPr>
        </p:nvSpPr>
        <p:spPr>
          <a:xfrm>
            <a:off x="1320800" y="2286000"/>
            <a:ext cx="10363200" cy="2895600"/>
          </a:xfrm>
        </p:spPr>
        <p:txBody>
          <a:bodyPr/>
          <a:lstStyle/>
          <a:p>
            <a:r>
              <a:rPr lang="fr-FR" altLang="fr-FR" dirty="0"/>
              <a:t> Un objet est une </a:t>
            </a:r>
            <a:r>
              <a:rPr lang="fr-FR" altLang="fr-FR" dirty="0">
                <a:solidFill>
                  <a:srgbClr val="FF0000"/>
                </a:solidFill>
              </a:rPr>
              <a:t>instance</a:t>
            </a:r>
            <a:r>
              <a:rPr lang="fr-FR" altLang="fr-FR" dirty="0"/>
              <a:t> d’une classe</a:t>
            </a:r>
          </a:p>
          <a:p>
            <a:r>
              <a:rPr lang="fr-FR" altLang="fr-FR" dirty="0"/>
              <a:t> Les propriétés (i.e. des variables) de la classe ont des </a:t>
            </a:r>
            <a:r>
              <a:rPr lang="fr-FR" altLang="fr-FR" dirty="0">
                <a:solidFill>
                  <a:srgbClr val="FF0000"/>
                </a:solidFill>
              </a:rPr>
              <a:t>valeurs</a:t>
            </a:r>
            <a:r>
              <a:rPr lang="fr-FR" altLang="fr-FR" dirty="0"/>
              <a:t>.</a:t>
            </a:r>
          </a:p>
          <a:p>
            <a:r>
              <a:rPr lang="fr-FR" altLang="fr-FR" dirty="0"/>
              <a:t> Les méthodes de la classe </a:t>
            </a:r>
            <a:r>
              <a:rPr lang="fr-FR" altLang="fr-FR" dirty="0">
                <a:solidFill>
                  <a:srgbClr val="FF0000"/>
                </a:solidFill>
              </a:rPr>
              <a:t>fonctionnent</a:t>
            </a:r>
            <a:r>
              <a:rPr lang="fr-FR" altLang="fr-FR" dirty="0"/>
              <a:t> sur l ’objet.</a:t>
            </a:r>
          </a:p>
        </p:txBody>
      </p:sp>
      <p:sp>
        <p:nvSpPr>
          <p:cNvPr id="4"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16</a:t>
            </a:fld>
            <a:endParaRPr lang="fr-FR"/>
          </a:p>
        </p:txBody>
      </p:sp>
      <p:pic>
        <p:nvPicPr>
          <p:cNvPr id="5" name="Image 4">
            <a:extLst>
              <a:ext uri="{FF2B5EF4-FFF2-40B4-BE49-F238E27FC236}">
                <a16:creationId xmlns:a16="http://schemas.microsoft.com/office/drawing/2014/main" id="{BB38000A-9507-4215-981E-12E5835545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35347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fr-FR" altLang="fr-FR" dirty="0"/>
              <a:t>Une instance de la classe Employé</a:t>
            </a:r>
          </a:p>
        </p:txBody>
      </p:sp>
      <p:sp>
        <p:nvSpPr>
          <p:cNvPr id="31747" name="Rectangle 3"/>
          <p:cNvSpPr>
            <a:spLocks noChangeArrowheads="1"/>
          </p:cNvSpPr>
          <p:nvPr/>
        </p:nvSpPr>
        <p:spPr bwMode="auto">
          <a:xfrm>
            <a:off x="550863" y="1977973"/>
            <a:ext cx="6400800" cy="3468329"/>
          </a:xfrm>
          <a:prstGeom prst="rect">
            <a:avLst/>
          </a:prstGeom>
          <a:solidFill>
            <a:srgbClr val="000066"/>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buFont typeface="Monotype Sorts" pitchFamily="2" charset="2"/>
              <a:buNone/>
            </a:pPr>
            <a:r>
              <a:rPr lang="fr-FR" altLang="fr-FR" u="sng" dirty="0">
                <a:solidFill>
                  <a:srgbClr val="FFFF00"/>
                </a:solidFill>
              </a:rPr>
              <a:t>propriétés</a:t>
            </a:r>
            <a:r>
              <a:rPr lang="fr-FR" altLang="fr-FR" dirty="0">
                <a:solidFill>
                  <a:srgbClr val="FFFF00"/>
                </a:solidFill>
              </a:rPr>
              <a:t> </a:t>
            </a:r>
          </a:p>
          <a:p>
            <a:pPr lvl="1"/>
            <a:r>
              <a:rPr lang="fr-FR" altLang="fr-FR" dirty="0">
                <a:solidFill>
                  <a:srgbClr val="FFFF00"/>
                </a:solidFill>
              </a:rPr>
              <a:t>Nom = Berrada</a:t>
            </a:r>
          </a:p>
          <a:p>
            <a:pPr lvl="1"/>
            <a:r>
              <a:rPr lang="fr-FR" altLang="fr-FR" dirty="0">
                <a:solidFill>
                  <a:srgbClr val="FFFF00"/>
                </a:solidFill>
              </a:rPr>
              <a:t>Prénom = Youcef</a:t>
            </a:r>
          </a:p>
          <a:p>
            <a:pPr lvl="1"/>
            <a:r>
              <a:rPr lang="fr-FR" altLang="fr-FR" dirty="0">
                <a:solidFill>
                  <a:srgbClr val="FFFF00"/>
                </a:solidFill>
              </a:rPr>
              <a:t>Fonction = Agent commercial</a:t>
            </a:r>
          </a:p>
          <a:p>
            <a:pPr lvl="1"/>
            <a:r>
              <a:rPr lang="fr-FR" altLang="fr-FR" dirty="0">
                <a:solidFill>
                  <a:srgbClr val="FFFF00"/>
                </a:solidFill>
              </a:rPr>
              <a:t>Date d’embouche = 12/01/2007</a:t>
            </a:r>
          </a:p>
        </p:txBody>
      </p:sp>
      <p:sp>
        <p:nvSpPr>
          <p:cNvPr id="31748" name="Rectangle 4"/>
          <p:cNvSpPr>
            <a:spLocks noChangeArrowheads="1"/>
          </p:cNvSpPr>
          <p:nvPr/>
        </p:nvSpPr>
        <p:spPr bwMode="auto">
          <a:xfrm>
            <a:off x="7725441" y="2149423"/>
            <a:ext cx="3352800" cy="2895600"/>
          </a:xfrm>
          <a:prstGeom prst="rect">
            <a:avLst/>
          </a:prstGeom>
          <a:solidFill>
            <a:srgbClr val="00FF00"/>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buFont typeface="Monotype Sorts" pitchFamily="2" charset="2"/>
              <a:buNone/>
            </a:pPr>
            <a:r>
              <a:rPr lang="en-US" altLang="fr-FR" dirty="0">
                <a:solidFill>
                  <a:srgbClr val="FF0000"/>
                </a:solidFill>
              </a:rPr>
              <a:t> </a:t>
            </a:r>
            <a:r>
              <a:rPr lang="fr-FR" altLang="fr-FR" u="sng" dirty="0">
                <a:solidFill>
                  <a:srgbClr val="FF0000"/>
                </a:solidFill>
              </a:rPr>
              <a:t>méthodes</a:t>
            </a:r>
            <a:r>
              <a:rPr lang="fr-FR" altLang="fr-FR" dirty="0">
                <a:solidFill>
                  <a:srgbClr val="FF0000"/>
                </a:solidFill>
              </a:rPr>
              <a:t> </a:t>
            </a:r>
          </a:p>
          <a:p>
            <a:pPr lvl="1"/>
            <a:r>
              <a:rPr lang="fr-FR" altLang="fr-FR" dirty="0">
                <a:solidFill>
                  <a:srgbClr val="FF0000"/>
                </a:solidFill>
              </a:rPr>
              <a:t>Changer de fonction</a:t>
            </a:r>
          </a:p>
          <a:p>
            <a:pPr lvl="1"/>
            <a:r>
              <a:rPr lang="fr-FR" altLang="fr-FR" dirty="0">
                <a:solidFill>
                  <a:srgbClr val="FF0000"/>
                </a:solidFill>
              </a:rPr>
              <a:t>Démissionner</a:t>
            </a:r>
          </a:p>
          <a:p>
            <a:pPr lvl="1"/>
            <a:r>
              <a:rPr lang="fr-FR" altLang="fr-FR" dirty="0">
                <a:solidFill>
                  <a:srgbClr val="FF0000"/>
                </a:solidFill>
              </a:rPr>
              <a:t>S’absenter</a:t>
            </a:r>
          </a:p>
        </p:txBody>
      </p:sp>
      <p:sp>
        <p:nvSpPr>
          <p:cNvPr id="5"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17</a:t>
            </a:fld>
            <a:endParaRPr lang="fr-FR"/>
          </a:p>
        </p:txBody>
      </p:sp>
      <p:pic>
        <p:nvPicPr>
          <p:cNvPr id="6" name="Image 5">
            <a:extLst>
              <a:ext uri="{FF2B5EF4-FFF2-40B4-BE49-F238E27FC236}">
                <a16:creationId xmlns:a16="http://schemas.microsoft.com/office/drawing/2014/main" id="{A3F5C3BD-1F2F-4148-BC9C-1F28FCD1F7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404053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ppt_x"/>
                                          </p:val>
                                        </p:tav>
                                        <p:tav tm="100000">
                                          <p:val>
                                            <p:strVal val="#ppt_x"/>
                                          </p:val>
                                        </p:tav>
                                      </p:tavLst>
                                    </p:anim>
                                    <p:anim calcmode="lin" valueType="num">
                                      <p:cBhvr additive="base">
                                        <p:cTn id="8" dur="500" fill="hold"/>
                                        <p:tgtEl>
                                          <p:spTgt spid="317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748"/>
                                        </p:tgtEl>
                                        <p:attrNameLst>
                                          <p:attrName>style.visibility</p:attrName>
                                        </p:attrNameLst>
                                      </p:cBhvr>
                                      <p:to>
                                        <p:strVal val="visible"/>
                                      </p:to>
                                    </p:set>
                                    <p:anim calcmode="lin" valueType="num">
                                      <p:cBhvr additive="base">
                                        <p:cTn id="11" dur="500" fill="hold"/>
                                        <p:tgtEl>
                                          <p:spTgt spid="31748"/>
                                        </p:tgtEl>
                                        <p:attrNameLst>
                                          <p:attrName>ppt_x</p:attrName>
                                        </p:attrNameLst>
                                      </p:cBhvr>
                                      <p:tavLst>
                                        <p:tav tm="0">
                                          <p:val>
                                            <p:strVal val="#ppt_x"/>
                                          </p:val>
                                        </p:tav>
                                        <p:tav tm="100000">
                                          <p:val>
                                            <p:strVal val="#ppt_x"/>
                                          </p:val>
                                        </p:tav>
                                      </p:tavLst>
                                    </p:anim>
                                    <p:anim calcmode="lin" valueType="num">
                                      <p:cBhvr additive="base">
                                        <p:cTn id="12"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P spid="317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fr-FR"/>
              <a:t>Comment créer un objet?</a:t>
            </a:r>
          </a:p>
        </p:txBody>
      </p:sp>
      <p:sp>
        <p:nvSpPr>
          <p:cNvPr id="32771" name="Rectangle 3"/>
          <p:cNvSpPr>
            <a:spLocks noGrp="1" noChangeArrowheads="1"/>
          </p:cNvSpPr>
          <p:nvPr>
            <p:ph type="body" idx="1"/>
          </p:nvPr>
        </p:nvSpPr>
        <p:spPr>
          <a:xfrm>
            <a:off x="1320800" y="1828800"/>
            <a:ext cx="10363200" cy="1219200"/>
          </a:xfrm>
        </p:spPr>
        <p:txBody>
          <a:bodyPr/>
          <a:lstStyle/>
          <a:p>
            <a:r>
              <a:rPr lang="fr-FR" altLang="fr-FR"/>
              <a:t> Dans chaque classe, il y a une méthode spéciale:</a:t>
            </a:r>
          </a:p>
        </p:txBody>
      </p:sp>
      <p:sp>
        <p:nvSpPr>
          <p:cNvPr id="32772" name="Rectangle 4"/>
          <p:cNvSpPr>
            <a:spLocks noChangeArrowheads="1"/>
          </p:cNvSpPr>
          <p:nvPr/>
        </p:nvSpPr>
        <p:spPr bwMode="auto">
          <a:xfrm>
            <a:off x="-381000" y="2476679"/>
            <a:ext cx="103632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buFont typeface="Monotype Sorts" pitchFamily="2" charset="2"/>
              <a:buNone/>
            </a:pPr>
            <a:r>
              <a:rPr lang="fr-FR" altLang="fr-FR" b="1" dirty="0">
                <a:solidFill>
                  <a:srgbClr val="FF0000"/>
                </a:solidFill>
              </a:rPr>
              <a:t>La méthode constructeur</a:t>
            </a:r>
          </a:p>
        </p:txBody>
      </p:sp>
      <p:sp>
        <p:nvSpPr>
          <p:cNvPr id="32773" name="Rectangle 5"/>
          <p:cNvSpPr>
            <a:spLocks noChangeArrowheads="1"/>
          </p:cNvSpPr>
          <p:nvPr/>
        </p:nvSpPr>
        <p:spPr bwMode="auto">
          <a:xfrm>
            <a:off x="760896" y="3429000"/>
            <a:ext cx="7849704" cy="227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r>
              <a:rPr lang="fr-FR" altLang="fr-FR" dirty="0"/>
              <a:t> </a:t>
            </a:r>
            <a:r>
              <a:rPr lang="fr-FR" altLang="fr-FR" sz="2000" dirty="0"/>
              <a:t>Cette méthode permet de créer un nouveau objet de la classe en définissant les valeurs des propriétés et en donnant accès aux méthodes sur cette objet.</a:t>
            </a:r>
          </a:p>
          <a:p>
            <a:r>
              <a:rPr lang="fr-FR" altLang="fr-FR" sz="2000" dirty="0"/>
              <a:t>En java, le constructeur est une méthode spéciale qui porte le même nom de la classe et qui est appelé à l’aide du mot clé « </a:t>
            </a:r>
            <a:r>
              <a:rPr lang="fr-FR" altLang="fr-FR" sz="2000" dirty="0">
                <a:solidFill>
                  <a:srgbClr val="FF0000"/>
                </a:solidFill>
              </a:rPr>
              <a:t>new</a:t>
            </a:r>
            <a:r>
              <a:rPr lang="fr-FR" altLang="fr-FR" sz="2000" dirty="0"/>
              <a:t> »</a:t>
            </a:r>
          </a:p>
        </p:txBody>
      </p:sp>
      <p:sp>
        <p:nvSpPr>
          <p:cNvPr id="6"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18</a:t>
            </a:fld>
            <a:endParaRPr lang="fr-FR"/>
          </a:p>
        </p:txBody>
      </p:sp>
      <p:pic>
        <p:nvPicPr>
          <p:cNvPr id="7" name="Image 6">
            <a:extLst>
              <a:ext uri="{FF2B5EF4-FFF2-40B4-BE49-F238E27FC236}">
                <a16:creationId xmlns:a16="http://schemas.microsoft.com/office/drawing/2014/main" id="{64BAF544-76DC-4374-A763-B8E40A52E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96523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fr-FR" altLang="fr-FR" dirty="0"/>
              <a:t>Une instance de la classe Employé</a:t>
            </a:r>
          </a:p>
        </p:txBody>
      </p:sp>
      <p:sp>
        <p:nvSpPr>
          <p:cNvPr id="31747" name="Rectangle 3"/>
          <p:cNvSpPr>
            <a:spLocks noChangeArrowheads="1"/>
          </p:cNvSpPr>
          <p:nvPr/>
        </p:nvSpPr>
        <p:spPr bwMode="auto">
          <a:xfrm>
            <a:off x="550863" y="1977973"/>
            <a:ext cx="6400800" cy="3468329"/>
          </a:xfrm>
          <a:prstGeom prst="rect">
            <a:avLst/>
          </a:prstGeom>
          <a:solidFill>
            <a:srgbClr val="000066"/>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buFont typeface="Monotype Sorts" pitchFamily="2" charset="2"/>
              <a:buNone/>
            </a:pPr>
            <a:r>
              <a:rPr lang="fr-FR" altLang="fr-FR" u="sng" dirty="0">
                <a:solidFill>
                  <a:srgbClr val="FFFF00"/>
                </a:solidFill>
              </a:rPr>
              <a:t>propriétés</a:t>
            </a:r>
            <a:r>
              <a:rPr lang="fr-FR" altLang="fr-FR" dirty="0">
                <a:solidFill>
                  <a:srgbClr val="FFFF00"/>
                </a:solidFill>
              </a:rPr>
              <a:t> </a:t>
            </a:r>
          </a:p>
          <a:p>
            <a:pPr lvl="1"/>
            <a:r>
              <a:rPr lang="fr-FR" altLang="fr-FR" dirty="0">
                <a:solidFill>
                  <a:srgbClr val="FFFF00"/>
                </a:solidFill>
              </a:rPr>
              <a:t>Nom = Berrada</a:t>
            </a:r>
          </a:p>
          <a:p>
            <a:pPr lvl="1"/>
            <a:r>
              <a:rPr lang="fr-FR" altLang="fr-FR" dirty="0">
                <a:solidFill>
                  <a:srgbClr val="FFFF00"/>
                </a:solidFill>
              </a:rPr>
              <a:t>Prénom = Youcef</a:t>
            </a:r>
          </a:p>
          <a:p>
            <a:pPr lvl="1"/>
            <a:r>
              <a:rPr lang="fr-FR" altLang="fr-FR" dirty="0">
                <a:solidFill>
                  <a:srgbClr val="FFFF00"/>
                </a:solidFill>
              </a:rPr>
              <a:t>Fonction = Agent commercial</a:t>
            </a:r>
          </a:p>
          <a:p>
            <a:pPr lvl="1"/>
            <a:r>
              <a:rPr lang="fr-FR" altLang="fr-FR" dirty="0">
                <a:solidFill>
                  <a:srgbClr val="FFFF00"/>
                </a:solidFill>
              </a:rPr>
              <a:t>Date d’embouche = 12/01/2007</a:t>
            </a:r>
          </a:p>
          <a:p>
            <a:pPr lvl="1"/>
            <a:r>
              <a:rPr lang="fr-FR" altLang="fr-FR" dirty="0">
                <a:solidFill>
                  <a:srgbClr val="FFFF00"/>
                </a:solidFill>
              </a:rPr>
              <a:t>Numéro CNSS = 785262</a:t>
            </a:r>
          </a:p>
        </p:txBody>
      </p:sp>
      <p:sp>
        <p:nvSpPr>
          <p:cNvPr id="31748" name="Rectangle 4"/>
          <p:cNvSpPr>
            <a:spLocks noChangeArrowheads="1"/>
          </p:cNvSpPr>
          <p:nvPr/>
        </p:nvSpPr>
        <p:spPr bwMode="auto">
          <a:xfrm>
            <a:off x="7725441" y="2149423"/>
            <a:ext cx="3352800" cy="2895600"/>
          </a:xfrm>
          <a:prstGeom prst="rect">
            <a:avLst/>
          </a:prstGeom>
          <a:solidFill>
            <a:srgbClr val="00FF00"/>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buFont typeface="Monotype Sorts" pitchFamily="2" charset="2"/>
              <a:buNone/>
            </a:pPr>
            <a:r>
              <a:rPr lang="en-US" altLang="fr-FR" dirty="0">
                <a:solidFill>
                  <a:srgbClr val="FF0000"/>
                </a:solidFill>
              </a:rPr>
              <a:t> </a:t>
            </a:r>
            <a:r>
              <a:rPr lang="fr-FR" altLang="fr-FR" u="sng" dirty="0">
                <a:solidFill>
                  <a:srgbClr val="FF0000"/>
                </a:solidFill>
              </a:rPr>
              <a:t>méthodes</a:t>
            </a:r>
            <a:r>
              <a:rPr lang="fr-FR" altLang="fr-FR" dirty="0">
                <a:solidFill>
                  <a:srgbClr val="FF0000"/>
                </a:solidFill>
              </a:rPr>
              <a:t> </a:t>
            </a:r>
          </a:p>
          <a:p>
            <a:pPr lvl="1"/>
            <a:r>
              <a:rPr lang="fr-FR" altLang="fr-FR" dirty="0">
                <a:solidFill>
                  <a:srgbClr val="FF0000"/>
                </a:solidFill>
              </a:rPr>
              <a:t>Changer de fonction</a:t>
            </a:r>
          </a:p>
          <a:p>
            <a:pPr lvl="1"/>
            <a:r>
              <a:rPr lang="fr-FR" altLang="fr-FR" dirty="0">
                <a:solidFill>
                  <a:srgbClr val="FF0000"/>
                </a:solidFill>
              </a:rPr>
              <a:t>Démissionner</a:t>
            </a:r>
          </a:p>
        </p:txBody>
      </p:sp>
      <p:sp>
        <p:nvSpPr>
          <p:cNvPr id="5"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19</a:t>
            </a:fld>
            <a:endParaRPr lang="fr-FR"/>
          </a:p>
        </p:txBody>
      </p:sp>
      <p:sp>
        <p:nvSpPr>
          <p:cNvPr id="6" name="AutoShape 5"/>
          <p:cNvSpPr>
            <a:spLocks/>
          </p:cNvSpPr>
          <p:nvPr/>
        </p:nvSpPr>
        <p:spPr bwMode="auto">
          <a:xfrm>
            <a:off x="8639841" y="5275236"/>
            <a:ext cx="2438400" cy="850900"/>
          </a:xfrm>
          <a:prstGeom prst="accentCallout2">
            <a:avLst>
              <a:gd name="adj1" fmla="val 13431"/>
              <a:gd name="adj2" fmla="val -4167"/>
              <a:gd name="adj3" fmla="val 13431"/>
              <a:gd name="adj4" fmla="val -7292"/>
              <a:gd name="adj5" fmla="val -77051"/>
              <a:gd name="adj6" fmla="val -18579"/>
            </a:avLst>
          </a:prstGeom>
          <a:solidFill>
            <a:schemeClr val="accent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0"/>
              </a:spcBef>
              <a:buClrTx/>
              <a:buSzTx/>
              <a:buFontTx/>
              <a:buNone/>
            </a:pPr>
            <a:r>
              <a:rPr kumimoji="0" lang="fr-FR" altLang="fr-FR" sz="2400" dirty="0">
                <a:solidFill>
                  <a:srgbClr val="FF0000"/>
                </a:solidFill>
              </a:rPr>
              <a:t>méthode</a:t>
            </a:r>
          </a:p>
          <a:p>
            <a:pPr>
              <a:spcBef>
                <a:spcPct val="0"/>
              </a:spcBef>
              <a:buClrTx/>
              <a:buSzTx/>
              <a:buFontTx/>
              <a:buNone/>
            </a:pPr>
            <a:r>
              <a:rPr kumimoji="0" lang="fr-FR" altLang="fr-FR" sz="2400" dirty="0">
                <a:solidFill>
                  <a:srgbClr val="FF0000"/>
                </a:solidFill>
              </a:rPr>
              <a:t>constructeur</a:t>
            </a:r>
          </a:p>
        </p:txBody>
      </p:sp>
      <p:pic>
        <p:nvPicPr>
          <p:cNvPr id="7" name="Image 6">
            <a:extLst>
              <a:ext uri="{FF2B5EF4-FFF2-40B4-BE49-F238E27FC236}">
                <a16:creationId xmlns:a16="http://schemas.microsoft.com/office/drawing/2014/main" id="{83DC0E77-9154-421B-A376-7A9C71D286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331469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ppt_x"/>
                                          </p:val>
                                        </p:tav>
                                        <p:tav tm="100000">
                                          <p:val>
                                            <p:strVal val="#ppt_x"/>
                                          </p:val>
                                        </p:tav>
                                      </p:tavLst>
                                    </p:anim>
                                    <p:anim calcmode="lin" valueType="num">
                                      <p:cBhvr additive="base">
                                        <p:cTn id="8" dur="500" fill="hold"/>
                                        <p:tgtEl>
                                          <p:spTgt spid="317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748"/>
                                        </p:tgtEl>
                                        <p:attrNameLst>
                                          <p:attrName>style.visibility</p:attrName>
                                        </p:attrNameLst>
                                      </p:cBhvr>
                                      <p:to>
                                        <p:strVal val="visible"/>
                                      </p:to>
                                    </p:set>
                                    <p:anim calcmode="lin" valueType="num">
                                      <p:cBhvr additive="base">
                                        <p:cTn id="11" dur="500" fill="hold"/>
                                        <p:tgtEl>
                                          <p:spTgt spid="31748"/>
                                        </p:tgtEl>
                                        <p:attrNameLst>
                                          <p:attrName>ppt_x</p:attrName>
                                        </p:attrNameLst>
                                      </p:cBhvr>
                                      <p:tavLst>
                                        <p:tav tm="0">
                                          <p:val>
                                            <p:strVal val="#ppt_x"/>
                                          </p:val>
                                        </p:tav>
                                        <p:tav tm="100000">
                                          <p:val>
                                            <p:strVal val="#ppt_x"/>
                                          </p:val>
                                        </p:tav>
                                      </p:tavLst>
                                    </p:anim>
                                    <p:anim calcmode="lin" valueType="num">
                                      <p:cBhvr additive="base">
                                        <p:cTn id="12" dur="500" fill="hold"/>
                                        <p:tgtEl>
                                          <p:spTgt spid="3174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P spid="31748"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63B3EA-C9ED-48F3-9A2E-619FF67D752B}"/>
              </a:ext>
            </a:extLst>
          </p:cNvPr>
          <p:cNvSpPr>
            <a:spLocks noGrp="1"/>
          </p:cNvSpPr>
          <p:nvPr>
            <p:ph type="title"/>
          </p:nvPr>
        </p:nvSpPr>
        <p:spPr>
          <a:xfrm>
            <a:off x="2618942" y="271370"/>
            <a:ext cx="5698067" cy="914937"/>
          </a:xfrm>
        </p:spPr>
        <p:txBody>
          <a:bodyPr vert="horz" lIns="91440" tIns="45720" rIns="91440" bIns="45720" rtlCol="0" anchor="ctr">
            <a:normAutofit fontScale="90000"/>
          </a:bodyPr>
          <a:lstStyle/>
          <a:p>
            <a:pPr algn="ctr"/>
            <a:r>
              <a:rPr lang="fr-FR" sz="4000" dirty="0">
                <a:solidFill>
                  <a:schemeClr val="accent2">
                    <a:lumMod val="50000"/>
                  </a:schemeClr>
                </a:solidFill>
              </a:rPr>
              <a:t>Objectifs</a:t>
            </a:r>
            <a:br>
              <a:rPr lang="fr-FR" sz="4000" dirty="0">
                <a:solidFill>
                  <a:schemeClr val="accent2">
                    <a:lumMod val="50000"/>
                  </a:schemeClr>
                </a:solidFill>
              </a:rPr>
            </a:br>
            <a:endParaRPr lang="en-US" sz="4000" dirty="0">
              <a:solidFill>
                <a:schemeClr val="accent2">
                  <a:lumMod val="50000"/>
                </a:schemeClr>
              </a:solidFill>
            </a:endParaRPr>
          </a:p>
        </p:txBody>
      </p:sp>
      <p:sp>
        <p:nvSpPr>
          <p:cNvPr id="4" name="Espace réservé du texte 3">
            <a:extLst>
              <a:ext uri="{FF2B5EF4-FFF2-40B4-BE49-F238E27FC236}">
                <a16:creationId xmlns:a16="http://schemas.microsoft.com/office/drawing/2014/main" id="{EA9EB9B8-78FF-4A25-AEB5-EC03501BCADA}"/>
              </a:ext>
            </a:extLst>
          </p:cNvPr>
          <p:cNvSpPr>
            <a:spLocks noGrp="1"/>
          </p:cNvSpPr>
          <p:nvPr>
            <p:ph type="body" sz="half" idx="2"/>
          </p:nvPr>
        </p:nvSpPr>
        <p:spPr>
          <a:xfrm>
            <a:off x="-972796" y="5698067"/>
            <a:ext cx="3123620" cy="4479852"/>
          </a:xfrm>
        </p:spPr>
        <p:txBody>
          <a:bodyPr vert="horz" lIns="91440" tIns="45720" rIns="91440" bIns="45720" rtlCol="0" anchor="ctr">
            <a:normAutofit/>
          </a:bodyPr>
          <a:lstStyle/>
          <a:p>
            <a:r>
              <a:rPr lang="en-US" sz="1800" dirty="0">
                <a:solidFill>
                  <a:schemeClr val="tx1">
                    <a:lumMod val="50000"/>
                    <a:lumOff val="50000"/>
                  </a:schemeClr>
                </a:solidFill>
              </a:rPr>
              <a:t>JAVA- 2021 - 2022</a:t>
            </a:r>
          </a:p>
        </p:txBody>
      </p:sp>
      <p:pic>
        <p:nvPicPr>
          <p:cNvPr id="22" name="Image 5">
            <a:extLst>
              <a:ext uri="{FF2B5EF4-FFF2-40B4-BE49-F238E27FC236}">
                <a16:creationId xmlns:a16="http://schemas.microsoft.com/office/drawing/2014/main" id="{F57D9D03-89AA-43A4-BC9C-A2CB635859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
        <p:nvSpPr>
          <p:cNvPr id="24" name="ZoneTexte 23">
            <a:extLst>
              <a:ext uri="{FF2B5EF4-FFF2-40B4-BE49-F238E27FC236}">
                <a16:creationId xmlns:a16="http://schemas.microsoft.com/office/drawing/2014/main" id="{04C95329-50AA-495F-92FA-FF98E97C7DD9}"/>
              </a:ext>
            </a:extLst>
          </p:cNvPr>
          <p:cNvSpPr txBox="1"/>
          <p:nvPr/>
        </p:nvSpPr>
        <p:spPr>
          <a:xfrm>
            <a:off x="759879" y="1040786"/>
            <a:ext cx="9058113" cy="4524315"/>
          </a:xfrm>
          <a:prstGeom prst="rect">
            <a:avLst/>
          </a:prstGeom>
          <a:noFill/>
        </p:spPr>
        <p:txBody>
          <a:bodyPr wrap="square">
            <a:spAutoFit/>
          </a:bodyPr>
          <a:lstStyle/>
          <a:p>
            <a:endParaRPr lang="fr-FR" dirty="0"/>
          </a:p>
          <a:p>
            <a:pPr marL="285750" indent="-285750">
              <a:buFont typeface="Arial" panose="020B0604020202020204" pitchFamily="34" charset="0"/>
              <a:buChar char="•"/>
            </a:pPr>
            <a:r>
              <a:rPr lang="fr-FR" dirty="0"/>
              <a:t>Présenter les bonnes pratiques de programmation et les savoir-faire permettant de travailler dans un contexte de développement logiciel professionnel.</a:t>
            </a:r>
          </a:p>
          <a:p>
            <a:pPr marL="285750" indent="-285750">
              <a:buFont typeface="Arial" panose="020B0604020202020204" pitchFamily="34" charset="0"/>
              <a:buChar char="•"/>
            </a:pPr>
            <a:r>
              <a:rPr lang="fr-FR" dirty="0"/>
              <a:t>Présenter les concepts clé de la programmation objet et leurs implémentations dans le langage Java, d’usage répandu dans l’industrie.</a:t>
            </a:r>
          </a:p>
          <a:p>
            <a:pPr marL="285750" indent="-285750">
              <a:buFont typeface="Arial" panose="020B0604020202020204" pitchFamily="34" charset="0"/>
              <a:buChar char="•"/>
            </a:pPr>
            <a:r>
              <a:rPr lang="fr-FR" dirty="0"/>
              <a:t>Maîtriser les principales classes utilitaires nécessaires aux algorithmes de base, à la gestion des entrées/sorties, à la création d'interface (java fx) et à l'accès à une base de données.</a:t>
            </a:r>
          </a:p>
          <a:p>
            <a:pPr marL="285750" indent="-285750">
              <a:buFont typeface="Arial" panose="020B0604020202020204" pitchFamily="34" charset="0"/>
              <a:buChar char="•"/>
            </a:pPr>
            <a:endParaRPr lang="fr-FR" dirty="0"/>
          </a:p>
          <a:p>
            <a:r>
              <a:rPr lang="fr-FR" b="1" dirty="0"/>
              <a:t>Positionnement du cours dans le cursus :</a:t>
            </a:r>
          </a:p>
          <a:p>
            <a:endParaRPr lang="fr-FR" dirty="0"/>
          </a:p>
          <a:p>
            <a:pPr marL="285750" indent="-285750">
              <a:buFont typeface="Arial" panose="020B0604020202020204" pitchFamily="34" charset="0"/>
              <a:buChar char="•"/>
            </a:pPr>
            <a:r>
              <a:rPr lang="fr-FR" dirty="0"/>
              <a:t>Connaitre les fondements de base pour la programmation en général afin de mettre en place une application</a:t>
            </a:r>
          </a:p>
          <a:p>
            <a:pPr marL="285750" indent="-285750">
              <a:buFont typeface="Arial" panose="020B0604020202020204" pitchFamily="34" charset="0"/>
              <a:buChar char="•"/>
            </a:pPr>
            <a:r>
              <a:rPr lang="fr-FR" dirty="0"/>
              <a:t>Evaluation individuelle des connaissances informatiques</a:t>
            </a:r>
          </a:p>
          <a:p>
            <a:pPr marL="285750" indent="-285750">
              <a:buFont typeface="Arial" panose="020B0604020202020204" pitchFamily="34" charset="0"/>
              <a:buChar char="•"/>
            </a:pPr>
            <a:r>
              <a:rPr lang="fr-FR" dirty="0"/>
              <a:t>Apprendre un nouveau langage (parmi les </a:t>
            </a:r>
            <a:r>
              <a:rPr lang="fr-FR" dirty="0" err="1"/>
              <a:t>top’s</a:t>
            </a:r>
            <a:r>
              <a:rPr lang="fr-FR" dirty="0"/>
              <a:t> 3 après javascript et python), python étant le langage vu en classes préparatoire</a:t>
            </a:r>
          </a:p>
        </p:txBody>
      </p:sp>
      <p:pic>
        <p:nvPicPr>
          <p:cNvPr id="26" name="Image 6">
            <a:extLst>
              <a:ext uri="{FF2B5EF4-FFF2-40B4-BE49-F238E27FC236}">
                <a16:creationId xmlns:a16="http://schemas.microsoft.com/office/drawing/2014/main" id="{9E0974EA-BDB1-488D-A37E-A974459513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014" y="5561894"/>
            <a:ext cx="1296106" cy="1296106"/>
          </a:xfrm>
          <a:prstGeom prst="rect">
            <a:avLst/>
          </a:prstGeom>
        </p:spPr>
      </p:pic>
    </p:spTree>
    <p:extLst>
      <p:ext uri="{BB962C8B-B14F-4D97-AF65-F5344CB8AC3E}">
        <p14:creationId xmlns:p14="http://schemas.microsoft.com/office/powerpoint/2010/main" val="786963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fr-FR" altLang="fr-FR" dirty="0"/>
              <a:t>Héritage</a:t>
            </a:r>
          </a:p>
        </p:txBody>
      </p:sp>
      <p:sp>
        <p:nvSpPr>
          <p:cNvPr id="44035" name="Rectangle 3"/>
          <p:cNvSpPr>
            <a:spLocks noGrp="1" noChangeArrowheads="1"/>
          </p:cNvSpPr>
          <p:nvPr>
            <p:ph type="body" idx="1"/>
          </p:nvPr>
        </p:nvSpPr>
        <p:spPr/>
        <p:txBody>
          <a:bodyPr/>
          <a:lstStyle/>
          <a:p>
            <a:r>
              <a:rPr lang="fr-FR" altLang="fr-FR" dirty="0"/>
              <a:t>Relation entre 2 classes ! (A hérite de la classe B)</a:t>
            </a:r>
          </a:p>
          <a:p>
            <a:pPr lvl="1"/>
            <a:r>
              <a:rPr lang="fr-FR" altLang="fr-FR" dirty="0"/>
              <a:t>A est sous classe de B | B est la super classe de A</a:t>
            </a:r>
          </a:p>
          <a:p>
            <a:pPr lvl="1"/>
            <a:r>
              <a:rPr lang="fr-FR" altLang="fr-FR" dirty="0"/>
              <a:t>A est une classe fille de B | B est la classe mère de B</a:t>
            </a:r>
          </a:p>
          <a:p>
            <a:pPr lvl="1"/>
            <a:r>
              <a:rPr lang="fr-FR" altLang="fr-FR" dirty="0"/>
              <a:t>A « </a:t>
            </a:r>
            <a:r>
              <a:rPr lang="fr-FR" altLang="fr-FR" dirty="0" err="1"/>
              <a:t>is</a:t>
            </a:r>
            <a:r>
              <a:rPr lang="fr-FR" altLang="fr-FR" dirty="0"/>
              <a:t> a » B</a:t>
            </a:r>
          </a:p>
          <a:p>
            <a:endParaRPr lang="fr-FR" altLang="fr-FR" dirty="0"/>
          </a:p>
          <a:p>
            <a:r>
              <a:rPr lang="fr-FR" altLang="fr-FR" dirty="0"/>
              <a:t>L’héritage Exprime une relation de similarité entre les objets</a:t>
            </a:r>
          </a:p>
          <a:p>
            <a:r>
              <a:rPr lang="fr-FR" altLang="fr-FR" dirty="0"/>
              <a:t> la classe dérivée « A » possède </a:t>
            </a:r>
          </a:p>
          <a:p>
            <a:pPr lvl="1"/>
            <a:r>
              <a:rPr lang="fr-FR" altLang="fr-FR" dirty="0"/>
              <a:t>TOUTES LES PROPRIETES DE SA CLASSE MERE « B »</a:t>
            </a:r>
          </a:p>
          <a:p>
            <a:pPr lvl="1"/>
            <a:r>
              <a:rPr lang="fr-FR" altLang="fr-FR" dirty="0"/>
              <a:t>TOUTES LES METHODES DE LA CLASSE MERE  « B »</a:t>
            </a:r>
          </a:p>
        </p:txBody>
      </p:sp>
      <p:sp>
        <p:nvSpPr>
          <p:cNvPr id="4"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20</a:t>
            </a:fld>
            <a:endParaRPr lang="fr-FR"/>
          </a:p>
        </p:txBody>
      </p:sp>
      <p:sp>
        <p:nvSpPr>
          <p:cNvPr id="2" name="Rectangle 1"/>
          <p:cNvSpPr/>
          <p:nvPr/>
        </p:nvSpPr>
        <p:spPr>
          <a:xfrm>
            <a:off x="9657347" y="2149642"/>
            <a:ext cx="1283369" cy="481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t>
            </a:r>
          </a:p>
        </p:txBody>
      </p:sp>
      <p:sp>
        <p:nvSpPr>
          <p:cNvPr id="6" name="Rectangle 5"/>
          <p:cNvSpPr/>
          <p:nvPr/>
        </p:nvSpPr>
        <p:spPr>
          <a:xfrm>
            <a:off x="9657347" y="3216822"/>
            <a:ext cx="1283369" cy="481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cxnSp>
        <p:nvCxnSpPr>
          <p:cNvPr id="5" name="Connecteur droit avec flèche 4"/>
          <p:cNvCxnSpPr>
            <a:stCxn id="6" idx="0"/>
          </p:cNvCxnSpPr>
          <p:nvPr/>
        </p:nvCxnSpPr>
        <p:spPr>
          <a:xfrm flipH="1" flipV="1">
            <a:off x="10299031" y="2630905"/>
            <a:ext cx="1" cy="585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FDCBCCF9-3357-4714-8AD8-73D9129950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8146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fr-FR" altLang="fr-FR" dirty="0"/>
              <a:t>Héritage des propriétés (exemple)</a:t>
            </a:r>
          </a:p>
        </p:txBody>
      </p:sp>
      <p:sp>
        <p:nvSpPr>
          <p:cNvPr id="45059" name="Text Box 5"/>
          <p:cNvSpPr txBox="1">
            <a:spLocks noChangeArrowheads="1"/>
          </p:cNvSpPr>
          <p:nvPr/>
        </p:nvSpPr>
        <p:spPr bwMode="auto">
          <a:xfrm>
            <a:off x="1352550" y="1746628"/>
            <a:ext cx="4775200" cy="156966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fr-FR" altLang="fr-FR" sz="2400" dirty="0">
                <a:solidFill>
                  <a:srgbClr val="FF0000"/>
                </a:solidFill>
              </a:rPr>
              <a:t>Personne</a:t>
            </a:r>
          </a:p>
          <a:p>
            <a:pPr algn="ctr">
              <a:spcBef>
                <a:spcPct val="50000"/>
              </a:spcBef>
              <a:buClrTx/>
              <a:buSzTx/>
              <a:buFontTx/>
              <a:buNone/>
            </a:pPr>
            <a:r>
              <a:rPr kumimoji="0" lang="fr-FR" altLang="fr-FR" sz="2400" dirty="0">
                <a:solidFill>
                  <a:srgbClr val="FFFF00"/>
                </a:solidFill>
              </a:rPr>
              <a:t>Nom</a:t>
            </a:r>
          </a:p>
          <a:p>
            <a:pPr algn="ctr">
              <a:spcBef>
                <a:spcPct val="50000"/>
              </a:spcBef>
              <a:buClrTx/>
              <a:buSzTx/>
              <a:buFontTx/>
              <a:buNone/>
            </a:pPr>
            <a:r>
              <a:rPr kumimoji="0" lang="fr-FR" altLang="fr-FR" sz="2400" dirty="0">
                <a:solidFill>
                  <a:srgbClr val="FFFF00"/>
                </a:solidFill>
              </a:rPr>
              <a:t>Prénom</a:t>
            </a:r>
          </a:p>
        </p:txBody>
      </p:sp>
      <p:sp>
        <p:nvSpPr>
          <p:cNvPr id="45060" name="Text Box 6"/>
          <p:cNvSpPr txBox="1">
            <a:spLocks noChangeArrowheads="1"/>
          </p:cNvSpPr>
          <p:nvPr/>
        </p:nvSpPr>
        <p:spPr bwMode="auto">
          <a:xfrm>
            <a:off x="1524000" y="4267201"/>
            <a:ext cx="4775200" cy="2123658"/>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fr-FR" altLang="fr-FR" sz="2400" dirty="0">
                <a:solidFill>
                  <a:srgbClr val="FF0000"/>
                </a:solidFill>
              </a:rPr>
              <a:t>Employé</a:t>
            </a:r>
          </a:p>
          <a:p>
            <a:pPr algn="ctr">
              <a:spcBef>
                <a:spcPct val="50000"/>
              </a:spcBef>
              <a:buClrTx/>
              <a:buSzTx/>
              <a:buFontTx/>
              <a:buNone/>
            </a:pPr>
            <a:r>
              <a:rPr kumimoji="0" lang="fr-FR" altLang="fr-FR" sz="2400" dirty="0">
                <a:solidFill>
                  <a:srgbClr val="00FF00"/>
                </a:solidFill>
              </a:rPr>
              <a:t>Nom, Prénom</a:t>
            </a:r>
            <a:endParaRPr kumimoji="0" lang="fr-FR" altLang="fr-FR" sz="2400" dirty="0">
              <a:solidFill>
                <a:srgbClr val="FFFF00"/>
              </a:solidFill>
            </a:endParaRPr>
          </a:p>
          <a:p>
            <a:pPr algn="ctr">
              <a:spcBef>
                <a:spcPct val="50000"/>
              </a:spcBef>
              <a:buClrTx/>
              <a:buSzTx/>
              <a:buFontTx/>
              <a:buNone/>
            </a:pPr>
            <a:r>
              <a:rPr kumimoji="0" lang="fr-FR" altLang="fr-FR" sz="2400" dirty="0">
                <a:solidFill>
                  <a:srgbClr val="FFFF00"/>
                </a:solidFill>
              </a:rPr>
              <a:t>Fonction</a:t>
            </a:r>
          </a:p>
          <a:p>
            <a:pPr algn="ctr">
              <a:spcBef>
                <a:spcPct val="50000"/>
              </a:spcBef>
              <a:buClrTx/>
              <a:buSzTx/>
              <a:buFontTx/>
              <a:buNone/>
            </a:pPr>
            <a:r>
              <a:rPr kumimoji="0" lang="fr-FR" altLang="fr-FR" sz="2400" dirty="0">
                <a:solidFill>
                  <a:srgbClr val="FFFF00"/>
                </a:solidFill>
              </a:rPr>
              <a:t>Date d’embouche</a:t>
            </a:r>
          </a:p>
        </p:txBody>
      </p:sp>
      <p:sp>
        <p:nvSpPr>
          <p:cNvPr id="45061" name="Line 7"/>
          <p:cNvSpPr>
            <a:spLocks noChangeShapeType="1"/>
          </p:cNvSpPr>
          <p:nvPr/>
        </p:nvSpPr>
        <p:spPr bwMode="auto">
          <a:xfrm flipV="1">
            <a:off x="3860800" y="3354388"/>
            <a:ext cx="2117" cy="8366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062" name="AutoShape 8"/>
          <p:cNvSpPr>
            <a:spLocks/>
          </p:cNvSpPr>
          <p:nvPr/>
        </p:nvSpPr>
        <p:spPr bwMode="auto">
          <a:xfrm>
            <a:off x="7338485" y="4302125"/>
            <a:ext cx="3227916" cy="461665"/>
          </a:xfrm>
          <a:prstGeom prst="borderCallout1">
            <a:avLst>
              <a:gd name="adj1" fmla="val 13741"/>
              <a:gd name="adj2" fmla="val -3148"/>
              <a:gd name="adj3" fmla="val 85306"/>
              <a:gd name="adj4" fmla="val -465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0"/>
              </a:spcBef>
              <a:buClrTx/>
              <a:buSzTx/>
              <a:buFontTx/>
              <a:buNone/>
            </a:pPr>
            <a:r>
              <a:rPr kumimoji="0" lang="fr-FR" altLang="fr-FR" sz="2400" dirty="0"/>
              <a:t>Propriétés héritées</a:t>
            </a:r>
          </a:p>
        </p:txBody>
      </p:sp>
      <p:sp>
        <p:nvSpPr>
          <p:cNvPr id="7"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21</a:t>
            </a:fld>
            <a:endParaRPr lang="fr-FR"/>
          </a:p>
        </p:txBody>
      </p:sp>
      <p:pic>
        <p:nvPicPr>
          <p:cNvPr id="8" name="Image 7">
            <a:extLst>
              <a:ext uri="{FF2B5EF4-FFF2-40B4-BE49-F238E27FC236}">
                <a16:creationId xmlns:a16="http://schemas.microsoft.com/office/drawing/2014/main" id="{7AC8FDAB-8B93-4C5F-9651-EBD770DB73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498510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fr-FR" dirty="0" err="1"/>
              <a:t>Héritage</a:t>
            </a:r>
            <a:r>
              <a:rPr lang="en-US" altLang="fr-FR" dirty="0"/>
              <a:t> des </a:t>
            </a:r>
            <a:r>
              <a:rPr lang="en-US" altLang="fr-FR" dirty="0" err="1"/>
              <a:t>méthodes</a:t>
            </a:r>
            <a:r>
              <a:rPr lang="en-US" altLang="fr-FR" dirty="0"/>
              <a:t> (</a:t>
            </a:r>
            <a:r>
              <a:rPr lang="en-US" altLang="fr-FR" dirty="0" err="1"/>
              <a:t>exemple</a:t>
            </a:r>
            <a:r>
              <a:rPr lang="en-US" altLang="fr-FR" dirty="0"/>
              <a:t>)</a:t>
            </a:r>
          </a:p>
        </p:txBody>
      </p:sp>
      <p:sp>
        <p:nvSpPr>
          <p:cNvPr id="46083" name="Text Box 3"/>
          <p:cNvSpPr txBox="1">
            <a:spLocks noChangeArrowheads="1"/>
          </p:cNvSpPr>
          <p:nvPr/>
        </p:nvSpPr>
        <p:spPr bwMode="auto">
          <a:xfrm>
            <a:off x="1524000" y="1752601"/>
            <a:ext cx="4775200" cy="156966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fr-FR" altLang="fr-FR" sz="2400" dirty="0">
                <a:solidFill>
                  <a:srgbClr val="FF0000"/>
                </a:solidFill>
              </a:rPr>
              <a:t>Personne</a:t>
            </a:r>
          </a:p>
          <a:p>
            <a:pPr algn="ctr">
              <a:spcBef>
                <a:spcPct val="50000"/>
              </a:spcBef>
              <a:buClrTx/>
              <a:buSzTx/>
              <a:buFontTx/>
              <a:buNone/>
            </a:pPr>
            <a:r>
              <a:rPr kumimoji="0" lang="fr-FR" altLang="fr-FR" sz="2400" dirty="0">
                <a:solidFill>
                  <a:srgbClr val="FFFF00"/>
                </a:solidFill>
              </a:rPr>
              <a:t>Changer de domicile</a:t>
            </a:r>
          </a:p>
          <a:p>
            <a:pPr algn="ctr">
              <a:spcBef>
                <a:spcPct val="50000"/>
              </a:spcBef>
              <a:buClrTx/>
              <a:buSzTx/>
              <a:buFontTx/>
              <a:buNone/>
            </a:pPr>
            <a:endParaRPr kumimoji="0" lang="en-US" altLang="fr-FR" sz="2400" dirty="0">
              <a:solidFill>
                <a:srgbClr val="FFFF00"/>
              </a:solidFill>
            </a:endParaRPr>
          </a:p>
        </p:txBody>
      </p:sp>
      <p:sp>
        <p:nvSpPr>
          <p:cNvPr id="46084" name="Text Box 4"/>
          <p:cNvSpPr txBox="1">
            <a:spLocks noChangeArrowheads="1"/>
          </p:cNvSpPr>
          <p:nvPr/>
        </p:nvSpPr>
        <p:spPr bwMode="auto">
          <a:xfrm>
            <a:off x="1524000" y="4267201"/>
            <a:ext cx="4775200" cy="2123658"/>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fr-FR" altLang="fr-FR" sz="2400" dirty="0">
                <a:solidFill>
                  <a:srgbClr val="FF0000"/>
                </a:solidFill>
              </a:rPr>
              <a:t>Employé</a:t>
            </a:r>
          </a:p>
          <a:p>
            <a:pPr algn="ctr">
              <a:spcBef>
                <a:spcPct val="50000"/>
              </a:spcBef>
              <a:buClrTx/>
              <a:buSzTx/>
              <a:buFontTx/>
              <a:buNone/>
            </a:pPr>
            <a:r>
              <a:rPr kumimoji="0" lang="fr-FR" altLang="fr-FR" sz="2400" dirty="0">
                <a:solidFill>
                  <a:srgbClr val="00FF00"/>
                </a:solidFill>
              </a:rPr>
              <a:t>Changer de domicile</a:t>
            </a:r>
            <a:endParaRPr kumimoji="0" lang="fr-FR" altLang="fr-FR" sz="2400" dirty="0">
              <a:solidFill>
                <a:srgbClr val="FFFF00"/>
              </a:solidFill>
            </a:endParaRPr>
          </a:p>
          <a:p>
            <a:pPr algn="ctr">
              <a:spcBef>
                <a:spcPct val="50000"/>
              </a:spcBef>
              <a:buClrTx/>
              <a:buSzTx/>
              <a:buFontTx/>
              <a:buNone/>
            </a:pPr>
            <a:r>
              <a:rPr kumimoji="0" lang="fr-FR" altLang="fr-FR" sz="2400" dirty="0">
                <a:solidFill>
                  <a:srgbClr val="FFFF00"/>
                </a:solidFill>
              </a:rPr>
              <a:t>Changer de fonction</a:t>
            </a:r>
          </a:p>
          <a:p>
            <a:pPr algn="ctr">
              <a:spcBef>
                <a:spcPct val="50000"/>
              </a:spcBef>
              <a:buClrTx/>
              <a:buSzTx/>
              <a:buFontTx/>
              <a:buNone/>
            </a:pPr>
            <a:r>
              <a:rPr kumimoji="0" lang="fr-FR" altLang="fr-FR" sz="2400" dirty="0" err="1">
                <a:solidFill>
                  <a:srgbClr val="FFFF00"/>
                </a:solidFill>
              </a:rPr>
              <a:t>Démissioner</a:t>
            </a:r>
            <a:endParaRPr kumimoji="0" lang="fr-FR" altLang="fr-FR" sz="2400" dirty="0">
              <a:solidFill>
                <a:srgbClr val="FFFF00"/>
              </a:solidFill>
            </a:endParaRPr>
          </a:p>
        </p:txBody>
      </p:sp>
      <p:sp>
        <p:nvSpPr>
          <p:cNvPr id="46085" name="Line 5"/>
          <p:cNvSpPr>
            <a:spLocks noChangeShapeType="1"/>
          </p:cNvSpPr>
          <p:nvPr/>
        </p:nvSpPr>
        <p:spPr bwMode="auto">
          <a:xfrm flipV="1">
            <a:off x="3860800" y="3354388"/>
            <a:ext cx="2117" cy="8366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6086" name="AutoShape 6"/>
          <p:cNvSpPr>
            <a:spLocks/>
          </p:cNvSpPr>
          <p:nvPr/>
        </p:nvSpPr>
        <p:spPr bwMode="auto">
          <a:xfrm>
            <a:off x="7627243" y="2887663"/>
            <a:ext cx="3227916" cy="466725"/>
          </a:xfrm>
          <a:prstGeom prst="borderCallout1">
            <a:avLst>
              <a:gd name="adj1" fmla="val 64204"/>
              <a:gd name="adj2" fmla="val -468"/>
              <a:gd name="adj3" fmla="val 470965"/>
              <a:gd name="adj4" fmla="val -7109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0"/>
              </a:spcBef>
              <a:buClrTx/>
              <a:buSzTx/>
              <a:buFontTx/>
              <a:buNone/>
            </a:pPr>
            <a:r>
              <a:rPr kumimoji="0" lang="fr-FR" altLang="fr-FR" sz="2400" dirty="0"/>
              <a:t>Méthodes héritées</a:t>
            </a:r>
          </a:p>
        </p:txBody>
      </p:sp>
      <p:sp>
        <p:nvSpPr>
          <p:cNvPr id="7"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22</a:t>
            </a:fld>
            <a:endParaRPr lang="fr-FR"/>
          </a:p>
        </p:txBody>
      </p:sp>
      <p:sp>
        <p:nvSpPr>
          <p:cNvPr id="2" name="ZoneTexte 1"/>
          <p:cNvSpPr txBox="1"/>
          <p:nvPr/>
        </p:nvSpPr>
        <p:spPr>
          <a:xfrm>
            <a:off x="7214937" y="4332587"/>
            <a:ext cx="4527884" cy="1754326"/>
          </a:xfrm>
          <a:prstGeom prst="rect">
            <a:avLst/>
          </a:prstGeom>
          <a:noFill/>
        </p:spPr>
        <p:txBody>
          <a:bodyPr wrap="square" rtlCol="0">
            <a:spAutoFit/>
          </a:bodyPr>
          <a:lstStyle/>
          <a:p>
            <a:r>
              <a:rPr lang="fr-FR" dirty="0"/>
              <a:t>C’est la méthode de la classe mère qui est exécutée.</a:t>
            </a:r>
          </a:p>
          <a:p>
            <a:endParaRPr lang="fr-FR" dirty="0"/>
          </a:p>
          <a:p>
            <a:r>
              <a:rPr lang="fr-FR" dirty="0"/>
              <a:t>Sauf si la classe redéfinit la méthode</a:t>
            </a:r>
          </a:p>
          <a:p>
            <a:endParaRPr lang="fr-FR" dirty="0"/>
          </a:p>
          <a:p>
            <a:r>
              <a:rPr lang="fr-FR" dirty="0"/>
              <a:t> </a:t>
            </a:r>
            <a:r>
              <a:rPr lang="fr-FR" dirty="0">
                <a:sym typeface="Wingdings" panose="05000000000000000000" pitchFamily="2" charset="2"/>
              </a:rPr>
              <a:t> polymorphisme</a:t>
            </a:r>
            <a:endParaRPr lang="fr-FR" dirty="0"/>
          </a:p>
        </p:txBody>
      </p:sp>
      <p:pic>
        <p:nvPicPr>
          <p:cNvPr id="9" name="Image 8">
            <a:extLst>
              <a:ext uri="{FF2B5EF4-FFF2-40B4-BE49-F238E27FC236}">
                <a16:creationId xmlns:a16="http://schemas.microsoft.com/office/drawing/2014/main" id="{336E28E8-7D38-41DD-93E1-01DC8F4760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150170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fr-FR" altLang="fr-FR" dirty="0"/>
              <a:t>Intérêt de l’héritage</a:t>
            </a:r>
          </a:p>
        </p:txBody>
      </p:sp>
      <p:sp>
        <p:nvSpPr>
          <p:cNvPr id="48131" name="Rectangle 3"/>
          <p:cNvSpPr>
            <a:spLocks noGrp="1" noChangeArrowheads="1"/>
          </p:cNvSpPr>
          <p:nvPr>
            <p:ph type="body" idx="1"/>
          </p:nvPr>
        </p:nvSpPr>
        <p:spPr>
          <a:xfrm>
            <a:off x="352926" y="1600200"/>
            <a:ext cx="11331074" cy="4756150"/>
          </a:xfrm>
        </p:spPr>
        <p:txBody>
          <a:bodyPr>
            <a:normAutofit/>
          </a:bodyPr>
          <a:lstStyle/>
          <a:p>
            <a:r>
              <a:rPr lang="fr-FR" altLang="fr-FR" u="sng" dirty="0"/>
              <a:t>Factorisation du code </a:t>
            </a:r>
            <a:r>
              <a:rPr lang="fr-FR" altLang="fr-FR" dirty="0"/>
              <a:t>: vos classes font les mêmes choses</a:t>
            </a:r>
          </a:p>
          <a:p>
            <a:pPr lvl="1"/>
            <a:r>
              <a:rPr lang="fr-FR" altLang="fr-FR" dirty="0"/>
              <a:t>Deux classes qui contiennent les mêmes propriétés et méthodes;</a:t>
            </a:r>
          </a:p>
          <a:p>
            <a:pPr lvl="1"/>
            <a:r>
              <a:rPr lang="fr-FR" altLang="fr-FR" dirty="0"/>
              <a:t>Construire une super classe</a:t>
            </a:r>
          </a:p>
          <a:p>
            <a:pPr lvl="1"/>
            <a:r>
              <a:rPr lang="fr-FR" altLang="fr-FR" dirty="0"/>
              <a:t>Ajouter l’héritage</a:t>
            </a:r>
          </a:p>
          <a:p>
            <a:r>
              <a:rPr lang="fr-FR" altLang="fr-FR" u="sng" dirty="0"/>
              <a:t>Réutilisation</a:t>
            </a:r>
          </a:p>
          <a:p>
            <a:pPr lvl="1"/>
            <a:r>
              <a:rPr lang="fr-FR" altLang="fr-FR" dirty="0"/>
              <a:t>Avant de coder une nouvelle classe, on peut chercher une classe existante</a:t>
            </a:r>
          </a:p>
          <a:p>
            <a:pPr lvl="1"/>
            <a:r>
              <a:rPr lang="fr-FR" altLang="fr-FR" dirty="0"/>
              <a:t>Hériter de cette classe</a:t>
            </a:r>
          </a:p>
          <a:p>
            <a:pPr lvl="1"/>
            <a:r>
              <a:rPr lang="fr-FR" altLang="fr-FR" dirty="0"/>
              <a:t>Ajouter des méthodes et propriétés</a:t>
            </a:r>
          </a:p>
          <a:p>
            <a:pPr lvl="1"/>
            <a:r>
              <a:rPr lang="fr-FR" altLang="fr-FR" dirty="0"/>
              <a:t>Exploiter le polymorphisme (comportement différent de la même méthode)</a:t>
            </a:r>
          </a:p>
          <a:p>
            <a:r>
              <a:rPr lang="fr-FR" altLang="fr-FR" u="sng" dirty="0"/>
              <a:t>Imposer un cadre </a:t>
            </a:r>
            <a:r>
              <a:rPr lang="fr-FR" altLang="fr-FR" dirty="0"/>
              <a:t>: proposer un noyau qui sera complété par d’autre développeur</a:t>
            </a:r>
          </a:p>
          <a:p>
            <a:pPr lvl="1"/>
            <a:r>
              <a:rPr lang="fr-FR" altLang="fr-FR" dirty="0"/>
              <a:t>Créer une classe qui contient le code qui va être réutilisé dont l’objectif qui soit héritée.</a:t>
            </a:r>
          </a:p>
          <a:p>
            <a:pPr lvl="1"/>
            <a:r>
              <a:rPr lang="fr-FR" altLang="fr-FR" dirty="0"/>
              <a:t>Notion abstract : la classe ne peut pas être instanciée et exploitable que par héritage.</a:t>
            </a:r>
          </a:p>
          <a:p>
            <a:endParaRPr lang="fr-FR" altLang="fr-FR" dirty="0"/>
          </a:p>
        </p:txBody>
      </p:sp>
      <p:sp>
        <p:nvSpPr>
          <p:cNvPr id="4"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23</a:t>
            </a:fld>
            <a:endParaRPr lang="fr-FR"/>
          </a:p>
        </p:txBody>
      </p:sp>
      <p:pic>
        <p:nvPicPr>
          <p:cNvPr id="5" name="Image 4">
            <a:extLst>
              <a:ext uri="{FF2B5EF4-FFF2-40B4-BE49-F238E27FC236}">
                <a16:creationId xmlns:a16="http://schemas.microsoft.com/office/drawing/2014/main" id="{656BFA1C-D990-4EB3-955C-180E66401E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3156285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fr-FR" altLang="fr-FR" dirty="0"/>
              <a:t> Exercices</a:t>
            </a:r>
          </a:p>
        </p:txBody>
      </p:sp>
      <p:sp>
        <p:nvSpPr>
          <p:cNvPr id="48131" name="Rectangle 3"/>
          <p:cNvSpPr>
            <a:spLocks noGrp="1" noChangeArrowheads="1"/>
          </p:cNvSpPr>
          <p:nvPr>
            <p:ph type="body" idx="1"/>
          </p:nvPr>
        </p:nvSpPr>
        <p:spPr>
          <a:xfrm>
            <a:off x="146828" y="1564804"/>
            <a:ext cx="10363200" cy="4572000"/>
          </a:xfrm>
        </p:spPr>
        <p:txBody>
          <a:bodyPr/>
          <a:lstStyle/>
          <a:p>
            <a:pPr marL="0" indent="0">
              <a:buNone/>
            </a:pPr>
            <a:r>
              <a:rPr lang="fr-FR" altLang="fr-FR" dirty="0"/>
              <a:t>Exercice 1 : Donnez une proposition de classes dans le cadre d’une banque en intégrant l’héritage.</a:t>
            </a:r>
          </a:p>
          <a:p>
            <a:pPr marL="0" indent="0">
              <a:buNone/>
            </a:pPr>
            <a:endParaRPr lang="fr-FR" altLang="fr-FR" dirty="0"/>
          </a:p>
          <a:p>
            <a:endParaRPr lang="fr-FR" altLang="fr-FR" dirty="0"/>
          </a:p>
        </p:txBody>
      </p:sp>
      <p:sp>
        <p:nvSpPr>
          <p:cNvPr id="4"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24</a:t>
            </a:fld>
            <a:endParaRPr lang="fr-FR"/>
          </a:p>
        </p:txBody>
      </p:sp>
      <p:pic>
        <p:nvPicPr>
          <p:cNvPr id="5" name="Image 4">
            <a:extLst>
              <a:ext uri="{FF2B5EF4-FFF2-40B4-BE49-F238E27FC236}">
                <a16:creationId xmlns:a16="http://schemas.microsoft.com/office/drawing/2014/main" id="{09C37F6B-4B7D-4F90-93CB-7660116D48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3632573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50"/>
          <p:cNvSpPr>
            <a:spLocks noGrp="1" noChangeArrowheads="1"/>
          </p:cNvSpPr>
          <p:nvPr>
            <p:ph type="title"/>
          </p:nvPr>
        </p:nvSpPr>
        <p:spPr>
          <a:xfrm>
            <a:off x="3292699" y="288098"/>
            <a:ext cx="7624293" cy="1104900"/>
          </a:xfrm>
        </p:spPr>
        <p:txBody>
          <a:bodyPr/>
          <a:lstStyle/>
          <a:p>
            <a:r>
              <a:rPr lang="fr-FR" dirty="0"/>
              <a:t>Conclusion POO</a:t>
            </a:r>
            <a:endParaRPr lang="fr-FR" altLang="fr-FR" dirty="0"/>
          </a:p>
        </p:txBody>
      </p:sp>
      <p:sp>
        <p:nvSpPr>
          <p:cNvPr id="11267" name="Rectangle 2051"/>
          <p:cNvSpPr>
            <a:spLocks noGrp="1" noChangeArrowheads="1"/>
          </p:cNvSpPr>
          <p:nvPr>
            <p:ph type="body" idx="1"/>
          </p:nvPr>
        </p:nvSpPr>
        <p:spPr>
          <a:xfrm>
            <a:off x="255530" y="1049993"/>
            <a:ext cx="9915540" cy="5181600"/>
          </a:xfrm>
        </p:spPr>
        <p:txBody>
          <a:bodyPr>
            <a:normAutofit/>
          </a:bodyPr>
          <a:lstStyle/>
          <a:p>
            <a:pPr algn="l">
              <a:buFont typeface="Arial" panose="020B0604020202020204" pitchFamily="34" charset="0"/>
              <a:buChar char="•"/>
            </a:pPr>
            <a:r>
              <a:rPr lang="fr-FR" sz="2800" b="0" i="0" dirty="0">
                <a:solidFill>
                  <a:srgbClr val="000000"/>
                </a:solidFill>
                <a:effectLst/>
                <a:latin typeface="Times New Roman" panose="02020603050405020304" pitchFamily="18" charset="0"/>
              </a:rPr>
              <a:t>Les </a:t>
            </a:r>
            <a:r>
              <a:rPr lang="fr-FR" sz="2800" b="1" i="0" dirty="0">
                <a:solidFill>
                  <a:srgbClr val="000000"/>
                </a:solidFill>
                <a:effectLst/>
                <a:latin typeface="Times New Roman" panose="02020603050405020304" pitchFamily="18" charset="0"/>
              </a:rPr>
              <a:t>objets</a:t>
            </a:r>
            <a:r>
              <a:rPr lang="fr-FR" sz="2800" b="0" i="0" dirty="0">
                <a:solidFill>
                  <a:srgbClr val="000000"/>
                </a:solidFill>
                <a:effectLst/>
                <a:latin typeface="Times New Roman" panose="02020603050405020304" pitchFamily="18" charset="0"/>
              </a:rPr>
              <a:t> sont des entités informatiques qui communiquent par envois de messages.</a:t>
            </a:r>
          </a:p>
          <a:p>
            <a:pPr algn="l">
              <a:buFont typeface="Arial" panose="020B0604020202020204" pitchFamily="34" charset="0"/>
              <a:buChar char="•"/>
            </a:pPr>
            <a:r>
              <a:rPr lang="fr-FR" sz="2800" b="0" i="0" dirty="0">
                <a:solidFill>
                  <a:srgbClr val="000000"/>
                </a:solidFill>
                <a:effectLst/>
                <a:latin typeface="Times New Roman" panose="02020603050405020304" pitchFamily="18" charset="0"/>
              </a:rPr>
              <a:t>Les objets contiennent des valeurs appelées des </a:t>
            </a:r>
            <a:r>
              <a:rPr lang="fr-FR" sz="2800" b="1" i="0" dirty="0">
                <a:solidFill>
                  <a:srgbClr val="000000"/>
                </a:solidFill>
                <a:effectLst/>
                <a:latin typeface="Times New Roman" panose="02020603050405020304" pitchFamily="18" charset="0"/>
              </a:rPr>
              <a:t>attributs</a:t>
            </a:r>
            <a:r>
              <a:rPr lang="fr-FR" sz="2800" b="0" i="0" dirty="0">
                <a:solidFill>
                  <a:srgbClr val="000000"/>
                </a:solidFill>
                <a:effectLst/>
                <a:latin typeface="Times New Roman" panose="02020603050405020304" pitchFamily="18" charset="0"/>
              </a:rPr>
              <a:t>. Parmi les attributs, on peut trouver des </a:t>
            </a:r>
            <a:r>
              <a:rPr lang="fr-FR" sz="2800" b="1" i="0" dirty="0">
                <a:solidFill>
                  <a:srgbClr val="000000"/>
                </a:solidFill>
                <a:effectLst/>
                <a:latin typeface="Times New Roman" panose="02020603050405020304" pitchFamily="18" charset="0"/>
              </a:rPr>
              <a:t>références</a:t>
            </a:r>
            <a:r>
              <a:rPr lang="fr-FR" sz="2800" b="0" i="0" dirty="0">
                <a:solidFill>
                  <a:srgbClr val="000000"/>
                </a:solidFill>
                <a:effectLst/>
                <a:latin typeface="Times New Roman" panose="02020603050405020304" pitchFamily="18" charset="0"/>
              </a:rPr>
              <a:t> sur d'autres objets.</a:t>
            </a:r>
          </a:p>
          <a:p>
            <a:pPr algn="l">
              <a:buFont typeface="Arial" panose="020B0604020202020204" pitchFamily="34" charset="0"/>
              <a:buChar char="•"/>
            </a:pPr>
            <a:r>
              <a:rPr lang="fr-FR" sz="2800" b="0" i="0" dirty="0">
                <a:solidFill>
                  <a:srgbClr val="000000"/>
                </a:solidFill>
                <a:effectLst/>
                <a:latin typeface="Times New Roman" panose="02020603050405020304" pitchFamily="18" charset="0"/>
              </a:rPr>
              <a:t>Une référence sur un objet permet de lui envoyer un </a:t>
            </a:r>
            <a:r>
              <a:rPr lang="fr-FR" sz="2800" b="1" i="0" dirty="0">
                <a:solidFill>
                  <a:srgbClr val="000000"/>
                </a:solidFill>
                <a:effectLst/>
                <a:latin typeface="Times New Roman" panose="02020603050405020304" pitchFamily="18" charset="0"/>
              </a:rPr>
              <a:t>message</a:t>
            </a:r>
            <a:r>
              <a:rPr lang="fr-FR" sz="2800" b="0" i="0" dirty="0">
                <a:solidFill>
                  <a:srgbClr val="000000"/>
                </a:solidFill>
                <a:effectLst/>
                <a:latin typeface="Times New Roman" panose="02020603050405020304" pitchFamily="18" charset="0"/>
              </a:rPr>
              <a:t>.</a:t>
            </a:r>
          </a:p>
          <a:p>
            <a:pPr algn="l">
              <a:buFont typeface="Arial" panose="020B0604020202020204" pitchFamily="34" charset="0"/>
              <a:buChar char="•"/>
            </a:pPr>
            <a:r>
              <a:rPr lang="fr-FR" sz="2800" b="0" i="0" dirty="0">
                <a:solidFill>
                  <a:srgbClr val="000000"/>
                </a:solidFill>
                <a:effectLst/>
                <a:latin typeface="Times New Roman" panose="02020603050405020304" pitchFamily="18" charset="0"/>
              </a:rPr>
              <a:t>Pour chaque type de message que l'objet peut recevoir, l'objet connaît une </a:t>
            </a:r>
            <a:r>
              <a:rPr lang="fr-FR" sz="2800" b="1" i="0" dirty="0">
                <a:solidFill>
                  <a:srgbClr val="000000"/>
                </a:solidFill>
                <a:effectLst/>
                <a:latin typeface="Times New Roman" panose="02020603050405020304" pitchFamily="18" charset="0"/>
              </a:rPr>
              <a:t>méthode</a:t>
            </a:r>
            <a:r>
              <a:rPr lang="fr-FR" sz="2800" b="0" i="0" dirty="0">
                <a:solidFill>
                  <a:srgbClr val="000000"/>
                </a:solidFill>
                <a:effectLst/>
                <a:latin typeface="Times New Roman" panose="02020603050405020304" pitchFamily="18" charset="0"/>
              </a:rPr>
              <a:t> associée au type de message.</a:t>
            </a:r>
          </a:p>
          <a:p>
            <a:pPr algn="l">
              <a:buFont typeface="Arial" panose="020B0604020202020204" pitchFamily="34" charset="0"/>
              <a:buChar char="•"/>
            </a:pPr>
            <a:r>
              <a:rPr lang="fr-FR" sz="2800" b="0" i="0" dirty="0">
                <a:solidFill>
                  <a:srgbClr val="BB0022"/>
                </a:solidFill>
                <a:effectLst/>
                <a:latin typeface="Times New Roman" panose="02020603050405020304" pitchFamily="18" charset="0"/>
              </a:rPr>
              <a:t>Cette méthode est une procédure qui est </a:t>
            </a:r>
            <a:r>
              <a:rPr lang="fr-FR" sz="2800" b="1" i="0" dirty="0">
                <a:solidFill>
                  <a:srgbClr val="BB0022"/>
                </a:solidFill>
                <a:effectLst/>
                <a:latin typeface="Times New Roman" panose="02020603050405020304" pitchFamily="18" charset="0"/>
              </a:rPr>
              <a:t>exécutée par l'objet</a:t>
            </a:r>
            <a:r>
              <a:rPr lang="fr-FR" sz="2800" b="0" i="0" dirty="0">
                <a:solidFill>
                  <a:srgbClr val="BB0022"/>
                </a:solidFill>
                <a:effectLst/>
                <a:latin typeface="Times New Roman" panose="02020603050405020304" pitchFamily="18" charset="0"/>
              </a:rPr>
              <a:t> lorsqu'il reçoit le type de message associé.</a:t>
            </a:r>
          </a:p>
        </p:txBody>
      </p:sp>
      <p:sp>
        <p:nvSpPr>
          <p:cNvPr id="4"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25</a:t>
            </a:fld>
            <a:endParaRPr lang="fr-FR"/>
          </a:p>
        </p:txBody>
      </p:sp>
      <p:pic>
        <p:nvPicPr>
          <p:cNvPr id="5" name="Image 4">
            <a:extLst>
              <a:ext uri="{FF2B5EF4-FFF2-40B4-BE49-F238E27FC236}">
                <a16:creationId xmlns:a16="http://schemas.microsoft.com/office/drawing/2014/main" id="{D0914B22-9DAC-46F0-918D-F9E490A506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146017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050"/>
          <p:cNvSpPr>
            <a:spLocks noGrp="1" noChangeArrowheads="1"/>
          </p:cNvSpPr>
          <p:nvPr>
            <p:ph type="title"/>
          </p:nvPr>
        </p:nvSpPr>
        <p:spPr>
          <a:xfrm>
            <a:off x="413472" y="324392"/>
            <a:ext cx="10363200" cy="1104900"/>
          </a:xfrm>
        </p:spPr>
        <p:txBody>
          <a:bodyPr/>
          <a:lstStyle/>
          <a:p>
            <a:r>
              <a:rPr lang="fr-FR" b="1" dirty="0"/>
              <a:t>Les trois dimensions d’une application</a:t>
            </a:r>
          </a:p>
        </p:txBody>
      </p:sp>
      <p:pic>
        <p:nvPicPr>
          <p:cNvPr id="11" name="Image 10"/>
          <p:cNvPicPr>
            <a:picLocks noChangeAspect="1"/>
          </p:cNvPicPr>
          <p:nvPr/>
        </p:nvPicPr>
        <p:blipFill>
          <a:blip r:embed="rId2"/>
          <a:stretch>
            <a:fillRect/>
          </a:stretch>
        </p:blipFill>
        <p:spPr>
          <a:xfrm>
            <a:off x="597767" y="876842"/>
            <a:ext cx="8455775" cy="4642386"/>
          </a:xfrm>
          <a:prstGeom prst="rect">
            <a:avLst/>
          </a:prstGeom>
        </p:spPr>
      </p:pic>
    </p:spTree>
    <p:extLst>
      <p:ext uri="{BB962C8B-B14F-4D97-AF65-F5344CB8AC3E}">
        <p14:creationId xmlns:p14="http://schemas.microsoft.com/office/powerpoint/2010/main" val="213678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700917765"/>
              </p:ext>
            </p:extLst>
          </p:nvPr>
        </p:nvGraphicFramePr>
        <p:xfrm>
          <a:off x="838200" y="1825625"/>
          <a:ext cx="91258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2177935" y="3816628"/>
            <a:ext cx="444352" cy="369332"/>
          </a:xfrm>
          <a:prstGeom prst="rect">
            <a:avLst/>
          </a:prstGeom>
          <a:noFill/>
        </p:spPr>
        <p:txBody>
          <a:bodyPr wrap="none" rtlCol="0">
            <a:spAutoFit/>
          </a:bodyPr>
          <a:lstStyle/>
          <a:p>
            <a:r>
              <a:rPr lang="fr-FR" dirty="0"/>
              <a:t>D1</a:t>
            </a:r>
          </a:p>
        </p:txBody>
      </p:sp>
      <p:sp>
        <p:nvSpPr>
          <p:cNvPr id="6" name="ZoneTexte 5"/>
          <p:cNvSpPr txBox="1"/>
          <p:nvPr/>
        </p:nvSpPr>
        <p:spPr>
          <a:xfrm>
            <a:off x="5347855" y="3816628"/>
            <a:ext cx="444352" cy="369332"/>
          </a:xfrm>
          <a:prstGeom prst="rect">
            <a:avLst/>
          </a:prstGeom>
          <a:noFill/>
        </p:spPr>
        <p:txBody>
          <a:bodyPr wrap="none" rtlCol="0">
            <a:spAutoFit/>
          </a:bodyPr>
          <a:lstStyle/>
          <a:p>
            <a:r>
              <a:rPr lang="fr-FR" dirty="0"/>
              <a:t>D2</a:t>
            </a:r>
          </a:p>
        </p:txBody>
      </p:sp>
      <p:sp>
        <p:nvSpPr>
          <p:cNvPr id="7" name="ZoneTexte 6"/>
          <p:cNvSpPr txBox="1"/>
          <p:nvPr/>
        </p:nvSpPr>
        <p:spPr>
          <a:xfrm>
            <a:off x="8517775" y="3816628"/>
            <a:ext cx="444352" cy="369332"/>
          </a:xfrm>
          <a:prstGeom prst="rect">
            <a:avLst/>
          </a:prstGeom>
          <a:noFill/>
        </p:spPr>
        <p:txBody>
          <a:bodyPr wrap="none" rtlCol="0">
            <a:spAutoFit/>
          </a:bodyPr>
          <a:lstStyle/>
          <a:p>
            <a:r>
              <a:rPr lang="fr-FR" dirty="0"/>
              <a:t>D3</a:t>
            </a:r>
          </a:p>
        </p:txBody>
      </p:sp>
      <p:sp>
        <p:nvSpPr>
          <p:cNvPr id="8" name="Rectangle 2050"/>
          <p:cNvSpPr>
            <a:spLocks noGrp="1" noChangeArrowheads="1"/>
          </p:cNvSpPr>
          <p:nvPr>
            <p:ph type="title"/>
          </p:nvPr>
        </p:nvSpPr>
        <p:spPr>
          <a:xfrm>
            <a:off x="166255" y="134119"/>
            <a:ext cx="10363200" cy="1104900"/>
          </a:xfrm>
        </p:spPr>
        <p:txBody>
          <a:bodyPr/>
          <a:lstStyle/>
          <a:p>
            <a:r>
              <a:rPr lang="fr-FR" altLang="fr-FR" dirty="0"/>
              <a:t>Plan</a:t>
            </a:r>
          </a:p>
        </p:txBody>
      </p:sp>
      <p:sp>
        <p:nvSpPr>
          <p:cNvPr id="3" name="Rectangle 2"/>
          <p:cNvSpPr/>
          <p:nvPr/>
        </p:nvSpPr>
        <p:spPr>
          <a:xfrm>
            <a:off x="551207" y="1640959"/>
            <a:ext cx="4142160" cy="369332"/>
          </a:xfrm>
          <a:prstGeom prst="rect">
            <a:avLst/>
          </a:prstGeom>
        </p:spPr>
        <p:txBody>
          <a:bodyPr wrap="none">
            <a:spAutoFit/>
          </a:bodyPr>
          <a:lstStyle/>
          <a:p>
            <a:r>
              <a:rPr lang="fr-FR" altLang="fr-FR" dirty="0"/>
              <a:t>8 séances décomposées en 3 dimensions :</a:t>
            </a:r>
          </a:p>
        </p:txBody>
      </p:sp>
      <p:pic>
        <p:nvPicPr>
          <p:cNvPr id="10" name="Image 9"/>
          <p:cNvPicPr>
            <a:picLocks noChangeAspect="1"/>
          </p:cNvPicPr>
          <p:nvPr/>
        </p:nvPicPr>
        <p:blipFill>
          <a:blip r:embed="rId7"/>
          <a:stretch>
            <a:fillRect/>
          </a:stretch>
        </p:blipFill>
        <p:spPr>
          <a:xfrm>
            <a:off x="5570031" y="190899"/>
            <a:ext cx="3141642" cy="1724823"/>
          </a:xfrm>
          <a:prstGeom prst="rect">
            <a:avLst/>
          </a:prstGeom>
        </p:spPr>
      </p:pic>
    </p:spTree>
    <p:extLst>
      <p:ext uri="{BB962C8B-B14F-4D97-AF65-F5344CB8AC3E}">
        <p14:creationId xmlns:p14="http://schemas.microsoft.com/office/powerpoint/2010/main" val="35271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63B3EA-C9ED-48F3-9A2E-619FF67D752B}"/>
              </a:ext>
            </a:extLst>
          </p:cNvPr>
          <p:cNvSpPr>
            <a:spLocks noGrp="1"/>
          </p:cNvSpPr>
          <p:nvPr>
            <p:ph type="title"/>
          </p:nvPr>
        </p:nvSpPr>
        <p:spPr>
          <a:xfrm>
            <a:off x="2618942" y="198683"/>
            <a:ext cx="5698067" cy="709137"/>
          </a:xfrm>
        </p:spPr>
        <p:txBody>
          <a:bodyPr vert="horz" lIns="91440" tIns="45720" rIns="91440" bIns="45720" rtlCol="0" anchor="ctr">
            <a:normAutofit/>
          </a:bodyPr>
          <a:lstStyle/>
          <a:p>
            <a:pPr algn="ctr"/>
            <a:r>
              <a:rPr lang="fr-FR" sz="4000" dirty="0">
                <a:solidFill>
                  <a:schemeClr val="accent2">
                    <a:lumMod val="50000"/>
                  </a:schemeClr>
                </a:solidFill>
              </a:rPr>
              <a:t>Plan par séance</a:t>
            </a:r>
            <a:endParaRPr lang="en-US" sz="4000" dirty="0">
              <a:solidFill>
                <a:schemeClr val="accent2">
                  <a:lumMod val="50000"/>
                </a:schemeClr>
              </a:solidFill>
            </a:endParaRPr>
          </a:p>
        </p:txBody>
      </p:sp>
      <p:sp>
        <p:nvSpPr>
          <p:cNvPr id="4" name="Espace réservé du texte 3">
            <a:extLst>
              <a:ext uri="{FF2B5EF4-FFF2-40B4-BE49-F238E27FC236}">
                <a16:creationId xmlns:a16="http://schemas.microsoft.com/office/drawing/2014/main" id="{EA9EB9B8-78FF-4A25-AEB5-EC03501BCADA}"/>
              </a:ext>
            </a:extLst>
          </p:cNvPr>
          <p:cNvSpPr>
            <a:spLocks noGrp="1"/>
          </p:cNvSpPr>
          <p:nvPr>
            <p:ph type="body" sz="half" idx="2"/>
          </p:nvPr>
        </p:nvSpPr>
        <p:spPr>
          <a:xfrm>
            <a:off x="-972796" y="5698067"/>
            <a:ext cx="3123620" cy="4479852"/>
          </a:xfrm>
        </p:spPr>
        <p:txBody>
          <a:bodyPr vert="horz" lIns="91440" tIns="45720" rIns="91440" bIns="45720" rtlCol="0" anchor="ctr">
            <a:normAutofit/>
          </a:bodyPr>
          <a:lstStyle/>
          <a:p>
            <a:r>
              <a:rPr lang="en-US" sz="1800" dirty="0">
                <a:solidFill>
                  <a:schemeClr val="tx1">
                    <a:lumMod val="50000"/>
                    <a:lumOff val="50000"/>
                  </a:schemeClr>
                </a:solidFill>
              </a:rPr>
              <a:t>JAVA- 2021 - 2022</a:t>
            </a:r>
          </a:p>
        </p:txBody>
      </p:sp>
      <p:pic>
        <p:nvPicPr>
          <p:cNvPr id="22" name="Image 5">
            <a:extLst>
              <a:ext uri="{FF2B5EF4-FFF2-40B4-BE49-F238E27FC236}">
                <a16:creationId xmlns:a16="http://schemas.microsoft.com/office/drawing/2014/main" id="{F57D9D03-89AA-43A4-BC9C-A2CB635859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
        <p:nvSpPr>
          <p:cNvPr id="24" name="ZoneTexte 23">
            <a:extLst>
              <a:ext uri="{FF2B5EF4-FFF2-40B4-BE49-F238E27FC236}">
                <a16:creationId xmlns:a16="http://schemas.microsoft.com/office/drawing/2014/main" id="{04C95329-50AA-495F-92FA-FF98E97C7DD9}"/>
              </a:ext>
            </a:extLst>
          </p:cNvPr>
          <p:cNvSpPr txBox="1"/>
          <p:nvPr/>
        </p:nvSpPr>
        <p:spPr>
          <a:xfrm>
            <a:off x="759879" y="1040786"/>
            <a:ext cx="9058113" cy="369332"/>
          </a:xfrm>
          <a:prstGeom prst="rect">
            <a:avLst/>
          </a:prstGeom>
          <a:noFill/>
        </p:spPr>
        <p:txBody>
          <a:bodyPr wrap="square">
            <a:spAutoFit/>
          </a:bodyPr>
          <a:lstStyle/>
          <a:p>
            <a:endParaRPr lang="fr-FR" dirty="0"/>
          </a:p>
        </p:txBody>
      </p:sp>
      <p:pic>
        <p:nvPicPr>
          <p:cNvPr id="26" name="Image 6">
            <a:extLst>
              <a:ext uri="{FF2B5EF4-FFF2-40B4-BE49-F238E27FC236}">
                <a16:creationId xmlns:a16="http://schemas.microsoft.com/office/drawing/2014/main" id="{9E0974EA-BDB1-488D-A37E-A974459513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014" y="5561894"/>
            <a:ext cx="1296106" cy="1296106"/>
          </a:xfrm>
          <a:prstGeom prst="rect">
            <a:avLst/>
          </a:prstGeom>
        </p:spPr>
      </p:pic>
      <p:graphicFrame>
        <p:nvGraphicFramePr>
          <p:cNvPr id="5" name="Tableau 5">
            <a:extLst>
              <a:ext uri="{FF2B5EF4-FFF2-40B4-BE49-F238E27FC236}">
                <a16:creationId xmlns:a16="http://schemas.microsoft.com/office/drawing/2014/main" id="{F0D9F7A1-56EE-4987-9CE3-12B42C3D8F29}"/>
              </a:ext>
            </a:extLst>
          </p:cNvPr>
          <p:cNvGraphicFramePr>
            <a:graphicFrameLocks noGrp="1"/>
          </p:cNvGraphicFramePr>
          <p:nvPr>
            <p:extLst>
              <p:ext uri="{D42A27DB-BD31-4B8C-83A1-F6EECF244321}">
                <p14:modId xmlns:p14="http://schemas.microsoft.com/office/powerpoint/2010/main" val="1116323274"/>
              </p:ext>
            </p:extLst>
          </p:nvPr>
        </p:nvGraphicFramePr>
        <p:xfrm>
          <a:off x="642108" y="1410118"/>
          <a:ext cx="8891249" cy="3708400"/>
        </p:xfrm>
        <a:graphic>
          <a:graphicData uri="http://schemas.openxmlformats.org/drawingml/2006/table">
            <a:tbl>
              <a:tblPr firstRow="1" bandRow="1">
                <a:tableStyleId>{5C22544A-7EE6-4342-B048-85BDC9FD1C3A}</a:tableStyleId>
              </a:tblPr>
              <a:tblGrid>
                <a:gridCol w="1085167">
                  <a:extLst>
                    <a:ext uri="{9D8B030D-6E8A-4147-A177-3AD203B41FA5}">
                      <a16:colId xmlns:a16="http://schemas.microsoft.com/office/drawing/2014/main" val="3224668320"/>
                    </a:ext>
                  </a:extLst>
                </a:gridCol>
                <a:gridCol w="7806082">
                  <a:extLst>
                    <a:ext uri="{9D8B030D-6E8A-4147-A177-3AD203B41FA5}">
                      <a16:colId xmlns:a16="http://schemas.microsoft.com/office/drawing/2014/main" val="52196155"/>
                    </a:ext>
                  </a:extLst>
                </a:gridCol>
              </a:tblGrid>
              <a:tr h="370840">
                <a:tc>
                  <a:txBody>
                    <a:bodyPr/>
                    <a:lstStyle/>
                    <a:p>
                      <a:r>
                        <a:rPr lang="fr-FR" sz="1400" dirty="0">
                          <a:solidFill>
                            <a:schemeClr val="bg1"/>
                          </a:solidFill>
                          <a:latin typeface="Calibri" panose="020F0502020204030204" pitchFamily="34" charset="0"/>
                          <a:cs typeface="Calibri" panose="020F0502020204030204" pitchFamily="34" charset="0"/>
                        </a:rPr>
                        <a:t>Séance</a:t>
                      </a:r>
                      <a:endParaRPr lang="fr-MA" sz="1400" dirty="0">
                        <a:solidFill>
                          <a:schemeClr val="bg1"/>
                        </a:solidFill>
                        <a:latin typeface="Calibri" panose="020F0502020204030204" pitchFamily="34" charset="0"/>
                        <a:cs typeface="Calibri" panose="020F0502020204030204" pitchFamily="34" charset="0"/>
                      </a:endParaRPr>
                    </a:p>
                  </a:txBody>
                  <a:tcPr/>
                </a:tc>
                <a:tc>
                  <a:txBody>
                    <a:bodyPr/>
                    <a:lstStyle/>
                    <a:p>
                      <a:r>
                        <a:rPr lang="fr-FR" sz="1400" dirty="0">
                          <a:solidFill>
                            <a:schemeClr val="bg1"/>
                          </a:solidFill>
                          <a:latin typeface="Calibri" panose="020F0502020204030204" pitchFamily="34" charset="0"/>
                          <a:cs typeface="Calibri" panose="020F0502020204030204" pitchFamily="34" charset="0"/>
                        </a:rPr>
                        <a:t>Objet du cours</a:t>
                      </a:r>
                      <a:endParaRPr lang="fr-MA" sz="1400"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95670511"/>
                  </a:ext>
                </a:extLst>
              </a:tr>
              <a:tr h="370840">
                <a:tc>
                  <a:txBody>
                    <a:bodyPr/>
                    <a:lstStyle/>
                    <a:p>
                      <a:r>
                        <a:rPr lang="fr-FR" sz="1600" dirty="0">
                          <a:solidFill>
                            <a:schemeClr val="accent2">
                              <a:lumMod val="50000"/>
                            </a:schemeClr>
                          </a:solidFill>
                          <a:latin typeface="Trebuchet MS (Corps)"/>
                          <a:cs typeface="Calibri" panose="020F0502020204030204" pitchFamily="34" charset="0"/>
                        </a:rPr>
                        <a:t>S1</a:t>
                      </a:r>
                      <a:endParaRPr lang="fr-MA" sz="1600" dirty="0">
                        <a:solidFill>
                          <a:schemeClr val="accent2">
                            <a:lumMod val="50000"/>
                          </a:schemeClr>
                        </a:solidFill>
                        <a:latin typeface="Trebuchet MS (Corps)"/>
                        <a:cs typeface="Calibri" panose="020F0502020204030204" pitchFamily="34" charset="0"/>
                      </a:endParaRPr>
                    </a:p>
                  </a:txBody>
                  <a:tcPr/>
                </a:tc>
                <a:tc>
                  <a:txBody>
                    <a:bodyPr/>
                    <a:lstStyle/>
                    <a:p>
                      <a:pPr algn="l" fontAlgn="t"/>
                      <a:r>
                        <a:rPr lang="fr-FR" sz="1600" b="0" i="0" u="none" strike="noStrike" dirty="0">
                          <a:solidFill>
                            <a:schemeClr val="accent2">
                              <a:lumMod val="50000"/>
                            </a:schemeClr>
                          </a:solidFill>
                          <a:effectLst/>
                          <a:latin typeface="Trebuchet MS (Corps)"/>
                          <a:cs typeface="Calibri" panose="020F0502020204030204" pitchFamily="34" charset="0"/>
                        </a:rPr>
                        <a:t>P1 introduction au POO : java sans les objets</a:t>
                      </a:r>
                    </a:p>
                  </a:txBody>
                  <a:tcPr marL="3175" marR="3175" marT="3175" marB="0"/>
                </a:tc>
                <a:extLst>
                  <a:ext uri="{0D108BD9-81ED-4DB2-BD59-A6C34878D82A}">
                    <a16:rowId xmlns:a16="http://schemas.microsoft.com/office/drawing/2014/main" val="862125854"/>
                  </a:ext>
                </a:extLst>
              </a:tr>
              <a:tr h="370840">
                <a:tc>
                  <a:txBody>
                    <a:bodyPr/>
                    <a:lstStyle/>
                    <a:p>
                      <a:r>
                        <a:rPr lang="fr-FR" sz="1600" dirty="0">
                          <a:solidFill>
                            <a:schemeClr val="accent2">
                              <a:lumMod val="50000"/>
                            </a:schemeClr>
                          </a:solidFill>
                          <a:latin typeface="Trebuchet MS (Corps)"/>
                          <a:cs typeface="Calibri" panose="020F0502020204030204" pitchFamily="34" charset="0"/>
                        </a:rPr>
                        <a:t>S2</a:t>
                      </a:r>
                      <a:endParaRPr lang="fr-MA" sz="1600" dirty="0">
                        <a:solidFill>
                          <a:schemeClr val="accent2">
                            <a:lumMod val="50000"/>
                          </a:schemeClr>
                        </a:solidFill>
                        <a:latin typeface="Trebuchet MS (Corps)"/>
                        <a:cs typeface="Calibri" panose="020F0502020204030204" pitchFamily="34" charset="0"/>
                      </a:endParaRPr>
                    </a:p>
                  </a:txBody>
                  <a:tcPr/>
                </a:tc>
                <a:tc>
                  <a:txBody>
                    <a:bodyPr/>
                    <a:lstStyle/>
                    <a:p>
                      <a:pPr algn="l" fontAlgn="t"/>
                      <a:r>
                        <a:rPr lang="fr-FR" sz="1600" b="0" i="0" u="none" strike="noStrike" dirty="0">
                          <a:solidFill>
                            <a:schemeClr val="accent2">
                              <a:lumMod val="50000"/>
                            </a:schemeClr>
                          </a:solidFill>
                          <a:effectLst/>
                          <a:latin typeface="Trebuchet MS (Corps)"/>
                          <a:cs typeface="Calibri" panose="020F0502020204030204" pitchFamily="34" charset="0"/>
                        </a:rPr>
                        <a:t>P1 : Java et les classes</a:t>
                      </a:r>
                    </a:p>
                  </a:txBody>
                  <a:tcPr marL="3175" marR="3175" marT="3175" marB="0"/>
                </a:tc>
                <a:extLst>
                  <a:ext uri="{0D108BD9-81ED-4DB2-BD59-A6C34878D82A}">
                    <a16:rowId xmlns:a16="http://schemas.microsoft.com/office/drawing/2014/main" val="566156075"/>
                  </a:ext>
                </a:extLst>
              </a:tr>
              <a:tr h="370840">
                <a:tc>
                  <a:txBody>
                    <a:bodyPr/>
                    <a:lstStyle/>
                    <a:p>
                      <a:r>
                        <a:rPr lang="fr-FR" sz="1600" dirty="0">
                          <a:solidFill>
                            <a:schemeClr val="accent2">
                              <a:lumMod val="50000"/>
                            </a:schemeClr>
                          </a:solidFill>
                          <a:latin typeface="Trebuchet MS (Corps)"/>
                          <a:cs typeface="Calibri" panose="020F0502020204030204" pitchFamily="34" charset="0"/>
                        </a:rPr>
                        <a:t>S3</a:t>
                      </a:r>
                      <a:endParaRPr lang="fr-MA" sz="1600" dirty="0">
                        <a:solidFill>
                          <a:schemeClr val="accent2">
                            <a:lumMod val="50000"/>
                          </a:schemeClr>
                        </a:solidFill>
                        <a:latin typeface="Trebuchet MS (Corps)"/>
                        <a:cs typeface="Calibri" panose="020F0502020204030204" pitchFamily="34" charset="0"/>
                      </a:endParaRPr>
                    </a:p>
                  </a:txBody>
                  <a:tcPr/>
                </a:tc>
                <a:tc>
                  <a:txBody>
                    <a:bodyPr/>
                    <a:lstStyle/>
                    <a:p>
                      <a:pPr algn="l" fontAlgn="t"/>
                      <a:r>
                        <a:rPr lang="fr-FR" sz="1600" b="0" i="0" u="none" strike="noStrike" dirty="0">
                          <a:solidFill>
                            <a:schemeClr val="accent2">
                              <a:lumMod val="50000"/>
                            </a:schemeClr>
                          </a:solidFill>
                          <a:effectLst/>
                          <a:latin typeface="Trebuchet MS (Corps)"/>
                          <a:cs typeface="Calibri" panose="020F0502020204030204" pitchFamily="34" charset="0"/>
                        </a:rPr>
                        <a:t>P1 : Java et les classes</a:t>
                      </a:r>
                    </a:p>
                  </a:txBody>
                  <a:tcPr marL="3175" marR="3175" marT="3175" marB="0"/>
                </a:tc>
                <a:extLst>
                  <a:ext uri="{0D108BD9-81ED-4DB2-BD59-A6C34878D82A}">
                    <a16:rowId xmlns:a16="http://schemas.microsoft.com/office/drawing/2014/main" val="1926550525"/>
                  </a:ext>
                </a:extLst>
              </a:tr>
              <a:tr h="370840">
                <a:tc>
                  <a:txBody>
                    <a:bodyPr/>
                    <a:lstStyle/>
                    <a:p>
                      <a:r>
                        <a:rPr lang="fr-FR" sz="1600" dirty="0">
                          <a:solidFill>
                            <a:schemeClr val="accent2">
                              <a:lumMod val="50000"/>
                            </a:schemeClr>
                          </a:solidFill>
                          <a:latin typeface="Trebuchet MS (Corps)"/>
                          <a:cs typeface="Calibri" panose="020F0502020204030204" pitchFamily="34" charset="0"/>
                        </a:rPr>
                        <a:t>S4</a:t>
                      </a:r>
                      <a:endParaRPr lang="fr-MA" sz="1600" dirty="0">
                        <a:solidFill>
                          <a:schemeClr val="accent2">
                            <a:lumMod val="50000"/>
                          </a:schemeClr>
                        </a:solidFill>
                        <a:latin typeface="Trebuchet MS (Corps)"/>
                        <a:cs typeface="Calibri" panose="020F0502020204030204" pitchFamily="34" charset="0"/>
                      </a:endParaRPr>
                    </a:p>
                  </a:txBody>
                  <a:tcPr/>
                </a:tc>
                <a:tc>
                  <a:txBody>
                    <a:bodyPr/>
                    <a:lstStyle/>
                    <a:p>
                      <a:pPr algn="l" fontAlgn="t"/>
                      <a:r>
                        <a:rPr lang="fr-MA" sz="1600" b="0" i="0" u="none" strike="noStrike" dirty="0">
                          <a:solidFill>
                            <a:schemeClr val="accent2">
                              <a:lumMod val="50000"/>
                            </a:schemeClr>
                          </a:solidFill>
                          <a:effectLst/>
                          <a:latin typeface="Trebuchet MS (Corps)"/>
                          <a:cs typeface="Calibri" panose="020F0502020204030204" pitchFamily="34" charset="0"/>
                        </a:rPr>
                        <a:t>P1 : Héritage &amp; Exceptions</a:t>
                      </a:r>
                    </a:p>
                  </a:txBody>
                  <a:tcPr marL="3175" marR="3175" marT="3175" marB="0"/>
                </a:tc>
                <a:extLst>
                  <a:ext uri="{0D108BD9-81ED-4DB2-BD59-A6C34878D82A}">
                    <a16:rowId xmlns:a16="http://schemas.microsoft.com/office/drawing/2014/main" val="4165440253"/>
                  </a:ext>
                </a:extLst>
              </a:tr>
              <a:tr h="370840">
                <a:tc>
                  <a:txBody>
                    <a:bodyPr/>
                    <a:lstStyle/>
                    <a:p>
                      <a:r>
                        <a:rPr lang="fr-FR" sz="1600" dirty="0">
                          <a:solidFill>
                            <a:schemeClr val="accent2">
                              <a:lumMod val="50000"/>
                            </a:schemeClr>
                          </a:solidFill>
                          <a:latin typeface="Trebuchet MS (Corps)"/>
                          <a:cs typeface="Calibri" panose="020F0502020204030204" pitchFamily="34" charset="0"/>
                        </a:rPr>
                        <a:t>S5</a:t>
                      </a:r>
                      <a:endParaRPr lang="fr-MA" sz="1600" dirty="0">
                        <a:solidFill>
                          <a:schemeClr val="accent2">
                            <a:lumMod val="50000"/>
                          </a:schemeClr>
                        </a:solidFill>
                        <a:latin typeface="Trebuchet MS (Corps)"/>
                        <a:cs typeface="Calibri" panose="020F0502020204030204" pitchFamily="34" charset="0"/>
                      </a:endParaRPr>
                    </a:p>
                  </a:txBody>
                  <a:tcPr/>
                </a:tc>
                <a:tc>
                  <a:txBody>
                    <a:bodyPr/>
                    <a:lstStyle/>
                    <a:p>
                      <a:pPr algn="l" fontAlgn="t"/>
                      <a:r>
                        <a:rPr lang="fr-FR" sz="1600" b="0" i="0" u="none" strike="noStrike" dirty="0">
                          <a:solidFill>
                            <a:schemeClr val="accent2">
                              <a:lumMod val="50000"/>
                            </a:schemeClr>
                          </a:solidFill>
                          <a:effectLst/>
                          <a:latin typeface="Trebuchet MS (Corps)"/>
                          <a:cs typeface="Calibri" panose="020F0502020204030204" pitchFamily="34" charset="0"/>
                        </a:rPr>
                        <a:t>P2 : java et les bases de données : Hibernate</a:t>
                      </a:r>
                    </a:p>
                  </a:txBody>
                  <a:tcPr marL="3175" marR="3175" marT="3175" marB="0"/>
                </a:tc>
                <a:extLst>
                  <a:ext uri="{0D108BD9-81ED-4DB2-BD59-A6C34878D82A}">
                    <a16:rowId xmlns:a16="http://schemas.microsoft.com/office/drawing/2014/main" val="643815028"/>
                  </a:ext>
                </a:extLst>
              </a:tr>
              <a:tr h="370840">
                <a:tc>
                  <a:txBody>
                    <a:bodyPr/>
                    <a:lstStyle/>
                    <a:p>
                      <a:r>
                        <a:rPr lang="fr-FR" sz="1600" dirty="0">
                          <a:solidFill>
                            <a:schemeClr val="accent2">
                              <a:lumMod val="50000"/>
                            </a:schemeClr>
                          </a:solidFill>
                          <a:latin typeface="Trebuchet MS (Corps)"/>
                          <a:cs typeface="Calibri" panose="020F0502020204030204" pitchFamily="34" charset="0"/>
                        </a:rPr>
                        <a:t>S6</a:t>
                      </a:r>
                      <a:endParaRPr lang="fr-MA" sz="1600" dirty="0">
                        <a:solidFill>
                          <a:schemeClr val="accent2">
                            <a:lumMod val="50000"/>
                          </a:schemeClr>
                        </a:solidFill>
                        <a:latin typeface="Trebuchet MS (Corps)"/>
                        <a:cs typeface="Calibri" panose="020F0502020204030204" pitchFamily="34" charset="0"/>
                      </a:endParaRPr>
                    </a:p>
                  </a:txBody>
                  <a:tcPr/>
                </a:tc>
                <a:tc>
                  <a:txBody>
                    <a:bodyPr/>
                    <a:lstStyle/>
                    <a:p>
                      <a:pPr algn="l" fontAlgn="t"/>
                      <a:r>
                        <a:rPr lang="fr-FR" sz="1600" b="0" i="0" u="none" strike="noStrike" dirty="0">
                          <a:solidFill>
                            <a:schemeClr val="accent2">
                              <a:lumMod val="50000"/>
                            </a:schemeClr>
                          </a:solidFill>
                          <a:effectLst/>
                          <a:latin typeface="Trebuchet MS (Corps)"/>
                          <a:cs typeface="Calibri" panose="020F0502020204030204" pitchFamily="34" charset="0"/>
                        </a:rPr>
                        <a:t>P2 : java et les bases de données : Hibernate</a:t>
                      </a:r>
                    </a:p>
                  </a:txBody>
                  <a:tcPr marL="3175" marR="3175" marT="3175" marB="0"/>
                </a:tc>
                <a:extLst>
                  <a:ext uri="{0D108BD9-81ED-4DB2-BD59-A6C34878D82A}">
                    <a16:rowId xmlns:a16="http://schemas.microsoft.com/office/drawing/2014/main" val="191415253"/>
                  </a:ext>
                </a:extLst>
              </a:tr>
              <a:tr h="370840">
                <a:tc>
                  <a:txBody>
                    <a:bodyPr/>
                    <a:lstStyle/>
                    <a:p>
                      <a:r>
                        <a:rPr lang="fr-FR" sz="1600" dirty="0">
                          <a:solidFill>
                            <a:schemeClr val="accent2">
                              <a:lumMod val="50000"/>
                            </a:schemeClr>
                          </a:solidFill>
                          <a:latin typeface="Trebuchet MS (Corps)"/>
                          <a:cs typeface="Calibri" panose="020F0502020204030204" pitchFamily="34" charset="0"/>
                        </a:rPr>
                        <a:t>S7</a:t>
                      </a:r>
                      <a:endParaRPr lang="fr-MA" sz="1600" dirty="0">
                        <a:solidFill>
                          <a:schemeClr val="accent2">
                            <a:lumMod val="50000"/>
                          </a:schemeClr>
                        </a:solidFill>
                        <a:latin typeface="Trebuchet MS (Corps)"/>
                        <a:cs typeface="Calibri" panose="020F0502020204030204" pitchFamily="34" charset="0"/>
                      </a:endParaRPr>
                    </a:p>
                  </a:txBody>
                  <a:tcPr/>
                </a:tc>
                <a:tc>
                  <a:txBody>
                    <a:bodyPr/>
                    <a:lstStyle/>
                    <a:p>
                      <a:pPr algn="l" fontAlgn="t"/>
                      <a:r>
                        <a:rPr lang="fr-FR" sz="1600" b="0" i="0" u="none" strike="noStrike" dirty="0">
                          <a:solidFill>
                            <a:schemeClr val="accent2">
                              <a:lumMod val="50000"/>
                            </a:schemeClr>
                          </a:solidFill>
                          <a:effectLst/>
                          <a:latin typeface="Trebuchet MS (Corps)"/>
                          <a:cs typeface="Calibri" panose="020F0502020204030204" pitchFamily="34" charset="0"/>
                        </a:rPr>
                        <a:t>P3 : Création d'une application/JAVAFX</a:t>
                      </a:r>
                    </a:p>
                  </a:txBody>
                  <a:tcPr marL="3175" marR="3175" marT="3175" marB="0"/>
                </a:tc>
                <a:extLst>
                  <a:ext uri="{0D108BD9-81ED-4DB2-BD59-A6C34878D82A}">
                    <a16:rowId xmlns:a16="http://schemas.microsoft.com/office/drawing/2014/main" val="1587594030"/>
                  </a:ext>
                </a:extLst>
              </a:tr>
              <a:tr h="370840">
                <a:tc>
                  <a:txBody>
                    <a:bodyPr/>
                    <a:lstStyle/>
                    <a:p>
                      <a:r>
                        <a:rPr lang="fr-FR" sz="1600" dirty="0">
                          <a:solidFill>
                            <a:schemeClr val="accent2">
                              <a:lumMod val="50000"/>
                            </a:schemeClr>
                          </a:solidFill>
                          <a:latin typeface="Trebuchet MS (Corps)"/>
                          <a:cs typeface="Calibri" panose="020F0502020204030204" pitchFamily="34" charset="0"/>
                        </a:rPr>
                        <a:t>S8</a:t>
                      </a:r>
                      <a:endParaRPr lang="fr-MA" sz="1600" dirty="0">
                        <a:solidFill>
                          <a:schemeClr val="accent2">
                            <a:lumMod val="50000"/>
                          </a:schemeClr>
                        </a:solidFill>
                        <a:latin typeface="Trebuchet MS (Corps)"/>
                        <a:cs typeface="Calibri" panose="020F0502020204030204" pitchFamily="34" charset="0"/>
                      </a:endParaRPr>
                    </a:p>
                  </a:txBody>
                  <a:tcPr/>
                </a:tc>
                <a:tc>
                  <a:txBody>
                    <a:bodyPr/>
                    <a:lstStyle/>
                    <a:p>
                      <a:pPr algn="l" fontAlgn="t"/>
                      <a:r>
                        <a:rPr lang="fr-FR" sz="1600" b="0" i="0" u="none" strike="noStrike" dirty="0">
                          <a:solidFill>
                            <a:schemeClr val="accent2">
                              <a:lumMod val="50000"/>
                            </a:schemeClr>
                          </a:solidFill>
                          <a:effectLst/>
                          <a:latin typeface="Trebuchet MS (Corps)"/>
                          <a:cs typeface="Calibri" panose="020F0502020204030204" pitchFamily="34" charset="0"/>
                        </a:rPr>
                        <a:t>P3 : Création d'une application/JAVAFX</a:t>
                      </a:r>
                    </a:p>
                  </a:txBody>
                  <a:tcPr marL="3175" marR="3175" marT="3175" marB="0"/>
                </a:tc>
                <a:extLst>
                  <a:ext uri="{0D108BD9-81ED-4DB2-BD59-A6C34878D82A}">
                    <a16:rowId xmlns:a16="http://schemas.microsoft.com/office/drawing/2014/main" val="3830230886"/>
                  </a:ext>
                </a:extLst>
              </a:tr>
              <a:tr h="370840">
                <a:tc>
                  <a:txBody>
                    <a:bodyPr/>
                    <a:lstStyle/>
                    <a:p>
                      <a:r>
                        <a:rPr lang="fr-FR" sz="1600" dirty="0">
                          <a:solidFill>
                            <a:schemeClr val="accent2">
                              <a:lumMod val="50000"/>
                            </a:schemeClr>
                          </a:solidFill>
                          <a:latin typeface="Trebuchet MS (Corps)"/>
                          <a:cs typeface="Calibri" panose="020F0502020204030204" pitchFamily="34" charset="0"/>
                        </a:rPr>
                        <a:t>S9</a:t>
                      </a:r>
                      <a:endParaRPr lang="fr-MA" sz="1600" dirty="0">
                        <a:solidFill>
                          <a:schemeClr val="accent2">
                            <a:lumMod val="50000"/>
                          </a:schemeClr>
                        </a:solidFill>
                        <a:latin typeface="Trebuchet MS (Corps)"/>
                        <a:cs typeface="Calibri" panose="020F0502020204030204" pitchFamily="34" charset="0"/>
                      </a:endParaRPr>
                    </a:p>
                  </a:txBody>
                  <a:tcPr/>
                </a:tc>
                <a:tc>
                  <a:txBody>
                    <a:bodyPr/>
                    <a:lstStyle/>
                    <a:p>
                      <a:pPr algn="l" fontAlgn="t"/>
                      <a:r>
                        <a:rPr lang="fr-FR" sz="1600" b="0" i="0" u="none" strike="noStrike" dirty="0">
                          <a:solidFill>
                            <a:schemeClr val="accent2">
                              <a:lumMod val="50000"/>
                            </a:schemeClr>
                          </a:solidFill>
                          <a:effectLst/>
                          <a:latin typeface="Trebuchet MS (Corps)"/>
                          <a:cs typeface="Calibri" panose="020F0502020204030204" pitchFamily="34" charset="0"/>
                        </a:rPr>
                        <a:t>Examen Final</a:t>
                      </a:r>
                    </a:p>
                  </a:txBody>
                  <a:tcPr marL="3175" marR="3175" marT="3175" marB="0"/>
                </a:tc>
                <a:extLst>
                  <a:ext uri="{0D108BD9-81ED-4DB2-BD59-A6C34878D82A}">
                    <a16:rowId xmlns:a16="http://schemas.microsoft.com/office/drawing/2014/main" val="3500639890"/>
                  </a:ext>
                </a:extLst>
              </a:tr>
            </a:tbl>
          </a:graphicData>
        </a:graphic>
      </p:graphicFrame>
    </p:spTree>
    <p:extLst>
      <p:ext uri="{BB962C8B-B14F-4D97-AF65-F5344CB8AC3E}">
        <p14:creationId xmlns:p14="http://schemas.microsoft.com/office/powerpoint/2010/main" val="411799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63B3EA-C9ED-48F3-9A2E-619FF67D752B}"/>
              </a:ext>
            </a:extLst>
          </p:cNvPr>
          <p:cNvSpPr>
            <a:spLocks noGrp="1"/>
          </p:cNvSpPr>
          <p:nvPr>
            <p:ph type="title"/>
          </p:nvPr>
        </p:nvSpPr>
        <p:spPr>
          <a:xfrm>
            <a:off x="2241383" y="625331"/>
            <a:ext cx="5698067" cy="914937"/>
          </a:xfrm>
        </p:spPr>
        <p:txBody>
          <a:bodyPr vert="horz" lIns="91440" tIns="45720" rIns="91440" bIns="45720" rtlCol="0" anchor="ctr">
            <a:normAutofit fontScale="90000"/>
          </a:bodyPr>
          <a:lstStyle/>
          <a:p>
            <a:pPr algn="ctr"/>
            <a:r>
              <a:rPr lang="fr-MA" sz="3200" b="1" dirty="0">
                <a:solidFill>
                  <a:schemeClr val="accent2">
                    <a:lumMod val="50000"/>
                  </a:schemeClr>
                </a:solidFill>
                <a:effectLst/>
                <a:latin typeface="Helvetica" panose="020B0604020202020204" pitchFamily="34" charset="0"/>
              </a:rPr>
              <a:t>Procédurale VS Orienté Objet</a:t>
            </a:r>
            <a:br>
              <a:rPr lang="fr-FR" sz="4000" dirty="0">
                <a:solidFill>
                  <a:schemeClr val="accent2">
                    <a:lumMod val="50000"/>
                  </a:schemeClr>
                </a:solidFill>
              </a:rPr>
            </a:br>
            <a:endParaRPr lang="en-US" sz="4000" dirty="0">
              <a:solidFill>
                <a:schemeClr val="accent2">
                  <a:lumMod val="50000"/>
                </a:schemeClr>
              </a:solidFill>
            </a:endParaRPr>
          </a:p>
        </p:txBody>
      </p:sp>
      <p:sp>
        <p:nvSpPr>
          <p:cNvPr id="4" name="Espace réservé du texte 3">
            <a:extLst>
              <a:ext uri="{FF2B5EF4-FFF2-40B4-BE49-F238E27FC236}">
                <a16:creationId xmlns:a16="http://schemas.microsoft.com/office/drawing/2014/main" id="{EA9EB9B8-78FF-4A25-AEB5-EC03501BCADA}"/>
              </a:ext>
            </a:extLst>
          </p:cNvPr>
          <p:cNvSpPr>
            <a:spLocks noGrp="1"/>
          </p:cNvSpPr>
          <p:nvPr>
            <p:ph type="body" sz="half" idx="2"/>
          </p:nvPr>
        </p:nvSpPr>
        <p:spPr>
          <a:xfrm>
            <a:off x="-972796" y="5698067"/>
            <a:ext cx="3123620" cy="4479852"/>
          </a:xfrm>
        </p:spPr>
        <p:txBody>
          <a:bodyPr vert="horz" lIns="91440" tIns="45720" rIns="91440" bIns="45720" rtlCol="0" anchor="ctr">
            <a:normAutofit/>
          </a:bodyPr>
          <a:lstStyle/>
          <a:p>
            <a:r>
              <a:rPr lang="en-US" sz="1800" dirty="0">
                <a:solidFill>
                  <a:schemeClr val="tx1">
                    <a:lumMod val="50000"/>
                    <a:lumOff val="50000"/>
                  </a:schemeClr>
                </a:solidFill>
              </a:rPr>
              <a:t>JAVA- 2021 - 2022</a:t>
            </a:r>
          </a:p>
        </p:txBody>
      </p:sp>
      <p:pic>
        <p:nvPicPr>
          <p:cNvPr id="22" name="Image 5">
            <a:extLst>
              <a:ext uri="{FF2B5EF4-FFF2-40B4-BE49-F238E27FC236}">
                <a16:creationId xmlns:a16="http://schemas.microsoft.com/office/drawing/2014/main" id="{F57D9D03-89AA-43A4-BC9C-A2CB635859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pic>
        <p:nvPicPr>
          <p:cNvPr id="26" name="Image 6">
            <a:extLst>
              <a:ext uri="{FF2B5EF4-FFF2-40B4-BE49-F238E27FC236}">
                <a16:creationId xmlns:a16="http://schemas.microsoft.com/office/drawing/2014/main" id="{9E0974EA-BDB1-488D-A37E-A974459513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014" y="5561894"/>
            <a:ext cx="1296106" cy="1296106"/>
          </a:xfrm>
          <a:prstGeom prst="rect">
            <a:avLst/>
          </a:prstGeom>
        </p:spPr>
      </p:pic>
      <p:pic>
        <p:nvPicPr>
          <p:cNvPr id="10" name="Image 9">
            <a:extLst>
              <a:ext uri="{FF2B5EF4-FFF2-40B4-BE49-F238E27FC236}">
                <a16:creationId xmlns:a16="http://schemas.microsoft.com/office/drawing/2014/main" id="{595BD5CF-540E-4B14-B35A-079CA32032C3}"/>
              </a:ext>
            </a:extLst>
          </p:cNvPr>
          <p:cNvPicPr>
            <a:picLocks noChangeAspect="1"/>
          </p:cNvPicPr>
          <p:nvPr/>
        </p:nvPicPr>
        <p:blipFill>
          <a:blip r:embed="rId4"/>
          <a:stretch>
            <a:fillRect/>
          </a:stretch>
        </p:blipFill>
        <p:spPr>
          <a:xfrm>
            <a:off x="836547" y="1268899"/>
            <a:ext cx="3662953" cy="2585323"/>
          </a:xfrm>
          <a:prstGeom prst="rect">
            <a:avLst/>
          </a:prstGeom>
        </p:spPr>
      </p:pic>
      <p:pic>
        <p:nvPicPr>
          <p:cNvPr id="13" name="Image 12">
            <a:extLst>
              <a:ext uri="{FF2B5EF4-FFF2-40B4-BE49-F238E27FC236}">
                <a16:creationId xmlns:a16="http://schemas.microsoft.com/office/drawing/2014/main" id="{C8CA007B-F1EE-4BE8-8E69-9B265DA28DD8}"/>
              </a:ext>
            </a:extLst>
          </p:cNvPr>
          <p:cNvPicPr>
            <a:picLocks noChangeAspect="1"/>
          </p:cNvPicPr>
          <p:nvPr/>
        </p:nvPicPr>
        <p:blipFill>
          <a:blip r:embed="rId5"/>
          <a:stretch>
            <a:fillRect/>
          </a:stretch>
        </p:blipFill>
        <p:spPr>
          <a:xfrm>
            <a:off x="5161612" y="1422377"/>
            <a:ext cx="3391066" cy="2703214"/>
          </a:xfrm>
          <a:prstGeom prst="rect">
            <a:avLst/>
          </a:prstGeom>
        </p:spPr>
      </p:pic>
      <p:sp>
        <p:nvSpPr>
          <p:cNvPr id="18" name="ZoneTexte 17">
            <a:extLst>
              <a:ext uri="{FF2B5EF4-FFF2-40B4-BE49-F238E27FC236}">
                <a16:creationId xmlns:a16="http://schemas.microsoft.com/office/drawing/2014/main" id="{F8BB00A8-C4EE-448A-8521-E52FFC103C3A}"/>
              </a:ext>
            </a:extLst>
          </p:cNvPr>
          <p:cNvSpPr txBox="1"/>
          <p:nvPr/>
        </p:nvSpPr>
        <p:spPr>
          <a:xfrm>
            <a:off x="343637" y="4276306"/>
            <a:ext cx="6610226" cy="646331"/>
          </a:xfrm>
          <a:prstGeom prst="rect">
            <a:avLst/>
          </a:prstGeom>
          <a:noFill/>
        </p:spPr>
        <p:txBody>
          <a:bodyPr wrap="square">
            <a:spAutoFit/>
          </a:bodyPr>
          <a:lstStyle/>
          <a:p>
            <a:r>
              <a:rPr lang="fr-FR" b="0" i="0">
                <a:solidFill>
                  <a:srgbClr val="444444"/>
                </a:solidFill>
                <a:effectLst/>
                <a:latin typeface="open sans"/>
              </a:rPr>
              <a:t>Dans la </a:t>
            </a:r>
            <a:r>
              <a:rPr lang="fr-FR" b="1" i="0">
                <a:solidFill>
                  <a:srgbClr val="444444"/>
                </a:solidFill>
                <a:effectLst/>
                <a:latin typeface="open sans"/>
              </a:rPr>
              <a:t>programmation procédurale</a:t>
            </a:r>
            <a:r>
              <a:rPr lang="fr-FR" b="0" i="0">
                <a:solidFill>
                  <a:srgbClr val="444444"/>
                </a:solidFill>
                <a:effectLst/>
                <a:latin typeface="open sans"/>
              </a:rPr>
              <a:t> le programme est divisé en petites parties appelées </a:t>
            </a:r>
            <a:r>
              <a:rPr lang="fr-FR" b="1" i="0">
                <a:solidFill>
                  <a:srgbClr val="444444"/>
                </a:solidFill>
                <a:effectLst/>
                <a:latin typeface="open sans"/>
              </a:rPr>
              <a:t>procédures</a:t>
            </a:r>
            <a:r>
              <a:rPr lang="fr-FR" b="0" i="0">
                <a:solidFill>
                  <a:srgbClr val="444444"/>
                </a:solidFill>
                <a:effectLst/>
                <a:latin typeface="open sans"/>
              </a:rPr>
              <a:t> ou </a:t>
            </a:r>
            <a:r>
              <a:rPr lang="fr-FR" b="1" i="0">
                <a:solidFill>
                  <a:srgbClr val="444444"/>
                </a:solidFill>
                <a:effectLst/>
                <a:latin typeface="open sans"/>
              </a:rPr>
              <a:t>fonctions</a:t>
            </a:r>
            <a:endParaRPr lang="fr-MA" dirty="0"/>
          </a:p>
        </p:txBody>
      </p:sp>
      <p:sp>
        <p:nvSpPr>
          <p:cNvPr id="20" name="ZoneTexte 19">
            <a:extLst>
              <a:ext uri="{FF2B5EF4-FFF2-40B4-BE49-F238E27FC236}">
                <a16:creationId xmlns:a16="http://schemas.microsoft.com/office/drawing/2014/main" id="{58077240-9F27-4653-B821-3FFCF82AF412}"/>
              </a:ext>
            </a:extLst>
          </p:cNvPr>
          <p:cNvSpPr txBox="1"/>
          <p:nvPr/>
        </p:nvSpPr>
        <p:spPr>
          <a:xfrm>
            <a:off x="3328712" y="5051736"/>
            <a:ext cx="6610226" cy="646331"/>
          </a:xfrm>
          <a:prstGeom prst="rect">
            <a:avLst/>
          </a:prstGeom>
          <a:noFill/>
        </p:spPr>
        <p:txBody>
          <a:bodyPr wrap="square">
            <a:spAutoFit/>
          </a:bodyPr>
          <a:lstStyle/>
          <a:p>
            <a:r>
              <a:rPr lang="fr-FR" b="0" i="0" dirty="0">
                <a:solidFill>
                  <a:srgbClr val="444444"/>
                </a:solidFill>
                <a:effectLst/>
                <a:latin typeface="open sans"/>
              </a:rPr>
              <a:t>Dans la </a:t>
            </a:r>
            <a:r>
              <a:rPr lang="fr-FR" b="1" i="0" dirty="0">
                <a:solidFill>
                  <a:srgbClr val="444444"/>
                </a:solidFill>
                <a:effectLst/>
                <a:latin typeface="open sans"/>
              </a:rPr>
              <a:t>programmation orientée objet</a:t>
            </a:r>
            <a:r>
              <a:rPr lang="fr-FR" b="0" i="0" dirty="0">
                <a:solidFill>
                  <a:srgbClr val="444444"/>
                </a:solidFill>
                <a:effectLst/>
                <a:latin typeface="open sans"/>
              </a:rPr>
              <a:t> le programme est divisé en parties appelées </a:t>
            </a:r>
            <a:r>
              <a:rPr lang="fr-FR" b="1" i="0" dirty="0">
                <a:solidFill>
                  <a:srgbClr val="444444"/>
                </a:solidFill>
                <a:effectLst/>
                <a:latin typeface="open sans"/>
              </a:rPr>
              <a:t>objets</a:t>
            </a:r>
            <a:r>
              <a:rPr lang="fr-FR" b="0" i="0" dirty="0">
                <a:solidFill>
                  <a:srgbClr val="444444"/>
                </a:solidFill>
                <a:effectLst/>
                <a:latin typeface="open sans"/>
              </a:rPr>
              <a:t>.</a:t>
            </a:r>
            <a:endParaRPr lang="fr-MA" dirty="0"/>
          </a:p>
        </p:txBody>
      </p:sp>
    </p:spTree>
    <p:extLst>
      <p:ext uri="{BB962C8B-B14F-4D97-AF65-F5344CB8AC3E}">
        <p14:creationId xmlns:p14="http://schemas.microsoft.com/office/powerpoint/2010/main" val="84489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101969" y="279400"/>
            <a:ext cx="4372514" cy="806081"/>
          </a:xfrm>
        </p:spPr>
        <p:txBody>
          <a:bodyPr/>
          <a:lstStyle/>
          <a:p>
            <a:r>
              <a:rPr lang="en-US" altLang="fr-FR" dirty="0"/>
              <a:t>POO</a:t>
            </a:r>
          </a:p>
        </p:txBody>
      </p:sp>
      <p:sp>
        <p:nvSpPr>
          <p:cNvPr id="4"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7</a:t>
            </a:fld>
            <a:endParaRPr lang="fr-FR"/>
          </a:p>
        </p:txBody>
      </p:sp>
      <p:graphicFrame>
        <p:nvGraphicFramePr>
          <p:cNvPr id="2" name="Tableau 1">
            <a:extLst>
              <a:ext uri="{FF2B5EF4-FFF2-40B4-BE49-F238E27FC236}">
                <a16:creationId xmlns:a16="http://schemas.microsoft.com/office/drawing/2014/main" id="{D9A930A3-43BF-4660-B2C8-644C73376273}"/>
              </a:ext>
            </a:extLst>
          </p:cNvPr>
          <p:cNvGraphicFramePr>
            <a:graphicFrameLocks noGrp="1"/>
          </p:cNvGraphicFramePr>
          <p:nvPr>
            <p:extLst>
              <p:ext uri="{D42A27DB-BD31-4B8C-83A1-F6EECF244321}">
                <p14:modId xmlns:p14="http://schemas.microsoft.com/office/powerpoint/2010/main" val="1450900138"/>
              </p:ext>
            </p:extLst>
          </p:nvPr>
        </p:nvGraphicFramePr>
        <p:xfrm>
          <a:off x="371096" y="1167852"/>
          <a:ext cx="8991180" cy="5303520"/>
        </p:xfrm>
        <a:graphic>
          <a:graphicData uri="http://schemas.openxmlformats.org/drawingml/2006/table">
            <a:tbl>
              <a:tblPr/>
              <a:tblGrid>
                <a:gridCol w="8991180">
                  <a:extLst>
                    <a:ext uri="{9D8B030D-6E8A-4147-A177-3AD203B41FA5}">
                      <a16:colId xmlns:a16="http://schemas.microsoft.com/office/drawing/2014/main" val="1050353298"/>
                    </a:ext>
                  </a:extLst>
                </a:gridCol>
              </a:tblGrid>
              <a:tr h="0">
                <a:tc>
                  <a:txBody>
                    <a:bodyPr/>
                    <a:lstStyle/>
                    <a:p>
                      <a:r>
                        <a:rPr lang="fr-FR" dirty="0"/>
                        <a:t>La programmation OO a été introduite par le langage Simula à l'Université d'Oslo en 1967.</a:t>
                      </a:r>
                    </a:p>
                    <a:p>
                      <a:endParaRPr lang="fr-FR" dirty="0"/>
                    </a:p>
                    <a:p>
                      <a:pPr marL="0" marR="0" lvl="0" indent="0" algn="l" defTabSz="457200" rtl="0" eaLnBrk="1" fontAlgn="auto" latinLnBrk="0" hangingPunct="1">
                        <a:lnSpc>
                          <a:spcPct val="100000"/>
                        </a:lnSpc>
                        <a:spcBef>
                          <a:spcPts val="0"/>
                        </a:spcBef>
                        <a:spcAft>
                          <a:spcPts val="0"/>
                        </a:spcAft>
                        <a:buClrTx/>
                        <a:buSzTx/>
                        <a:buFontTx/>
                        <a:buNone/>
                        <a:tabLst/>
                        <a:defRPr/>
                      </a:pPr>
                      <a:r>
                        <a:rPr lang="fr-FR" sz="1800" b="0" i="0" kern="1200" dirty="0">
                          <a:solidFill>
                            <a:schemeClr val="tx1"/>
                          </a:solidFill>
                          <a:effectLst/>
                          <a:latin typeface="+mn-lt"/>
                          <a:ea typeface="+mn-ea"/>
                          <a:cs typeface="+mn-cs"/>
                        </a:rPr>
                        <a:t>Le problème posé était celui de la simulation d'un ensemble de robots dans une entreprise.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1800" b="0" i="0" kern="1200" dirty="0">
                          <a:solidFill>
                            <a:schemeClr val="tx1"/>
                          </a:solidFill>
                          <a:effectLst/>
                          <a:latin typeface="+mn-lt"/>
                          <a:ea typeface="+mn-ea"/>
                          <a:cs typeface="+mn-cs"/>
                        </a:rPr>
                        <a:t>En orienté objet, on va décrire chacun des éléments du problème par une </a:t>
                      </a:r>
                      <a:r>
                        <a:rPr lang="fr-FR" sz="1800" b="1" i="0" kern="1200" dirty="0">
                          <a:solidFill>
                            <a:schemeClr val="tx1"/>
                          </a:solidFill>
                          <a:effectLst/>
                          <a:latin typeface="+mn-lt"/>
                          <a:ea typeface="+mn-ea"/>
                          <a:cs typeface="+mn-cs"/>
                        </a:rPr>
                        <a:t>classe</a:t>
                      </a:r>
                      <a:r>
                        <a:rPr lang="fr-FR" sz="1800" b="0" i="0" kern="1200" dirty="0">
                          <a:solidFill>
                            <a:schemeClr val="tx1"/>
                          </a:solidFill>
                          <a:effectLst/>
                          <a:latin typeface="+mn-lt"/>
                          <a:ea typeface="+mn-ea"/>
                          <a:cs typeface="+mn-cs"/>
                        </a:rPr>
                        <a:t>. Cela concerne les robots mais aussi tous les éléments du problème, par exemple le poste de contrôle où siège l'humain.</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1800" b="0" i="0" kern="1200" dirty="0">
                          <a:solidFill>
                            <a:schemeClr val="tx1"/>
                          </a:solidFill>
                          <a:effectLst/>
                          <a:latin typeface="+mn-lt"/>
                          <a:ea typeface="+mn-ea"/>
                          <a:cs typeface="+mn-cs"/>
                        </a:rPr>
                        <a:t>La classe décrit les données contenues dans l'objet.</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1800" b="0" i="0" kern="1200" dirty="0">
                          <a:solidFill>
                            <a:schemeClr val="tx1"/>
                          </a:solidFill>
                          <a:effectLst/>
                          <a:latin typeface="+mn-lt"/>
                          <a:ea typeface="+mn-ea"/>
                          <a:cs typeface="+mn-cs"/>
                        </a:rPr>
                        <a:t>les objets peuvent s'envoyer des messages.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1800" b="0" i="0" kern="1200" dirty="0">
                          <a:solidFill>
                            <a:schemeClr val="tx1"/>
                          </a:solidFill>
                          <a:effectLst/>
                          <a:latin typeface="+mn-lt"/>
                          <a:ea typeface="+mn-ea"/>
                          <a:cs typeface="+mn-cs"/>
                        </a:rPr>
                        <a:t>La classe décrit également comment les objets répondent aux messages. Ce sont les </a:t>
                      </a:r>
                      <a:r>
                        <a:rPr lang="fr-FR" sz="1800" b="1" i="0" kern="1200" dirty="0">
                          <a:solidFill>
                            <a:schemeClr val="tx1"/>
                          </a:solidFill>
                          <a:effectLst/>
                          <a:latin typeface="+mn-lt"/>
                          <a:ea typeface="+mn-ea"/>
                          <a:cs typeface="+mn-cs"/>
                        </a:rPr>
                        <a:t>méthodes</a:t>
                      </a:r>
                      <a:r>
                        <a:rPr lang="fr-FR" sz="1800" b="0" i="0" kern="1200" dirty="0">
                          <a:solidFill>
                            <a:schemeClr val="tx1"/>
                          </a:solidFill>
                          <a:effectLst/>
                          <a:latin typeface="+mn-lt"/>
                          <a:ea typeface="+mn-ea"/>
                          <a:cs typeface="+mn-cs"/>
                        </a:rPr>
                        <a:t> de l'objet.</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800" b="0" i="0" kern="1200" dirty="0">
                        <a:solidFill>
                          <a:schemeClr val="tx1"/>
                        </a:solidFill>
                        <a:effectLst/>
                        <a:latin typeface="+mn-lt"/>
                        <a:ea typeface="+mn-ea"/>
                        <a:cs typeface="+mn-cs"/>
                      </a:endParaRPr>
                    </a:p>
                    <a:p>
                      <a:endParaRPr lang="fr-FR" dirty="0"/>
                    </a:p>
                  </a:txBody>
                  <a:tcPr anchor="ctr">
                    <a:lnL>
                      <a:noFill/>
                    </a:lnL>
                    <a:lnR>
                      <a:noFill/>
                    </a:lnR>
                    <a:lnT>
                      <a:noFill/>
                    </a:lnT>
                    <a:lnB>
                      <a:noFill/>
                    </a:lnB>
                    <a:solidFill>
                      <a:srgbClr val="FFFFFF"/>
                    </a:solidFill>
                  </a:tcPr>
                </a:tc>
                <a:extLst>
                  <a:ext uri="{0D108BD9-81ED-4DB2-BD59-A6C34878D82A}">
                    <a16:rowId xmlns:a16="http://schemas.microsoft.com/office/drawing/2014/main" val="2869062191"/>
                  </a:ext>
                </a:extLst>
              </a:tr>
            </a:tbl>
          </a:graphicData>
        </a:graphic>
      </p:graphicFrame>
      <p:pic>
        <p:nvPicPr>
          <p:cNvPr id="8" name="Image 6">
            <a:extLst>
              <a:ext uri="{FF2B5EF4-FFF2-40B4-BE49-F238E27FC236}">
                <a16:creationId xmlns:a16="http://schemas.microsoft.com/office/drawing/2014/main" id="{A8B1234E-7E7E-4B8A-B39E-E77F40C62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014" y="5561894"/>
            <a:ext cx="1296106" cy="1296106"/>
          </a:xfrm>
          <a:prstGeom prst="rect">
            <a:avLst/>
          </a:prstGeom>
        </p:spPr>
      </p:pic>
      <p:pic>
        <p:nvPicPr>
          <p:cNvPr id="9" name="Image 5">
            <a:extLst>
              <a:ext uri="{FF2B5EF4-FFF2-40B4-BE49-F238E27FC236}">
                <a16:creationId xmlns:a16="http://schemas.microsoft.com/office/drawing/2014/main" id="{608B96A8-D0CC-47C0-A0A3-9B5C050E9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750577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50"/>
          <p:cNvSpPr>
            <a:spLocks noGrp="1" noChangeArrowheads="1"/>
          </p:cNvSpPr>
          <p:nvPr>
            <p:ph type="title"/>
          </p:nvPr>
        </p:nvSpPr>
        <p:spPr>
          <a:xfrm>
            <a:off x="3292699" y="288098"/>
            <a:ext cx="7624293" cy="1104900"/>
          </a:xfrm>
        </p:spPr>
        <p:txBody>
          <a:bodyPr/>
          <a:lstStyle/>
          <a:p>
            <a:r>
              <a:rPr lang="fr-FR" dirty="0"/>
              <a:t>La notion d’objets</a:t>
            </a:r>
            <a:endParaRPr lang="fr-FR" altLang="fr-FR" dirty="0"/>
          </a:p>
        </p:txBody>
      </p:sp>
      <p:sp>
        <p:nvSpPr>
          <p:cNvPr id="11267" name="Rectangle 2051"/>
          <p:cNvSpPr>
            <a:spLocks noGrp="1" noChangeArrowheads="1"/>
          </p:cNvSpPr>
          <p:nvPr>
            <p:ph type="body" idx="1"/>
          </p:nvPr>
        </p:nvSpPr>
        <p:spPr>
          <a:xfrm>
            <a:off x="697981" y="1008698"/>
            <a:ext cx="9915540" cy="5181600"/>
          </a:xfrm>
        </p:spPr>
        <p:txBody>
          <a:bodyPr>
            <a:normAutofit fontScale="92500" lnSpcReduction="10000"/>
          </a:bodyPr>
          <a:lstStyle/>
          <a:p>
            <a:r>
              <a:rPr lang="fr-FR" altLang="fr-FR" sz="2800" dirty="0"/>
              <a:t>Qu’est-ce qu’un objet ?</a:t>
            </a:r>
          </a:p>
          <a:p>
            <a:pPr lvl="1"/>
            <a:r>
              <a:rPr lang="fr-FR" altLang="fr-FR" sz="2400" dirty="0"/>
              <a:t>Le monde qui nous entoure est composé d'objets</a:t>
            </a:r>
          </a:p>
          <a:p>
            <a:pPr lvl="1"/>
            <a:r>
              <a:rPr lang="fr-FR" altLang="fr-FR" sz="2400" dirty="0"/>
              <a:t>Ces objets ont tous deux caractéristiques</a:t>
            </a:r>
          </a:p>
          <a:p>
            <a:pPr lvl="2"/>
            <a:r>
              <a:rPr lang="fr-FR" altLang="fr-FR" sz="2000" dirty="0"/>
              <a:t>un état (données)</a:t>
            </a:r>
          </a:p>
          <a:p>
            <a:pPr lvl="2"/>
            <a:r>
              <a:rPr lang="fr-FR" altLang="fr-FR" sz="2000" dirty="0"/>
              <a:t>un comportement (traitements)</a:t>
            </a:r>
          </a:p>
          <a:p>
            <a:r>
              <a:rPr lang="fr-FR" altLang="fr-FR" sz="2800" dirty="0"/>
              <a:t>Exemples d’objets dans une entreprise</a:t>
            </a:r>
          </a:p>
          <a:p>
            <a:pPr lvl="1"/>
            <a:r>
              <a:rPr lang="fr-FR" altLang="fr-FR" sz="2400" dirty="0"/>
              <a:t>Machine</a:t>
            </a:r>
          </a:p>
          <a:p>
            <a:pPr lvl="2"/>
            <a:r>
              <a:rPr lang="fr-FR" altLang="fr-FR" sz="2000" dirty="0"/>
              <a:t>état : Libellé, </a:t>
            </a:r>
            <a:r>
              <a:rPr lang="fr-FR" altLang="fr-FR" sz="2000" dirty="0" err="1"/>
              <a:t>dateAchat</a:t>
            </a:r>
            <a:r>
              <a:rPr lang="fr-FR" altLang="fr-FR" sz="2000" dirty="0"/>
              <a:t>, </a:t>
            </a:r>
            <a:r>
              <a:rPr lang="fr-FR" altLang="fr-FR" sz="2000" dirty="0" err="1"/>
              <a:t>ect</a:t>
            </a:r>
            <a:r>
              <a:rPr lang="fr-FR" altLang="fr-FR" sz="2000" dirty="0"/>
              <a:t>.</a:t>
            </a:r>
          </a:p>
          <a:p>
            <a:pPr lvl="2"/>
            <a:r>
              <a:rPr lang="fr-FR" altLang="fr-FR" sz="2000" dirty="0"/>
              <a:t>comportement : start, stop, </a:t>
            </a:r>
            <a:r>
              <a:rPr lang="fr-FR" altLang="fr-FR" sz="2000" dirty="0" err="1"/>
              <a:t>ect</a:t>
            </a:r>
            <a:r>
              <a:rPr lang="fr-FR" altLang="fr-FR" sz="2000" dirty="0"/>
              <a:t>.</a:t>
            </a:r>
          </a:p>
          <a:p>
            <a:pPr lvl="1"/>
            <a:r>
              <a:rPr lang="fr-FR" altLang="fr-FR" sz="2400" dirty="0"/>
              <a:t>Employé</a:t>
            </a:r>
          </a:p>
          <a:p>
            <a:pPr lvl="2"/>
            <a:r>
              <a:rPr lang="fr-FR" altLang="fr-FR" sz="2000" dirty="0"/>
              <a:t>état : Nom, Prénom, </a:t>
            </a:r>
            <a:r>
              <a:rPr lang="fr-FR" altLang="fr-FR" sz="2000" dirty="0" err="1"/>
              <a:t>DateEmbouche</a:t>
            </a:r>
            <a:r>
              <a:rPr lang="fr-FR" altLang="fr-FR" sz="2000" dirty="0"/>
              <a:t>, salaire, Fonction, etc.</a:t>
            </a:r>
          </a:p>
          <a:p>
            <a:pPr lvl="2"/>
            <a:r>
              <a:rPr lang="fr-FR" altLang="fr-FR" sz="2000" dirty="0"/>
              <a:t>comportement : Changer de fonction, démissionner, </a:t>
            </a:r>
            <a:r>
              <a:rPr lang="fr-FR" altLang="fr-FR" sz="2000" dirty="0" err="1"/>
              <a:t>calcul_salaire</a:t>
            </a:r>
            <a:r>
              <a:rPr lang="fr-FR" altLang="fr-FR" sz="2000" dirty="0"/>
              <a:t>, </a:t>
            </a:r>
            <a:r>
              <a:rPr lang="fr-FR" altLang="fr-FR" sz="2000" dirty="0" err="1"/>
              <a:t>ect</a:t>
            </a:r>
            <a:r>
              <a:rPr lang="fr-FR" altLang="fr-FR" sz="2000" dirty="0"/>
              <a:t>.</a:t>
            </a:r>
          </a:p>
        </p:txBody>
      </p:sp>
      <p:sp>
        <p:nvSpPr>
          <p:cNvPr id="4"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8</a:t>
            </a:fld>
            <a:endParaRPr lang="fr-FR"/>
          </a:p>
        </p:txBody>
      </p:sp>
      <p:pic>
        <p:nvPicPr>
          <p:cNvPr id="6" name="Image 5">
            <a:extLst>
              <a:ext uri="{FF2B5EF4-FFF2-40B4-BE49-F238E27FC236}">
                <a16:creationId xmlns:a16="http://schemas.microsoft.com/office/drawing/2014/main" id="{969CC569-29A4-47DA-94CE-361DC4E76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64451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101969" y="279400"/>
            <a:ext cx="4372514" cy="806081"/>
          </a:xfrm>
        </p:spPr>
        <p:txBody>
          <a:bodyPr/>
          <a:lstStyle/>
          <a:p>
            <a:r>
              <a:rPr lang="en-US" altLang="fr-FR" dirty="0" err="1"/>
              <a:t>Objet</a:t>
            </a:r>
            <a:r>
              <a:rPr lang="en-US" altLang="fr-FR" dirty="0"/>
              <a:t> (</a:t>
            </a:r>
            <a:r>
              <a:rPr lang="en-US" altLang="fr-FR" dirty="0" err="1"/>
              <a:t>définition</a:t>
            </a:r>
            <a:r>
              <a:rPr lang="en-US" altLang="fr-FR" dirty="0"/>
              <a:t>)</a:t>
            </a:r>
          </a:p>
        </p:txBody>
      </p:sp>
      <p:sp>
        <p:nvSpPr>
          <p:cNvPr id="17411" name="Rectangle 3"/>
          <p:cNvSpPr>
            <a:spLocks noGrp="1" noChangeArrowheads="1"/>
          </p:cNvSpPr>
          <p:nvPr>
            <p:ph type="body" idx="1"/>
          </p:nvPr>
        </p:nvSpPr>
        <p:spPr>
          <a:xfrm>
            <a:off x="306111" y="1270000"/>
            <a:ext cx="10464800" cy="4648200"/>
          </a:xfrm>
        </p:spPr>
        <p:txBody>
          <a:bodyPr/>
          <a:lstStyle/>
          <a:p>
            <a:r>
              <a:rPr lang="en-US" altLang="fr-FR" dirty="0">
                <a:solidFill>
                  <a:srgbClr val="000066"/>
                </a:solidFill>
              </a:rPr>
              <a:t> </a:t>
            </a:r>
            <a:r>
              <a:rPr lang="fr-FR" altLang="fr-FR" sz="3000" dirty="0">
                <a:solidFill>
                  <a:srgbClr val="000066"/>
                </a:solidFill>
              </a:rPr>
              <a:t>Un objet est un ensemble des propriétés ayant des valeurs et des actions (opérations ou méthodes) agissant sur les valeurs de ces propriétés.</a:t>
            </a:r>
          </a:p>
          <a:p>
            <a:pPr marL="0" indent="0">
              <a:buNone/>
            </a:pPr>
            <a:endParaRPr lang="fr-FR" altLang="fr-FR" dirty="0"/>
          </a:p>
          <a:p>
            <a:pPr marL="0" indent="0">
              <a:buNone/>
            </a:pPr>
            <a:r>
              <a:rPr lang="fr-FR" altLang="fr-FR" sz="2400" dirty="0"/>
              <a:t>Remarque: c’est le contexte qui nous permettra de définir les propriétés et les méthodes qu’on doit prendre en compte dans le programme.</a:t>
            </a:r>
          </a:p>
        </p:txBody>
      </p:sp>
      <p:sp>
        <p:nvSpPr>
          <p:cNvPr id="4" name="Slide Number Placeholder 3"/>
          <p:cNvSpPr>
            <a:spLocks noGrp="1"/>
          </p:cNvSpPr>
          <p:nvPr>
            <p:ph type="sldNum" sz="quarter" idx="12"/>
          </p:nvPr>
        </p:nvSpPr>
        <p:spPr>
          <a:xfrm>
            <a:off x="8610600" y="6356350"/>
            <a:ext cx="2743200" cy="365125"/>
          </a:xfrm>
        </p:spPr>
        <p:txBody>
          <a:bodyPr/>
          <a:lstStyle/>
          <a:p>
            <a:fld id="{D1BEA0A8-2D3D-4FB2-BB73-526B55F2947D}" type="slidenum">
              <a:rPr lang="fr-FR" smtClean="0"/>
              <a:t>9</a:t>
            </a:fld>
            <a:endParaRPr lang="fr-FR"/>
          </a:p>
        </p:txBody>
      </p:sp>
      <p:pic>
        <p:nvPicPr>
          <p:cNvPr id="5" name="Image 6">
            <a:extLst>
              <a:ext uri="{FF2B5EF4-FFF2-40B4-BE49-F238E27FC236}">
                <a16:creationId xmlns:a16="http://schemas.microsoft.com/office/drawing/2014/main" id="{B101AC64-7CB7-4982-A93A-C298A22D57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014" y="5561894"/>
            <a:ext cx="1296106" cy="1296106"/>
          </a:xfrm>
          <a:prstGeom prst="rect">
            <a:avLst/>
          </a:prstGeom>
        </p:spPr>
      </p:pic>
      <p:pic>
        <p:nvPicPr>
          <p:cNvPr id="6" name="Image 5">
            <a:extLst>
              <a:ext uri="{FF2B5EF4-FFF2-40B4-BE49-F238E27FC236}">
                <a16:creationId xmlns:a16="http://schemas.microsoft.com/office/drawing/2014/main" id="{ACAF1A6F-C593-4FCB-A145-DF222F569C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1186" y="61943"/>
            <a:ext cx="1946031" cy="1946031"/>
          </a:xfrm>
          <a:prstGeom prst="rect">
            <a:avLst/>
          </a:prstGeom>
        </p:spPr>
      </p:pic>
    </p:spTree>
    <p:extLst>
      <p:ext uri="{BB962C8B-B14F-4D97-AF65-F5344CB8AC3E}">
        <p14:creationId xmlns:p14="http://schemas.microsoft.com/office/powerpoint/2010/main" val="3737213597"/>
      </p:ext>
    </p:extLst>
  </p:cSld>
  <p:clrMapOvr>
    <a:masterClrMapping/>
  </p:clrMapOvr>
</p:sld>
</file>

<file path=ppt/theme/theme1.xml><?xml version="1.0" encoding="utf-8"?>
<a:theme xmlns:a="http://schemas.openxmlformats.org/drawingml/2006/main" name="Facette">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1016</TotalTime>
  <Words>1419</Words>
  <Application>Microsoft Office PowerPoint</Application>
  <PresentationFormat>Grand écran</PresentationFormat>
  <Paragraphs>252</Paragraphs>
  <Slides>25</Slides>
  <Notes>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25</vt:i4>
      </vt:variant>
    </vt:vector>
  </HeadingPairs>
  <TitlesOfParts>
    <vt:vector size="35" baseType="lpstr">
      <vt:lpstr>Arial</vt:lpstr>
      <vt:lpstr>Calibri</vt:lpstr>
      <vt:lpstr>Helvetica</vt:lpstr>
      <vt:lpstr>Monotype Sorts</vt:lpstr>
      <vt:lpstr>open sans</vt:lpstr>
      <vt:lpstr>Times New Roman</vt:lpstr>
      <vt:lpstr>Trebuchet MS</vt:lpstr>
      <vt:lpstr>Trebuchet MS (Corps)</vt:lpstr>
      <vt:lpstr>Wingdings 3</vt:lpstr>
      <vt:lpstr>Facette</vt:lpstr>
      <vt:lpstr>Programmation Orientée Objet Introduction</vt:lpstr>
      <vt:lpstr>Objectifs </vt:lpstr>
      <vt:lpstr>Les trois dimensions d’une application</vt:lpstr>
      <vt:lpstr>Plan</vt:lpstr>
      <vt:lpstr>Plan par séance</vt:lpstr>
      <vt:lpstr>Procédurale VS Orienté Objet </vt:lpstr>
      <vt:lpstr>POO</vt:lpstr>
      <vt:lpstr>La notion d’objets</vt:lpstr>
      <vt:lpstr>Objet (définition)</vt:lpstr>
      <vt:lpstr>Objet (exemple / Employé)</vt:lpstr>
      <vt:lpstr>Les employés</vt:lpstr>
      <vt:lpstr>L’approche objet</vt:lpstr>
      <vt:lpstr>Exercice1:</vt:lpstr>
      <vt:lpstr>Classes</vt:lpstr>
      <vt:lpstr>Classe : ENCAPSULATION</vt:lpstr>
      <vt:lpstr>Instantiation</vt:lpstr>
      <vt:lpstr>Une instance de la classe Employé</vt:lpstr>
      <vt:lpstr>Comment créer un objet?</vt:lpstr>
      <vt:lpstr>Une instance de la classe Employé</vt:lpstr>
      <vt:lpstr>Héritage</vt:lpstr>
      <vt:lpstr>Héritage des propriétés (exemple)</vt:lpstr>
      <vt:lpstr>Héritage des méthodes (exemple)</vt:lpstr>
      <vt:lpstr>Intérêt de l’héritage</vt:lpstr>
      <vt:lpstr> Exercices</vt:lpstr>
      <vt:lpstr>Conclusion POO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Orienté Objet : Application au langage Java</dc:title>
  <dc:creator>Selwa EL FIRDOUSSI</dc:creator>
  <cp:lastModifiedBy>Selwa EL FIRDOUSSI</cp:lastModifiedBy>
  <cp:revision>34</cp:revision>
  <dcterms:created xsi:type="dcterms:W3CDTF">2021-09-18T16:10:08Z</dcterms:created>
  <dcterms:modified xsi:type="dcterms:W3CDTF">2021-09-20T09:41:31Z</dcterms:modified>
</cp:coreProperties>
</file>