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8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E25DB3-F064-403B-9B39-CB2CE498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49" y="183282"/>
            <a:ext cx="2447925" cy="143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E967C-036A-488E-BF37-3E2887E16070}"/>
              </a:ext>
            </a:extLst>
          </p:cNvPr>
          <p:cNvSpPr txBox="1"/>
          <p:nvPr/>
        </p:nvSpPr>
        <p:spPr>
          <a:xfrm>
            <a:off x="5241584" y="1898586"/>
            <a:ext cx="5221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.push(</a:t>
            </a:r>
            <a:r>
              <a:rPr lang="ko-KR" altLang="en-US" sz="2000" dirty="0">
                <a:latin typeface="+mn-ea"/>
              </a:rPr>
              <a:t>값</a:t>
            </a:r>
            <a:r>
              <a:rPr lang="en-US" altLang="ko-KR" sz="2000" dirty="0">
                <a:latin typeface="+mn-ea"/>
              </a:rPr>
              <a:t>) - </a:t>
            </a:r>
            <a:r>
              <a:rPr lang="ko-KR" altLang="en-US" sz="2000" dirty="0">
                <a:latin typeface="+mn-ea"/>
              </a:rPr>
              <a:t>값 추가</a:t>
            </a:r>
            <a:r>
              <a:rPr lang="en-US" altLang="ko-KR" sz="2000" dirty="0">
                <a:latin typeface="+mn-ea"/>
              </a:rPr>
              <a:t> 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700DAF-CBC1-4D13-A104-25F64519897D}"/>
              </a:ext>
            </a:extLst>
          </p:cNvPr>
          <p:cNvGrpSpPr/>
          <p:nvPr/>
        </p:nvGrpSpPr>
        <p:grpSpPr>
          <a:xfrm>
            <a:off x="633530" y="1727863"/>
            <a:ext cx="3819525" cy="3508580"/>
            <a:chOff x="633530" y="1727863"/>
            <a:chExt cx="3819525" cy="35085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B28A02-FFC5-48C8-96A5-6A442A6C7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30" y="2426568"/>
              <a:ext cx="3819525" cy="28098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7F01D-BD42-4954-9993-3F72B266F669}"/>
                </a:ext>
              </a:extLst>
            </p:cNvPr>
            <p:cNvSpPr txBox="1"/>
            <p:nvPr/>
          </p:nvSpPr>
          <p:spPr>
            <a:xfrm>
              <a:off x="2096149" y="1727863"/>
              <a:ext cx="18901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HY엽서L" panose="02030600000101010101" pitchFamily="18" charset="-127"/>
                  <a:ea typeface="HY엽서L" panose="02030600000101010101" pitchFamily="18" charset="-127"/>
                </a:rPr>
                <a:t>스택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72CDB8-E44B-46A2-98EF-99DF9C227AD8}"/>
              </a:ext>
            </a:extLst>
          </p:cNvPr>
          <p:cNvSpPr txBox="1"/>
          <p:nvPr/>
        </p:nvSpPr>
        <p:spPr>
          <a:xfrm>
            <a:off x="5241585" y="2597291"/>
            <a:ext cx="5221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.pop()   - </a:t>
            </a:r>
            <a:r>
              <a:rPr lang="ko-KR" altLang="en-US" sz="2000" dirty="0">
                <a:latin typeface="+mn-ea"/>
              </a:rPr>
              <a:t>값 빼내기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21ECA-9A9F-40AD-9532-654B90A23F79}"/>
              </a:ext>
            </a:extLst>
          </p:cNvPr>
          <p:cNvSpPr txBox="1"/>
          <p:nvPr/>
        </p:nvSpPr>
        <p:spPr>
          <a:xfrm>
            <a:off x="5241585" y="3295996"/>
            <a:ext cx="571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.empty()   - </a:t>
            </a:r>
            <a:r>
              <a:rPr lang="ko-KR" altLang="en-US" sz="2000" dirty="0">
                <a:latin typeface="+mn-ea"/>
              </a:rPr>
              <a:t>스택 비었는지 확인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조건으로 활용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AEF95-5199-4C2E-B4C6-967F2AD6A20E}"/>
              </a:ext>
            </a:extLst>
          </p:cNvPr>
          <p:cNvSpPr txBox="1"/>
          <p:nvPr/>
        </p:nvSpPr>
        <p:spPr>
          <a:xfrm>
            <a:off x="5241584" y="3994701"/>
            <a:ext cx="571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.size()   - </a:t>
            </a:r>
            <a:r>
              <a:rPr lang="ko-KR" altLang="en-US" sz="2000" dirty="0">
                <a:latin typeface="+mn-ea"/>
              </a:rPr>
              <a:t>스택 크기확인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조건으로 활용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8D108-F0EA-4972-BAAE-5FF391B1B7D5}"/>
              </a:ext>
            </a:extLst>
          </p:cNvPr>
          <p:cNvSpPr txBox="1"/>
          <p:nvPr/>
        </p:nvSpPr>
        <p:spPr>
          <a:xfrm>
            <a:off x="5241584" y="1197340"/>
            <a:ext cx="5221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특징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 err="1">
                <a:latin typeface="+mn-ea"/>
              </a:rPr>
              <a:t>후입선출</a:t>
            </a:r>
            <a:r>
              <a:rPr lang="en-US" altLang="ko-KR" sz="2000" dirty="0">
                <a:latin typeface="+mn-ea"/>
              </a:rPr>
              <a:t>, DFS</a:t>
            </a:r>
            <a:r>
              <a:rPr lang="ko-KR" altLang="en-US" sz="2000" dirty="0">
                <a:latin typeface="+mn-ea"/>
              </a:rPr>
              <a:t>에서 사용</a:t>
            </a:r>
            <a:r>
              <a:rPr lang="en-US" altLang="ko-KR" sz="2000" dirty="0">
                <a:latin typeface="+mn-ea"/>
              </a:rPr>
              <a:t>  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4A5F4-EFF7-46B3-A814-61F8BEBED5EB}"/>
              </a:ext>
            </a:extLst>
          </p:cNvPr>
          <p:cNvSpPr txBox="1"/>
          <p:nvPr/>
        </p:nvSpPr>
        <p:spPr>
          <a:xfrm>
            <a:off x="5241583" y="4693406"/>
            <a:ext cx="5716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.top()   - </a:t>
            </a:r>
            <a:r>
              <a:rPr lang="ko-KR" altLang="en-US" sz="2000" dirty="0">
                <a:latin typeface="+mn-ea"/>
              </a:rPr>
              <a:t>마지막으로 들어간 값 출력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		  pop</a:t>
            </a:r>
            <a:r>
              <a:rPr lang="ko-KR" altLang="en-US" sz="2000" dirty="0">
                <a:latin typeface="+mn-ea"/>
              </a:rPr>
              <a:t>과의 차이는 값을 빼내지는 않음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         </a:t>
            </a:r>
            <a:r>
              <a:rPr lang="ko-KR" altLang="en-US" sz="2000" dirty="0">
                <a:latin typeface="+mn-ea"/>
              </a:rPr>
              <a:t>값이 없으면 </a:t>
            </a:r>
            <a:r>
              <a:rPr lang="en-US" altLang="ko-KR" sz="2000" dirty="0">
                <a:latin typeface="+mn-ea"/>
              </a:rPr>
              <a:t>-1</a:t>
            </a:r>
            <a:r>
              <a:rPr lang="ko-KR" altLang="en-US" sz="2000" dirty="0">
                <a:latin typeface="+mn-ea"/>
              </a:rPr>
              <a:t>을 출력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682645-C932-4C24-973F-D9008A92C0D0}"/>
              </a:ext>
            </a:extLst>
          </p:cNvPr>
          <p:cNvSpPr/>
          <p:nvPr/>
        </p:nvSpPr>
        <p:spPr>
          <a:xfrm>
            <a:off x="1404127" y="1091034"/>
            <a:ext cx="794479" cy="241716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E25DB3-F064-403B-9B39-CB2CE498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49" y="183282"/>
            <a:ext cx="2447925" cy="1438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17F01D-BD42-4954-9993-3F72B266F669}"/>
              </a:ext>
            </a:extLst>
          </p:cNvPr>
          <p:cNvSpPr txBox="1"/>
          <p:nvPr/>
        </p:nvSpPr>
        <p:spPr>
          <a:xfrm rot="1406800">
            <a:off x="1921046" y="2873170"/>
            <a:ext cx="302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엽서L" panose="02030600000101010101" pitchFamily="18" charset="-127"/>
                <a:ea typeface="HY엽서L" panose="02030600000101010101" pitchFamily="18" charset="-127"/>
              </a:rPr>
              <a:t>연결리스트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2CDB8-E44B-46A2-98EF-99DF9C227AD8}"/>
              </a:ext>
            </a:extLst>
          </p:cNvPr>
          <p:cNvSpPr txBox="1"/>
          <p:nvPr/>
        </p:nvSpPr>
        <p:spPr>
          <a:xfrm>
            <a:off x="5241583" y="2088594"/>
            <a:ext cx="522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포인터는 빠르게 실행되지만 구현이 복잡함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배열은 쉽지만 코드 실행시간이 오래 걸림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21ECA-9A9F-40AD-9532-654B90A23F79}"/>
              </a:ext>
            </a:extLst>
          </p:cNvPr>
          <p:cNvSpPr txBox="1"/>
          <p:nvPr/>
        </p:nvSpPr>
        <p:spPr>
          <a:xfrm>
            <a:off x="5241583" y="3084874"/>
            <a:ext cx="62109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구현 예시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b="0" i="0" dirty="0">
                <a:solidFill>
                  <a:srgbClr val="AA0D91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2000" b="0" i="0" dirty="0">
                <a:solidFill>
                  <a:srgbClr val="5C2699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node* next; 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node* last; </a:t>
            </a:r>
          </a:p>
          <a:p>
            <a:r>
              <a:rPr lang="en-US" altLang="ko-KR" sz="2000" b="0" i="0" dirty="0">
                <a:solidFill>
                  <a:srgbClr val="AA0D91"/>
                </a:solidFill>
                <a:effectLst/>
                <a:latin typeface="Courier New" panose="02070309020205020404" pitchFamily="49" charset="0"/>
              </a:rPr>
              <a:t>	int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data; };</a:t>
            </a:r>
          </a:p>
          <a:p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node* </a:t>
            </a:r>
            <a:r>
              <a:rPr lang="en-US" altLang="ko-KR" sz="2000" b="0" i="0" dirty="0">
                <a:solidFill>
                  <a:srgbClr val="1C00C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insert</a:t>
            </a:r>
            <a:r>
              <a:rPr lang="en-US" altLang="ko-KR" sz="2000" b="0" i="0" dirty="0">
                <a:solidFill>
                  <a:srgbClr val="5C2699"/>
                </a:solidFill>
                <a:effectLst/>
                <a:latin typeface="Courier New" panose="02070309020205020404" pitchFamily="49" charset="0"/>
              </a:rPr>
              <a:t>(node* head, </a:t>
            </a:r>
            <a:r>
              <a:rPr lang="en-US" altLang="ko-KR" sz="2000" b="0" i="0" dirty="0">
                <a:solidFill>
                  <a:srgbClr val="AA0D9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sz="2000" b="0" i="0" dirty="0">
                <a:solidFill>
                  <a:srgbClr val="5C2699"/>
                </a:solidFill>
                <a:effectLst/>
                <a:latin typeface="Courier New" panose="02070309020205020404" pitchFamily="49" charset="0"/>
              </a:rPr>
              <a:t> data)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r>
              <a:rPr lang="en-US" altLang="ko-KR" sz="2000" b="0" i="0" dirty="0">
                <a:solidFill>
                  <a:srgbClr val="AA0D9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(head == </a:t>
            </a:r>
            <a:r>
              <a:rPr lang="en-US" altLang="ko-KR" sz="2000" b="0" i="0" dirty="0">
                <a:solidFill>
                  <a:srgbClr val="AA0D91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 </a:t>
            </a:r>
            <a:endParaRPr lang="en-US" altLang="ko-KR" sz="2000" dirty="0">
              <a:solidFill>
                <a:srgbClr val="007400"/>
              </a:solidFill>
              <a:latin typeface="Courier New" panose="02070309020205020404" pitchFamily="49" charset="0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 =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(head); 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head-&gt;data = data; 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head-&gt;last = head; </a:t>
            </a:r>
            <a:r>
              <a:rPr lang="en-US" altLang="ko-KR" sz="2000" b="0" i="0" dirty="0">
                <a:solidFill>
                  <a:srgbClr val="AA0D91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head; 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8D108-F0EA-4972-BAAE-5FF391B1B7D5}"/>
              </a:ext>
            </a:extLst>
          </p:cNvPr>
          <p:cNvSpPr txBox="1"/>
          <p:nvPr/>
        </p:nvSpPr>
        <p:spPr>
          <a:xfrm>
            <a:off x="5241584" y="1197340"/>
            <a:ext cx="654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특징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단일연결리스트</a:t>
            </a:r>
            <a:r>
              <a:rPr lang="en-US" altLang="ko-KR" sz="2000" dirty="0">
                <a:latin typeface="+mn-ea"/>
              </a:rPr>
              <a:t>)  - </a:t>
            </a:r>
            <a:r>
              <a:rPr lang="ko-KR" altLang="en-US" sz="2000" dirty="0">
                <a:latin typeface="+mn-ea"/>
              </a:rPr>
              <a:t>각 노드에 자료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								+ </a:t>
            </a:r>
            <a:r>
              <a:rPr lang="ko-KR" altLang="en-US" sz="2000" dirty="0">
                <a:latin typeface="+mn-ea"/>
              </a:rPr>
              <a:t>포인터 </a:t>
            </a:r>
            <a:r>
              <a:rPr lang="en-US" altLang="ko-KR" sz="2000" dirty="0">
                <a:latin typeface="+mn-ea"/>
              </a:rPr>
              <a:t>or </a:t>
            </a:r>
            <a:r>
              <a:rPr lang="ko-KR" altLang="en-US" sz="2000" dirty="0">
                <a:latin typeface="+mn-ea"/>
              </a:rPr>
              <a:t>배열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682645-C932-4C24-973F-D9008A92C0D0}"/>
              </a:ext>
            </a:extLst>
          </p:cNvPr>
          <p:cNvSpPr/>
          <p:nvPr/>
        </p:nvSpPr>
        <p:spPr>
          <a:xfrm>
            <a:off x="1532432" y="1271269"/>
            <a:ext cx="794479" cy="241716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204E3C-63A2-4E39-B55F-B32EC9B9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04036">
            <a:off x="157316" y="3282840"/>
            <a:ext cx="5151050" cy="12980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6693B3-667F-48DD-9F40-2CE2EB40D614}"/>
              </a:ext>
            </a:extLst>
          </p:cNvPr>
          <p:cNvSpPr txBox="1"/>
          <p:nvPr/>
        </p:nvSpPr>
        <p:spPr>
          <a:xfrm>
            <a:off x="5241583" y="3072516"/>
            <a:ext cx="62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구현 예시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706CC-0172-4DB9-A9A3-8B78FF203A8E}"/>
              </a:ext>
            </a:extLst>
          </p:cNvPr>
          <p:cNvSpPr txBox="1"/>
          <p:nvPr/>
        </p:nvSpPr>
        <p:spPr>
          <a:xfrm>
            <a:off x="5241583" y="3475583"/>
            <a:ext cx="58136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head;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index &amp;&amp;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범위를 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넘어감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7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372CDB8-E44B-46A2-98EF-99DF9C227AD8}"/>
              </a:ext>
            </a:extLst>
          </p:cNvPr>
          <p:cNvSpPr txBox="1"/>
          <p:nvPr/>
        </p:nvSpPr>
        <p:spPr>
          <a:xfrm>
            <a:off x="5241583" y="2088594"/>
            <a:ext cx="52215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.push(</a:t>
            </a:r>
            <a:r>
              <a:rPr lang="ko-KR" altLang="en-US" sz="2000" dirty="0">
                <a:latin typeface="+mn-ea"/>
              </a:rPr>
              <a:t>값</a:t>
            </a:r>
            <a:r>
              <a:rPr lang="en-US" altLang="ko-KR" sz="2000" dirty="0">
                <a:latin typeface="+mn-ea"/>
              </a:rPr>
              <a:t>) – Back</a:t>
            </a:r>
            <a:r>
              <a:rPr lang="ko-KR" altLang="en-US" sz="2000" dirty="0">
                <a:latin typeface="+mn-ea"/>
              </a:rPr>
              <a:t>에 값 추가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.pop()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Front</a:t>
            </a:r>
            <a:r>
              <a:rPr lang="ko-KR" altLang="en-US" sz="2000" dirty="0">
                <a:latin typeface="+mn-ea"/>
              </a:rPr>
              <a:t>의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값 삭제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.front()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Front</a:t>
            </a:r>
            <a:r>
              <a:rPr lang="ko-KR" altLang="en-US" sz="2000" dirty="0">
                <a:latin typeface="+mn-ea"/>
              </a:rPr>
              <a:t>의 값 반환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.back()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 Back</a:t>
            </a:r>
            <a:r>
              <a:rPr lang="ko-KR" altLang="en-US" sz="2000" dirty="0">
                <a:latin typeface="+mn-ea"/>
              </a:rPr>
              <a:t>의 값 반환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.empty() – </a:t>
            </a:r>
            <a:r>
              <a:rPr lang="ko-KR" altLang="en-US" sz="2000" dirty="0">
                <a:latin typeface="+mn-ea"/>
              </a:rPr>
              <a:t>비어 있는지 </a:t>
            </a:r>
            <a:r>
              <a:rPr lang="en-US" altLang="ko-KR" sz="2000" dirty="0">
                <a:latin typeface="+mn-ea"/>
              </a:rPr>
              <a:t>true or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false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.size() – </a:t>
            </a:r>
            <a:r>
              <a:rPr lang="ko-KR" altLang="en-US" sz="2000" dirty="0">
                <a:latin typeface="+mn-ea"/>
              </a:rPr>
              <a:t>큐 크기 알려줌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8D108-F0EA-4972-BAAE-5FF391B1B7D5}"/>
              </a:ext>
            </a:extLst>
          </p:cNvPr>
          <p:cNvSpPr txBox="1"/>
          <p:nvPr/>
        </p:nvSpPr>
        <p:spPr>
          <a:xfrm>
            <a:off x="5241584" y="1197340"/>
            <a:ext cx="654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특징</a:t>
            </a:r>
            <a:r>
              <a:rPr lang="en-US" altLang="ko-KR" sz="2000" dirty="0">
                <a:latin typeface="+mn-ea"/>
              </a:rPr>
              <a:t> – </a:t>
            </a:r>
            <a:r>
              <a:rPr lang="ko-KR" altLang="en-US" sz="2000" dirty="0">
                <a:latin typeface="+mn-ea"/>
              </a:rPr>
              <a:t>선입선출</a:t>
            </a:r>
            <a:r>
              <a:rPr lang="en-US" altLang="ko-KR" sz="2000" dirty="0">
                <a:latin typeface="+mn-ea"/>
              </a:rPr>
              <a:t>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1948E4-2687-4E4D-BAA4-EA88FB6E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4" y="2114550"/>
            <a:ext cx="3981450" cy="2628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4A5C51-8C2D-4E74-A880-A01DADDF5E47}"/>
              </a:ext>
            </a:extLst>
          </p:cNvPr>
          <p:cNvSpPr txBox="1"/>
          <p:nvPr/>
        </p:nvSpPr>
        <p:spPr>
          <a:xfrm>
            <a:off x="1796346" y="1197340"/>
            <a:ext cx="189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HY엽서L" panose="02030600000101010101" pitchFamily="18" charset="-127"/>
                <a:ea typeface="HY엽서L" panose="02030600000101010101" pitchFamily="18" charset="-127"/>
              </a:rPr>
              <a:t>큐</a:t>
            </a:r>
            <a:endParaRPr lang="ko-KR" altLang="en-US" sz="4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5045</TotalTime>
  <Words>331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HY엽서L</vt:lpstr>
      <vt:lpstr>맑은 고딕</vt:lpstr>
      <vt:lpstr>Arial</vt:lpstr>
      <vt:lpstr>Century Schoolbook</vt:lpstr>
      <vt:lpstr>Consolas</vt:lpstr>
      <vt:lpstr>Courier New</vt:lpstr>
      <vt:lpstr>Wingdings 2</vt:lpstr>
      <vt:lpstr>보기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24</cp:revision>
  <dcterms:created xsi:type="dcterms:W3CDTF">2021-08-24T04:32:21Z</dcterms:created>
  <dcterms:modified xsi:type="dcterms:W3CDTF">2021-09-26T15:30:53Z</dcterms:modified>
</cp:coreProperties>
</file>