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EC5A-99F1-4289-B283-20B7ADA7A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77853F-33D2-4B10-9963-F2161F08A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85C698-0E76-4F8C-BB3E-9E3F480F0CEE}"/>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9BD3F291-C662-4B01-8D15-3419692DEA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770D2-F766-4246-88DF-2AB8DCB92A6C}"/>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67264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865E-7D05-471F-8BA2-56991079E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0730D4-8D1A-4BC8-8AC7-F99A3BDAD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76FB0-CE0F-44B1-8C25-0E2A39349B8C}"/>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3050184F-0381-40F8-A390-B876C1090A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B24F38-85FA-4CB6-9EC3-930AC6E48597}"/>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8626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2D0D9-00AC-40E7-8B23-9C1D2E1E85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108E4C-7FCE-41CC-A4C9-CB2011F7F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5148B-9259-4C3D-B10F-30C0C2CC1404}"/>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4750E1BF-3B9E-4680-8062-9AD5759DAB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9D57E9-3934-4DB7-9EF7-89F941957219}"/>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227614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4CAD-3569-425E-8696-7804495B4B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C24FF0-D320-4807-8D72-6B0EE30D7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3D9AF-98BE-4D14-8CC5-8AD61FB642FC}"/>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9428D338-CD48-4F16-A82D-263C512C5A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33E388-5E52-425D-A4A1-614C3CD9452B}"/>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113325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249D-B235-4BC5-96AB-86FF142E9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6259AE-D240-4899-8833-9EB83BA5F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11EEB-C09E-4227-9B2E-7188F223158B}"/>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4A940DDA-715C-493E-9FD6-4F0D5A1AF4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DDCFA-433B-4BF4-A8F6-DBFC79C7CBBC}"/>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88280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AC1D-9F78-46C9-94A6-6E4103B58D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8523E7-699D-475D-A301-161BB85DA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097F8C-7145-4283-9E33-9B5A7A001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8877E9-D0B8-4DDF-877E-09BC72BFF937}"/>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6" name="Footer Placeholder 5">
            <a:extLst>
              <a:ext uri="{FF2B5EF4-FFF2-40B4-BE49-F238E27FC236}">
                <a16:creationId xmlns:a16="http://schemas.microsoft.com/office/drawing/2014/main" id="{932D9EC6-F235-49D1-ADB4-472F890581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DA3526-3DBE-4645-950B-7D26FDCC202C}"/>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195611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F89B-8B67-4D6E-AA2B-D3C3DC71AB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D1B6EA-1F7F-4987-8710-1839CAEC0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C3B5D-3B62-4E9A-95C2-3366CD5C8F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44A6BD-2AFB-414C-84B6-F44ED9FEB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B6697-ED3D-4711-B110-AADB5ECC0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0AF33F4-7CB4-460B-8FC4-15D3EF026F2B}"/>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8" name="Footer Placeholder 7">
            <a:extLst>
              <a:ext uri="{FF2B5EF4-FFF2-40B4-BE49-F238E27FC236}">
                <a16:creationId xmlns:a16="http://schemas.microsoft.com/office/drawing/2014/main" id="{091D6D24-7F1D-4CB1-B30A-192FAEF67A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C0C3C2-FD60-44C4-8B2F-6B416E39EE3F}"/>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88920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6C1A-83F4-440E-BB19-F418EDB7AE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505012-5474-4D8F-AE74-85902B4A73EA}"/>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4" name="Footer Placeholder 3">
            <a:extLst>
              <a:ext uri="{FF2B5EF4-FFF2-40B4-BE49-F238E27FC236}">
                <a16:creationId xmlns:a16="http://schemas.microsoft.com/office/drawing/2014/main" id="{D9123797-1B33-4550-890D-F1E1B422C4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CAC91B-F79A-4EEC-B22F-989AA205AED2}"/>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231662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5DDEA-BB56-49AA-8F35-5E2CC0E9B33E}"/>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3" name="Footer Placeholder 2">
            <a:extLst>
              <a:ext uri="{FF2B5EF4-FFF2-40B4-BE49-F238E27FC236}">
                <a16:creationId xmlns:a16="http://schemas.microsoft.com/office/drawing/2014/main" id="{CFDFD6AC-3F6C-487A-B63D-6137022851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33F604-AE08-433D-8E5A-375F7D7158DF}"/>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135323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FDFF-3CF3-4F50-92EB-E134D45CD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50D8C80-520F-4A78-BC91-A1943BD49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AB5804-5AD4-4291-9E0D-92D016BEB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76B7C-D5A3-4B54-AD40-F74D53F7D029}"/>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6" name="Footer Placeholder 5">
            <a:extLst>
              <a:ext uri="{FF2B5EF4-FFF2-40B4-BE49-F238E27FC236}">
                <a16:creationId xmlns:a16="http://schemas.microsoft.com/office/drawing/2014/main" id="{FD107C08-B90E-4A4C-90BF-5A3A5CF1D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16C642-F44A-485C-B257-4D7ECD335D56}"/>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371248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0E48-9879-47C3-BBE3-C1D188D2A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B6BFD2-6F9F-45D1-B1EB-F84B52D6E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9EFF79-EAC7-4DB7-8074-7DB0A7F1D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A8AB6-2C96-494F-8419-B2FCDFEDE5C3}"/>
              </a:ext>
            </a:extLst>
          </p:cNvPr>
          <p:cNvSpPr>
            <a:spLocks noGrp="1"/>
          </p:cNvSpPr>
          <p:nvPr>
            <p:ph type="dt" sz="half" idx="10"/>
          </p:nvPr>
        </p:nvSpPr>
        <p:spPr/>
        <p:txBody>
          <a:bodyPr/>
          <a:lstStyle/>
          <a:p>
            <a:fld id="{06154A5A-BB7B-4886-8891-38E44B3AD7F0}" type="datetimeFigureOut">
              <a:rPr lang="en-GB" smtClean="0"/>
              <a:t>08/12/2020</a:t>
            </a:fld>
            <a:endParaRPr lang="en-GB"/>
          </a:p>
        </p:txBody>
      </p:sp>
      <p:sp>
        <p:nvSpPr>
          <p:cNvPr id="6" name="Footer Placeholder 5">
            <a:extLst>
              <a:ext uri="{FF2B5EF4-FFF2-40B4-BE49-F238E27FC236}">
                <a16:creationId xmlns:a16="http://schemas.microsoft.com/office/drawing/2014/main" id="{5D3AA9D5-7F10-4190-BFB2-652D77CD58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31DED1-95C0-4CEA-99A8-24632A7945E4}"/>
              </a:ext>
            </a:extLst>
          </p:cNvPr>
          <p:cNvSpPr>
            <a:spLocks noGrp="1"/>
          </p:cNvSpPr>
          <p:nvPr>
            <p:ph type="sldNum" sz="quarter" idx="12"/>
          </p:nvPr>
        </p:nvSpPr>
        <p:spPr/>
        <p:txBody>
          <a:bodyPr/>
          <a:lstStyle/>
          <a:p>
            <a:fld id="{83F69974-F03D-4842-94A0-0C136F18BEC9}" type="slidenum">
              <a:rPr lang="en-GB" smtClean="0"/>
              <a:t>‹#›</a:t>
            </a:fld>
            <a:endParaRPr lang="en-GB"/>
          </a:p>
        </p:txBody>
      </p:sp>
    </p:spTree>
    <p:extLst>
      <p:ext uri="{BB962C8B-B14F-4D97-AF65-F5344CB8AC3E}">
        <p14:creationId xmlns:p14="http://schemas.microsoft.com/office/powerpoint/2010/main" val="21531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F7CD0-FC21-4379-9FA4-53DFDFE79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20FCEE-E06D-4A43-AA16-6B7236D29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307EB3-994C-49C9-A583-4EDA13848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54A5A-BB7B-4886-8891-38E44B3AD7F0}" type="datetimeFigureOut">
              <a:rPr lang="en-GB" smtClean="0"/>
              <a:t>08/12/2020</a:t>
            </a:fld>
            <a:endParaRPr lang="en-GB"/>
          </a:p>
        </p:txBody>
      </p:sp>
      <p:sp>
        <p:nvSpPr>
          <p:cNvPr id="5" name="Footer Placeholder 4">
            <a:extLst>
              <a:ext uri="{FF2B5EF4-FFF2-40B4-BE49-F238E27FC236}">
                <a16:creationId xmlns:a16="http://schemas.microsoft.com/office/drawing/2014/main" id="{42882513-F0D2-461E-AE70-86F2246D5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27A9B6C-B790-4C6D-89D3-E539ECF7C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69974-F03D-4842-94A0-0C136F18BEC9}" type="slidenum">
              <a:rPr lang="en-GB" smtClean="0"/>
              <a:t>‹#›</a:t>
            </a:fld>
            <a:endParaRPr lang="en-GB"/>
          </a:p>
        </p:txBody>
      </p:sp>
    </p:spTree>
    <p:extLst>
      <p:ext uri="{BB962C8B-B14F-4D97-AF65-F5344CB8AC3E}">
        <p14:creationId xmlns:p14="http://schemas.microsoft.com/office/powerpoint/2010/main" val="35286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ctrTitle"/>
          </p:nvPr>
        </p:nvSpPr>
        <p:spPr/>
        <p:txBody>
          <a:bodyPr>
            <a:normAutofit fontScale="90000"/>
          </a:bodyPr>
          <a:lstStyle/>
          <a:p>
            <a:r>
              <a:rPr lang="en-GB" b="1" dirty="0"/>
              <a:t>Capstone Project – The Battle of the Neighbourhoods</a:t>
            </a: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type="subTitle" idx="1"/>
          </p:nvPr>
        </p:nvSpPr>
        <p:spPr/>
        <p:txBody>
          <a:bodyPr/>
          <a:lstStyle/>
          <a:p>
            <a:r>
              <a:rPr lang="en-US" dirty="0"/>
              <a:t>Greg Dohmen</a:t>
            </a:r>
            <a:endParaRPr lang="en-GB" dirty="0"/>
          </a:p>
        </p:txBody>
      </p:sp>
    </p:spTree>
    <p:extLst>
      <p:ext uri="{BB962C8B-B14F-4D97-AF65-F5344CB8AC3E}">
        <p14:creationId xmlns:p14="http://schemas.microsoft.com/office/powerpoint/2010/main" val="173493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Now that we have details about each of the venues, we can use this to find some of the highest liked, rating, and tipped Italian Restaurants and where to find them.</a:t>
            </a:r>
          </a:p>
        </p:txBody>
      </p:sp>
      <p:pic>
        <p:nvPicPr>
          <p:cNvPr id="7" name="Picture 6">
            <a:extLst>
              <a:ext uri="{FF2B5EF4-FFF2-40B4-BE49-F238E27FC236}">
                <a16:creationId xmlns:a16="http://schemas.microsoft.com/office/drawing/2014/main" id="{121AB80E-7D36-4AF9-865B-D8125A780E41}"/>
              </a:ext>
            </a:extLst>
          </p:cNvPr>
          <p:cNvPicPr/>
          <p:nvPr/>
        </p:nvPicPr>
        <p:blipFill>
          <a:blip r:embed="rId2"/>
          <a:stretch>
            <a:fillRect/>
          </a:stretch>
        </p:blipFill>
        <p:spPr>
          <a:xfrm>
            <a:off x="3912636" y="3151188"/>
            <a:ext cx="4366727" cy="3627501"/>
          </a:xfrm>
          <a:prstGeom prst="rect">
            <a:avLst/>
          </a:prstGeom>
        </p:spPr>
      </p:pic>
    </p:spTree>
    <p:extLst>
      <p:ext uri="{BB962C8B-B14F-4D97-AF65-F5344CB8AC3E}">
        <p14:creationId xmlns:p14="http://schemas.microsoft.com/office/powerpoint/2010/main" val="13780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Next, let’s sort both the neighbourhoods and boroughs by average rating. As well as combine the two list.</a:t>
            </a:r>
          </a:p>
        </p:txBody>
      </p:sp>
      <p:pic>
        <p:nvPicPr>
          <p:cNvPr id="5" name="Picture 4">
            <a:extLst>
              <a:ext uri="{FF2B5EF4-FFF2-40B4-BE49-F238E27FC236}">
                <a16:creationId xmlns:a16="http://schemas.microsoft.com/office/drawing/2014/main" id="{A115296C-2C6F-4A3B-8579-2C64FDFA9ED0}"/>
              </a:ext>
            </a:extLst>
          </p:cNvPr>
          <p:cNvPicPr/>
          <p:nvPr/>
        </p:nvPicPr>
        <p:blipFill>
          <a:blip r:embed="rId2"/>
          <a:stretch>
            <a:fillRect/>
          </a:stretch>
        </p:blipFill>
        <p:spPr>
          <a:xfrm>
            <a:off x="838200" y="2695576"/>
            <a:ext cx="2352869" cy="2426930"/>
          </a:xfrm>
          <a:prstGeom prst="rect">
            <a:avLst/>
          </a:prstGeom>
        </p:spPr>
      </p:pic>
      <p:pic>
        <p:nvPicPr>
          <p:cNvPr id="6" name="Picture 5">
            <a:extLst>
              <a:ext uri="{FF2B5EF4-FFF2-40B4-BE49-F238E27FC236}">
                <a16:creationId xmlns:a16="http://schemas.microsoft.com/office/drawing/2014/main" id="{A3E05AE9-5DA5-4B03-B14B-B5C3458B0518}"/>
              </a:ext>
            </a:extLst>
          </p:cNvPr>
          <p:cNvPicPr/>
          <p:nvPr/>
        </p:nvPicPr>
        <p:blipFill>
          <a:blip r:embed="rId3"/>
          <a:stretch>
            <a:fillRect/>
          </a:stretch>
        </p:blipFill>
        <p:spPr>
          <a:xfrm>
            <a:off x="4861249" y="2695575"/>
            <a:ext cx="2352869" cy="1615167"/>
          </a:xfrm>
          <a:prstGeom prst="rect">
            <a:avLst/>
          </a:prstGeom>
        </p:spPr>
      </p:pic>
      <p:pic>
        <p:nvPicPr>
          <p:cNvPr id="8" name="Picture 7">
            <a:extLst>
              <a:ext uri="{FF2B5EF4-FFF2-40B4-BE49-F238E27FC236}">
                <a16:creationId xmlns:a16="http://schemas.microsoft.com/office/drawing/2014/main" id="{EC50004D-2B48-4ACE-B5FA-0461D7FDE8AB}"/>
              </a:ext>
            </a:extLst>
          </p:cNvPr>
          <p:cNvPicPr/>
          <p:nvPr/>
        </p:nvPicPr>
        <p:blipFill>
          <a:blip r:embed="rId4"/>
          <a:stretch>
            <a:fillRect/>
          </a:stretch>
        </p:blipFill>
        <p:spPr>
          <a:xfrm>
            <a:off x="8126963" y="2695575"/>
            <a:ext cx="3226837" cy="1745795"/>
          </a:xfrm>
          <a:prstGeom prst="rect">
            <a:avLst/>
          </a:prstGeom>
        </p:spPr>
      </p:pic>
    </p:spTree>
    <p:extLst>
      <p:ext uri="{BB962C8B-B14F-4D97-AF65-F5344CB8AC3E}">
        <p14:creationId xmlns:p14="http://schemas.microsoft.com/office/powerpoint/2010/main" val="120611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Finally, graph each of the 8 restaurants above on a map.</a:t>
            </a:r>
          </a:p>
        </p:txBody>
      </p:sp>
      <p:pic>
        <p:nvPicPr>
          <p:cNvPr id="7" name="Picture 6">
            <a:extLst>
              <a:ext uri="{FF2B5EF4-FFF2-40B4-BE49-F238E27FC236}">
                <a16:creationId xmlns:a16="http://schemas.microsoft.com/office/drawing/2014/main" id="{CF9E54DC-731E-40BF-8F87-01919BC349C7}"/>
              </a:ext>
            </a:extLst>
          </p:cNvPr>
          <p:cNvPicPr/>
          <p:nvPr/>
        </p:nvPicPr>
        <p:blipFill>
          <a:blip r:embed="rId2"/>
          <a:stretch>
            <a:fillRect/>
          </a:stretch>
        </p:blipFill>
        <p:spPr>
          <a:xfrm>
            <a:off x="2466391" y="2294841"/>
            <a:ext cx="7259217" cy="4351338"/>
          </a:xfrm>
          <a:prstGeom prst="rect">
            <a:avLst/>
          </a:prstGeom>
        </p:spPr>
      </p:pic>
    </p:spTree>
    <p:extLst>
      <p:ext uri="{BB962C8B-B14F-4D97-AF65-F5344CB8AC3E}">
        <p14:creationId xmlns:p14="http://schemas.microsoft.com/office/powerpoint/2010/main" val="56640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Result:</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List and visualize all major Italian restaurants within New York City.</a:t>
            </a:r>
          </a:p>
          <a:p>
            <a:pPr lvl="1"/>
            <a:r>
              <a:rPr lang="en-GB" dirty="0"/>
              <a:t>See slides 11 and 12 above</a:t>
            </a:r>
          </a:p>
          <a:p>
            <a:pPr lvl="0"/>
            <a:r>
              <a:rPr lang="en-GB" dirty="0"/>
              <a:t>What are the best neighbourhoods for Italian food based on rating.</a:t>
            </a:r>
          </a:p>
          <a:p>
            <a:pPr lvl="1"/>
            <a:r>
              <a:rPr lang="en-GB" dirty="0"/>
              <a:t>The highest rated neighbourhood for Italian restaurants is Bushwick.</a:t>
            </a:r>
          </a:p>
          <a:p>
            <a:pPr lvl="0"/>
            <a:r>
              <a:rPr lang="en-GB" dirty="0"/>
              <a:t>Which Italian restaurant has the most likes. </a:t>
            </a:r>
          </a:p>
          <a:p>
            <a:pPr lvl="1"/>
            <a:r>
              <a:rPr lang="en-GB" dirty="0" err="1"/>
              <a:t>Rubirose</a:t>
            </a:r>
            <a:r>
              <a:rPr lang="en-GB" dirty="0"/>
              <a:t> </a:t>
            </a:r>
            <a:r>
              <a:rPr lang="en-GB" dirty="0" err="1"/>
              <a:t>Ristornate</a:t>
            </a:r>
            <a:r>
              <a:rPr lang="en-GB" dirty="0"/>
              <a:t> in the Neighbourhood of Soho has the most likes.</a:t>
            </a:r>
          </a:p>
          <a:p>
            <a:pPr lvl="0"/>
            <a:r>
              <a:rPr lang="en-GB" dirty="0"/>
              <a:t>Which neighbourhoods have the highest number of Italian restaurants.</a:t>
            </a:r>
          </a:p>
          <a:p>
            <a:pPr lvl="1"/>
            <a:r>
              <a:rPr lang="en-GB" dirty="0"/>
              <a:t>Belmont has the highest number of Italian Restaurants.</a:t>
            </a:r>
          </a:p>
        </p:txBody>
      </p:sp>
    </p:spTree>
    <p:extLst>
      <p:ext uri="{BB962C8B-B14F-4D97-AF65-F5344CB8AC3E}">
        <p14:creationId xmlns:p14="http://schemas.microsoft.com/office/powerpoint/2010/main" val="257358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Conclusion:</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Overall, there are many great options for Italian food while in New York City. This should be used as a guide to some of the best locations and venues for Italian, but nothing beats a in person experience. To improve the usefulness of this report I refresh with current data and incorporate more info about each of the venues. </a:t>
            </a:r>
          </a:p>
        </p:txBody>
      </p:sp>
    </p:spTree>
    <p:extLst>
      <p:ext uri="{BB962C8B-B14F-4D97-AF65-F5344CB8AC3E}">
        <p14:creationId xmlns:p14="http://schemas.microsoft.com/office/powerpoint/2010/main" val="258997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p:txBody>
          <a:bodyPr>
            <a:normAutofit fontScale="90000"/>
          </a:bodyPr>
          <a:lstStyle/>
          <a:p>
            <a:br>
              <a:rPr lang="en-GB" dirty="0"/>
            </a:br>
            <a:r>
              <a:rPr lang="en-GB" b="1" dirty="0"/>
              <a:t>Introduction:</a:t>
            </a: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New York City is one of the largest and ethnically diverse cities in the world. It is the largest city in the United States and for a long period of time, served as an entrance point into the US for many immigrants around the globe. NYC is home to over 8 million people and the city alone houses more people than 37 states. The entire NYC metro area is home to over 23.5 million individuals and is over 5000 </a:t>
            </a:r>
            <a:r>
              <a:rPr lang="en-GB" dirty="0" err="1"/>
              <a:t>sq</a:t>
            </a:r>
            <a:r>
              <a:rPr lang="en-GB" dirty="0"/>
              <a:t>/mi. It is by far the largest metro area in the US. NYC continues to serve as a melting pot and home for diversity and culture. With this expansive diversity comes a plethora of food options. Whether it be sushi, pizza, burgers, gyros, or curry, you truly can find anything your stomach is craving in the city that never sleeps.</a:t>
            </a:r>
          </a:p>
        </p:txBody>
      </p:sp>
    </p:spTree>
    <p:extLst>
      <p:ext uri="{BB962C8B-B14F-4D97-AF65-F5344CB8AC3E}">
        <p14:creationId xmlns:p14="http://schemas.microsoft.com/office/powerpoint/2010/main" val="340133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Problem:</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We want to find answers the questions below:</a:t>
            </a:r>
          </a:p>
          <a:p>
            <a:pPr lvl="1"/>
            <a:r>
              <a:rPr lang="en-GB" dirty="0"/>
              <a:t>List and visualize all major Italian restaurants within New York City.</a:t>
            </a:r>
          </a:p>
          <a:p>
            <a:pPr lvl="1"/>
            <a:r>
              <a:rPr lang="en-GB" dirty="0"/>
              <a:t>What are the best neighbourhoods for Italian food based on rating.</a:t>
            </a:r>
          </a:p>
          <a:p>
            <a:pPr lvl="1"/>
            <a:r>
              <a:rPr lang="en-GB" dirty="0"/>
              <a:t>Which Italian restaurant has the most likes. </a:t>
            </a:r>
          </a:p>
          <a:p>
            <a:pPr lvl="1"/>
            <a:r>
              <a:rPr lang="en-GB" dirty="0"/>
              <a:t>Which neighbourhoods have the highest number of Italian restaurants.</a:t>
            </a:r>
          </a:p>
        </p:txBody>
      </p:sp>
    </p:spTree>
    <p:extLst>
      <p:ext uri="{BB962C8B-B14F-4D97-AF65-F5344CB8AC3E}">
        <p14:creationId xmlns:p14="http://schemas.microsoft.com/office/powerpoint/2010/main" val="190939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Data Section:</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normAutofit fontScale="92500" lnSpcReduction="20000"/>
          </a:bodyPr>
          <a:lstStyle/>
          <a:p>
            <a:r>
              <a:rPr lang="en-GB" dirty="0"/>
              <a:t>For this project we need the following data:</a:t>
            </a:r>
          </a:p>
          <a:p>
            <a:pPr lvl="0"/>
            <a:r>
              <a:rPr lang="en-GB" dirty="0"/>
              <a:t>New York City data containing a list of Boroughs, Neighbourhoods and their corresponding coordinates </a:t>
            </a:r>
          </a:p>
          <a:p>
            <a:pPr lvl="1"/>
            <a:r>
              <a:rPr lang="en-GB" dirty="0"/>
              <a:t>Source: </a:t>
            </a:r>
            <a:r>
              <a:rPr lang="en-GB" u="sng" dirty="0">
                <a:hlinkClick r:id="rId2"/>
              </a:rPr>
              <a:t>https://cocl.us/new_york_dataset</a:t>
            </a:r>
            <a:endParaRPr lang="en-GB" dirty="0"/>
          </a:p>
          <a:p>
            <a:pPr lvl="1"/>
            <a:r>
              <a:rPr lang="en-GB" dirty="0"/>
              <a:t>Description: This data set contains the information needed.</a:t>
            </a:r>
          </a:p>
          <a:p>
            <a:pPr lvl="0"/>
            <a:r>
              <a:rPr lang="en-GB" dirty="0"/>
              <a:t>Italian restaurants in each neighbourhood of New York City</a:t>
            </a:r>
          </a:p>
          <a:p>
            <a:pPr lvl="1"/>
            <a:r>
              <a:rPr lang="en-GB" dirty="0"/>
              <a:t>Source: Foursquare API</a:t>
            </a:r>
          </a:p>
          <a:p>
            <a:pPr lvl="1"/>
            <a:r>
              <a:rPr lang="en-GB" dirty="0"/>
              <a:t>Description: This will allow us to get all venues and details about them for each neighbourhood.</a:t>
            </a:r>
          </a:p>
          <a:p>
            <a:pPr lvl="0"/>
            <a:r>
              <a:rPr lang="en-GB" dirty="0" err="1"/>
              <a:t>GeoSpace</a:t>
            </a:r>
            <a:r>
              <a:rPr lang="en-GB" dirty="0"/>
              <a:t> data</a:t>
            </a:r>
          </a:p>
          <a:p>
            <a:pPr lvl="1"/>
            <a:r>
              <a:rPr lang="en-GB" dirty="0"/>
              <a:t>Source: </a:t>
            </a:r>
            <a:r>
              <a:rPr lang="en-GB" u="sng" dirty="0">
                <a:hlinkClick r:id="rId3"/>
              </a:rPr>
              <a:t>https://data.cityofnewyork.us/City-Government/Borough-Boundaries/tqmj-j8zm</a:t>
            </a:r>
            <a:endParaRPr lang="en-GB" dirty="0"/>
          </a:p>
          <a:p>
            <a:pPr lvl="1"/>
            <a:r>
              <a:rPr lang="en-GB" dirty="0"/>
              <a:t>Description: This will give us the New York Borough Boundaries.</a:t>
            </a:r>
          </a:p>
          <a:p>
            <a:endParaRPr lang="en-GB" dirty="0"/>
          </a:p>
        </p:txBody>
      </p:sp>
    </p:spTree>
    <p:extLst>
      <p:ext uri="{BB962C8B-B14F-4D97-AF65-F5344CB8AC3E}">
        <p14:creationId xmlns:p14="http://schemas.microsoft.com/office/powerpoint/2010/main" val="286511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We first need to collect some data on the city of New York, to get a list of Boroughs, Neighbourhoods, and their corresponding coordinates. </a:t>
            </a:r>
          </a:p>
          <a:p>
            <a:endParaRPr lang="en-GB" dirty="0"/>
          </a:p>
        </p:txBody>
      </p:sp>
      <p:pic>
        <p:nvPicPr>
          <p:cNvPr id="10" name="Picture 9">
            <a:extLst>
              <a:ext uri="{FF2B5EF4-FFF2-40B4-BE49-F238E27FC236}">
                <a16:creationId xmlns:a16="http://schemas.microsoft.com/office/drawing/2014/main" id="{32E683FD-7D8B-4D1F-9F5C-770BCB998D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3820" y="3429000"/>
            <a:ext cx="3624360" cy="2407567"/>
          </a:xfrm>
          <a:prstGeom prst="rect">
            <a:avLst/>
          </a:prstGeom>
          <a:noFill/>
        </p:spPr>
      </p:pic>
    </p:spTree>
    <p:extLst>
      <p:ext uri="{BB962C8B-B14F-4D97-AF65-F5344CB8AC3E}">
        <p14:creationId xmlns:p14="http://schemas.microsoft.com/office/powerpoint/2010/main" val="309816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Next, using the foursquare API find all venues within each neighbourhood and filter out Italian Restaurants.</a:t>
            </a:r>
          </a:p>
        </p:txBody>
      </p:sp>
      <p:pic>
        <p:nvPicPr>
          <p:cNvPr id="5" name="Picture 4">
            <a:extLst>
              <a:ext uri="{FF2B5EF4-FFF2-40B4-BE49-F238E27FC236}">
                <a16:creationId xmlns:a16="http://schemas.microsoft.com/office/drawing/2014/main" id="{7F11C345-AEA8-4337-A23A-9E6B88DFD4A0}"/>
              </a:ext>
            </a:extLst>
          </p:cNvPr>
          <p:cNvPicPr/>
          <p:nvPr/>
        </p:nvPicPr>
        <p:blipFill>
          <a:blip r:embed="rId2"/>
          <a:stretch>
            <a:fillRect/>
          </a:stretch>
        </p:blipFill>
        <p:spPr>
          <a:xfrm>
            <a:off x="4133228" y="3151188"/>
            <a:ext cx="3925544" cy="1515965"/>
          </a:xfrm>
          <a:prstGeom prst="rect">
            <a:avLst/>
          </a:prstGeom>
        </p:spPr>
      </p:pic>
    </p:spTree>
    <p:extLst>
      <p:ext uri="{BB962C8B-B14F-4D97-AF65-F5344CB8AC3E}">
        <p14:creationId xmlns:p14="http://schemas.microsoft.com/office/powerpoint/2010/main" val="243126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r>
              <a:rPr lang="en-GB" dirty="0"/>
              <a:t>Attached each venue to the corresponding Borough and neighbourhood</a:t>
            </a:r>
          </a:p>
        </p:txBody>
      </p:sp>
      <p:pic>
        <p:nvPicPr>
          <p:cNvPr id="6" name="Picture 5">
            <a:extLst>
              <a:ext uri="{FF2B5EF4-FFF2-40B4-BE49-F238E27FC236}">
                <a16:creationId xmlns:a16="http://schemas.microsoft.com/office/drawing/2014/main" id="{36EC1BA2-CD4D-4FEA-B4DF-8416396C888C}"/>
              </a:ext>
            </a:extLst>
          </p:cNvPr>
          <p:cNvPicPr/>
          <p:nvPr/>
        </p:nvPicPr>
        <p:blipFill>
          <a:blip r:embed="rId2"/>
          <a:stretch>
            <a:fillRect/>
          </a:stretch>
        </p:blipFill>
        <p:spPr>
          <a:xfrm>
            <a:off x="3889530" y="3267431"/>
            <a:ext cx="4412939" cy="2526879"/>
          </a:xfrm>
          <a:prstGeom prst="rect">
            <a:avLst/>
          </a:prstGeom>
        </p:spPr>
      </p:pic>
    </p:spTree>
    <p:extLst>
      <p:ext uri="{BB962C8B-B14F-4D97-AF65-F5344CB8AC3E}">
        <p14:creationId xmlns:p14="http://schemas.microsoft.com/office/powerpoint/2010/main" val="350550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Plot the number of Italian Restaurants for each Borough and Neighbourhood in New York. From the graphs we see that Manhattan is the Borough with the highest number of Italian restaurants while Belmont is the neighbourhood with the most.</a:t>
            </a:r>
          </a:p>
        </p:txBody>
      </p:sp>
      <p:pic>
        <p:nvPicPr>
          <p:cNvPr id="7" name="Picture 6">
            <a:extLst>
              <a:ext uri="{FF2B5EF4-FFF2-40B4-BE49-F238E27FC236}">
                <a16:creationId xmlns:a16="http://schemas.microsoft.com/office/drawing/2014/main" id="{5BB639A6-F0D0-4B3D-9DB9-36CA8C45917D}"/>
              </a:ext>
            </a:extLst>
          </p:cNvPr>
          <p:cNvPicPr/>
          <p:nvPr/>
        </p:nvPicPr>
        <p:blipFill>
          <a:blip r:embed="rId2"/>
          <a:stretch>
            <a:fillRect/>
          </a:stretch>
        </p:blipFill>
        <p:spPr>
          <a:xfrm>
            <a:off x="838199" y="3429000"/>
            <a:ext cx="4209661" cy="2747963"/>
          </a:xfrm>
          <a:prstGeom prst="rect">
            <a:avLst/>
          </a:prstGeom>
        </p:spPr>
      </p:pic>
      <p:pic>
        <p:nvPicPr>
          <p:cNvPr id="8" name="Picture 7">
            <a:extLst>
              <a:ext uri="{FF2B5EF4-FFF2-40B4-BE49-F238E27FC236}">
                <a16:creationId xmlns:a16="http://schemas.microsoft.com/office/drawing/2014/main" id="{66AB19DA-AD98-47C2-A27B-E0B58766D1D5}"/>
              </a:ext>
            </a:extLst>
          </p:cNvPr>
          <p:cNvPicPr/>
          <p:nvPr/>
        </p:nvPicPr>
        <p:blipFill>
          <a:blip r:embed="rId3"/>
          <a:stretch>
            <a:fillRect/>
          </a:stretch>
        </p:blipFill>
        <p:spPr>
          <a:xfrm>
            <a:off x="7144142" y="3428999"/>
            <a:ext cx="4209661" cy="2747963"/>
          </a:xfrm>
          <a:prstGeom prst="rect">
            <a:avLst/>
          </a:prstGeom>
        </p:spPr>
      </p:pic>
    </p:spTree>
    <p:extLst>
      <p:ext uri="{BB962C8B-B14F-4D97-AF65-F5344CB8AC3E}">
        <p14:creationId xmlns:p14="http://schemas.microsoft.com/office/powerpoint/2010/main" val="136503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73F-0155-443A-BDCF-A5FF35DF9EFF}"/>
              </a:ext>
            </a:extLst>
          </p:cNvPr>
          <p:cNvSpPr>
            <a:spLocks noGrp="1"/>
          </p:cNvSpPr>
          <p:nvPr>
            <p:ph type="title"/>
          </p:nvPr>
        </p:nvSpPr>
        <p:spPr>
          <a:xfrm>
            <a:off x="838200" y="681037"/>
            <a:ext cx="10515600" cy="1325563"/>
          </a:xfrm>
        </p:spPr>
        <p:txBody>
          <a:bodyPr>
            <a:normAutofit fontScale="90000"/>
          </a:bodyPr>
          <a:lstStyle/>
          <a:p>
            <a:br>
              <a:rPr lang="en-GB" dirty="0"/>
            </a:br>
            <a:r>
              <a:rPr lang="en-GB" b="1" dirty="0"/>
              <a:t>Methodology Continued:</a:t>
            </a:r>
            <a:br>
              <a:rPr lang="en-GB" dirty="0"/>
            </a:br>
            <a:br>
              <a:rPr lang="en-GB" dirty="0"/>
            </a:br>
            <a:endParaRPr lang="en-GB" dirty="0"/>
          </a:p>
        </p:txBody>
      </p:sp>
      <p:sp>
        <p:nvSpPr>
          <p:cNvPr id="3" name="Subtitle 2">
            <a:extLst>
              <a:ext uri="{FF2B5EF4-FFF2-40B4-BE49-F238E27FC236}">
                <a16:creationId xmlns:a16="http://schemas.microsoft.com/office/drawing/2014/main" id="{07A3BC7E-B548-4217-8B41-BFC754304A90}"/>
              </a:ext>
            </a:extLst>
          </p:cNvPr>
          <p:cNvSpPr>
            <a:spLocks noGrp="1"/>
          </p:cNvSpPr>
          <p:nvPr>
            <p:ph idx="1"/>
          </p:nvPr>
        </p:nvSpPr>
        <p:spPr/>
        <p:txBody>
          <a:bodyPr/>
          <a:lstStyle/>
          <a:p>
            <a:pPr lvl="0"/>
            <a:r>
              <a:rPr lang="en-GB" dirty="0"/>
              <a:t>Again, using the Foursquare API let’s look at some details about likes, ratings, and tips for each restaurant. (Then attached this data to our main dataset.)</a:t>
            </a:r>
          </a:p>
        </p:txBody>
      </p:sp>
      <p:pic>
        <p:nvPicPr>
          <p:cNvPr id="6" name="Picture 5">
            <a:extLst>
              <a:ext uri="{FF2B5EF4-FFF2-40B4-BE49-F238E27FC236}">
                <a16:creationId xmlns:a16="http://schemas.microsoft.com/office/drawing/2014/main" id="{7AE51048-94BF-42A9-908E-EA3FB63C0FD1}"/>
              </a:ext>
            </a:extLst>
          </p:cNvPr>
          <p:cNvPicPr/>
          <p:nvPr/>
        </p:nvPicPr>
        <p:blipFill>
          <a:blip r:embed="rId2"/>
          <a:stretch>
            <a:fillRect/>
          </a:stretch>
        </p:blipFill>
        <p:spPr>
          <a:xfrm>
            <a:off x="838197" y="3151188"/>
            <a:ext cx="4209660" cy="1952657"/>
          </a:xfrm>
          <a:prstGeom prst="rect">
            <a:avLst/>
          </a:prstGeom>
        </p:spPr>
      </p:pic>
      <p:pic>
        <p:nvPicPr>
          <p:cNvPr id="9" name="Picture 8">
            <a:extLst>
              <a:ext uri="{FF2B5EF4-FFF2-40B4-BE49-F238E27FC236}">
                <a16:creationId xmlns:a16="http://schemas.microsoft.com/office/drawing/2014/main" id="{437C69EE-D3B2-47BE-AA15-EDAB7DF4C0C7}"/>
              </a:ext>
            </a:extLst>
          </p:cNvPr>
          <p:cNvPicPr/>
          <p:nvPr/>
        </p:nvPicPr>
        <p:blipFill>
          <a:blip r:embed="rId3"/>
          <a:stretch>
            <a:fillRect/>
          </a:stretch>
        </p:blipFill>
        <p:spPr>
          <a:xfrm>
            <a:off x="7144141" y="3151188"/>
            <a:ext cx="4209659" cy="1952657"/>
          </a:xfrm>
          <a:prstGeom prst="rect">
            <a:avLst/>
          </a:prstGeom>
        </p:spPr>
      </p:pic>
    </p:spTree>
    <p:extLst>
      <p:ext uri="{BB962C8B-B14F-4D97-AF65-F5344CB8AC3E}">
        <p14:creationId xmlns:p14="http://schemas.microsoft.com/office/powerpoint/2010/main" val="4053923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736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Project – The Battle of the Neighbourhoods </vt:lpstr>
      <vt:lpstr> Introduction: </vt:lpstr>
      <vt:lpstr> Problem:  </vt:lpstr>
      <vt:lpstr> Data Section:  </vt:lpstr>
      <vt:lpstr> Methodology:  </vt:lpstr>
      <vt:lpstr> Methodology Continued:  </vt:lpstr>
      <vt:lpstr> Methodology Continued:  </vt:lpstr>
      <vt:lpstr> Methodology Continued:  </vt:lpstr>
      <vt:lpstr> Methodology Continued:  </vt:lpstr>
      <vt:lpstr> Methodology Continued:  </vt:lpstr>
      <vt:lpstr> Methodology Continued:  </vt:lpstr>
      <vt:lpstr> Methodology Continued:  </vt:lpstr>
      <vt:lpstr> Result: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Neighbourhoods </dc:title>
  <dc:creator>Dohmen, Greg</dc:creator>
  <cp:lastModifiedBy>Dohmen, Greg</cp:lastModifiedBy>
  <cp:revision>6</cp:revision>
  <dcterms:created xsi:type="dcterms:W3CDTF">2020-12-08T16:01:18Z</dcterms:created>
  <dcterms:modified xsi:type="dcterms:W3CDTF">2020-12-08T17:42:30Z</dcterms:modified>
</cp:coreProperties>
</file>