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5"/>
  </p:notesMasterIdLst>
  <p:handoutMasterIdLst>
    <p:handoutMasterId r:id="rId56"/>
  </p:handoutMasterIdLst>
  <p:sldIdLst>
    <p:sldId id="295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48" r:id="rId35"/>
    <p:sldId id="329" r:id="rId36"/>
    <p:sldId id="330" r:id="rId37"/>
    <p:sldId id="331" r:id="rId38"/>
    <p:sldId id="332" r:id="rId39"/>
    <p:sldId id="333" r:id="rId40"/>
    <p:sldId id="336" r:id="rId41"/>
    <p:sldId id="334" r:id="rId42"/>
    <p:sldId id="335" r:id="rId43"/>
    <p:sldId id="337" r:id="rId44"/>
    <p:sldId id="338" r:id="rId45"/>
    <p:sldId id="339" r:id="rId46"/>
    <p:sldId id="340" r:id="rId47"/>
    <p:sldId id="341" r:id="rId48"/>
    <p:sldId id="342" r:id="rId49"/>
    <p:sldId id="343" r:id="rId50"/>
    <p:sldId id="344" r:id="rId51"/>
    <p:sldId id="345" r:id="rId52"/>
    <p:sldId id="346" r:id="rId53"/>
    <p:sldId id="347" r:id="rId54"/>
  </p:sldIdLst>
  <p:sldSz cx="9144000" cy="6858000" type="screen4x3"/>
  <p:notesSz cx="9309100" cy="6972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96">
          <p15:clr>
            <a:srgbClr val="A4A3A4"/>
          </p15:clr>
        </p15:guide>
        <p15:guide id="2" pos="29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6600"/>
    <a:srgbClr val="FF9999"/>
    <a:srgbClr val="CCFF66"/>
    <a:srgbClr val="CCCC00"/>
    <a:srgbClr val="000066"/>
    <a:srgbClr val="993300"/>
    <a:srgbClr val="6600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4EF1BA-BC0F-74B9-AB75-086977CB7AAB}" v="3" dt="2023-06-18T07:14:28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2344" autoAdjust="0"/>
  </p:normalViewPr>
  <p:slideViewPr>
    <p:cSldViewPr>
      <p:cViewPr varScale="1">
        <p:scale>
          <a:sx n="111" d="100"/>
          <a:sy n="111" d="100"/>
        </p:scale>
        <p:origin x="165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182" y="-84"/>
      </p:cViewPr>
      <p:guideLst>
        <p:guide orient="horz" pos="2196"/>
        <p:guide pos="29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 Hoang Trong D21CN05" userId="S::trongdh.b21cn725@stu.ptit.edu.vn::ae51ea02-5b23-4f7a-a65e-f88ed6049aa6" providerId="AD" clId="Web-{ED4EF1BA-BC0F-74B9-AB75-086977CB7AAB}"/>
    <pc:docChg chg="delSld">
      <pc:chgData name="Do Hoang Trong D21CN05" userId="S::trongdh.b21cn725@stu.ptit.edu.vn::ae51ea02-5b23-4f7a-a65e-f88ed6049aa6" providerId="AD" clId="Web-{ED4EF1BA-BC0F-74B9-AB75-086977CB7AAB}" dt="2023-06-18T07:14:28.561" v="2"/>
      <pc:docMkLst>
        <pc:docMk/>
      </pc:docMkLst>
      <pc:sldChg chg="del">
        <pc:chgData name="Do Hoang Trong D21CN05" userId="S::trongdh.b21cn725@stu.ptit.edu.vn::ae51ea02-5b23-4f7a-a65e-f88ed6049aa6" providerId="AD" clId="Web-{ED4EF1BA-BC0F-74B9-AB75-086977CB7AAB}" dt="2023-06-18T07:14:21.530" v="0"/>
        <pc:sldMkLst>
          <pc:docMk/>
          <pc:sldMk cId="0" sldId="292"/>
        </pc:sldMkLst>
      </pc:sldChg>
      <pc:sldChg chg="del">
        <pc:chgData name="Do Hoang Trong D21CN05" userId="S::trongdh.b21cn725@stu.ptit.edu.vn::ae51ea02-5b23-4f7a-a65e-f88ed6049aa6" providerId="AD" clId="Web-{ED4EF1BA-BC0F-74B9-AB75-086977CB7AAB}" dt="2023-06-18T07:14:28.561" v="2"/>
        <pc:sldMkLst>
          <pc:docMk/>
          <pc:sldMk cId="0" sldId="293"/>
        </pc:sldMkLst>
      </pc:sldChg>
      <pc:sldChg chg="del">
        <pc:chgData name="Do Hoang Trong D21CN05" userId="S::trongdh.b21cn725@stu.ptit.edu.vn::ae51ea02-5b23-4f7a-a65e-f88ed6049aa6" providerId="AD" clId="Web-{ED4EF1BA-BC0F-74B9-AB75-086977CB7AAB}" dt="2023-06-18T07:14:27.608" v="1"/>
        <pc:sldMkLst>
          <pc:docMk/>
          <pc:sldMk cId="0" sldId="29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3838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73675" y="0"/>
            <a:ext cx="4033838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1463"/>
            <a:ext cx="4033838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73675" y="6621463"/>
            <a:ext cx="4033838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FAAE4831-D69D-40B1-9F2C-0D18E2C661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11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3838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73675" y="0"/>
            <a:ext cx="4033838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9888" y="522288"/>
            <a:ext cx="3489325" cy="2616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3311525"/>
            <a:ext cx="7448550" cy="313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21463"/>
            <a:ext cx="4033838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73675" y="6621463"/>
            <a:ext cx="4033838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2FDEEEB5-AEA9-4B16-B045-228346C249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69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9DF7E3-9334-400E-8A4B-44EC61BCB8F9}" type="slidenum">
              <a:rPr lang="en-US"/>
              <a:pPr/>
              <a:t>41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D08.6 21.01.2010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5BF481-D1D3-44EA-88E6-502D796AD7DB}" type="slidenum">
              <a:rPr lang="en-US"/>
              <a:pPr/>
              <a:t>45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D08CN4 – 21.1.2010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Giảng viên: Phạm Văn Cường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6A05D-CA8D-4303-BF26-7A3A0B84D4F5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240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6088" y="762000"/>
            <a:ext cx="2189162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0"/>
            <a:ext cx="6415088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Giảng viên: Phạm Văn Cường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BEB20D-E050-4322-890B-75B5DE3C6E8B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2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D97F4-FD33-4EF9-92D0-1126435DF85C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705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Giảng viên: Phạm Văn Cường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C5ABA8-2686-4AA1-9C1D-E490D482ACCE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379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302125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447800"/>
            <a:ext cx="4302125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Giảng viên: Phạm Văn Cường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067526-898F-4B26-9D92-C58F5C9CC511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32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Giảng viên: Phạm Văn Cường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5B451C-1AE0-4096-AEB9-815B760A5239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049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Giảng viên: Phạm Văn Cường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51ADB4-4489-4F7C-8FAD-7E1E4CE09731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123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Giảng viên: Phạm Văn Cường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93A652-2D3E-46ED-BCF5-1D7366EA44E5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722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Giảng viên: Phạm Văn Cường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82591-D8FC-4403-BB4A-FDA71C368BF9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641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Giảng viên: Phạm Văn Cường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CE305-4AE2-45A7-9FDC-530774966FA4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420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26" name="Rectangle 22"/>
          <p:cNvSpPr>
            <a:spLocks noChangeArrowheads="1"/>
          </p:cNvSpPr>
          <p:nvPr userDrawn="1"/>
        </p:nvSpPr>
        <p:spPr bwMode="gray">
          <a:xfrm>
            <a:off x="0" y="6224588"/>
            <a:ext cx="9144000" cy="64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7106" name="Oval 2"/>
          <p:cNvSpPr>
            <a:spLocks noChangeArrowheads="1"/>
          </p:cNvSpPr>
          <p:nvPr userDrawn="1"/>
        </p:nvSpPr>
        <p:spPr bwMode="gray">
          <a:xfrm>
            <a:off x="0" y="0"/>
            <a:ext cx="9144000" cy="6858000"/>
          </a:xfrm>
          <a:prstGeom prst="ellipse">
            <a:avLst/>
          </a:prstGeom>
          <a:solidFill>
            <a:schemeClr val="bg1">
              <a:alpha val="4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gray">
          <a:xfrm>
            <a:off x="0" y="0"/>
            <a:ext cx="9144000" cy="719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pic>
        <p:nvPicPr>
          <p:cNvPr id="47119" name="Picture 15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341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0" name="Line 16"/>
          <p:cNvSpPr>
            <a:spLocks noChangeShapeType="1"/>
          </p:cNvSpPr>
          <p:nvPr userDrawn="1"/>
        </p:nvSpPr>
        <p:spPr bwMode="auto">
          <a:xfrm>
            <a:off x="0" y="747713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22" name="Text Box 18"/>
          <p:cNvSpPr txBox="1">
            <a:spLocks noChangeArrowheads="1"/>
          </p:cNvSpPr>
          <p:nvPr userDrawn="1"/>
        </p:nvSpPr>
        <p:spPr bwMode="auto">
          <a:xfrm>
            <a:off x="1600200" y="46038"/>
            <a:ext cx="6400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BÀI GIẢNG MÔN KIẾN TRÚC MÁY TÍNH</a:t>
            </a:r>
          </a:p>
        </p:txBody>
      </p:sp>
      <p:sp>
        <p:nvSpPr>
          <p:cNvPr id="47127" name="Text Box 23"/>
          <p:cNvSpPr txBox="1">
            <a:spLocks noChangeArrowheads="1"/>
          </p:cNvSpPr>
          <p:nvPr userDrawn="1"/>
        </p:nvSpPr>
        <p:spPr bwMode="auto">
          <a:xfrm>
            <a:off x="0" y="6396038"/>
            <a:ext cx="205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www.ptit.edu.vn</a:t>
            </a:r>
          </a:p>
        </p:txBody>
      </p:sp>
      <p:sp>
        <p:nvSpPr>
          <p:cNvPr id="47128" name="Text Box 24"/>
          <p:cNvSpPr txBox="1">
            <a:spLocks noChangeArrowheads="1"/>
          </p:cNvSpPr>
          <p:nvPr userDrawn="1"/>
        </p:nvSpPr>
        <p:spPr bwMode="auto">
          <a:xfrm>
            <a:off x="1447800" y="6310313"/>
            <a:ext cx="6400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GIẢNG VIÊN: TS. HOÀNG XUÂN DẬU</a:t>
            </a:r>
          </a:p>
        </p:txBody>
      </p:sp>
      <p:sp>
        <p:nvSpPr>
          <p:cNvPr id="47129" name="Text Box 25"/>
          <p:cNvSpPr txBox="1">
            <a:spLocks noChangeArrowheads="1"/>
          </p:cNvSpPr>
          <p:nvPr userDrawn="1"/>
        </p:nvSpPr>
        <p:spPr bwMode="auto">
          <a:xfrm>
            <a:off x="1462088" y="6538913"/>
            <a:ext cx="6400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BỘ MÔN: KHOA HỌC MÁY TÍNH - KHOA CNTT1</a:t>
            </a:r>
          </a:p>
        </p:txBody>
      </p:sp>
      <p:sp>
        <p:nvSpPr>
          <p:cNvPr id="47130" name="Text Box 26"/>
          <p:cNvSpPr txBox="1">
            <a:spLocks noChangeArrowheads="1"/>
          </p:cNvSpPr>
          <p:nvPr userDrawn="1"/>
        </p:nvSpPr>
        <p:spPr bwMode="auto">
          <a:xfrm>
            <a:off x="8001000" y="6391275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Trang </a:t>
            </a:r>
            <a:fld id="{18BE1354-162F-4E33-B53A-B1CC339109B6}" type="slidenum">
              <a:rPr lang="en-US" sz="1400"/>
              <a:pPr>
                <a:spcBef>
                  <a:spcPct val="50000"/>
                </a:spcBef>
              </a:pPr>
              <a:t>‹#›</a:t>
            </a:fld>
            <a:endParaRPr lang="en-US" sz="1400"/>
          </a:p>
        </p:txBody>
      </p:sp>
      <p:sp>
        <p:nvSpPr>
          <p:cNvPr id="47131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0"/>
            <a:ext cx="87566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47132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756650" cy="46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7133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AU"/>
          </a:p>
        </p:txBody>
      </p:sp>
      <p:sp>
        <p:nvSpPr>
          <p:cNvPr id="47134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vi-VN"/>
              <a:t>Giảng viên: Phạm Văn Cường</a:t>
            </a:r>
            <a:endParaRPr lang="en-AU"/>
          </a:p>
        </p:txBody>
      </p:sp>
      <p:sp>
        <p:nvSpPr>
          <p:cNvPr id="47135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7B296C7E-205D-4EC4-8F1A-E391F7371D4D}" type="slidenum">
              <a:rPr lang="en-AU"/>
              <a:pPr/>
              <a:t>‹#›</a:t>
            </a:fld>
            <a:endParaRPr lang="en-AU"/>
          </a:p>
        </p:txBody>
      </p:sp>
      <p:sp>
        <p:nvSpPr>
          <p:cNvPr id="47136" name="Text Box 32"/>
          <p:cNvSpPr txBox="1">
            <a:spLocks noChangeArrowheads="1"/>
          </p:cNvSpPr>
          <p:nvPr userDrawn="1"/>
        </p:nvSpPr>
        <p:spPr bwMode="auto">
          <a:xfrm>
            <a:off x="1295400" y="304800"/>
            <a:ext cx="708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CHƯƠNG 1 – GIỚI THIỆU CHUNG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NỘI DUNG MÔN HỌC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676400"/>
            <a:ext cx="7156450" cy="4449763"/>
          </a:xfrm>
        </p:spPr>
        <p:txBody>
          <a:bodyPr/>
          <a:lstStyle/>
          <a:p>
            <a:pPr marL="457200" indent="-457200">
              <a:buFont typeface="Wingdings" pitchFamily="2" charset="2"/>
              <a:buAutoNum type="arabicPeriod"/>
            </a:pPr>
            <a:r>
              <a:rPr lang="en-AU" sz="3200" dirty="0" err="1"/>
              <a:t>Tổng</a:t>
            </a:r>
            <a:r>
              <a:rPr lang="en-AU" sz="3200" dirty="0"/>
              <a:t> </a:t>
            </a:r>
            <a:r>
              <a:rPr lang="en-AU" sz="3200" dirty="0" err="1"/>
              <a:t>quan</a:t>
            </a:r>
            <a:endParaRPr lang="en-AU" sz="3200" dirty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en-AU" sz="3200" dirty="0" err="1"/>
              <a:t>Khối</a:t>
            </a:r>
            <a:r>
              <a:rPr lang="en-AU" sz="3200" dirty="0"/>
              <a:t> </a:t>
            </a:r>
            <a:r>
              <a:rPr lang="en-AU" sz="3200" dirty="0" err="1"/>
              <a:t>xử</a:t>
            </a:r>
            <a:r>
              <a:rPr lang="en-AU" sz="3200" dirty="0"/>
              <a:t> </a:t>
            </a:r>
            <a:r>
              <a:rPr lang="en-AU" sz="3200" dirty="0" err="1"/>
              <a:t>lý</a:t>
            </a:r>
            <a:r>
              <a:rPr lang="en-AU" sz="3200" dirty="0"/>
              <a:t> </a:t>
            </a:r>
            <a:r>
              <a:rPr lang="en-AU" sz="3200" dirty="0" err="1"/>
              <a:t>trung</a:t>
            </a:r>
            <a:r>
              <a:rPr lang="en-AU" sz="3200" dirty="0"/>
              <a:t> </a:t>
            </a:r>
            <a:r>
              <a:rPr lang="en-AU" sz="3200" dirty="0" err="1"/>
              <a:t>tâm</a:t>
            </a:r>
            <a:endParaRPr lang="en-AU" sz="3200" dirty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en-AU" sz="3200" dirty="0"/>
              <a:t>Pipeline &amp; </a:t>
            </a:r>
            <a:r>
              <a:rPr lang="en-AU" sz="3200" dirty="0" err="1"/>
              <a:t>Bộ</a:t>
            </a:r>
            <a:r>
              <a:rPr lang="en-AU" sz="3200" dirty="0"/>
              <a:t> </a:t>
            </a:r>
            <a:r>
              <a:rPr lang="en-AU" sz="3200" dirty="0" err="1"/>
              <a:t>nhớ</a:t>
            </a:r>
            <a:r>
              <a:rPr lang="en-AU" sz="3200" dirty="0"/>
              <a:t> cache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3200" dirty="0" err="1"/>
              <a:t>Bộ</a:t>
            </a:r>
            <a:r>
              <a:rPr lang="en-US" sz="3200" dirty="0"/>
              <a:t> vi </a:t>
            </a:r>
            <a:r>
              <a:rPr lang="en-US" sz="3200" dirty="0" err="1"/>
              <a:t>xử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8088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3200" dirty="0" err="1"/>
              <a:t>Lập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/>
              <a:t> </a:t>
            </a:r>
            <a:r>
              <a:rPr lang="en-US" sz="3200" dirty="0" err="1"/>
              <a:t>ngữ</a:t>
            </a:r>
            <a:endParaRPr lang="en-US" sz="3200" dirty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3200" dirty="0" err="1"/>
              <a:t>Phối</a:t>
            </a:r>
            <a:r>
              <a:rPr lang="en-US" sz="3200" dirty="0"/>
              <a:t> </a:t>
            </a:r>
            <a:r>
              <a:rPr lang="en-US" sz="3200" dirty="0" err="1"/>
              <a:t>ghép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lập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điều</a:t>
            </a:r>
            <a:r>
              <a:rPr lang="en-US" sz="3200" dirty="0"/>
              <a:t> </a:t>
            </a:r>
            <a:r>
              <a:rPr lang="en-US" sz="3200" dirty="0" err="1"/>
              <a:t>khiển</a:t>
            </a:r>
            <a:endParaRPr lang="en-US" sz="3200" dirty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phương</a:t>
            </a:r>
            <a:r>
              <a:rPr lang="en-US" sz="3200" dirty="0"/>
              <a:t> </a:t>
            </a:r>
            <a:r>
              <a:rPr lang="en-US" sz="3200" dirty="0" err="1"/>
              <a:t>pháp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/ra</a:t>
            </a:r>
          </a:p>
          <a:p>
            <a:pPr marL="0" indent="0">
              <a:buNone/>
            </a:pPr>
            <a:r>
              <a:rPr lang="en-US" sz="3200" dirty="0"/>
              <a:t> </a:t>
            </a:r>
          </a:p>
          <a:p>
            <a:pPr marL="457200" indent="-457200">
              <a:buFont typeface="Wingdings" pitchFamily="2" charset="2"/>
              <a:buAutoNum type="arabicPeriod"/>
            </a:pPr>
            <a:endParaRPr lang="en-AU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1.2 CẤU TRÚC &amp; CÁC THÀNH PHẦN CHỨC NĂNG</a:t>
            </a:r>
            <a:endParaRPr lang="en-AU" sz="260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Bộ nhớ trong (Internal Memory):</a:t>
            </a:r>
          </a:p>
          <a:p>
            <a:pPr lvl="1"/>
            <a:r>
              <a:rPr lang="en-AU"/>
              <a:t>Chức năng: lưu trữ lệnh (instruction) và dữ liệu (data) cho CPU xử lý;</a:t>
            </a:r>
          </a:p>
          <a:p>
            <a:pPr lvl="1"/>
            <a:r>
              <a:rPr lang="en-AU"/>
              <a:t>Bộ nhớ trong bao gồm:</a:t>
            </a:r>
          </a:p>
          <a:p>
            <a:pPr lvl="2"/>
            <a:r>
              <a:rPr lang="en-AU"/>
              <a:t>ROM (Read Only Memory): </a:t>
            </a:r>
          </a:p>
          <a:p>
            <a:pPr lvl="3"/>
            <a:r>
              <a:rPr lang="en-AU" sz="1800"/>
              <a:t>Lưu trữ lệnh và dữ liệu của hệ thống</a:t>
            </a:r>
          </a:p>
          <a:p>
            <a:pPr lvl="3"/>
            <a:r>
              <a:rPr lang="en-AU" sz="1800"/>
              <a:t>Thông tin trong ROM vẫn tồn tại khi mất nguồn nuôi</a:t>
            </a:r>
          </a:p>
          <a:p>
            <a:pPr lvl="2"/>
            <a:r>
              <a:rPr lang="en-AU"/>
              <a:t>RAM (</a:t>
            </a:r>
            <a:r>
              <a:rPr lang="en-US"/>
              <a:t>Random Access Memory</a:t>
            </a:r>
            <a:r>
              <a:rPr lang="en-AU"/>
              <a:t>)</a:t>
            </a:r>
          </a:p>
          <a:p>
            <a:pPr lvl="3"/>
            <a:r>
              <a:rPr lang="en-AU" sz="1800"/>
              <a:t>Lưu trữ lệnh và dữ liệu của hệ thống và người dùng</a:t>
            </a:r>
          </a:p>
          <a:p>
            <a:pPr lvl="3"/>
            <a:r>
              <a:rPr lang="en-AU" sz="1800"/>
              <a:t>Thông tin trong RAM sẽ mất khi mất nguồn nuôi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1.2 CẤU TRÚC &amp; CÁC THÀNH PHẦN CHỨC NĂNG</a:t>
            </a:r>
            <a:endParaRPr lang="en-AU" sz="2600"/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756650" cy="609600"/>
          </a:xfrm>
        </p:spPr>
        <p:txBody>
          <a:bodyPr/>
          <a:lstStyle/>
          <a:p>
            <a:r>
              <a:rPr lang="en-AU"/>
              <a:t>Bộ nhớ trong (Internal Memory):</a:t>
            </a:r>
          </a:p>
        </p:txBody>
      </p:sp>
      <p:pic>
        <p:nvPicPr>
          <p:cNvPr id="220164" name="Picture 4" descr="RomBI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2574925"/>
            <a:ext cx="29527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165" name="Picture 5" descr="240_pin_dim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86000"/>
            <a:ext cx="3889375" cy="347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1.2 CẤU TRÚC &amp; CÁC THÀNH PHẦN CHỨC NĂNG</a:t>
            </a:r>
            <a:endParaRPr lang="en-AU" sz="260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Các thiết bị vào ra (</a:t>
            </a:r>
            <a:r>
              <a:rPr lang="en-US"/>
              <a:t>Peripheral devices)</a:t>
            </a:r>
          </a:p>
          <a:p>
            <a:pPr lvl="1"/>
            <a:r>
              <a:rPr lang="en-US"/>
              <a:t>Thiết bị vào (Input devices): nhập dự liệu và điều khiển</a:t>
            </a:r>
          </a:p>
          <a:p>
            <a:pPr lvl="2"/>
            <a:r>
              <a:rPr lang="en-US"/>
              <a:t>Bàn phím (Keyboard)</a:t>
            </a:r>
          </a:p>
          <a:p>
            <a:pPr lvl="2"/>
            <a:r>
              <a:rPr lang="en-US"/>
              <a:t>Chuột (Mice)</a:t>
            </a:r>
          </a:p>
          <a:p>
            <a:pPr lvl="2"/>
            <a:r>
              <a:rPr lang="en-US"/>
              <a:t>Ổ đĩa (Disk drives)</a:t>
            </a:r>
          </a:p>
          <a:p>
            <a:pPr lvl="2"/>
            <a:r>
              <a:rPr lang="en-US"/>
              <a:t>Máy quét (Scanner)</a:t>
            </a:r>
          </a:p>
          <a:p>
            <a:pPr lvl="1"/>
            <a:r>
              <a:rPr lang="en-US"/>
              <a:t>Các thiết bị ra (Output devices): kết xuất dữ liệu</a:t>
            </a:r>
          </a:p>
          <a:p>
            <a:pPr lvl="2"/>
            <a:r>
              <a:rPr lang="en-US"/>
              <a:t>Màn hình (Monitor/screen)</a:t>
            </a:r>
          </a:p>
          <a:p>
            <a:pPr lvl="2"/>
            <a:r>
              <a:rPr lang="en-US"/>
              <a:t>Máy in (Printer)</a:t>
            </a:r>
          </a:p>
          <a:p>
            <a:pPr lvl="2"/>
            <a:r>
              <a:rPr lang="en-US"/>
              <a:t>Máy vẽ (Plotter)</a:t>
            </a:r>
          </a:p>
          <a:p>
            <a:pPr lvl="2"/>
            <a:r>
              <a:rPr lang="en-US"/>
              <a:t>Ổ đĩa (Disk drives)</a:t>
            </a:r>
            <a:endParaRPr lang="en-A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1.2 CẤU TRÚC &amp; CÁC THÀNH PHẦN CHỨC NĂNG</a:t>
            </a:r>
            <a:endParaRPr lang="en-AU" sz="260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756650" cy="533400"/>
          </a:xfrm>
        </p:spPr>
        <p:txBody>
          <a:bodyPr/>
          <a:lstStyle/>
          <a:p>
            <a:r>
              <a:rPr lang="en-AU"/>
              <a:t>Các thiết bị vào ra - ổ đĩa cứng (HDD)</a:t>
            </a:r>
          </a:p>
        </p:txBody>
      </p:sp>
      <p:pic>
        <p:nvPicPr>
          <p:cNvPr id="222212" name="Picture 4" descr="big9939-fujitsu25hdd_04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38" y="2646363"/>
            <a:ext cx="344805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213" name="Picture 5" descr="HDD-ST340014A-N-un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1.2 CẤU TRÚC &amp; CÁC THÀNH PHẦN CHỨC NĂNG</a:t>
            </a:r>
            <a:endParaRPr lang="en-AU" sz="2600"/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756650" cy="4648200"/>
          </a:xfrm>
        </p:spPr>
        <p:txBody>
          <a:bodyPr/>
          <a:lstStyle/>
          <a:p>
            <a:r>
              <a:rPr lang="en-AU"/>
              <a:t>Bus hệ thống (system bus):</a:t>
            </a:r>
          </a:p>
          <a:p>
            <a:pPr lvl="1"/>
            <a:r>
              <a:rPr lang="en-AU"/>
              <a:t>Bus hệ thống là một tập các đường dây kết nối CPU với các thành phần khác của máy tính</a:t>
            </a:r>
          </a:p>
          <a:p>
            <a:pPr lvl="1"/>
            <a:r>
              <a:rPr lang="en-AU"/>
              <a:t>Bus hệ thống thường gồm:</a:t>
            </a:r>
          </a:p>
          <a:p>
            <a:pPr lvl="2"/>
            <a:r>
              <a:rPr lang="en-US"/>
              <a:t>Bus địa chỉ (Address bus) – Bus A</a:t>
            </a:r>
          </a:p>
          <a:p>
            <a:pPr lvl="2"/>
            <a:r>
              <a:rPr lang="en-US"/>
              <a:t>Bus dữ liệu (Data bus) – Bus D</a:t>
            </a:r>
          </a:p>
          <a:p>
            <a:pPr lvl="2"/>
            <a:r>
              <a:rPr lang="en-US"/>
              <a:t>Bus điều khiển (Control bus) - Bus C</a:t>
            </a:r>
            <a:endParaRPr lang="en-A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1.2 CẤU TRÚC &amp; CÁC THÀNH PHẦN CHỨC NĂNG</a:t>
            </a:r>
            <a:endParaRPr lang="en-AU" sz="260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756650" cy="533400"/>
          </a:xfrm>
        </p:spPr>
        <p:txBody>
          <a:bodyPr/>
          <a:lstStyle/>
          <a:p>
            <a:r>
              <a:rPr lang="en-AU"/>
              <a:t>Bus hệ thống: PCI bus</a:t>
            </a:r>
          </a:p>
        </p:txBody>
      </p:sp>
      <p:pic>
        <p:nvPicPr>
          <p:cNvPr id="224260" name="Picture 4" descr="300px-Pci-slots.jpg image by isijosam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81200"/>
            <a:ext cx="5178425" cy="417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1.3 LỊCH SỬ PHÁT TRIỂN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Lịch sử phát triển máy tính có thể được chia thành 5 thế hệ chính phục thuộc vào sự phát triển của kỹ thuật mạch điện tử.</a:t>
            </a:r>
          </a:p>
          <a:p>
            <a:r>
              <a:rPr lang="en-AU"/>
              <a:t>Thế hệ 1 </a:t>
            </a:r>
            <a:r>
              <a:rPr lang="en-US"/>
              <a:t>(1944-1959): </a:t>
            </a:r>
          </a:p>
          <a:p>
            <a:pPr lvl="1"/>
            <a:r>
              <a:rPr lang="en-AU"/>
              <a:t>Sử dụng đèn điện tử làm linh kiện chính</a:t>
            </a:r>
          </a:p>
          <a:p>
            <a:pPr lvl="1"/>
            <a:r>
              <a:rPr lang="en-AU"/>
              <a:t>Sử dụng băng từ làm thiết bị vào ra</a:t>
            </a:r>
          </a:p>
          <a:p>
            <a:pPr lvl="1"/>
            <a:r>
              <a:rPr lang="en-AU"/>
              <a:t>Mật độ linh kiện: 1000 linh kiện / foot</a:t>
            </a:r>
            <a:r>
              <a:rPr lang="en-AU" baseline="30000"/>
              <a:t>3</a:t>
            </a:r>
            <a:r>
              <a:rPr lang="en-AU"/>
              <a:t> (1 foot = </a:t>
            </a:r>
            <a:r>
              <a:rPr lang="en-US"/>
              <a:t>30.48 cm)</a:t>
            </a:r>
          </a:p>
          <a:p>
            <a:pPr lvl="1"/>
            <a:r>
              <a:rPr lang="en-US"/>
              <a:t>Tiêu biểu: ENIAC - Electronic Numerical Integrator and Computer, trị giá 500.000 USD.</a:t>
            </a:r>
            <a:endParaRPr lang="en-AU"/>
          </a:p>
          <a:p>
            <a:pPr lvl="1"/>
            <a:endParaRPr lang="en-AU" baseline="30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1.3 LỊCH SỬ PHÁT TRIỂN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756650" cy="450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sz="2400"/>
              <a:t>Thế hệ 1 </a:t>
            </a:r>
            <a:r>
              <a:rPr lang="en-US" sz="2400"/>
              <a:t>(1944-1959):  - ENIAC</a:t>
            </a:r>
            <a:endParaRPr lang="en-AU" sz="2400"/>
          </a:p>
          <a:p>
            <a:pPr lvl="1">
              <a:lnSpc>
                <a:spcPct val="90000"/>
              </a:lnSpc>
            </a:pPr>
            <a:endParaRPr lang="en-AU" sz="2000" baseline="30000"/>
          </a:p>
        </p:txBody>
      </p:sp>
      <p:pic>
        <p:nvPicPr>
          <p:cNvPr id="226308" name="Picture 4" descr="The Original Eniac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762125"/>
            <a:ext cx="6264275" cy="442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1.3 LỊCH SỬ PHÁT TRIỂN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Thế hệ 2 </a:t>
            </a:r>
            <a:r>
              <a:rPr lang="en-US"/>
              <a:t>(</a:t>
            </a:r>
            <a:r>
              <a:rPr lang="en-US" sz="2400"/>
              <a:t>1960-1964</a:t>
            </a:r>
            <a:r>
              <a:rPr lang="en-US"/>
              <a:t>): </a:t>
            </a:r>
          </a:p>
          <a:p>
            <a:pPr lvl="1"/>
            <a:r>
              <a:rPr lang="en-AU"/>
              <a:t>Sử dụng bóng bán dẫn (transitor) làm linh kiện chính</a:t>
            </a:r>
          </a:p>
          <a:p>
            <a:pPr lvl="1"/>
            <a:r>
              <a:rPr lang="en-AU"/>
              <a:t>Mật độ linh kiện: 100.000 linh kiện / foot</a:t>
            </a:r>
            <a:r>
              <a:rPr lang="en-AU" baseline="30000"/>
              <a:t>3</a:t>
            </a:r>
            <a:endParaRPr lang="en-US"/>
          </a:p>
          <a:p>
            <a:pPr lvl="1"/>
            <a:r>
              <a:rPr lang="en-US"/>
              <a:t>Tiêu biểu: UNIVAC 1107, UNIVAC III, IBM 7070, 7080, 7090, 1400 series, 1600 series.</a:t>
            </a:r>
          </a:p>
          <a:p>
            <a:pPr lvl="1"/>
            <a:r>
              <a:rPr lang="en-US"/>
              <a:t>Máy tính UNIVAC ra đời vào năm 1951, có giá khởi điểm là 159.000 USD. Một số phiên bản kết tiếp của UNIVAC có giá nằm trong khoảng 1.250.000 – 1.500.000 USD.</a:t>
            </a:r>
            <a:endParaRPr lang="en-AU"/>
          </a:p>
          <a:p>
            <a:pPr lvl="1"/>
            <a:endParaRPr lang="en-AU" baseline="30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1.3 LỊCH SỬ PHÁT TRIỂN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3188"/>
            <a:ext cx="8756650" cy="396875"/>
          </a:xfrm>
        </p:spPr>
        <p:txBody>
          <a:bodyPr/>
          <a:lstStyle/>
          <a:p>
            <a:r>
              <a:rPr lang="en-AU" sz="2400"/>
              <a:t>Thế hệ 2</a:t>
            </a:r>
            <a:r>
              <a:rPr lang="en-US" sz="2400"/>
              <a:t>: UNIVAC </a:t>
            </a:r>
            <a:endParaRPr lang="en-AU" sz="2400"/>
          </a:p>
          <a:p>
            <a:pPr lvl="1"/>
            <a:endParaRPr lang="en-AU" baseline="30000"/>
          </a:p>
        </p:txBody>
      </p:sp>
      <p:pic>
        <p:nvPicPr>
          <p:cNvPr id="228356" name="Picture 4" descr="univac-1-fullview-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854200"/>
            <a:ext cx="6445250" cy="437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NỘI DUNG CHƯƠNG 1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229600" cy="4525963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3200" dirty="0" err="1"/>
              <a:t>Khái</a:t>
            </a:r>
            <a:r>
              <a:rPr lang="en-US" sz="3200" dirty="0"/>
              <a:t> </a:t>
            </a:r>
            <a:r>
              <a:rPr lang="en-US" sz="3200" dirty="0" err="1"/>
              <a:t>niệm</a:t>
            </a:r>
            <a:r>
              <a:rPr lang="en-US" sz="3200" dirty="0"/>
              <a:t> </a:t>
            </a:r>
            <a:r>
              <a:rPr lang="en-US" sz="3200" dirty="0" err="1"/>
              <a:t>kiến</a:t>
            </a:r>
            <a:r>
              <a:rPr lang="en-US" sz="3200" dirty="0"/>
              <a:t> </a:t>
            </a:r>
            <a:r>
              <a:rPr lang="en-US" sz="3200" dirty="0" err="1"/>
              <a:t>trúc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tổ</a:t>
            </a:r>
            <a:r>
              <a:rPr lang="en-US" sz="3200" dirty="0"/>
              <a:t> </a:t>
            </a:r>
            <a:r>
              <a:rPr lang="en-US" sz="3200" dirty="0" err="1"/>
              <a:t>chức</a:t>
            </a:r>
            <a:r>
              <a:rPr lang="en-US" sz="3200" dirty="0"/>
              <a:t> </a:t>
            </a:r>
            <a:r>
              <a:rPr lang="en-US" sz="3200" dirty="0" err="1"/>
              <a:t>máy</a:t>
            </a:r>
            <a:r>
              <a:rPr lang="en-US" sz="3200" dirty="0"/>
              <a:t> </a:t>
            </a:r>
            <a:r>
              <a:rPr lang="en-US" sz="3200" dirty="0" err="1"/>
              <a:t>tính</a:t>
            </a:r>
            <a:endParaRPr lang="en-US" sz="3200" dirty="0"/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3200" dirty="0" err="1"/>
              <a:t>Cấu</a:t>
            </a:r>
            <a:r>
              <a:rPr lang="en-US" sz="3200" dirty="0"/>
              <a:t> </a:t>
            </a:r>
            <a:r>
              <a:rPr lang="en-US" sz="3200" dirty="0" err="1"/>
              <a:t>trúc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chức</a:t>
            </a:r>
            <a:r>
              <a:rPr lang="en-US" sz="3200" dirty="0"/>
              <a:t> </a:t>
            </a:r>
            <a:r>
              <a:rPr lang="en-US" sz="3200" dirty="0" err="1"/>
              <a:t>năng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máy</a:t>
            </a:r>
            <a:r>
              <a:rPr lang="en-US" sz="3200" dirty="0"/>
              <a:t> </a:t>
            </a:r>
            <a:r>
              <a:rPr lang="en-US" sz="3200" dirty="0" err="1"/>
              <a:t>tính</a:t>
            </a:r>
            <a:endParaRPr lang="en-US" sz="3200" dirty="0"/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3200" dirty="0" err="1"/>
              <a:t>Lịch</a:t>
            </a:r>
            <a:r>
              <a:rPr lang="en-US" sz="3200" dirty="0"/>
              <a:t> </a:t>
            </a:r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phát</a:t>
            </a:r>
            <a:r>
              <a:rPr lang="en-US" sz="3200" dirty="0"/>
              <a:t> </a:t>
            </a:r>
            <a:r>
              <a:rPr lang="en-US" sz="3200" dirty="0" err="1"/>
              <a:t>triển</a:t>
            </a:r>
            <a:r>
              <a:rPr lang="en-US" sz="3200" dirty="0"/>
              <a:t> </a:t>
            </a:r>
            <a:r>
              <a:rPr lang="en-US" sz="3200" dirty="0" err="1"/>
              <a:t>máy</a:t>
            </a:r>
            <a:r>
              <a:rPr lang="en-US" sz="3200" dirty="0"/>
              <a:t> </a:t>
            </a:r>
            <a:r>
              <a:rPr lang="en-US" sz="3200" dirty="0" err="1"/>
              <a:t>tính</a:t>
            </a:r>
            <a:r>
              <a:rPr lang="en-US" sz="3200" dirty="0"/>
              <a:t> 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3200" dirty="0" err="1"/>
              <a:t>Kiến</a:t>
            </a:r>
            <a:r>
              <a:rPr lang="en-US" sz="3200" dirty="0"/>
              <a:t> </a:t>
            </a:r>
            <a:r>
              <a:rPr lang="en-US" sz="3200" dirty="0" err="1"/>
              <a:t>trúc</a:t>
            </a:r>
            <a:r>
              <a:rPr lang="en-US" sz="3200" dirty="0"/>
              <a:t> von-Neumann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3200" dirty="0" err="1"/>
              <a:t>Kiến</a:t>
            </a:r>
            <a:r>
              <a:rPr lang="en-US" sz="3200" dirty="0"/>
              <a:t> </a:t>
            </a:r>
            <a:r>
              <a:rPr lang="en-US" sz="3200" dirty="0" err="1"/>
              <a:t>trúc</a:t>
            </a:r>
            <a:r>
              <a:rPr lang="en-US" sz="3200" dirty="0"/>
              <a:t> Harvard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3200" dirty="0" err="1"/>
              <a:t>Tổ</a:t>
            </a:r>
            <a:r>
              <a:rPr lang="en-US" sz="3200" dirty="0"/>
              <a:t> </a:t>
            </a:r>
            <a:r>
              <a:rPr lang="en-US" sz="3200" dirty="0" err="1"/>
              <a:t>chức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máy</a:t>
            </a:r>
            <a:r>
              <a:rPr lang="en-US" sz="3200" dirty="0"/>
              <a:t> </a:t>
            </a: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đại</a:t>
            </a:r>
            <a:endParaRPr lang="en-US" sz="3200" dirty="0"/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đếm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tổ</a:t>
            </a:r>
            <a:r>
              <a:rPr lang="en-US" sz="3200" dirty="0"/>
              <a:t> </a:t>
            </a:r>
            <a:r>
              <a:rPr lang="en-US" sz="3200" dirty="0" err="1"/>
              <a:t>chức</a:t>
            </a:r>
            <a:r>
              <a:rPr lang="en-US" sz="3200" dirty="0"/>
              <a:t> </a:t>
            </a:r>
            <a:r>
              <a:rPr lang="en-US" sz="3200" dirty="0" err="1"/>
              <a:t>lưu</a:t>
            </a:r>
            <a:r>
              <a:rPr lang="en-US" sz="3200" dirty="0"/>
              <a:t> </a:t>
            </a:r>
            <a:r>
              <a:rPr lang="en-US" sz="3200" dirty="0" err="1"/>
              <a:t>trữ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trên</a:t>
            </a:r>
            <a:r>
              <a:rPr lang="en-US" sz="3200" dirty="0"/>
              <a:t> </a:t>
            </a:r>
            <a:r>
              <a:rPr lang="en-US" sz="3200" dirty="0" err="1"/>
              <a:t>máy</a:t>
            </a:r>
            <a:r>
              <a:rPr lang="en-US" sz="3200" dirty="0"/>
              <a:t> </a:t>
            </a:r>
            <a:r>
              <a:rPr lang="en-US" sz="3200" dirty="0" err="1"/>
              <a:t>tính</a:t>
            </a:r>
            <a:r>
              <a:rPr lang="en-US" sz="3200" dirty="0"/>
              <a:t> </a:t>
            </a:r>
            <a:endParaRPr lang="en-AU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1.3 LỊCH SỬ PHÁT TRIỂN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Thế hệ 3 </a:t>
            </a:r>
            <a:r>
              <a:rPr lang="en-US"/>
              <a:t>(1964-1975): </a:t>
            </a:r>
          </a:p>
          <a:p>
            <a:pPr lvl="1"/>
            <a:r>
              <a:rPr lang="en-AU"/>
              <a:t>Sử dụng mạch tích hợp (IC – Integrated Circuit) làm linh kiện chính</a:t>
            </a:r>
          </a:p>
          <a:p>
            <a:pPr lvl="1"/>
            <a:r>
              <a:rPr lang="en-AU"/>
              <a:t>Mật độ linh kiện: 10.000.000 linh kiện / foot</a:t>
            </a:r>
            <a:r>
              <a:rPr lang="en-AU" baseline="30000"/>
              <a:t>3</a:t>
            </a:r>
            <a:endParaRPr lang="en-US"/>
          </a:p>
          <a:p>
            <a:pPr lvl="1"/>
            <a:r>
              <a:rPr lang="en-US"/>
              <a:t>Tiêu biểu: UNIVAC 9000 series, IBM System/360, System 3, System 7.</a:t>
            </a:r>
            <a:endParaRPr lang="en-AU"/>
          </a:p>
          <a:p>
            <a:pPr lvl="1"/>
            <a:endParaRPr lang="en-AU" baseline="30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1.3 LỊCH SỬ PHÁT TRIỂN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756650" cy="4984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/>
              <a:t>Thế hệ 3</a:t>
            </a:r>
            <a:r>
              <a:rPr lang="en-US"/>
              <a:t>: UNIVAC 9400</a:t>
            </a:r>
            <a:endParaRPr lang="en-AU" baseline="30000"/>
          </a:p>
        </p:txBody>
      </p:sp>
      <p:pic>
        <p:nvPicPr>
          <p:cNvPr id="230404" name="Picture 4" descr="panorama-rech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8748713" cy="365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1.3 LỊCH SỬ PHÁT TRIỂN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Thế hệ 4 </a:t>
            </a:r>
            <a:r>
              <a:rPr lang="en-US"/>
              <a:t>(1975-1989): </a:t>
            </a:r>
          </a:p>
          <a:p>
            <a:pPr lvl="1"/>
            <a:r>
              <a:rPr lang="en-AU"/>
              <a:t>Sử dụng mạch tích hợp loại lớn (</a:t>
            </a:r>
            <a:r>
              <a:rPr lang="en-US"/>
              <a:t>LSI – Large Scale Integrated Circuit</a:t>
            </a:r>
            <a:r>
              <a:rPr lang="en-AU"/>
              <a:t>) làm linh kiện chính;</a:t>
            </a:r>
          </a:p>
          <a:p>
            <a:pPr lvl="1"/>
            <a:r>
              <a:rPr lang="en-AU"/>
              <a:t>Mật độ linh kiện: 1 tỷ linh kiện / foot</a:t>
            </a:r>
            <a:r>
              <a:rPr lang="en-AU" baseline="30000"/>
              <a:t>3</a:t>
            </a:r>
            <a:r>
              <a:rPr lang="en-AU"/>
              <a:t>;</a:t>
            </a:r>
            <a:endParaRPr lang="en-US"/>
          </a:p>
          <a:p>
            <a:pPr lvl="1"/>
            <a:r>
              <a:rPr lang="en-US"/>
              <a:t>Tiêu biểu: IBM System 3090, IBM RISC 6000, IBM RT, Cray 2 XMP.</a:t>
            </a:r>
            <a:endParaRPr lang="en-AU"/>
          </a:p>
          <a:p>
            <a:pPr lvl="1"/>
            <a:endParaRPr lang="en-AU" baseline="30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1.3 LỊCH SỬ PHÁT TRIỂN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756650" cy="514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/>
              <a:t>Thế hệ 4:</a:t>
            </a:r>
          </a:p>
          <a:p>
            <a:pPr lvl="1">
              <a:lnSpc>
                <a:spcPct val="90000"/>
              </a:lnSpc>
            </a:pPr>
            <a:endParaRPr lang="en-AU" baseline="30000"/>
          </a:p>
        </p:txBody>
      </p:sp>
      <p:pic>
        <p:nvPicPr>
          <p:cNvPr id="2324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95400"/>
            <a:ext cx="5181600" cy="492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2453" name="Text Box 5"/>
          <p:cNvSpPr txBox="1">
            <a:spLocks noChangeArrowheads="1"/>
          </p:cNvSpPr>
          <p:nvPr/>
        </p:nvSpPr>
        <p:spPr bwMode="auto">
          <a:xfrm>
            <a:off x="971550" y="2492375"/>
            <a:ext cx="184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0">
                <a:latin typeface="Verdana" pitchFamily="34" charset="0"/>
              </a:rPr>
              <a:t>Cray 2 XMP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1.3 LỊCH SỬ PHÁT TRIỂN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Thế hệ 5 </a:t>
            </a:r>
            <a:r>
              <a:rPr lang="en-US"/>
              <a:t>(1990 - nay): </a:t>
            </a:r>
          </a:p>
          <a:p>
            <a:pPr lvl="1"/>
            <a:r>
              <a:rPr lang="en-AU"/>
              <a:t>Sử dụng mạch tích hợp loại lớn rất lớn (V</a:t>
            </a:r>
            <a:r>
              <a:rPr lang="en-US"/>
              <a:t>LSI – Very Large Scale Integrated Circuit</a:t>
            </a:r>
            <a:r>
              <a:rPr lang="en-AU"/>
              <a:t>) làm linh kiện chính</a:t>
            </a:r>
          </a:p>
          <a:p>
            <a:pPr lvl="1"/>
            <a:r>
              <a:rPr lang="en-AU"/>
              <a:t>Mật độ linh kiện: công nghệ </a:t>
            </a:r>
            <a:r>
              <a:rPr lang="en-US"/>
              <a:t>0.18</a:t>
            </a:r>
            <a:r>
              <a:rPr lang="en-US">
                <a:sym typeface="Symbol" pitchFamily="18" charset="2"/>
              </a:rPr>
              <a:t></a:t>
            </a:r>
            <a:r>
              <a:rPr lang="en-US"/>
              <a:t>m – 0.045</a:t>
            </a:r>
            <a:r>
              <a:rPr lang="en-US">
                <a:sym typeface="Symbol" pitchFamily="18" charset="2"/>
              </a:rPr>
              <a:t></a:t>
            </a:r>
            <a:r>
              <a:rPr lang="en-US"/>
              <a:t>m</a:t>
            </a:r>
            <a:r>
              <a:rPr lang="en-US" sz="2800"/>
              <a:t> </a:t>
            </a:r>
            <a:r>
              <a:rPr lang="en-US"/>
              <a:t> </a:t>
            </a:r>
          </a:p>
          <a:p>
            <a:pPr lvl="1"/>
            <a:r>
              <a:rPr lang="en-US"/>
              <a:t>Tiêu biểu: </a:t>
            </a:r>
            <a:r>
              <a:rPr lang="en-US" sz="2800"/>
              <a:t> </a:t>
            </a:r>
            <a:r>
              <a:rPr lang="en-US"/>
              <a:t>Pentium II, III, IV, M, D, Core Duo, Core 2 Duo, Core Quad,...</a:t>
            </a:r>
          </a:p>
          <a:p>
            <a:pPr lvl="1"/>
            <a:r>
              <a:rPr lang="en-US"/>
              <a:t>Hỗ trợ xử lý song song</a:t>
            </a:r>
          </a:p>
          <a:p>
            <a:pPr lvl="1"/>
            <a:r>
              <a:rPr lang="en-US"/>
              <a:t>Tốc độ/hiệu năng cao</a:t>
            </a:r>
          </a:p>
          <a:p>
            <a:pPr lvl="1"/>
            <a:r>
              <a:rPr lang="en-US"/>
              <a:t>Tích hợp khả năng xử lý âm thanh và hình ảnh.</a:t>
            </a:r>
            <a:endParaRPr lang="en-AU"/>
          </a:p>
          <a:p>
            <a:pPr lvl="1"/>
            <a:endParaRPr lang="en-AU" baseline="30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1.3 LỊCH SỬ PHÁT TRIỂN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756650" cy="508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/>
              <a:t>Thế hệ 5</a:t>
            </a:r>
            <a:r>
              <a:rPr lang="en-US"/>
              <a:t>:</a:t>
            </a:r>
            <a:endParaRPr lang="en-AU"/>
          </a:p>
          <a:p>
            <a:pPr lvl="1">
              <a:lnSpc>
                <a:spcPct val="90000"/>
              </a:lnSpc>
            </a:pPr>
            <a:endParaRPr lang="en-AU" baseline="30000"/>
          </a:p>
        </p:txBody>
      </p:sp>
      <p:pic>
        <p:nvPicPr>
          <p:cNvPr id="234500" name="Picture 4" descr="Core2_Extrem_Qua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133600"/>
            <a:ext cx="3282950" cy="328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501" name="Picture 5" descr="intel_atom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205038"/>
            <a:ext cx="4392612" cy="324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4507" name="Text Box 11"/>
          <p:cNvSpPr txBox="1">
            <a:spLocks noChangeArrowheads="1"/>
          </p:cNvSpPr>
          <p:nvPr/>
        </p:nvSpPr>
        <p:spPr bwMode="auto">
          <a:xfrm>
            <a:off x="762000" y="5562600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2000">
                <a:solidFill>
                  <a:schemeClr val="tx2"/>
                </a:solidFill>
              </a:rPr>
              <a:t>Vi xử lý Intel Core 2 Quad</a:t>
            </a:r>
          </a:p>
        </p:txBody>
      </p:sp>
      <p:sp>
        <p:nvSpPr>
          <p:cNvPr id="234508" name="Text Box 12"/>
          <p:cNvSpPr txBox="1">
            <a:spLocks noChangeArrowheads="1"/>
          </p:cNvSpPr>
          <p:nvPr/>
        </p:nvSpPr>
        <p:spPr bwMode="auto">
          <a:xfrm>
            <a:off x="4937125" y="5562600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000">
                <a:solidFill>
                  <a:schemeClr val="tx2"/>
                </a:solidFill>
              </a:rPr>
              <a:t>Vi xử lý Intel Atom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1.4 KIẾN TRÚC von-NEUMANN</a:t>
            </a:r>
          </a:p>
        </p:txBody>
      </p:sp>
      <p:pic>
        <p:nvPicPr>
          <p:cNvPr id="235524" name="Picture 4" descr="420px-Von_Neumann_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600200"/>
            <a:ext cx="4968875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762000" y="2895600"/>
            <a:ext cx="2286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b="0" dirty="0" err="1"/>
              <a:t>Kiến</a:t>
            </a:r>
            <a:r>
              <a:rPr lang="en-AU" b="0" dirty="0"/>
              <a:t> </a:t>
            </a:r>
            <a:r>
              <a:rPr lang="en-AU" b="0" dirty="0" err="1"/>
              <a:t>trúc</a:t>
            </a:r>
            <a:r>
              <a:rPr lang="en-AU" b="0" dirty="0"/>
              <a:t> </a:t>
            </a:r>
            <a:br>
              <a:rPr lang="en-AU" b="0" dirty="0"/>
            </a:br>
            <a:r>
              <a:rPr lang="en-AU" b="0" dirty="0"/>
              <a:t>von-Neumann </a:t>
            </a:r>
            <a:r>
              <a:rPr lang="en-AU" b="0" dirty="0" err="1"/>
              <a:t>cổ</a:t>
            </a:r>
            <a:r>
              <a:rPr lang="en-AU" b="0" dirty="0"/>
              <a:t> </a:t>
            </a:r>
            <a:r>
              <a:rPr lang="en-AU" b="0" dirty="0" err="1"/>
              <a:t>điển</a:t>
            </a:r>
            <a:endParaRPr lang="en-AU" b="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1.4 KIẾN TRÚC von-NEUMANN</a:t>
            </a:r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750888" y="541020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b="0" dirty="0" err="1"/>
              <a:t>Kiến</a:t>
            </a:r>
            <a:r>
              <a:rPr lang="en-AU" b="0" dirty="0"/>
              <a:t> </a:t>
            </a:r>
            <a:r>
              <a:rPr lang="en-AU" b="0" dirty="0" err="1"/>
              <a:t>trúc</a:t>
            </a:r>
            <a:r>
              <a:rPr lang="en-AU" b="0" dirty="0"/>
              <a:t> von-Neumann </a:t>
            </a:r>
            <a:r>
              <a:rPr lang="en-AU" b="0" dirty="0" err="1"/>
              <a:t>hiện</a:t>
            </a:r>
            <a:r>
              <a:rPr lang="en-AU" b="0" dirty="0"/>
              <a:t> </a:t>
            </a:r>
            <a:r>
              <a:rPr lang="en-AU" b="0" dirty="0" err="1"/>
              <a:t>đại</a:t>
            </a:r>
            <a:endParaRPr lang="en-AU" b="0" dirty="0"/>
          </a:p>
        </p:txBody>
      </p:sp>
      <p:pic>
        <p:nvPicPr>
          <p:cNvPr id="2365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1600200"/>
            <a:ext cx="7696200" cy="354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1.4 KIẾN TRÚC von-NEUMANN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Kiến</a:t>
            </a:r>
            <a:r>
              <a:rPr lang="en-AU" dirty="0"/>
              <a:t> </a:t>
            </a:r>
            <a:r>
              <a:rPr lang="en-AU" dirty="0" err="1"/>
              <a:t>trúc</a:t>
            </a:r>
            <a:r>
              <a:rPr lang="en-AU" dirty="0"/>
              <a:t> von-Neumann </a:t>
            </a:r>
            <a:r>
              <a:rPr lang="en-AU" dirty="0" err="1"/>
              <a:t>cổ</a:t>
            </a:r>
            <a:r>
              <a:rPr lang="en-AU" dirty="0"/>
              <a:t> </a:t>
            </a:r>
            <a:r>
              <a:rPr lang="en-AU" dirty="0" err="1"/>
              <a:t>điển</a:t>
            </a:r>
            <a:r>
              <a:rPr lang="en-AU" dirty="0"/>
              <a:t> </a:t>
            </a:r>
            <a:r>
              <a:rPr lang="en-AU" dirty="0" err="1"/>
              <a:t>được</a:t>
            </a:r>
            <a:r>
              <a:rPr lang="en-AU" dirty="0"/>
              <a:t> </a:t>
            </a:r>
            <a:r>
              <a:rPr lang="en-AU" dirty="0" err="1"/>
              <a:t>nhà</a:t>
            </a:r>
            <a:r>
              <a:rPr lang="en-AU" dirty="0"/>
              <a:t> </a:t>
            </a:r>
            <a:r>
              <a:rPr lang="en-AU" dirty="0" err="1"/>
              <a:t>toán</a:t>
            </a:r>
            <a:r>
              <a:rPr lang="en-AU" dirty="0"/>
              <a:t> </a:t>
            </a:r>
            <a:r>
              <a:rPr lang="en-AU" dirty="0" err="1"/>
              <a:t>học</a:t>
            </a:r>
            <a:r>
              <a:rPr lang="en-AU" dirty="0"/>
              <a:t> </a:t>
            </a:r>
            <a:r>
              <a:rPr lang="en-AU" dirty="0" err="1"/>
              <a:t>người</a:t>
            </a:r>
            <a:r>
              <a:rPr lang="en-AU" dirty="0"/>
              <a:t> </a:t>
            </a:r>
            <a:r>
              <a:rPr lang="en-AU" dirty="0" err="1"/>
              <a:t>Mỹ</a:t>
            </a:r>
            <a:r>
              <a:rPr lang="en-AU" dirty="0"/>
              <a:t> John von-Neumann </a:t>
            </a:r>
            <a:r>
              <a:rPr lang="en-AU" dirty="0" err="1"/>
              <a:t>giới</a:t>
            </a:r>
            <a:r>
              <a:rPr lang="en-AU" dirty="0"/>
              <a:t> </a:t>
            </a:r>
            <a:r>
              <a:rPr lang="en-AU" dirty="0" err="1"/>
              <a:t>thiệu</a:t>
            </a:r>
            <a:r>
              <a:rPr lang="en-AU" dirty="0"/>
              <a:t> </a:t>
            </a:r>
            <a:r>
              <a:rPr lang="en-AU" dirty="0" err="1"/>
              <a:t>năm</a:t>
            </a:r>
            <a:r>
              <a:rPr lang="en-AU" dirty="0"/>
              <a:t> 1945.</a:t>
            </a:r>
          </a:p>
          <a:p>
            <a:r>
              <a:rPr lang="en-AU" dirty="0" err="1"/>
              <a:t>Kiến</a:t>
            </a:r>
            <a:r>
              <a:rPr lang="en-AU" dirty="0"/>
              <a:t> </a:t>
            </a:r>
            <a:r>
              <a:rPr lang="en-AU" dirty="0" err="1"/>
              <a:t>trúc</a:t>
            </a:r>
            <a:r>
              <a:rPr lang="en-AU" dirty="0"/>
              <a:t> von-Neumann </a:t>
            </a:r>
            <a:r>
              <a:rPr lang="en-AU" dirty="0" err="1"/>
              <a:t>dựa</a:t>
            </a:r>
            <a:r>
              <a:rPr lang="en-AU" dirty="0"/>
              <a:t> </a:t>
            </a:r>
            <a:r>
              <a:rPr lang="en-AU" dirty="0" err="1"/>
              <a:t>trên</a:t>
            </a:r>
            <a:r>
              <a:rPr lang="en-AU" dirty="0"/>
              <a:t> 3 </a:t>
            </a:r>
            <a:r>
              <a:rPr lang="en-AU" dirty="0" err="1"/>
              <a:t>khái</a:t>
            </a:r>
            <a:r>
              <a:rPr lang="en-AU" dirty="0"/>
              <a:t> </a:t>
            </a:r>
            <a:r>
              <a:rPr lang="en-AU" dirty="0" err="1"/>
              <a:t>niệm</a:t>
            </a:r>
            <a:r>
              <a:rPr lang="en-AU" dirty="0"/>
              <a:t> </a:t>
            </a:r>
            <a:r>
              <a:rPr lang="en-AU" dirty="0" err="1"/>
              <a:t>cơ</a:t>
            </a:r>
            <a:r>
              <a:rPr lang="en-AU" dirty="0"/>
              <a:t> </a:t>
            </a:r>
            <a:r>
              <a:rPr lang="en-AU" dirty="0" err="1"/>
              <a:t>sở</a:t>
            </a:r>
            <a:r>
              <a:rPr lang="en-AU" dirty="0"/>
              <a:t>:</a:t>
            </a:r>
          </a:p>
          <a:p>
            <a:pPr lvl="1"/>
            <a:r>
              <a:rPr lang="en-AU" dirty="0" err="1"/>
              <a:t>Lệnh</a:t>
            </a:r>
            <a:r>
              <a:rPr lang="en-AU" dirty="0"/>
              <a:t> </a:t>
            </a:r>
            <a:r>
              <a:rPr lang="en-AU" dirty="0" err="1"/>
              <a:t>và</a:t>
            </a:r>
            <a:r>
              <a:rPr lang="en-AU" dirty="0"/>
              <a:t> </a:t>
            </a:r>
            <a:r>
              <a:rPr lang="en-AU" dirty="0" err="1"/>
              <a:t>dữ</a:t>
            </a:r>
            <a:r>
              <a:rPr lang="en-AU" dirty="0"/>
              <a:t> </a:t>
            </a:r>
            <a:r>
              <a:rPr lang="en-AU" dirty="0" err="1"/>
              <a:t>liệu</a:t>
            </a:r>
            <a:r>
              <a:rPr lang="en-AU" dirty="0"/>
              <a:t> </a:t>
            </a:r>
            <a:r>
              <a:rPr lang="en-AU" dirty="0" err="1"/>
              <a:t>được</a:t>
            </a:r>
            <a:r>
              <a:rPr lang="en-AU" dirty="0"/>
              <a:t> </a:t>
            </a:r>
            <a:r>
              <a:rPr lang="en-AU" dirty="0" err="1"/>
              <a:t>lưu</a:t>
            </a:r>
            <a:r>
              <a:rPr lang="en-AU" dirty="0"/>
              <a:t> </a:t>
            </a:r>
            <a:r>
              <a:rPr lang="en-AU" dirty="0" err="1"/>
              <a:t>trữ</a:t>
            </a:r>
            <a:r>
              <a:rPr lang="en-AU" dirty="0"/>
              <a:t> </a:t>
            </a:r>
            <a:r>
              <a:rPr lang="en-AU" dirty="0" err="1"/>
              <a:t>trong</a:t>
            </a:r>
            <a:r>
              <a:rPr lang="en-AU" dirty="0"/>
              <a:t> </a:t>
            </a:r>
            <a:r>
              <a:rPr lang="en-AU" dirty="0" err="1"/>
              <a:t>bộ</a:t>
            </a:r>
            <a:r>
              <a:rPr lang="en-AU" dirty="0"/>
              <a:t> </a:t>
            </a:r>
            <a:r>
              <a:rPr lang="en-AU" dirty="0" err="1"/>
              <a:t>nhớ</a:t>
            </a:r>
            <a:r>
              <a:rPr lang="en-AU" dirty="0"/>
              <a:t> </a:t>
            </a:r>
            <a:r>
              <a:rPr lang="en-AU" dirty="0" err="1"/>
              <a:t>đọc</a:t>
            </a:r>
            <a:r>
              <a:rPr lang="en-AU" dirty="0"/>
              <a:t> </a:t>
            </a:r>
            <a:r>
              <a:rPr lang="en-AU" dirty="0" err="1"/>
              <a:t>ghi</a:t>
            </a:r>
            <a:r>
              <a:rPr lang="en-AU" dirty="0"/>
              <a:t> chia </a:t>
            </a:r>
            <a:r>
              <a:rPr lang="en-AU" dirty="0" err="1"/>
              <a:t>sẻ</a:t>
            </a:r>
            <a:r>
              <a:rPr lang="en-AU" dirty="0"/>
              <a:t>;</a:t>
            </a:r>
          </a:p>
          <a:p>
            <a:pPr lvl="1"/>
            <a:r>
              <a:rPr lang="en-AU" dirty="0" err="1"/>
              <a:t>Bộ</a:t>
            </a:r>
            <a:r>
              <a:rPr lang="en-AU" dirty="0"/>
              <a:t> </a:t>
            </a:r>
            <a:r>
              <a:rPr lang="en-AU" dirty="0" err="1"/>
              <a:t>nhớ</a:t>
            </a:r>
            <a:r>
              <a:rPr lang="en-AU" dirty="0"/>
              <a:t> </a:t>
            </a:r>
            <a:r>
              <a:rPr lang="en-AU" dirty="0" err="1"/>
              <a:t>được</a:t>
            </a:r>
            <a:r>
              <a:rPr lang="en-AU" dirty="0"/>
              <a:t> </a:t>
            </a:r>
            <a:r>
              <a:rPr lang="en-AU" dirty="0" err="1"/>
              <a:t>đánh</a:t>
            </a:r>
            <a:r>
              <a:rPr lang="en-AU" dirty="0"/>
              <a:t> </a:t>
            </a:r>
            <a:r>
              <a:rPr lang="en-AU" dirty="0" err="1"/>
              <a:t>địa</a:t>
            </a:r>
            <a:r>
              <a:rPr lang="en-AU" dirty="0"/>
              <a:t> </a:t>
            </a:r>
            <a:r>
              <a:rPr lang="en-AU" dirty="0" err="1"/>
              <a:t>chỉ</a:t>
            </a:r>
            <a:r>
              <a:rPr lang="en-AU" dirty="0"/>
              <a:t> </a:t>
            </a:r>
            <a:r>
              <a:rPr lang="en-AU" dirty="0" err="1"/>
              <a:t>theo</a:t>
            </a:r>
            <a:r>
              <a:rPr lang="en-AU" dirty="0"/>
              <a:t> </a:t>
            </a:r>
            <a:r>
              <a:rPr lang="en-AU" dirty="0" err="1"/>
              <a:t>vùng</a:t>
            </a:r>
            <a:r>
              <a:rPr lang="en-AU" dirty="0"/>
              <a:t>, </a:t>
            </a:r>
            <a:r>
              <a:rPr lang="en-AU" dirty="0" err="1"/>
              <a:t>không</a:t>
            </a:r>
            <a:r>
              <a:rPr lang="en-AU" dirty="0"/>
              <a:t> </a:t>
            </a:r>
            <a:r>
              <a:rPr lang="en-AU" dirty="0" err="1"/>
              <a:t>phụ</a:t>
            </a:r>
            <a:r>
              <a:rPr lang="en-AU" dirty="0"/>
              <a:t> </a:t>
            </a:r>
            <a:r>
              <a:rPr lang="en-AU" dirty="0" err="1"/>
              <a:t>thuộc</a:t>
            </a:r>
            <a:r>
              <a:rPr lang="en-AU" dirty="0"/>
              <a:t> </a:t>
            </a:r>
            <a:r>
              <a:rPr lang="en-AU" dirty="0" err="1"/>
              <a:t>vào</a:t>
            </a:r>
            <a:r>
              <a:rPr lang="en-AU" dirty="0"/>
              <a:t> </a:t>
            </a:r>
            <a:r>
              <a:rPr lang="en-AU" dirty="0" err="1"/>
              <a:t>nội</a:t>
            </a:r>
            <a:r>
              <a:rPr lang="en-AU" dirty="0"/>
              <a:t> dung </a:t>
            </a:r>
            <a:r>
              <a:rPr lang="en-AU" dirty="0" err="1"/>
              <a:t>nó</a:t>
            </a:r>
            <a:r>
              <a:rPr lang="en-AU" dirty="0"/>
              <a:t> </a:t>
            </a:r>
            <a:r>
              <a:rPr lang="en-AU" dirty="0" err="1"/>
              <a:t>lưu</a:t>
            </a:r>
            <a:r>
              <a:rPr lang="en-AU" dirty="0"/>
              <a:t> </a:t>
            </a:r>
            <a:r>
              <a:rPr lang="en-AU" dirty="0" err="1"/>
              <a:t>trữ</a:t>
            </a:r>
            <a:r>
              <a:rPr lang="en-AU" dirty="0"/>
              <a:t>;</a:t>
            </a:r>
          </a:p>
          <a:p>
            <a:pPr lvl="1"/>
            <a:r>
              <a:rPr lang="en-AU" dirty="0" err="1"/>
              <a:t>Các</a:t>
            </a:r>
            <a:r>
              <a:rPr lang="en-AU" dirty="0"/>
              <a:t> </a:t>
            </a:r>
            <a:r>
              <a:rPr lang="en-AU" dirty="0" err="1"/>
              <a:t>lệnh</a:t>
            </a:r>
            <a:r>
              <a:rPr lang="en-AU" dirty="0"/>
              <a:t> </a:t>
            </a:r>
            <a:r>
              <a:rPr lang="en-AU" dirty="0" err="1"/>
              <a:t>của</a:t>
            </a:r>
            <a:r>
              <a:rPr lang="en-AU" dirty="0"/>
              <a:t> </a:t>
            </a:r>
            <a:r>
              <a:rPr lang="en-AU" dirty="0" err="1"/>
              <a:t>một</a:t>
            </a:r>
            <a:r>
              <a:rPr lang="en-AU" dirty="0"/>
              <a:t> </a:t>
            </a:r>
            <a:r>
              <a:rPr lang="en-AU" dirty="0" err="1"/>
              <a:t>chương</a:t>
            </a:r>
            <a:r>
              <a:rPr lang="en-AU" dirty="0"/>
              <a:t> </a:t>
            </a:r>
            <a:r>
              <a:rPr lang="en-AU" dirty="0" err="1"/>
              <a:t>trình</a:t>
            </a:r>
            <a:r>
              <a:rPr lang="en-AU" dirty="0"/>
              <a:t> </a:t>
            </a:r>
            <a:r>
              <a:rPr lang="en-AU" dirty="0" err="1"/>
              <a:t>được</a:t>
            </a:r>
            <a:r>
              <a:rPr lang="en-AU" dirty="0"/>
              <a:t> </a:t>
            </a:r>
            <a:r>
              <a:rPr lang="en-AU" dirty="0" err="1"/>
              <a:t>thực</a:t>
            </a:r>
            <a:r>
              <a:rPr lang="en-AU" dirty="0"/>
              <a:t> </a:t>
            </a:r>
            <a:r>
              <a:rPr lang="en-AU" dirty="0" err="1"/>
              <a:t>hiện</a:t>
            </a:r>
            <a:r>
              <a:rPr lang="en-AU" dirty="0"/>
              <a:t> </a:t>
            </a:r>
            <a:r>
              <a:rPr lang="en-AU" dirty="0" err="1"/>
              <a:t>tuần</a:t>
            </a:r>
            <a:r>
              <a:rPr lang="en-AU" dirty="0"/>
              <a:t> </a:t>
            </a:r>
            <a:r>
              <a:rPr lang="en-AU" dirty="0" err="1"/>
              <a:t>tự</a:t>
            </a:r>
            <a:r>
              <a:rPr lang="en-AU" dirty="0"/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1.4 KIẾN TRÚC von-NEUMANN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Các</a:t>
            </a:r>
            <a:r>
              <a:rPr lang="en-AU" dirty="0"/>
              <a:t> </a:t>
            </a:r>
            <a:r>
              <a:rPr lang="en-AU" dirty="0" err="1"/>
              <a:t>lệnh</a:t>
            </a:r>
            <a:r>
              <a:rPr lang="en-AU" dirty="0"/>
              <a:t> </a:t>
            </a:r>
            <a:r>
              <a:rPr lang="en-AU" dirty="0" err="1"/>
              <a:t>được</a:t>
            </a:r>
            <a:r>
              <a:rPr lang="en-AU" dirty="0"/>
              <a:t> </a:t>
            </a:r>
            <a:r>
              <a:rPr lang="en-AU" dirty="0" err="1"/>
              <a:t>thực</a:t>
            </a:r>
            <a:r>
              <a:rPr lang="en-AU" dirty="0"/>
              <a:t> </a:t>
            </a:r>
            <a:r>
              <a:rPr lang="en-AU" dirty="0" err="1"/>
              <a:t>hiện</a:t>
            </a:r>
            <a:r>
              <a:rPr lang="en-AU" dirty="0"/>
              <a:t> </a:t>
            </a:r>
            <a:r>
              <a:rPr lang="en-AU" dirty="0" err="1"/>
              <a:t>theo</a:t>
            </a:r>
            <a:r>
              <a:rPr lang="en-AU" dirty="0"/>
              <a:t> 3 </a:t>
            </a:r>
            <a:r>
              <a:rPr lang="en-AU" dirty="0" err="1"/>
              <a:t>giai</a:t>
            </a:r>
            <a:r>
              <a:rPr lang="en-AU" dirty="0"/>
              <a:t> </a:t>
            </a:r>
            <a:r>
              <a:rPr lang="en-AU" dirty="0" err="1"/>
              <a:t>đoạn</a:t>
            </a:r>
            <a:r>
              <a:rPr lang="en-AU" dirty="0"/>
              <a:t> (stages) </a:t>
            </a:r>
            <a:r>
              <a:rPr lang="en-AU" dirty="0" err="1"/>
              <a:t>chính</a:t>
            </a:r>
            <a:r>
              <a:rPr lang="en-AU" dirty="0"/>
              <a:t>:</a:t>
            </a:r>
          </a:p>
          <a:p>
            <a:pPr lvl="1"/>
            <a:r>
              <a:rPr lang="en-AU" dirty="0"/>
              <a:t>CPU </a:t>
            </a:r>
            <a:r>
              <a:rPr lang="en-AU" dirty="0" err="1"/>
              <a:t>đọc</a:t>
            </a:r>
            <a:r>
              <a:rPr lang="en-AU" dirty="0"/>
              <a:t> (fetch) </a:t>
            </a:r>
            <a:r>
              <a:rPr lang="en-AU" dirty="0" err="1"/>
              <a:t>lệnh</a:t>
            </a:r>
            <a:r>
              <a:rPr lang="en-AU" dirty="0"/>
              <a:t> </a:t>
            </a:r>
            <a:r>
              <a:rPr lang="en-AU" dirty="0" err="1"/>
              <a:t>từ</a:t>
            </a:r>
            <a:r>
              <a:rPr lang="en-AU" dirty="0"/>
              <a:t> </a:t>
            </a:r>
            <a:r>
              <a:rPr lang="en-AU" dirty="0" err="1"/>
              <a:t>bộ</a:t>
            </a:r>
            <a:r>
              <a:rPr lang="en-AU" dirty="0"/>
              <a:t> </a:t>
            </a:r>
            <a:r>
              <a:rPr lang="en-AU" dirty="0" err="1"/>
              <a:t>nhớ</a:t>
            </a:r>
            <a:r>
              <a:rPr lang="en-AU" dirty="0"/>
              <a:t>;</a:t>
            </a:r>
          </a:p>
          <a:p>
            <a:pPr lvl="1"/>
            <a:r>
              <a:rPr lang="en-AU" dirty="0"/>
              <a:t>CPU </a:t>
            </a:r>
            <a:r>
              <a:rPr lang="en-AU" dirty="0" err="1"/>
              <a:t>giải</a:t>
            </a:r>
            <a:r>
              <a:rPr lang="en-AU" dirty="0"/>
              <a:t> </a:t>
            </a:r>
            <a:r>
              <a:rPr lang="en-AU" dirty="0" err="1"/>
              <a:t>mã</a:t>
            </a:r>
            <a:r>
              <a:rPr lang="en-AU" dirty="0"/>
              <a:t> </a:t>
            </a:r>
            <a:r>
              <a:rPr lang="en-AU" dirty="0" err="1"/>
              <a:t>và</a:t>
            </a:r>
            <a:r>
              <a:rPr lang="en-AU" dirty="0"/>
              <a:t> </a:t>
            </a:r>
            <a:r>
              <a:rPr lang="en-AU" dirty="0" err="1"/>
              <a:t>thực</a:t>
            </a:r>
            <a:r>
              <a:rPr lang="en-AU" dirty="0"/>
              <a:t> </a:t>
            </a:r>
            <a:r>
              <a:rPr lang="en-AU" dirty="0" err="1"/>
              <a:t>hiện</a:t>
            </a:r>
            <a:r>
              <a:rPr lang="en-AU" dirty="0"/>
              <a:t> </a:t>
            </a:r>
            <a:r>
              <a:rPr lang="en-AU" dirty="0" err="1"/>
              <a:t>lệnh</a:t>
            </a:r>
            <a:r>
              <a:rPr lang="en-AU" dirty="0"/>
              <a:t>; </a:t>
            </a:r>
            <a:r>
              <a:rPr lang="en-AU" dirty="0" err="1"/>
              <a:t>nếu</a:t>
            </a:r>
            <a:r>
              <a:rPr lang="en-AU" dirty="0"/>
              <a:t> </a:t>
            </a:r>
            <a:r>
              <a:rPr lang="en-AU" dirty="0" err="1"/>
              <a:t>lệnh</a:t>
            </a:r>
            <a:r>
              <a:rPr lang="en-AU" dirty="0"/>
              <a:t> </a:t>
            </a:r>
            <a:r>
              <a:rPr lang="en-AU" dirty="0" err="1"/>
              <a:t>yêu</a:t>
            </a:r>
            <a:r>
              <a:rPr lang="en-AU" dirty="0"/>
              <a:t> </a:t>
            </a:r>
            <a:r>
              <a:rPr lang="en-AU" dirty="0" err="1"/>
              <a:t>cầu</a:t>
            </a:r>
            <a:r>
              <a:rPr lang="en-AU" dirty="0"/>
              <a:t> </a:t>
            </a:r>
            <a:r>
              <a:rPr lang="en-AU" dirty="0" err="1"/>
              <a:t>dữ</a:t>
            </a:r>
            <a:r>
              <a:rPr lang="en-AU" dirty="0"/>
              <a:t> </a:t>
            </a:r>
            <a:r>
              <a:rPr lang="en-AU" dirty="0" err="1"/>
              <a:t>liệu</a:t>
            </a:r>
            <a:r>
              <a:rPr lang="en-AU" dirty="0"/>
              <a:t>, CPU </a:t>
            </a:r>
            <a:r>
              <a:rPr lang="en-AU" dirty="0" err="1"/>
              <a:t>đọc</a:t>
            </a:r>
            <a:r>
              <a:rPr lang="en-AU" dirty="0"/>
              <a:t> </a:t>
            </a:r>
            <a:r>
              <a:rPr lang="en-AU" dirty="0" err="1"/>
              <a:t>dữ</a:t>
            </a:r>
            <a:r>
              <a:rPr lang="en-AU" dirty="0"/>
              <a:t> </a:t>
            </a:r>
            <a:r>
              <a:rPr lang="en-AU" dirty="0" err="1"/>
              <a:t>liệu</a:t>
            </a:r>
            <a:r>
              <a:rPr lang="en-AU" dirty="0"/>
              <a:t> </a:t>
            </a:r>
            <a:r>
              <a:rPr lang="en-AU" dirty="0" err="1"/>
              <a:t>từ</a:t>
            </a:r>
            <a:r>
              <a:rPr lang="en-AU" dirty="0"/>
              <a:t> </a:t>
            </a:r>
            <a:r>
              <a:rPr lang="en-AU" dirty="0" err="1"/>
              <a:t>bộ</a:t>
            </a:r>
            <a:r>
              <a:rPr lang="en-AU" dirty="0"/>
              <a:t> </a:t>
            </a:r>
            <a:r>
              <a:rPr lang="en-AU" dirty="0" err="1"/>
              <a:t>nhớ</a:t>
            </a:r>
            <a:r>
              <a:rPr lang="en-AU" dirty="0"/>
              <a:t>;</a:t>
            </a:r>
          </a:p>
          <a:p>
            <a:pPr lvl="1"/>
            <a:r>
              <a:rPr lang="en-AU" dirty="0"/>
              <a:t>CPU </a:t>
            </a:r>
            <a:r>
              <a:rPr lang="en-AU" dirty="0" err="1"/>
              <a:t>ghi</a:t>
            </a:r>
            <a:r>
              <a:rPr lang="en-AU" dirty="0"/>
              <a:t> </a:t>
            </a:r>
            <a:r>
              <a:rPr lang="en-AU" dirty="0" err="1"/>
              <a:t>kết</a:t>
            </a:r>
            <a:r>
              <a:rPr lang="en-AU" dirty="0"/>
              <a:t> </a:t>
            </a:r>
            <a:r>
              <a:rPr lang="en-AU" dirty="0" err="1"/>
              <a:t>quả</a:t>
            </a:r>
            <a:r>
              <a:rPr lang="en-AU" dirty="0"/>
              <a:t> </a:t>
            </a:r>
            <a:r>
              <a:rPr lang="en-AU" dirty="0" err="1"/>
              <a:t>thực</a:t>
            </a:r>
            <a:r>
              <a:rPr lang="en-AU" dirty="0"/>
              <a:t> </a:t>
            </a:r>
            <a:r>
              <a:rPr lang="en-AU" dirty="0" err="1"/>
              <a:t>hiện</a:t>
            </a:r>
            <a:r>
              <a:rPr lang="en-AU" dirty="0"/>
              <a:t> </a:t>
            </a:r>
            <a:r>
              <a:rPr lang="en-AU" dirty="0" err="1"/>
              <a:t>lệnh</a:t>
            </a:r>
            <a:r>
              <a:rPr lang="en-AU" dirty="0"/>
              <a:t> </a:t>
            </a:r>
            <a:r>
              <a:rPr lang="en-AU" dirty="0" err="1"/>
              <a:t>vào</a:t>
            </a:r>
            <a:r>
              <a:rPr lang="en-AU" dirty="0"/>
              <a:t> </a:t>
            </a:r>
            <a:r>
              <a:rPr lang="en-AU" dirty="0" err="1"/>
              <a:t>bộ</a:t>
            </a:r>
            <a:r>
              <a:rPr lang="en-AU" dirty="0"/>
              <a:t> </a:t>
            </a:r>
            <a:r>
              <a:rPr lang="en-AU" dirty="0" err="1"/>
              <a:t>nhớ</a:t>
            </a:r>
            <a:r>
              <a:rPr lang="en-AU" dirty="0"/>
              <a:t> (</a:t>
            </a:r>
            <a:r>
              <a:rPr lang="en-AU" dirty="0" err="1"/>
              <a:t>nếu</a:t>
            </a:r>
            <a:r>
              <a:rPr lang="en-AU" dirty="0"/>
              <a:t> </a:t>
            </a:r>
            <a:r>
              <a:rPr lang="en-AU" dirty="0" err="1"/>
              <a:t>có</a:t>
            </a:r>
            <a:r>
              <a:rPr lang="en-AU" dirty="0"/>
              <a:t>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 KIẾN TRÚC &amp; TỔ CHỨC MÁY TÍNH</a:t>
            </a:r>
            <a:endParaRPr lang="en-AU"/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Kiến</a:t>
            </a:r>
            <a:r>
              <a:rPr lang="en-AU" dirty="0"/>
              <a:t> </a:t>
            </a:r>
            <a:r>
              <a:rPr lang="en-AU" dirty="0" err="1"/>
              <a:t>trúc</a:t>
            </a:r>
            <a:r>
              <a:rPr lang="en-AU" dirty="0"/>
              <a:t> </a:t>
            </a:r>
            <a:r>
              <a:rPr lang="en-AU" dirty="0" err="1"/>
              <a:t>và</a:t>
            </a:r>
            <a:r>
              <a:rPr lang="en-AU" dirty="0"/>
              <a:t> </a:t>
            </a:r>
            <a:r>
              <a:rPr lang="en-AU" dirty="0" err="1"/>
              <a:t>tổ</a:t>
            </a:r>
            <a:r>
              <a:rPr lang="en-AU" dirty="0"/>
              <a:t> </a:t>
            </a:r>
            <a:r>
              <a:rPr lang="en-AU" dirty="0" err="1"/>
              <a:t>chức</a:t>
            </a:r>
            <a:r>
              <a:rPr lang="en-AU" dirty="0"/>
              <a:t> </a:t>
            </a:r>
            <a:r>
              <a:rPr lang="en-AU" dirty="0" err="1"/>
              <a:t>máy</a:t>
            </a:r>
            <a:r>
              <a:rPr lang="en-AU" dirty="0"/>
              <a:t> </a:t>
            </a:r>
            <a:r>
              <a:rPr lang="en-AU" dirty="0" err="1"/>
              <a:t>tính</a:t>
            </a:r>
            <a:r>
              <a:rPr lang="en-AU" dirty="0"/>
              <a:t> </a:t>
            </a:r>
            <a:r>
              <a:rPr lang="en-AU" dirty="0" err="1"/>
              <a:t>là</a:t>
            </a:r>
            <a:r>
              <a:rPr lang="en-AU" dirty="0"/>
              <a:t> 2 </a:t>
            </a:r>
            <a:r>
              <a:rPr lang="en-AU" dirty="0" err="1"/>
              <a:t>khái</a:t>
            </a:r>
            <a:r>
              <a:rPr lang="en-AU" dirty="0"/>
              <a:t> </a:t>
            </a:r>
            <a:r>
              <a:rPr lang="en-AU" dirty="0" err="1"/>
              <a:t>niệm</a:t>
            </a:r>
            <a:r>
              <a:rPr lang="en-AU" dirty="0"/>
              <a:t> </a:t>
            </a:r>
            <a:r>
              <a:rPr lang="en-AU" dirty="0" err="1"/>
              <a:t>cơ</a:t>
            </a:r>
            <a:r>
              <a:rPr lang="en-AU" dirty="0"/>
              <a:t> </a:t>
            </a:r>
            <a:r>
              <a:rPr lang="en-AU" dirty="0" err="1"/>
              <a:t>bản</a:t>
            </a:r>
            <a:r>
              <a:rPr lang="en-AU" dirty="0"/>
              <a:t> </a:t>
            </a:r>
            <a:r>
              <a:rPr lang="en-AU" dirty="0" err="1"/>
              <a:t>của</a:t>
            </a:r>
            <a:r>
              <a:rPr lang="en-AU" dirty="0"/>
              <a:t> </a:t>
            </a:r>
            <a:r>
              <a:rPr lang="en-AU" dirty="0" err="1"/>
              <a:t>công</a:t>
            </a:r>
            <a:r>
              <a:rPr lang="en-AU" dirty="0"/>
              <a:t> </a:t>
            </a:r>
            <a:r>
              <a:rPr lang="en-AU" dirty="0" err="1"/>
              <a:t>nghệ</a:t>
            </a:r>
            <a:r>
              <a:rPr lang="en-AU" dirty="0"/>
              <a:t> </a:t>
            </a:r>
            <a:r>
              <a:rPr lang="en-AU" dirty="0" err="1"/>
              <a:t>máy</a:t>
            </a:r>
            <a:r>
              <a:rPr lang="en-AU" dirty="0"/>
              <a:t> </a:t>
            </a:r>
            <a:r>
              <a:rPr lang="en-AU" dirty="0" err="1"/>
              <a:t>tính</a:t>
            </a:r>
            <a:r>
              <a:rPr lang="en-AU" dirty="0"/>
              <a:t>.</a:t>
            </a:r>
          </a:p>
          <a:p>
            <a:pPr lvl="1"/>
            <a:r>
              <a:rPr lang="en-AU" dirty="0" err="1"/>
              <a:t>Tổ</a:t>
            </a:r>
            <a:r>
              <a:rPr lang="en-AU" dirty="0"/>
              <a:t> </a:t>
            </a:r>
            <a:r>
              <a:rPr lang="en-AU" dirty="0" err="1"/>
              <a:t>chức</a:t>
            </a:r>
            <a:r>
              <a:rPr lang="en-AU" dirty="0"/>
              <a:t> </a:t>
            </a:r>
            <a:r>
              <a:rPr lang="en-AU" dirty="0" err="1"/>
              <a:t>máy</a:t>
            </a:r>
            <a:r>
              <a:rPr lang="en-AU" dirty="0"/>
              <a:t> </a:t>
            </a:r>
            <a:r>
              <a:rPr lang="en-AU" dirty="0" err="1"/>
              <a:t>tính</a:t>
            </a:r>
            <a:r>
              <a:rPr lang="en-AU" dirty="0"/>
              <a:t> (</a:t>
            </a:r>
            <a:r>
              <a:rPr lang="en-US" dirty="0"/>
              <a:t>Computer organization</a:t>
            </a:r>
            <a:r>
              <a:rPr lang="en-AU" dirty="0"/>
              <a:t>) </a:t>
            </a:r>
            <a:r>
              <a:rPr lang="en-AU" dirty="0" err="1"/>
              <a:t>là</a:t>
            </a:r>
            <a:r>
              <a:rPr lang="en-AU" dirty="0"/>
              <a:t> </a:t>
            </a:r>
            <a:r>
              <a:rPr lang="en-AU" dirty="0" err="1"/>
              <a:t>khoa</a:t>
            </a:r>
            <a:r>
              <a:rPr lang="en-AU" dirty="0"/>
              <a:t> </a:t>
            </a:r>
            <a:r>
              <a:rPr lang="en-AU" dirty="0" err="1"/>
              <a:t>học</a:t>
            </a:r>
            <a:r>
              <a:rPr lang="en-AU" dirty="0"/>
              <a:t> </a:t>
            </a:r>
            <a:r>
              <a:rPr lang="en-AU" dirty="0" err="1"/>
              <a:t>nghiên</a:t>
            </a:r>
            <a:r>
              <a:rPr lang="en-AU" dirty="0"/>
              <a:t> </a:t>
            </a:r>
            <a:r>
              <a:rPr lang="en-AU" dirty="0" err="1"/>
              <a:t>cứu</a:t>
            </a:r>
            <a:r>
              <a:rPr lang="en-AU" dirty="0"/>
              <a:t> </a:t>
            </a:r>
            <a:r>
              <a:rPr lang="en-AU" dirty="0" err="1"/>
              <a:t>về</a:t>
            </a:r>
            <a:r>
              <a:rPr lang="en-AU" dirty="0"/>
              <a:t> </a:t>
            </a:r>
            <a:r>
              <a:rPr lang="en-AU" dirty="0" err="1"/>
              <a:t>các</a:t>
            </a:r>
            <a:r>
              <a:rPr lang="en-AU" dirty="0"/>
              <a:t> </a:t>
            </a:r>
            <a:r>
              <a:rPr lang="en-AU" dirty="0" err="1"/>
              <a:t>bộ</a:t>
            </a:r>
            <a:r>
              <a:rPr lang="en-AU" dirty="0"/>
              <a:t> </a:t>
            </a:r>
            <a:r>
              <a:rPr lang="en-AU" dirty="0" err="1"/>
              <a:t>phận</a:t>
            </a:r>
            <a:r>
              <a:rPr lang="en-AU" dirty="0"/>
              <a:t> </a:t>
            </a:r>
            <a:r>
              <a:rPr lang="en-AU" dirty="0" err="1"/>
              <a:t>của</a:t>
            </a:r>
            <a:r>
              <a:rPr lang="en-AU" dirty="0"/>
              <a:t> </a:t>
            </a:r>
            <a:r>
              <a:rPr lang="en-AU" dirty="0" err="1"/>
              <a:t>máy</a:t>
            </a:r>
            <a:r>
              <a:rPr lang="en-AU" dirty="0"/>
              <a:t> </a:t>
            </a:r>
            <a:r>
              <a:rPr lang="en-AU" dirty="0" err="1"/>
              <a:t>tính</a:t>
            </a:r>
            <a:r>
              <a:rPr lang="en-AU" dirty="0"/>
              <a:t> </a:t>
            </a:r>
            <a:r>
              <a:rPr lang="en-AU" dirty="0" err="1"/>
              <a:t>và</a:t>
            </a:r>
            <a:r>
              <a:rPr lang="en-AU" dirty="0"/>
              <a:t> </a:t>
            </a:r>
            <a:r>
              <a:rPr lang="en-AU" dirty="0" err="1"/>
              <a:t>phương</a:t>
            </a:r>
            <a:r>
              <a:rPr lang="en-AU" dirty="0"/>
              <a:t> </a:t>
            </a:r>
            <a:r>
              <a:rPr lang="en-AU" dirty="0" err="1"/>
              <a:t>thức</a:t>
            </a:r>
            <a:r>
              <a:rPr lang="en-AU" dirty="0"/>
              <a:t> </a:t>
            </a:r>
            <a:r>
              <a:rPr lang="en-AU" dirty="0" err="1"/>
              <a:t>làm</a:t>
            </a:r>
            <a:r>
              <a:rPr lang="en-AU" dirty="0"/>
              <a:t> </a:t>
            </a:r>
            <a:r>
              <a:rPr lang="en-AU" dirty="0" err="1"/>
              <a:t>việc</a:t>
            </a:r>
            <a:r>
              <a:rPr lang="en-AU" dirty="0"/>
              <a:t> </a:t>
            </a:r>
            <a:r>
              <a:rPr lang="en-AU" dirty="0" err="1"/>
              <a:t>của</a:t>
            </a:r>
            <a:r>
              <a:rPr lang="en-AU" dirty="0"/>
              <a:t> </a:t>
            </a:r>
            <a:r>
              <a:rPr lang="en-AU" dirty="0" err="1"/>
              <a:t>chúng</a:t>
            </a:r>
            <a:r>
              <a:rPr lang="en-AU" dirty="0"/>
              <a:t>;</a:t>
            </a:r>
          </a:p>
          <a:p>
            <a:pPr lvl="1"/>
            <a:r>
              <a:rPr lang="en-AU" dirty="0" err="1"/>
              <a:t>Kiến</a:t>
            </a:r>
            <a:r>
              <a:rPr lang="en-AU" dirty="0"/>
              <a:t> </a:t>
            </a:r>
            <a:r>
              <a:rPr lang="en-AU" dirty="0" err="1"/>
              <a:t>trúc</a:t>
            </a:r>
            <a:r>
              <a:rPr lang="en-AU" dirty="0"/>
              <a:t> </a:t>
            </a:r>
            <a:r>
              <a:rPr lang="en-AU" dirty="0" err="1"/>
              <a:t>máy</a:t>
            </a:r>
            <a:r>
              <a:rPr lang="en-AU" dirty="0"/>
              <a:t> </a:t>
            </a:r>
            <a:r>
              <a:rPr lang="en-AU" dirty="0" err="1"/>
              <a:t>tính</a:t>
            </a:r>
            <a:r>
              <a:rPr lang="en-AU" dirty="0"/>
              <a:t> (</a:t>
            </a:r>
            <a:r>
              <a:rPr lang="en-US" dirty="0"/>
              <a:t>Computer architecture</a:t>
            </a:r>
            <a:r>
              <a:rPr lang="en-AU" dirty="0"/>
              <a:t>) </a:t>
            </a:r>
            <a:r>
              <a:rPr lang="en-AU" dirty="0" err="1"/>
              <a:t>là</a:t>
            </a:r>
            <a:r>
              <a:rPr lang="en-AU" dirty="0"/>
              <a:t> </a:t>
            </a:r>
            <a:r>
              <a:rPr lang="en-AU" dirty="0" err="1"/>
              <a:t>một</a:t>
            </a:r>
            <a:r>
              <a:rPr lang="en-AU" dirty="0"/>
              <a:t> </a:t>
            </a:r>
            <a:r>
              <a:rPr lang="en-AU" dirty="0" err="1"/>
              <a:t>khoa</a:t>
            </a:r>
            <a:r>
              <a:rPr lang="en-AU" dirty="0"/>
              <a:t> </a:t>
            </a:r>
            <a:r>
              <a:rPr lang="en-AU" dirty="0" err="1"/>
              <a:t>học</a:t>
            </a:r>
            <a:r>
              <a:rPr lang="en-AU" dirty="0"/>
              <a:t> </a:t>
            </a:r>
            <a:r>
              <a:rPr lang="en-AU" dirty="0" err="1"/>
              <a:t>về</a:t>
            </a:r>
            <a:r>
              <a:rPr lang="en-AU" dirty="0"/>
              <a:t> </a:t>
            </a:r>
            <a:r>
              <a:rPr lang="en-AU" dirty="0" err="1"/>
              <a:t>lựa</a:t>
            </a:r>
            <a:r>
              <a:rPr lang="en-AU" dirty="0"/>
              <a:t> </a:t>
            </a:r>
            <a:r>
              <a:rPr lang="en-AU" dirty="0" err="1"/>
              <a:t>chọn</a:t>
            </a:r>
            <a:r>
              <a:rPr lang="en-AU" dirty="0"/>
              <a:t> </a:t>
            </a:r>
            <a:r>
              <a:rPr lang="en-AU" dirty="0" err="1"/>
              <a:t>và</a:t>
            </a:r>
            <a:r>
              <a:rPr lang="en-AU" dirty="0"/>
              <a:t> </a:t>
            </a:r>
            <a:r>
              <a:rPr lang="en-AU" dirty="0" err="1"/>
              <a:t>kết</a:t>
            </a:r>
            <a:r>
              <a:rPr lang="en-AU" dirty="0"/>
              <a:t> </a:t>
            </a:r>
            <a:r>
              <a:rPr lang="en-AU" dirty="0" err="1"/>
              <a:t>nối</a:t>
            </a:r>
            <a:r>
              <a:rPr lang="en-AU" dirty="0"/>
              <a:t> </a:t>
            </a:r>
            <a:r>
              <a:rPr lang="en-AU" dirty="0" err="1"/>
              <a:t>các</a:t>
            </a:r>
            <a:r>
              <a:rPr lang="en-AU" dirty="0"/>
              <a:t> </a:t>
            </a:r>
            <a:r>
              <a:rPr lang="en-AU" dirty="0" err="1"/>
              <a:t>thành</a:t>
            </a:r>
            <a:r>
              <a:rPr lang="en-AU" dirty="0"/>
              <a:t> </a:t>
            </a:r>
            <a:r>
              <a:rPr lang="en-AU" dirty="0" err="1"/>
              <a:t>phần</a:t>
            </a:r>
            <a:r>
              <a:rPr lang="en-AU" dirty="0"/>
              <a:t> </a:t>
            </a:r>
            <a:r>
              <a:rPr lang="en-AU" dirty="0" err="1"/>
              <a:t>phần</a:t>
            </a:r>
            <a:r>
              <a:rPr lang="en-AU" dirty="0"/>
              <a:t> </a:t>
            </a:r>
            <a:r>
              <a:rPr lang="en-AU" dirty="0" err="1"/>
              <a:t>cứng</a:t>
            </a:r>
            <a:r>
              <a:rPr lang="en-AU" dirty="0"/>
              <a:t> </a:t>
            </a:r>
            <a:r>
              <a:rPr lang="en-AU" dirty="0" err="1"/>
              <a:t>của</a:t>
            </a:r>
            <a:r>
              <a:rPr lang="en-AU" dirty="0"/>
              <a:t> </a:t>
            </a:r>
            <a:r>
              <a:rPr lang="en-AU" dirty="0" err="1"/>
              <a:t>máy</a:t>
            </a:r>
            <a:r>
              <a:rPr lang="en-AU" dirty="0"/>
              <a:t> </a:t>
            </a:r>
            <a:r>
              <a:rPr lang="en-AU" dirty="0" err="1"/>
              <a:t>tính</a:t>
            </a:r>
            <a:r>
              <a:rPr lang="en-AU" dirty="0"/>
              <a:t> </a:t>
            </a:r>
            <a:r>
              <a:rPr lang="en-AU" dirty="0" err="1"/>
              <a:t>nhằm</a:t>
            </a:r>
            <a:r>
              <a:rPr lang="en-AU" dirty="0"/>
              <a:t> </a:t>
            </a:r>
            <a:r>
              <a:rPr lang="en-AU" dirty="0" err="1"/>
              <a:t>đạt</a:t>
            </a:r>
            <a:r>
              <a:rPr lang="en-AU" dirty="0"/>
              <a:t> </a:t>
            </a:r>
            <a:r>
              <a:rPr lang="en-AU" dirty="0" err="1"/>
              <a:t>được</a:t>
            </a:r>
            <a:r>
              <a:rPr lang="en-AU" dirty="0"/>
              <a:t> </a:t>
            </a:r>
            <a:r>
              <a:rPr lang="en-AU" dirty="0" err="1"/>
              <a:t>các</a:t>
            </a:r>
            <a:r>
              <a:rPr lang="en-AU" dirty="0"/>
              <a:t> </a:t>
            </a:r>
            <a:r>
              <a:rPr lang="en-AU" dirty="0" err="1"/>
              <a:t>yêu</a:t>
            </a:r>
            <a:r>
              <a:rPr lang="en-AU" dirty="0"/>
              <a:t> </a:t>
            </a:r>
            <a:r>
              <a:rPr lang="en-AU" dirty="0" err="1"/>
              <a:t>cầu</a:t>
            </a:r>
            <a:r>
              <a:rPr lang="en-AU" dirty="0"/>
              <a:t>:</a:t>
            </a:r>
          </a:p>
          <a:p>
            <a:pPr lvl="2"/>
            <a:r>
              <a:rPr lang="en-AU" dirty="0" err="1"/>
              <a:t>Hiệu</a:t>
            </a:r>
            <a:r>
              <a:rPr lang="en-AU" dirty="0"/>
              <a:t> </a:t>
            </a:r>
            <a:r>
              <a:rPr lang="en-AU" dirty="0" err="1"/>
              <a:t>năng</a:t>
            </a:r>
            <a:r>
              <a:rPr lang="en-AU" dirty="0"/>
              <a:t> / </a:t>
            </a:r>
            <a:r>
              <a:rPr lang="en-AU" dirty="0" err="1"/>
              <a:t>tốc</a:t>
            </a:r>
            <a:r>
              <a:rPr lang="en-AU" dirty="0"/>
              <a:t> </a:t>
            </a:r>
            <a:r>
              <a:rPr lang="en-AU" dirty="0" err="1"/>
              <a:t>độ</a:t>
            </a:r>
            <a:r>
              <a:rPr lang="en-AU" dirty="0"/>
              <a:t> (performance): </a:t>
            </a:r>
            <a:r>
              <a:rPr lang="en-AU" dirty="0" err="1"/>
              <a:t>nhanh</a:t>
            </a:r>
            <a:r>
              <a:rPr lang="en-AU" dirty="0"/>
              <a:t> </a:t>
            </a:r>
            <a:r>
              <a:rPr lang="en-AU" dirty="0">
                <a:sym typeface="Wingdings" pitchFamily="2" charset="2"/>
              </a:rPr>
              <a:t> </a:t>
            </a:r>
            <a:r>
              <a:rPr lang="en-AU" dirty="0" err="1">
                <a:sym typeface="Wingdings" pitchFamily="2" charset="2"/>
              </a:rPr>
              <a:t>tốt</a:t>
            </a:r>
            <a:endParaRPr lang="en-AU" dirty="0">
              <a:sym typeface="Wingdings" pitchFamily="2" charset="2"/>
            </a:endParaRPr>
          </a:p>
          <a:p>
            <a:pPr lvl="2"/>
            <a:r>
              <a:rPr lang="en-AU" dirty="0" err="1">
                <a:sym typeface="Wingdings" pitchFamily="2" charset="2"/>
              </a:rPr>
              <a:t>Chức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 err="1">
                <a:sym typeface="Wingdings" pitchFamily="2" charset="2"/>
              </a:rPr>
              <a:t>năng</a:t>
            </a:r>
            <a:r>
              <a:rPr lang="en-AU" dirty="0">
                <a:sym typeface="Wingdings" pitchFamily="2" charset="2"/>
              </a:rPr>
              <a:t> (functionality): </a:t>
            </a:r>
            <a:r>
              <a:rPr lang="en-AU" dirty="0" err="1">
                <a:sym typeface="Wingdings" pitchFamily="2" charset="2"/>
              </a:rPr>
              <a:t>nhiều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 err="1">
                <a:sym typeface="Wingdings" pitchFamily="2" charset="2"/>
              </a:rPr>
              <a:t>tính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 err="1">
                <a:sym typeface="Wingdings" pitchFamily="2" charset="2"/>
              </a:rPr>
              <a:t>năng</a:t>
            </a:r>
            <a:r>
              <a:rPr lang="en-AU" dirty="0">
                <a:sym typeface="Wingdings" pitchFamily="2" charset="2"/>
              </a:rPr>
              <a:t>  </a:t>
            </a:r>
            <a:r>
              <a:rPr lang="en-AU" dirty="0" err="1">
                <a:sym typeface="Wingdings" pitchFamily="2" charset="2"/>
              </a:rPr>
              <a:t>tốt</a:t>
            </a:r>
            <a:endParaRPr lang="en-AU" dirty="0">
              <a:sym typeface="Wingdings" pitchFamily="2" charset="2"/>
            </a:endParaRPr>
          </a:p>
          <a:p>
            <a:pPr lvl="2"/>
            <a:r>
              <a:rPr lang="en-AU" dirty="0" err="1">
                <a:sym typeface="Wingdings" pitchFamily="2" charset="2"/>
              </a:rPr>
              <a:t>Giá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 err="1">
                <a:sym typeface="Wingdings" pitchFamily="2" charset="2"/>
              </a:rPr>
              <a:t>thành</a:t>
            </a:r>
            <a:r>
              <a:rPr lang="en-AU" dirty="0">
                <a:sym typeface="Wingdings" pitchFamily="2" charset="2"/>
              </a:rPr>
              <a:t> (cost): </a:t>
            </a:r>
            <a:r>
              <a:rPr lang="en-AU" dirty="0" err="1">
                <a:sym typeface="Wingdings" pitchFamily="2" charset="2"/>
              </a:rPr>
              <a:t>rẻ</a:t>
            </a:r>
            <a:r>
              <a:rPr lang="en-AU" dirty="0">
                <a:sym typeface="Wingdings" pitchFamily="2" charset="2"/>
              </a:rPr>
              <a:t>  </a:t>
            </a:r>
            <a:r>
              <a:rPr lang="en-AU" dirty="0" err="1">
                <a:sym typeface="Wingdings" pitchFamily="2" charset="2"/>
              </a:rPr>
              <a:t>tốt</a:t>
            </a:r>
            <a:r>
              <a:rPr lang="en-AU" sz="24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1.5 KIẾN TRÚC HARVARD</a:t>
            </a:r>
          </a:p>
        </p:txBody>
      </p:sp>
      <p:pic>
        <p:nvPicPr>
          <p:cNvPr id="2396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697788" cy="320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9621" name="Text Box 5"/>
          <p:cNvSpPr txBox="1">
            <a:spLocks noChangeArrowheads="1"/>
          </p:cNvSpPr>
          <p:nvPr/>
        </p:nvSpPr>
        <p:spPr bwMode="auto">
          <a:xfrm>
            <a:off x="1219200" y="525780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b="0" dirty="0" err="1"/>
              <a:t>Sơ</a:t>
            </a:r>
            <a:r>
              <a:rPr lang="en-AU" b="0" dirty="0"/>
              <a:t> </a:t>
            </a:r>
            <a:r>
              <a:rPr lang="en-AU" b="0" dirty="0" err="1"/>
              <a:t>đồ</a:t>
            </a:r>
            <a:r>
              <a:rPr lang="en-AU" b="0" dirty="0"/>
              <a:t> </a:t>
            </a:r>
            <a:r>
              <a:rPr lang="en-AU" b="0" dirty="0" err="1"/>
              <a:t>kiến</a:t>
            </a:r>
            <a:r>
              <a:rPr lang="en-AU" b="0" dirty="0"/>
              <a:t> </a:t>
            </a:r>
            <a:r>
              <a:rPr lang="en-AU" b="0" dirty="0" err="1"/>
              <a:t>trúc</a:t>
            </a:r>
            <a:r>
              <a:rPr lang="en-AU" b="0" dirty="0"/>
              <a:t> Harvard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1.5 KIẾN TRÚC HARVARD – Đặc điểm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Bộ</a:t>
            </a:r>
            <a:r>
              <a:rPr lang="en-AU" dirty="0"/>
              <a:t> </a:t>
            </a:r>
            <a:r>
              <a:rPr lang="en-AU" dirty="0" err="1"/>
              <a:t>nhớ</a:t>
            </a:r>
            <a:r>
              <a:rPr lang="en-AU" dirty="0"/>
              <a:t> </a:t>
            </a:r>
            <a:r>
              <a:rPr lang="en-AU" dirty="0" err="1"/>
              <a:t>được</a:t>
            </a:r>
            <a:r>
              <a:rPr lang="en-AU" dirty="0"/>
              <a:t> chia </a:t>
            </a:r>
            <a:r>
              <a:rPr lang="en-AU" dirty="0" err="1"/>
              <a:t>thành</a:t>
            </a:r>
            <a:r>
              <a:rPr lang="en-AU" dirty="0"/>
              <a:t> 2 </a:t>
            </a:r>
            <a:r>
              <a:rPr lang="en-AU" dirty="0" err="1"/>
              <a:t>phần</a:t>
            </a:r>
            <a:r>
              <a:rPr lang="en-AU" dirty="0"/>
              <a:t>:</a:t>
            </a:r>
          </a:p>
          <a:p>
            <a:pPr lvl="1"/>
            <a:r>
              <a:rPr lang="en-AU" dirty="0" err="1"/>
              <a:t>Bộ</a:t>
            </a:r>
            <a:r>
              <a:rPr lang="en-AU" dirty="0"/>
              <a:t> </a:t>
            </a:r>
            <a:r>
              <a:rPr lang="en-AU" dirty="0" err="1"/>
              <a:t>nhớ</a:t>
            </a:r>
            <a:r>
              <a:rPr lang="en-AU" dirty="0"/>
              <a:t> </a:t>
            </a:r>
            <a:r>
              <a:rPr lang="en-AU" dirty="0" err="1"/>
              <a:t>lưu</a:t>
            </a:r>
            <a:r>
              <a:rPr lang="en-AU" dirty="0"/>
              <a:t> </a:t>
            </a:r>
            <a:r>
              <a:rPr lang="en-AU" dirty="0" err="1"/>
              <a:t>mã</a:t>
            </a:r>
            <a:r>
              <a:rPr lang="en-AU" dirty="0"/>
              <a:t> </a:t>
            </a:r>
            <a:r>
              <a:rPr lang="en-AU" dirty="0" err="1"/>
              <a:t>chương</a:t>
            </a:r>
            <a:r>
              <a:rPr lang="en-AU" dirty="0"/>
              <a:t> </a:t>
            </a:r>
            <a:r>
              <a:rPr lang="en-AU" dirty="0" err="1"/>
              <a:t>trình</a:t>
            </a:r>
            <a:endParaRPr lang="en-AU" dirty="0"/>
          </a:p>
          <a:p>
            <a:pPr lvl="1"/>
            <a:r>
              <a:rPr lang="en-AU" dirty="0" err="1"/>
              <a:t>Bộ</a:t>
            </a:r>
            <a:r>
              <a:rPr lang="en-AU" dirty="0"/>
              <a:t> </a:t>
            </a:r>
            <a:r>
              <a:rPr lang="en-AU" dirty="0" err="1"/>
              <a:t>nhớ</a:t>
            </a:r>
            <a:r>
              <a:rPr lang="en-AU" dirty="0"/>
              <a:t> </a:t>
            </a:r>
            <a:r>
              <a:rPr lang="en-AU" dirty="0" err="1"/>
              <a:t>lưu</a:t>
            </a:r>
            <a:r>
              <a:rPr lang="en-AU" dirty="0"/>
              <a:t> </a:t>
            </a:r>
            <a:r>
              <a:rPr lang="en-AU" dirty="0" err="1"/>
              <a:t>dữ</a:t>
            </a:r>
            <a:r>
              <a:rPr lang="en-AU" dirty="0"/>
              <a:t> </a:t>
            </a:r>
            <a:r>
              <a:rPr lang="en-AU" dirty="0" err="1"/>
              <a:t>liệu</a:t>
            </a:r>
            <a:endParaRPr lang="en-AU" dirty="0"/>
          </a:p>
          <a:p>
            <a:r>
              <a:rPr lang="en-AU" dirty="0"/>
              <a:t>CPU </a:t>
            </a:r>
            <a:r>
              <a:rPr lang="en-AU" dirty="0" err="1"/>
              <a:t>sử</a:t>
            </a:r>
            <a:r>
              <a:rPr lang="en-AU" dirty="0"/>
              <a:t> </a:t>
            </a:r>
            <a:r>
              <a:rPr lang="en-AU" dirty="0" err="1"/>
              <a:t>dụng</a:t>
            </a:r>
            <a:r>
              <a:rPr lang="en-AU" dirty="0"/>
              <a:t> 2 </a:t>
            </a:r>
            <a:r>
              <a:rPr lang="en-AU" dirty="0" err="1"/>
              <a:t>hệ</a:t>
            </a:r>
            <a:r>
              <a:rPr lang="en-AU" dirty="0"/>
              <a:t> </a:t>
            </a:r>
            <a:r>
              <a:rPr lang="en-AU" dirty="0" err="1"/>
              <a:t>thống</a:t>
            </a:r>
            <a:r>
              <a:rPr lang="en-AU" dirty="0"/>
              <a:t> bus </a:t>
            </a:r>
            <a:r>
              <a:rPr lang="en-AU" dirty="0" err="1"/>
              <a:t>để</a:t>
            </a:r>
            <a:r>
              <a:rPr lang="en-AU" dirty="0"/>
              <a:t> </a:t>
            </a:r>
            <a:r>
              <a:rPr lang="en-AU" dirty="0" err="1"/>
              <a:t>giao</a:t>
            </a:r>
            <a:r>
              <a:rPr lang="en-AU" dirty="0"/>
              <a:t> </a:t>
            </a:r>
            <a:r>
              <a:rPr lang="en-AU" dirty="0" err="1"/>
              <a:t>tiếp</a:t>
            </a:r>
            <a:r>
              <a:rPr lang="en-AU" dirty="0"/>
              <a:t> </a:t>
            </a:r>
            <a:r>
              <a:rPr lang="en-AU" dirty="0" err="1"/>
              <a:t>với</a:t>
            </a:r>
            <a:r>
              <a:rPr lang="en-AU" dirty="0"/>
              <a:t> </a:t>
            </a:r>
            <a:r>
              <a:rPr lang="en-AU" dirty="0" err="1"/>
              <a:t>bộ</a:t>
            </a:r>
            <a:r>
              <a:rPr lang="en-AU" dirty="0"/>
              <a:t> </a:t>
            </a:r>
            <a:r>
              <a:rPr lang="en-AU" dirty="0" err="1"/>
              <a:t>nhớ</a:t>
            </a:r>
            <a:r>
              <a:rPr lang="en-AU" dirty="0"/>
              <a:t>:</a:t>
            </a:r>
          </a:p>
          <a:p>
            <a:pPr lvl="1"/>
            <a:r>
              <a:rPr lang="en-AU" dirty="0"/>
              <a:t>Bus A, D </a:t>
            </a:r>
            <a:r>
              <a:rPr lang="en-AU" dirty="0" err="1"/>
              <a:t>và</a:t>
            </a:r>
            <a:r>
              <a:rPr lang="en-AU" dirty="0"/>
              <a:t> C </a:t>
            </a:r>
            <a:r>
              <a:rPr lang="en-AU" dirty="0" err="1"/>
              <a:t>giao</a:t>
            </a:r>
            <a:r>
              <a:rPr lang="en-AU" dirty="0"/>
              <a:t> </a:t>
            </a:r>
            <a:r>
              <a:rPr lang="en-AU" dirty="0" err="1"/>
              <a:t>tiếp</a:t>
            </a:r>
            <a:r>
              <a:rPr lang="en-AU" dirty="0"/>
              <a:t> </a:t>
            </a:r>
            <a:r>
              <a:rPr lang="en-AU" dirty="0" err="1"/>
              <a:t>với</a:t>
            </a:r>
            <a:r>
              <a:rPr lang="en-AU" dirty="0"/>
              <a:t> </a:t>
            </a:r>
            <a:r>
              <a:rPr lang="en-AU" dirty="0" err="1"/>
              <a:t>bộ</a:t>
            </a:r>
            <a:r>
              <a:rPr lang="en-AU" dirty="0"/>
              <a:t> </a:t>
            </a:r>
            <a:r>
              <a:rPr lang="en-AU" dirty="0" err="1"/>
              <a:t>nhớ</a:t>
            </a:r>
            <a:r>
              <a:rPr lang="en-AU" dirty="0"/>
              <a:t> </a:t>
            </a:r>
            <a:r>
              <a:rPr lang="en-AU" dirty="0" err="1"/>
              <a:t>chương</a:t>
            </a:r>
            <a:r>
              <a:rPr lang="en-AU" dirty="0"/>
              <a:t> </a:t>
            </a:r>
            <a:r>
              <a:rPr lang="en-AU" dirty="0" err="1"/>
              <a:t>trình</a:t>
            </a:r>
            <a:endParaRPr lang="en-AU" dirty="0"/>
          </a:p>
          <a:p>
            <a:pPr lvl="1"/>
            <a:r>
              <a:rPr lang="en-AU" dirty="0"/>
              <a:t>Bus A, D </a:t>
            </a:r>
            <a:r>
              <a:rPr lang="en-AU" dirty="0" err="1"/>
              <a:t>và</a:t>
            </a:r>
            <a:r>
              <a:rPr lang="en-AU" dirty="0"/>
              <a:t> C </a:t>
            </a:r>
            <a:r>
              <a:rPr lang="en-AU" dirty="0" err="1"/>
              <a:t>giao</a:t>
            </a:r>
            <a:r>
              <a:rPr lang="en-AU" dirty="0"/>
              <a:t> </a:t>
            </a:r>
            <a:r>
              <a:rPr lang="en-AU" dirty="0" err="1"/>
              <a:t>tiếp</a:t>
            </a:r>
            <a:r>
              <a:rPr lang="en-AU" dirty="0"/>
              <a:t> </a:t>
            </a:r>
            <a:r>
              <a:rPr lang="en-AU" dirty="0" err="1"/>
              <a:t>với</a:t>
            </a:r>
            <a:r>
              <a:rPr lang="en-AU" dirty="0"/>
              <a:t> </a:t>
            </a:r>
            <a:r>
              <a:rPr lang="en-AU" dirty="0" err="1"/>
              <a:t>bộ</a:t>
            </a:r>
            <a:r>
              <a:rPr lang="en-AU" dirty="0"/>
              <a:t> </a:t>
            </a:r>
            <a:r>
              <a:rPr lang="en-AU" dirty="0" err="1"/>
              <a:t>nhớ</a:t>
            </a:r>
            <a:r>
              <a:rPr lang="en-AU" dirty="0"/>
              <a:t> </a:t>
            </a:r>
            <a:r>
              <a:rPr lang="en-AU" dirty="0" err="1"/>
              <a:t>dữ</a:t>
            </a:r>
            <a:r>
              <a:rPr lang="en-AU" dirty="0"/>
              <a:t> </a:t>
            </a:r>
            <a:r>
              <a:rPr lang="en-AU" dirty="0" err="1"/>
              <a:t>liệu</a:t>
            </a:r>
            <a:r>
              <a:rPr lang="en-AU" dirty="0"/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1.5 KIẾN TRÚC HARVARD – Đặc điểm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756650" cy="2370138"/>
          </a:xfrm>
        </p:spPr>
        <p:txBody>
          <a:bodyPr/>
          <a:lstStyle/>
          <a:p>
            <a:r>
              <a:rPr lang="en-AU" dirty="0" err="1"/>
              <a:t>Kiến</a:t>
            </a:r>
            <a:r>
              <a:rPr lang="en-AU" dirty="0"/>
              <a:t> </a:t>
            </a:r>
            <a:r>
              <a:rPr lang="en-AU" dirty="0" err="1"/>
              <a:t>trúc</a:t>
            </a:r>
            <a:r>
              <a:rPr lang="en-AU" dirty="0"/>
              <a:t> Harvard </a:t>
            </a:r>
            <a:r>
              <a:rPr lang="en-AU" dirty="0" err="1"/>
              <a:t>nhanh</a:t>
            </a:r>
            <a:r>
              <a:rPr lang="en-AU" dirty="0"/>
              <a:t> </a:t>
            </a:r>
            <a:r>
              <a:rPr lang="en-AU" dirty="0" err="1"/>
              <a:t>hơn</a:t>
            </a:r>
            <a:r>
              <a:rPr lang="en-AU" dirty="0"/>
              <a:t> </a:t>
            </a:r>
            <a:r>
              <a:rPr lang="en-AU" dirty="0" err="1"/>
              <a:t>kiến</a:t>
            </a:r>
            <a:r>
              <a:rPr lang="en-AU" dirty="0"/>
              <a:t> </a:t>
            </a:r>
            <a:r>
              <a:rPr lang="en-AU" dirty="0" err="1"/>
              <a:t>trúc</a:t>
            </a:r>
            <a:r>
              <a:rPr lang="en-AU" dirty="0"/>
              <a:t> von-Neumann do </a:t>
            </a:r>
            <a:r>
              <a:rPr lang="en-AU" dirty="0" err="1"/>
              <a:t>băng</a:t>
            </a:r>
            <a:r>
              <a:rPr lang="en-AU" dirty="0"/>
              <a:t> </a:t>
            </a:r>
            <a:r>
              <a:rPr lang="en-AU" dirty="0" err="1"/>
              <a:t>thông</a:t>
            </a:r>
            <a:r>
              <a:rPr lang="en-AU" dirty="0"/>
              <a:t> </a:t>
            </a:r>
            <a:r>
              <a:rPr lang="en-AU" dirty="0" err="1"/>
              <a:t>của</a:t>
            </a:r>
            <a:r>
              <a:rPr lang="en-AU" dirty="0"/>
              <a:t> bus </a:t>
            </a:r>
            <a:r>
              <a:rPr lang="en-AU" dirty="0" err="1"/>
              <a:t>lớn</a:t>
            </a:r>
            <a:r>
              <a:rPr lang="en-AU" dirty="0"/>
              <a:t> </a:t>
            </a:r>
            <a:r>
              <a:rPr lang="en-AU" dirty="0" err="1"/>
              <a:t>hơn</a:t>
            </a:r>
            <a:r>
              <a:rPr lang="en-AU" dirty="0"/>
              <a:t>;</a:t>
            </a:r>
          </a:p>
          <a:p>
            <a:r>
              <a:rPr lang="en-AU" dirty="0" err="1"/>
              <a:t>Hỗ</a:t>
            </a:r>
            <a:r>
              <a:rPr lang="en-AU" dirty="0"/>
              <a:t> </a:t>
            </a:r>
            <a:r>
              <a:rPr lang="en-AU" dirty="0" err="1"/>
              <a:t>trợ</a:t>
            </a:r>
            <a:r>
              <a:rPr lang="en-AU" dirty="0"/>
              <a:t> </a:t>
            </a:r>
            <a:r>
              <a:rPr lang="en-AU" dirty="0" err="1"/>
              <a:t>nhiều</a:t>
            </a:r>
            <a:r>
              <a:rPr lang="en-AU" dirty="0"/>
              <a:t> </a:t>
            </a:r>
            <a:r>
              <a:rPr lang="en-AU" dirty="0" err="1"/>
              <a:t>thao</a:t>
            </a:r>
            <a:r>
              <a:rPr lang="en-AU" dirty="0"/>
              <a:t> </a:t>
            </a:r>
            <a:r>
              <a:rPr lang="en-AU" dirty="0" err="1"/>
              <a:t>tác</a:t>
            </a:r>
            <a:r>
              <a:rPr lang="en-AU" dirty="0"/>
              <a:t> </a:t>
            </a:r>
            <a:r>
              <a:rPr lang="en-AU" dirty="0" err="1"/>
              <a:t>đọc</a:t>
            </a:r>
            <a:r>
              <a:rPr lang="en-AU" dirty="0"/>
              <a:t>/</a:t>
            </a:r>
            <a:r>
              <a:rPr lang="en-AU" dirty="0" err="1"/>
              <a:t>ghi</a:t>
            </a:r>
            <a:r>
              <a:rPr lang="en-AU" dirty="0"/>
              <a:t> </a:t>
            </a:r>
            <a:r>
              <a:rPr lang="en-AU" dirty="0" err="1"/>
              <a:t>bộ</a:t>
            </a:r>
            <a:r>
              <a:rPr lang="en-AU" dirty="0"/>
              <a:t> </a:t>
            </a:r>
            <a:r>
              <a:rPr lang="en-AU" dirty="0" err="1"/>
              <a:t>nhớ</a:t>
            </a:r>
            <a:r>
              <a:rPr lang="en-AU" dirty="0"/>
              <a:t> </a:t>
            </a:r>
            <a:r>
              <a:rPr lang="en-AU" dirty="0" err="1"/>
              <a:t>tại</a:t>
            </a:r>
            <a:r>
              <a:rPr lang="en-AU" dirty="0"/>
              <a:t> </a:t>
            </a:r>
            <a:r>
              <a:rPr lang="en-AU" dirty="0" err="1"/>
              <a:t>một</a:t>
            </a:r>
            <a:r>
              <a:rPr lang="en-AU" dirty="0"/>
              <a:t> </a:t>
            </a:r>
            <a:r>
              <a:rPr lang="en-AU" dirty="0" err="1"/>
              <a:t>thời</a:t>
            </a:r>
            <a:r>
              <a:rPr lang="en-AU" dirty="0"/>
              <a:t> </a:t>
            </a:r>
            <a:r>
              <a:rPr lang="en-AU" dirty="0" err="1"/>
              <a:t>điểm</a:t>
            </a:r>
            <a:r>
              <a:rPr lang="en-AU" dirty="0"/>
              <a:t> </a:t>
            </a:r>
            <a:r>
              <a:rPr lang="en-AU" dirty="0">
                <a:sym typeface="Wingdings" pitchFamily="2" charset="2"/>
              </a:rPr>
              <a:t> </a:t>
            </a:r>
            <a:r>
              <a:rPr lang="en-AU" dirty="0" err="1">
                <a:sym typeface="Wingdings" pitchFamily="2" charset="2"/>
              </a:rPr>
              <a:t>giảm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 err="1">
                <a:sym typeface="Wingdings" pitchFamily="2" charset="2"/>
              </a:rPr>
              <a:t>xung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 err="1">
                <a:sym typeface="Wingdings" pitchFamily="2" charset="2"/>
              </a:rPr>
              <a:t>đột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 err="1">
                <a:sym typeface="Wingdings" pitchFamily="2" charset="2"/>
              </a:rPr>
              <a:t>truy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 err="1">
                <a:sym typeface="Wingdings" pitchFamily="2" charset="2"/>
              </a:rPr>
              <a:t>nhập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 err="1">
                <a:sym typeface="Wingdings" pitchFamily="2" charset="2"/>
              </a:rPr>
              <a:t>bộ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 err="1">
                <a:sym typeface="Wingdings" pitchFamily="2" charset="2"/>
              </a:rPr>
              <a:t>nhớ</a:t>
            </a:r>
            <a:r>
              <a:rPr lang="en-AU" dirty="0">
                <a:sym typeface="Wingdings" pitchFamily="2" charset="2"/>
              </a:rPr>
              <a:t>, </a:t>
            </a:r>
            <a:r>
              <a:rPr lang="en-AU" dirty="0" err="1">
                <a:sym typeface="Wingdings" pitchFamily="2" charset="2"/>
              </a:rPr>
              <a:t>đặc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 err="1">
                <a:sym typeface="Wingdings" pitchFamily="2" charset="2"/>
              </a:rPr>
              <a:t>biệt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 err="1">
                <a:sym typeface="Wingdings" pitchFamily="2" charset="2"/>
              </a:rPr>
              <a:t>khi</a:t>
            </a:r>
            <a:r>
              <a:rPr lang="en-AU" dirty="0">
                <a:sym typeface="Wingdings" pitchFamily="2" charset="2"/>
              </a:rPr>
              <a:t> CPU </a:t>
            </a:r>
            <a:r>
              <a:rPr lang="en-AU" dirty="0" err="1">
                <a:sym typeface="Wingdings" pitchFamily="2" charset="2"/>
              </a:rPr>
              <a:t>sử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 err="1">
                <a:sym typeface="Wingdings" pitchFamily="2" charset="2"/>
              </a:rPr>
              <a:t>dụng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 err="1">
                <a:sym typeface="Wingdings" pitchFamily="2" charset="2"/>
              </a:rPr>
              <a:t>kỹ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 err="1">
                <a:sym typeface="Wingdings" pitchFamily="2" charset="2"/>
              </a:rPr>
              <a:t>thuật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 err="1">
                <a:sym typeface="Wingdings" pitchFamily="2" charset="2"/>
              </a:rPr>
              <a:t>đường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 err="1">
                <a:sym typeface="Wingdings" pitchFamily="2" charset="2"/>
              </a:rPr>
              <a:t>ống</a:t>
            </a:r>
            <a:r>
              <a:rPr lang="en-AU" dirty="0">
                <a:sym typeface="Wingdings" pitchFamily="2" charset="2"/>
              </a:rPr>
              <a:t> (pipeline).</a:t>
            </a:r>
            <a:endParaRPr lang="en-AU" dirty="0"/>
          </a:p>
        </p:txBody>
      </p:sp>
      <p:pic>
        <p:nvPicPr>
          <p:cNvPr id="241668" name="Picture 4" descr="800px-Fivestagespipe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3984625"/>
            <a:ext cx="7200900" cy="208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828800"/>
            <a:ext cx="2895600" cy="3124200"/>
          </a:xfrm>
        </p:spPr>
        <p:txBody>
          <a:bodyPr/>
          <a:lstStyle/>
          <a:p>
            <a:pPr algn="l"/>
            <a:r>
              <a:rPr lang="en-AU"/>
              <a:t>1.6 TỔ CHỨC CỦA MÁY TÍNH HIỆN ĐẠI</a:t>
            </a:r>
          </a:p>
        </p:txBody>
      </p:sp>
      <p:pic>
        <p:nvPicPr>
          <p:cNvPr id="242692" name="Picture 4" descr="250px-Motherboard_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74613"/>
            <a:ext cx="4516438" cy="625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00" y="3886200"/>
            <a:ext cx="251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0"/>
              <a:t>Sơ đồ khối máy tính với bộ chipset cầu Bắc và cầu Nam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914400"/>
            <a:ext cx="14858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0"/>
              <a:t>Sơ đồ khối máy tính với CPU có tích hợp memory controller và graphic chip</a:t>
            </a:r>
          </a:p>
        </p:txBody>
      </p:sp>
      <p:pic>
        <p:nvPicPr>
          <p:cNvPr id="2050" name="Picture 2" descr="http://www.intel.com/content/dam/staging/image/Products/Q67-block-diagr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298" y="63499"/>
            <a:ext cx="7416801" cy="673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848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1.6 TỔ CHỨC CỦA MÁY TÍNH HIỆN ĐẠI</a:t>
            </a:r>
          </a:p>
        </p:txBody>
      </p:sp>
      <p:pic>
        <p:nvPicPr>
          <p:cNvPr id="2447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88" y="1328738"/>
            <a:ext cx="6096000" cy="487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4741" name="Text Box 5"/>
          <p:cNvSpPr txBox="1">
            <a:spLocks noChangeArrowheads="1"/>
          </p:cNvSpPr>
          <p:nvPr/>
        </p:nvSpPr>
        <p:spPr bwMode="auto">
          <a:xfrm>
            <a:off x="228600" y="2514600"/>
            <a:ext cx="2209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b="0"/>
              <a:t>Một bảng mạch chính (motherboard)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228600" y="2514600"/>
            <a:ext cx="2209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b="0"/>
              <a:t>Một bảng mạch chính (motherboard)</a:t>
            </a:r>
          </a:p>
        </p:txBody>
      </p:sp>
      <p:pic>
        <p:nvPicPr>
          <p:cNvPr id="245765" name="Picture 5" descr="motherboar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0" y="357188"/>
            <a:ext cx="6119813" cy="611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2"/>
          <p:cNvSpPr txBox="1">
            <a:spLocks noChangeArrowheads="1"/>
          </p:cNvSpPr>
          <p:nvPr/>
        </p:nvSpPr>
        <p:spPr bwMode="auto">
          <a:xfrm>
            <a:off x="65088" y="2514600"/>
            <a:ext cx="2209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b="0"/>
              <a:t>Một bảng mạch chính (motherboard)</a:t>
            </a:r>
          </a:p>
        </p:txBody>
      </p:sp>
      <p:pic>
        <p:nvPicPr>
          <p:cNvPr id="246788" name="Picture 4" descr="Motherboard%20sid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150" y="338138"/>
            <a:ext cx="6694488" cy="609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1.7 </a:t>
            </a:r>
            <a:r>
              <a:rPr lang="en-US"/>
              <a:t>CÁC HỆ SỐ ĐẾM</a:t>
            </a:r>
            <a:endParaRPr lang="en-AU"/>
          </a:p>
        </p:txBody>
      </p:sp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Trong hầu hết các hệ thống tính toán, hệ đếm nhị phân (binary numbering system) được sử dụng để biểu diễn dữ liệu;</a:t>
            </a:r>
          </a:p>
          <a:p>
            <a:r>
              <a:rPr lang="en-AU"/>
              <a:t>Trong hệ đếm nhị phân, chỉ 2 chữ số 0 và 1 được sử dụng: 0 biểu diễn giá trị Sai (False) và 1 biểu diễn giá trị Đúng (True);</a:t>
            </a:r>
          </a:p>
          <a:p>
            <a:r>
              <a:rPr lang="en-AU"/>
              <a:t>Ngoài ra, hệ đếm thập lục phân (</a:t>
            </a:r>
            <a:r>
              <a:rPr lang="en-US"/>
              <a:t>hexadecimal numbering system</a:t>
            </a:r>
            <a:r>
              <a:rPr lang="en-AU"/>
              <a:t>) cũng được sử dụng. Hệ thập lục phân sử dụng 16 chữ số: </a:t>
            </a:r>
            <a:r>
              <a:rPr lang="en-US"/>
              <a:t>0-9, A, B, C, D, E, F.</a:t>
            </a:r>
            <a:endParaRPr lang="en-A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1.7.1 </a:t>
            </a:r>
            <a:r>
              <a:rPr lang="en-US"/>
              <a:t>CÁC HỆ SỐ ĐẾM – HỆ THẬP PHÂN (10)</a:t>
            </a:r>
            <a:endParaRPr lang="en-AU"/>
          </a:p>
        </p:txBody>
      </p:sp>
      <p:sp>
        <p:nvSpPr>
          <p:cNvPr id="248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Hệ</a:t>
            </a:r>
            <a:r>
              <a:rPr lang="en-AU" dirty="0"/>
              <a:t> </a:t>
            </a:r>
            <a:r>
              <a:rPr lang="en-AU" dirty="0" err="1"/>
              <a:t>thập</a:t>
            </a:r>
            <a:r>
              <a:rPr lang="en-AU" dirty="0"/>
              <a:t> </a:t>
            </a:r>
            <a:r>
              <a:rPr lang="en-AU" dirty="0" err="1"/>
              <a:t>phân</a:t>
            </a:r>
            <a:r>
              <a:rPr lang="en-AU" dirty="0"/>
              <a:t> (</a:t>
            </a:r>
            <a:r>
              <a:rPr lang="en-US" dirty="0"/>
              <a:t>Decimal numbering system</a:t>
            </a:r>
            <a:r>
              <a:rPr lang="en-AU" dirty="0"/>
              <a:t>) </a:t>
            </a:r>
            <a:r>
              <a:rPr lang="en-AU" dirty="0" err="1"/>
              <a:t>là</a:t>
            </a:r>
            <a:r>
              <a:rPr lang="en-AU" dirty="0"/>
              <a:t> </a:t>
            </a:r>
            <a:r>
              <a:rPr lang="en-AU" dirty="0" err="1"/>
              <a:t>hệ</a:t>
            </a:r>
            <a:r>
              <a:rPr lang="en-AU" dirty="0"/>
              <a:t> </a:t>
            </a:r>
            <a:r>
              <a:rPr lang="en-AU" dirty="0" err="1"/>
              <a:t>đếm</a:t>
            </a:r>
            <a:r>
              <a:rPr lang="en-AU" dirty="0"/>
              <a:t> </a:t>
            </a:r>
            <a:r>
              <a:rPr lang="en-AU" dirty="0" err="1"/>
              <a:t>cơ</a:t>
            </a:r>
            <a:r>
              <a:rPr lang="en-AU" dirty="0"/>
              <a:t> </a:t>
            </a:r>
            <a:r>
              <a:rPr lang="en-AU" dirty="0" err="1"/>
              <a:t>số</a:t>
            </a:r>
            <a:r>
              <a:rPr lang="en-AU" dirty="0"/>
              <a:t> 10 </a:t>
            </a:r>
            <a:r>
              <a:rPr lang="en-AU" dirty="0" err="1"/>
              <a:t>và</a:t>
            </a:r>
            <a:r>
              <a:rPr lang="en-AU" dirty="0"/>
              <a:t> </a:t>
            </a:r>
            <a:r>
              <a:rPr lang="en-AU" dirty="0" err="1"/>
              <a:t>sử</a:t>
            </a:r>
            <a:r>
              <a:rPr lang="en-AU" dirty="0"/>
              <a:t> </a:t>
            </a:r>
            <a:r>
              <a:rPr lang="en-AU" dirty="0" err="1"/>
              <a:t>dụng</a:t>
            </a:r>
            <a:r>
              <a:rPr lang="en-AU" dirty="0"/>
              <a:t> 10 </a:t>
            </a:r>
            <a:r>
              <a:rPr lang="en-AU" dirty="0" err="1"/>
              <a:t>chữ</a:t>
            </a:r>
            <a:r>
              <a:rPr lang="en-AU" dirty="0"/>
              <a:t> </a:t>
            </a:r>
            <a:r>
              <a:rPr lang="en-AU" dirty="0" err="1"/>
              <a:t>số</a:t>
            </a:r>
            <a:r>
              <a:rPr lang="en-AU" dirty="0"/>
              <a:t>: </a:t>
            </a:r>
            <a:r>
              <a:rPr lang="en-US" dirty="0"/>
              <a:t>0, 1, 2, 3, 4, 5, 6, 7, 8, 9.</a:t>
            </a:r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10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1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: 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a</a:t>
            </a:r>
            <a:r>
              <a:rPr lang="en-US" baseline="-25000" dirty="0"/>
              <a:t>n</a:t>
            </a:r>
            <a:r>
              <a:rPr lang="en-US" dirty="0"/>
              <a:t>a</a:t>
            </a:r>
            <a:r>
              <a:rPr lang="en-US" baseline="-25000" dirty="0"/>
              <a:t>n-1...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 = a</a:t>
            </a:r>
            <a:r>
              <a:rPr lang="en-US" baseline="-25000" dirty="0"/>
              <a:t>n</a:t>
            </a:r>
            <a:r>
              <a:rPr lang="en-US" dirty="0"/>
              <a:t>*10</a:t>
            </a:r>
            <a:r>
              <a:rPr lang="en-US" baseline="30000" dirty="0"/>
              <a:t>n-1</a:t>
            </a:r>
            <a:r>
              <a:rPr lang="en-US" baseline="-25000" dirty="0"/>
              <a:t>+</a:t>
            </a:r>
            <a:r>
              <a:rPr lang="en-US" baseline="30000" dirty="0"/>
              <a:t>  </a:t>
            </a:r>
            <a:r>
              <a:rPr lang="en-US" dirty="0"/>
              <a:t>a</a:t>
            </a:r>
            <a:r>
              <a:rPr lang="en-US" baseline="-25000" dirty="0"/>
              <a:t>n-1</a:t>
            </a:r>
            <a:r>
              <a:rPr lang="en-US" dirty="0"/>
              <a:t>*10</a:t>
            </a:r>
            <a:r>
              <a:rPr lang="en-US" baseline="30000" dirty="0"/>
              <a:t>n-2*</a:t>
            </a:r>
            <a:r>
              <a:rPr lang="en-US" baseline="-25000" dirty="0"/>
              <a:t>...+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*10</a:t>
            </a:r>
            <a:r>
              <a:rPr lang="en-US" baseline="30000" dirty="0"/>
              <a:t>0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		</a:t>
            </a:r>
            <a:r>
              <a:rPr lang="en-US" sz="2200" dirty="0"/>
              <a:t>123 	= 1*10</a:t>
            </a:r>
            <a:r>
              <a:rPr lang="en-US" sz="2200" baseline="30000" dirty="0"/>
              <a:t>2</a:t>
            </a:r>
            <a:r>
              <a:rPr lang="en-US" sz="2200" dirty="0"/>
              <a:t> + 2 * 10</a:t>
            </a:r>
            <a:r>
              <a:rPr lang="en-US" sz="2200" baseline="30000" dirty="0"/>
              <a:t>1</a:t>
            </a:r>
            <a:r>
              <a:rPr lang="en-US" sz="2200" dirty="0"/>
              <a:t> + 3*10</a:t>
            </a:r>
            <a:r>
              <a:rPr lang="en-US" sz="2200" baseline="30000" dirty="0"/>
              <a:t>0</a:t>
            </a:r>
            <a:r>
              <a:rPr lang="en-US" sz="2200" dirty="0"/>
              <a:t> = 100+20+3</a:t>
            </a:r>
          </a:p>
          <a:p>
            <a:pPr lvl="1">
              <a:buFont typeface="Wingdings" pitchFamily="2" charset="2"/>
              <a:buNone/>
            </a:pPr>
            <a:r>
              <a:rPr lang="en-US" sz="2200" dirty="0"/>
              <a:t>123.456 	= 1*10</a:t>
            </a:r>
            <a:r>
              <a:rPr lang="en-US" sz="2200" baseline="30000" dirty="0"/>
              <a:t>2</a:t>
            </a:r>
            <a:r>
              <a:rPr lang="en-US" sz="2200" dirty="0"/>
              <a:t> + 2*10</a:t>
            </a:r>
            <a:r>
              <a:rPr lang="en-US" sz="2200" baseline="30000" dirty="0"/>
              <a:t>1</a:t>
            </a:r>
            <a:r>
              <a:rPr lang="en-US" sz="2200" dirty="0"/>
              <a:t> + 3*10</a:t>
            </a:r>
            <a:r>
              <a:rPr lang="en-US" sz="2200" baseline="30000" dirty="0"/>
              <a:t>0</a:t>
            </a:r>
            <a:r>
              <a:rPr lang="en-US" sz="2200" dirty="0"/>
              <a:t> + 4*10</a:t>
            </a:r>
            <a:r>
              <a:rPr lang="en-US" sz="2200" baseline="30000" dirty="0"/>
              <a:t>-1</a:t>
            </a:r>
            <a:r>
              <a:rPr lang="en-US" sz="2200" dirty="0"/>
              <a:t> + 5*10</a:t>
            </a:r>
            <a:r>
              <a:rPr lang="en-US" sz="2200" baseline="30000" dirty="0"/>
              <a:t>-2</a:t>
            </a:r>
            <a:r>
              <a:rPr lang="en-US" sz="2200" dirty="0"/>
              <a:t> + 6*10</a:t>
            </a:r>
            <a:r>
              <a:rPr lang="en-US" sz="2200" baseline="30000" dirty="0"/>
              <a:t>-3</a:t>
            </a:r>
            <a:r>
              <a:rPr lang="en-US" sz="2200" dirty="0"/>
              <a:t> </a:t>
            </a:r>
          </a:p>
          <a:p>
            <a:pPr lvl="1">
              <a:buFont typeface="Wingdings" pitchFamily="2" charset="2"/>
              <a:buNone/>
            </a:pPr>
            <a:r>
              <a:rPr lang="en-US" sz="2200" dirty="0"/>
              <a:t>			= 100 + 20 + 3 + 0.4 + 0.05 + 0.006</a:t>
            </a:r>
            <a:endParaRPr lang="en-AU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 KIẾN TRÚC &amp; TỔ CHỨC MÁY TÍNH (tiếp)</a:t>
            </a:r>
            <a:endParaRPr lang="en-AU"/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756650" cy="4449763"/>
          </a:xfrm>
        </p:spPr>
        <p:txBody>
          <a:bodyPr/>
          <a:lstStyle/>
          <a:p>
            <a:pPr marL="577850" indent="-577850"/>
            <a:r>
              <a:rPr lang="en-AU"/>
              <a:t>Ba thành phần cơ bản của kiến trúc máy tính:</a:t>
            </a:r>
          </a:p>
          <a:p>
            <a:pPr marL="952500" lvl="1" indent="-495300">
              <a:buFont typeface="Wingdings" pitchFamily="2" charset="2"/>
              <a:buAutoNum type="romanLcPeriod"/>
            </a:pPr>
            <a:r>
              <a:rPr lang="en-AU"/>
              <a:t>Kiến trúc tập lệnh (</a:t>
            </a:r>
            <a:r>
              <a:rPr lang="en-US"/>
              <a:t>Instruction set architecture - ISA</a:t>
            </a:r>
            <a:r>
              <a:rPr lang="en-AU"/>
              <a:t>) là hình ảnh trừu tượng của máy tính ở mức ngôn ngữ máy (hợp ngữ). Kiến trúc tập lệnh gồm:</a:t>
            </a:r>
          </a:p>
          <a:p>
            <a:pPr marL="1327150" lvl="2" indent="-412750"/>
            <a:r>
              <a:rPr lang="en-AU"/>
              <a:t>Tập lệnh</a:t>
            </a:r>
          </a:p>
          <a:p>
            <a:pPr marL="1327150" lvl="2" indent="-412750"/>
            <a:r>
              <a:rPr lang="en-AU"/>
              <a:t>Các chế độ địa chỉ bộ nhớ</a:t>
            </a:r>
          </a:p>
          <a:p>
            <a:pPr marL="1327150" lvl="2" indent="-412750"/>
            <a:r>
              <a:rPr lang="en-AU"/>
              <a:t>Các thanh ghi</a:t>
            </a:r>
          </a:p>
          <a:p>
            <a:pPr marL="1327150" lvl="2" indent="-412750"/>
            <a:r>
              <a:rPr lang="en-AU"/>
              <a:t>Các khuôn dạng địa chỉ và dữ liệu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1.7.1 </a:t>
            </a:r>
            <a:r>
              <a:rPr lang="en-US"/>
              <a:t>CÁC HỆ SỐ ĐẾM – HỆ THẬP PHÂN (10)</a:t>
            </a:r>
            <a:endParaRPr lang="en-AU"/>
          </a:p>
        </p:txBody>
      </p:sp>
      <p:sp>
        <p:nvSpPr>
          <p:cNvPr id="251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Hệ thập phân (</a:t>
            </a:r>
            <a:r>
              <a:rPr lang="en-US"/>
              <a:t>Decimal numbering system</a:t>
            </a:r>
            <a:r>
              <a:rPr lang="en-AU"/>
              <a:t>) là hệ đếm cơ số 10 và sử dụng 10 chữ số: </a:t>
            </a:r>
            <a:r>
              <a:rPr lang="en-US"/>
              <a:t>0, 1, 2, 3, 4, 5, 6, 7, 8, 9.</a:t>
            </a:r>
          </a:p>
          <a:p>
            <a:r>
              <a:rPr lang="en-US"/>
              <a:t>Mỗi số trong hệ 10 có thể được biểu diễn thành 1 đa thức: </a:t>
            </a:r>
          </a:p>
          <a:p>
            <a:pPr>
              <a:buFont typeface="Wingdings" pitchFamily="2" charset="2"/>
              <a:buNone/>
            </a:pPr>
            <a:r>
              <a:rPr lang="en-US"/>
              <a:t>		a</a:t>
            </a:r>
            <a:r>
              <a:rPr lang="en-US" baseline="-25000"/>
              <a:t>n</a:t>
            </a:r>
            <a:r>
              <a:rPr lang="en-US"/>
              <a:t>a</a:t>
            </a:r>
            <a:r>
              <a:rPr lang="en-US" baseline="-25000"/>
              <a:t>n-1...</a:t>
            </a:r>
            <a:r>
              <a:rPr lang="en-US"/>
              <a:t>a</a:t>
            </a:r>
            <a:r>
              <a:rPr lang="en-US" baseline="-25000"/>
              <a:t>1</a:t>
            </a:r>
            <a:r>
              <a:rPr lang="en-US"/>
              <a:t> = a</a:t>
            </a:r>
            <a:r>
              <a:rPr lang="en-US" baseline="-25000"/>
              <a:t>n</a:t>
            </a:r>
            <a:r>
              <a:rPr lang="en-US"/>
              <a:t>*10</a:t>
            </a:r>
            <a:r>
              <a:rPr lang="en-US" baseline="30000"/>
              <a:t>n-1</a:t>
            </a:r>
            <a:r>
              <a:rPr lang="en-US"/>
              <a:t>a</a:t>
            </a:r>
            <a:r>
              <a:rPr lang="en-US" baseline="-25000"/>
              <a:t>n-1</a:t>
            </a:r>
            <a:r>
              <a:rPr lang="en-US"/>
              <a:t>*10</a:t>
            </a:r>
            <a:r>
              <a:rPr lang="en-US" baseline="30000"/>
              <a:t>n-2*</a:t>
            </a:r>
            <a:r>
              <a:rPr lang="en-US" baseline="-25000"/>
              <a:t>...*</a:t>
            </a:r>
            <a:r>
              <a:rPr lang="en-US"/>
              <a:t>a</a:t>
            </a:r>
            <a:r>
              <a:rPr lang="en-US" baseline="-25000"/>
              <a:t>1</a:t>
            </a:r>
            <a:r>
              <a:rPr lang="en-US"/>
              <a:t>*10</a:t>
            </a:r>
            <a:r>
              <a:rPr lang="en-US" baseline="30000"/>
              <a:t>0</a:t>
            </a:r>
            <a:endParaRPr lang="en-US"/>
          </a:p>
          <a:p>
            <a:r>
              <a:rPr lang="en-US"/>
              <a:t>Ví dụ:</a:t>
            </a:r>
          </a:p>
          <a:p>
            <a:pPr lvl="1">
              <a:buFont typeface="Wingdings" pitchFamily="2" charset="2"/>
              <a:buNone/>
            </a:pPr>
            <a:r>
              <a:rPr lang="en-US" sz="1800"/>
              <a:t>		</a:t>
            </a:r>
            <a:r>
              <a:rPr lang="en-US" sz="2200"/>
              <a:t>123 	= 1*10</a:t>
            </a:r>
            <a:r>
              <a:rPr lang="en-US" sz="2200" baseline="30000"/>
              <a:t>2</a:t>
            </a:r>
            <a:r>
              <a:rPr lang="en-US" sz="2200"/>
              <a:t> + 2 * 10</a:t>
            </a:r>
            <a:r>
              <a:rPr lang="en-US" sz="2200" baseline="30000"/>
              <a:t>1</a:t>
            </a:r>
            <a:r>
              <a:rPr lang="en-US" sz="2200"/>
              <a:t> + 3*10</a:t>
            </a:r>
            <a:r>
              <a:rPr lang="en-US" sz="2200" baseline="30000"/>
              <a:t>0</a:t>
            </a:r>
            <a:r>
              <a:rPr lang="en-US" sz="2200"/>
              <a:t> = 100+20+3</a:t>
            </a:r>
          </a:p>
          <a:p>
            <a:pPr lvl="1">
              <a:buFont typeface="Wingdings" pitchFamily="2" charset="2"/>
              <a:buNone/>
            </a:pPr>
            <a:r>
              <a:rPr lang="en-US" sz="2200"/>
              <a:t>123.456 	= 1*10</a:t>
            </a:r>
            <a:r>
              <a:rPr lang="en-US" sz="2200" baseline="30000"/>
              <a:t>2</a:t>
            </a:r>
            <a:r>
              <a:rPr lang="en-US" sz="2200"/>
              <a:t> + 2*10</a:t>
            </a:r>
            <a:r>
              <a:rPr lang="en-US" sz="2200" baseline="30000"/>
              <a:t>1</a:t>
            </a:r>
            <a:r>
              <a:rPr lang="en-US" sz="2200"/>
              <a:t> + 3*10</a:t>
            </a:r>
            <a:r>
              <a:rPr lang="en-US" sz="2200" baseline="30000"/>
              <a:t>0</a:t>
            </a:r>
            <a:r>
              <a:rPr lang="en-US" sz="2200"/>
              <a:t> + 4*10</a:t>
            </a:r>
            <a:r>
              <a:rPr lang="en-US" sz="2200" baseline="30000"/>
              <a:t>-1</a:t>
            </a:r>
            <a:r>
              <a:rPr lang="en-US" sz="2200"/>
              <a:t> + 5*10</a:t>
            </a:r>
            <a:r>
              <a:rPr lang="en-US" sz="2200" baseline="30000"/>
              <a:t>-2</a:t>
            </a:r>
            <a:r>
              <a:rPr lang="en-US" sz="2200"/>
              <a:t> + 6*10</a:t>
            </a:r>
            <a:r>
              <a:rPr lang="en-US" sz="2200" baseline="30000"/>
              <a:t>-3</a:t>
            </a:r>
            <a:r>
              <a:rPr lang="en-US" sz="2200"/>
              <a:t> </a:t>
            </a:r>
          </a:p>
          <a:p>
            <a:pPr lvl="1">
              <a:buFont typeface="Wingdings" pitchFamily="2" charset="2"/>
              <a:buNone/>
            </a:pPr>
            <a:r>
              <a:rPr lang="en-US" sz="2200"/>
              <a:t>			= 100 + 20 + 3 + 0.4 + 0.05 + 0.006</a:t>
            </a:r>
            <a:endParaRPr lang="en-AU" sz="2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1.7.1 </a:t>
            </a:r>
            <a:r>
              <a:rPr lang="en-US"/>
              <a:t>CÁC HỆ SỐ ĐẾM – HỆ NHỊ PHÂN (2)</a:t>
            </a:r>
            <a:endParaRPr lang="en-AU"/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Hệ</a:t>
            </a:r>
            <a:r>
              <a:rPr lang="en-AU" dirty="0"/>
              <a:t> </a:t>
            </a:r>
            <a:r>
              <a:rPr lang="en-AU" dirty="0" err="1"/>
              <a:t>nhị</a:t>
            </a:r>
            <a:r>
              <a:rPr lang="en-AU" dirty="0"/>
              <a:t> </a:t>
            </a:r>
            <a:r>
              <a:rPr lang="en-AU" dirty="0" err="1"/>
              <a:t>phân</a:t>
            </a:r>
            <a:r>
              <a:rPr lang="en-AU" dirty="0"/>
              <a:t> (</a:t>
            </a:r>
            <a:r>
              <a:rPr lang="en-US" dirty="0"/>
              <a:t>Binary numbering system</a:t>
            </a:r>
            <a:r>
              <a:rPr lang="en-AU" dirty="0"/>
              <a:t>) </a:t>
            </a:r>
            <a:r>
              <a:rPr lang="en-AU" dirty="0" err="1"/>
              <a:t>là</a:t>
            </a:r>
            <a:r>
              <a:rPr lang="en-AU" dirty="0"/>
              <a:t> </a:t>
            </a:r>
            <a:r>
              <a:rPr lang="en-AU" dirty="0" err="1"/>
              <a:t>hệ</a:t>
            </a:r>
            <a:r>
              <a:rPr lang="en-AU" dirty="0"/>
              <a:t> </a:t>
            </a:r>
            <a:r>
              <a:rPr lang="en-AU" dirty="0" err="1"/>
              <a:t>đếm</a:t>
            </a:r>
            <a:r>
              <a:rPr lang="en-AU" dirty="0"/>
              <a:t> </a:t>
            </a:r>
            <a:r>
              <a:rPr lang="en-AU" dirty="0" err="1"/>
              <a:t>cơ</a:t>
            </a:r>
            <a:r>
              <a:rPr lang="en-AU" dirty="0"/>
              <a:t> </a:t>
            </a:r>
            <a:r>
              <a:rPr lang="en-AU" dirty="0" err="1"/>
              <a:t>số</a:t>
            </a:r>
            <a:r>
              <a:rPr lang="en-AU" dirty="0"/>
              <a:t> 2 </a:t>
            </a:r>
            <a:r>
              <a:rPr lang="en-AU" dirty="0" err="1"/>
              <a:t>và</a:t>
            </a:r>
            <a:r>
              <a:rPr lang="en-AU" dirty="0"/>
              <a:t> </a:t>
            </a:r>
            <a:r>
              <a:rPr lang="en-AU" dirty="0" err="1"/>
              <a:t>chỉ</a:t>
            </a:r>
            <a:r>
              <a:rPr lang="en-AU" dirty="0"/>
              <a:t> </a:t>
            </a:r>
            <a:r>
              <a:rPr lang="en-AU" dirty="0" err="1"/>
              <a:t>sử</a:t>
            </a:r>
            <a:r>
              <a:rPr lang="en-AU" dirty="0"/>
              <a:t> </a:t>
            </a:r>
            <a:r>
              <a:rPr lang="en-AU" dirty="0" err="1"/>
              <a:t>dụng</a:t>
            </a:r>
            <a:r>
              <a:rPr lang="en-AU" dirty="0"/>
              <a:t> 2 </a:t>
            </a:r>
            <a:r>
              <a:rPr lang="en-AU" dirty="0" err="1"/>
              <a:t>chữ</a:t>
            </a:r>
            <a:r>
              <a:rPr lang="en-AU" dirty="0"/>
              <a:t> </a:t>
            </a:r>
            <a:r>
              <a:rPr lang="en-AU" dirty="0" err="1"/>
              <a:t>số</a:t>
            </a:r>
            <a:r>
              <a:rPr lang="en-AU" dirty="0"/>
              <a:t>: </a:t>
            </a:r>
            <a:r>
              <a:rPr lang="en-US" dirty="0"/>
              <a:t>0 </a:t>
            </a:r>
            <a:r>
              <a:rPr lang="en-US" dirty="0" err="1"/>
              <a:t>và</a:t>
            </a:r>
            <a:r>
              <a:rPr lang="en-US" dirty="0"/>
              <a:t> 1.</a:t>
            </a:r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2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1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: </a:t>
            </a:r>
          </a:p>
          <a:p>
            <a:pPr>
              <a:buNone/>
            </a:pPr>
            <a:r>
              <a:rPr lang="en-US" dirty="0"/>
              <a:t>		(a</a:t>
            </a:r>
            <a:r>
              <a:rPr lang="en-US" baseline="-25000" dirty="0"/>
              <a:t>n</a:t>
            </a:r>
            <a:r>
              <a:rPr lang="en-US" dirty="0"/>
              <a:t>a</a:t>
            </a:r>
            <a:r>
              <a:rPr lang="en-US" baseline="-25000" dirty="0"/>
              <a:t>n-1...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)</a:t>
            </a:r>
            <a:r>
              <a:rPr lang="en-US" baseline="-25000" dirty="0"/>
              <a:t>2</a:t>
            </a:r>
            <a:r>
              <a:rPr lang="en-US" dirty="0"/>
              <a:t> = a</a:t>
            </a:r>
            <a:r>
              <a:rPr lang="en-US" baseline="-25000" dirty="0"/>
              <a:t>n*</a:t>
            </a:r>
            <a:r>
              <a:rPr lang="en-US" dirty="0"/>
              <a:t>2</a:t>
            </a:r>
            <a:r>
              <a:rPr lang="en-US" baseline="30000" dirty="0"/>
              <a:t>n-1 </a:t>
            </a:r>
            <a:r>
              <a:rPr lang="en-US" dirty="0"/>
              <a:t>+</a:t>
            </a:r>
            <a:r>
              <a:rPr lang="en-US" baseline="30000" dirty="0"/>
              <a:t> </a:t>
            </a:r>
            <a:r>
              <a:rPr lang="en-US" dirty="0"/>
              <a:t>a</a:t>
            </a:r>
            <a:r>
              <a:rPr lang="en-US" baseline="-25000" dirty="0"/>
              <a:t>n-1</a:t>
            </a:r>
            <a:r>
              <a:rPr lang="en-US" dirty="0"/>
              <a:t>*2</a:t>
            </a:r>
            <a:r>
              <a:rPr lang="en-US" baseline="30000" dirty="0"/>
              <a:t>n-2</a:t>
            </a:r>
            <a:r>
              <a:rPr lang="en-US" baseline="-25000" dirty="0"/>
              <a:t>...</a:t>
            </a:r>
            <a:r>
              <a:rPr lang="en-US" dirty="0"/>
              <a:t> + a</a:t>
            </a:r>
            <a:r>
              <a:rPr lang="en-US" baseline="-25000" dirty="0"/>
              <a:t>1</a:t>
            </a:r>
            <a:r>
              <a:rPr lang="en-US" dirty="0"/>
              <a:t>*2</a:t>
            </a:r>
            <a:r>
              <a:rPr lang="en-US" baseline="30000" dirty="0"/>
              <a:t>0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/>
              <a:t>(11001010)</a:t>
            </a:r>
            <a:r>
              <a:rPr lang="en-US" sz="2000" baseline="-25000" dirty="0"/>
              <a:t>2 </a:t>
            </a:r>
            <a:r>
              <a:rPr lang="en-US" sz="2000" dirty="0"/>
              <a:t>= 1*2</a:t>
            </a:r>
            <a:r>
              <a:rPr lang="en-US" sz="2000" baseline="30000" dirty="0"/>
              <a:t>7</a:t>
            </a:r>
            <a:r>
              <a:rPr lang="en-US" sz="2000" dirty="0"/>
              <a:t> + 1*2</a:t>
            </a:r>
            <a:r>
              <a:rPr lang="en-US" sz="2000" baseline="30000" dirty="0"/>
              <a:t>6</a:t>
            </a:r>
            <a:r>
              <a:rPr lang="en-US" sz="2000" dirty="0"/>
              <a:t> + 0*2</a:t>
            </a:r>
            <a:r>
              <a:rPr lang="en-US" sz="2000" baseline="30000" dirty="0"/>
              <a:t>5</a:t>
            </a:r>
            <a:r>
              <a:rPr lang="en-US" sz="2000" dirty="0"/>
              <a:t> + 0*2</a:t>
            </a:r>
            <a:r>
              <a:rPr lang="en-US" sz="2000" baseline="30000" dirty="0"/>
              <a:t>4</a:t>
            </a:r>
            <a:r>
              <a:rPr lang="en-US" sz="2000" dirty="0"/>
              <a:t> + 1*2</a:t>
            </a:r>
            <a:r>
              <a:rPr lang="en-US" sz="2000" baseline="30000" dirty="0"/>
              <a:t>3</a:t>
            </a:r>
            <a:r>
              <a:rPr lang="en-US" sz="2000" dirty="0"/>
              <a:t> + 0*2</a:t>
            </a:r>
            <a:r>
              <a:rPr lang="en-US" sz="2000" baseline="30000" dirty="0"/>
              <a:t>2</a:t>
            </a:r>
            <a:r>
              <a:rPr lang="en-US" sz="2000" dirty="0"/>
              <a:t> + 1*2</a:t>
            </a:r>
            <a:r>
              <a:rPr lang="en-US" sz="2000" baseline="30000" dirty="0"/>
              <a:t>1</a:t>
            </a:r>
            <a:r>
              <a:rPr lang="en-US" sz="2000" dirty="0"/>
              <a:t> + 0*2</a:t>
            </a:r>
            <a:r>
              <a:rPr lang="en-US" sz="2000" baseline="30000" dirty="0"/>
              <a:t>0</a:t>
            </a:r>
            <a:r>
              <a:rPr lang="en-US" sz="2000" dirty="0"/>
              <a:t> 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/>
              <a:t>			 = 128 + 64 + 8 + 2 = (202)</a:t>
            </a:r>
            <a:r>
              <a:rPr lang="en-US" sz="2000" baseline="-25000" dirty="0"/>
              <a:t>10</a:t>
            </a:r>
            <a:r>
              <a:rPr lang="en-US" dirty="0"/>
              <a:t> </a:t>
            </a:r>
            <a:endParaRPr lang="en-AU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1.7.1 </a:t>
            </a:r>
            <a:r>
              <a:rPr lang="en-US"/>
              <a:t>CÁC HỆ SỐ ĐẾM – HỆ NHỊ PHÂN (2)</a:t>
            </a:r>
            <a:endParaRPr lang="en-AU"/>
          </a:p>
        </p:txBody>
      </p:sp>
      <p:pic>
        <p:nvPicPr>
          <p:cNvPr id="2508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345363" cy="392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0886" name="Text Box 6"/>
          <p:cNvSpPr txBox="1">
            <a:spLocks noChangeArrowheads="1"/>
          </p:cNvSpPr>
          <p:nvPr/>
        </p:nvSpPr>
        <p:spPr bwMode="auto">
          <a:xfrm>
            <a:off x="1228725" y="5497513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b="0"/>
              <a:t>Chuyển từ số hệ 10 sang số hệ 2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1.7.1 </a:t>
            </a:r>
            <a:r>
              <a:rPr lang="en-US"/>
              <a:t>CÁC HỆ SỐ ĐẾM – HỆ THẬP LỤC PHÂN (16)</a:t>
            </a:r>
            <a:endParaRPr lang="en-AU"/>
          </a:p>
        </p:txBody>
      </p:sp>
      <p:sp>
        <p:nvSpPr>
          <p:cNvPr id="2529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756650" cy="2381250"/>
          </a:xfrm>
        </p:spPr>
        <p:txBody>
          <a:bodyPr/>
          <a:lstStyle/>
          <a:p>
            <a:r>
              <a:rPr lang="en-AU"/>
              <a:t>Hệ thập lục phân (Hexad</a:t>
            </a:r>
            <a:r>
              <a:rPr lang="en-US"/>
              <a:t>ecimal numbering system</a:t>
            </a:r>
            <a:r>
              <a:rPr lang="en-AU"/>
              <a:t>) là hệ đếm cơ số 16 và sử dụng 16 chữ số: </a:t>
            </a:r>
            <a:r>
              <a:rPr lang="en-US"/>
              <a:t>0, 1, 2, 3, 4, 5, 6, 7, 8, 9, A, B, C, D, E, F.</a:t>
            </a:r>
          </a:p>
          <a:p>
            <a:r>
              <a:rPr lang="en-US"/>
              <a:t>Mỗi số trong hệ 16 được biểu diễn bởi 4 chữ số trong hệ nhị phân:</a:t>
            </a:r>
            <a:endParaRPr lang="en-AU" sz="2600"/>
          </a:p>
        </p:txBody>
      </p:sp>
      <p:pic>
        <p:nvPicPr>
          <p:cNvPr id="2529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91000"/>
            <a:ext cx="8302625" cy="10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1.7.2 TỔ CHỨC DỮ LIỆU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Bits: </a:t>
            </a:r>
          </a:p>
          <a:p>
            <a:pPr lvl="1"/>
            <a:r>
              <a:rPr lang="en-US"/>
              <a:t>Bit là đơn vị lưu trữ nhỏ nhất.</a:t>
            </a:r>
          </a:p>
          <a:p>
            <a:pPr lvl="1"/>
            <a:r>
              <a:rPr lang="en-US"/>
              <a:t>Một bit chỉ có thể lưu 2 giá trị: 0 hoặc 1, hay đúng hoặc sai.</a:t>
            </a:r>
          </a:p>
          <a:p>
            <a:r>
              <a:rPr lang="en-US"/>
              <a:t>Nibbles:</a:t>
            </a:r>
          </a:p>
          <a:p>
            <a:pPr lvl="1"/>
            <a:r>
              <a:rPr lang="en-US"/>
              <a:t>Một nibble là một nhóm của 4 bits</a:t>
            </a:r>
          </a:p>
          <a:p>
            <a:pPr lvl="1"/>
            <a:r>
              <a:rPr lang="en-US"/>
              <a:t>Một nibble có thể lưu tối đa 16 giá trị, từ (0000)</a:t>
            </a:r>
            <a:r>
              <a:rPr lang="en-US" baseline="-25000"/>
              <a:t>2</a:t>
            </a:r>
            <a:r>
              <a:rPr lang="en-US"/>
              <a:t> đến (1111)</a:t>
            </a:r>
            <a:r>
              <a:rPr lang="en-US" baseline="-25000"/>
              <a:t>2</a:t>
            </a:r>
            <a:r>
              <a:rPr lang="en-US"/>
              <a:t>, hoặc một chữ số thập lục phân.</a:t>
            </a:r>
            <a:endParaRPr lang="en-A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1.7.2 TỔ CHỨC DỮ LIỆU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756650" cy="2066925"/>
          </a:xfrm>
        </p:spPr>
        <p:txBody>
          <a:bodyPr/>
          <a:lstStyle/>
          <a:p>
            <a:r>
              <a:rPr lang="en-US"/>
              <a:t>Bytes:</a:t>
            </a:r>
          </a:p>
          <a:p>
            <a:pPr lvl="1"/>
            <a:r>
              <a:rPr lang="en-US"/>
              <a:t>Một byte là một nhóm của 8 bits hoặc 2 nibbles.</a:t>
            </a:r>
          </a:p>
          <a:p>
            <a:pPr lvl="1"/>
            <a:r>
              <a:rPr lang="en-US"/>
              <a:t>Một byte có thể lưu đến 256 giá trị, từ (0000 0000)</a:t>
            </a:r>
            <a:r>
              <a:rPr lang="en-US" baseline="-25000"/>
              <a:t>2</a:t>
            </a:r>
            <a:r>
              <a:rPr lang="en-US"/>
              <a:t> đến (1111 1111)</a:t>
            </a:r>
            <a:r>
              <a:rPr lang="en-US" baseline="-25000"/>
              <a:t>2</a:t>
            </a:r>
            <a:r>
              <a:rPr lang="en-US"/>
              <a:t>, hoặc từ (00)</a:t>
            </a:r>
            <a:r>
              <a:rPr lang="en-US" baseline="-25000"/>
              <a:t>16</a:t>
            </a:r>
            <a:r>
              <a:rPr lang="en-US"/>
              <a:t> đến (FF)</a:t>
            </a:r>
            <a:r>
              <a:rPr lang="en-US" baseline="-25000"/>
              <a:t>16</a:t>
            </a:r>
            <a:r>
              <a:rPr lang="en-US"/>
              <a:t>.</a:t>
            </a:r>
            <a:endParaRPr lang="en-AU"/>
          </a:p>
        </p:txBody>
      </p:sp>
      <p:pic>
        <p:nvPicPr>
          <p:cNvPr id="254980" name="Picture 4" descr="DataRepresentatio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88" y="4065588"/>
            <a:ext cx="3260725" cy="97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981" name="Picture 5" descr="DataRepresentation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114800"/>
            <a:ext cx="299720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1.7.2 TỔ CHỨC DỮ LIỆU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756650" cy="2066925"/>
          </a:xfrm>
        </p:spPr>
        <p:txBody>
          <a:bodyPr/>
          <a:lstStyle/>
          <a:p>
            <a:r>
              <a:rPr lang="en-US"/>
              <a:t>Words (từ):</a:t>
            </a:r>
          </a:p>
          <a:p>
            <a:pPr lvl="1"/>
            <a:r>
              <a:rPr lang="en-US"/>
              <a:t>Một word là một nhóm của 16 bits, hoặc 2 bytes</a:t>
            </a:r>
          </a:p>
          <a:p>
            <a:pPr lvl="1"/>
            <a:r>
              <a:rPr lang="en-US"/>
              <a:t>Một word có thể lưu đến 2</a:t>
            </a:r>
            <a:r>
              <a:rPr lang="en-US" baseline="30000"/>
              <a:t>16</a:t>
            </a:r>
            <a:r>
              <a:rPr lang="en-US"/>
              <a:t> (65536) giá trị, từ (0000)</a:t>
            </a:r>
            <a:r>
              <a:rPr lang="en-US" baseline="-25000"/>
              <a:t>16</a:t>
            </a:r>
            <a:r>
              <a:rPr lang="en-US"/>
              <a:t> đến (FFFF)</a:t>
            </a:r>
            <a:r>
              <a:rPr lang="en-US" baseline="-25000"/>
              <a:t>16</a:t>
            </a:r>
            <a:r>
              <a:rPr lang="en-US"/>
              <a:t>.</a:t>
            </a:r>
            <a:endParaRPr lang="en-AU"/>
          </a:p>
        </p:txBody>
      </p:sp>
      <p:pic>
        <p:nvPicPr>
          <p:cNvPr id="256006" name="Picture 6" descr="DataRepresentation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5" y="3532188"/>
            <a:ext cx="5913438" cy="93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07" name="Picture 7" descr="DataRepresentation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963" y="4775200"/>
            <a:ext cx="5797550" cy="117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1.7.2 TỔ CHỨC DỮ LIỆU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756650" cy="2066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Double words (từ kép):</a:t>
            </a:r>
          </a:p>
          <a:p>
            <a:pPr lvl="1">
              <a:lnSpc>
                <a:spcPct val="90000"/>
              </a:lnSpc>
            </a:pPr>
            <a:r>
              <a:rPr lang="en-US"/>
              <a:t>Một double word là một nhóm 32 bits, hoặc 4 bytes, hoặc 2 words</a:t>
            </a:r>
          </a:p>
          <a:p>
            <a:pPr lvl="1">
              <a:lnSpc>
                <a:spcPct val="90000"/>
              </a:lnSpc>
            </a:pPr>
            <a:r>
              <a:rPr lang="en-US"/>
              <a:t>Một double word có thể lưu đến 2</a:t>
            </a:r>
            <a:r>
              <a:rPr lang="en-US" baseline="30000"/>
              <a:t>32</a:t>
            </a:r>
            <a:r>
              <a:rPr lang="en-US"/>
              <a:t> giá trị, từ (0000 0000)</a:t>
            </a:r>
            <a:r>
              <a:rPr lang="en-US" baseline="-25000"/>
              <a:t>16</a:t>
            </a:r>
            <a:r>
              <a:rPr lang="en-US"/>
              <a:t> đến (FFFF FFFF)</a:t>
            </a:r>
            <a:r>
              <a:rPr lang="en-US" baseline="-25000"/>
              <a:t>16</a:t>
            </a:r>
            <a:r>
              <a:rPr lang="en-US"/>
              <a:t>.</a:t>
            </a:r>
            <a:endParaRPr lang="en-AU"/>
          </a:p>
        </p:txBody>
      </p:sp>
      <p:pic>
        <p:nvPicPr>
          <p:cNvPr id="257030" name="Picture 6" descr="DataRepresentation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3644900"/>
            <a:ext cx="6943725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031" name="Picture 7" descr="DataRepresentation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8" y="4968875"/>
            <a:ext cx="6964362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1.7.3 SỐ CÓ DẤU VÀ KHÔNG DẤU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Trong hệ 2, bít bên trái nhất của đơn vị lưu trữ được sử dụng để biểu diễn dấu của số có dấu:</a:t>
            </a:r>
          </a:p>
          <a:p>
            <a:pPr lvl="1"/>
            <a:r>
              <a:rPr lang="en-AU"/>
              <a:t>Bít bên trái nhất là 1 </a:t>
            </a:r>
            <a:r>
              <a:rPr lang="en-AU">
                <a:sym typeface="Wingdings" pitchFamily="2" charset="2"/>
              </a:rPr>
              <a:t> số âm</a:t>
            </a:r>
          </a:p>
          <a:p>
            <a:pPr lvl="1"/>
            <a:r>
              <a:rPr lang="en-AU"/>
              <a:t>Bít bên trái nhất là 0 </a:t>
            </a:r>
            <a:r>
              <a:rPr lang="en-AU">
                <a:sym typeface="Wingdings" pitchFamily="2" charset="2"/>
              </a:rPr>
              <a:t> số dương</a:t>
            </a:r>
          </a:p>
          <a:p>
            <a:r>
              <a:rPr lang="en-AU">
                <a:sym typeface="Wingdings" pitchFamily="2" charset="2"/>
              </a:rPr>
              <a:t>Ví dụ: nếu sử dụng 4 bít là đơn vị lưu trữ</a:t>
            </a:r>
          </a:p>
          <a:p>
            <a:pPr lvl="1"/>
            <a:r>
              <a:rPr lang="en-AU">
                <a:sym typeface="Wingdings" pitchFamily="2" charset="2"/>
              </a:rPr>
              <a:t>0011, 0111, 0101 là các số dương</a:t>
            </a:r>
          </a:p>
          <a:p>
            <a:pPr lvl="1"/>
            <a:r>
              <a:rPr lang="en-AU">
                <a:sym typeface="Wingdings" pitchFamily="2" charset="2"/>
              </a:rPr>
              <a:t>1011, 1111, 1101 là các số âm</a:t>
            </a:r>
          </a:p>
          <a:p>
            <a:r>
              <a:rPr lang="en-AU">
                <a:sym typeface="Wingdings" pitchFamily="2" charset="2"/>
              </a:rPr>
              <a:t>Với các số không dấu, tất cả các bít được sử dụng để biểu diễn giá trị của số.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1.7.3 SỐ CÓ DẤU VÀ KHÔNG DẤU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Miền</a:t>
            </a:r>
            <a:r>
              <a:rPr lang="en-AU" dirty="0"/>
              <a:t> </a:t>
            </a:r>
            <a:r>
              <a:rPr lang="en-AU" dirty="0" err="1"/>
              <a:t>giá</a:t>
            </a:r>
            <a:r>
              <a:rPr lang="en-AU" dirty="0"/>
              <a:t> </a:t>
            </a:r>
            <a:r>
              <a:rPr lang="en-AU" dirty="0" err="1"/>
              <a:t>trị</a:t>
            </a:r>
            <a:r>
              <a:rPr lang="en-AU" dirty="0"/>
              <a:t> </a:t>
            </a:r>
            <a:r>
              <a:rPr lang="en-AU" dirty="0" err="1"/>
              <a:t>có</a:t>
            </a:r>
            <a:r>
              <a:rPr lang="en-AU" dirty="0"/>
              <a:t> </a:t>
            </a:r>
            <a:r>
              <a:rPr lang="en-AU" dirty="0" err="1"/>
              <a:t>thể</a:t>
            </a:r>
            <a:r>
              <a:rPr lang="en-AU" dirty="0"/>
              <a:t> </a:t>
            </a:r>
            <a:r>
              <a:rPr lang="en-AU" dirty="0" err="1"/>
              <a:t>biểu</a:t>
            </a:r>
            <a:r>
              <a:rPr lang="en-AU" dirty="0"/>
              <a:t> </a:t>
            </a:r>
            <a:r>
              <a:rPr lang="en-AU" dirty="0" err="1"/>
              <a:t>diễn</a:t>
            </a:r>
            <a:r>
              <a:rPr lang="en-AU" dirty="0"/>
              <a:t> </a:t>
            </a:r>
            <a:r>
              <a:rPr lang="en-AU" dirty="0" err="1"/>
              <a:t>của</a:t>
            </a:r>
            <a:r>
              <a:rPr lang="en-AU" dirty="0"/>
              <a:t> </a:t>
            </a:r>
            <a:r>
              <a:rPr lang="en-AU" dirty="0" err="1"/>
              <a:t>một</a:t>
            </a:r>
            <a:r>
              <a:rPr lang="en-AU" dirty="0"/>
              <a:t> </a:t>
            </a:r>
            <a:r>
              <a:rPr lang="en-AU" dirty="0" err="1"/>
              <a:t>số</a:t>
            </a:r>
            <a:r>
              <a:rPr lang="en-AU" dirty="0"/>
              <a:t> </a:t>
            </a:r>
            <a:r>
              <a:rPr lang="en-AU" dirty="0" err="1"/>
              <a:t>gồm</a:t>
            </a:r>
            <a:r>
              <a:rPr lang="en-AU" dirty="0"/>
              <a:t> n </a:t>
            </a:r>
            <a:r>
              <a:rPr lang="en-AU" dirty="0" err="1"/>
              <a:t>bít</a:t>
            </a:r>
            <a:r>
              <a:rPr lang="en-AU" dirty="0"/>
              <a:t>:</a:t>
            </a:r>
          </a:p>
          <a:p>
            <a:pPr lvl="1"/>
            <a:r>
              <a:rPr lang="en-AU" dirty="0" err="1">
                <a:sym typeface="Wingdings" pitchFamily="2" charset="2"/>
              </a:rPr>
              <a:t>Số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 err="1">
                <a:sym typeface="Wingdings" pitchFamily="2" charset="2"/>
              </a:rPr>
              <a:t>âm</a:t>
            </a:r>
            <a:r>
              <a:rPr lang="en-AU" dirty="0">
                <a:sym typeface="Wingdings" pitchFamily="2" charset="2"/>
              </a:rPr>
              <a:t>: </a:t>
            </a:r>
            <a:r>
              <a:rPr lang="en-AU" dirty="0" err="1">
                <a:sym typeface="Wingdings" pitchFamily="2" charset="2"/>
              </a:rPr>
              <a:t>từ</a:t>
            </a:r>
            <a:r>
              <a:rPr lang="en-AU" dirty="0">
                <a:sym typeface="Wingdings" pitchFamily="2" charset="2"/>
              </a:rPr>
              <a:t> -2</a:t>
            </a:r>
            <a:r>
              <a:rPr lang="en-AU" baseline="30000" dirty="0">
                <a:sym typeface="Wingdings" pitchFamily="2" charset="2"/>
              </a:rPr>
              <a:t>n-1</a:t>
            </a:r>
            <a:r>
              <a:rPr lang="en-AU" dirty="0">
                <a:sym typeface="Wingdings" pitchFamily="2" charset="2"/>
              </a:rPr>
              <a:t> -1đến + 2</a:t>
            </a:r>
            <a:r>
              <a:rPr lang="en-AU" baseline="30000" dirty="0">
                <a:sym typeface="Wingdings" pitchFamily="2" charset="2"/>
              </a:rPr>
              <a:t>n-1</a:t>
            </a:r>
            <a:endParaRPr lang="en-AU" dirty="0">
              <a:sym typeface="Wingdings" pitchFamily="2" charset="2"/>
            </a:endParaRPr>
          </a:p>
          <a:p>
            <a:pPr lvl="2"/>
            <a:r>
              <a:rPr lang="en-AU" dirty="0">
                <a:sym typeface="Wingdings" pitchFamily="2" charset="2"/>
              </a:rPr>
              <a:t>8 bits: </a:t>
            </a:r>
            <a:r>
              <a:rPr lang="en-AU" dirty="0" err="1">
                <a:sym typeface="Wingdings" pitchFamily="2" charset="2"/>
              </a:rPr>
              <a:t>từ</a:t>
            </a:r>
            <a:r>
              <a:rPr lang="en-AU" dirty="0">
                <a:sym typeface="Wingdings" pitchFamily="2" charset="2"/>
              </a:rPr>
              <a:t> -127 </a:t>
            </a:r>
            <a:r>
              <a:rPr lang="en-AU" dirty="0" err="1">
                <a:sym typeface="Wingdings" pitchFamily="2" charset="2"/>
              </a:rPr>
              <a:t>đến</a:t>
            </a:r>
            <a:r>
              <a:rPr lang="en-AU" dirty="0">
                <a:sym typeface="Wingdings" pitchFamily="2" charset="2"/>
              </a:rPr>
              <a:t> +127</a:t>
            </a:r>
          </a:p>
          <a:p>
            <a:pPr lvl="2"/>
            <a:r>
              <a:rPr lang="en-AU" dirty="0">
                <a:sym typeface="Wingdings" pitchFamily="2" charset="2"/>
              </a:rPr>
              <a:t>16 bits: </a:t>
            </a:r>
            <a:r>
              <a:rPr lang="en-AU" dirty="0" err="1">
                <a:sym typeface="Wingdings" pitchFamily="2" charset="2"/>
              </a:rPr>
              <a:t>từ</a:t>
            </a:r>
            <a:r>
              <a:rPr lang="en-AU" dirty="0">
                <a:sym typeface="Wingdings" pitchFamily="2" charset="2"/>
              </a:rPr>
              <a:t> -32767 </a:t>
            </a:r>
            <a:r>
              <a:rPr lang="en-AU" dirty="0" err="1">
                <a:sym typeface="Wingdings" pitchFamily="2" charset="2"/>
              </a:rPr>
              <a:t>đến</a:t>
            </a:r>
            <a:r>
              <a:rPr lang="en-AU" dirty="0">
                <a:sym typeface="Wingdings" pitchFamily="2" charset="2"/>
              </a:rPr>
              <a:t> +32767</a:t>
            </a:r>
          </a:p>
          <a:p>
            <a:pPr lvl="2"/>
            <a:r>
              <a:rPr lang="en-AU" dirty="0">
                <a:sym typeface="Wingdings" pitchFamily="2" charset="2"/>
              </a:rPr>
              <a:t>32 bits: </a:t>
            </a:r>
            <a:r>
              <a:rPr lang="en-AU" dirty="0" err="1">
                <a:sym typeface="Wingdings" pitchFamily="2" charset="2"/>
              </a:rPr>
              <a:t>từ</a:t>
            </a:r>
            <a:r>
              <a:rPr lang="en-AU" dirty="0">
                <a:sym typeface="Wingdings" pitchFamily="2" charset="2"/>
              </a:rPr>
              <a:t> -2,147,483,647 </a:t>
            </a:r>
            <a:r>
              <a:rPr lang="en-AU" dirty="0" err="1">
                <a:sym typeface="Wingdings" pitchFamily="2" charset="2"/>
              </a:rPr>
              <a:t>đến</a:t>
            </a:r>
            <a:r>
              <a:rPr lang="en-AU" dirty="0">
                <a:sym typeface="Wingdings" pitchFamily="2" charset="2"/>
              </a:rPr>
              <a:t> +2,147,483,647</a:t>
            </a:r>
          </a:p>
          <a:p>
            <a:pPr lvl="1"/>
            <a:r>
              <a:rPr lang="en-AU" dirty="0" err="1">
                <a:sym typeface="Wingdings" pitchFamily="2" charset="2"/>
              </a:rPr>
              <a:t>Số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AU" dirty="0" err="1">
                <a:sym typeface="Wingdings" pitchFamily="2" charset="2"/>
              </a:rPr>
              <a:t>dương</a:t>
            </a:r>
            <a:r>
              <a:rPr lang="en-AU" dirty="0">
                <a:sym typeface="Wingdings" pitchFamily="2" charset="2"/>
              </a:rPr>
              <a:t>: </a:t>
            </a:r>
            <a:r>
              <a:rPr lang="en-AU" dirty="0" err="1">
                <a:sym typeface="Wingdings" pitchFamily="2" charset="2"/>
              </a:rPr>
              <a:t>từ</a:t>
            </a:r>
            <a:r>
              <a:rPr lang="en-AU" dirty="0">
                <a:sym typeface="Wingdings" pitchFamily="2" charset="2"/>
              </a:rPr>
              <a:t> 0 </a:t>
            </a:r>
            <a:r>
              <a:rPr lang="en-AU" dirty="0" err="1">
                <a:sym typeface="Wingdings" pitchFamily="2" charset="2"/>
              </a:rPr>
              <a:t>đến</a:t>
            </a:r>
            <a:r>
              <a:rPr lang="en-AU" dirty="0">
                <a:sym typeface="Wingdings" pitchFamily="2" charset="2"/>
              </a:rPr>
              <a:t> 2</a:t>
            </a:r>
            <a:r>
              <a:rPr lang="en-AU" baseline="30000" dirty="0">
                <a:sym typeface="Wingdings" pitchFamily="2" charset="2"/>
              </a:rPr>
              <a:t>n</a:t>
            </a:r>
            <a:r>
              <a:rPr lang="en-AU" dirty="0">
                <a:sym typeface="Wingdings" pitchFamily="2" charset="2"/>
              </a:rPr>
              <a:t> -1</a:t>
            </a:r>
            <a:endParaRPr lang="en-AU" baseline="30000" dirty="0">
              <a:sym typeface="Wingdings" pitchFamily="2" charset="2"/>
            </a:endParaRPr>
          </a:p>
          <a:p>
            <a:pPr lvl="2"/>
            <a:r>
              <a:rPr lang="en-AU" dirty="0">
                <a:sym typeface="Wingdings" pitchFamily="2" charset="2"/>
              </a:rPr>
              <a:t>8 bits: </a:t>
            </a:r>
            <a:r>
              <a:rPr lang="en-AU" dirty="0" err="1">
                <a:sym typeface="Wingdings" pitchFamily="2" charset="2"/>
              </a:rPr>
              <a:t>từ</a:t>
            </a:r>
            <a:r>
              <a:rPr lang="en-AU" dirty="0">
                <a:sym typeface="Wingdings" pitchFamily="2" charset="2"/>
              </a:rPr>
              <a:t> 0 </a:t>
            </a:r>
            <a:r>
              <a:rPr lang="en-AU" dirty="0" err="1">
                <a:sym typeface="Wingdings" pitchFamily="2" charset="2"/>
              </a:rPr>
              <a:t>đến</a:t>
            </a:r>
            <a:r>
              <a:rPr lang="en-AU" dirty="0">
                <a:sym typeface="Wingdings" pitchFamily="2" charset="2"/>
              </a:rPr>
              <a:t> 255</a:t>
            </a:r>
          </a:p>
          <a:p>
            <a:pPr lvl="2"/>
            <a:r>
              <a:rPr lang="en-AU" dirty="0">
                <a:sym typeface="Wingdings" pitchFamily="2" charset="2"/>
              </a:rPr>
              <a:t>16 bits: </a:t>
            </a:r>
            <a:r>
              <a:rPr lang="en-AU" dirty="0" err="1">
                <a:sym typeface="Wingdings" pitchFamily="2" charset="2"/>
              </a:rPr>
              <a:t>từ</a:t>
            </a:r>
            <a:r>
              <a:rPr lang="en-AU" dirty="0">
                <a:sym typeface="Wingdings" pitchFamily="2" charset="2"/>
              </a:rPr>
              <a:t> 0 </a:t>
            </a:r>
            <a:r>
              <a:rPr lang="en-AU" dirty="0" err="1">
                <a:sym typeface="Wingdings" pitchFamily="2" charset="2"/>
              </a:rPr>
              <a:t>đến</a:t>
            </a:r>
            <a:r>
              <a:rPr lang="en-AU" dirty="0">
                <a:sym typeface="Wingdings" pitchFamily="2" charset="2"/>
              </a:rPr>
              <a:t> 65535</a:t>
            </a:r>
          </a:p>
          <a:p>
            <a:pPr lvl="2"/>
            <a:r>
              <a:rPr lang="en-AU" dirty="0">
                <a:sym typeface="Wingdings" pitchFamily="2" charset="2"/>
              </a:rPr>
              <a:t>32 bits: </a:t>
            </a:r>
            <a:r>
              <a:rPr lang="en-AU" dirty="0" err="1">
                <a:sym typeface="Wingdings" pitchFamily="2" charset="2"/>
              </a:rPr>
              <a:t>từ</a:t>
            </a:r>
            <a:r>
              <a:rPr lang="en-AU" dirty="0">
                <a:sym typeface="Wingdings" pitchFamily="2" charset="2"/>
              </a:rPr>
              <a:t> 0 </a:t>
            </a:r>
            <a:r>
              <a:rPr lang="en-AU" dirty="0" err="1">
                <a:sym typeface="Wingdings" pitchFamily="2" charset="2"/>
              </a:rPr>
              <a:t>đến</a:t>
            </a:r>
            <a:r>
              <a:rPr lang="en-AU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4,294,967,295</a:t>
            </a:r>
            <a:endParaRPr lang="en-AU" dirty="0">
              <a:sym typeface="Wingdings" pitchFamily="2" charset="2"/>
            </a:endParaRPr>
          </a:p>
          <a:p>
            <a:pPr lvl="1"/>
            <a:endParaRPr lang="en-AU" dirty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 KIẾN TRÚC &amp; TỔ CHỨC MÁY TÍNH (tiếp)</a:t>
            </a:r>
            <a:endParaRPr lang="en-AU"/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382000" cy="4449763"/>
          </a:xfrm>
        </p:spPr>
        <p:txBody>
          <a:bodyPr/>
          <a:lstStyle/>
          <a:p>
            <a:pPr marL="577850" indent="-577850"/>
            <a:endParaRPr lang="en-AU"/>
          </a:p>
          <a:p>
            <a:pPr marL="952500" lvl="1" indent="-495300">
              <a:buFont typeface="Wingdings" pitchFamily="2" charset="2"/>
              <a:buAutoNum type="romanLcPeriod" startAt="2"/>
            </a:pPr>
            <a:r>
              <a:rPr lang="en-AU"/>
              <a:t>Vi kiến trúc (micro-architecture), còn được gọi là tổ chức máy tính là mô tả về hệ thống ở mức thấp, liên quan đến các vấn đề:</a:t>
            </a:r>
          </a:p>
          <a:p>
            <a:pPr marL="1327150" lvl="2" indent="-412750"/>
            <a:r>
              <a:rPr lang="en-AU"/>
              <a:t>Các thành phần phần cứng của máy tính kết nối với nhau như thế nào?</a:t>
            </a:r>
          </a:p>
          <a:p>
            <a:pPr marL="1327150" lvl="2" indent="-412750"/>
            <a:r>
              <a:rPr lang="en-AU"/>
              <a:t>Các thành phần phần cứng của máy tính tương tác với nhau như thế nào để thực thi tập lệnh?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1.7.4 BẢNG MÃ ASCII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ASCII (American Standard Code for Information Interchange) là bảng mã các ký tự chuẩn tiếng Anh;</a:t>
            </a:r>
          </a:p>
          <a:p>
            <a:r>
              <a:rPr lang="en-AU"/>
              <a:t>Sử dụng 8 bít để biểu diễn 1 ký tự</a:t>
            </a:r>
          </a:p>
          <a:p>
            <a:r>
              <a:rPr lang="en-AU"/>
              <a:t>Bảng ASCII định nghĩa 128 ký tự thông thường:</a:t>
            </a:r>
          </a:p>
          <a:p>
            <a:pPr lvl="1"/>
            <a:r>
              <a:rPr lang="en-AU"/>
              <a:t>Các ký tự 0-31 và số 127 là  ký tự điều khiển (không in ra được)</a:t>
            </a:r>
          </a:p>
          <a:p>
            <a:pPr lvl="1"/>
            <a:r>
              <a:rPr lang="en-AU"/>
              <a:t>Các ký tự 32-126 ký tự có thể in được (gồm cả dấu trắng)</a:t>
            </a:r>
          </a:p>
          <a:p>
            <a:r>
              <a:rPr lang="en-AU"/>
              <a:t>Các vị trí còn lại trong bảng (128-255) để dành cho sử dụng trong tương lai.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1.7.4 BẢNG MÃ ASCII – CÁC KÝ TỰ ĐIỀU KHIỂN</a:t>
            </a:r>
          </a:p>
        </p:txBody>
      </p:sp>
      <p:pic>
        <p:nvPicPr>
          <p:cNvPr id="261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7343775" cy="468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1.7.4 BẢNG MÃ ASCII – CÁC KÝ TỰ IN ĐƯỢC</a:t>
            </a:r>
          </a:p>
        </p:txBody>
      </p:sp>
      <p:pic>
        <p:nvPicPr>
          <p:cNvPr id="262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1436688"/>
            <a:ext cx="7864475" cy="463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CÂU HỎI ÔN TẬP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AU"/>
              <a:t>Phân biệt khái niệm kiến trúc &amp; tổ chức máy tính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AU"/>
              <a:t>Nêu sơ đồ khối và mô tả chức năng từng khối của máy tính?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AU"/>
              <a:t>So sánh hai kiến trúc von-Neumann và Harvard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AU"/>
              <a:t>Nhận dạng các thành phần phần cứng của cấu trúc máy tính hiện đại.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AU"/>
              <a:t>Các hệ đếm 2, 10 và 16.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AU"/>
              <a:t>Các đơn vị lưu trữ dữ liệu trên máy tính.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 KIẾN TRÚC &amp; TỔ CHỨC MÁY TÍNH (tiếp)</a:t>
            </a:r>
            <a:endParaRPr lang="en-AU"/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382000" cy="4449763"/>
          </a:xfrm>
        </p:spPr>
        <p:txBody>
          <a:bodyPr/>
          <a:lstStyle/>
          <a:p>
            <a:pPr marL="577850" indent="-577850"/>
            <a:endParaRPr lang="en-AU"/>
          </a:p>
          <a:p>
            <a:pPr marL="952500" lvl="1" indent="-495300">
              <a:buFont typeface="Wingdings" pitchFamily="2" charset="2"/>
              <a:buAutoNum type="romanLcPeriod" startAt="2"/>
            </a:pPr>
            <a:r>
              <a:rPr lang="en-AU"/>
              <a:t>Thiết kế hệ thống (System Design) bao gồm tất cả các thành phần phần cứng khác trong hệ thống tính toán, như:</a:t>
            </a:r>
          </a:p>
          <a:p>
            <a:pPr marL="1327150" lvl="2" indent="-412750">
              <a:buFont typeface="Wingdings" pitchFamily="2" charset="2"/>
              <a:buChar char="§"/>
            </a:pPr>
            <a:r>
              <a:rPr lang="en-AU"/>
              <a:t>Hệ thống kết nối như bus và các chuyển mạch</a:t>
            </a:r>
          </a:p>
          <a:p>
            <a:pPr marL="1327150" lvl="2" indent="-412750">
              <a:buFont typeface="Wingdings" pitchFamily="2" charset="2"/>
              <a:buChar char="§"/>
            </a:pPr>
            <a:r>
              <a:rPr lang="en-AU"/>
              <a:t>Điều khiển bộ nhớ và quản lý phân cấp hệ thống nhớ</a:t>
            </a:r>
          </a:p>
          <a:p>
            <a:pPr marL="1327150" lvl="2" indent="-412750">
              <a:buFont typeface="Wingdings" pitchFamily="2" charset="2"/>
              <a:buChar char="§"/>
            </a:pPr>
            <a:r>
              <a:rPr lang="en-AU"/>
              <a:t>Các cơ chế giảm tải cho CPU như là DMA</a:t>
            </a:r>
          </a:p>
          <a:p>
            <a:pPr marL="1327150" lvl="2" indent="-412750">
              <a:buFont typeface="Wingdings" pitchFamily="2" charset="2"/>
              <a:buChar char="§"/>
            </a:pPr>
            <a:r>
              <a:rPr lang="en-AU"/>
              <a:t>Các vấn đề khác như đa xử lý.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1.2 CẤU TRÚC &amp; CÁC THÀNH PHẦN CHỨC NĂNG</a:t>
            </a:r>
            <a:endParaRPr lang="en-AU" sz="2600"/>
          </a:p>
        </p:txBody>
      </p:sp>
      <p:pic>
        <p:nvPicPr>
          <p:cNvPr id="21608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5" y="1485900"/>
            <a:ext cx="6916738" cy="454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085" name="Text Box 21"/>
          <p:cNvSpPr txBox="1">
            <a:spLocks noChangeArrowheads="1"/>
          </p:cNvSpPr>
          <p:nvPr/>
        </p:nvSpPr>
        <p:spPr bwMode="auto">
          <a:xfrm>
            <a:off x="611560" y="4797152"/>
            <a:ext cx="2209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2000" dirty="0" err="1">
                <a:solidFill>
                  <a:schemeClr val="tx2"/>
                </a:solidFill>
              </a:rPr>
              <a:t>Sơ</a:t>
            </a:r>
            <a:r>
              <a:rPr lang="en-AU" sz="2000" dirty="0">
                <a:solidFill>
                  <a:schemeClr val="tx2"/>
                </a:solidFill>
              </a:rPr>
              <a:t> </a:t>
            </a:r>
            <a:r>
              <a:rPr lang="en-AU" sz="2000" dirty="0" err="1">
                <a:solidFill>
                  <a:schemeClr val="tx2"/>
                </a:solidFill>
              </a:rPr>
              <a:t>đồ</a:t>
            </a:r>
            <a:r>
              <a:rPr lang="en-AU" sz="2000" dirty="0">
                <a:solidFill>
                  <a:schemeClr val="tx2"/>
                </a:solidFill>
              </a:rPr>
              <a:t> </a:t>
            </a:r>
            <a:r>
              <a:rPr lang="en-AU" sz="2000" dirty="0" err="1">
                <a:solidFill>
                  <a:schemeClr val="tx2"/>
                </a:solidFill>
              </a:rPr>
              <a:t>khối</a:t>
            </a:r>
            <a:r>
              <a:rPr lang="en-AU" sz="2000" dirty="0">
                <a:solidFill>
                  <a:schemeClr val="tx2"/>
                </a:solidFill>
              </a:rPr>
              <a:t> </a:t>
            </a:r>
            <a:r>
              <a:rPr lang="en-AU" sz="2000" dirty="0" err="1">
                <a:solidFill>
                  <a:schemeClr val="tx2"/>
                </a:solidFill>
              </a:rPr>
              <a:t>chức</a:t>
            </a:r>
            <a:r>
              <a:rPr lang="en-AU" sz="2000" dirty="0">
                <a:solidFill>
                  <a:schemeClr val="tx2"/>
                </a:solidFill>
              </a:rPr>
              <a:t> </a:t>
            </a:r>
            <a:r>
              <a:rPr lang="en-AU" sz="2000" dirty="0" err="1">
                <a:solidFill>
                  <a:schemeClr val="tx2"/>
                </a:solidFill>
              </a:rPr>
              <a:t>năng</a:t>
            </a:r>
            <a:r>
              <a:rPr lang="en-AU" sz="2000" dirty="0">
                <a:solidFill>
                  <a:schemeClr val="tx2"/>
                </a:solidFill>
              </a:rPr>
              <a:t> </a:t>
            </a:r>
            <a:r>
              <a:rPr lang="en-AU" sz="2000" dirty="0" err="1">
                <a:solidFill>
                  <a:schemeClr val="tx2"/>
                </a:solidFill>
              </a:rPr>
              <a:t>của</a:t>
            </a:r>
            <a:r>
              <a:rPr lang="en-AU" sz="2000" dirty="0">
                <a:solidFill>
                  <a:schemeClr val="tx2"/>
                </a:solidFill>
              </a:rPr>
              <a:t> </a:t>
            </a:r>
            <a:r>
              <a:rPr lang="en-AU" sz="2000" dirty="0" err="1">
                <a:solidFill>
                  <a:schemeClr val="tx2"/>
                </a:solidFill>
              </a:rPr>
              <a:t>hệ</a:t>
            </a:r>
            <a:r>
              <a:rPr lang="en-AU" sz="2000" dirty="0">
                <a:solidFill>
                  <a:schemeClr val="tx2"/>
                </a:solidFill>
              </a:rPr>
              <a:t> </a:t>
            </a:r>
            <a:r>
              <a:rPr lang="en-AU" sz="2000" dirty="0" err="1">
                <a:solidFill>
                  <a:schemeClr val="tx2"/>
                </a:solidFill>
              </a:rPr>
              <a:t>thống</a:t>
            </a:r>
            <a:r>
              <a:rPr lang="en-AU" sz="2000" dirty="0">
                <a:solidFill>
                  <a:schemeClr val="tx2"/>
                </a:solidFill>
              </a:rPr>
              <a:t> </a:t>
            </a:r>
            <a:r>
              <a:rPr lang="en-AU" sz="2000" dirty="0" err="1">
                <a:solidFill>
                  <a:schemeClr val="tx2"/>
                </a:solidFill>
              </a:rPr>
              <a:t>máy</a:t>
            </a:r>
            <a:r>
              <a:rPr lang="en-AU" sz="2000" dirty="0">
                <a:solidFill>
                  <a:schemeClr val="tx2"/>
                </a:solidFill>
              </a:rPr>
              <a:t> </a:t>
            </a:r>
            <a:r>
              <a:rPr lang="en-AU" sz="2000" dirty="0" err="1">
                <a:solidFill>
                  <a:schemeClr val="tx2"/>
                </a:solidFill>
              </a:rPr>
              <a:t>tính</a:t>
            </a:r>
            <a:endParaRPr lang="en-AU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1.2 CẤU TRÚC &amp; CÁC THÀNH PHẦN CHỨC NĂNG</a:t>
            </a:r>
            <a:endParaRPr lang="en-AU" sz="2600"/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Bộ xử lý trung tâm (</a:t>
            </a:r>
            <a:r>
              <a:rPr lang="en-US"/>
              <a:t>Central Processing Unit - CPU</a:t>
            </a:r>
            <a:r>
              <a:rPr lang="en-AU"/>
              <a:t>):</a:t>
            </a:r>
          </a:p>
          <a:p>
            <a:pPr lvl="1"/>
            <a:r>
              <a:rPr lang="en-AU"/>
              <a:t>Chức năng:</a:t>
            </a:r>
          </a:p>
          <a:p>
            <a:pPr lvl="2"/>
            <a:r>
              <a:rPr lang="en-AU"/>
              <a:t>Đọc lệnh từ bộ nhớ</a:t>
            </a:r>
          </a:p>
          <a:p>
            <a:pPr lvl="2"/>
            <a:r>
              <a:rPr lang="en-AU"/>
              <a:t>Giải mã và thực hiện lệnh</a:t>
            </a:r>
          </a:p>
          <a:p>
            <a:pPr lvl="1"/>
            <a:r>
              <a:rPr lang="en-AU"/>
              <a:t>CPU bao gồm:</a:t>
            </a:r>
          </a:p>
          <a:p>
            <a:pPr lvl="2"/>
            <a:r>
              <a:rPr lang="en-US"/>
              <a:t>Bộ điều khiển (Control Unit -  CU)</a:t>
            </a:r>
          </a:p>
          <a:p>
            <a:pPr lvl="2"/>
            <a:r>
              <a:rPr lang="en-US"/>
              <a:t>Bộ tính toán số học và logic (Arithmetic and Logic Unit - ALU)</a:t>
            </a:r>
          </a:p>
          <a:p>
            <a:pPr lvl="2"/>
            <a:r>
              <a:rPr lang="en-US"/>
              <a:t>Các thanh ghi (Registers)</a:t>
            </a:r>
            <a:endParaRPr lang="en-A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1.2 CẤU TRÚC &amp; CÁC THÀNH PHẦN CHỨC NĂNG</a:t>
            </a:r>
            <a:endParaRPr lang="en-AU" sz="2600"/>
          </a:p>
        </p:txBody>
      </p:sp>
      <p:sp>
        <p:nvSpPr>
          <p:cNvPr id="218119" name="Text Box 7"/>
          <p:cNvSpPr txBox="1">
            <a:spLocks noChangeArrowheads="1"/>
          </p:cNvSpPr>
          <p:nvPr/>
        </p:nvSpPr>
        <p:spPr bwMode="auto">
          <a:xfrm>
            <a:off x="1196975" y="1676400"/>
            <a:ext cx="2133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2000">
                <a:solidFill>
                  <a:schemeClr val="tx2"/>
                </a:solidFill>
              </a:rPr>
              <a:t>Vi xử lý Intel 8086 (1978)</a:t>
            </a:r>
          </a:p>
        </p:txBody>
      </p:sp>
      <p:sp>
        <p:nvSpPr>
          <p:cNvPr id="218120" name="Text Box 8"/>
          <p:cNvSpPr txBox="1">
            <a:spLocks noChangeArrowheads="1"/>
          </p:cNvSpPr>
          <p:nvPr/>
        </p:nvSpPr>
        <p:spPr bwMode="auto">
          <a:xfrm>
            <a:off x="479425" y="4191000"/>
            <a:ext cx="2209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2000">
                <a:solidFill>
                  <a:schemeClr val="tx2"/>
                </a:solidFill>
              </a:rPr>
              <a:t>Vi xử lý Intel Core i7</a:t>
            </a:r>
            <a:br>
              <a:rPr lang="en-AU" sz="2000">
                <a:solidFill>
                  <a:schemeClr val="tx2"/>
                </a:solidFill>
              </a:rPr>
            </a:br>
            <a:r>
              <a:rPr lang="en-AU" sz="2000">
                <a:solidFill>
                  <a:schemeClr val="tx2"/>
                </a:solidFill>
              </a:rPr>
              <a:t> (2008)</a:t>
            </a:r>
          </a:p>
        </p:txBody>
      </p:sp>
      <p:pic>
        <p:nvPicPr>
          <p:cNvPr id="21812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775" y="1143000"/>
            <a:ext cx="4572000" cy="214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vnexpress.net/Files/Subject/3B/A0/81/01/I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99" y="3300413"/>
            <a:ext cx="3597275" cy="2895806"/>
          </a:xfrm>
          <a:prstGeom prst="rect">
            <a:avLst/>
          </a:prstGeom>
          <a:noFill/>
        </p:spPr>
      </p:pic>
      <p:pic>
        <p:nvPicPr>
          <p:cNvPr id="1028" name="Picture 4" descr="Ảnh: Gizmodo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351" y="3114675"/>
            <a:ext cx="3536991" cy="27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13TGp_natural_light_v2">
  <a:themeElements>
    <a:clrScheme name="213TGp_natural_light_v2 2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213TGp_natural_light_v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13TGp_natural_light_v2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3TGp_natural_light_v2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3TGp_natural_light_v2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4342</TotalTime>
  <Words>2807</Words>
  <Application>Microsoft Office PowerPoint</Application>
  <PresentationFormat>On-screen Show (4:3)</PresentationFormat>
  <Paragraphs>276</Paragraphs>
  <Slides>53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213TGp_natural_light_v2</vt:lpstr>
      <vt:lpstr>NỘI DUNG MÔN HỌC</vt:lpstr>
      <vt:lpstr>NỘI DUNG CHƯƠNG 1</vt:lpstr>
      <vt:lpstr>1.1 KIẾN TRÚC &amp; TỔ CHỨC MÁY TÍNH</vt:lpstr>
      <vt:lpstr>1.1 KIẾN TRÚC &amp; TỔ CHỨC MÁY TÍNH (tiếp)</vt:lpstr>
      <vt:lpstr>1.1 KIẾN TRÚC &amp; TỔ CHỨC MÁY TÍNH (tiếp)</vt:lpstr>
      <vt:lpstr>1.1 KIẾN TRÚC &amp; TỔ CHỨC MÁY TÍNH (tiếp)</vt:lpstr>
      <vt:lpstr>1.2 CẤU TRÚC &amp; CÁC THÀNH PHẦN CHỨC NĂNG</vt:lpstr>
      <vt:lpstr>1.2 CẤU TRÚC &amp; CÁC THÀNH PHẦN CHỨC NĂNG</vt:lpstr>
      <vt:lpstr>1.2 CẤU TRÚC &amp; CÁC THÀNH PHẦN CHỨC NĂNG</vt:lpstr>
      <vt:lpstr>1.2 CẤU TRÚC &amp; CÁC THÀNH PHẦN CHỨC NĂNG</vt:lpstr>
      <vt:lpstr>1.2 CẤU TRÚC &amp; CÁC THÀNH PHẦN CHỨC NĂNG</vt:lpstr>
      <vt:lpstr>1.2 CẤU TRÚC &amp; CÁC THÀNH PHẦN CHỨC NĂNG</vt:lpstr>
      <vt:lpstr>1.2 CẤU TRÚC &amp; CÁC THÀNH PHẦN CHỨC NĂNG</vt:lpstr>
      <vt:lpstr>1.2 CẤU TRÚC &amp; CÁC THÀNH PHẦN CHỨC NĂNG</vt:lpstr>
      <vt:lpstr>1.2 CẤU TRÚC &amp; CÁC THÀNH PHẦN CHỨC NĂNG</vt:lpstr>
      <vt:lpstr>1.3 LỊCH SỬ PHÁT TRIỂN</vt:lpstr>
      <vt:lpstr>1.3 LỊCH SỬ PHÁT TRIỂN</vt:lpstr>
      <vt:lpstr>1.3 LỊCH SỬ PHÁT TRIỂN</vt:lpstr>
      <vt:lpstr>1.3 LỊCH SỬ PHÁT TRIỂN</vt:lpstr>
      <vt:lpstr>1.3 LỊCH SỬ PHÁT TRIỂN</vt:lpstr>
      <vt:lpstr>1.3 LỊCH SỬ PHÁT TRIỂN</vt:lpstr>
      <vt:lpstr>1.3 LỊCH SỬ PHÁT TRIỂN</vt:lpstr>
      <vt:lpstr>1.3 LỊCH SỬ PHÁT TRIỂN</vt:lpstr>
      <vt:lpstr>1.3 LỊCH SỬ PHÁT TRIỂN</vt:lpstr>
      <vt:lpstr>1.3 LỊCH SỬ PHÁT TRIỂN</vt:lpstr>
      <vt:lpstr>1.4 KIẾN TRÚC von-NEUMANN</vt:lpstr>
      <vt:lpstr>1.4 KIẾN TRÚC von-NEUMANN</vt:lpstr>
      <vt:lpstr>1.4 KIẾN TRÚC von-NEUMANN</vt:lpstr>
      <vt:lpstr>1.4 KIẾN TRÚC von-NEUMANN</vt:lpstr>
      <vt:lpstr>1.5 KIẾN TRÚC HARVARD</vt:lpstr>
      <vt:lpstr>1.5 KIẾN TRÚC HARVARD – Đặc điểm</vt:lpstr>
      <vt:lpstr>1.5 KIẾN TRÚC HARVARD – Đặc điểm</vt:lpstr>
      <vt:lpstr>1.6 TỔ CHỨC CỦA MÁY TÍNH HIỆN ĐẠI</vt:lpstr>
      <vt:lpstr>PowerPoint Presentation</vt:lpstr>
      <vt:lpstr>1.6 TỔ CHỨC CỦA MÁY TÍNH HIỆN ĐẠI</vt:lpstr>
      <vt:lpstr>PowerPoint Presentation</vt:lpstr>
      <vt:lpstr>PowerPoint Presentation</vt:lpstr>
      <vt:lpstr>1.7 CÁC HỆ SỐ ĐẾM</vt:lpstr>
      <vt:lpstr>1.7.1 CÁC HỆ SỐ ĐẾM – HỆ THẬP PHÂN (10)</vt:lpstr>
      <vt:lpstr>1.7.1 CÁC HỆ SỐ ĐẾM – HỆ THẬP PHÂN (10)</vt:lpstr>
      <vt:lpstr>1.7.1 CÁC HỆ SỐ ĐẾM – HỆ NHỊ PHÂN (2)</vt:lpstr>
      <vt:lpstr>1.7.1 CÁC HỆ SỐ ĐẾM – HỆ NHỊ PHÂN (2)</vt:lpstr>
      <vt:lpstr>1.7.1 CÁC HỆ SỐ ĐẾM – HỆ THẬP LỤC PHÂN (16)</vt:lpstr>
      <vt:lpstr>1.7.2 TỔ CHỨC DỮ LIỆU</vt:lpstr>
      <vt:lpstr>1.7.2 TỔ CHỨC DỮ LIỆU</vt:lpstr>
      <vt:lpstr>1.7.2 TỔ CHỨC DỮ LIỆU</vt:lpstr>
      <vt:lpstr>1.7.2 TỔ CHỨC DỮ LIỆU</vt:lpstr>
      <vt:lpstr>1.7.3 SỐ CÓ DẤU VÀ KHÔNG DẤU</vt:lpstr>
      <vt:lpstr>1.7.3 SỐ CÓ DẤU VÀ KHÔNG DẤU</vt:lpstr>
      <vt:lpstr>1.7.4 BẢNG MÃ ASCII</vt:lpstr>
      <vt:lpstr>1.7.4 BẢNG MÃ ASCII – CÁC KÝ TỰ ĐIỀU KHIỂN</vt:lpstr>
      <vt:lpstr>1.7.4 BẢNG MÃ ASCII – CÁC KÝ TỰ IN ĐƯỢC</vt:lpstr>
      <vt:lpstr>CÂU HỎI ÔN TẬP</vt:lpstr>
    </vt:vector>
  </TitlesOfParts>
  <Company>PTIT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Dau Hoang</dc:creator>
  <cp:lastModifiedBy>admin</cp:lastModifiedBy>
  <cp:revision>213</cp:revision>
  <dcterms:created xsi:type="dcterms:W3CDTF">2008-09-11T07:24:50Z</dcterms:created>
  <dcterms:modified xsi:type="dcterms:W3CDTF">2023-06-18T07:14:32Z</dcterms:modified>
</cp:coreProperties>
</file>