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Lst>
  <p:notesMasterIdLst>
    <p:notesMasterId r:id="rId86"/>
  </p:notesMasterIdLst>
  <p:handoutMasterIdLst>
    <p:handoutMasterId r:id="rId87"/>
  </p:handoutMasterIdLst>
  <p:sldIdLst>
    <p:sldId id="293" r:id="rId3"/>
    <p:sldId id="324" r:id="rId4"/>
    <p:sldId id="325" r:id="rId5"/>
    <p:sldId id="363" r:id="rId6"/>
    <p:sldId id="361" r:id="rId7"/>
    <p:sldId id="362" r:id="rId8"/>
    <p:sldId id="360" r:id="rId9"/>
    <p:sldId id="357" r:id="rId10"/>
    <p:sldId id="326" r:id="rId11"/>
    <p:sldId id="330" r:id="rId12"/>
    <p:sldId id="331" r:id="rId13"/>
    <p:sldId id="332" r:id="rId14"/>
    <p:sldId id="333" r:id="rId15"/>
    <p:sldId id="334" r:id="rId16"/>
    <p:sldId id="336" r:id="rId17"/>
    <p:sldId id="335" r:id="rId18"/>
    <p:sldId id="337" r:id="rId19"/>
    <p:sldId id="338" r:id="rId20"/>
    <p:sldId id="339" r:id="rId21"/>
    <p:sldId id="340" r:id="rId22"/>
    <p:sldId id="341" r:id="rId23"/>
    <p:sldId id="342" r:id="rId24"/>
    <p:sldId id="323" r:id="rId25"/>
    <p:sldId id="345" r:id="rId26"/>
    <p:sldId id="346" r:id="rId27"/>
    <p:sldId id="347" r:id="rId28"/>
    <p:sldId id="348" r:id="rId29"/>
    <p:sldId id="349" r:id="rId30"/>
    <p:sldId id="350" r:id="rId31"/>
    <p:sldId id="351" r:id="rId32"/>
    <p:sldId id="355" r:id="rId33"/>
    <p:sldId id="356" r:id="rId34"/>
    <p:sldId id="364" r:id="rId35"/>
    <p:sldId id="365" r:id="rId36"/>
    <p:sldId id="366" r:id="rId37"/>
    <p:sldId id="327" r:id="rId38"/>
    <p:sldId id="328" r:id="rId39"/>
    <p:sldId id="329" r:id="rId40"/>
    <p:sldId id="382" r:id="rId41"/>
    <p:sldId id="383" r:id="rId42"/>
    <p:sldId id="384" r:id="rId43"/>
    <p:sldId id="385" r:id="rId44"/>
    <p:sldId id="386" r:id="rId45"/>
    <p:sldId id="352" r:id="rId46"/>
    <p:sldId id="390" r:id="rId47"/>
    <p:sldId id="353" r:id="rId48"/>
    <p:sldId id="354" r:id="rId49"/>
    <p:sldId id="391" r:id="rId50"/>
    <p:sldId id="392" r:id="rId51"/>
    <p:sldId id="393" r:id="rId52"/>
    <p:sldId id="358" r:id="rId53"/>
    <p:sldId id="359" r:id="rId54"/>
    <p:sldId id="394" r:id="rId55"/>
    <p:sldId id="395" r:id="rId56"/>
    <p:sldId id="396" r:id="rId57"/>
    <p:sldId id="397" r:id="rId58"/>
    <p:sldId id="398" r:id="rId59"/>
    <p:sldId id="399" r:id="rId60"/>
    <p:sldId id="400" r:id="rId61"/>
    <p:sldId id="401" r:id="rId62"/>
    <p:sldId id="402" r:id="rId63"/>
    <p:sldId id="403" r:id="rId64"/>
    <p:sldId id="404" r:id="rId65"/>
    <p:sldId id="405" r:id="rId66"/>
    <p:sldId id="406" r:id="rId67"/>
    <p:sldId id="407" r:id="rId68"/>
    <p:sldId id="408" r:id="rId69"/>
    <p:sldId id="409" r:id="rId70"/>
    <p:sldId id="410" r:id="rId71"/>
    <p:sldId id="411" r:id="rId72"/>
    <p:sldId id="412" r:id="rId73"/>
    <p:sldId id="413" r:id="rId74"/>
    <p:sldId id="414" r:id="rId75"/>
    <p:sldId id="415" r:id="rId76"/>
    <p:sldId id="416" r:id="rId77"/>
    <p:sldId id="417" r:id="rId78"/>
    <p:sldId id="418" r:id="rId79"/>
    <p:sldId id="419" r:id="rId80"/>
    <p:sldId id="420" r:id="rId81"/>
    <p:sldId id="421" r:id="rId82"/>
    <p:sldId id="387" r:id="rId83"/>
    <p:sldId id="388" r:id="rId84"/>
    <p:sldId id="389" r:id="rId85"/>
  </p:sldIdLst>
  <p:sldSz cx="9144000" cy="6858000" type="screen4x3"/>
  <p:notesSz cx="9926638" cy="6669088"/>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996600"/>
    <a:srgbClr val="FF9999"/>
    <a:srgbClr val="CCFF66"/>
    <a:srgbClr val="CCCC00"/>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1220" autoAdjust="0"/>
  </p:normalViewPr>
  <p:slideViewPr>
    <p:cSldViewPr>
      <p:cViewPr varScale="1">
        <p:scale>
          <a:sx n="110" d="100"/>
          <a:sy n="110" d="100"/>
        </p:scale>
        <p:origin x="16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90"/>
      </p:cViewPr>
      <p:guideLst>
        <p:guide orient="horz" pos="2101"/>
        <p:guide pos="312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3021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156675" name="Rectangle 3"/>
          <p:cNvSpPr>
            <a:spLocks noGrp="1" noChangeArrowheads="1"/>
          </p:cNvSpPr>
          <p:nvPr>
            <p:ph type="dt" sz="quarter" idx="1"/>
          </p:nvPr>
        </p:nvSpPr>
        <p:spPr bwMode="auto">
          <a:xfrm>
            <a:off x="5622925" y="0"/>
            <a:ext cx="43021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156676" name="Rectangle 4"/>
          <p:cNvSpPr>
            <a:spLocks noGrp="1" noChangeArrowheads="1"/>
          </p:cNvSpPr>
          <p:nvPr>
            <p:ph type="ftr" sz="quarter" idx="2"/>
          </p:nvPr>
        </p:nvSpPr>
        <p:spPr bwMode="auto">
          <a:xfrm>
            <a:off x="0" y="6334125"/>
            <a:ext cx="4302125"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156677" name="Rectangle 5"/>
          <p:cNvSpPr>
            <a:spLocks noGrp="1" noChangeArrowheads="1"/>
          </p:cNvSpPr>
          <p:nvPr>
            <p:ph type="sldNum" sz="quarter" idx="3"/>
          </p:nvPr>
        </p:nvSpPr>
        <p:spPr bwMode="auto">
          <a:xfrm>
            <a:off x="5622925" y="6334125"/>
            <a:ext cx="4302125"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57D7128E-559B-4355-A8AA-06BAD7765EEA}" type="slidenum">
              <a:rPr lang="en-US"/>
              <a:pPr>
                <a:defRPr/>
              </a:pPr>
              <a:t>‹#›</a:t>
            </a:fld>
            <a:endParaRPr lang="en-US"/>
          </a:p>
        </p:txBody>
      </p:sp>
    </p:spTree>
    <p:extLst>
      <p:ext uri="{BB962C8B-B14F-4D97-AF65-F5344CB8AC3E}">
        <p14:creationId xmlns:p14="http://schemas.microsoft.com/office/powerpoint/2010/main" val="2865023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3021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77827" name="Rectangle 3"/>
          <p:cNvSpPr>
            <a:spLocks noGrp="1" noChangeArrowheads="1"/>
          </p:cNvSpPr>
          <p:nvPr>
            <p:ph type="dt" idx="1"/>
          </p:nvPr>
        </p:nvSpPr>
        <p:spPr bwMode="auto">
          <a:xfrm>
            <a:off x="5622925" y="0"/>
            <a:ext cx="43021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43012" name="Rectangle 4"/>
          <p:cNvSpPr>
            <a:spLocks noGrp="1" noRot="1" noChangeAspect="1" noChangeArrowheads="1" noTextEdit="1"/>
          </p:cNvSpPr>
          <p:nvPr>
            <p:ph type="sldImg" idx="2"/>
          </p:nvPr>
        </p:nvSpPr>
        <p:spPr bwMode="auto">
          <a:xfrm>
            <a:off x="3295650" y="500063"/>
            <a:ext cx="3333750" cy="2500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992188" y="3167063"/>
            <a:ext cx="7942262" cy="3001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6334125"/>
            <a:ext cx="4302125"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77831" name="Rectangle 7"/>
          <p:cNvSpPr>
            <a:spLocks noGrp="1" noChangeArrowheads="1"/>
          </p:cNvSpPr>
          <p:nvPr>
            <p:ph type="sldNum" sz="quarter" idx="5"/>
          </p:nvPr>
        </p:nvSpPr>
        <p:spPr bwMode="auto">
          <a:xfrm>
            <a:off x="5622925" y="6334125"/>
            <a:ext cx="4302125"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C2FD45ED-5EE7-4FDD-BB71-ECAEBB21F352}" type="slidenum">
              <a:rPr lang="en-US"/>
              <a:pPr>
                <a:defRPr/>
              </a:pPr>
              <a:t>‹#›</a:t>
            </a:fld>
            <a:endParaRPr lang="en-US"/>
          </a:p>
        </p:txBody>
      </p:sp>
    </p:spTree>
    <p:extLst>
      <p:ext uri="{BB962C8B-B14F-4D97-AF65-F5344CB8AC3E}">
        <p14:creationId xmlns:p14="http://schemas.microsoft.com/office/powerpoint/2010/main" val="2488315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1D551B0-640E-40EB-8C59-F6499B2A846D}"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r>
              <a:rPr lang="en-AU"/>
              <a:t>D08CN5 4.3, D08CN4 9.3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0C9D5F5-E08C-46FE-AB17-304B54229C0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en-AU"/>
              <a:t>D08CN6 4.3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FD45ED-5EE7-4FDD-BB71-ECAEBB21F352}" type="slidenum">
              <a:rPr lang="en-US" smtClean="0"/>
              <a:pPr>
                <a:defRPr/>
              </a:pPr>
              <a:t>48</a:t>
            </a:fld>
            <a:endParaRPr lang="en-US"/>
          </a:p>
        </p:txBody>
      </p:sp>
    </p:spTree>
    <p:extLst>
      <p:ext uri="{BB962C8B-B14F-4D97-AF65-F5344CB8AC3E}">
        <p14:creationId xmlns:p14="http://schemas.microsoft.com/office/powerpoint/2010/main" val="416022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0DB188-D740-407D-A2C7-A89014E3E9C4}"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AU"/>
              <a:t>D08CN4 16.3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27DE48-9E28-40DD-AAE1-F084E98E00EC}"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r>
              <a:rPr lang="en-AU"/>
              <a:t>D08CN6 11.3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911CD3-5064-4FAB-9517-BD71DEF6EE9B}"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r>
              <a:rPr lang="en-AU"/>
              <a:t>D08CN5 11.3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93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F7F89095-7E7F-4CFE-AB47-D420BA8EA0E2}" type="slidenum">
              <a:rPr lang="en-AU"/>
              <a:pPr>
                <a:defRPr/>
              </a:pPr>
              <a:t>‹#›</a:t>
            </a:fld>
            <a:endParaRPr lang="en-AU"/>
          </a:p>
        </p:txBody>
      </p:sp>
    </p:spTree>
    <p:extLst>
      <p:ext uri="{BB962C8B-B14F-4D97-AF65-F5344CB8AC3E}">
        <p14:creationId xmlns:p14="http://schemas.microsoft.com/office/powerpoint/2010/main" val="425296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F89F4D91-443C-4BB3-B886-E21972D6C560}" type="slidenum">
              <a:rPr lang="en-AU"/>
              <a:pPr>
                <a:defRPr/>
              </a:pPr>
              <a:t>‹#›</a:t>
            </a:fld>
            <a:endParaRPr lang="en-AU"/>
          </a:p>
        </p:txBody>
      </p:sp>
    </p:spTree>
    <p:extLst>
      <p:ext uri="{BB962C8B-B14F-4D97-AF65-F5344CB8AC3E}">
        <p14:creationId xmlns:p14="http://schemas.microsoft.com/office/powerpoint/2010/main" val="352057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955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B32337FE-8286-4B90-94F0-345234810C18}" type="slidenum">
              <a:rPr lang="en-AU"/>
              <a:pPr/>
              <a:t>‹#›</a:t>
            </a:fld>
            <a:endParaRPr lang="en-AU"/>
          </a:p>
        </p:txBody>
      </p:sp>
    </p:spTree>
    <p:extLst>
      <p:ext uri="{BB962C8B-B14F-4D97-AF65-F5344CB8AC3E}">
        <p14:creationId xmlns:p14="http://schemas.microsoft.com/office/powerpoint/2010/main" val="3805174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B58525A7-D644-4AE7-8018-C87B33F63D58}" type="slidenum">
              <a:rPr lang="en-AU"/>
              <a:pPr/>
              <a:t>‹#›</a:t>
            </a:fld>
            <a:endParaRPr lang="en-AU"/>
          </a:p>
        </p:txBody>
      </p:sp>
    </p:spTree>
    <p:extLst>
      <p:ext uri="{BB962C8B-B14F-4D97-AF65-F5344CB8AC3E}">
        <p14:creationId xmlns:p14="http://schemas.microsoft.com/office/powerpoint/2010/main" val="24707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DF65A306-788D-4FE2-BAE7-6178E1CEAC57}" type="slidenum">
              <a:rPr lang="en-AU"/>
              <a:pPr/>
              <a:t>‹#›</a:t>
            </a:fld>
            <a:endParaRPr lang="en-AU"/>
          </a:p>
        </p:txBody>
      </p:sp>
    </p:spTree>
    <p:extLst>
      <p:ext uri="{BB962C8B-B14F-4D97-AF65-F5344CB8AC3E}">
        <p14:creationId xmlns:p14="http://schemas.microsoft.com/office/powerpoint/2010/main" val="1625265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DEB5095F-57A8-4DB1-BECF-BC05B7B091CA}" type="slidenum">
              <a:rPr lang="en-AU"/>
              <a:pPr/>
              <a:t>‹#›</a:t>
            </a:fld>
            <a:endParaRPr lang="en-AU"/>
          </a:p>
        </p:txBody>
      </p:sp>
    </p:spTree>
    <p:extLst>
      <p:ext uri="{BB962C8B-B14F-4D97-AF65-F5344CB8AC3E}">
        <p14:creationId xmlns:p14="http://schemas.microsoft.com/office/powerpoint/2010/main" val="1669716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69437191-DD23-448A-9EC1-61BDA0777EB8}" type="slidenum">
              <a:rPr lang="en-AU"/>
              <a:pPr/>
              <a:t>‹#›</a:t>
            </a:fld>
            <a:endParaRPr lang="en-AU"/>
          </a:p>
        </p:txBody>
      </p:sp>
    </p:spTree>
    <p:extLst>
      <p:ext uri="{BB962C8B-B14F-4D97-AF65-F5344CB8AC3E}">
        <p14:creationId xmlns:p14="http://schemas.microsoft.com/office/powerpoint/2010/main" val="1999147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9E9B68D7-5308-4BA9-A6A4-2B4E24F1F68B}" type="slidenum">
              <a:rPr lang="en-AU"/>
              <a:pPr/>
              <a:t>‹#›</a:t>
            </a:fld>
            <a:endParaRPr lang="en-AU"/>
          </a:p>
        </p:txBody>
      </p:sp>
    </p:spTree>
    <p:extLst>
      <p:ext uri="{BB962C8B-B14F-4D97-AF65-F5344CB8AC3E}">
        <p14:creationId xmlns:p14="http://schemas.microsoft.com/office/powerpoint/2010/main" val="4176341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B5914477-FC09-4633-BA42-B2B37B9C2B91}" type="slidenum">
              <a:rPr lang="en-AU"/>
              <a:pPr/>
              <a:t>‹#›</a:t>
            </a:fld>
            <a:endParaRPr lang="en-AU"/>
          </a:p>
        </p:txBody>
      </p:sp>
    </p:spTree>
    <p:extLst>
      <p:ext uri="{BB962C8B-B14F-4D97-AF65-F5344CB8AC3E}">
        <p14:creationId xmlns:p14="http://schemas.microsoft.com/office/powerpoint/2010/main" val="397180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4D953CCF-F2FE-4AFB-9C21-FD81C1E6CDB1}" type="slidenum">
              <a:rPr lang="en-AU"/>
              <a:pPr>
                <a:defRPr/>
              </a:pPr>
              <a:t>‹#›</a:t>
            </a:fld>
            <a:endParaRPr lang="en-AU"/>
          </a:p>
        </p:txBody>
      </p:sp>
    </p:spTree>
    <p:extLst>
      <p:ext uri="{BB962C8B-B14F-4D97-AF65-F5344CB8AC3E}">
        <p14:creationId xmlns:p14="http://schemas.microsoft.com/office/powerpoint/2010/main" val="1876446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696A2E3-9168-4B65-868C-89F3856B0E5D}" type="slidenum">
              <a:rPr lang="en-AU"/>
              <a:pPr/>
              <a:t>‹#›</a:t>
            </a:fld>
            <a:endParaRPr lang="en-AU"/>
          </a:p>
        </p:txBody>
      </p:sp>
    </p:spTree>
    <p:extLst>
      <p:ext uri="{BB962C8B-B14F-4D97-AF65-F5344CB8AC3E}">
        <p14:creationId xmlns:p14="http://schemas.microsoft.com/office/powerpoint/2010/main" val="1496407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59ACD662-C0CE-4D0B-8E2E-A0FF279608B8}" type="slidenum">
              <a:rPr lang="en-AU"/>
              <a:pPr/>
              <a:t>‹#›</a:t>
            </a:fld>
            <a:endParaRPr lang="en-AU"/>
          </a:p>
        </p:txBody>
      </p:sp>
    </p:spTree>
    <p:extLst>
      <p:ext uri="{BB962C8B-B14F-4D97-AF65-F5344CB8AC3E}">
        <p14:creationId xmlns:p14="http://schemas.microsoft.com/office/powerpoint/2010/main" val="884845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53EBCDF4-2844-4C70-B108-8F324D1B1267}" type="slidenum">
              <a:rPr lang="en-AU"/>
              <a:pPr/>
              <a:t>‹#›</a:t>
            </a:fld>
            <a:endParaRPr lang="en-AU"/>
          </a:p>
        </p:txBody>
      </p:sp>
    </p:spTree>
    <p:extLst>
      <p:ext uri="{BB962C8B-B14F-4D97-AF65-F5344CB8AC3E}">
        <p14:creationId xmlns:p14="http://schemas.microsoft.com/office/powerpoint/2010/main" val="10798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A586482E-1CB7-4518-9701-5C2036A9A234}" type="slidenum">
              <a:rPr lang="en-AU"/>
              <a:pPr>
                <a:defRPr/>
              </a:pPr>
              <a:t>‹#›</a:t>
            </a:fld>
            <a:endParaRPr lang="en-AU"/>
          </a:p>
        </p:txBody>
      </p:sp>
    </p:spTree>
    <p:extLst>
      <p:ext uri="{BB962C8B-B14F-4D97-AF65-F5344CB8AC3E}">
        <p14:creationId xmlns:p14="http://schemas.microsoft.com/office/powerpoint/2010/main" val="320792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1218A11D-0FDC-4204-9D60-2C42E391E382}" type="slidenum">
              <a:rPr lang="en-AU"/>
              <a:pPr>
                <a:defRPr/>
              </a:pPr>
              <a:t>‹#›</a:t>
            </a:fld>
            <a:endParaRPr lang="en-AU"/>
          </a:p>
        </p:txBody>
      </p:sp>
    </p:spTree>
    <p:extLst>
      <p:ext uri="{BB962C8B-B14F-4D97-AF65-F5344CB8AC3E}">
        <p14:creationId xmlns:p14="http://schemas.microsoft.com/office/powerpoint/2010/main" val="408961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29"/>
          <p:cNvSpPr>
            <a:spLocks noGrp="1" noChangeArrowheads="1"/>
          </p:cNvSpPr>
          <p:nvPr>
            <p:ph type="dt" sz="half" idx="10"/>
          </p:nvPr>
        </p:nvSpPr>
        <p:spPr>
          <a:ln/>
        </p:spPr>
        <p:txBody>
          <a:bodyPr/>
          <a:lstStyle>
            <a:lvl1pPr>
              <a:defRPr/>
            </a:lvl1pPr>
          </a:lstStyle>
          <a:p>
            <a:pPr>
              <a:defRPr/>
            </a:pPr>
            <a:endParaRPr lang="en-AU"/>
          </a:p>
        </p:txBody>
      </p:sp>
      <p:sp>
        <p:nvSpPr>
          <p:cNvPr id="8" name="Rectangle 30"/>
          <p:cNvSpPr>
            <a:spLocks noGrp="1" noChangeArrowheads="1"/>
          </p:cNvSpPr>
          <p:nvPr>
            <p:ph type="ftr" sz="quarter" idx="11"/>
          </p:nvPr>
        </p:nvSpPr>
        <p:spPr>
          <a:ln/>
        </p:spPr>
        <p:txBody>
          <a:bodyPr/>
          <a:lstStyle>
            <a:lvl1pPr>
              <a:defRPr/>
            </a:lvl1pPr>
          </a:lstStyle>
          <a:p>
            <a:pPr>
              <a:defRPr/>
            </a:pPr>
            <a:endParaRPr lang="en-AU"/>
          </a:p>
        </p:txBody>
      </p:sp>
      <p:sp>
        <p:nvSpPr>
          <p:cNvPr id="9" name="Rectangle 31"/>
          <p:cNvSpPr>
            <a:spLocks noGrp="1" noChangeArrowheads="1"/>
          </p:cNvSpPr>
          <p:nvPr>
            <p:ph type="sldNum" sz="quarter" idx="12"/>
          </p:nvPr>
        </p:nvSpPr>
        <p:spPr>
          <a:ln/>
        </p:spPr>
        <p:txBody>
          <a:bodyPr/>
          <a:lstStyle>
            <a:lvl1pPr>
              <a:defRPr/>
            </a:lvl1pPr>
          </a:lstStyle>
          <a:p>
            <a:pPr>
              <a:defRPr/>
            </a:pPr>
            <a:fld id="{EA12321A-8405-4682-A7BE-567A9403D593}" type="slidenum">
              <a:rPr lang="en-AU"/>
              <a:pPr>
                <a:defRPr/>
              </a:pPr>
              <a:t>‹#›</a:t>
            </a:fld>
            <a:endParaRPr lang="en-AU"/>
          </a:p>
        </p:txBody>
      </p:sp>
    </p:spTree>
    <p:extLst>
      <p:ext uri="{BB962C8B-B14F-4D97-AF65-F5344CB8AC3E}">
        <p14:creationId xmlns:p14="http://schemas.microsoft.com/office/powerpoint/2010/main" val="2827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29"/>
          <p:cNvSpPr>
            <a:spLocks noGrp="1" noChangeArrowheads="1"/>
          </p:cNvSpPr>
          <p:nvPr>
            <p:ph type="dt" sz="half" idx="10"/>
          </p:nvPr>
        </p:nvSpPr>
        <p:spPr>
          <a:ln/>
        </p:spPr>
        <p:txBody>
          <a:bodyPr/>
          <a:lstStyle>
            <a:lvl1pPr>
              <a:defRPr/>
            </a:lvl1pPr>
          </a:lstStyle>
          <a:p>
            <a:pPr>
              <a:defRPr/>
            </a:pPr>
            <a:endParaRPr lang="en-AU"/>
          </a:p>
        </p:txBody>
      </p:sp>
      <p:sp>
        <p:nvSpPr>
          <p:cNvPr id="4" name="Rectangle 30"/>
          <p:cNvSpPr>
            <a:spLocks noGrp="1" noChangeArrowheads="1"/>
          </p:cNvSpPr>
          <p:nvPr>
            <p:ph type="ftr" sz="quarter" idx="11"/>
          </p:nvPr>
        </p:nvSpPr>
        <p:spPr>
          <a:ln/>
        </p:spPr>
        <p:txBody>
          <a:bodyPr/>
          <a:lstStyle>
            <a:lvl1pPr>
              <a:defRPr/>
            </a:lvl1pPr>
          </a:lstStyle>
          <a:p>
            <a:pPr>
              <a:defRPr/>
            </a:pPr>
            <a:endParaRPr lang="en-AU"/>
          </a:p>
        </p:txBody>
      </p:sp>
      <p:sp>
        <p:nvSpPr>
          <p:cNvPr id="5" name="Rectangle 31"/>
          <p:cNvSpPr>
            <a:spLocks noGrp="1" noChangeArrowheads="1"/>
          </p:cNvSpPr>
          <p:nvPr>
            <p:ph type="sldNum" sz="quarter" idx="12"/>
          </p:nvPr>
        </p:nvSpPr>
        <p:spPr>
          <a:ln/>
        </p:spPr>
        <p:txBody>
          <a:bodyPr/>
          <a:lstStyle>
            <a:lvl1pPr>
              <a:defRPr/>
            </a:lvl1pPr>
          </a:lstStyle>
          <a:p>
            <a:pPr>
              <a:defRPr/>
            </a:pPr>
            <a:fld id="{7039B1EE-4B0E-4472-8909-2A30E951983A}" type="slidenum">
              <a:rPr lang="en-AU"/>
              <a:pPr>
                <a:defRPr/>
              </a:pPr>
              <a:t>‹#›</a:t>
            </a:fld>
            <a:endParaRPr lang="en-AU"/>
          </a:p>
        </p:txBody>
      </p:sp>
    </p:spTree>
    <p:extLst>
      <p:ext uri="{BB962C8B-B14F-4D97-AF65-F5344CB8AC3E}">
        <p14:creationId xmlns:p14="http://schemas.microsoft.com/office/powerpoint/2010/main" val="95628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9"/>
          <p:cNvSpPr>
            <a:spLocks noGrp="1" noChangeArrowheads="1"/>
          </p:cNvSpPr>
          <p:nvPr>
            <p:ph type="dt" sz="half" idx="10"/>
          </p:nvPr>
        </p:nvSpPr>
        <p:spPr>
          <a:ln/>
        </p:spPr>
        <p:txBody>
          <a:bodyPr/>
          <a:lstStyle>
            <a:lvl1pPr>
              <a:defRPr/>
            </a:lvl1pPr>
          </a:lstStyle>
          <a:p>
            <a:pPr>
              <a:defRPr/>
            </a:pPr>
            <a:endParaRPr lang="en-AU"/>
          </a:p>
        </p:txBody>
      </p:sp>
      <p:sp>
        <p:nvSpPr>
          <p:cNvPr id="3" name="Rectangle 30"/>
          <p:cNvSpPr>
            <a:spLocks noGrp="1" noChangeArrowheads="1"/>
          </p:cNvSpPr>
          <p:nvPr>
            <p:ph type="ftr" sz="quarter" idx="11"/>
          </p:nvPr>
        </p:nvSpPr>
        <p:spPr>
          <a:ln/>
        </p:spPr>
        <p:txBody>
          <a:bodyPr/>
          <a:lstStyle>
            <a:lvl1pPr>
              <a:defRPr/>
            </a:lvl1pPr>
          </a:lstStyle>
          <a:p>
            <a:pPr>
              <a:defRPr/>
            </a:pPr>
            <a:endParaRPr lang="en-AU"/>
          </a:p>
        </p:txBody>
      </p:sp>
      <p:sp>
        <p:nvSpPr>
          <p:cNvPr id="4" name="Rectangle 31"/>
          <p:cNvSpPr>
            <a:spLocks noGrp="1" noChangeArrowheads="1"/>
          </p:cNvSpPr>
          <p:nvPr>
            <p:ph type="sldNum" sz="quarter" idx="12"/>
          </p:nvPr>
        </p:nvSpPr>
        <p:spPr>
          <a:ln/>
        </p:spPr>
        <p:txBody>
          <a:bodyPr/>
          <a:lstStyle>
            <a:lvl1pPr>
              <a:defRPr/>
            </a:lvl1pPr>
          </a:lstStyle>
          <a:p>
            <a:pPr>
              <a:defRPr/>
            </a:pPr>
            <a:fld id="{4F4FBCBB-6FDF-4CAF-91E6-8F7E3752A3B7}" type="slidenum">
              <a:rPr lang="en-AU"/>
              <a:pPr>
                <a:defRPr/>
              </a:pPr>
              <a:t>‹#›</a:t>
            </a:fld>
            <a:endParaRPr lang="en-AU"/>
          </a:p>
        </p:txBody>
      </p:sp>
    </p:spTree>
    <p:extLst>
      <p:ext uri="{BB962C8B-B14F-4D97-AF65-F5344CB8AC3E}">
        <p14:creationId xmlns:p14="http://schemas.microsoft.com/office/powerpoint/2010/main" val="202432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F4A5A891-5C57-42BB-8843-83F5355FE173}" type="slidenum">
              <a:rPr lang="en-AU"/>
              <a:pPr>
                <a:defRPr/>
              </a:pPr>
              <a:t>‹#›</a:t>
            </a:fld>
            <a:endParaRPr lang="en-AU"/>
          </a:p>
        </p:txBody>
      </p:sp>
    </p:spTree>
    <p:extLst>
      <p:ext uri="{BB962C8B-B14F-4D97-AF65-F5344CB8AC3E}">
        <p14:creationId xmlns:p14="http://schemas.microsoft.com/office/powerpoint/2010/main" val="243425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66BF7762-56A4-4D6D-891B-231E9548B501}" type="slidenum">
              <a:rPr lang="en-AU"/>
              <a:pPr>
                <a:defRPr/>
              </a:pPr>
              <a:t>‹#›</a:t>
            </a:fld>
            <a:endParaRPr lang="en-AU"/>
          </a:p>
        </p:txBody>
      </p:sp>
    </p:spTree>
    <p:extLst>
      <p:ext uri="{BB962C8B-B14F-4D97-AF65-F5344CB8AC3E}">
        <p14:creationId xmlns:p14="http://schemas.microsoft.com/office/powerpoint/2010/main" val="210927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userDrawn="1"/>
        </p:nvSpPr>
        <p:spPr bwMode="gray">
          <a:xfrm>
            <a:off x="0" y="6224588"/>
            <a:ext cx="9144000" cy="647700"/>
          </a:xfrm>
          <a:prstGeom prst="rect">
            <a:avLst/>
          </a:prstGeom>
          <a:solidFill>
            <a:schemeClr val="accent1"/>
          </a:solidFill>
          <a:ln w="9525">
            <a:noFill/>
            <a:miter lim="800000"/>
            <a:headEnd/>
            <a:tailEnd/>
          </a:ln>
          <a:effectLst/>
        </p:spPr>
        <p:txBody>
          <a:bodyPr wrap="none" anchor="ctr"/>
          <a:lstStyle/>
          <a:p>
            <a:pPr>
              <a:defRPr/>
            </a:pPr>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w="9525">
            <a:noFill/>
            <a:round/>
            <a:headEnd/>
            <a:tailEnd/>
          </a:ln>
          <a:effectLst/>
        </p:spPr>
        <p:txBody>
          <a:bodyPr wrap="none" anchor="ctr"/>
          <a:lstStyle/>
          <a:p>
            <a:pPr>
              <a:defRPr/>
            </a:pPr>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w="9525">
            <a:noFill/>
            <a:miter lim="800000"/>
            <a:headEnd/>
            <a:tailEnd/>
          </a:ln>
          <a:effectLst/>
        </p:spPr>
        <p:txBody>
          <a:bodyPr wrap="none" anchor="ctr"/>
          <a:lstStyle/>
          <a:p>
            <a:pPr>
              <a:defRPr/>
            </a:pPr>
            <a:endParaRPr lang="en-AU"/>
          </a:p>
        </p:txBody>
      </p:sp>
      <p:pic>
        <p:nvPicPr>
          <p:cNvPr id="1029" name="Picture 1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p:spPr>
        <p:txBody>
          <a:bodyPr/>
          <a:lstStyle/>
          <a:p>
            <a:pPr>
              <a:defRPr/>
            </a:pPr>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w="9525">
            <a:noFill/>
            <a:miter lim="800000"/>
            <a:headEnd/>
            <a:tailEnd/>
          </a:ln>
          <a:effectLst/>
        </p:spPr>
        <p:txBody>
          <a:bodyPr>
            <a:spAutoFit/>
          </a:bodyPr>
          <a:lstStyle/>
          <a:p>
            <a:pPr algn="ctr">
              <a:spcBef>
                <a:spcPct val="50000"/>
              </a:spcBef>
              <a:defRPr/>
            </a:pPr>
            <a:r>
              <a:rPr lang="en-US" sz="1400"/>
              <a:t>BÀI GIẢNG MÔN KIẾN TRÚC MÁY TÍNH</a:t>
            </a:r>
          </a:p>
        </p:txBody>
      </p:sp>
      <p:sp>
        <p:nvSpPr>
          <p:cNvPr id="47127" name="Text Box 23"/>
          <p:cNvSpPr txBox="1">
            <a:spLocks noChangeArrowheads="1"/>
          </p:cNvSpPr>
          <p:nvPr userDrawn="1"/>
        </p:nvSpPr>
        <p:spPr bwMode="auto">
          <a:xfrm>
            <a:off x="0" y="6396038"/>
            <a:ext cx="2057400" cy="304800"/>
          </a:xfrm>
          <a:prstGeom prst="rect">
            <a:avLst/>
          </a:prstGeom>
          <a:noFill/>
          <a:ln w="9525">
            <a:noFill/>
            <a:miter lim="800000"/>
            <a:headEnd/>
            <a:tailEnd/>
          </a:ln>
          <a:effectLst/>
        </p:spPr>
        <p:txBody>
          <a:bodyPr>
            <a:spAutoFit/>
          </a:bodyPr>
          <a:lstStyle/>
          <a:p>
            <a:pPr>
              <a:spcBef>
                <a:spcPct val="50000"/>
              </a:spcBef>
              <a:defRPr/>
            </a:pPr>
            <a:r>
              <a:rPr lang="en-US" sz="1400"/>
              <a:t>www.ptit.edu.vn</a:t>
            </a:r>
          </a:p>
        </p:txBody>
      </p:sp>
      <p:sp>
        <p:nvSpPr>
          <p:cNvPr id="47128" name="Text Box 24"/>
          <p:cNvSpPr txBox="1">
            <a:spLocks noChangeArrowheads="1"/>
          </p:cNvSpPr>
          <p:nvPr userDrawn="1"/>
        </p:nvSpPr>
        <p:spPr bwMode="auto">
          <a:xfrm>
            <a:off x="1447800" y="6310313"/>
            <a:ext cx="6400800" cy="304800"/>
          </a:xfrm>
          <a:prstGeom prst="rect">
            <a:avLst/>
          </a:prstGeom>
          <a:noFill/>
          <a:ln w="9525">
            <a:noFill/>
            <a:miter lim="800000"/>
            <a:headEnd/>
            <a:tailEnd/>
          </a:ln>
          <a:effectLst/>
        </p:spPr>
        <p:txBody>
          <a:bodyPr>
            <a:spAutoFit/>
          </a:bodyPr>
          <a:lstStyle/>
          <a:p>
            <a:pPr algn="ctr">
              <a:spcBef>
                <a:spcPct val="50000"/>
              </a:spcBef>
              <a:defRPr/>
            </a:pPr>
            <a:r>
              <a:rPr lang="en-US" sz="1400"/>
              <a:t>GIẢNG VIÊN: TS. HOÀNG XUÂN DẬU</a:t>
            </a:r>
          </a:p>
        </p:txBody>
      </p:sp>
      <p:sp>
        <p:nvSpPr>
          <p:cNvPr id="47129" name="Text Box 25"/>
          <p:cNvSpPr txBox="1">
            <a:spLocks noChangeArrowheads="1"/>
          </p:cNvSpPr>
          <p:nvPr userDrawn="1"/>
        </p:nvSpPr>
        <p:spPr bwMode="auto">
          <a:xfrm>
            <a:off x="1462088" y="6538913"/>
            <a:ext cx="6400800" cy="304800"/>
          </a:xfrm>
          <a:prstGeom prst="rect">
            <a:avLst/>
          </a:prstGeom>
          <a:noFill/>
          <a:ln w="9525">
            <a:noFill/>
            <a:miter lim="800000"/>
            <a:headEnd/>
            <a:tailEnd/>
          </a:ln>
          <a:effectLst/>
        </p:spPr>
        <p:txBody>
          <a:bodyPr>
            <a:spAutoFit/>
          </a:bodyPr>
          <a:lstStyle/>
          <a:p>
            <a:pPr algn="ctr">
              <a:spcBef>
                <a:spcPct val="50000"/>
              </a:spcBef>
              <a:defRPr/>
            </a:pPr>
            <a:r>
              <a:rPr lang="en-US" sz="1400"/>
              <a:t>BỘ MÔN: KHOA HỌC MÁY TÍNH - KHOA CNTT1</a:t>
            </a:r>
          </a:p>
        </p:txBody>
      </p:sp>
      <p:sp>
        <p:nvSpPr>
          <p:cNvPr id="47130" name="Text Box 26"/>
          <p:cNvSpPr txBox="1">
            <a:spLocks noChangeArrowheads="1"/>
          </p:cNvSpPr>
          <p:nvPr userDrawn="1"/>
        </p:nvSpPr>
        <p:spPr bwMode="auto">
          <a:xfrm>
            <a:off x="8001000" y="6391275"/>
            <a:ext cx="1143000" cy="304800"/>
          </a:xfrm>
          <a:prstGeom prst="rect">
            <a:avLst/>
          </a:prstGeom>
          <a:noFill/>
          <a:ln w="9525">
            <a:noFill/>
            <a:miter lim="800000"/>
            <a:headEnd/>
            <a:tailEnd/>
          </a:ln>
          <a:effectLst/>
        </p:spPr>
        <p:txBody>
          <a:bodyPr>
            <a:spAutoFit/>
          </a:bodyPr>
          <a:lstStyle/>
          <a:p>
            <a:pPr>
              <a:spcBef>
                <a:spcPct val="50000"/>
              </a:spcBef>
              <a:defRPr/>
            </a:pPr>
            <a:r>
              <a:rPr lang="en-US" sz="1400"/>
              <a:t>Trang </a:t>
            </a:r>
            <a:fld id="{CC8850A3-EAFD-4ECE-8FBC-3FCE80AD5022}" type="slidenum">
              <a:rPr lang="en-US" sz="1400"/>
              <a:pPr>
                <a:spcBef>
                  <a:spcPct val="50000"/>
                </a:spcBef>
                <a:defRPr/>
              </a:pPr>
              <a:t>‹#›</a:t>
            </a:fld>
            <a:endParaRPr lang="en-US" sz="1400"/>
          </a:p>
        </p:txBody>
      </p:sp>
      <p:sp>
        <p:nvSpPr>
          <p:cNvPr id="1036" name="Rectangle 27"/>
          <p:cNvSpPr>
            <a:spLocks noGrp="1" noChangeArrowheads="1"/>
          </p:cNvSpPr>
          <p:nvPr>
            <p:ph type="title"/>
          </p:nvPr>
        </p:nvSpPr>
        <p:spPr bwMode="auto">
          <a:xfrm>
            <a:off x="228600" y="762000"/>
            <a:ext cx="8756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Master title style</a:t>
            </a:r>
          </a:p>
        </p:txBody>
      </p:sp>
      <p:sp>
        <p:nvSpPr>
          <p:cNvPr id="1037" name="Rectangle 28"/>
          <p:cNvSpPr>
            <a:spLocks noGrp="1" noChangeArrowheads="1"/>
          </p:cNvSpPr>
          <p:nvPr>
            <p:ph type="body" idx="1"/>
          </p:nvPr>
        </p:nvSpPr>
        <p:spPr bwMode="auto">
          <a:xfrm>
            <a:off x="228600" y="1447800"/>
            <a:ext cx="875665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F7358F12-E368-4A8F-8D6C-BF4D3B062AD7}" type="slidenum">
              <a:rPr lang="en-AU"/>
              <a:pPr>
                <a:defRPr/>
              </a:pPr>
              <a:t>‹#›</a:t>
            </a:fld>
            <a:endParaRPr lang="en-AU"/>
          </a:p>
        </p:txBody>
      </p:sp>
      <p:sp>
        <p:nvSpPr>
          <p:cNvPr id="47136" name="Text Box 32"/>
          <p:cNvSpPr txBox="1">
            <a:spLocks noChangeArrowheads="1"/>
          </p:cNvSpPr>
          <p:nvPr userDrawn="1"/>
        </p:nvSpPr>
        <p:spPr bwMode="auto">
          <a:xfrm>
            <a:off x="1295400" y="304800"/>
            <a:ext cx="7086600" cy="336550"/>
          </a:xfrm>
          <a:prstGeom prst="rect">
            <a:avLst/>
          </a:prstGeom>
          <a:noFill/>
          <a:ln w="9525">
            <a:noFill/>
            <a:miter lim="800000"/>
            <a:headEnd/>
            <a:tailEnd/>
          </a:ln>
          <a:effectLst/>
        </p:spPr>
        <p:txBody>
          <a:bodyPr>
            <a:spAutoFit/>
          </a:bodyPr>
          <a:lstStyle/>
          <a:p>
            <a:pPr marL="342900" indent="-342900" algn="ctr">
              <a:spcBef>
                <a:spcPct val="50000"/>
              </a:spcBef>
              <a:defRPr/>
            </a:pPr>
            <a:r>
              <a:rPr lang="en-US" sz="1600"/>
              <a:t>CHƯƠNG 3a – </a:t>
            </a:r>
            <a:r>
              <a:rPr lang="fr-FR" sz="1600"/>
              <a:t>CPU PIPELINE</a:t>
            </a:r>
            <a:endParaRPr lang="en-US" sz="1600"/>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2800" b="1">
          <a:solidFill>
            <a:srgbClr val="000066"/>
          </a:solidFill>
          <a:latin typeface="+mj-lt"/>
          <a:ea typeface="+mj-ea"/>
          <a:cs typeface="+mj-cs"/>
        </a:defRPr>
      </a:lvl1pPr>
      <a:lvl2pPr algn="ctr" rtl="0" eaLnBrk="0" fontAlgn="base" hangingPunct="0">
        <a:spcBef>
          <a:spcPct val="0"/>
        </a:spcBef>
        <a:spcAft>
          <a:spcPct val="0"/>
        </a:spcAft>
        <a:defRPr sz="2800" b="1">
          <a:solidFill>
            <a:srgbClr val="000066"/>
          </a:solidFill>
          <a:latin typeface="Arial" charset="0"/>
        </a:defRPr>
      </a:lvl2pPr>
      <a:lvl3pPr algn="ctr" rtl="0" eaLnBrk="0" fontAlgn="base" hangingPunct="0">
        <a:spcBef>
          <a:spcPct val="0"/>
        </a:spcBef>
        <a:spcAft>
          <a:spcPct val="0"/>
        </a:spcAft>
        <a:defRPr sz="2800" b="1">
          <a:solidFill>
            <a:srgbClr val="000066"/>
          </a:solidFill>
          <a:latin typeface="Arial" charset="0"/>
        </a:defRPr>
      </a:lvl3pPr>
      <a:lvl4pPr algn="ctr" rtl="0" eaLnBrk="0" fontAlgn="base" hangingPunct="0">
        <a:spcBef>
          <a:spcPct val="0"/>
        </a:spcBef>
        <a:spcAft>
          <a:spcPct val="0"/>
        </a:spcAft>
        <a:defRPr sz="2800" b="1">
          <a:solidFill>
            <a:srgbClr val="000066"/>
          </a:solidFill>
          <a:latin typeface="Arial" charset="0"/>
        </a:defRPr>
      </a:lvl4pPr>
      <a:lvl5pPr algn="ctr" rtl="0" eaLnBrk="0" fontAlgn="base" hangingPunct="0">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2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har char="–"/>
        <a:defRPr sz="1600">
          <a:solidFill>
            <a:schemeClr val="tx2"/>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userDrawn="1"/>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KIẾN TRÚC MÁY TÍNH</a:t>
            </a:r>
          </a:p>
        </p:txBody>
      </p:sp>
      <p:sp>
        <p:nvSpPr>
          <p:cNvPr id="47127" name="Text Box 23"/>
          <p:cNvSpPr txBox="1">
            <a:spLocks noChangeArrowheads="1"/>
          </p:cNvSpPr>
          <p:nvPr userDrawn="1"/>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28" name="Text Box 24"/>
          <p:cNvSpPr txBox="1">
            <a:spLocks noChangeArrowheads="1"/>
          </p:cNvSpPr>
          <p:nvPr userDrawn="1"/>
        </p:nvSpPr>
        <p:spPr bwMode="auto">
          <a:xfrm>
            <a:off x="1447800" y="63103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GIẢNG VIÊN: TS. HOÀNG XUÂN DẬU</a:t>
            </a:r>
          </a:p>
        </p:txBody>
      </p:sp>
      <p:sp>
        <p:nvSpPr>
          <p:cNvPr id="47129" name="Text Box 25"/>
          <p:cNvSpPr txBox="1">
            <a:spLocks noChangeArrowheads="1"/>
          </p:cNvSpPr>
          <p:nvPr userDrawn="1"/>
        </p:nvSpPr>
        <p:spPr bwMode="auto">
          <a:xfrm>
            <a:off x="1462088" y="65389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BỘ MÔN: KHOA HỌC MÁY TÍNH - KHOA CNTT1</a:t>
            </a:r>
          </a:p>
        </p:txBody>
      </p:sp>
      <p:sp>
        <p:nvSpPr>
          <p:cNvPr id="47130" name="Text Box 26"/>
          <p:cNvSpPr txBox="1">
            <a:spLocks noChangeArrowheads="1"/>
          </p:cNvSpPr>
          <p:nvPr userDrawn="1"/>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B138B0EE-1F86-4DA5-B94F-999973A048A8}"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FFAA4830-1303-428E-B84A-D1A16BD733E2}" type="slidenum">
              <a:rPr lang="en-AU"/>
              <a:pPr/>
              <a:t>‹#›</a:t>
            </a:fld>
            <a:endParaRPr lang="en-AU"/>
          </a:p>
        </p:txBody>
      </p:sp>
      <p:sp>
        <p:nvSpPr>
          <p:cNvPr id="47136" name="Text Box 32"/>
          <p:cNvSpPr txBox="1">
            <a:spLocks noChangeArrowheads="1"/>
          </p:cNvSpPr>
          <p:nvPr userDrawn="1"/>
        </p:nvSpPr>
        <p:spPr bwMode="auto">
          <a:xfrm>
            <a:off x="1295400" y="304800"/>
            <a:ext cx="708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ctr">
              <a:spcBef>
                <a:spcPct val="50000"/>
              </a:spcBef>
            </a:pPr>
            <a:r>
              <a:rPr lang="en-US" sz="1600"/>
              <a:t>CHƯƠNG 4 – </a:t>
            </a:r>
            <a:r>
              <a:rPr lang="fr-FR" sz="1600"/>
              <a:t>BỘ NHỚ TRONG</a:t>
            </a:r>
            <a:endParaRPr lang="en-US" sz="1600"/>
          </a:p>
        </p:txBody>
      </p:sp>
    </p:spTree>
    <p:extLst>
      <p:ext uri="{BB962C8B-B14F-4D97-AF65-F5344CB8AC3E}">
        <p14:creationId xmlns:p14="http://schemas.microsoft.com/office/powerpoint/2010/main" val="411269901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28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1143000" indent="-228600" algn="l" rtl="0" fontAlgn="base">
        <a:spcBef>
          <a:spcPct val="20000"/>
        </a:spcBef>
        <a:spcAft>
          <a:spcPct val="0"/>
        </a:spcAft>
        <a:buClr>
          <a:schemeClr val="accent2"/>
        </a:buClr>
        <a:buChar char="•"/>
        <a:defRPr>
          <a:solidFill>
            <a:schemeClr val="tx2"/>
          </a:solidFill>
          <a:latin typeface="+mn-lt"/>
        </a:defRPr>
      </a:lvl3pPr>
      <a:lvl4pPr marL="1600200" indent="-228600" algn="l" rtl="0" fontAlgn="base">
        <a:spcBef>
          <a:spcPct val="20000"/>
        </a:spcBef>
        <a:spcAft>
          <a:spcPct val="0"/>
        </a:spcAft>
        <a:buChar char="–"/>
        <a:defRPr sz="1600">
          <a:solidFill>
            <a:schemeClr val="tx2"/>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8750" y="1088571"/>
            <a:ext cx="8756650" cy="522288"/>
          </a:xfrm>
        </p:spPr>
        <p:txBody>
          <a:bodyPr/>
          <a:lstStyle/>
          <a:p>
            <a:pPr eaLnBrk="1" hangingPunct="1"/>
            <a:r>
              <a:rPr lang="en-US" sz="3600" dirty="0">
                <a:latin typeface="Times New Roman" panose="02020603050405020304" pitchFamily="18" charset="0"/>
                <a:cs typeface="Times New Roman" panose="02020603050405020304" pitchFamily="18" charset="0"/>
              </a:rPr>
              <a:t>NỘI DUNG</a:t>
            </a:r>
            <a:endParaRPr lang="en-AU" sz="3600" dirty="0">
              <a:latin typeface="Times New Roman" panose="02020603050405020304" pitchFamily="18" charset="0"/>
              <a:cs typeface="Times New Roman" panose="02020603050405020304" pitchFamily="18" charset="0"/>
            </a:endParaRPr>
          </a:p>
        </p:txBody>
      </p:sp>
      <p:sp>
        <p:nvSpPr>
          <p:cNvPr id="4099" name="Rectangle 3"/>
          <p:cNvSpPr>
            <a:spLocks noGrp="1" noChangeArrowheads="1"/>
          </p:cNvSpPr>
          <p:nvPr>
            <p:ph type="body" idx="1"/>
          </p:nvPr>
        </p:nvSpPr>
        <p:spPr>
          <a:xfrm>
            <a:off x="609600" y="1834243"/>
            <a:ext cx="7467600" cy="4648200"/>
          </a:xfrm>
        </p:spPr>
        <p:txBody>
          <a:bodyPr/>
          <a:lstStyle/>
          <a:p>
            <a:pPr marL="457200" indent="-457200" eaLnBrk="1" hangingPunct="1">
              <a:buFont typeface="Wingdings" pitchFamily="2" charset="2"/>
              <a:buAutoNum type="arabicPeriod"/>
            </a:pP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CPU pipeline</a:t>
            </a:r>
          </a:p>
          <a:p>
            <a:pPr marL="457200" indent="-457200" eaLnBrk="1" hangingPunct="1">
              <a:buFont typeface="Wingdings" pitchFamily="2" charset="2"/>
              <a:buAutoNum type="arabicPeriod"/>
            </a:pP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pipeline</a:t>
            </a:r>
          </a:p>
          <a:p>
            <a:pPr marL="457200" indent="-457200" eaLnBrk="1" hangingPunct="1">
              <a:buFont typeface="Wingdings" pitchFamily="2" charset="2"/>
              <a:buAutoNum type="arabicPeriod"/>
            </a:pP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endParaRPr lang="en-US" sz="3200" dirty="0">
              <a:latin typeface="Times New Roman" panose="02020603050405020304" pitchFamily="18" charset="0"/>
              <a:cs typeface="Times New Roman" panose="02020603050405020304" pitchFamily="18" charset="0"/>
            </a:endParaRPr>
          </a:p>
          <a:p>
            <a:pPr marL="457200" indent="-457200" eaLnBrk="1" hangingPunct="1">
              <a:buFont typeface="Wingdings" pitchFamily="2" charset="2"/>
              <a:buAutoNum type="arabicPeriod"/>
            </a:pP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a:p>
            <a:pPr marL="457200" indent="-457200" eaLnBrk="1" hangingPunct="1">
              <a:buFont typeface="Wingdings" pitchFamily="2" charset="2"/>
              <a:buAutoNum type="arabicPeriod"/>
            </a:pP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pipeline</a:t>
            </a:r>
          </a:p>
          <a:p>
            <a:pPr marL="457200" indent="-457200" eaLnBrk="1" hangingPunct="1">
              <a:buFont typeface="Wingdings" pitchFamily="2" charset="2"/>
              <a:buAutoNum type="arabicPeriod"/>
            </a:pP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pipeline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CPU</a:t>
            </a:r>
          </a:p>
          <a:p>
            <a:pPr marL="457200" indent="-457200" eaLnBrk="1" hangingPunct="1">
              <a:buFont typeface="Wingdings" pitchFamily="2" charset="2"/>
              <a:buAutoNum type="arabicPeriod"/>
            </a:pPr>
            <a:r>
              <a:rPr lang="en-US" sz="3200" dirty="0" err="1">
                <a:latin typeface="Times New Roman" panose="02020603050405020304" pitchFamily="18" charset="0"/>
                <a:cs typeface="Times New Roman" panose="02020603050405020304" pitchFamily="18" charset="0"/>
              </a:rPr>
              <a:t>Siêu</a:t>
            </a:r>
            <a:r>
              <a:rPr lang="en-US" sz="3200" dirty="0">
                <a:latin typeface="Times New Roman" panose="02020603050405020304" pitchFamily="18" charset="0"/>
                <a:cs typeface="Times New Roman" panose="02020603050405020304" pitchFamily="18" charset="0"/>
              </a:rPr>
              <a:t> pipeline</a:t>
            </a:r>
          </a:p>
          <a:p>
            <a:pPr marL="457200" indent="-457200" eaLnBrk="1" hangingPunct="1">
              <a:buFont typeface="Wingdings" pitchFamily="2" charset="2"/>
              <a:buAutoNum type="arabicPeriod"/>
            </a:pPr>
            <a:r>
              <a:rPr lang="en-US" sz="3200" dirty="0" err="1">
                <a:latin typeface="Times New Roman" panose="02020603050405020304" pitchFamily="18" charset="0"/>
                <a:cs typeface="Times New Roman" panose="02020603050405020304" pitchFamily="18" charset="0"/>
              </a:rPr>
              <a:t>Câu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hỏi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endParaRPr lang="en-AU" sz="3200"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387350" y="228600"/>
            <a:ext cx="829945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28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a:lstStyle>
          <a:p>
            <a:r>
              <a:rPr lang="en-AU" sz="4000" kern="0" dirty="0" smtClean="0">
                <a:latin typeface="Times New Roman" panose="02020603050405020304" pitchFamily="18" charset="0"/>
                <a:cs typeface="Times New Roman" panose="02020603050405020304" pitchFamily="18" charset="0"/>
              </a:rPr>
              <a:t>CHƯƠNG III</a:t>
            </a:r>
            <a:endParaRPr lang="en-AU" sz="40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a:t>3a.2 </a:t>
            </a:r>
            <a:r>
              <a:rPr lang="en-US"/>
              <a:t>Các vấn đề của pipeline</a:t>
            </a:r>
            <a:endParaRPr lang="en-AU"/>
          </a:p>
        </p:txBody>
      </p:sp>
      <p:sp>
        <p:nvSpPr>
          <p:cNvPr id="13315" name="Rectangle 3"/>
          <p:cNvSpPr>
            <a:spLocks noGrp="1" noChangeArrowheads="1"/>
          </p:cNvSpPr>
          <p:nvPr>
            <p:ph type="body" idx="1"/>
          </p:nvPr>
        </p:nvSpPr>
        <p:spPr>
          <a:xfrm>
            <a:off x="228600" y="1524000"/>
            <a:ext cx="8756650" cy="4602163"/>
          </a:xfrm>
        </p:spPr>
        <p:txBody>
          <a:bodyPr/>
          <a:lstStyle/>
          <a:p>
            <a:pPr eaLnBrk="1" hangingPunct="1"/>
            <a:r>
              <a:rPr lang="en-US"/>
              <a:t>Vấn đề xung đột tài nguyên (resource conflicts)</a:t>
            </a:r>
          </a:p>
          <a:p>
            <a:pPr lvl="1" eaLnBrk="1" hangingPunct="1"/>
            <a:r>
              <a:rPr lang="en-US"/>
              <a:t>Xung đột truy nhập bộ nhớ</a:t>
            </a:r>
          </a:p>
          <a:p>
            <a:pPr lvl="1" eaLnBrk="1" hangingPunct="1"/>
            <a:r>
              <a:rPr lang="en-US"/>
              <a:t>Xung đột truy nhập các thanh ghi</a:t>
            </a:r>
          </a:p>
          <a:p>
            <a:pPr eaLnBrk="1" hangingPunct="1"/>
            <a:r>
              <a:rPr lang="en-US"/>
              <a:t>Tranh chấp dữ liệu (Data hazards): </a:t>
            </a:r>
          </a:p>
          <a:p>
            <a:pPr lvl="1" eaLnBrk="1" hangingPunct="1"/>
            <a:r>
              <a:rPr lang="en-US"/>
              <a:t>Vấn đề </a:t>
            </a:r>
            <a:r>
              <a:rPr lang="en-US" i="1"/>
              <a:t>read after write hazard</a:t>
            </a:r>
            <a:r>
              <a:rPr lang="en-US"/>
              <a:t> (RAW)</a:t>
            </a:r>
          </a:p>
          <a:p>
            <a:pPr eaLnBrk="1" hangingPunct="1"/>
            <a:r>
              <a:rPr lang="en-US"/>
              <a:t>Các lệnh rẽ nhánh (Branch instructions)</a:t>
            </a:r>
          </a:p>
          <a:p>
            <a:pPr lvl="1" eaLnBrk="1" hangingPunct="1"/>
            <a:r>
              <a:rPr lang="en-AU"/>
              <a:t>Không điều kiện</a:t>
            </a:r>
          </a:p>
          <a:p>
            <a:pPr lvl="1" eaLnBrk="1" hangingPunct="1"/>
            <a:r>
              <a:rPr lang="en-AU"/>
              <a:t>Có điều kiện</a:t>
            </a:r>
          </a:p>
          <a:p>
            <a:pPr lvl="1" eaLnBrk="1" hangingPunct="1"/>
            <a:r>
              <a:rPr lang="en-AU"/>
              <a:t>Gọi thực hiện và trở về từ chương trình con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a:t>3a.3 </a:t>
            </a:r>
            <a:r>
              <a:rPr lang="en-US"/>
              <a:t>Xung đột tài nguyên</a:t>
            </a:r>
            <a:endParaRPr lang="en-AU"/>
          </a:p>
        </p:txBody>
      </p:sp>
      <p:sp>
        <p:nvSpPr>
          <p:cNvPr id="14339" name="Rectangle 3"/>
          <p:cNvSpPr>
            <a:spLocks noGrp="1" noChangeArrowheads="1"/>
          </p:cNvSpPr>
          <p:nvPr>
            <p:ph type="body" idx="1"/>
          </p:nvPr>
        </p:nvSpPr>
        <p:spPr>
          <a:xfrm>
            <a:off x="228600" y="1524000"/>
            <a:ext cx="8756650" cy="2286000"/>
          </a:xfrm>
        </p:spPr>
        <p:txBody>
          <a:bodyPr/>
          <a:lstStyle/>
          <a:p>
            <a:pPr eaLnBrk="1" hangingPunct="1"/>
            <a:r>
              <a:rPr lang="en-AU"/>
              <a:t>Không đủ tài nguyên phục vụ CPU;</a:t>
            </a:r>
          </a:p>
          <a:p>
            <a:pPr eaLnBrk="1" hangingPunct="1"/>
            <a:r>
              <a:rPr lang="en-AU"/>
              <a:t>Ví dụ: nếu bộ nhớ chỉ hỗ trợ một truy nhập tại mỗi thời điểm và nếu tại cùng một thời điểm, pipeline yêu cầu hai truy nhập bộ nhớ (đọc lệnh – tại giai đoạn IF và đọc dữ liệu – tại giai đoạn ID) </a:t>
            </a:r>
            <a:r>
              <a:rPr lang="en-AU">
                <a:sym typeface="Wingdings" pitchFamily="2" charset="2"/>
              </a:rPr>
              <a:t> nảy sinh xung đột.</a:t>
            </a:r>
          </a:p>
        </p:txBody>
      </p:sp>
      <p:pic>
        <p:nvPicPr>
          <p:cNvPr id="14340" name="Picture 4" descr="800px-Fivestages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114800"/>
            <a:ext cx="63373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a:t>3a.3 </a:t>
            </a:r>
            <a:r>
              <a:rPr lang="en-US"/>
              <a:t>Xung đột tài nguyên</a:t>
            </a:r>
            <a:endParaRPr lang="en-AU"/>
          </a:p>
        </p:txBody>
      </p:sp>
      <p:sp>
        <p:nvSpPr>
          <p:cNvPr id="15363" name="Rectangle 3"/>
          <p:cNvSpPr>
            <a:spLocks noGrp="1" noChangeArrowheads="1"/>
          </p:cNvSpPr>
          <p:nvPr>
            <p:ph type="body" idx="1"/>
          </p:nvPr>
        </p:nvSpPr>
        <p:spPr>
          <a:xfrm>
            <a:off x="228600" y="1524000"/>
            <a:ext cx="4191000" cy="4572000"/>
          </a:xfrm>
        </p:spPr>
        <p:txBody>
          <a:bodyPr/>
          <a:lstStyle/>
          <a:p>
            <a:pPr eaLnBrk="1" hangingPunct="1"/>
            <a:r>
              <a:rPr lang="en-AU"/>
              <a:t>Giải pháp: Thêm tài nguyên hoặc n</a:t>
            </a:r>
            <a:r>
              <a:rPr lang="en-AU">
                <a:sym typeface="Wingdings" pitchFamily="2" charset="2"/>
              </a:rPr>
              <a:t>âng cao năng lực phục vụ của tài nguyên:</a:t>
            </a:r>
          </a:p>
          <a:p>
            <a:pPr lvl="1" eaLnBrk="1" hangingPunct="1"/>
            <a:r>
              <a:rPr lang="en-US"/>
              <a:t>Memory/Cache: hỗ trợ nhiều truy nhập tại một thời điểm;</a:t>
            </a:r>
          </a:p>
          <a:p>
            <a:pPr lvl="1" eaLnBrk="1" hangingPunct="1"/>
            <a:r>
              <a:rPr lang="en-US"/>
              <a:t>Chia cache thành 2 phần: I-Cache và D-Cache để cải thiện khả năng truy nhập.</a:t>
            </a:r>
            <a:endParaRPr lang="en-AU"/>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52600"/>
            <a:ext cx="3960813"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a:t>3a.4 </a:t>
            </a:r>
            <a:r>
              <a:rPr lang="en-US"/>
              <a:t>Xung đột dữ liệu RAW</a:t>
            </a:r>
            <a:endParaRPr lang="en-AU"/>
          </a:p>
        </p:txBody>
      </p:sp>
      <p:sp>
        <p:nvSpPr>
          <p:cNvPr id="16387" name="Rectangle 3"/>
          <p:cNvSpPr>
            <a:spLocks noGrp="1" noChangeArrowheads="1"/>
          </p:cNvSpPr>
          <p:nvPr>
            <p:ph type="body" idx="1"/>
          </p:nvPr>
        </p:nvSpPr>
        <p:spPr>
          <a:xfrm>
            <a:off x="381000" y="1524000"/>
            <a:ext cx="8534400" cy="4572000"/>
          </a:xfrm>
        </p:spPr>
        <p:txBody>
          <a:bodyPr/>
          <a:lstStyle/>
          <a:p>
            <a:pPr eaLnBrk="1" hangingPunct="1"/>
            <a:r>
              <a:rPr lang="en-US"/>
              <a:t>Xem xét hai lệnh:</a:t>
            </a:r>
          </a:p>
          <a:p>
            <a:pPr lvl="1" eaLnBrk="1" hangingPunct="1">
              <a:buFont typeface="Wingdings" pitchFamily="2" charset="2"/>
              <a:buNone/>
            </a:pPr>
            <a:r>
              <a:rPr lang="en-US"/>
              <a:t>ADD R1, R1, R3 ;R1 </a:t>
            </a:r>
            <a:r>
              <a:rPr lang="en-US">
                <a:sym typeface="Wingdings" pitchFamily="2" charset="2"/>
              </a:rPr>
              <a:t></a:t>
            </a:r>
            <a:r>
              <a:rPr lang="en-US"/>
              <a:t> R1+R3 </a:t>
            </a:r>
          </a:p>
          <a:p>
            <a:pPr lvl="1" eaLnBrk="1" hangingPunct="1">
              <a:buFont typeface="Wingdings" pitchFamily="2" charset="2"/>
              <a:buNone/>
            </a:pPr>
            <a:r>
              <a:rPr lang="en-US"/>
              <a:t>SUB R4, R1, R2 ;R4 </a:t>
            </a:r>
            <a:r>
              <a:rPr lang="en-US">
                <a:sym typeface="Wingdings" pitchFamily="2" charset="2"/>
              </a:rPr>
              <a:t></a:t>
            </a:r>
            <a:r>
              <a:rPr lang="en-US"/>
              <a:t> R1-R2 </a:t>
            </a:r>
          </a:p>
          <a:p>
            <a:pPr eaLnBrk="1" hangingPunct="1"/>
            <a:r>
              <a:rPr lang="en-US" sz="2800"/>
              <a:t>L</a:t>
            </a:r>
            <a:r>
              <a:rPr lang="en-US"/>
              <a:t>ệnh SUB sử dụng kết quả của ADD – có sự phụ thuộc dữ liệu giữa hai lệnh</a:t>
            </a:r>
          </a:p>
          <a:p>
            <a:pPr eaLnBrk="1" hangingPunct="1"/>
            <a:r>
              <a:rPr lang="en-US"/>
              <a:t>SUB đọc R1 trong giai đoạn 2 (ID), còn ADD ghi kết quả trong giai đoạn 5 (WB)</a:t>
            </a:r>
          </a:p>
          <a:p>
            <a:pPr lvl="1" eaLnBrk="1" hangingPunct="1"/>
            <a:r>
              <a:rPr lang="en-US"/>
              <a:t>SUB đọc giá trị cũ của R1 trước khi ADD lưu giá trị mới của R1.</a:t>
            </a:r>
            <a:endParaRPr lang="en-A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a:t>3a.4 </a:t>
            </a:r>
            <a:r>
              <a:rPr lang="en-US"/>
              <a:t>Xung đột dữ liệu RAW</a:t>
            </a:r>
            <a:endParaRPr lang="en-AU"/>
          </a:p>
        </p:txBody>
      </p:sp>
      <p:pic>
        <p:nvPicPr>
          <p:cNvPr id="17411" name="Picture 5" descr="RAW-hardw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28775"/>
            <a:ext cx="7489825"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6"/>
          <p:cNvSpPr>
            <a:spLocks noGrp="1" noChangeArrowheads="1"/>
          </p:cNvSpPr>
          <p:nvPr>
            <p:ph type="body" idx="1"/>
          </p:nvPr>
        </p:nvSpPr>
        <p:spPr>
          <a:xfrm>
            <a:off x="827088" y="5157788"/>
            <a:ext cx="7705725" cy="865187"/>
          </a:xfrm>
          <a:noFill/>
        </p:spPr>
        <p:txBody>
          <a:bodyPr/>
          <a:lstStyle/>
          <a:p>
            <a:pPr lvl="1" eaLnBrk="1" hangingPunct="1"/>
            <a:r>
              <a:rPr lang="en-US"/>
              <a:t>ADD R1, R1, R3 ;R1 </a:t>
            </a:r>
            <a:r>
              <a:rPr lang="en-US">
                <a:sym typeface="Wingdings" pitchFamily="2" charset="2"/>
              </a:rPr>
              <a:t></a:t>
            </a:r>
            <a:r>
              <a:rPr lang="en-US"/>
              <a:t> R1+R3 </a:t>
            </a:r>
          </a:p>
          <a:p>
            <a:pPr lvl="1" eaLnBrk="1" hangingPunct="1"/>
            <a:r>
              <a:rPr lang="en-US"/>
              <a:t>SUB R4, R1, R2 ;R4 </a:t>
            </a:r>
            <a:r>
              <a:rPr lang="en-US">
                <a:sym typeface="Wingdings" pitchFamily="2" charset="2"/>
              </a:rPr>
              <a:t></a:t>
            </a:r>
            <a:r>
              <a:rPr lang="en-US"/>
              <a:t> R1-R2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a:t>3a.4 </a:t>
            </a:r>
            <a:r>
              <a:rPr lang="en-US"/>
              <a:t>Xung đột dữ liệu RAW – Hướng khắc phục</a:t>
            </a:r>
            <a:endParaRPr lang="en-AU"/>
          </a:p>
        </p:txBody>
      </p:sp>
      <p:sp>
        <p:nvSpPr>
          <p:cNvPr id="18435" name="Rectangle 3"/>
          <p:cNvSpPr>
            <a:spLocks noGrp="1" noChangeArrowheads="1"/>
          </p:cNvSpPr>
          <p:nvPr>
            <p:ph type="body" idx="1"/>
          </p:nvPr>
        </p:nvSpPr>
        <p:spPr/>
        <p:txBody>
          <a:bodyPr/>
          <a:lstStyle/>
          <a:p>
            <a:pPr eaLnBrk="1" hangingPunct="1"/>
            <a:r>
              <a:rPr lang="en-US"/>
              <a:t>Nhận dạng RAW hazard khi nó diễn ra</a:t>
            </a:r>
          </a:p>
          <a:p>
            <a:pPr eaLnBrk="1" hangingPunct="1"/>
            <a:r>
              <a:rPr lang="en-US"/>
              <a:t>Khi RAW hazard xảy ra, tạm dừng (stall) pipeline cho đến khi lệnh phía trước hoàn tất giai đoạn WB.</a:t>
            </a:r>
          </a:p>
          <a:p>
            <a:pPr eaLnBrk="1" hangingPunct="1"/>
            <a:r>
              <a:rPr lang="en-US"/>
              <a:t>Có thể sử dụng compiler để nhận dạng RAW và:</a:t>
            </a:r>
          </a:p>
          <a:p>
            <a:pPr lvl="1" eaLnBrk="1" hangingPunct="1"/>
            <a:r>
              <a:rPr lang="en-US"/>
              <a:t>Chèn thêm các lệnh NO-OP vào giữa các lệnh có thể gây ra RAW;</a:t>
            </a:r>
          </a:p>
          <a:p>
            <a:pPr lvl="1" eaLnBrk="1" hangingPunct="1"/>
            <a:r>
              <a:rPr lang="en-US"/>
              <a:t>Thay đổi trật tự các lệnh trong chương trình và chèn các lệnh độc lập vào giữa các lệnh có thể gây ra RAW;</a:t>
            </a:r>
          </a:p>
          <a:p>
            <a:pPr eaLnBrk="1" hangingPunct="1"/>
            <a:r>
              <a:rPr lang="en-US"/>
              <a:t>Sử dụng phần cứng để nhận dạng RAW và dự đoán trước giá trị dữ liệu phụ thuộc.</a:t>
            </a:r>
            <a:endParaRPr lang="en-A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a:t>3a.4 </a:t>
            </a:r>
            <a:r>
              <a:rPr lang="en-US"/>
              <a:t>Xung đột dữ liệu RAW – Hướng khắc phục</a:t>
            </a:r>
            <a:endParaRPr lang="en-AU"/>
          </a:p>
        </p:txBody>
      </p:sp>
      <p:sp>
        <p:nvSpPr>
          <p:cNvPr id="19459" name="Rectangle 4"/>
          <p:cNvSpPr>
            <a:spLocks noGrp="1" noChangeArrowheads="1"/>
          </p:cNvSpPr>
          <p:nvPr>
            <p:ph type="body" idx="1"/>
          </p:nvPr>
        </p:nvSpPr>
        <p:spPr>
          <a:xfrm>
            <a:off x="468313" y="4797425"/>
            <a:ext cx="8229600" cy="1082675"/>
          </a:xfrm>
          <a:noFill/>
        </p:spPr>
        <p:txBody>
          <a:bodyPr/>
          <a:lstStyle/>
          <a:p>
            <a:pPr algn="ctr" eaLnBrk="1" hangingPunct="1">
              <a:buFont typeface="Wingdings" pitchFamily="2" charset="2"/>
              <a:buNone/>
            </a:pPr>
            <a:r>
              <a:rPr lang="en-US"/>
              <a:t>Lùi thời điểm thực hiện SUB bằng cách chèn </a:t>
            </a:r>
            <a:br>
              <a:rPr lang="en-US"/>
            </a:br>
            <a:r>
              <a:rPr lang="en-US"/>
              <a:t>thêm 3 lệnh NO-OP</a:t>
            </a:r>
          </a:p>
        </p:txBody>
      </p:sp>
      <p:pic>
        <p:nvPicPr>
          <p:cNvPr id="19460" name="Picture 5" descr="RAW-hardward-n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8424862" cy="270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a:t>3a.4 </a:t>
            </a:r>
            <a:r>
              <a:rPr lang="en-US"/>
              <a:t>Xung đột dữ liệu RAW – Hướng khắc phục</a:t>
            </a:r>
            <a:endParaRPr lang="en-AU"/>
          </a:p>
        </p:txBody>
      </p:sp>
      <p:sp>
        <p:nvSpPr>
          <p:cNvPr id="20483" name="Rectangle 6"/>
          <p:cNvSpPr>
            <a:spLocks noGrp="1" noChangeArrowheads="1"/>
          </p:cNvSpPr>
          <p:nvPr>
            <p:ph type="body" idx="1"/>
          </p:nvPr>
        </p:nvSpPr>
        <p:spPr>
          <a:xfrm>
            <a:off x="611188" y="5013325"/>
            <a:ext cx="8075612" cy="792163"/>
          </a:xfrm>
          <a:noFill/>
        </p:spPr>
        <p:txBody>
          <a:bodyPr/>
          <a:lstStyle/>
          <a:p>
            <a:pPr algn="ctr" eaLnBrk="1" hangingPunct="1">
              <a:lnSpc>
                <a:spcPct val="80000"/>
              </a:lnSpc>
              <a:buFont typeface="Wingdings" pitchFamily="2" charset="2"/>
              <a:buNone/>
            </a:pPr>
            <a:r>
              <a:rPr lang="en-US"/>
              <a:t>Chèn thêm 3 lệnh độc lập dữ liệu vào </a:t>
            </a:r>
            <a:br>
              <a:rPr lang="en-US"/>
            </a:br>
            <a:r>
              <a:rPr lang="en-US"/>
              <a:t>giữa 2 lệnh ADD và SUB có thể sinh ra RAW</a:t>
            </a:r>
          </a:p>
        </p:txBody>
      </p:sp>
      <p:pic>
        <p:nvPicPr>
          <p:cNvPr id="20484" name="Picture 7" descr="RAW-hardward-ot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00213"/>
            <a:ext cx="8569325"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3a.5 Quản lý rẽ nhánh trong pipeline</a:t>
            </a:r>
            <a:endParaRPr lang="en-AU"/>
          </a:p>
        </p:txBody>
      </p:sp>
      <p:sp>
        <p:nvSpPr>
          <p:cNvPr id="21507" name="Rectangle 3"/>
          <p:cNvSpPr>
            <a:spLocks noGrp="1" noChangeArrowheads="1"/>
          </p:cNvSpPr>
          <p:nvPr>
            <p:ph type="body" idx="1"/>
          </p:nvPr>
        </p:nvSpPr>
        <p:spPr/>
        <p:txBody>
          <a:bodyPr/>
          <a:lstStyle/>
          <a:p>
            <a:pPr eaLnBrk="1" hangingPunct="1"/>
            <a:r>
              <a:rPr lang="en-US"/>
              <a:t>Tỷ lệ các lệnh rẽ nhánh trong chương trình khoảng 10-30%. Lệnh rẽ nhánh gây ra: </a:t>
            </a:r>
          </a:p>
          <a:p>
            <a:pPr lvl="1" eaLnBrk="1" hangingPunct="1"/>
            <a:r>
              <a:rPr lang="en-US"/>
              <a:t>Ngắt quãng quá trình thực hiện bình thường của chương trình;</a:t>
            </a:r>
          </a:p>
          <a:p>
            <a:pPr lvl="1" eaLnBrk="1" hangingPunct="1"/>
            <a:r>
              <a:rPr lang="en-US"/>
              <a:t>Làm cho pipeline trống rỗng nếu không có biện pháp phòng ngừa/ngăn chặn.</a:t>
            </a:r>
          </a:p>
          <a:p>
            <a:pPr eaLnBrk="1" hangingPunct="1"/>
            <a:r>
              <a:rPr lang="en-US"/>
              <a:t>Với các VXL có pipeline dài như P4 (31 stages) và nhiều pipeline chạy song song, vấn đề lệnh rẽ nhánh càng trở nên phức tạp:</a:t>
            </a:r>
          </a:p>
          <a:p>
            <a:pPr lvl="1" eaLnBrk="1" hangingPunct="1"/>
            <a:r>
              <a:rPr lang="en-US"/>
              <a:t>Phải đẩy toàn bộ các lệnh đang thực hiện ở các ống khi gặp lệnh rẽ nhánh;</a:t>
            </a:r>
          </a:p>
          <a:p>
            <a:pPr lvl="1" eaLnBrk="1" hangingPunct="1"/>
            <a:r>
              <a:rPr lang="en-US"/>
              <a:t>Nạp mới các lệnh từ địa chỉ rẽ nhánh vào pipeline. Tiêu tốn nhiều thời gian để điền đầy pipeline.</a:t>
            </a:r>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3a.5 Quản lý rẽ nhánh trong pipeline</a:t>
            </a:r>
            <a:endParaRPr lang="en-AU"/>
          </a:p>
        </p:txBody>
      </p:sp>
      <p:sp>
        <p:nvSpPr>
          <p:cNvPr id="22531" name="Rectangle 5"/>
          <p:cNvSpPr>
            <a:spLocks noGrp="1" noChangeArrowheads="1"/>
          </p:cNvSpPr>
          <p:nvPr>
            <p:ph type="body" idx="1"/>
          </p:nvPr>
        </p:nvSpPr>
        <p:spPr>
          <a:xfrm>
            <a:off x="827088" y="5556250"/>
            <a:ext cx="7632700" cy="647700"/>
          </a:xfrm>
          <a:noFill/>
        </p:spPr>
        <p:txBody>
          <a:bodyPr/>
          <a:lstStyle/>
          <a:p>
            <a:pPr algn="ctr" eaLnBrk="1" hangingPunct="1">
              <a:lnSpc>
                <a:spcPct val="80000"/>
              </a:lnSpc>
              <a:buFont typeface="Wingdings" pitchFamily="2" charset="2"/>
              <a:buNone/>
            </a:pPr>
            <a:r>
              <a:rPr lang="en-US" sz="2000"/>
              <a:t>Khi gặp lệnh rẽ nhánh, các lệnh kế tiếp đã nạp bị đẩy ra khỏi pipeline và sau đó các lệnh từ địa chỉ đích được nạp vào</a:t>
            </a:r>
          </a:p>
        </p:txBody>
      </p:sp>
      <p:pic>
        <p:nvPicPr>
          <p:cNvPr id="22532" name="Picture 6" descr="branch-emp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41438"/>
            <a:ext cx="7993062"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sz="2400"/>
              <a:t>3a.1 Giới thiệu CPU pipeline – Dây chuyền lắp ráp ôtô</a:t>
            </a:r>
          </a:p>
        </p:txBody>
      </p:sp>
      <p:pic>
        <p:nvPicPr>
          <p:cNvPr id="5123" name="Picture 4" descr="797px-Hyundai_car_assembly_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75" y="1304925"/>
            <a:ext cx="6408738"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6"/>
          <p:cNvSpPr txBox="1">
            <a:spLocks noChangeArrowheads="1"/>
          </p:cNvSpPr>
          <p:nvPr/>
        </p:nvSpPr>
        <p:spPr bwMode="auto">
          <a:xfrm>
            <a:off x="179388" y="1341438"/>
            <a:ext cx="2447925"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spcBef>
                <a:spcPct val="50000"/>
              </a:spcBef>
              <a:buFontTx/>
              <a:buChar char="•"/>
            </a:pPr>
            <a:r>
              <a:rPr lang="en-US" b="0" dirty="0">
                <a:solidFill>
                  <a:srgbClr val="000066"/>
                </a:solidFill>
              </a:rPr>
              <a:t>  </a:t>
            </a:r>
            <a:r>
              <a:rPr lang="en-US" b="0" dirty="0" err="1">
                <a:solidFill>
                  <a:srgbClr val="000066"/>
                </a:solidFill>
              </a:rPr>
              <a:t>Mỗi</a:t>
            </a:r>
            <a:r>
              <a:rPr lang="en-US" b="0" dirty="0">
                <a:solidFill>
                  <a:srgbClr val="000066"/>
                </a:solidFill>
              </a:rPr>
              <a:t> </a:t>
            </a:r>
            <a:r>
              <a:rPr lang="en-US" b="0" dirty="0" err="1">
                <a:solidFill>
                  <a:srgbClr val="000066"/>
                </a:solidFill>
              </a:rPr>
              <a:t>dây</a:t>
            </a:r>
            <a:r>
              <a:rPr lang="en-US" b="0" dirty="0">
                <a:solidFill>
                  <a:srgbClr val="000066"/>
                </a:solidFill>
              </a:rPr>
              <a:t> </a:t>
            </a:r>
            <a:r>
              <a:rPr lang="en-US" b="0" dirty="0" err="1">
                <a:solidFill>
                  <a:srgbClr val="000066"/>
                </a:solidFill>
              </a:rPr>
              <a:t>chuyền</a:t>
            </a:r>
            <a:r>
              <a:rPr lang="en-US" b="0" dirty="0">
                <a:solidFill>
                  <a:srgbClr val="000066"/>
                </a:solidFill>
              </a:rPr>
              <a:t> </a:t>
            </a:r>
            <a:r>
              <a:rPr lang="en-US" b="0" dirty="0" err="1">
                <a:solidFill>
                  <a:srgbClr val="000066"/>
                </a:solidFill>
              </a:rPr>
              <a:t>lắp</a:t>
            </a:r>
            <a:r>
              <a:rPr lang="en-US" b="0" dirty="0">
                <a:solidFill>
                  <a:srgbClr val="000066"/>
                </a:solidFill>
              </a:rPr>
              <a:t> </a:t>
            </a:r>
            <a:r>
              <a:rPr lang="en-US" b="0" dirty="0" err="1">
                <a:solidFill>
                  <a:srgbClr val="000066"/>
                </a:solidFill>
              </a:rPr>
              <a:t>ráp</a:t>
            </a:r>
            <a:r>
              <a:rPr lang="en-US" b="0" dirty="0">
                <a:solidFill>
                  <a:srgbClr val="000066"/>
                </a:solidFill>
              </a:rPr>
              <a:t> </a:t>
            </a:r>
            <a:r>
              <a:rPr lang="en-US" b="0" dirty="0" err="1">
                <a:solidFill>
                  <a:srgbClr val="000066"/>
                </a:solidFill>
              </a:rPr>
              <a:t>được</a:t>
            </a:r>
            <a:r>
              <a:rPr lang="en-US" b="0" dirty="0">
                <a:solidFill>
                  <a:srgbClr val="000066"/>
                </a:solidFill>
              </a:rPr>
              <a:t> chia </a:t>
            </a:r>
            <a:r>
              <a:rPr lang="en-US" b="0" dirty="0" err="1">
                <a:solidFill>
                  <a:srgbClr val="000066"/>
                </a:solidFill>
              </a:rPr>
              <a:t>thành</a:t>
            </a:r>
            <a:r>
              <a:rPr lang="en-US" b="0" dirty="0">
                <a:solidFill>
                  <a:srgbClr val="000066"/>
                </a:solidFill>
              </a:rPr>
              <a:t> </a:t>
            </a:r>
            <a:r>
              <a:rPr lang="en-US" b="0" dirty="0" err="1">
                <a:solidFill>
                  <a:srgbClr val="000066"/>
                </a:solidFill>
              </a:rPr>
              <a:t>nhiều</a:t>
            </a:r>
            <a:r>
              <a:rPr lang="en-US" b="0" dirty="0">
                <a:solidFill>
                  <a:srgbClr val="000066"/>
                </a:solidFill>
              </a:rPr>
              <a:t> </a:t>
            </a:r>
            <a:r>
              <a:rPr lang="en-US" b="0" dirty="0" err="1">
                <a:solidFill>
                  <a:srgbClr val="000066"/>
                </a:solidFill>
              </a:rPr>
              <a:t>công</a:t>
            </a:r>
            <a:r>
              <a:rPr lang="en-US" b="0" dirty="0">
                <a:solidFill>
                  <a:srgbClr val="000066"/>
                </a:solidFill>
              </a:rPr>
              <a:t> </a:t>
            </a:r>
            <a:r>
              <a:rPr lang="en-US" b="0" dirty="0" err="1">
                <a:solidFill>
                  <a:srgbClr val="000066"/>
                </a:solidFill>
              </a:rPr>
              <a:t>đoạn</a:t>
            </a:r>
            <a:r>
              <a:rPr lang="en-US" b="0" dirty="0">
                <a:solidFill>
                  <a:srgbClr val="000066"/>
                </a:solidFill>
              </a:rPr>
              <a:t>;</a:t>
            </a:r>
          </a:p>
          <a:p>
            <a:pPr>
              <a:spcBef>
                <a:spcPct val="50000"/>
              </a:spcBef>
              <a:buFontTx/>
              <a:buChar char="•"/>
            </a:pPr>
            <a:r>
              <a:rPr lang="en-US" b="0" dirty="0">
                <a:solidFill>
                  <a:srgbClr val="000066"/>
                </a:solidFill>
              </a:rPr>
              <a:t> </a:t>
            </a:r>
            <a:r>
              <a:rPr lang="en-US" b="0" dirty="0" err="1">
                <a:solidFill>
                  <a:srgbClr val="000066"/>
                </a:solidFill>
              </a:rPr>
              <a:t>Nhiều</a:t>
            </a:r>
            <a:r>
              <a:rPr lang="en-US" b="0" dirty="0">
                <a:solidFill>
                  <a:srgbClr val="000066"/>
                </a:solidFill>
              </a:rPr>
              <a:t> </a:t>
            </a:r>
            <a:r>
              <a:rPr lang="en-US" b="0" dirty="0" err="1">
                <a:solidFill>
                  <a:srgbClr val="000066"/>
                </a:solidFill>
              </a:rPr>
              <a:t>ôtô</a:t>
            </a:r>
            <a:r>
              <a:rPr lang="en-US" b="0" dirty="0">
                <a:solidFill>
                  <a:srgbClr val="000066"/>
                </a:solidFill>
              </a:rPr>
              <a:t> </a:t>
            </a:r>
            <a:r>
              <a:rPr lang="en-US" b="0" dirty="0" err="1">
                <a:solidFill>
                  <a:srgbClr val="000066"/>
                </a:solidFill>
              </a:rPr>
              <a:t>cùng</a:t>
            </a:r>
            <a:r>
              <a:rPr lang="en-US" b="0" dirty="0">
                <a:solidFill>
                  <a:srgbClr val="000066"/>
                </a:solidFill>
              </a:rPr>
              <a:t> </a:t>
            </a:r>
            <a:r>
              <a:rPr lang="en-US" b="0" dirty="0" err="1">
                <a:solidFill>
                  <a:srgbClr val="000066"/>
                </a:solidFill>
              </a:rPr>
              <a:t>được</a:t>
            </a:r>
            <a:r>
              <a:rPr lang="en-US" b="0" dirty="0">
                <a:solidFill>
                  <a:srgbClr val="000066"/>
                </a:solidFill>
              </a:rPr>
              <a:t> </a:t>
            </a:r>
            <a:r>
              <a:rPr lang="en-US" b="0" dirty="0" err="1">
                <a:solidFill>
                  <a:srgbClr val="000066"/>
                </a:solidFill>
              </a:rPr>
              <a:t>lắp</a:t>
            </a:r>
            <a:r>
              <a:rPr lang="en-US" b="0" dirty="0">
                <a:solidFill>
                  <a:srgbClr val="000066"/>
                </a:solidFill>
              </a:rPr>
              <a:t> </a:t>
            </a:r>
            <a:r>
              <a:rPr lang="en-US" b="0" dirty="0" err="1">
                <a:solidFill>
                  <a:srgbClr val="000066"/>
                </a:solidFill>
              </a:rPr>
              <a:t>ráp</a:t>
            </a:r>
            <a:r>
              <a:rPr lang="en-US" b="0" dirty="0">
                <a:solidFill>
                  <a:srgbClr val="000066"/>
                </a:solidFill>
              </a:rPr>
              <a:t> </a:t>
            </a:r>
            <a:r>
              <a:rPr lang="en-US" b="0" dirty="0" err="1">
                <a:solidFill>
                  <a:srgbClr val="000066"/>
                </a:solidFill>
              </a:rPr>
              <a:t>trên</a:t>
            </a:r>
            <a:r>
              <a:rPr lang="en-US" b="0" dirty="0">
                <a:solidFill>
                  <a:srgbClr val="000066"/>
                </a:solidFill>
              </a:rPr>
              <a:t> </a:t>
            </a:r>
            <a:r>
              <a:rPr lang="en-US" b="0" dirty="0" err="1">
                <a:solidFill>
                  <a:srgbClr val="000066"/>
                </a:solidFill>
              </a:rPr>
              <a:t>một</a:t>
            </a:r>
            <a:r>
              <a:rPr lang="en-US" b="0" dirty="0">
                <a:solidFill>
                  <a:srgbClr val="000066"/>
                </a:solidFill>
              </a:rPr>
              <a:t> </a:t>
            </a:r>
            <a:r>
              <a:rPr lang="en-US" b="0" dirty="0" err="1">
                <a:solidFill>
                  <a:srgbClr val="000066"/>
                </a:solidFill>
              </a:rPr>
              <a:t>dây</a:t>
            </a:r>
            <a:r>
              <a:rPr lang="en-US" b="0" dirty="0">
                <a:solidFill>
                  <a:srgbClr val="000066"/>
                </a:solidFill>
              </a:rPr>
              <a:t> </a:t>
            </a:r>
            <a:r>
              <a:rPr lang="en-US" b="0" dirty="0" err="1">
                <a:solidFill>
                  <a:srgbClr val="000066"/>
                </a:solidFill>
              </a:rPr>
              <a:t>chuyền</a:t>
            </a:r>
            <a:r>
              <a:rPr lang="en-US" b="0" dirty="0">
                <a:solidFill>
                  <a:srgbClr val="000066"/>
                </a:solidFill>
              </a:rPr>
              <a:t>;</a:t>
            </a:r>
          </a:p>
          <a:p>
            <a:pPr>
              <a:spcBef>
                <a:spcPct val="50000"/>
              </a:spcBef>
              <a:buFontTx/>
              <a:buChar char="•"/>
            </a:pPr>
            <a:r>
              <a:rPr lang="en-US" b="0" dirty="0">
                <a:solidFill>
                  <a:srgbClr val="000066"/>
                </a:solidFill>
              </a:rPr>
              <a:t> </a:t>
            </a:r>
            <a:r>
              <a:rPr lang="en-US" b="0" dirty="0" err="1">
                <a:solidFill>
                  <a:srgbClr val="000066"/>
                </a:solidFill>
              </a:rPr>
              <a:t>Tại</a:t>
            </a:r>
            <a:r>
              <a:rPr lang="en-US" b="0" dirty="0">
                <a:solidFill>
                  <a:srgbClr val="000066"/>
                </a:solidFill>
              </a:rPr>
              <a:t> </a:t>
            </a:r>
            <a:r>
              <a:rPr lang="en-US" b="0" dirty="0" err="1">
                <a:solidFill>
                  <a:srgbClr val="000066"/>
                </a:solidFill>
              </a:rPr>
              <a:t>mỗi</a:t>
            </a:r>
            <a:r>
              <a:rPr lang="en-US" b="0" dirty="0">
                <a:solidFill>
                  <a:srgbClr val="000066"/>
                </a:solidFill>
              </a:rPr>
              <a:t> </a:t>
            </a:r>
            <a:r>
              <a:rPr lang="en-US" b="0" dirty="0" err="1">
                <a:solidFill>
                  <a:srgbClr val="000066"/>
                </a:solidFill>
              </a:rPr>
              <a:t>công</a:t>
            </a:r>
            <a:r>
              <a:rPr lang="en-US" b="0" dirty="0">
                <a:solidFill>
                  <a:srgbClr val="000066"/>
                </a:solidFill>
              </a:rPr>
              <a:t> </a:t>
            </a:r>
            <a:r>
              <a:rPr lang="en-US" b="0" dirty="0" err="1">
                <a:solidFill>
                  <a:srgbClr val="000066"/>
                </a:solidFill>
              </a:rPr>
              <a:t>đoạn</a:t>
            </a:r>
            <a:r>
              <a:rPr lang="en-US" b="0" dirty="0">
                <a:solidFill>
                  <a:srgbClr val="000066"/>
                </a:solidFill>
              </a:rPr>
              <a:t>, </a:t>
            </a:r>
            <a:r>
              <a:rPr lang="en-US" b="0" dirty="0" err="1">
                <a:solidFill>
                  <a:srgbClr val="000066"/>
                </a:solidFill>
              </a:rPr>
              <a:t>một</a:t>
            </a:r>
            <a:r>
              <a:rPr lang="en-US" b="0" dirty="0">
                <a:solidFill>
                  <a:srgbClr val="000066"/>
                </a:solidFill>
              </a:rPr>
              <a:t> </a:t>
            </a:r>
            <a:r>
              <a:rPr lang="en-US" b="0" dirty="0" err="1">
                <a:solidFill>
                  <a:srgbClr val="000066"/>
                </a:solidFill>
              </a:rPr>
              <a:t>phần</a:t>
            </a:r>
            <a:r>
              <a:rPr lang="en-US" b="0" dirty="0">
                <a:solidFill>
                  <a:srgbClr val="000066"/>
                </a:solidFill>
              </a:rPr>
              <a:t> </a:t>
            </a:r>
            <a:r>
              <a:rPr lang="en-US" b="0" dirty="0" err="1">
                <a:solidFill>
                  <a:srgbClr val="000066"/>
                </a:solidFill>
              </a:rPr>
              <a:t>việc</a:t>
            </a:r>
            <a:r>
              <a:rPr lang="en-US" b="0" dirty="0">
                <a:solidFill>
                  <a:srgbClr val="000066"/>
                </a:solidFill>
              </a:rPr>
              <a:t> </a:t>
            </a:r>
            <a:r>
              <a:rPr lang="en-US" b="0" dirty="0" err="1">
                <a:solidFill>
                  <a:srgbClr val="000066"/>
                </a:solidFill>
              </a:rPr>
              <a:t>được</a:t>
            </a:r>
            <a:r>
              <a:rPr lang="en-US" b="0" dirty="0">
                <a:solidFill>
                  <a:srgbClr val="000066"/>
                </a:solidFill>
              </a:rPr>
              <a:t> </a:t>
            </a:r>
            <a:r>
              <a:rPr lang="en-US" b="0" dirty="0" err="1">
                <a:solidFill>
                  <a:srgbClr val="000066"/>
                </a:solidFill>
              </a:rPr>
              <a:t>hoàn</a:t>
            </a:r>
            <a:r>
              <a:rPr lang="en-US" b="0" dirty="0">
                <a:solidFill>
                  <a:srgbClr val="000066"/>
                </a:solidFill>
              </a:rPr>
              <a:t> </a:t>
            </a:r>
            <a:r>
              <a:rPr lang="en-US" b="0" dirty="0" err="1">
                <a:solidFill>
                  <a:srgbClr val="000066"/>
                </a:solidFill>
              </a:rPr>
              <a:t>thành</a:t>
            </a:r>
            <a:r>
              <a:rPr lang="en-US" b="0" dirty="0">
                <a:solidFill>
                  <a:srgbClr val="000066"/>
                </a:solidFill>
              </a:rPr>
              <a:t>;</a:t>
            </a:r>
          </a:p>
          <a:p>
            <a:pPr>
              <a:spcBef>
                <a:spcPct val="50000"/>
              </a:spcBef>
              <a:buFontTx/>
              <a:buChar char="•"/>
            </a:pPr>
            <a:r>
              <a:rPr lang="en-US" b="0" dirty="0">
                <a:solidFill>
                  <a:srgbClr val="000066"/>
                </a:solidFill>
              </a:rPr>
              <a:t> </a:t>
            </a:r>
            <a:r>
              <a:rPr lang="en-US" b="0" dirty="0" err="1">
                <a:solidFill>
                  <a:srgbClr val="000066"/>
                </a:solidFill>
              </a:rPr>
              <a:t>Sau</a:t>
            </a:r>
            <a:r>
              <a:rPr lang="en-US" b="0" dirty="0">
                <a:solidFill>
                  <a:srgbClr val="000066"/>
                </a:solidFill>
              </a:rPr>
              <a:t> </a:t>
            </a:r>
            <a:r>
              <a:rPr lang="en-US" b="0" dirty="0" err="1">
                <a:solidFill>
                  <a:srgbClr val="000066"/>
                </a:solidFill>
              </a:rPr>
              <a:t>mỗi</a:t>
            </a:r>
            <a:r>
              <a:rPr lang="en-US" b="0" dirty="0">
                <a:solidFill>
                  <a:srgbClr val="000066"/>
                </a:solidFill>
              </a:rPr>
              <a:t> </a:t>
            </a:r>
            <a:r>
              <a:rPr lang="en-US" b="0" dirty="0" err="1">
                <a:solidFill>
                  <a:srgbClr val="000066"/>
                </a:solidFill>
              </a:rPr>
              <a:t>nhịp</a:t>
            </a:r>
            <a:r>
              <a:rPr lang="en-US" b="0" dirty="0">
                <a:solidFill>
                  <a:srgbClr val="000066"/>
                </a:solidFill>
              </a:rPr>
              <a:t> </a:t>
            </a:r>
            <a:r>
              <a:rPr lang="en-US" b="0" dirty="0" err="1">
                <a:solidFill>
                  <a:srgbClr val="000066"/>
                </a:solidFill>
              </a:rPr>
              <a:t>thời</a:t>
            </a:r>
            <a:r>
              <a:rPr lang="en-US" b="0" dirty="0">
                <a:solidFill>
                  <a:srgbClr val="000066"/>
                </a:solidFill>
              </a:rPr>
              <a:t> </a:t>
            </a:r>
            <a:r>
              <a:rPr lang="en-US" b="0" dirty="0" err="1">
                <a:solidFill>
                  <a:srgbClr val="000066"/>
                </a:solidFill>
              </a:rPr>
              <a:t>gian</a:t>
            </a:r>
            <a:r>
              <a:rPr lang="en-US" b="0" dirty="0">
                <a:solidFill>
                  <a:srgbClr val="000066"/>
                </a:solidFill>
              </a:rPr>
              <a:t> </a:t>
            </a:r>
            <a:r>
              <a:rPr lang="en-US" b="0" dirty="0" err="1">
                <a:solidFill>
                  <a:srgbClr val="000066"/>
                </a:solidFill>
              </a:rPr>
              <a:t>một</a:t>
            </a:r>
            <a:r>
              <a:rPr lang="en-US" b="0" dirty="0">
                <a:solidFill>
                  <a:srgbClr val="000066"/>
                </a:solidFill>
              </a:rPr>
              <a:t> </a:t>
            </a:r>
            <a:r>
              <a:rPr lang="en-US" b="0" dirty="0" err="1">
                <a:solidFill>
                  <a:srgbClr val="000066"/>
                </a:solidFill>
              </a:rPr>
              <a:t>ôtô</a:t>
            </a:r>
            <a:r>
              <a:rPr lang="en-US" b="0" dirty="0">
                <a:solidFill>
                  <a:srgbClr val="000066"/>
                </a:solidFill>
              </a:rPr>
              <a:t> </a:t>
            </a:r>
            <a:r>
              <a:rPr lang="en-US" b="0" dirty="0" err="1">
                <a:solidFill>
                  <a:srgbClr val="000066"/>
                </a:solidFill>
              </a:rPr>
              <a:t>hoàn</a:t>
            </a:r>
            <a:r>
              <a:rPr lang="en-US" b="0" dirty="0">
                <a:solidFill>
                  <a:srgbClr val="000066"/>
                </a:solidFill>
              </a:rPr>
              <a:t> </a:t>
            </a:r>
            <a:r>
              <a:rPr lang="en-US" b="0" dirty="0" err="1">
                <a:solidFill>
                  <a:srgbClr val="000066"/>
                </a:solidFill>
              </a:rPr>
              <a:t>thiện</a:t>
            </a:r>
            <a:r>
              <a:rPr lang="en-US" b="0" dirty="0">
                <a:solidFill>
                  <a:srgbClr val="000066"/>
                </a:solidFill>
              </a:rPr>
              <a:t> ở </a:t>
            </a:r>
            <a:r>
              <a:rPr lang="en-US" b="0" dirty="0" err="1">
                <a:solidFill>
                  <a:srgbClr val="000066"/>
                </a:solidFill>
              </a:rPr>
              <a:t>cuối</a:t>
            </a:r>
            <a:r>
              <a:rPr lang="en-US" b="0" dirty="0">
                <a:solidFill>
                  <a:srgbClr val="000066"/>
                </a:solidFill>
              </a:rPr>
              <a:t> </a:t>
            </a:r>
            <a:r>
              <a:rPr lang="en-US" b="0" dirty="0" err="1">
                <a:solidFill>
                  <a:srgbClr val="000066"/>
                </a:solidFill>
              </a:rPr>
              <a:t>dây</a:t>
            </a:r>
            <a:r>
              <a:rPr lang="en-US" b="0" dirty="0">
                <a:solidFill>
                  <a:srgbClr val="000066"/>
                </a:solidFill>
              </a:rPr>
              <a:t> </a:t>
            </a:r>
            <a:r>
              <a:rPr lang="en-US" b="0" dirty="0" err="1">
                <a:solidFill>
                  <a:srgbClr val="000066"/>
                </a:solidFill>
              </a:rPr>
              <a:t>chuyền</a:t>
            </a:r>
            <a:r>
              <a:rPr lang="en-US" b="0" dirty="0">
                <a:solidFill>
                  <a:srgbClr val="000066"/>
                </a:solidFill>
              </a:rPr>
              <a:t> </a:t>
            </a:r>
            <a:r>
              <a:rPr lang="en-US" b="0" dirty="0" err="1">
                <a:solidFill>
                  <a:srgbClr val="000066"/>
                </a:solidFill>
              </a:rPr>
              <a:t>và</a:t>
            </a:r>
            <a:r>
              <a:rPr lang="en-US" b="0" dirty="0">
                <a:solidFill>
                  <a:srgbClr val="000066"/>
                </a:solidFill>
              </a:rPr>
              <a:t> </a:t>
            </a:r>
            <a:r>
              <a:rPr lang="en-US" b="0" dirty="0" err="1">
                <a:solidFill>
                  <a:srgbClr val="000066"/>
                </a:solidFill>
              </a:rPr>
              <a:t>một</a:t>
            </a:r>
            <a:r>
              <a:rPr lang="en-US" b="0" dirty="0">
                <a:solidFill>
                  <a:srgbClr val="000066"/>
                </a:solidFill>
              </a:rPr>
              <a:t> </a:t>
            </a:r>
            <a:r>
              <a:rPr lang="en-US" b="0" dirty="0" err="1">
                <a:solidFill>
                  <a:srgbClr val="000066"/>
                </a:solidFill>
              </a:rPr>
              <a:t>ôtô</a:t>
            </a:r>
            <a:r>
              <a:rPr lang="en-US" b="0" dirty="0">
                <a:solidFill>
                  <a:srgbClr val="000066"/>
                </a:solidFill>
              </a:rPr>
              <a:t> </a:t>
            </a:r>
            <a:r>
              <a:rPr lang="en-US" b="0" dirty="0" err="1">
                <a:solidFill>
                  <a:srgbClr val="000066"/>
                </a:solidFill>
              </a:rPr>
              <a:t>bắt</a:t>
            </a:r>
            <a:r>
              <a:rPr lang="en-US" b="0" dirty="0">
                <a:solidFill>
                  <a:srgbClr val="000066"/>
                </a:solidFill>
              </a:rPr>
              <a:t> </a:t>
            </a:r>
            <a:r>
              <a:rPr lang="en-US" b="0" dirty="0" err="1">
                <a:solidFill>
                  <a:srgbClr val="000066"/>
                </a:solidFill>
              </a:rPr>
              <a:t>đầu</a:t>
            </a:r>
            <a:r>
              <a:rPr lang="en-US" b="0" dirty="0">
                <a:solidFill>
                  <a:srgbClr val="000066"/>
                </a:solidFill>
              </a:rPr>
              <a:t> </a:t>
            </a:r>
            <a:r>
              <a:rPr lang="en-US" b="0" dirty="0" err="1">
                <a:solidFill>
                  <a:srgbClr val="000066"/>
                </a:solidFill>
              </a:rPr>
              <a:t>hình</a:t>
            </a:r>
            <a:r>
              <a:rPr lang="en-US" b="0" dirty="0">
                <a:solidFill>
                  <a:srgbClr val="000066"/>
                </a:solidFill>
              </a:rPr>
              <a:t> </a:t>
            </a:r>
            <a:r>
              <a:rPr lang="en-US" b="0" dirty="0" err="1">
                <a:solidFill>
                  <a:srgbClr val="000066"/>
                </a:solidFill>
              </a:rPr>
              <a:t>thành</a:t>
            </a:r>
            <a:r>
              <a:rPr lang="en-US" b="0" dirty="0">
                <a:solidFill>
                  <a:srgbClr val="000066"/>
                </a:solidFill>
              </a:rPr>
              <a:t> ở </a:t>
            </a:r>
            <a:r>
              <a:rPr lang="en-US" b="0" dirty="0" err="1">
                <a:solidFill>
                  <a:srgbClr val="000066"/>
                </a:solidFill>
              </a:rPr>
              <a:t>đầu</a:t>
            </a:r>
            <a:r>
              <a:rPr lang="en-US" b="0" dirty="0">
                <a:solidFill>
                  <a:srgbClr val="000066"/>
                </a:solidFill>
              </a:rPr>
              <a:t> </a:t>
            </a:r>
            <a:r>
              <a:rPr lang="en-US" b="0" dirty="0" err="1">
                <a:solidFill>
                  <a:srgbClr val="000066"/>
                </a:solidFill>
              </a:rPr>
              <a:t>dây</a:t>
            </a:r>
            <a:r>
              <a:rPr lang="en-US" b="0" dirty="0">
                <a:solidFill>
                  <a:srgbClr val="000066"/>
                </a:solidFill>
              </a:rPr>
              <a:t> </a:t>
            </a:r>
            <a:r>
              <a:rPr lang="en-US" b="0" dirty="0" err="1">
                <a:solidFill>
                  <a:srgbClr val="000066"/>
                </a:solidFill>
              </a:rPr>
              <a:t>chuyền</a:t>
            </a:r>
            <a:r>
              <a:rPr lang="en-US" b="0" dirty="0">
                <a:solidFill>
                  <a:srgbClr val="000066"/>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3a.5 Quản lý rẽ nhánh – Các giải pháp</a:t>
            </a:r>
            <a:endParaRPr lang="en-AU"/>
          </a:p>
        </p:txBody>
      </p:sp>
      <p:sp>
        <p:nvSpPr>
          <p:cNvPr id="23555" name="Rectangle 3"/>
          <p:cNvSpPr>
            <a:spLocks noGrp="1" noChangeArrowheads="1"/>
          </p:cNvSpPr>
          <p:nvPr>
            <p:ph type="body" idx="1"/>
          </p:nvPr>
        </p:nvSpPr>
        <p:spPr>
          <a:xfrm>
            <a:off x="1066800" y="1676400"/>
            <a:ext cx="7918450" cy="4449763"/>
          </a:xfrm>
        </p:spPr>
        <p:txBody>
          <a:bodyPr/>
          <a:lstStyle/>
          <a:p>
            <a:pPr marL="457200" indent="-457200" eaLnBrk="1" hangingPunct="1">
              <a:buFontTx/>
              <a:buAutoNum type="arabicPeriod"/>
            </a:pPr>
            <a:r>
              <a:rPr lang="en-US" sz="2800"/>
              <a:t>Branch Targets (đích rẽ nhánh) </a:t>
            </a:r>
          </a:p>
          <a:p>
            <a:pPr marL="457200" indent="-457200" eaLnBrk="1" hangingPunct="1">
              <a:buFontTx/>
              <a:buAutoNum type="arabicPeriod"/>
            </a:pPr>
            <a:r>
              <a:rPr lang="en-US" sz="2800"/>
              <a:t>Conditional Branches (rẽ nhánh có điều kiện)</a:t>
            </a:r>
          </a:p>
          <a:p>
            <a:pPr marL="876300" lvl="1" indent="-419100" eaLnBrk="1" hangingPunct="1">
              <a:buFontTx/>
              <a:buChar char="•"/>
            </a:pPr>
            <a:r>
              <a:rPr lang="en-US" sz="2600"/>
              <a:t>Delayed Branching (làm chậm rẽ nhánh)</a:t>
            </a:r>
          </a:p>
          <a:p>
            <a:pPr marL="876300" lvl="1" indent="-419100" eaLnBrk="1" hangingPunct="1">
              <a:buFontTx/>
              <a:buChar char="•"/>
            </a:pPr>
            <a:r>
              <a:rPr lang="en-US" sz="2600"/>
              <a:t>Branch Prediction (dự đoán rẽ nhánh)</a:t>
            </a:r>
            <a:endParaRPr lang="en-AU"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3a.5 Quản lý rẽ nhánh – PIII Branch Targets</a:t>
            </a:r>
            <a:endParaRPr lang="en-AU"/>
          </a:p>
        </p:txBody>
      </p:sp>
      <p:pic>
        <p:nvPicPr>
          <p:cNvPr id="24579" name="Picture 5" descr="branch-tar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1474788"/>
            <a:ext cx="6696075"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3a.5 Quản lý rẽ nhánh – Branch Targets</a:t>
            </a:r>
            <a:endParaRPr lang="en-AU"/>
          </a:p>
        </p:txBody>
      </p:sp>
      <p:sp>
        <p:nvSpPr>
          <p:cNvPr id="25603" name="Rectangle 3"/>
          <p:cNvSpPr>
            <a:spLocks noGrp="1" noChangeArrowheads="1"/>
          </p:cNvSpPr>
          <p:nvPr>
            <p:ph type="body" idx="1"/>
          </p:nvPr>
        </p:nvSpPr>
        <p:spPr>
          <a:xfrm>
            <a:off x="228600" y="1447800"/>
            <a:ext cx="8756650" cy="1600200"/>
          </a:xfrm>
        </p:spPr>
        <p:txBody>
          <a:bodyPr/>
          <a:lstStyle/>
          <a:p>
            <a:pPr eaLnBrk="1" hangingPunct="1"/>
            <a:r>
              <a:rPr lang="en-US"/>
              <a:t>Khi một lệnh rẽ nhánh được thực thi, lệnh tiếp theo được nạp là lệnh ở địa chỉ đích (target), không phải lệnh kế tiếp lệnh nhảy.</a:t>
            </a:r>
            <a:endParaRPr lang="en-AU"/>
          </a:p>
        </p:txBody>
      </p:sp>
      <p:sp>
        <p:nvSpPr>
          <p:cNvPr id="25604" name="Text Box 4"/>
          <p:cNvSpPr txBox="1">
            <a:spLocks noChangeArrowheads="1"/>
          </p:cNvSpPr>
          <p:nvPr/>
        </p:nvSpPr>
        <p:spPr bwMode="auto">
          <a:xfrm>
            <a:off x="1676400" y="3429000"/>
            <a:ext cx="5400675" cy="175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spcBef>
                <a:spcPct val="50000"/>
              </a:spcBef>
            </a:pPr>
            <a:r>
              <a:rPr lang="en-AU" sz="2400" b="0">
                <a:solidFill>
                  <a:srgbClr val="0000FF"/>
                </a:solidFill>
                <a:latin typeface="Verdana" pitchFamily="34" charset="0"/>
              </a:rPr>
              <a:t>              JUMP  &lt;Address&gt;</a:t>
            </a:r>
            <a:br>
              <a:rPr lang="en-AU" sz="2400" b="0">
                <a:solidFill>
                  <a:srgbClr val="0000FF"/>
                </a:solidFill>
                <a:latin typeface="Verdana" pitchFamily="34" charset="0"/>
              </a:rPr>
            </a:br>
            <a:r>
              <a:rPr lang="en-AU" sz="2400" b="0">
                <a:solidFill>
                  <a:srgbClr val="0000FF"/>
                </a:solidFill>
                <a:latin typeface="Verdana" pitchFamily="34" charset="0"/>
              </a:rPr>
              <a:t>              ADD R1, R2</a:t>
            </a:r>
            <a:br>
              <a:rPr lang="en-AU" sz="2400" b="0">
                <a:solidFill>
                  <a:srgbClr val="0000FF"/>
                </a:solidFill>
                <a:latin typeface="Verdana" pitchFamily="34" charset="0"/>
              </a:rPr>
            </a:br>
            <a:endParaRPr lang="en-AU" sz="2400" b="0">
              <a:solidFill>
                <a:srgbClr val="0000FF"/>
              </a:solidFill>
              <a:latin typeface="Verdana" pitchFamily="34" charset="0"/>
            </a:endParaRPr>
          </a:p>
          <a:p>
            <a:pPr>
              <a:spcBef>
                <a:spcPct val="50000"/>
              </a:spcBef>
            </a:pPr>
            <a:r>
              <a:rPr lang="en-AU" sz="2400" b="0">
                <a:solidFill>
                  <a:srgbClr val="0000FF"/>
                </a:solidFill>
                <a:latin typeface="Verdana" pitchFamily="34" charset="0"/>
              </a:rPr>
              <a:t>Address: SUB R3, R4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3a.5 Quản lý rẽ nhánh – Branch Targets</a:t>
            </a:r>
          </a:p>
        </p:txBody>
      </p:sp>
      <p:sp>
        <p:nvSpPr>
          <p:cNvPr id="26627" name="Rectangle 3"/>
          <p:cNvSpPr>
            <a:spLocks noGrp="1" noChangeArrowheads="1"/>
          </p:cNvSpPr>
          <p:nvPr>
            <p:ph type="body" idx="1"/>
          </p:nvPr>
        </p:nvSpPr>
        <p:spPr/>
        <p:txBody>
          <a:bodyPr/>
          <a:lstStyle/>
          <a:p>
            <a:pPr marL="457200" indent="-457200" eaLnBrk="1" hangingPunct="1">
              <a:lnSpc>
                <a:spcPct val="90000"/>
              </a:lnSpc>
            </a:pPr>
            <a:r>
              <a:rPr lang="en-US"/>
              <a:t>Lệnh rẽ nhánh được nhận biết ở giai đoạn ID, vậy có thể biết trước chúng bằng cách giải mã sớm.</a:t>
            </a:r>
          </a:p>
          <a:p>
            <a:pPr marL="457200" indent="-457200" eaLnBrk="1" hangingPunct="1">
              <a:lnSpc>
                <a:spcPct val="90000"/>
              </a:lnSpc>
            </a:pPr>
            <a:r>
              <a:rPr lang="en-US"/>
              <a:t>Sử dụng  </a:t>
            </a:r>
            <a:r>
              <a:rPr lang="en-US" i="1"/>
              <a:t>Branch Target Buffer</a:t>
            </a:r>
            <a:r>
              <a:rPr lang="en-US"/>
              <a:t> (BTB) để lưu vết của các lệnh rẽ nhánh đã được thực thi:</a:t>
            </a:r>
          </a:p>
          <a:p>
            <a:pPr marL="876300" lvl="1" indent="-419100" eaLnBrk="1" hangingPunct="1">
              <a:lnSpc>
                <a:spcPct val="90000"/>
              </a:lnSpc>
            </a:pPr>
            <a:r>
              <a:rPr lang="en-US"/>
              <a:t>Các địa chỉ đích của các lệnh rẽ nhánh</a:t>
            </a:r>
          </a:p>
          <a:p>
            <a:pPr marL="876300" lvl="1" indent="-419100" eaLnBrk="1" hangingPunct="1">
              <a:lnSpc>
                <a:spcPct val="90000"/>
              </a:lnSpc>
            </a:pPr>
            <a:r>
              <a:rPr lang="en-US"/>
              <a:t>Lệnh đích của các lệnh rẽ nhánh</a:t>
            </a:r>
          </a:p>
          <a:p>
            <a:pPr marL="457200" indent="-457200" eaLnBrk="1" hangingPunct="1">
              <a:lnSpc>
                <a:spcPct val="90000"/>
              </a:lnSpc>
            </a:pPr>
            <a:r>
              <a:rPr lang="en-US"/>
              <a:t>Nếu các lệnh rẽ nhánh được tái sử dụng (trong vòng lặp):</a:t>
            </a:r>
          </a:p>
          <a:p>
            <a:pPr marL="876300" lvl="1" indent="-419100" eaLnBrk="1" hangingPunct="1">
              <a:lnSpc>
                <a:spcPct val="90000"/>
              </a:lnSpc>
            </a:pPr>
            <a:r>
              <a:rPr lang="en-US"/>
              <a:t>Đ/c đích rẽ nhánh của chúng có thể được sử dụng mà không cần tính toán lại;</a:t>
            </a:r>
          </a:p>
          <a:p>
            <a:pPr marL="876300" lvl="1" indent="-419100" eaLnBrk="1" hangingPunct="1">
              <a:lnSpc>
                <a:spcPct val="90000"/>
              </a:lnSpc>
            </a:pPr>
            <a:r>
              <a:rPr lang="en-US"/>
              <a:t>Các lệnh rẽ nhánh có thể được sử dụng ngay mà không cần phải nạp lại từ bộ nhớ.</a:t>
            </a:r>
          </a:p>
          <a:p>
            <a:pPr marL="876300" lvl="1" indent="-419100" eaLnBrk="1" hangingPunct="1">
              <a:lnSpc>
                <a:spcPct val="90000"/>
              </a:lnSpc>
              <a:buFont typeface="Wingdings" pitchFamily="2" charset="2"/>
              <a:buNone/>
            </a:pPr>
            <a:r>
              <a:rPr lang="en-US">
                <a:sym typeface="Wingdings" pitchFamily="2" charset="2"/>
              </a:rPr>
              <a:t> </a:t>
            </a:r>
            <a:r>
              <a:rPr lang="en-US"/>
              <a:t>Việc này thực hiện được do địa chỉ và lệnh đích rẽ nhánh thường không thay đổi.</a:t>
            </a:r>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3a.5 Quản lý rẽ nhánh – Rẽ nhánh có điều kiện</a:t>
            </a:r>
            <a:endParaRPr lang="en-AU"/>
          </a:p>
        </p:txBody>
      </p:sp>
      <p:sp>
        <p:nvSpPr>
          <p:cNvPr id="27651" name="Rectangle 3"/>
          <p:cNvSpPr>
            <a:spLocks noGrp="1" noChangeArrowheads="1"/>
          </p:cNvSpPr>
          <p:nvPr>
            <p:ph type="body" idx="1"/>
          </p:nvPr>
        </p:nvSpPr>
        <p:spPr/>
        <p:txBody>
          <a:bodyPr/>
          <a:lstStyle/>
          <a:p>
            <a:pPr eaLnBrk="1" hangingPunct="1"/>
            <a:r>
              <a:rPr lang="en-US"/>
              <a:t>Việc quản lý các lệnh rẽ nhánh có điều kiện (conditional branches) phức tạp hơn do:</a:t>
            </a:r>
          </a:p>
          <a:p>
            <a:pPr lvl="1" eaLnBrk="1" hangingPunct="1"/>
            <a:r>
              <a:rPr lang="en-US"/>
              <a:t>Có 2 lệnh rẽ nhánh đích phải lựa chọn;</a:t>
            </a:r>
          </a:p>
          <a:p>
            <a:pPr lvl="1" eaLnBrk="1" hangingPunct="1"/>
            <a:r>
              <a:rPr lang="en-US"/>
              <a:t>Không thể xác định chính xác lệnh đích rẽ nhánh cho đến khi lệnh rẽ nhánh thực hiện.</a:t>
            </a:r>
          </a:p>
          <a:p>
            <a:pPr lvl="1" eaLnBrk="1" hangingPunct="1"/>
            <a:r>
              <a:rPr lang="en-US"/>
              <a:t>Branch Target Buffer cũng không thể hạn chế được trễ do ta vẫn phải chờ cho đến khi biết được đích của lệnh rẽ nhánh.</a:t>
            </a:r>
          </a:p>
          <a:p>
            <a:pPr eaLnBrk="1" hangingPunct="1"/>
            <a:r>
              <a:rPr lang="en-US"/>
              <a:t>Giải pháp:</a:t>
            </a:r>
          </a:p>
          <a:p>
            <a:pPr lvl="1" eaLnBrk="1" hangingPunct="1"/>
            <a:r>
              <a:rPr lang="en-US"/>
              <a:t>Delayed branching: làm chậm rẽ nhánh</a:t>
            </a:r>
          </a:p>
          <a:p>
            <a:pPr lvl="1" eaLnBrk="1" hangingPunct="1"/>
            <a:r>
              <a:rPr lang="en-US"/>
              <a:t>Branch prediction: dự đoán rẽ nhánh</a:t>
            </a:r>
            <a:endParaRPr lang="en-A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3a.5.1 Rẽ nhánh có điều kiện - Delayed branching</a:t>
            </a:r>
            <a:endParaRPr lang="en-AU"/>
          </a:p>
        </p:txBody>
      </p:sp>
      <p:sp>
        <p:nvSpPr>
          <p:cNvPr id="28675" name="Rectangle 3"/>
          <p:cNvSpPr>
            <a:spLocks noGrp="1" noChangeArrowheads="1"/>
          </p:cNvSpPr>
          <p:nvPr>
            <p:ph type="body" idx="1"/>
          </p:nvPr>
        </p:nvSpPr>
        <p:spPr/>
        <p:txBody>
          <a:bodyPr/>
          <a:lstStyle/>
          <a:p>
            <a:pPr eaLnBrk="1" hangingPunct="1">
              <a:lnSpc>
                <a:spcPct val="90000"/>
              </a:lnSpc>
            </a:pPr>
            <a:r>
              <a:rPr lang="en-US"/>
              <a:t>Ý tưởng chính: lệnh rẽ nhánh sẽ không gây ra sự rẽ nhánh tức thì mà được làm “trễ” một số chu kỳ, phụ thuộc vào chiều dài của pipeline.</a:t>
            </a:r>
          </a:p>
          <a:p>
            <a:pPr eaLnBrk="1" hangingPunct="1">
              <a:lnSpc>
                <a:spcPct val="90000"/>
              </a:lnSpc>
            </a:pPr>
            <a:r>
              <a:rPr lang="en-US"/>
              <a:t>Đặc điểm của Delayed branching:</a:t>
            </a:r>
          </a:p>
          <a:p>
            <a:pPr lvl="1" eaLnBrk="1" hangingPunct="1">
              <a:lnSpc>
                <a:spcPct val="90000"/>
              </a:lnSpc>
            </a:pPr>
            <a:r>
              <a:rPr lang="en-US"/>
              <a:t>Làm việc tốt nhất trên các VXL RISC – các lệnh có thời gian thực hiện ngang nhau;</a:t>
            </a:r>
          </a:p>
          <a:p>
            <a:pPr lvl="1" eaLnBrk="1" hangingPunct="1">
              <a:lnSpc>
                <a:spcPct val="90000"/>
              </a:lnSpc>
            </a:pPr>
            <a:r>
              <a:rPr lang="en-US"/>
              <a:t>Pipeline ngắn (thường là 2 stages)</a:t>
            </a:r>
          </a:p>
          <a:p>
            <a:pPr lvl="1" eaLnBrk="1" hangingPunct="1">
              <a:lnSpc>
                <a:spcPct val="90000"/>
              </a:lnSpc>
            </a:pPr>
            <a:r>
              <a:rPr lang="en-US"/>
              <a:t>Lệnh ngay sau lệnh rẽ nhánh luôn được thực hiện, không phụ thuộc vào kết quả của lệnh rẽ nhánh.</a:t>
            </a:r>
          </a:p>
          <a:p>
            <a:pPr eaLnBrk="1" hangingPunct="1">
              <a:lnSpc>
                <a:spcPct val="90000"/>
              </a:lnSpc>
            </a:pPr>
            <a:r>
              <a:rPr lang="en-US"/>
              <a:t>Cách thực hiện:</a:t>
            </a:r>
          </a:p>
          <a:p>
            <a:pPr lvl="1" eaLnBrk="1" hangingPunct="1">
              <a:lnSpc>
                <a:spcPct val="90000"/>
              </a:lnSpc>
            </a:pPr>
            <a:r>
              <a:rPr lang="en-US"/>
              <a:t>Sử dụng compiler để chèn thêm lệnh NO-OP vào sau lệnh rẽ nhánh, hoặc;</a:t>
            </a:r>
          </a:p>
          <a:p>
            <a:pPr lvl="1" eaLnBrk="1" hangingPunct="1">
              <a:lnSpc>
                <a:spcPct val="90000"/>
              </a:lnSpc>
            </a:pPr>
            <a:r>
              <a:rPr lang="en-US"/>
              <a:t>Chuyển 1 lệnh độc lập từ trước ra ngay sau lệnh rẽ nhánh.</a:t>
            </a:r>
            <a:endParaRPr lang="en-A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3a.5.1 Rẽ nhánh có điều kiện - Delayed branching</a:t>
            </a:r>
            <a:endParaRPr lang="en-AU"/>
          </a:p>
        </p:txBody>
      </p:sp>
      <p:sp>
        <p:nvSpPr>
          <p:cNvPr id="29699" name="Rectangle 3"/>
          <p:cNvSpPr>
            <a:spLocks noGrp="1" noChangeArrowheads="1"/>
          </p:cNvSpPr>
          <p:nvPr>
            <p:ph type="body" idx="1"/>
          </p:nvPr>
        </p:nvSpPr>
        <p:spPr/>
        <p:txBody>
          <a:bodyPr/>
          <a:lstStyle/>
          <a:p>
            <a:pPr eaLnBrk="1" hangingPunct="1"/>
            <a:r>
              <a:rPr lang="en-US"/>
              <a:t>Cho dãy lệnh:</a:t>
            </a:r>
          </a:p>
          <a:p>
            <a:pPr lvl="2" eaLnBrk="1" hangingPunct="1">
              <a:buFontTx/>
              <a:buNone/>
            </a:pPr>
            <a:r>
              <a:rPr lang="pt-BR" sz="1800"/>
              <a:t>ADD R2, R3, R4</a:t>
            </a:r>
          </a:p>
          <a:p>
            <a:pPr lvl="2" eaLnBrk="1" hangingPunct="1">
              <a:buFontTx/>
              <a:buNone/>
            </a:pPr>
            <a:r>
              <a:rPr lang="pt-BR" sz="1800"/>
              <a:t>CMP R1,0</a:t>
            </a:r>
          </a:p>
          <a:p>
            <a:pPr lvl="2" eaLnBrk="1" hangingPunct="1">
              <a:buFontTx/>
              <a:buNone/>
            </a:pPr>
            <a:r>
              <a:rPr lang="pt-BR" sz="1800"/>
              <a:t>JNE somewhere</a:t>
            </a:r>
            <a:endParaRPr lang="en-US" sz="1800"/>
          </a:p>
          <a:p>
            <a:pPr eaLnBrk="1" hangingPunct="1"/>
            <a:r>
              <a:rPr lang="en-US"/>
              <a:t>Thêm NO-OP sau lệnh rẽ nhánh</a:t>
            </a:r>
          </a:p>
          <a:p>
            <a:pPr lvl="2" eaLnBrk="1" hangingPunct="1">
              <a:buFontTx/>
              <a:buNone/>
            </a:pPr>
            <a:r>
              <a:rPr lang="pt-BR" sz="1800"/>
              <a:t>ADD R2, R3, R4</a:t>
            </a:r>
          </a:p>
          <a:p>
            <a:pPr lvl="2" eaLnBrk="1" hangingPunct="1">
              <a:buFontTx/>
              <a:buNone/>
            </a:pPr>
            <a:r>
              <a:rPr lang="pt-BR" sz="1800"/>
              <a:t>CMP R1,0</a:t>
            </a:r>
          </a:p>
          <a:p>
            <a:pPr lvl="2" eaLnBrk="1" hangingPunct="1">
              <a:buFontTx/>
              <a:buNone/>
            </a:pPr>
            <a:r>
              <a:rPr lang="pt-BR" sz="1800"/>
              <a:t>JNE somewhere</a:t>
            </a:r>
          </a:p>
          <a:p>
            <a:pPr lvl="2" eaLnBrk="1" hangingPunct="1">
              <a:buFontTx/>
              <a:buNone/>
            </a:pPr>
            <a:r>
              <a:rPr lang="pt-BR" sz="1800"/>
              <a:t>NO-OP</a:t>
            </a:r>
            <a:endParaRPr lang="en-US" sz="1800"/>
          </a:p>
          <a:p>
            <a:pPr eaLnBrk="1" hangingPunct="1"/>
            <a:r>
              <a:rPr lang="en-US"/>
              <a:t>Chuyển lệnh độc lập phía trước ra ngay sau lệnh rẽ nhánh:</a:t>
            </a:r>
            <a:endParaRPr lang="pt-BR"/>
          </a:p>
          <a:p>
            <a:pPr lvl="2" eaLnBrk="1" hangingPunct="1">
              <a:buFontTx/>
              <a:buNone/>
            </a:pPr>
            <a:r>
              <a:rPr lang="pt-BR" sz="1800"/>
              <a:t>CMP R1,0</a:t>
            </a:r>
          </a:p>
          <a:p>
            <a:pPr lvl="2" eaLnBrk="1" hangingPunct="1">
              <a:buFontTx/>
              <a:buNone/>
            </a:pPr>
            <a:r>
              <a:rPr lang="pt-BR" sz="1800"/>
              <a:t>JNE somewhere</a:t>
            </a:r>
          </a:p>
          <a:p>
            <a:pPr lvl="2" eaLnBrk="1" hangingPunct="1">
              <a:buFontTx/>
              <a:buNone/>
            </a:pPr>
            <a:r>
              <a:rPr lang="pt-BR" sz="1800"/>
              <a:t>ADD R2, R3, R4</a:t>
            </a:r>
            <a:endParaRPr lang="en-AU"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3a.5.1 Rẽ nhánh có điều kiện - Delayed branching</a:t>
            </a:r>
            <a:endParaRPr lang="en-AU"/>
          </a:p>
        </p:txBody>
      </p:sp>
      <p:pic>
        <p:nvPicPr>
          <p:cNvPr id="30723" name="Picture 5" descr="delay-bra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41438"/>
            <a:ext cx="70580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3a.5.1 Rẽ nhánh có điều kiện - Delayed branching</a:t>
            </a:r>
            <a:endParaRPr lang="en-AU"/>
          </a:p>
        </p:txBody>
      </p:sp>
      <p:sp>
        <p:nvSpPr>
          <p:cNvPr id="31747" name="Rectangle 3"/>
          <p:cNvSpPr>
            <a:spLocks noGrp="1" noChangeArrowheads="1"/>
          </p:cNvSpPr>
          <p:nvPr>
            <p:ph type="body" idx="1"/>
          </p:nvPr>
        </p:nvSpPr>
        <p:spPr/>
        <p:txBody>
          <a:bodyPr/>
          <a:lstStyle/>
          <a:p>
            <a:pPr eaLnBrk="1" hangingPunct="1"/>
            <a:r>
              <a:rPr lang="en-US"/>
              <a:t>Dễ thực hiện thông qua tối ưu trong hoá trình biên dịch, không đòi hỏi phần cứng đặc biệt;</a:t>
            </a:r>
          </a:p>
          <a:p>
            <a:pPr eaLnBrk="1" hangingPunct="1"/>
            <a:r>
              <a:rPr lang="en-US"/>
              <a:t>Giảm hiệu năng khi pipeline dài nếu chỉ chèn thêm NO-OP. Ví dụ nếu pipeline có 5 stages -&gt; đòi hỏi 5 lệnh NO-OP.</a:t>
            </a:r>
          </a:p>
          <a:p>
            <a:pPr eaLnBrk="1" hangingPunct="1"/>
            <a:r>
              <a:rPr lang="en-US"/>
              <a:t>Thay NO-OP bằng lệnh độc lập có thể giảm ~70% NO-OP.</a:t>
            </a:r>
          </a:p>
          <a:p>
            <a:pPr eaLnBrk="1" hangingPunct="1"/>
            <a:r>
              <a:rPr lang="en-US"/>
              <a:t>Tăng độ phức tạp của mã chương trình.</a:t>
            </a:r>
          </a:p>
          <a:p>
            <a:pPr eaLnBrk="1" hangingPunct="1"/>
            <a:r>
              <a:rPr lang="en-US"/>
              <a:t>Đòi hỏi người lập trình và người viết trình biên dịch phải có hiểu biết sâu về kiến trúc pipeline của các VXL -&gt; đây là một hạn chế lớn.</a:t>
            </a:r>
          </a:p>
          <a:p>
            <a:pPr eaLnBrk="1" hangingPunct="1"/>
            <a:r>
              <a:rPr lang="en-US"/>
              <a:t>Giảm tính khả chuyển của mã chương trình, do khi kiến trúc VXL thay đổi -&gt; viết lại hoặc dịch lại.</a:t>
            </a:r>
            <a:endParaRPr lang="en-A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3a.5.1 Rẽ nhánh có điều kiện - </a:t>
            </a:r>
            <a:r>
              <a:rPr lang="en-US" sz="2500"/>
              <a:t>Branch prediction</a:t>
            </a:r>
            <a:endParaRPr lang="en-AU" sz="2500"/>
          </a:p>
        </p:txBody>
      </p:sp>
      <p:sp>
        <p:nvSpPr>
          <p:cNvPr id="32771" name="Rectangle 3"/>
          <p:cNvSpPr>
            <a:spLocks noGrp="1" noChangeArrowheads="1"/>
          </p:cNvSpPr>
          <p:nvPr>
            <p:ph type="body" idx="1"/>
          </p:nvPr>
        </p:nvSpPr>
        <p:spPr/>
        <p:txBody>
          <a:bodyPr/>
          <a:lstStyle/>
          <a:p>
            <a:pPr eaLnBrk="1" hangingPunct="1"/>
            <a:r>
              <a:rPr lang="en-US"/>
              <a:t>Ý tưởng: có thể dự đoán lệnh đích của lệnh rẽ nhánh có điều kiện.</a:t>
            </a:r>
          </a:p>
          <a:p>
            <a:pPr lvl="1" eaLnBrk="1" hangingPunct="1"/>
            <a:r>
              <a:rPr lang="en-US"/>
              <a:t>Đoán đúng: giúp tăng hiệu năng</a:t>
            </a:r>
          </a:p>
          <a:p>
            <a:pPr lvl="1" eaLnBrk="1" hangingPunct="1"/>
            <a:r>
              <a:rPr lang="en-US"/>
              <a:t>Đoán sai: đẩy các lệnh đã nạp phía sau lệnh rẽ nhánh, nạp lệnh đích rẽ nhánh.</a:t>
            </a:r>
          </a:p>
          <a:p>
            <a:pPr eaLnBrk="1" hangingPunct="1"/>
            <a:r>
              <a:rPr lang="en-US"/>
              <a:t>Trường hợp xấu nhất: </a:t>
            </a:r>
          </a:p>
          <a:p>
            <a:pPr lvl="1" eaLnBrk="1" hangingPunct="1"/>
            <a:r>
              <a:rPr lang="en-US"/>
              <a:t>50% đoán đúng và 50% đoán sai</a:t>
            </a:r>
          </a:p>
          <a:p>
            <a:pPr lvl="1" eaLnBrk="1" hangingPunct="1"/>
            <a:r>
              <a:rPr lang="en-US"/>
              <a:t>Kết quả không xấu hơn không dự đoán</a:t>
            </a:r>
          </a:p>
          <a:p>
            <a:pPr eaLnBrk="1" hangingPunct="1"/>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a:t>3a.1 Giới thiệu CPU pipeline – Nguyên lý</a:t>
            </a:r>
          </a:p>
        </p:txBody>
      </p:sp>
      <p:pic>
        <p:nvPicPr>
          <p:cNvPr id="6147" name="Picture 5" descr="800px-Fivestages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49650"/>
            <a:ext cx="6577013"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7" descr="500px-No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1600200"/>
            <a:ext cx="67405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8"/>
          <p:cNvSpPr txBox="1">
            <a:spLocks noChangeArrowheads="1"/>
          </p:cNvSpPr>
          <p:nvPr/>
        </p:nvSpPr>
        <p:spPr bwMode="auto">
          <a:xfrm>
            <a:off x="3276600" y="2611438"/>
            <a:ext cx="203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AU" sz="2000" b="0">
                <a:solidFill>
                  <a:schemeClr val="tx2"/>
                </a:solidFill>
              </a:rPr>
              <a:t>Không pipeline</a:t>
            </a:r>
          </a:p>
        </p:txBody>
      </p:sp>
      <p:sp>
        <p:nvSpPr>
          <p:cNvPr id="6150" name="Text Box 9"/>
          <p:cNvSpPr txBox="1">
            <a:spLocks noChangeArrowheads="1"/>
          </p:cNvSpPr>
          <p:nvPr/>
        </p:nvSpPr>
        <p:spPr bwMode="auto">
          <a:xfrm>
            <a:off x="3276600" y="5614988"/>
            <a:ext cx="203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AU" sz="2000" b="0">
                <a:solidFill>
                  <a:schemeClr val="tx2"/>
                </a:solidFill>
              </a:rPr>
              <a:t>Có pipeline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3a.5.1 Rẽ nhánh có điều kiện - </a:t>
            </a:r>
            <a:r>
              <a:rPr lang="en-US" sz="2500"/>
              <a:t>Branch prediction</a:t>
            </a:r>
            <a:endParaRPr lang="en-AU" sz="2500"/>
          </a:p>
        </p:txBody>
      </p:sp>
      <p:sp>
        <p:nvSpPr>
          <p:cNvPr id="33795" name="Rectangle 3"/>
          <p:cNvSpPr>
            <a:spLocks noGrp="1" noChangeArrowheads="1"/>
          </p:cNvSpPr>
          <p:nvPr>
            <p:ph type="body" idx="1"/>
          </p:nvPr>
        </p:nvSpPr>
        <p:spPr/>
        <p:txBody>
          <a:bodyPr/>
          <a:lstStyle/>
          <a:p>
            <a:pPr eaLnBrk="1" hangingPunct="1"/>
            <a:r>
              <a:rPr lang="en-US"/>
              <a:t>Các cơ sở để dự đoán rẽ nhánh:</a:t>
            </a:r>
          </a:p>
          <a:p>
            <a:pPr lvl="1" eaLnBrk="1" hangingPunct="1"/>
            <a:r>
              <a:rPr lang="en-US"/>
              <a:t>Các lệnh nhảy ngược:</a:t>
            </a:r>
          </a:p>
          <a:p>
            <a:pPr lvl="2" eaLnBrk="1" hangingPunct="1"/>
            <a:r>
              <a:rPr lang="en-US" sz="1800"/>
              <a:t>Thường là một phần của một vòng lặp;</a:t>
            </a:r>
          </a:p>
          <a:p>
            <a:pPr lvl="2" eaLnBrk="1" hangingPunct="1"/>
            <a:r>
              <a:rPr lang="en-US" sz="1800"/>
              <a:t>Các vòng lặp thường được thực hiện nhiều lần</a:t>
            </a:r>
          </a:p>
          <a:p>
            <a:pPr lvl="2" eaLnBrk="1" hangingPunct="1"/>
            <a:r>
              <a:rPr lang="en-US" sz="1800"/>
              <a:t>Lần lặp cuối có thể sai</a:t>
            </a:r>
          </a:p>
          <a:p>
            <a:pPr lvl="1" eaLnBrk="1" hangingPunct="1"/>
            <a:r>
              <a:rPr lang="en-US"/>
              <a:t>Các lệnh nhảy xuôi khó dự đoán hơn:</a:t>
            </a:r>
          </a:p>
          <a:p>
            <a:pPr lvl="2" eaLnBrk="1" hangingPunct="1"/>
            <a:r>
              <a:rPr lang="en-US" sz="1800"/>
              <a:t>Có thể là lệnh kết thúc vòng lặp</a:t>
            </a:r>
          </a:p>
          <a:p>
            <a:pPr lvl="2" eaLnBrk="1" hangingPunct="1"/>
            <a:r>
              <a:rPr lang="en-US" sz="1800"/>
              <a:t>Có thể lệnh nhảy dựa trên một điều kiện</a:t>
            </a:r>
          </a:p>
          <a:p>
            <a:pPr eaLnBrk="1" hangingPunct="1"/>
            <a:endParaRPr lang="en-A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a:t>3a. 7 Siêu pipeline</a:t>
            </a:r>
          </a:p>
        </p:txBody>
      </p:sp>
      <p:sp>
        <p:nvSpPr>
          <p:cNvPr id="39939" name="Rectangle 3"/>
          <p:cNvSpPr>
            <a:spLocks noGrp="1" noChangeArrowheads="1"/>
          </p:cNvSpPr>
          <p:nvPr>
            <p:ph type="body" idx="1"/>
          </p:nvPr>
        </p:nvSpPr>
        <p:spPr>
          <a:xfrm>
            <a:off x="228600" y="1447800"/>
            <a:ext cx="8756650" cy="3125788"/>
          </a:xfrm>
        </p:spPr>
        <p:txBody>
          <a:bodyPr/>
          <a:lstStyle/>
          <a:p>
            <a:pPr eaLnBrk="1" hangingPunct="1">
              <a:lnSpc>
                <a:spcPct val="90000"/>
              </a:lnSpc>
            </a:pPr>
            <a:r>
              <a:rPr lang="en-AU"/>
              <a:t>Siêu pipeline (Superpipelining) là kỹ thuật cho phép:</a:t>
            </a:r>
          </a:p>
          <a:p>
            <a:pPr lvl="1" eaLnBrk="1" hangingPunct="1">
              <a:lnSpc>
                <a:spcPct val="90000"/>
              </a:lnSpc>
            </a:pPr>
            <a:r>
              <a:rPr lang="en-AU"/>
              <a:t>Tăng độ sâu của ống lệnh</a:t>
            </a:r>
          </a:p>
          <a:p>
            <a:pPr lvl="1" eaLnBrk="1" hangingPunct="1">
              <a:lnSpc>
                <a:spcPct val="90000"/>
              </a:lnSpc>
            </a:pPr>
            <a:r>
              <a:rPr lang="en-AU"/>
              <a:t>Tăng tốc độ đồng hồ</a:t>
            </a:r>
          </a:p>
          <a:p>
            <a:pPr lvl="1" eaLnBrk="1" hangingPunct="1">
              <a:lnSpc>
                <a:spcPct val="90000"/>
              </a:lnSpc>
            </a:pPr>
            <a:r>
              <a:rPr lang="en-AU"/>
              <a:t>Giảm thời gian trễ cho từng giai đoạn thực hiện lệnh</a:t>
            </a:r>
          </a:p>
          <a:p>
            <a:pPr eaLnBrk="1" hangingPunct="1">
              <a:lnSpc>
                <a:spcPct val="90000"/>
              </a:lnSpc>
            </a:pPr>
            <a:r>
              <a:rPr lang="en-AU"/>
              <a:t>VD: nếu giai đoạn thực hiện lệnh bởi ALU kéo dài </a:t>
            </a:r>
            <a:r>
              <a:rPr lang="en-AU">
                <a:sym typeface="Wingdings" pitchFamily="2" charset="2"/>
              </a:rPr>
              <a:t> chia thành một số giai đoạn nhỏ  giảm thời gian chờ cho các giai đoạn ngắn.</a:t>
            </a:r>
          </a:p>
          <a:p>
            <a:pPr eaLnBrk="1" hangingPunct="1">
              <a:lnSpc>
                <a:spcPct val="90000"/>
              </a:lnSpc>
            </a:pPr>
            <a:r>
              <a:rPr lang="en-AU">
                <a:sym typeface="Wingdings" pitchFamily="2" charset="2"/>
              </a:rPr>
              <a:t>Pentium 4 siêu ống với 20 giai đoạn:</a:t>
            </a:r>
            <a:endParaRPr lang="en-AU"/>
          </a:p>
        </p:txBody>
      </p:sp>
      <p:pic>
        <p:nvPicPr>
          <p:cNvPr id="39940" name="Picture 5" descr="600px-Pentium4super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724400"/>
            <a:ext cx="7870825"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en-AU"/>
              <a:t>3a. 7 Siêu pipeline</a:t>
            </a:r>
          </a:p>
        </p:txBody>
      </p:sp>
      <p:pic>
        <p:nvPicPr>
          <p:cNvPr id="4096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793750"/>
            <a:ext cx="4422775" cy="589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9"/>
          <p:cNvSpPr txBox="1">
            <a:spLocks noChangeArrowheads="1"/>
          </p:cNvSpPr>
          <p:nvPr/>
        </p:nvSpPr>
        <p:spPr bwMode="auto">
          <a:xfrm>
            <a:off x="1219200" y="2438400"/>
            <a:ext cx="1371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AU" sz="2000" b="0" dirty="0">
                <a:solidFill>
                  <a:schemeClr val="tx2"/>
                </a:solidFill>
                <a:sym typeface="Wingdings" pitchFamily="2" charset="2"/>
              </a:rPr>
              <a:t>Pentium 4 </a:t>
            </a:r>
            <a:r>
              <a:rPr lang="en-AU" sz="2000" b="0" dirty="0" err="1">
                <a:solidFill>
                  <a:schemeClr val="tx2"/>
                </a:solidFill>
                <a:sym typeface="Wingdings" pitchFamily="2" charset="2"/>
              </a:rPr>
              <a:t>siêu</a:t>
            </a:r>
            <a:r>
              <a:rPr lang="en-AU" sz="2000" b="0" dirty="0">
                <a:solidFill>
                  <a:schemeClr val="tx2"/>
                </a:solidFill>
                <a:sym typeface="Wingdings" pitchFamily="2" charset="2"/>
              </a:rPr>
              <a:t> </a:t>
            </a:r>
            <a:r>
              <a:rPr lang="en-AU" sz="2000" b="0" dirty="0" err="1">
                <a:solidFill>
                  <a:schemeClr val="tx2"/>
                </a:solidFill>
                <a:sym typeface="Wingdings" pitchFamily="2" charset="2"/>
              </a:rPr>
              <a:t>ống</a:t>
            </a:r>
            <a:r>
              <a:rPr lang="en-AU" sz="2000" b="0" dirty="0">
                <a:solidFill>
                  <a:schemeClr val="tx2"/>
                </a:solidFill>
                <a:sym typeface="Wingdings" pitchFamily="2" charset="2"/>
              </a:rPr>
              <a:t> </a:t>
            </a:r>
            <a:r>
              <a:rPr lang="en-AU" sz="2000" b="0" dirty="0" err="1">
                <a:solidFill>
                  <a:schemeClr val="tx2"/>
                </a:solidFill>
                <a:sym typeface="Wingdings" pitchFamily="2" charset="2"/>
              </a:rPr>
              <a:t>với</a:t>
            </a:r>
            <a:r>
              <a:rPr lang="en-AU" sz="2000" b="0" dirty="0">
                <a:solidFill>
                  <a:schemeClr val="tx2"/>
                </a:solidFill>
                <a:sym typeface="Wingdings" pitchFamily="2" charset="2"/>
              </a:rPr>
              <a:t> 20 </a:t>
            </a:r>
            <a:r>
              <a:rPr lang="en-AU" sz="2000" b="0" dirty="0" err="1">
                <a:solidFill>
                  <a:schemeClr val="tx2"/>
                </a:solidFill>
                <a:sym typeface="Wingdings" pitchFamily="2" charset="2"/>
              </a:rPr>
              <a:t>giai</a:t>
            </a:r>
            <a:r>
              <a:rPr lang="en-AU" sz="2000" b="0" dirty="0">
                <a:solidFill>
                  <a:schemeClr val="tx2"/>
                </a:solidFill>
                <a:sym typeface="Wingdings" pitchFamily="2" charset="2"/>
              </a:rPr>
              <a:t> </a:t>
            </a:r>
            <a:r>
              <a:rPr lang="en-AU" sz="2000" b="0" dirty="0" err="1">
                <a:solidFill>
                  <a:schemeClr val="tx2"/>
                </a:solidFill>
                <a:sym typeface="Wingdings" pitchFamily="2" charset="2"/>
              </a:rPr>
              <a:t>đoạn</a:t>
            </a:r>
            <a:endParaRPr lang="en-AU" sz="2000" b="0" dirty="0">
              <a:solidFill>
                <a:schemeClr val="tx2"/>
              </a:solidFill>
              <a:sym typeface="Wingdings" pitchFamily="2"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AU" dirty="0"/>
              <a:t>3.b </a:t>
            </a:r>
            <a:r>
              <a:rPr lang="en-AU" dirty="0" err="1"/>
              <a:t>Hệ</a:t>
            </a:r>
            <a:r>
              <a:rPr lang="en-AU" dirty="0"/>
              <a:t> </a:t>
            </a:r>
            <a:r>
              <a:rPr lang="en-AU" dirty="0" err="1"/>
              <a:t>thống</a:t>
            </a:r>
            <a:r>
              <a:rPr lang="en-AU" dirty="0"/>
              <a:t> </a:t>
            </a:r>
            <a:r>
              <a:rPr lang="en-AU" dirty="0" err="1"/>
              <a:t>nhớ</a:t>
            </a:r>
            <a:r>
              <a:rPr lang="en-AU" dirty="0"/>
              <a:t> - </a:t>
            </a:r>
            <a:r>
              <a:rPr lang="en-AU" dirty="0" err="1"/>
              <a:t>mô</a:t>
            </a:r>
            <a:r>
              <a:rPr lang="en-AU" dirty="0"/>
              <a:t> </a:t>
            </a:r>
            <a:r>
              <a:rPr lang="en-AU" dirty="0" err="1"/>
              <a:t>hình</a:t>
            </a:r>
            <a:r>
              <a:rPr lang="en-AU" dirty="0"/>
              <a:t> </a:t>
            </a:r>
            <a:r>
              <a:rPr lang="en-AU" dirty="0" err="1"/>
              <a:t>phân</a:t>
            </a:r>
            <a:r>
              <a:rPr lang="en-AU" dirty="0"/>
              <a:t> </a:t>
            </a:r>
            <a:r>
              <a:rPr lang="en-AU" dirty="0" err="1"/>
              <a:t>cấp</a:t>
            </a:r>
            <a:endParaRPr lang="en-AU" dirty="0"/>
          </a:p>
        </p:txBody>
      </p:sp>
      <p:pic>
        <p:nvPicPr>
          <p:cNvPr id="224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7159625"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AU" dirty="0"/>
              <a:t>3.b </a:t>
            </a:r>
            <a:r>
              <a:rPr lang="en-AU" dirty="0" err="1"/>
              <a:t>Hệ</a:t>
            </a:r>
            <a:r>
              <a:rPr lang="en-AU" dirty="0"/>
              <a:t> </a:t>
            </a:r>
            <a:r>
              <a:rPr lang="en-AU" dirty="0" err="1"/>
              <a:t>thống</a:t>
            </a:r>
            <a:r>
              <a:rPr lang="en-AU" dirty="0"/>
              <a:t> </a:t>
            </a:r>
            <a:r>
              <a:rPr lang="en-AU" dirty="0" err="1"/>
              <a:t>nhớ</a:t>
            </a:r>
            <a:r>
              <a:rPr lang="en-AU" dirty="0"/>
              <a:t> - </a:t>
            </a:r>
            <a:r>
              <a:rPr lang="en-AU" dirty="0" err="1"/>
              <a:t>tham</a:t>
            </a:r>
            <a:r>
              <a:rPr lang="en-AU" dirty="0"/>
              <a:t> </a:t>
            </a:r>
            <a:r>
              <a:rPr lang="en-AU" dirty="0" err="1"/>
              <a:t>số</a:t>
            </a:r>
            <a:endParaRPr lang="en-AU" dirty="0"/>
          </a:p>
        </p:txBody>
      </p:sp>
      <p:pic>
        <p:nvPicPr>
          <p:cNvPr id="225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62965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AU" dirty="0"/>
              <a:t>3.b </a:t>
            </a:r>
            <a:r>
              <a:rPr lang="en-AU" dirty="0" err="1"/>
              <a:t>Hệ</a:t>
            </a:r>
            <a:r>
              <a:rPr lang="en-AU" dirty="0"/>
              <a:t> </a:t>
            </a:r>
            <a:r>
              <a:rPr lang="en-AU" dirty="0" err="1"/>
              <a:t>thống</a:t>
            </a:r>
            <a:r>
              <a:rPr lang="en-AU" dirty="0"/>
              <a:t> </a:t>
            </a:r>
            <a:r>
              <a:rPr lang="en-AU" dirty="0" err="1"/>
              <a:t>nhớ</a:t>
            </a:r>
            <a:r>
              <a:rPr lang="en-AU" dirty="0"/>
              <a:t> - </a:t>
            </a:r>
            <a:r>
              <a:rPr lang="en-AU" dirty="0" err="1"/>
              <a:t>Các</a:t>
            </a:r>
            <a:r>
              <a:rPr lang="en-AU" dirty="0"/>
              <a:t> </a:t>
            </a:r>
            <a:r>
              <a:rPr lang="en-AU" dirty="0" err="1"/>
              <a:t>thành</a:t>
            </a:r>
            <a:r>
              <a:rPr lang="en-AU" dirty="0"/>
              <a:t> </a:t>
            </a:r>
            <a:r>
              <a:rPr lang="en-AU" dirty="0" err="1"/>
              <a:t>phần</a:t>
            </a:r>
            <a:endParaRPr lang="en-AU" dirty="0"/>
          </a:p>
        </p:txBody>
      </p:sp>
      <p:sp>
        <p:nvSpPr>
          <p:cNvPr id="226307" name="Rectangle 3"/>
          <p:cNvSpPr>
            <a:spLocks noGrp="1" noChangeArrowheads="1"/>
          </p:cNvSpPr>
          <p:nvPr>
            <p:ph type="body" idx="1"/>
          </p:nvPr>
        </p:nvSpPr>
        <p:spPr>
          <a:xfrm>
            <a:off x="228600" y="1447800"/>
            <a:ext cx="8610600" cy="4678363"/>
          </a:xfrm>
        </p:spPr>
        <p:txBody>
          <a:bodyPr/>
          <a:lstStyle/>
          <a:p>
            <a:r>
              <a:rPr lang="en-AU" dirty="0"/>
              <a:t>CPU registers (</a:t>
            </a:r>
            <a:r>
              <a:rPr lang="en-AU" dirty="0" err="1"/>
              <a:t>các</a:t>
            </a:r>
            <a:r>
              <a:rPr lang="en-AU" dirty="0"/>
              <a:t> </a:t>
            </a:r>
            <a:r>
              <a:rPr lang="en-AU" dirty="0" err="1"/>
              <a:t>thanh</a:t>
            </a:r>
            <a:r>
              <a:rPr lang="en-AU" dirty="0"/>
              <a:t> </a:t>
            </a:r>
            <a:r>
              <a:rPr lang="en-AU" dirty="0" err="1"/>
              <a:t>ghi</a:t>
            </a:r>
            <a:r>
              <a:rPr lang="en-AU" dirty="0"/>
              <a:t> </a:t>
            </a:r>
            <a:r>
              <a:rPr lang="en-AU" dirty="0" err="1"/>
              <a:t>của</a:t>
            </a:r>
            <a:r>
              <a:rPr lang="en-AU" dirty="0"/>
              <a:t> CPU):</a:t>
            </a:r>
          </a:p>
          <a:p>
            <a:pPr lvl="1"/>
            <a:r>
              <a:rPr lang="en-AU" dirty="0"/>
              <a:t>Dung </a:t>
            </a:r>
            <a:r>
              <a:rPr lang="en-AU" dirty="0" err="1"/>
              <a:t>lượng</a:t>
            </a:r>
            <a:r>
              <a:rPr lang="en-AU" dirty="0"/>
              <a:t> </a:t>
            </a:r>
            <a:r>
              <a:rPr lang="en-AU" dirty="0" err="1"/>
              <a:t>rất</a:t>
            </a:r>
            <a:r>
              <a:rPr lang="en-AU" dirty="0"/>
              <a:t> </a:t>
            </a:r>
            <a:r>
              <a:rPr lang="en-AU" dirty="0" err="1"/>
              <a:t>nhỏ</a:t>
            </a:r>
            <a:r>
              <a:rPr lang="en-AU" dirty="0"/>
              <a:t>, </a:t>
            </a:r>
            <a:r>
              <a:rPr lang="en-AU" dirty="0" err="1"/>
              <a:t>khoảng</a:t>
            </a:r>
            <a:r>
              <a:rPr lang="en-AU" dirty="0"/>
              <a:t> </a:t>
            </a:r>
            <a:r>
              <a:rPr lang="en-AU" dirty="0" err="1"/>
              <a:t>từ</a:t>
            </a:r>
            <a:r>
              <a:rPr lang="en-AU" dirty="0"/>
              <a:t> </a:t>
            </a:r>
            <a:r>
              <a:rPr lang="en-AU" dirty="0" err="1"/>
              <a:t>vài</a:t>
            </a:r>
            <a:r>
              <a:rPr lang="en-AU" dirty="0"/>
              <a:t> </a:t>
            </a:r>
            <a:r>
              <a:rPr lang="en-AU" dirty="0" err="1"/>
              <a:t>chục</a:t>
            </a:r>
            <a:r>
              <a:rPr lang="en-AU" dirty="0"/>
              <a:t> bytes </a:t>
            </a:r>
            <a:r>
              <a:rPr lang="en-AU" dirty="0" err="1"/>
              <a:t>đến</a:t>
            </a:r>
            <a:r>
              <a:rPr lang="en-AU" dirty="0"/>
              <a:t> </a:t>
            </a:r>
            <a:r>
              <a:rPr lang="en-AU" dirty="0" err="1"/>
              <a:t>vài</a:t>
            </a:r>
            <a:r>
              <a:rPr lang="en-AU" dirty="0"/>
              <a:t> KB</a:t>
            </a:r>
          </a:p>
          <a:p>
            <a:pPr lvl="1"/>
            <a:r>
              <a:rPr lang="en-AU" dirty="0" err="1"/>
              <a:t>Tốc</a:t>
            </a:r>
            <a:r>
              <a:rPr lang="en-AU" dirty="0"/>
              <a:t> </a:t>
            </a:r>
            <a:r>
              <a:rPr lang="en-AU" dirty="0" err="1"/>
              <a:t>độ</a:t>
            </a:r>
            <a:r>
              <a:rPr lang="en-AU" dirty="0"/>
              <a:t> </a:t>
            </a:r>
            <a:r>
              <a:rPr lang="en-AU" dirty="0" err="1"/>
              <a:t>truy</a:t>
            </a:r>
            <a:r>
              <a:rPr lang="en-AU" dirty="0"/>
              <a:t> </a:t>
            </a:r>
            <a:r>
              <a:rPr lang="en-AU" dirty="0" err="1"/>
              <a:t>nhập</a:t>
            </a:r>
            <a:r>
              <a:rPr lang="en-AU" dirty="0"/>
              <a:t> </a:t>
            </a:r>
            <a:r>
              <a:rPr lang="en-AU" dirty="0" err="1"/>
              <a:t>rất</a:t>
            </a:r>
            <a:r>
              <a:rPr lang="en-AU" dirty="0"/>
              <a:t> </a:t>
            </a:r>
            <a:r>
              <a:rPr lang="en-AU" dirty="0" err="1"/>
              <a:t>cao</a:t>
            </a:r>
            <a:r>
              <a:rPr lang="en-AU" dirty="0"/>
              <a:t> (</a:t>
            </a:r>
            <a:r>
              <a:rPr lang="en-AU" dirty="0" err="1"/>
              <a:t>các</a:t>
            </a:r>
            <a:r>
              <a:rPr lang="en-AU" dirty="0"/>
              <a:t> </a:t>
            </a:r>
            <a:r>
              <a:rPr lang="en-AU" dirty="0" err="1"/>
              <a:t>thanh</a:t>
            </a:r>
            <a:r>
              <a:rPr lang="en-AU" dirty="0"/>
              <a:t> </a:t>
            </a:r>
            <a:r>
              <a:rPr lang="en-AU" dirty="0" err="1"/>
              <a:t>ghi</a:t>
            </a:r>
            <a:r>
              <a:rPr lang="en-AU" dirty="0"/>
              <a:t> </a:t>
            </a:r>
            <a:r>
              <a:rPr lang="en-AU" dirty="0" err="1"/>
              <a:t>hoạt</a:t>
            </a:r>
            <a:r>
              <a:rPr lang="en-AU" dirty="0"/>
              <a:t> </a:t>
            </a:r>
            <a:r>
              <a:rPr lang="en-AU" dirty="0" err="1"/>
              <a:t>động</a:t>
            </a:r>
            <a:r>
              <a:rPr lang="en-AU" dirty="0"/>
              <a:t> </a:t>
            </a:r>
            <a:r>
              <a:rPr lang="en-AU" dirty="0" err="1"/>
              <a:t>với</a:t>
            </a:r>
            <a:r>
              <a:rPr lang="en-AU" dirty="0"/>
              <a:t> </a:t>
            </a:r>
            <a:r>
              <a:rPr lang="en-AU" dirty="0" err="1"/>
              <a:t>tốc</a:t>
            </a:r>
            <a:r>
              <a:rPr lang="en-AU" dirty="0"/>
              <a:t> </a:t>
            </a:r>
            <a:r>
              <a:rPr lang="en-AU" dirty="0" err="1"/>
              <a:t>độ</a:t>
            </a:r>
            <a:r>
              <a:rPr lang="en-AU" dirty="0"/>
              <a:t> </a:t>
            </a:r>
            <a:r>
              <a:rPr lang="en-AU" dirty="0" err="1"/>
              <a:t>của</a:t>
            </a:r>
            <a:r>
              <a:rPr lang="en-AU" dirty="0"/>
              <a:t> CPU); </a:t>
            </a:r>
            <a:r>
              <a:rPr lang="en-AU" dirty="0" err="1"/>
              <a:t>thời</a:t>
            </a:r>
            <a:r>
              <a:rPr lang="en-AU" dirty="0"/>
              <a:t> </a:t>
            </a:r>
            <a:r>
              <a:rPr lang="en-AU" dirty="0" err="1"/>
              <a:t>gian</a:t>
            </a:r>
            <a:r>
              <a:rPr lang="en-AU" dirty="0"/>
              <a:t> </a:t>
            </a:r>
            <a:r>
              <a:rPr lang="en-AU" dirty="0" err="1"/>
              <a:t>truy</a:t>
            </a:r>
            <a:r>
              <a:rPr lang="en-AU" dirty="0"/>
              <a:t> </a:t>
            </a:r>
            <a:r>
              <a:rPr lang="en-AU" dirty="0" err="1"/>
              <a:t>nhập</a:t>
            </a:r>
            <a:r>
              <a:rPr lang="en-AU" dirty="0"/>
              <a:t> </a:t>
            </a:r>
            <a:r>
              <a:rPr lang="en-AU" dirty="0" err="1"/>
              <a:t>khoảng</a:t>
            </a:r>
            <a:r>
              <a:rPr lang="en-AU" dirty="0"/>
              <a:t> 0,25ns</a:t>
            </a:r>
          </a:p>
          <a:p>
            <a:pPr lvl="1"/>
            <a:r>
              <a:rPr lang="en-AU" dirty="0" err="1"/>
              <a:t>Giá</a:t>
            </a:r>
            <a:r>
              <a:rPr lang="en-AU" dirty="0"/>
              <a:t> </a:t>
            </a:r>
            <a:r>
              <a:rPr lang="en-AU" dirty="0" err="1"/>
              <a:t>thành</a:t>
            </a:r>
            <a:r>
              <a:rPr lang="en-AU" dirty="0"/>
              <a:t> </a:t>
            </a:r>
            <a:r>
              <a:rPr lang="en-AU" dirty="0" err="1"/>
              <a:t>đắt</a:t>
            </a:r>
            <a:endParaRPr lang="en-AU" dirty="0"/>
          </a:p>
          <a:p>
            <a:pPr lvl="1"/>
            <a:r>
              <a:rPr lang="en-AU" dirty="0" err="1"/>
              <a:t>Sử</a:t>
            </a:r>
            <a:r>
              <a:rPr lang="en-AU" dirty="0"/>
              <a:t> </a:t>
            </a:r>
            <a:r>
              <a:rPr lang="en-AU" dirty="0" err="1"/>
              <a:t>dụng</a:t>
            </a:r>
            <a:r>
              <a:rPr lang="en-AU" dirty="0"/>
              <a:t> </a:t>
            </a:r>
            <a:r>
              <a:rPr lang="en-AU" dirty="0" err="1"/>
              <a:t>để</a:t>
            </a:r>
            <a:r>
              <a:rPr lang="en-AU" dirty="0"/>
              <a:t> </a:t>
            </a:r>
            <a:r>
              <a:rPr lang="en-AU" dirty="0" err="1"/>
              <a:t>lưu</a:t>
            </a:r>
            <a:r>
              <a:rPr lang="en-AU" dirty="0"/>
              <a:t> </a:t>
            </a:r>
            <a:r>
              <a:rPr lang="en-AU" dirty="0" err="1"/>
              <a:t>toán</a:t>
            </a:r>
            <a:r>
              <a:rPr lang="en-AU" dirty="0"/>
              <a:t> </a:t>
            </a:r>
            <a:r>
              <a:rPr lang="en-AU" dirty="0" err="1"/>
              <a:t>hạng</a:t>
            </a:r>
            <a:r>
              <a:rPr lang="en-AU" dirty="0"/>
              <a:t> </a:t>
            </a:r>
            <a:r>
              <a:rPr lang="en-AU" dirty="0" err="1"/>
              <a:t>đầu</a:t>
            </a:r>
            <a:r>
              <a:rPr lang="en-AU" dirty="0"/>
              <a:t> </a:t>
            </a:r>
            <a:r>
              <a:rPr lang="en-AU" dirty="0" err="1"/>
              <a:t>vào</a:t>
            </a:r>
            <a:r>
              <a:rPr lang="en-AU" dirty="0"/>
              <a:t> </a:t>
            </a:r>
            <a:r>
              <a:rPr lang="en-AU" dirty="0" err="1"/>
              <a:t>và</a:t>
            </a:r>
            <a:r>
              <a:rPr lang="en-AU" dirty="0"/>
              <a:t> </a:t>
            </a:r>
            <a:r>
              <a:rPr lang="en-AU" dirty="0" err="1"/>
              <a:t>kết</a:t>
            </a:r>
            <a:r>
              <a:rPr lang="en-AU" dirty="0"/>
              <a:t> </a:t>
            </a:r>
            <a:r>
              <a:rPr lang="en-AU" dirty="0" err="1"/>
              <a:t>quả</a:t>
            </a:r>
            <a:r>
              <a:rPr lang="en-AU" dirty="0"/>
              <a:t> </a:t>
            </a:r>
            <a:r>
              <a:rPr lang="en-AU" dirty="0" err="1"/>
              <a:t>của</a:t>
            </a:r>
            <a:r>
              <a:rPr lang="en-AU" dirty="0"/>
              <a:t> </a:t>
            </a:r>
            <a:r>
              <a:rPr lang="en-AU" dirty="0" err="1"/>
              <a:t>các</a:t>
            </a:r>
            <a:r>
              <a:rPr lang="en-AU" dirty="0"/>
              <a:t> </a:t>
            </a:r>
            <a:r>
              <a:rPr lang="en-AU" dirty="0" err="1"/>
              <a:t>lệnh</a:t>
            </a:r>
            <a:r>
              <a:rPr lang="en-AU" dirty="0"/>
              <a:t>.</a:t>
            </a:r>
          </a:p>
          <a:p>
            <a:r>
              <a:rPr lang="en-AU" dirty="0"/>
              <a:t>Cache (</a:t>
            </a:r>
            <a:r>
              <a:rPr lang="en-AU" dirty="0" err="1"/>
              <a:t>bộ</a:t>
            </a:r>
            <a:r>
              <a:rPr lang="en-AU" dirty="0"/>
              <a:t> </a:t>
            </a:r>
            <a:r>
              <a:rPr lang="en-AU" dirty="0" err="1"/>
              <a:t>nhớ</a:t>
            </a:r>
            <a:r>
              <a:rPr lang="en-AU" dirty="0"/>
              <a:t> cache):</a:t>
            </a:r>
          </a:p>
          <a:p>
            <a:pPr lvl="1"/>
            <a:r>
              <a:rPr lang="en-AU" dirty="0"/>
              <a:t>Dung </a:t>
            </a:r>
            <a:r>
              <a:rPr lang="en-AU" dirty="0" err="1"/>
              <a:t>lượng</a:t>
            </a:r>
            <a:r>
              <a:rPr lang="en-AU" dirty="0"/>
              <a:t> </a:t>
            </a:r>
            <a:r>
              <a:rPr lang="en-AU" dirty="0" err="1"/>
              <a:t>tương</a:t>
            </a:r>
            <a:r>
              <a:rPr lang="en-AU" dirty="0"/>
              <a:t> </a:t>
            </a:r>
            <a:r>
              <a:rPr lang="en-AU" dirty="0" err="1"/>
              <a:t>đối</a:t>
            </a:r>
            <a:r>
              <a:rPr lang="en-AU" dirty="0"/>
              <a:t> </a:t>
            </a:r>
            <a:r>
              <a:rPr lang="en-AU" dirty="0" err="1"/>
              <a:t>nhỏ</a:t>
            </a:r>
            <a:r>
              <a:rPr lang="en-AU" dirty="0"/>
              <a:t> (</a:t>
            </a:r>
            <a:r>
              <a:rPr lang="en-AU" dirty="0" err="1"/>
              <a:t>khoảng</a:t>
            </a:r>
            <a:r>
              <a:rPr lang="en-AU" dirty="0"/>
              <a:t> 64KB </a:t>
            </a:r>
            <a:r>
              <a:rPr lang="en-AU" dirty="0" err="1"/>
              <a:t>đến</a:t>
            </a:r>
            <a:r>
              <a:rPr lang="en-AU" dirty="0"/>
              <a:t> 32MB)</a:t>
            </a:r>
          </a:p>
          <a:p>
            <a:pPr lvl="1"/>
            <a:r>
              <a:rPr lang="en-AU" dirty="0" err="1"/>
              <a:t>Tốc</a:t>
            </a:r>
            <a:r>
              <a:rPr lang="en-AU" dirty="0"/>
              <a:t> </a:t>
            </a:r>
            <a:r>
              <a:rPr lang="en-AU" dirty="0" err="1"/>
              <a:t>độ</a:t>
            </a:r>
            <a:r>
              <a:rPr lang="en-AU" dirty="0"/>
              <a:t> </a:t>
            </a:r>
            <a:r>
              <a:rPr lang="en-AU" dirty="0" err="1"/>
              <a:t>truy</a:t>
            </a:r>
            <a:r>
              <a:rPr lang="en-AU" dirty="0"/>
              <a:t> </a:t>
            </a:r>
            <a:r>
              <a:rPr lang="en-AU" dirty="0" err="1"/>
              <a:t>nhập</a:t>
            </a:r>
            <a:r>
              <a:rPr lang="en-AU" dirty="0"/>
              <a:t> </a:t>
            </a:r>
            <a:r>
              <a:rPr lang="en-AU" dirty="0" err="1"/>
              <a:t>cao</a:t>
            </a:r>
            <a:r>
              <a:rPr lang="en-AU" dirty="0"/>
              <a:t>; </a:t>
            </a:r>
            <a:r>
              <a:rPr lang="en-AU" dirty="0" err="1"/>
              <a:t>thời</a:t>
            </a:r>
            <a:r>
              <a:rPr lang="en-AU" dirty="0"/>
              <a:t> </a:t>
            </a:r>
            <a:r>
              <a:rPr lang="en-AU" dirty="0" err="1"/>
              <a:t>gian</a:t>
            </a:r>
            <a:r>
              <a:rPr lang="en-AU" dirty="0"/>
              <a:t> </a:t>
            </a:r>
            <a:r>
              <a:rPr lang="en-AU" dirty="0" err="1"/>
              <a:t>truy</a:t>
            </a:r>
            <a:r>
              <a:rPr lang="en-AU" dirty="0"/>
              <a:t> </a:t>
            </a:r>
            <a:r>
              <a:rPr lang="en-AU" dirty="0" err="1"/>
              <a:t>nhập</a:t>
            </a:r>
            <a:r>
              <a:rPr lang="en-AU" dirty="0"/>
              <a:t> </a:t>
            </a:r>
            <a:r>
              <a:rPr lang="en-AU" dirty="0" err="1"/>
              <a:t>khoảng</a:t>
            </a:r>
            <a:r>
              <a:rPr lang="en-AU" dirty="0"/>
              <a:t> 1-5ns</a:t>
            </a:r>
          </a:p>
          <a:p>
            <a:pPr lvl="1"/>
            <a:r>
              <a:rPr lang="en-AU" dirty="0" err="1"/>
              <a:t>Giá</a:t>
            </a:r>
            <a:r>
              <a:rPr lang="en-AU" dirty="0"/>
              <a:t> </a:t>
            </a:r>
            <a:r>
              <a:rPr lang="en-AU" dirty="0" err="1"/>
              <a:t>thành</a:t>
            </a:r>
            <a:r>
              <a:rPr lang="en-AU" dirty="0"/>
              <a:t> </a:t>
            </a:r>
            <a:r>
              <a:rPr lang="en-AU" dirty="0" err="1"/>
              <a:t>đắt</a:t>
            </a:r>
            <a:endParaRPr lang="en-AU" dirty="0"/>
          </a:p>
          <a:p>
            <a:pPr lvl="1"/>
            <a:r>
              <a:rPr lang="en-AU" dirty="0" err="1"/>
              <a:t>Còn</a:t>
            </a:r>
            <a:r>
              <a:rPr lang="en-AU" dirty="0"/>
              <a:t> </a:t>
            </a:r>
            <a:r>
              <a:rPr lang="en-AU" dirty="0" err="1"/>
              <a:t>được</a:t>
            </a:r>
            <a:r>
              <a:rPr lang="en-AU" dirty="0"/>
              <a:t> </a:t>
            </a:r>
            <a:r>
              <a:rPr lang="en-AU" dirty="0" err="1"/>
              <a:t>gọi</a:t>
            </a:r>
            <a:r>
              <a:rPr lang="en-AU" dirty="0"/>
              <a:t> </a:t>
            </a:r>
            <a:r>
              <a:rPr lang="en-AU" dirty="0" err="1"/>
              <a:t>là</a:t>
            </a:r>
            <a:r>
              <a:rPr lang="en-AU" dirty="0"/>
              <a:t> “</a:t>
            </a:r>
            <a:r>
              <a:rPr lang="en-AU" dirty="0" err="1"/>
              <a:t>bộ</a:t>
            </a:r>
            <a:r>
              <a:rPr lang="en-AU" dirty="0"/>
              <a:t> </a:t>
            </a:r>
            <a:r>
              <a:rPr lang="en-AU" dirty="0" err="1"/>
              <a:t>nhớ</a:t>
            </a:r>
            <a:r>
              <a:rPr lang="en-AU" dirty="0"/>
              <a:t> </a:t>
            </a:r>
            <a:r>
              <a:rPr lang="en-AU" dirty="0" err="1"/>
              <a:t>thông</a:t>
            </a:r>
            <a:r>
              <a:rPr lang="en-AU" dirty="0"/>
              <a:t> minh” (smart memory)</a:t>
            </a:r>
          </a:p>
          <a:p>
            <a:pPr lvl="1"/>
            <a:r>
              <a:rPr lang="en-AU" dirty="0" err="1"/>
              <a:t>Sử</a:t>
            </a:r>
            <a:r>
              <a:rPr lang="en-AU" dirty="0"/>
              <a:t> </a:t>
            </a:r>
            <a:r>
              <a:rPr lang="en-AU" dirty="0" err="1"/>
              <a:t>dụng</a:t>
            </a:r>
            <a:r>
              <a:rPr lang="en-AU" dirty="0"/>
              <a:t> </a:t>
            </a:r>
            <a:r>
              <a:rPr lang="en-AU" dirty="0" err="1"/>
              <a:t>để</a:t>
            </a:r>
            <a:r>
              <a:rPr lang="en-AU" dirty="0"/>
              <a:t> </a:t>
            </a:r>
            <a:r>
              <a:rPr lang="en-AU" dirty="0" err="1"/>
              <a:t>lưu</a:t>
            </a:r>
            <a:r>
              <a:rPr lang="en-AU" dirty="0"/>
              <a:t> </a:t>
            </a:r>
            <a:r>
              <a:rPr lang="en-AU" dirty="0" err="1"/>
              <a:t>lệnh</a:t>
            </a:r>
            <a:r>
              <a:rPr lang="en-AU" dirty="0"/>
              <a:t> </a:t>
            </a:r>
            <a:r>
              <a:rPr lang="en-AU" dirty="0" err="1"/>
              <a:t>và</a:t>
            </a:r>
            <a:r>
              <a:rPr lang="en-AU" dirty="0"/>
              <a:t> </a:t>
            </a:r>
            <a:r>
              <a:rPr lang="en-AU" dirty="0" err="1"/>
              <a:t>dữ</a:t>
            </a:r>
            <a:r>
              <a:rPr lang="en-AU" dirty="0"/>
              <a:t> </a:t>
            </a:r>
            <a:r>
              <a:rPr lang="en-AU" dirty="0" err="1"/>
              <a:t>liệu</a:t>
            </a:r>
            <a:r>
              <a:rPr lang="en-AU" dirty="0"/>
              <a:t> </a:t>
            </a:r>
            <a:r>
              <a:rPr lang="en-AU" dirty="0" err="1"/>
              <a:t>cho</a:t>
            </a:r>
            <a:r>
              <a:rPr lang="en-AU" dirty="0"/>
              <a:t> CPU </a:t>
            </a:r>
            <a:r>
              <a:rPr lang="en-AU" dirty="0" err="1"/>
              <a:t>xử</a:t>
            </a:r>
            <a:r>
              <a:rPr lang="en-AU" dirty="0"/>
              <a:t> </a:t>
            </a:r>
            <a:r>
              <a:rPr lang="en-AU" dirty="0" err="1"/>
              <a:t>lý</a:t>
            </a:r>
            <a:r>
              <a:rPr lang="en-AU"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AU" dirty="0"/>
              <a:t>3.b </a:t>
            </a:r>
            <a:r>
              <a:rPr lang="en-AU" dirty="0" err="1"/>
              <a:t>Hệ</a:t>
            </a:r>
            <a:r>
              <a:rPr lang="en-AU" dirty="0"/>
              <a:t> </a:t>
            </a:r>
            <a:r>
              <a:rPr lang="en-AU" dirty="0" err="1"/>
              <a:t>thống</a:t>
            </a:r>
            <a:r>
              <a:rPr lang="en-AU" dirty="0"/>
              <a:t> </a:t>
            </a:r>
            <a:r>
              <a:rPr lang="en-AU" dirty="0" err="1"/>
              <a:t>nhớ</a:t>
            </a:r>
            <a:r>
              <a:rPr lang="en-AU" dirty="0"/>
              <a:t> - </a:t>
            </a:r>
            <a:r>
              <a:rPr lang="en-AU" dirty="0" err="1"/>
              <a:t>Các</a:t>
            </a:r>
            <a:r>
              <a:rPr lang="en-AU" dirty="0"/>
              <a:t> </a:t>
            </a:r>
            <a:r>
              <a:rPr lang="en-AU" dirty="0" err="1"/>
              <a:t>thành</a:t>
            </a:r>
            <a:r>
              <a:rPr lang="en-AU" dirty="0"/>
              <a:t> </a:t>
            </a:r>
            <a:r>
              <a:rPr lang="en-AU" dirty="0" err="1"/>
              <a:t>phần</a:t>
            </a:r>
            <a:endParaRPr lang="en-AU" dirty="0"/>
          </a:p>
        </p:txBody>
      </p:sp>
      <p:sp>
        <p:nvSpPr>
          <p:cNvPr id="227331" name="Rectangle 3"/>
          <p:cNvSpPr>
            <a:spLocks noGrp="1" noChangeArrowheads="1"/>
          </p:cNvSpPr>
          <p:nvPr>
            <p:ph type="body" idx="1"/>
          </p:nvPr>
        </p:nvSpPr>
        <p:spPr>
          <a:xfrm>
            <a:off x="228600" y="1447800"/>
            <a:ext cx="8610600" cy="4678363"/>
          </a:xfrm>
        </p:spPr>
        <p:txBody>
          <a:bodyPr/>
          <a:lstStyle/>
          <a:p>
            <a:r>
              <a:rPr lang="en-AU" dirty="0"/>
              <a:t>Main memory (</a:t>
            </a:r>
            <a:r>
              <a:rPr lang="en-AU" dirty="0" err="1"/>
              <a:t>bộ</a:t>
            </a:r>
            <a:r>
              <a:rPr lang="en-AU" dirty="0"/>
              <a:t> </a:t>
            </a:r>
            <a:r>
              <a:rPr lang="en-AU" dirty="0" err="1"/>
              <a:t>nhớ</a:t>
            </a:r>
            <a:r>
              <a:rPr lang="en-AU" dirty="0"/>
              <a:t> </a:t>
            </a:r>
            <a:r>
              <a:rPr lang="en-AU" dirty="0" err="1"/>
              <a:t>chính</a:t>
            </a:r>
            <a:r>
              <a:rPr lang="en-AU" dirty="0"/>
              <a:t>):</a:t>
            </a:r>
          </a:p>
          <a:p>
            <a:pPr lvl="1"/>
            <a:r>
              <a:rPr lang="en-AU" dirty="0" err="1"/>
              <a:t>Gồm</a:t>
            </a:r>
            <a:r>
              <a:rPr lang="en-AU" dirty="0"/>
              <a:t> ROM </a:t>
            </a:r>
            <a:r>
              <a:rPr lang="en-AU" dirty="0" err="1"/>
              <a:t>và</a:t>
            </a:r>
            <a:r>
              <a:rPr lang="en-AU" dirty="0"/>
              <a:t> RAM, </a:t>
            </a:r>
            <a:r>
              <a:rPr lang="en-AU" dirty="0" err="1"/>
              <a:t>có</a:t>
            </a:r>
            <a:r>
              <a:rPr lang="en-AU" dirty="0"/>
              <a:t> </a:t>
            </a:r>
            <a:r>
              <a:rPr lang="en-AU" dirty="0" err="1"/>
              <a:t>kích</a:t>
            </a:r>
            <a:r>
              <a:rPr lang="en-AU" dirty="0"/>
              <a:t> </a:t>
            </a:r>
            <a:r>
              <a:rPr lang="en-AU" dirty="0" err="1"/>
              <a:t>thước</a:t>
            </a:r>
            <a:r>
              <a:rPr lang="en-AU" dirty="0"/>
              <a:t> </a:t>
            </a:r>
            <a:r>
              <a:rPr lang="en-AU" dirty="0" err="1"/>
              <a:t>khá</a:t>
            </a:r>
            <a:r>
              <a:rPr lang="en-AU" dirty="0"/>
              <a:t> </a:t>
            </a:r>
            <a:r>
              <a:rPr lang="en-AU" dirty="0" err="1"/>
              <a:t>lớn</a:t>
            </a:r>
            <a:r>
              <a:rPr lang="en-AU" dirty="0"/>
              <a:t>; </a:t>
            </a:r>
            <a:r>
              <a:rPr lang="en-AU" dirty="0" err="1"/>
              <a:t>với</a:t>
            </a:r>
            <a:r>
              <a:rPr lang="en-AU" dirty="0"/>
              <a:t> </a:t>
            </a:r>
            <a:r>
              <a:rPr lang="en-AU" dirty="0" err="1"/>
              <a:t>hệ</a:t>
            </a:r>
            <a:r>
              <a:rPr lang="en-AU" dirty="0"/>
              <a:t> </a:t>
            </a:r>
            <a:r>
              <a:rPr lang="en-AU" dirty="0" err="1"/>
              <a:t>thống</a:t>
            </a:r>
            <a:r>
              <a:rPr lang="en-AU" dirty="0"/>
              <a:t> 32 </a:t>
            </a:r>
            <a:r>
              <a:rPr lang="en-AU" dirty="0" err="1"/>
              <a:t>bít</a:t>
            </a:r>
            <a:r>
              <a:rPr lang="en-AU" dirty="0"/>
              <a:t>, dung </a:t>
            </a:r>
            <a:r>
              <a:rPr lang="en-AU" dirty="0" err="1"/>
              <a:t>lượng</a:t>
            </a:r>
            <a:r>
              <a:rPr lang="en-AU" dirty="0"/>
              <a:t> </a:t>
            </a:r>
            <a:r>
              <a:rPr lang="en-AU" dirty="0" err="1"/>
              <a:t>khoảng</a:t>
            </a:r>
            <a:r>
              <a:rPr lang="en-AU" dirty="0"/>
              <a:t> 256MB-4GB</a:t>
            </a:r>
          </a:p>
          <a:p>
            <a:pPr lvl="1"/>
            <a:r>
              <a:rPr lang="en-AU" dirty="0" err="1"/>
              <a:t>Tốc</a:t>
            </a:r>
            <a:r>
              <a:rPr lang="en-AU" dirty="0"/>
              <a:t> </a:t>
            </a:r>
            <a:r>
              <a:rPr lang="en-AU" dirty="0" err="1"/>
              <a:t>độ</a:t>
            </a:r>
            <a:r>
              <a:rPr lang="en-AU" dirty="0"/>
              <a:t> </a:t>
            </a:r>
            <a:r>
              <a:rPr lang="en-AU" dirty="0" err="1"/>
              <a:t>truy</a:t>
            </a:r>
            <a:r>
              <a:rPr lang="en-AU" dirty="0"/>
              <a:t> </a:t>
            </a:r>
            <a:r>
              <a:rPr lang="en-AU" dirty="0" err="1"/>
              <a:t>nhập</a:t>
            </a:r>
            <a:r>
              <a:rPr lang="en-AU" dirty="0"/>
              <a:t> </a:t>
            </a:r>
            <a:r>
              <a:rPr lang="en-AU" dirty="0" err="1"/>
              <a:t>chậm</a:t>
            </a:r>
            <a:r>
              <a:rPr lang="en-AU" dirty="0"/>
              <a:t>; </a:t>
            </a:r>
            <a:r>
              <a:rPr lang="en-AU" dirty="0" err="1"/>
              <a:t>thời</a:t>
            </a:r>
            <a:r>
              <a:rPr lang="en-AU" dirty="0"/>
              <a:t> </a:t>
            </a:r>
            <a:r>
              <a:rPr lang="en-AU" dirty="0" err="1"/>
              <a:t>gian</a:t>
            </a:r>
            <a:r>
              <a:rPr lang="en-AU" dirty="0"/>
              <a:t> </a:t>
            </a:r>
            <a:r>
              <a:rPr lang="en-AU" dirty="0" err="1"/>
              <a:t>truy</a:t>
            </a:r>
            <a:r>
              <a:rPr lang="en-AU" dirty="0"/>
              <a:t> </a:t>
            </a:r>
            <a:r>
              <a:rPr lang="en-AU" dirty="0" err="1"/>
              <a:t>nhập</a:t>
            </a:r>
            <a:r>
              <a:rPr lang="en-AU" dirty="0"/>
              <a:t> </a:t>
            </a:r>
            <a:r>
              <a:rPr lang="en-AU" dirty="0" err="1"/>
              <a:t>khoảng</a:t>
            </a:r>
            <a:r>
              <a:rPr lang="en-AU" dirty="0"/>
              <a:t> 50-70ns</a:t>
            </a:r>
          </a:p>
          <a:p>
            <a:pPr lvl="1"/>
            <a:r>
              <a:rPr lang="en-AU" dirty="0" err="1"/>
              <a:t>Giá</a:t>
            </a:r>
            <a:r>
              <a:rPr lang="en-AU" dirty="0"/>
              <a:t> </a:t>
            </a:r>
            <a:r>
              <a:rPr lang="en-AU" dirty="0" err="1"/>
              <a:t>thành</a:t>
            </a:r>
            <a:r>
              <a:rPr lang="en-AU" dirty="0"/>
              <a:t> </a:t>
            </a:r>
            <a:r>
              <a:rPr lang="en-AU" dirty="0" err="1"/>
              <a:t>tương</a:t>
            </a:r>
            <a:r>
              <a:rPr lang="en-AU" dirty="0"/>
              <a:t> </a:t>
            </a:r>
            <a:r>
              <a:rPr lang="en-AU" dirty="0" err="1"/>
              <a:t>đối</a:t>
            </a:r>
            <a:r>
              <a:rPr lang="en-AU" dirty="0"/>
              <a:t> </a:t>
            </a:r>
            <a:r>
              <a:rPr lang="en-AU" dirty="0" err="1"/>
              <a:t>rẻ</a:t>
            </a:r>
            <a:endParaRPr lang="en-AU" dirty="0"/>
          </a:p>
          <a:p>
            <a:pPr lvl="1"/>
            <a:r>
              <a:rPr lang="en-AU" dirty="0" err="1"/>
              <a:t>Sử</a:t>
            </a:r>
            <a:r>
              <a:rPr lang="en-AU" dirty="0"/>
              <a:t> </a:t>
            </a:r>
            <a:r>
              <a:rPr lang="en-AU" dirty="0" err="1"/>
              <a:t>dụng</a:t>
            </a:r>
            <a:r>
              <a:rPr lang="en-AU" dirty="0"/>
              <a:t> </a:t>
            </a:r>
            <a:r>
              <a:rPr lang="en-AU" dirty="0" err="1"/>
              <a:t>để</a:t>
            </a:r>
            <a:r>
              <a:rPr lang="en-AU" dirty="0"/>
              <a:t> </a:t>
            </a:r>
            <a:r>
              <a:rPr lang="en-AU" dirty="0" err="1"/>
              <a:t>lưu</a:t>
            </a:r>
            <a:r>
              <a:rPr lang="en-AU" dirty="0"/>
              <a:t> </a:t>
            </a:r>
            <a:r>
              <a:rPr lang="en-AU" dirty="0" err="1"/>
              <a:t>lệnh</a:t>
            </a:r>
            <a:r>
              <a:rPr lang="en-AU" dirty="0"/>
              <a:t> </a:t>
            </a:r>
            <a:r>
              <a:rPr lang="en-AU" dirty="0" err="1"/>
              <a:t>và</a:t>
            </a:r>
            <a:r>
              <a:rPr lang="en-AU" dirty="0"/>
              <a:t> </a:t>
            </a:r>
            <a:r>
              <a:rPr lang="en-AU" dirty="0" err="1"/>
              <a:t>dữ</a:t>
            </a:r>
            <a:r>
              <a:rPr lang="en-AU" dirty="0"/>
              <a:t> </a:t>
            </a:r>
            <a:r>
              <a:rPr lang="en-AU" dirty="0" err="1"/>
              <a:t>liệu</a:t>
            </a:r>
            <a:r>
              <a:rPr lang="en-AU" dirty="0"/>
              <a:t> </a:t>
            </a:r>
            <a:r>
              <a:rPr lang="en-AU" dirty="0" err="1"/>
              <a:t>của</a:t>
            </a:r>
            <a:r>
              <a:rPr lang="en-AU" dirty="0"/>
              <a:t> </a:t>
            </a:r>
            <a:r>
              <a:rPr lang="en-AU" dirty="0" err="1"/>
              <a:t>hệ</a:t>
            </a:r>
            <a:r>
              <a:rPr lang="en-AU" dirty="0"/>
              <a:t> </a:t>
            </a:r>
            <a:r>
              <a:rPr lang="en-AU" dirty="0" err="1"/>
              <a:t>thống</a:t>
            </a:r>
            <a:r>
              <a:rPr lang="en-AU" dirty="0"/>
              <a:t> </a:t>
            </a:r>
            <a:r>
              <a:rPr lang="en-AU" dirty="0" err="1"/>
              <a:t>và</a:t>
            </a:r>
            <a:r>
              <a:rPr lang="en-AU" dirty="0"/>
              <a:t> </a:t>
            </a:r>
            <a:r>
              <a:rPr lang="en-AU" dirty="0" err="1"/>
              <a:t>của</a:t>
            </a:r>
            <a:r>
              <a:rPr lang="en-AU" dirty="0"/>
              <a:t> </a:t>
            </a:r>
            <a:r>
              <a:rPr lang="en-AU" dirty="0" err="1"/>
              <a:t>người</a:t>
            </a:r>
            <a:r>
              <a:rPr lang="en-AU" dirty="0"/>
              <a:t> </a:t>
            </a:r>
            <a:r>
              <a:rPr lang="en-AU" dirty="0" err="1"/>
              <a:t>dùng</a:t>
            </a:r>
            <a:r>
              <a:rPr lang="en-AU" dirty="0"/>
              <a:t>.</a:t>
            </a:r>
          </a:p>
          <a:p>
            <a:r>
              <a:rPr lang="en-AU" dirty="0"/>
              <a:t>Secondary memory (</a:t>
            </a:r>
            <a:r>
              <a:rPr lang="en-AU" dirty="0" err="1"/>
              <a:t>bộ</a:t>
            </a:r>
            <a:r>
              <a:rPr lang="en-AU" dirty="0"/>
              <a:t> </a:t>
            </a:r>
            <a:r>
              <a:rPr lang="en-AU" dirty="0" err="1"/>
              <a:t>nhớ</a:t>
            </a:r>
            <a:r>
              <a:rPr lang="en-AU" dirty="0"/>
              <a:t> </a:t>
            </a:r>
            <a:r>
              <a:rPr lang="en-AU" dirty="0" err="1"/>
              <a:t>thứ</a:t>
            </a:r>
            <a:r>
              <a:rPr lang="en-AU" dirty="0"/>
              <a:t> </a:t>
            </a:r>
            <a:r>
              <a:rPr lang="en-AU" dirty="0" err="1"/>
              <a:t>cấp</a:t>
            </a:r>
            <a:r>
              <a:rPr lang="en-AU" dirty="0"/>
              <a:t> – </a:t>
            </a:r>
            <a:r>
              <a:rPr lang="en-AU" dirty="0" err="1"/>
              <a:t>bộ</a:t>
            </a:r>
            <a:r>
              <a:rPr lang="en-AU" dirty="0"/>
              <a:t> </a:t>
            </a:r>
            <a:r>
              <a:rPr lang="en-AU" dirty="0" err="1"/>
              <a:t>nhớ</a:t>
            </a:r>
            <a:r>
              <a:rPr lang="en-AU" dirty="0"/>
              <a:t> </a:t>
            </a:r>
            <a:r>
              <a:rPr lang="en-AU" dirty="0" err="1"/>
              <a:t>ngoài</a:t>
            </a:r>
            <a:r>
              <a:rPr lang="en-AU" dirty="0"/>
              <a:t>):</a:t>
            </a:r>
          </a:p>
          <a:p>
            <a:pPr lvl="1"/>
            <a:r>
              <a:rPr lang="en-AU" dirty="0" err="1"/>
              <a:t>Có</a:t>
            </a:r>
            <a:r>
              <a:rPr lang="en-AU" dirty="0"/>
              <a:t> dung </a:t>
            </a:r>
            <a:r>
              <a:rPr lang="en-AU" dirty="0" err="1"/>
              <a:t>lượng</a:t>
            </a:r>
            <a:r>
              <a:rPr lang="en-AU" dirty="0"/>
              <a:t> </a:t>
            </a:r>
            <a:r>
              <a:rPr lang="en-AU" dirty="0" err="1"/>
              <a:t>rất</a:t>
            </a:r>
            <a:r>
              <a:rPr lang="en-AU" dirty="0"/>
              <a:t> </a:t>
            </a:r>
            <a:r>
              <a:rPr lang="en-AU" dirty="0" err="1"/>
              <a:t>lớn</a:t>
            </a:r>
            <a:r>
              <a:rPr lang="en-AU" dirty="0"/>
              <a:t>, </a:t>
            </a:r>
            <a:r>
              <a:rPr lang="en-AU" dirty="0" err="1"/>
              <a:t>khoảng</a:t>
            </a:r>
            <a:r>
              <a:rPr lang="en-AU" dirty="0"/>
              <a:t> </a:t>
            </a:r>
            <a:r>
              <a:rPr lang="en-AU" dirty="0" err="1"/>
              <a:t>từ</a:t>
            </a:r>
            <a:r>
              <a:rPr lang="en-AU" dirty="0"/>
              <a:t> 20GB-1000GB</a:t>
            </a:r>
          </a:p>
          <a:p>
            <a:pPr lvl="1"/>
            <a:r>
              <a:rPr lang="en-AU" dirty="0" err="1"/>
              <a:t>Tốc</a:t>
            </a:r>
            <a:r>
              <a:rPr lang="en-AU" dirty="0"/>
              <a:t> </a:t>
            </a:r>
            <a:r>
              <a:rPr lang="en-AU" dirty="0" err="1"/>
              <a:t>độ</a:t>
            </a:r>
            <a:r>
              <a:rPr lang="en-AU" dirty="0"/>
              <a:t> </a:t>
            </a:r>
            <a:r>
              <a:rPr lang="en-AU" dirty="0" err="1"/>
              <a:t>truy</a:t>
            </a:r>
            <a:r>
              <a:rPr lang="en-AU" dirty="0"/>
              <a:t> </a:t>
            </a:r>
            <a:r>
              <a:rPr lang="en-AU" dirty="0" err="1"/>
              <a:t>nhập</a:t>
            </a:r>
            <a:r>
              <a:rPr lang="en-AU" dirty="0"/>
              <a:t> </a:t>
            </a:r>
            <a:r>
              <a:rPr lang="en-AU" dirty="0" err="1"/>
              <a:t>rất</a:t>
            </a:r>
            <a:r>
              <a:rPr lang="en-AU" dirty="0"/>
              <a:t> </a:t>
            </a:r>
            <a:r>
              <a:rPr lang="en-AU" dirty="0" err="1"/>
              <a:t>chậm</a:t>
            </a:r>
            <a:r>
              <a:rPr lang="en-AU" dirty="0"/>
              <a:t>; </a:t>
            </a:r>
            <a:r>
              <a:rPr lang="en-AU" dirty="0" err="1"/>
              <a:t>thời</a:t>
            </a:r>
            <a:r>
              <a:rPr lang="en-AU" dirty="0"/>
              <a:t> </a:t>
            </a:r>
            <a:r>
              <a:rPr lang="en-AU" dirty="0" err="1"/>
              <a:t>gian</a:t>
            </a:r>
            <a:r>
              <a:rPr lang="en-AU" dirty="0"/>
              <a:t> </a:t>
            </a:r>
            <a:r>
              <a:rPr lang="en-AU" dirty="0" err="1"/>
              <a:t>truy</a:t>
            </a:r>
            <a:r>
              <a:rPr lang="en-AU" dirty="0"/>
              <a:t> </a:t>
            </a:r>
            <a:r>
              <a:rPr lang="en-AU" dirty="0" err="1"/>
              <a:t>nhập</a:t>
            </a:r>
            <a:r>
              <a:rPr lang="en-AU" dirty="0"/>
              <a:t> </a:t>
            </a:r>
            <a:r>
              <a:rPr lang="en-AU" dirty="0" err="1"/>
              <a:t>khoảng</a:t>
            </a:r>
            <a:r>
              <a:rPr lang="en-AU" dirty="0"/>
              <a:t> 5ms</a:t>
            </a:r>
          </a:p>
          <a:p>
            <a:pPr lvl="1"/>
            <a:r>
              <a:rPr lang="en-AU" dirty="0" err="1"/>
              <a:t>Giá</a:t>
            </a:r>
            <a:r>
              <a:rPr lang="en-AU" dirty="0"/>
              <a:t> </a:t>
            </a:r>
            <a:r>
              <a:rPr lang="en-AU" dirty="0" err="1"/>
              <a:t>thành</a:t>
            </a:r>
            <a:r>
              <a:rPr lang="en-AU" dirty="0"/>
              <a:t> </a:t>
            </a:r>
            <a:r>
              <a:rPr lang="en-AU" dirty="0" err="1"/>
              <a:t>rẻ</a:t>
            </a:r>
            <a:endParaRPr lang="en-AU" dirty="0"/>
          </a:p>
          <a:p>
            <a:pPr lvl="1"/>
            <a:r>
              <a:rPr lang="en-AU" dirty="0" err="1"/>
              <a:t>Sử</a:t>
            </a:r>
            <a:r>
              <a:rPr lang="en-AU" dirty="0"/>
              <a:t> </a:t>
            </a:r>
            <a:r>
              <a:rPr lang="en-AU" dirty="0" err="1"/>
              <a:t>dụng</a:t>
            </a:r>
            <a:r>
              <a:rPr lang="en-AU" dirty="0"/>
              <a:t> </a:t>
            </a:r>
            <a:r>
              <a:rPr lang="en-AU" dirty="0" err="1"/>
              <a:t>để</a:t>
            </a:r>
            <a:r>
              <a:rPr lang="en-AU" dirty="0"/>
              <a:t> </a:t>
            </a:r>
            <a:r>
              <a:rPr lang="en-AU" dirty="0" err="1"/>
              <a:t>lưu</a:t>
            </a:r>
            <a:r>
              <a:rPr lang="en-AU" dirty="0"/>
              <a:t> </a:t>
            </a:r>
            <a:r>
              <a:rPr lang="en-AU" dirty="0" err="1"/>
              <a:t>dữ</a:t>
            </a:r>
            <a:r>
              <a:rPr lang="en-AU" dirty="0"/>
              <a:t> </a:t>
            </a:r>
            <a:r>
              <a:rPr lang="en-AU" dirty="0" err="1"/>
              <a:t>liệu</a:t>
            </a:r>
            <a:r>
              <a:rPr lang="en-AU" dirty="0"/>
              <a:t> </a:t>
            </a:r>
            <a:r>
              <a:rPr lang="en-AU" dirty="0" err="1"/>
              <a:t>lâu</a:t>
            </a:r>
            <a:r>
              <a:rPr lang="en-AU" dirty="0"/>
              <a:t> </a:t>
            </a:r>
            <a:r>
              <a:rPr lang="en-AU" dirty="0" err="1"/>
              <a:t>dài</a:t>
            </a:r>
            <a:r>
              <a:rPr lang="en-AU" dirty="0"/>
              <a:t> </a:t>
            </a:r>
            <a:r>
              <a:rPr lang="en-AU" dirty="0" err="1"/>
              <a:t>dưới</a:t>
            </a:r>
            <a:r>
              <a:rPr lang="en-AU" dirty="0"/>
              <a:t> </a:t>
            </a:r>
            <a:r>
              <a:rPr lang="en-AU" dirty="0" err="1"/>
              <a:t>dạng</a:t>
            </a:r>
            <a:r>
              <a:rPr lang="en-AU" dirty="0"/>
              <a:t> </a:t>
            </a:r>
            <a:r>
              <a:rPr lang="en-AU" dirty="0" err="1"/>
              <a:t>các</a:t>
            </a:r>
            <a:r>
              <a:rPr lang="en-AU" dirty="0"/>
              <a:t> </a:t>
            </a:r>
            <a:r>
              <a:rPr lang="en-AU" dirty="0" err="1"/>
              <a:t>tệp</a:t>
            </a:r>
            <a:r>
              <a:rPr lang="en-AU" dirty="0"/>
              <a:t> (files).</a:t>
            </a:r>
          </a:p>
          <a:p>
            <a:pPr lvl="1"/>
            <a:endParaRPr lang="en-A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AU" dirty="0"/>
              <a:t>3.b </a:t>
            </a:r>
            <a:r>
              <a:rPr lang="en-AU" dirty="0" err="1"/>
              <a:t>Hệ</a:t>
            </a:r>
            <a:r>
              <a:rPr lang="en-AU" dirty="0"/>
              <a:t> </a:t>
            </a:r>
            <a:r>
              <a:rPr lang="en-AU" dirty="0" err="1"/>
              <a:t>thống</a:t>
            </a:r>
            <a:r>
              <a:rPr lang="en-AU" dirty="0"/>
              <a:t> </a:t>
            </a:r>
            <a:r>
              <a:rPr lang="en-AU" dirty="0" err="1"/>
              <a:t>nhớ</a:t>
            </a:r>
            <a:r>
              <a:rPr lang="en-AU" dirty="0"/>
              <a:t> - </a:t>
            </a:r>
            <a:r>
              <a:rPr lang="en-AU" dirty="0" err="1"/>
              <a:t>Vai</a:t>
            </a:r>
            <a:r>
              <a:rPr lang="en-AU" dirty="0"/>
              <a:t> </a:t>
            </a:r>
            <a:r>
              <a:rPr lang="en-AU" dirty="0" err="1"/>
              <a:t>trò</a:t>
            </a:r>
            <a:r>
              <a:rPr lang="en-AU" dirty="0"/>
              <a:t> </a:t>
            </a:r>
            <a:r>
              <a:rPr lang="en-AU" dirty="0" err="1"/>
              <a:t>của</a:t>
            </a:r>
            <a:r>
              <a:rPr lang="en-AU" dirty="0"/>
              <a:t> </a:t>
            </a:r>
            <a:r>
              <a:rPr lang="en-AU" dirty="0" err="1"/>
              <a:t>mô</a:t>
            </a:r>
            <a:r>
              <a:rPr lang="en-AU" dirty="0"/>
              <a:t> </a:t>
            </a:r>
            <a:r>
              <a:rPr lang="en-AU" dirty="0" err="1"/>
              <a:t>hình</a:t>
            </a:r>
            <a:r>
              <a:rPr lang="en-AU" dirty="0"/>
              <a:t> </a:t>
            </a:r>
            <a:r>
              <a:rPr lang="en-AU" dirty="0" err="1"/>
              <a:t>phân</a:t>
            </a:r>
            <a:r>
              <a:rPr lang="en-AU" dirty="0"/>
              <a:t> </a:t>
            </a:r>
            <a:r>
              <a:rPr lang="en-AU" dirty="0" err="1"/>
              <a:t>cấp</a:t>
            </a:r>
            <a:endParaRPr lang="en-AU" dirty="0"/>
          </a:p>
        </p:txBody>
      </p:sp>
      <p:sp>
        <p:nvSpPr>
          <p:cNvPr id="228355" name="Rectangle 3"/>
          <p:cNvSpPr>
            <a:spLocks noGrp="1" noChangeArrowheads="1"/>
          </p:cNvSpPr>
          <p:nvPr>
            <p:ph type="body" idx="1"/>
          </p:nvPr>
        </p:nvSpPr>
        <p:spPr/>
        <p:txBody>
          <a:bodyPr/>
          <a:lstStyle/>
          <a:p>
            <a:r>
              <a:rPr lang="en-AU" dirty="0" err="1"/>
              <a:t>Tăng</a:t>
            </a:r>
            <a:r>
              <a:rPr lang="en-AU" dirty="0"/>
              <a:t> </a:t>
            </a:r>
            <a:r>
              <a:rPr lang="en-AU" dirty="0" err="1"/>
              <a:t>hiệu</a:t>
            </a:r>
            <a:r>
              <a:rPr lang="en-AU" dirty="0"/>
              <a:t> </a:t>
            </a:r>
            <a:r>
              <a:rPr lang="en-AU" dirty="0" err="1"/>
              <a:t>năng</a:t>
            </a:r>
            <a:r>
              <a:rPr lang="en-AU" dirty="0"/>
              <a:t> </a:t>
            </a:r>
            <a:r>
              <a:rPr lang="en-AU" dirty="0" err="1"/>
              <a:t>hệ</a:t>
            </a:r>
            <a:r>
              <a:rPr lang="en-AU" dirty="0"/>
              <a:t> </a:t>
            </a:r>
            <a:r>
              <a:rPr lang="en-AU" dirty="0" err="1"/>
              <a:t>thống</a:t>
            </a:r>
            <a:endParaRPr lang="en-AU" dirty="0"/>
          </a:p>
          <a:p>
            <a:pPr lvl="1"/>
            <a:r>
              <a:rPr lang="en-AU" dirty="0"/>
              <a:t>Dung </a:t>
            </a:r>
            <a:r>
              <a:rPr lang="en-AU" dirty="0" err="1"/>
              <a:t>hoà</a:t>
            </a:r>
            <a:r>
              <a:rPr lang="en-AU" dirty="0"/>
              <a:t> </a:t>
            </a:r>
            <a:r>
              <a:rPr lang="en-AU" dirty="0" err="1"/>
              <a:t>được</a:t>
            </a:r>
            <a:r>
              <a:rPr lang="en-AU" dirty="0"/>
              <a:t> CPU </a:t>
            </a:r>
            <a:r>
              <a:rPr lang="en-AU" dirty="0" err="1"/>
              <a:t>có</a:t>
            </a:r>
            <a:r>
              <a:rPr lang="en-AU" dirty="0"/>
              <a:t> </a:t>
            </a:r>
            <a:r>
              <a:rPr lang="en-AU" dirty="0" err="1"/>
              <a:t>tốc</a:t>
            </a:r>
            <a:r>
              <a:rPr lang="en-AU" dirty="0"/>
              <a:t> </a:t>
            </a:r>
            <a:r>
              <a:rPr lang="en-AU" dirty="0" err="1"/>
              <a:t>độ</a:t>
            </a:r>
            <a:r>
              <a:rPr lang="en-AU" dirty="0"/>
              <a:t> </a:t>
            </a:r>
            <a:r>
              <a:rPr lang="en-AU" dirty="0" err="1"/>
              <a:t>cao</a:t>
            </a:r>
            <a:r>
              <a:rPr lang="en-AU" dirty="0"/>
              <a:t> </a:t>
            </a:r>
            <a:r>
              <a:rPr lang="en-AU" dirty="0" err="1"/>
              <a:t>và</a:t>
            </a:r>
            <a:r>
              <a:rPr lang="en-AU" dirty="0"/>
              <a:t> </a:t>
            </a:r>
            <a:r>
              <a:rPr lang="en-AU" dirty="0" err="1"/>
              <a:t>phần</a:t>
            </a:r>
            <a:r>
              <a:rPr lang="en-AU" dirty="0"/>
              <a:t> </a:t>
            </a:r>
            <a:r>
              <a:rPr lang="en-AU" dirty="0" err="1"/>
              <a:t>bộ</a:t>
            </a:r>
            <a:r>
              <a:rPr lang="en-AU" dirty="0"/>
              <a:t> </a:t>
            </a:r>
            <a:r>
              <a:rPr lang="en-AU" dirty="0" err="1"/>
              <a:t>nhớ</a:t>
            </a:r>
            <a:r>
              <a:rPr lang="en-AU" dirty="0"/>
              <a:t> </a:t>
            </a:r>
            <a:r>
              <a:rPr lang="en-AU" dirty="0" err="1"/>
              <a:t>chính</a:t>
            </a:r>
            <a:r>
              <a:rPr lang="en-AU" dirty="0"/>
              <a:t> </a:t>
            </a:r>
            <a:r>
              <a:rPr lang="en-AU" dirty="0" err="1"/>
              <a:t>và</a:t>
            </a:r>
            <a:r>
              <a:rPr lang="en-AU" dirty="0"/>
              <a:t> </a:t>
            </a:r>
            <a:r>
              <a:rPr lang="en-AU" dirty="0" err="1"/>
              <a:t>bộ</a:t>
            </a:r>
            <a:r>
              <a:rPr lang="en-AU" dirty="0"/>
              <a:t> </a:t>
            </a:r>
            <a:r>
              <a:rPr lang="en-AU" dirty="0" err="1"/>
              <a:t>nhớ</a:t>
            </a:r>
            <a:r>
              <a:rPr lang="en-AU" dirty="0"/>
              <a:t> </a:t>
            </a:r>
            <a:r>
              <a:rPr lang="en-AU" dirty="0" err="1"/>
              <a:t>ngoài</a:t>
            </a:r>
            <a:r>
              <a:rPr lang="en-AU" dirty="0"/>
              <a:t> </a:t>
            </a:r>
            <a:r>
              <a:rPr lang="en-AU" dirty="0" err="1"/>
              <a:t>có</a:t>
            </a:r>
            <a:r>
              <a:rPr lang="en-AU" dirty="0"/>
              <a:t> </a:t>
            </a:r>
            <a:r>
              <a:rPr lang="en-AU" dirty="0" err="1"/>
              <a:t>tốc</a:t>
            </a:r>
            <a:r>
              <a:rPr lang="en-AU" dirty="0"/>
              <a:t> </a:t>
            </a:r>
            <a:r>
              <a:rPr lang="en-AU" dirty="0" err="1"/>
              <a:t>độ</a:t>
            </a:r>
            <a:r>
              <a:rPr lang="en-AU" dirty="0"/>
              <a:t> </a:t>
            </a:r>
            <a:r>
              <a:rPr lang="en-AU" dirty="0" err="1"/>
              <a:t>thấp</a:t>
            </a:r>
            <a:r>
              <a:rPr lang="en-AU" dirty="0"/>
              <a:t>;</a:t>
            </a:r>
          </a:p>
          <a:p>
            <a:pPr lvl="1"/>
            <a:r>
              <a:rPr lang="en-AU" dirty="0" err="1"/>
              <a:t>Thời</a:t>
            </a:r>
            <a:r>
              <a:rPr lang="en-AU" dirty="0"/>
              <a:t> </a:t>
            </a:r>
            <a:r>
              <a:rPr lang="en-AU" dirty="0" err="1"/>
              <a:t>gian</a:t>
            </a:r>
            <a:r>
              <a:rPr lang="en-AU" dirty="0"/>
              <a:t> </a:t>
            </a:r>
            <a:r>
              <a:rPr lang="en-AU" dirty="0" err="1"/>
              <a:t>trung</a:t>
            </a:r>
            <a:r>
              <a:rPr lang="en-AU" dirty="0"/>
              <a:t> </a:t>
            </a:r>
            <a:r>
              <a:rPr lang="en-AU" dirty="0" err="1"/>
              <a:t>bình</a:t>
            </a:r>
            <a:r>
              <a:rPr lang="en-AU" dirty="0"/>
              <a:t> CPU </a:t>
            </a:r>
            <a:r>
              <a:rPr lang="en-AU" dirty="0" err="1"/>
              <a:t>truy</a:t>
            </a:r>
            <a:r>
              <a:rPr lang="en-AU" dirty="0"/>
              <a:t> </a:t>
            </a:r>
            <a:r>
              <a:rPr lang="en-AU" dirty="0" err="1"/>
              <a:t>nhập</a:t>
            </a:r>
            <a:r>
              <a:rPr lang="en-AU" dirty="0"/>
              <a:t> </a:t>
            </a:r>
            <a:r>
              <a:rPr lang="en-AU" dirty="0" err="1"/>
              <a:t>dữ</a:t>
            </a:r>
            <a:r>
              <a:rPr lang="en-AU" dirty="0"/>
              <a:t> </a:t>
            </a:r>
            <a:r>
              <a:rPr lang="en-AU" dirty="0" err="1"/>
              <a:t>liệu</a:t>
            </a:r>
            <a:r>
              <a:rPr lang="en-AU" dirty="0"/>
              <a:t> </a:t>
            </a:r>
            <a:r>
              <a:rPr lang="en-AU" dirty="0" err="1"/>
              <a:t>từ</a:t>
            </a:r>
            <a:r>
              <a:rPr lang="en-AU" dirty="0"/>
              <a:t> </a:t>
            </a:r>
            <a:r>
              <a:rPr lang="en-AU" dirty="0" err="1"/>
              <a:t>hệ</a:t>
            </a:r>
            <a:r>
              <a:rPr lang="en-AU" dirty="0"/>
              <a:t> </a:t>
            </a:r>
            <a:r>
              <a:rPr lang="en-AU" dirty="0" err="1"/>
              <a:t>thống</a:t>
            </a:r>
            <a:r>
              <a:rPr lang="en-AU" dirty="0"/>
              <a:t> </a:t>
            </a:r>
            <a:r>
              <a:rPr lang="en-AU" dirty="0" err="1"/>
              <a:t>nhớ</a:t>
            </a:r>
            <a:r>
              <a:rPr lang="en-AU" dirty="0"/>
              <a:t> </a:t>
            </a:r>
            <a:r>
              <a:rPr lang="en-AU" dirty="0" err="1"/>
              <a:t>tiệm</a:t>
            </a:r>
            <a:r>
              <a:rPr lang="en-AU" dirty="0"/>
              <a:t> </a:t>
            </a:r>
            <a:r>
              <a:rPr lang="en-AU" dirty="0" err="1"/>
              <a:t>cận</a:t>
            </a:r>
            <a:r>
              <a:rPr lang="en-AU" dirty="0"/>
              <a:t> </a:t>
            </a:r>
            <a:r>
              <a:rPr lang="en-AU" dirty="0" err="1"/>
              <a:t>thời</a:t>
            </a:r>
            <a:r>
              <a:rPr lang="en-AU" dirty="0"/>
              <a:t> </a:t>
            </a:r>
            <a:r>
              <a:rPr lang="en-AU" dirty="0" err="1"/>
              <a:t>gian</a:t>
            </a:r>
            <a:r>
              <a:rPr lang="en-AU" dirty="0"/>
              <a:t> </a:t>
            </a:r>
            <a:r>
              <a:rPr lang="en-AU" dirty="0" err="1"/>
              <a:t>truy</a:t>
            </a:r>
            <a:r>
              <a:rPr lang="en-AU" dirty="0"/>
              <a:t> </a:t>
            </a:r>
            <a:r>
              <a:rPr lang="en-AU" dirty="0" err="1"/>
              <a:t>nhập</a:t>
            </a:r>
            <a:r>
              <a:rPr lang="en-AU" dirty="0"/>
              <a:t> cache.</a:t>
            </a:r>
          </a:p>
          <a:p>
            <a:r>
              <a:rPr lang="en-AU" dirty="0" err="1"/>
              <a:t>Giảm</a:t>
            </a:r>
            <a:r>
              <a:rPr lang="en-AU" dirty="0"/>
              <a:t> </a:t>
            </a:r>
            <a:r>
              <a:rPr lang="en-AU" dirty="0" err="1"/>
              <a:t>giá</a:t>
            </a:r>
            <a:r>
              <a:rPr lang="en-AU" dirty="0"/>
              <a:t> </a:t>
            </a:r>
            <a:r>
              <a:rPr lang="en-AU" dirty="0" err="1"/>
              <a:t>thành</a:t>
            </a:r>
            <a:r>
              <a:rPr lang="en-AU" dirty="0"/>
              <a:t> </a:t>
            </a:r>
            <a:r>
              <a:rPr lang="en-AU" dirty="0" err="1"/>
              <a:t>sản</a:t>
            </a:r>
            <a:r>
              <a:rPr lang="en-AU" dirty="0"/>
              <a:t> </a:t>
            </a:r>
            <a:r>
              <a:rPr lang="en-AU" dirty="0" err="1"/>
              <a:t>xuất</a:t>
            </a:r>
            <a:endParaRPr lang="en-AU" dirty="0"/>
          </a:p>
          <a:p>
            <a:pPr lvl="1"/>
            <a:r>
              <a:rPr lang="en-AU" dirty="0" err="1"/>
              <a:t>Các</a:t>
            </a:r>
            <a:r>
              <a:rPr lang="en-AU" dirty="0"/>
              <a:t> </a:t>
            </a:r>
            <a:r>
              <a:rPr lang="en-AU" dirty="0" err="1"/>
              <a:t>thành</a:t>
            </a:r>
            <a:r>
              <a:rPr lang="en-AU" dirty="0"/>
              <a:t> </a:t>
            </a:r>
            <a:r>
              <a:rPr lang="en-AU" dirty="0" err="1"/>
              <a:t>phần</a:t>
            </a:r>
            <a:r>
              <a:rPr lang="en-AU" dirty="0"/>
              <a:t> </a:t>
            </a:r>
            <a:r>
              <a:rPr lang="en-AU" dirty="0" err="1"/>
              <a:t>đắt</a:t>
            </a:r>
            <a:r>
              <a:rPr lang="en-AU" dirty="0"/>
              <a:t> </a:t>
            </a:r>
            <a:r>
              <a:rPr lang="en-AU" dirty="0" err="1"/>
              <a:t>tiền</a:t>
            </a:r>
            <a:r>
              <a:rPr lang="en-AU" dirty="0"/>
              <a:t> (</a:t>
            </a:r>
            <a:r>
              <a:rPr lang="en-AU" dirty="0" err="1"/>
              <a:t>thanh</a:t>
            </a:r>
            <a:r>
              <a:rPr lang="en-AU" dirty="0"/>
              <a:t> </a:t>
            </a:r>
            <a:r>
              <a:rPr lang="en-AU" dirty="0" err="1"/>
              <a:t>ghi</a:t>
            </a:r>
            <a:r>
              <a:rPr lang="en-AU" dirty="0"/>
              <a:t> </a:t>
            </a:r>
            <a:r>
              <a:rPr lang="en-AU" dirty="0" err="1"/>
              <a:t>và</a:t>
            </a:r>
            <a:r>
              <a:rPr lang="en-AU" dirty="0"/>
              <a:t> cache) </a:t>
            </a:r>
            <a:r>
              <a:rPr lang="en-AU" dirty="0" err="1"/>
              <a:t>được</a:t>
            </a:r>
            <a:r>
              <a:rPr lang="en-AU" dirty="0"/>
              <a:t> </a:t>
            </a:r>
            <a:r>
              <a:rPr lang="en-AU" dirty="0" err="1"/>
              <a:t>sử</a:t>
            </a:r>
            <a:r>
              <a:rPr lang="en-AU" dirty="0"/>
              <a:t> </a:t>
            </a:r>
            <a:r>
              <a:rPr lang="en-AU" dirty="0" err="1"/>
              <a:t>dụng</a:t>
            </a:r>
            <a:r>
              <a:rPr lang="en-AU" dirty="0"/>
              <a:t> </a:t>
            </a:r>
            <a:r>
              <a:rPr lang="en-AU" dirty="0" err="1"/>
              <a:t>với</a:t>
            </a:r>
            <a:r>
              <a:rPr lang="en-AU" dirty="0"/>
              <a:t> dung </a:t>
            </a:r>
            <a:r>
              <a:rPr lang="en-AU" dirty="0" err="1"/>
              <a:t>lượng</a:t>
            </a:r>
            <a:r>
              <a:rPr lang="en-AU" dirty="0"/>
              <a:t> </a:t>
            </a:r>
            <a:r>
              <a:rPr lang="en-AU" dirty="0" err="1"/>
              <a:t>nhỏ</a:t>
            </a:r>
            <a:r>
              <a:rPr lang="en-AU" dirty="0"/>
              <a:t>;</a:t>
            </a:r>
          </a:p>
          <a:p>
            <a:pPr lvl="1"/>
            <a:r>
              <a:rPr lang="en-AU" dirty="0" err="1"/>
              <a:t>Các</a:t>
            </a:r>
            <a:r>
              <a:rPr lang="en-AU" dirty="0"/>
              <a:t> </a:t>
            </a:r>
            <a:r>
              <a:rPr lang="en-AU" dirty="0" err="1"/>
              <a:t>thành</a:t>
            </a:r>
            <a:r>
              <a:rPr lang="en-AU" dirty="0"/>
              <a:t> </a:t>
            </a:r>
            <a:r>
              <a:rPr lang="en-AU" dirty="0" err="1"/>
              <a:t>phần</a:t>
            </a:r>
            <a:r>
              <a:rPr lang="en-AU" dirty="0"/>
              <a:t> </a:t>
            </a:r>
            <a:r>
              <a:rPr lang="en-AU" dirty="0" err="1"/>
              <a:t>rẻ</a:t>
            </a:r>
            <a:r>
              <a:rPr lang="en-AU" dirty="0"/>
              <a:t> </a:t>
            </a:r>
            <a:r>
              <a:rPr lang="en-AU" dirty="0" err="1"/>
              <a:t>tiền</a:t>
            </a:r>
            <a:r>
              <a:rPr lang="en-AU" dirty="0"/>
              <a:t> </a:t>
            </a:r>
            <a:r>
              <a:rPr lang="en-AU" dirty="0" err="1"/>
              <a:t>hơn</a:t>
            </a:r>
            <a:r>
              <a:rPr lang="en-AU" dirty="0"/>
              <a:t> (</a:t>
            </a:r>
            <a:r>
              <a:rPr lang="en-AU" dirty="0" err="1"/>
              <a:t>bộ</a:t>
            </a:r>
            <a:r>
              <a:rPr lang="en-AU" dirty="0"/>
              <a:t> </a:t>
            </a:r>
            <a:r>
              <a:rPr lang="en-AU" dirty="0" err="1"/>
              <a:t>nhớ</a:t>
            </a:r>
            <a:r>
              <a:rPr lang="en-AU" dirty="0"/>
              <a:t> </a:t>
            </a:r>
            <a:r>
              <a:rPr lang="en-AU" dirty="0" err="1"/>
              <a:t>chính</a:t>
            </a:r>
            <a:r>
              <a:rPr lang="en-AU" dirty="0"/>
              <a:t> </a:t>
            </a:r>
            <a:r>
              <a:rPr lang="en-AU" dirty="0" err="1"/>
              <a:t>và</a:t>
            </a:r>
            <a:r>
              <a:rPr lang="en-AU" dirty="0"/>
              <a:t> </a:t>
            </a:r>
            <a:r>
              <a:rPr lang="en-AU" dirty="0" err="1"/>
              <a:t>bộ</a:t>
            </a:r>
            <a:r>
              <a:rPr lang="en-AU" dirty="0"/>
              <a:t> </a:t>
            </a:r>
            <a:r>
              <a:rPr lang="en-AU" dirty="0" err="1"/>
              <a:t>nhớ</a:t>
            </a:r>
            <a:r>
              <a:rPr lang="en-AU" dirty="0"/>
              <a:t> </a:t>
            </a:r>
            <a:r>
              <a:rPr lang="en-AU" dirty="0" err="1"/>
              <a:t>ngoài</a:t>
            </a:r>
            <a:r>
              <a:rPr lang="en-AU" dirty="0"/>
              <a:t>) </a:t>
            </a:r>
            <a:r>
              <a:rPr lang="en-AU" dirty="0" err="1"/>
              <a:t>được</a:t>
            </a:r>
            <a:r>
              <a:rPr lang="en-AU" dirty="0"/>
              <a:t> </a:t>
            </a:r>
            <a:r>
              <a:rPr lang="en-AU" dirty="0" err="1"/>
              <a:t>sử</a:t>
            </a:r>
            <a:r>
              <a:rPr lang="en-AU" dirty="0"/>
              <a:t> </a:t>
            </a:r>
            <a:r>
              <a:rPr lang="en-AU" dirty="0" err="1"/>
              <a:t>dụng</a:t>
            </a:r>
            <a:r>
              <a:rPr lang="en-AU" dirty="0"/>
              <a:t> </a:t>
            </a:r>
            <a:r>
              <a:rPr lang="en-AU" dirty="0" err="1"/>
              <a:t>với</a:t>
            </a:r>
            <a:r>
              <a:rPr lang="en-AU" dirty="0"/>
              <a:t> dung </a:t>
            </a:r>
            <a:r>
              <a:rPr lang="en-AU" dirty="0" err="1"/>
              <a:t>lượng</a:t>
            </a:r>
            <a:r>
              <a:rPr lang="en-AU" dirty="0"/>
              <a:t> </a:t>
            </a:r>
            <a:r>
              <a:rPr lang="en-AU" dirty="0" err="1"/>
              <a:t>lớn</a:t>
            </a:r>
            <a:r>
              <a:rPr lang="en-AU" dirty="0"/>
              <a:t>;</a:t>
            </a:r>
          </a:p>
          <a:p>
            <a:pPr lvl="1">
              <a:buFont typeface="Wingdings" pitchFamily="2" charset="2"/>
              <a:buNone/>
            </a:pPr>
            <a:r>
              <a:rPr lang="en-AU" dirty="0">
                <a:sym typeface="Wingdings" pitchFamily="2" charset="2"/>
              </a:rPr>
              <a:t> </a:t>
            </a:r>
            <a:r>
              <a:rPr lang="en-AU" dirty="0" err="1">
                <a:sym typeface="Wingdings" pitchFamily="2" charset="2"/>
              </a:rPr>
              <a:t>tổng</a:t>
            </a:r>
            <a:r>
              <a:rPr lang="en-AU" dirty="0">
                <a:sym typeface="Wingdings" pitchFamily="2" charset="2"/>
              </a:rPr>
              <a:t> </a:t>
            </a:r>
            <a:r>
              <a:rPr lang="en-AU" dirty="0" err="1">
                <a:sym typeface="Wingdings" pitchFamily="2" charset="2"/>
              </a:rPr>
              <a:t>giá</a:t>
            </a:r>
            <a:r>
              <a:rPr lang="en-AU" dirty="0">
                <a:sym typeface="Wingdings" pitchFamily="2" charset="2"/>
              </a:rPr>
              <a:t> </a:t>
            </a:r>
            <a:r>
              <a:rPr lang="en-AU" dirty="0" err="1">
                <a:sym typeface="Wingdings" pitchFamily="2" charset="2"/>
              </a:rPr>
              <a:t>thành</a:t>
            </a:r>
            <a:r>
              <a:rPr lang="en-AU" dirty="0">
                <a:sym typeface="Wingdings" pitchFamily="2" charset="2"/>
              </a:rPr>
              <a:t> </a:t>
            </a:r>
            <a:r>
              <a:rPr lang="en-AU" dirty="0" err="1">
                <a:sym typeface="Wingdings" pitchFamily="2" charset="2"/>
              </a:rPr>
              <a:t>của</a:t>
            </a:r>
            <a:r>
              <a:rPr lang="en-AU" dirty="0">
                <a:sym typeface="Wingdings" pitchFamily="2" charset="2"/>
              </a:rPr>
              <a:t> </a:t>
            </a:r>
            <a:r>
              <a:rPr lang="en-AU" dirty="0" err="1">
                <a:sym typeface="Wingdings" pitchFamily="2" charset="2"/>
              </a:rPr>
              <a:t>hệ</a:t>
            </a:r>
            <a:r>
              <a:rPr lang="en-AU" dirty="0">
                <a:sym typeface="Wingdings" pitchFamily="2" charset="2"/>
              </a:rPr>
              <a:t> </a:t>
            </a:r>
            <a:r>
              <a:rPr lang="en-AU" dirty="0" err="1">
                <a:sym typeface="Wingdings" pitchFamily="2" charset="2"/>
              </a:rPr>
              <a:t>thống</a:t>
            </a:r>
            <a:r>
              <a:rPr lang="en-AU" dirty="0">
                <a:sym typeface="Wingdings" pitchFamily="2" charset="2"/>
              </a:rPr>
              <a:t> </a:t>
            </a:r>
            <a:r>
              <a:rPr lang="en-AU" dirty="0" err="1">
                <a:sym typeface="Wingdings" pitchFamily="2" charset="2"/>
              </a:rPr>
              <a:t>nhớ</a:t>
            </a:r>
            <a:r>
              <a:rPr lang="en-AU" dirty="0">
                <a:sym typeface="Wingdings" pitchFamily="2" charset="2"/>
              </a:rPr>
              <a:t> </a:t>
            </a:r>
            <a:r>
              <a:rPr lang="en-AU" dirty="0" err="1">
                <a:sym typeface="Wingdings" pitchFamily="2" charset="2"/>
              </a:rPr>
              <a:t>theo</a:t>
            </a:r>
            <a:r>
              <a:rPr lang="en-AU" dirty="0">
                <a:sym typeface="Wingdings" pitchFamily="2" charset="2"/>
              </a:rPr>
              <a:t> </a:t>
            </a:r>
            <a:r>
              <a:rPr lang="en-AU" dirty="0" err="1">
                <a:sym typeface="Wingdings" pitchFamily="2" charset="2"/>
              </a:rPr>
              <a:t>mô</a:t>
            </a:r>
            <a:r>
              <a:rPr lang="en-AU" dirty="0">
                <a:sym typeface="Wingdings" pitchFamily="2" charset="2"/>
              </a:rPr>
              <a:t> </a:t>
            </a:r>
            <a:r>
              <a:rPr lang="en-AU" dirty="0" err="1">
                <a:sym typeface="Wingdings" pitchFamily="2" charset="2"/>
              </a:rPr>
              <a:t>hình</a:t>
            </a:r>
            <a:r>
              <a:rPr lang="en-AU" dirty="0">
                <a:sym typeface="Wingdings" pitchFamily="2" charset="2"/>
              </a:rPr>
              <a:t> </a:t>
            </a:r>
            <a:r>
              <a:rPr lang="en-AU" dirty="0" err="1">
                <a:sym typeface="Wingdings" pitchFamily="2" charset="2"/>
              </a:rPr>
              <a:t>phân</a:t>
            </a:r>
            <a:r>
              <a:rPr lang="en-AU" dirty="0">
                <a:sym typeface="Wingdings" pitchFamily="2" charset="2"/>
              </a:rPr>
              <a:t> </a:t>
            </a:r>
            <a:r>
              <a:rPr lang="en-AU" dirty="0" err="1">
                <a:sym typeface="Wingdings" pitchFamily="2" charset="2"/>
              </a:rPr>
              <a:t>cấp</a:t>
            </a:r>
            <a:r>
              <a:rPr lang="en-AU" dirty="0">
                <a:sym typeface="Wingdings" pitchFamily="2" charset="2"/>
              </a:rPr>
              <a:t> </a:t>
            </a:r>
            <a:r>
              <a:rPr lang="en-AU" dirty="0" err="1">
                <a:sym typeface="Wingdings" pitchFamily="2" charset="2"/>
              </a:rPr>
              <a:t>sẽ</a:t>
            </a:r>
            <a:r>
              <a:rPr lang="en-AU" dirty="0">
                <a:sym typeface="Wingdings" pitchFamily="2" charset="2"/>
              </a:rPr>
              <a:t> </a:t>
            </a:r>
            <a:r>
              <a:rPr lang="en-AU" dirty="0" err="1">
                <a:sym typeface="Wingdings" pitchFamily="2" charset="2"/>
              </a:rPr>
              <a:t>rẻ</a:t>
            </a:r>
            <a:r>
              <a:rPr lang="en-AU" dirty="0">
                <a:sym typeface="Wingdings" pitchFamily="2" charset="2"/>
              </a:rPr>
              <a:t> </a:t>
            </a:r>
            <a:r>
              <a:rPr lang="en-AU" dirty="0" err="1">
                <a:sym typeface="Wingdings" pitchFamily="2" charset="2"/>
              </a:rPr>
              <a:t>hơn</a:t>
            </a:r>
            <a:r>
              <a:rPr lang="en-AU" dirty="0">
                <a:sym typeface="Wingdings" pitchFamily="2" charset="2"/>
              </a:rPr>
              <a:t> so </a:t>
            </a:r>
            <a:r>
              <a:rPr lang="en-AU" dirty="0" err="1">
                <a:sym typeface="Wingdings" pitchFamily="2" charset="2"/>
              </a:rPr>
              <a:t>với</a:t>
            </a:r>
            <a:r>
              <a:rPr lang="en-AU" dirty="0">
                <a:sym typeface="Wingdings" pitchFamily="2" charset="2"/>
              </a:rPr>
              <a:t> </a:t>
            </a:r>
            <a:r>
              <a:rPr lang="en-AU" dirty="0" err="1">
                <a:sym typeface="Wingdings" pitchFamily="2" charset="2"/>
              </a:rPr>
              <a:t>hệ</a:t>
            </a:r>
            <a:r>
              <a:rPr lang="en-AU" dirty="0">
                <a:sym typeface="Wingdings" pitchFamily="2" charset="2"/>
              </a:rPr>
              <a:t> </a:t>
            </a:r>
            <a:r>
              <a:rPr lang="en-AU" dirty="0" err="1">
                <a:sym typeface="Wingdings" pitchFamily="2" charset="2"/>
              </a:rPr>
              <a:t>thống</a:t>
            </a:r>
            <a:r>
              <a:rPr lang="en-AU" dirty="0">
                <a:sym typeface="Wingdings" pitchFamily="2" charset="2"/>
              </a:rPr>
              <a:t> </a:t>
            </a:r>
            <a:r>
              <a:rPr lang="en-AU" dirty="0" err="1">
                <a:sym typeface="Wingdings" pitchFamily="2" charset="2"/>
              </a:rPr>
              <a:t>nhớ</a:t>
            </a:r>
            <a:r>
              <a:rPr lang="en-AU" dirty="0">
                <a:sym typeface="Wingdings" pitchFamily="2" charset="2"/>
              </a:rPr>
              <a:t> </a:t>
            </a:r>
            <a:r>
              <a:rPr lang="en-AU" dirty="0" err="1">
                <a:sym typeface="Wingdings" pitchFamily="2" charset="2"/>
              </a:rPr>
              <a:t>không</a:t>
            </a:r>
            <a:r>
              <a:rPr lang="en-AU" dirty="0">
                <a:sym typeface="Wingdings" pitchFamily="2" charset="2"/>
              </a:rPr>
              <a:t> </a:t>
            </a:r>
            <a:r>
              <a:rPr lang="en-AU" dirty="0" err="1">
                <a:sym typeface="Wingdings" pitchFamily="2" charset="2"/>
              </a:rPr>
              <a:t>phân</a:t>
            </a:r>
            <a:r>
              <a:rPr lang="en-AU" dirty="0">
                <a:sym typeface="Wingdings" pitchFamily="2" charset="2"/>
              </a:rPr>
              <a:t> </a:t>
            </a:r>
            <a:r>
              <a:rPr lang="en-AU" dirty="0" err="1">
                <a:sym typeface="Wingdings" pitchFamily="2" charset="2"/>
              </a:rPr>
              <a:t>cấp</a:t>
            </a:r>
            <a:r>
              <a:rPr lang="en-AU" dirty="0">
                <a:sym typeface="Wingdings" pitchFamily="2" charset="2"/>
              </a:rPr>
              <a:t> </a:t>
            </a:r>
            <a:r>
              <a:rPr lang="en-AU" dirty="0" err="1">
                <a:sym typeface="Wingdings" pitchFamily="2" charset="2"/>
              </a:rPr>
              <a:t>có</a:t>
            </a:r>
            <a:r>
              <a:rPr lang="en-AU" dirty="0">
                <a:sym typeface="Wingdings" pitchFamily="2" charset="2"/>
              </a:rPr>
              <a:t> </a:t>
            </a:r>
            <a:r>
              <a:rPr lang="en-AU" dirty="0" err="1">
                <a:sym typeface="Wingdings" pitchFamily="2" charset="2"/>
              </a:rPr>
              <a:t>cùng</a:t>
            </a:r>
            <a:r>
              <a:rPr lang="en-AU" dirty="0">
                <a:sym typeface="Wingdings" pitchFamily="2" charset="2"/>
              </a:rPr>
              <a:t> </a:t>
            </a:r>
            <a:r>
              <a:rPr lang="en-AU" dirty="0" err="1">
                <a:sym typeface="Wingdings" pitchFamily="2" charset="2"/>
              </a:rPr>
              <a:t>tốc</a:t>
            </a:r>
            <a:r>
              <a:rPr lang="en-AU" dirty="0">
                <a:sym typeface="Wingdings" pitchFamily="2" charset="2"/>
              </a:rPr>
              <a:t> </a:t>
            </a:r>
            <a:r>
              <a:rPr lang="en-AU" dirty="0" err="1">
                <a:sym typeface="Wingdings" pitchFamily="2" charset="2"/>
              </a:rPr>
              <a:t>độ</a:t>
            </a:r>
            <a:r>
              <a:rPr lang="en-AU" dirty="0">
                <a:sym typeface="Wingdings" pitchFamily="2" charset="2"/>
              </a:rPr>
              <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blinds(horizontal)">
                                      <p:cBhvr>
                                        <p:cTn id="12" dur="500"/>
                                        <p:tgtEl>
                                          <p:spTgt spid="228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7" dur="500"/>
                                        <p:tgtEl>
                                          <p:spTgt spid="228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8355">
                                            <p:txEl>
                                              <p:pRg st="3" end="3"/>
                                            </p:txEl>
                                          </p:spTgt>
                                        </p:tgtEl>
                                        <p:attrNameLst>
                                          <p:attrName>style.visibility</p:attrName>
                                        </p:attrNameLst>
                                      </p:cBhvr>
                                      <p:to>
                                        <p:strVal val="visible"/>
                                      </p:to>
                                    </p:set>
                                    <p:animEffect transition="in" filter="blinds(horizontal)">
                                      <p:cBhvr>
                                        <p:cTn id="22" dur="500"/>
                                        <p:tgtEl>
                                          <p:spTgt spid="228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27" dur="500"/>
                                        <p:tgtEl>
                                          <p:spTgt spid="228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8355">
                                            <p:txEl>
                                              <p:pRg st="5" end="5"/>
                                            </p:txEl>
                                          </p:spTgt>
                                        </p:tgtEl>
                                        <p:attrNameLst>
                                          <p:attrName>style.visibility</p:attrName>
                                        </p:attrNameLst>
                                      </p:cBhvr>
                                      <p:to>
                                        <p:strVal val="visible"/>
                                      </p:to>
                                    </p:set>
                                    <p:animEffect transition="in" filter="blinds(horizontal)">
                                      <p:cBhvr>
                                        <p:cTn id="32" dur="500"/>
                                        <p:tgtEl>
                                          <p:spTgt spid="2283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8355">
                                            <p:txEl>
                                              <p:pRg st="6" end="6"/>
                                            </p:txEl>
                                          </p:spTgt>
                                        </p:tgtEl>
                                        <p:attrNameLst>
                                          <p:attrName>style.visibility</p:attrName>
                                        </p:attrNameLst>
                                      </p:cBhvr>
                                      <p:to>
                                        <p:strVal val="visible"/>
                                      </p:to>
                                    </p:set>
                                    <p:animEffect transition="in" filter="blinds(horizontal)">
                                      <p:cBhvr>
                                        <p:cTn id="37" dur="500"/>
                                        <p:tgtEl>
                                          <p:spTgt spid="228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marL="533400" indent="-533400"/>
            <a:r>
              <a:rPr lang="en-AU" dirty="0"/>
              <a:t>3.b </a:t>
            </a:r>
            <a:r>
              <a:rPr lang="en-US" dirty="0" err="1"/>
              <a:t>Phân</a:t>
            </a:r>
            <a:r>
              <a:rPr lang="en-US" dirty="0"/>
              <a:t> </a:t>
            </a:r>
            <a:r>
              <a:rPr lang="en-US" dirty="0" err="1"/>
              <a:t>loại</a:t>
            </a:r>
            <a:r>
              <a:rPr lang="en-US" dirty="0"/>
              <a:t> </a:t>
            </a:r>
            <a:r>
              <a:rPr lang="en-US" dirty="0" err="1"/>
              <a:t>bộ</a:t>
            </a:r>
            <a:r>
              <a:rPr lang="en-US" dirty="0"/>
              <a:t> </a:t>
            </a:r>
            <a:r>
              <a:rPr lang="en-US" dirty="0" err="1"/>
              <a:t>nhớ</a:t>
            </a:r>
            <a:endParaRPr lang="en-AU" dirty="0"/>
          </a:p>
        </p:txBody>
      </p:sp>
      <p:sp>
        <p:nvSpPr>
          <p:cNvPr id="229379" name="Rectangle 3"/>
          <p:cNvSpPr>
            <a:spLocks noGrp="1" noChangeArrowheads="1"/>
          </p:cNvSpPr>
          <p:nvPr>
            <p:ph type="body" idx="1"/>
          </p:nvPr>
        </p:nvSpPr>
        <p:spPr/>
        <p:txBody>
          <a:bodyPr/>
          <a:lstStyle/>
          <a:p>
            <a:pPr>
              <a:lnSpc>
                <a:spcPct val="90000"/>
              </a:lnSpc>
            </a:pPr>
            <a:r>
              <a:rPr lang="en-AU" dirty="0" err="1"/>
              <a:t>Dựa</a:t>
            </a:r>
            <a:r>
              <a:rPr lang="en-AU" dirty="0"/>
              <a:t> </a:t>
            </a:r>
            <a:r>
              <a:rPr lang="en-AU" dirty="0" err="1"/>
              <a:t>trên</a:t>
            </a:r>
            <a:r>
              <a:rPr lang="en-AU" dirty="0"/>
              <a:t> </a:t>
            </a:r>
            <a:r>
              <a:rPr lang="en-AU" dirty="0" err="1"/>
              <a:t>kiểu</a:t>
            </a:r>
            <a:r>
              <a:rPr lang="en-AU" dirty="0"/>
              <a:t> </a:t>
            </a:r>
            <a:r>
              <a:rPr lang="en-AU" dirty="0" err="1"/>
              <a:t>truy</a:t>
            </a:r>
            <a:r>
              <a:rPr lang="en-AU" dirty="0"/>
              <a:t> </a:t>
            </a:r>
            <a:r>
              <a:rPr lang="en-AU" dirty="0" err="1"/>
              <a:t>nhập</a:t>
            </a:r>
            <a:r>
              <a:rPr lang="en-AU" dirty="0"/>
              <a:t>:</a:t>
            </a:r>
          </a:p>
          <a:p>
            <a:pPr lvl="1">
              <a:lnSpc>
                <a:spcPct val="90000"/>
              </a:lnSpc>
            </a:pPr>
            <a:r>
              <a:rPr lang="en-AU" dirty="0"/>
              <a:t>Random Access Memory (RAM): </a:t>
            </a:r>
            <a:r>
              <a:rPr lang="en-AU" dirty="0" err="1"/>
              <a:t>bộ</a:t>
            </a:r>
            <a:r>
              <a:rPr lang="en-AU" dirty="0"/>
              <a:t> </a:t>
            </a:r>
            <a:r>
              <a:rPr lang="en-AU" dirty="0" err="1"/>
              <a:t>nhớ</a:t>
            </a:r>
            <a:r>
              <a:rPr lang="en-AU" dirty="0"/>
              <a:t> </a:t>
            </a:r>
            <a:r>
              <a:rPr lang="en-AU" dirty="0" err="1"/>
              <a:t>truy</a:t>
            </a:r>
            <a:r>
              <a:rPr lang="en-AU" dirty="0"/>
              <a:t> </a:t>
            </a:r>
            <a:r>
              <a:rPr lang="en-AU" dirty="0" err="1"/>
              <a:t>nhập</a:t>
            </a:r>
            <a:r>
              <a:rPr lang="en-AU" dirty="0"/>
              <a:t> </a:t>
            </a:r>
            <a:r>
              <a:rPr lang="en-AU" dirty="0" err="1"/>
              <a:t>ngẫu</a:t>
            </a:r>
            <a:r>
              <a:rPr lang="en-AU" dirty="0"/>
              <a:t> </a:t>
            </a:r>
            <a:r>
              <a:rPr lang="en-AU" dirty="0" err="1"/>
              <a:t>nhiên</a:t>
            </a:r>
            <a:endParaRPr lang="en-AU" dirty="0"/>
          </a:p>
          <a:p>
            <a:pPr lvl="1">
              <a:lnSpc>
                <a:spcPct val="90000"/>
              </a:lnSpc>
            </a:pPr>
            <a:r>
              <a:rPr lang="en-AU" dirty="0"/>
              <a:t>Serial Access Memory (SAM) : </a:t>
            </a:r>
            <a:r>
              <a:rPr lang="en-AU" dirty="0" err="1"/>
              <a:t>bộ</a:t>
            </a:r>
            <a:r>
              <a:rPr lang="en-AU" dirty="0"/>
              <a:t> </a:t>
            </a:r>
            <a:r>
              <a:rPr lang="en-AU" dirty="0" err="1"/>
              <a:t>nhớ</a:t>
            </a:r>
            <a:r>
              <a:rPr lang="en-AU" dirty="0"/>
              <a:t> </a:t>
            </a:r>
            <a:r>
              <a:rPr lang="en-AU" dirty="0" err="1"/>
              <a:t>truy</a:t>
            </a:r>
            <a:r>
              <a:rPr lang="en-AU" dirty="0"/>
              <a:t> </a:t>
            </a:r>
            <a:r>
              <a:rPr lang="en-AU" dirty="0" err="1"/>
              <a:t>nhập</a:t>
            </a:r>
            <a:r>
              <a:rPr lang="en-AU" dirty="0"/>
              <a:t> </a:t>
            </a:r>
            <a:r>
              <a:rPr lang="en-AU" dirty="0" err="1"/>
              <a:t>tuần</a:t>
            </a:r>
            <a:r>
              <a:rPr lang="en-AU" dirty="0"/>
              <a:t> </a:t>
            </a:r>
            <a:r>
              <a:rPr lang="en-AU" dirty="0" err="1"/>
              <a:t>tự</a:t>
            </a:r>
            <a:endParaRPr lang="en-AU" dirty="0"/>
          </a:p>
          <a:p>
            <a:pPr lvl="1">
              <a:lnSpc>
                <a:spcPct val="90000"/>
              </a:lnSpc>
            </a:pPr>
            <a:r>
              <a:rPr lang="en-AU" dirty="0"/>
              <a:t>Read Only Memory (ROM): </a:t>
            </a:r>
            <a:r>
              <a:rPr lang="en-AU" dirty="0" err="1"/>
              <a:t>bộ</a:t>
            </a:r>
            <a:r>
              <a:rPr lang="en-AU" dirty="0"/>
              <a:t> </a:t>
            </a:r>
            <a:r>
              <a:rPr lang="en-AU" dirty="0" err="1"/>
              <a:t>nhớ</a:t>
            </a:r>
            <a:r>
              <a:rPr lang="en-AU" dirty="0"/>
              <a:t> </a:t>
            </a:r>
            <a:r>
              <a:rPr lang="en-AU" dirty="0" err="1"/>
              <a:t>chỉ</a:t>
            </a:r>
            <a:r>
              <a:rPr lang="en-AU" dirty="0"/>
              <a:t> </a:t>
            </a:r>
            <a:r>
              <a:rPr lang="en-AU" dirty="0" err="1"/>
              <a:t>đọc</a:t>
            </a:r>
            <a:endParaRPr lang="en-AU" dirty="0"/>
          </a:p>
          <a:p>
            <a:pPr>
              <a:lnSpc>
                <a:spcPct val="90000"/>
              </a:lnSpc>
            </a:pPr>
            <a:r>
              <a:rPr lang="en-AU" dirty="0" err="1"/>
              <a:t>Dựa</a:t>
            </a:r>
            <a:r>
              <a:rPr lang="en-AU" dirty="0"/>
              <a:t> </a:t>
            </a:r>
            <a:r>
              <a:rPr lang="en-AU" dirty="0" err="1"/>
              <a:t>trên</a:t>
            </a:r>
            <a:r>
              <a:rPr lang="en-AU" dirty="0"/>
              <a:t> </a:t>
            </a:r>
            <a:r>
              <a:rPr lang="en-AU" dirty="0" err="1"/>
              <a:t>khả</a:t>
            </a:r>
            <a:r>
              <a:rPr lang="en-AU" dirty="0"/>
              <a:t> </a:t>
            </a:r>
            <a:r>
              <a:rPr lang="en-AU" dirty="0" err="1"/>
              <a:t>năng</a:t>
            </a:r>
            <a:r>
              <a:rPr lang="en-AU" dirty="0"/>
              <a:t> </a:t>
            </a:r>
            <a:r>
              <a:rPr lang="en-AU" dirty="0" err="1"/>
              <a:t>duy</a:t>
            </a:r>
            <a:r>
              <a:rPr lang="en-AU" dirty="0"/>
              <a:t> </a:t>
            </a:r>
            <a:r>
              <a:rPr lang="en-AU" dirty="0" err="1"/>
              <a:t>trì</a:t>
            </a:r>
            <a:r>
              <a:rPr lang="en-AU" dirty="0"/>
              <a:t> </a:t>
            </a:r>
            <a:r>
              <a:rPr lang="en-AU" dirty="0" err="1"/>
              <a:t>dữ</a:t>
            </a:r>
            <a:r>
              <a:rPr lang="en-AU" dirty="0"/>
              <a:t> </a:t>
            </a:r>
            <a:r>
              <a:rPr lang="en-AU" dirty="0" err="1"/>
              <a:t>liệu</a:t>
            </a:r>
            <a:r>
              <a:rPr lang="en-AU" dirty="0"/>
              <a:t>:</a:t>
            </a:r>
          </a:p>
          <a:p>
            <a:pPr lvl="1">
              <a:lnSpc>
                <a:spcPct val="90000"/>
              </a:lnSpc>
            </a:pPr>
            <a:r>
              <a:rPr lang="en-AU" dirty="0"/>
              <a:t>Volatile memory: </a:t>
            </a:r>
            <a:r>
              <a:rPr lang="en-AU" dirty="0" err="1"/>
              <a:t>bộ</a:t>
            </a:r>
            <a:r>
              <a:rPr lang="en-AU" dirty="0"/>
              <a:t> </a:t>
            </a:r>
            <a:r>
              <a:rPr lang="en-AU" dirty="0" err="1"/>
              <a:t>nhớ</a:t>
            </a:r>
            <a:r>
              <a:rPr lang="en-AU" dirty="0"/>
              <a:t> </a:t>
            </a:r>
            <a:r>
              <a:rPr lang="en-AU" dirty="0" err="1"/>
              <a:t>không</a:t>
            </a:r>
            <a:r>
              <a:rPr lang="en-AU" dirty="0"/>
              <a:t> </a:t>
            </a:r>
            <a:r>
              <a:rPr lang="en-AU" dirty="0" err="1"/>
              <a:t>ổn</a:t>
            </a:r>
            <a:r>
              <a:rPr lang="en-AU" dirty="0"/>
              <a:t> </a:t>
            </a:r>
            <a:r>
              <a:rPr lang="en-AU" dirty="0" err="1"/>
              <a:t>định</a:t>
            </a:r>
            <a:r>
              <a:rPr lang="en-AU" dirty="0"/>
              <a:t>; </a:t>
            </a:r>
            <a:r>
              <a:rPr lang="en-AU" dirty="0" err="1"/>
              <a:t>thông</a:t>
            </a:r>
            <a:r>
              <a:rPr lang="en-AU" dirty="0"/>
              <a:t> tin </a:t>
            </a:r>
            <a:r>
              <a:rPr lang="en-AU" dirty="0" err="1"/>
              <a:t>mất</a:t>
            </a:r>
            <a:r>
              <a:rPr lang="en-AU" dirty="0"/>
              <a:t> </a:t>
            </a:r>
            <a:r>
              <a:rPr lang="en-AU" dirty="0" err="1"/>
              <a:t>khi</a:t>
            </a:r>
            <a:r>
              <a:rPr lang="en-AU" dirty="0"/>
              <a:t> </a:t>
            </a:r>
            <a:r>
              <a:rPr lang="en-AU" dirty="0" err="1"/>
              <a:t>mất</a:t>
            </a:r>
            <a:r>
              <a:rPr lang="en-AU" dirty="0"/>
              <a:t> </a:t>
            </a:r>
            <a:r>
              <a:rPr lang="en-AU" dirty="0" err="1"/>
              <a:t>nguồn</a:t>
            </a:r>
            <a:r>
              <a:rPr lang="en-AU" dirty="0"/>
              <a:t> </a:t>
            </a:r>
            <a:r>
              <a:rPr lang="en-AU" dirty="0" err="1"/>
              <a:t>nuôi</a:t>
            </a:r>
            <a:r>
              <a:rPr lang="en-AU" dirty="0"/>
              <a:t>: RAM.</a:t>
            </a:r>
          </a:p>
          <a:p>
            <a:pPr lvl="1">
              <a:lnSpc>
                <a:spcPct val="90000"/>
              </a:lnSpc>
            </a:pPr>
            <a:r>
              <a:rPr lang="en-AU" dirty="0"/>
              <a:t>Non-volatile memory: </a:t>
            </a:r>
            <a:r>
              <a:rPr lang="en-AU" dirty="0" err="1"/>
              <a:t>bộ</a:t>
            </a:r>
            <a:r>
              <a:rPr lang="en-AU" dirty="0"/>
              <a:t> </a:t>
            </a:r>
            <a:r>
              <a:rPr lang="en-AU" dirty="0" err="1"/>
              <a:t>nhớ</a:t>
            </a:r>
            <a:r>
              <a:rPr lang="en-AU" dirty="0"/>
              <a:t> </a:t>
            </a:r>
            <a:r>
              <a:rPr lang="en-AU" dirty="0" err="1"/>
              <a:t>ổn</a:t>
            </a:r>
            <a:r>
              <a:rPr lang="en-AU" dirty="0"/>
              <a:t> </a:t>
            </a:r>
            <a:r>
              <a:rPr lang="en-AU" dirty="0" err="1"/>
              <a:t>định</a:t>
            </a:r>
            <a:r>
              <a:rPr lang="en-AU" dirty="0"/>
              <a:t>; </a:t>
            </a:r>
            <a:r>
              <a:rPr lang="en-AU" dirty="0" err="1"/>
              <a:t>thông</a:t>
            </a:r>
            <a:r>
              <a:rPr lang="en-AU" dirty="0"/>
              <a:t> tin </a:t>
            </a:r>
            <a:r>
              <a:rPr lang="en-AU" dirty="0" err="1"/>
              <a:t>vẫn</a:t>
            </a:r>
            <a:r>
              <a:rPr lang="en-AU" dirty="0"/>
              <a:t> </a:t>
            </a:r>
            <a:r>
              <a:rPr lang="en-AU" dirty="0" err="1"/>
              <a:t>được</a:t>
            </a:r>
            <a:r>
              <a:rPr lang="en-AU" dirty="0"/>
              <a:t> </a:t>
            </a:r>
            <a:r>
              <a:rPr lang="en-AU" dirty="0" err="1"/>
              <a:t>duy</a:t>
            </a:r>
            <a:r>
              <a:rPr lang="en-AU" dirty="0"/>
              <a:t> </a:t>
            </a:r>
            <a:r>
              <a:rPr lang="en-AU" dirty="0" err="1"/>
              <a:t>trì</a:t>
            </a:r>
            <a:r>
              <a:rPr lang="en-AU" dirty="0"/>
              <a:t> </a:t>
            </a:r>
            <a:r>
              <a:rPr lang="en-AU" dirty="0" err="1"/>
              <a:t>khi</a:t>
            </a:r>
            <a:r>
              <a:rPr lang="en-AU" dirty="0"/>
              <a:t> </a:t>
            </a:r>
            <a:r>
              <a:rPr lang="en-AU" dirty="0" err="1"/>
              <a:t>mất</a:t>
            </a:r>
            <a:r>
              <a:rPr lang="en-AU" dirty="0"/>
              <a:t> </a:t>
            </a:r>
            <a:r>
              <a:rPr lang="en-AU" dirty="0" err="1"/>
              <a:t>nguồn</a:t>
            </a:r>
            <a:r>
              <a:rPr lang="en-AU" dirty="0"/>
              <a:t> </a:t>
            </a:r>
            <a:r>
              <a:rPr lang="en-AU" dirty="0" err="1"/>
              <a:t>nuôi</a:t>
            </a:r>
            <a:r>
              <a:rPr lang="en-AU" dirty="0"/>
              <a:t>: ROM,HDD,...</a:t>
            </a:r>
          </a:p>
          <a:p>
            <a:pPr>
              <a:lnSpc>
                <a:spcPct val="90000"/>
              </a:lnSpc>
            </a:pPr>
            <a:r>
              <a:rPr lang="en-AU" dirty="0" err="1"/>
              <a:t>Dựa</a:t>
            </a:r>
            <a:r>
              <a:rPr lang="en-AU" dirty="0"/>
              <a:t> </a:t>
            </a:r>
            <a:r>
              <a:rPr lang="en-AU" dirty="0" err="1"/>
              <a:t>trên</a:t>
            </a:r>
            <a:r>
              <a:rPr lang="en-AU" dirty="0"/>
              <a:t> </a:t>
            </a:r>
            <a:r>
              <a:rPr lang="en-AU" dirty="0" err="1"/>
              <a:t>công</a:t>
            </a:r>
            <a:r>
              <a:rPr lang="en-AU" dirty="0"/>
              <a:t> </a:t>
            </a:r>
            <a:r>
              <a:rPr lang="en-AU" dirty="0" err="1"/>
              <a:t>nghệ</a:t>
            </a:r>
            <a:r>
              <a:rPr lang="en-AU" dirty="0"/>
              <a:t> </a:t>
            </a:r>
            <a:r>
              <a:rPr lang="en-AU" dirty="0" err="1"/>
              <a:t>chế</a:t>
            </a:r>
            <a:r>
              <a:rPr lang="en-AU" dirty="0"/>
              <a:t> </a:t>
            </a:r>
            <a:r>
              <a:rPr lang="en-AU" dirty="0" err="1"/>
              <a:t>tạo</a:t>
            </a:r>
            <a:r>
              <a:rPr lang="en-AU" dirty="0"/>
              <a:t>:</a:t>
            </a:r>
          </a:p>
          <a:p>
            <a:pPr lvl="1">
              <a:lnSpc>
                <a:spcPct val="90000"/>
              </a:lnSpc>
            </a:pPr>
            <a:r>
              <a:rPr lang="en-AU" dirty="0" err="1"/>
              <a:t>Bộ</a:t>
            </a:r>
            <a:r>
              <a:rPr lang="en-AU" dirty="0"/>
              <a:t> </a:t>
            </a:r>
            <a:r>
              <a:rPr lang="en-AU" dirty="0" err="1"/>
              <a:t>nhớ</a:t>
            </a:r>
            <a:r>
              <a:rPr lang="en-AU" dirty="0"/>
              <a:t> </a:t>
            </a:r>
            <a:r>
              <a:rPr lang="en-AU" dirty="0" err="1"/>
              <a:t>bán</a:t>
            </a:r>
            <a:r>
              <a:rPr lang="en-AU" dirty="0"/>
              <a:t> </a:t>
            </a:r>
            <a:r>
              <a:rPr lang="en-AU" dirty="0" err="1"/>
              <a:t>dẫn</a:t>
            </a:r>
            <a:r>
              <a:rPr lang="en-AU" dirty="0"/>
              <a:t> (Semiconductor memory): ROM, RAM</a:t>
            </a:r>
          </a:p>
          <a:p>
            <a:pPr lvl="1">
              <a:lnSpc>
                <a:spcPct val="90000"/>
              </a:lnSpc>
            </a:pPr>
            <a:r>
              <a:rPr lang="en-AU" dirty="0" err="1"/>
              <a:t>Bộ</a:t>
            </a:r>
            <a:r>
              <a:rPr lang="en-AU" dirty="0"/>
              <a:t> </a:t>
            </a:r>
            <a:r>
              <a:rPr lang="en-AU" dirty="0" err="1"/>
              <a:t>nhớ</a:t>
            </a:r>
            <a:r>
              <a:rPr lang="en-AU" dirty="0"/>
              <a:t> </a:t>
            </a:r>
            <a:r>
              <a:rPr lang="en-AU" dirty="0" err="1"/>
              <a:t>từ</a:t>
            </a:r>
            <a:r>
              <a:rPr lang="en-AU" dirty="0"/>
              <a:t> </a:t>
            </a:r>
            <a:r>
              <a:rPr lang="en-AU" dirty="0" err="1"/>
              <a:t>tính</a:t>
            </a:r>
            <a:r>
              <a:rPr lang="en-AU" dirty="0"/>
              <a:t> (Magnetic memory): HDD, FDD, </a:t>
            </a:r>
            <a:r>
              <a:rPr lang="en-AU" dirty="0" err="1"/>
              <a:t>băng</a:t>
            </a:r>
            <a:r>
              <a:rPr lang="en-AU" dirty="0"/>
              <a:t> </a:t>
            </a:r>
            <a:r>
              <a:rPr lang="en-AU" dirty="0" err="1"/>
              <a:t>từ</a:t>
            </a:r>
            <a:endParaRPr lang="en-AU" dirty="0"/>
          </a:p>
          <a:p>
            <a:pPr lvl="1">
              <a:lnSpc>
                <a:spcPct val="90000"/>
              </a:lnSpc>
            </a:pPr>
            <a:r>
              <a:rPr lang="en-AU" dirty="0" err="1"/>
              <a:t>Bộ</a:t>
            </a:r>
            <a:r>
              <a:rPr lang="en-AU" dirty="0"/>
              <a:t> </a:t>
            </a:r>
            <a:r>
              <a:rPr lang="en-AU" dirty="0" err="1"/>
              <a:t>nhớ</a:t>
            </a:r>
            <a:r>
              <a:rPr lang="en-AU" dirty="0"/>
              <a:t> </a:t>
            </a:r>
            <a:r>
              <a:rPr lang="en-AU" dirty="0" err="1"/>
              <a:t>quang</a:t>
            </a:r>
            <a:r>
              <a:rPr lang="en-AU" dirty="0"/>
              <a:t> </a:t>
            </a:r>
            <a:r>
              <a:rPr lang="en-AU" dirty="0" err="1"/>
              <a:t>học</a:t>
            </a:r>
            <a:r>
              <a:rPr lang="en-AU" dirty="0"/>
              <a:t> (Optical memory): CD, DVD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AU" dirty="0"/>
              <a:t>3.b </a:t>
            </a:r>
            <a:r>
              <a:rPr lang="en-AU" dirty="0" err="1"/>
              <a:t>Giới</a:t>
            </a:r>
            <a:r>
              <a:rPr lang="en-AU" dirty="0"/>
              <a:t> </a:t>
            </a:r>
            <a:r>
              <a:rPr lang="en-AU" dirty="0" err="1"/>
              <a:t>thiệu</a:t>
            </a:r>
            <a:r>
              <a:rPr lang="en-AU" dirty="0"/>
              <a:t> </a:t>
            </a:r>
            <a:r>
              <a:rPr lang="en-AU" dirty="0" err="1"/>
              <a:t>bộ</a:t>
            </a:r>
            <a:r>
              <a:rPr lang="en-AU" dirty="0"/>
              <a:t> </a:t>
            </a:r>
            <a:r>
              <a:rPr lang="en-AU" dirty="0" err="1"/>
              <a:t>nhớ</a:t>
            </a:r>
            <a:r>
              <a:rPr lang="en-AU" dirty="0"/>
              <a:t> Cache</a:t>
            </a:r>
          </a:p>
        </p:txBody>
      </p:sp>
      <p:sp>
        <p:nvSpPr>
          <p:cNvPr id="248835" name="Rectangle 3"/>
          <p:cNvSpPr>
            <a:spLocks noGrp="1" noChangeArrowheads="1"/>
          </p:cNvSpPr>
          <p:nvPr>
            <p:ph type="body" idx="1"/>
          </p:nvPr>
        </p:nvSpPr>
        <p:spPr>
          <a:xfrm>
            <a:off x="228600" y="1447800"/>
            <a:ext cx="8756650" cy="3352800"/>
          </a:xfrm>
        </p:spPr>
        <p:txBody>
          <a:bodyPr/>
          <a:lstStyle/>
          <a:p>
            <a:r>
              <a:rPr lang="en-AU" dirty="0"/>
              <a:t>Cache </a:t>
            </a:r>
            <a:r>
              <a:rPr lang="en-AU" dirty="0" err="1"/>
              <a:t>là</a:t>
            </a:r>
            <a:r>
              <a:rPr lang="en-AU" dirty="0"/>
              <a:t> </a:t>
            </a:r>
            <a:r>
              <a:rPr lang="en-AU" dirty="0" err="1"/>
              <a:t>một</a:t>
            </a:r>
            <a:r>
              <a:rPr lang="en-AU" dirty="0"/>
              <a:t> </a:t>
            </a:r>
            <a:r>
              <a:rPr lang="en-AU" dirty="0" err="1"/>
              <a:t>thành</a:t>
            </a:r>
            <a:r>
              <a:rPr lang="en-AU" dirty="0"/>
              <a:t> </a:t>
            </a:r>
            <a:r>
              <a:rPr lang="en-AU" dirty="0" err="1"/>
              <a:t>phần</a:t>
            </a:r>
            <a:r>
              <a:rPr lang="en-AU" dirty="0"/>
              <a:t> </a:t>
            </a:r>
            <a:r>
              <a:rPr lang="en-AU" dirty="0" err="1"/>
              <a:t>trong</a:t>
            </a:r>
            <a:r>
              <a:rPr lang="en-AU" dirty="0"/>
              <a:t> </a:t>
            </a:r>
            <a:r>
              <a:rPr lang="en-AU" dirty="0" err="1"/>
              <a:t>hệ</a:t>
            </a:r>
            <a:r>
              <a:rPr lang="en-AU" dirty="0"/>
              <a:t> </a:t>
            </a:r>
            <a:r>
              <a:rPr lang="en-AU" dirty="0" err="1"/>
              <a:t>thống</a:t>
            </a:r>
            <a:r>
              <a:rPr lang="en-AU" dirty="0"/>
              <a:t> </a:t>
            </a:r>
            <a:r>
              <a:rPr lang="en-AU" dirty="0" err="1"/>
              <a:t>nhớ</a:t>
            </a:r>
            <a:r>
              <a:rPr lang="en-AU" dirty="0"/>
              <a:t> </a:t>
            </a:r>
            <a:r>
              <a:rPr lang="en-AU" dirty="0" err="1"/>
              <a:t>phân</a:t>
            </a:r>
            <a:r>
              <a:rPr lang="en-AU" dirty="0"/>
              <a:t> </a:t>
            </a:r>
            <a:r>
              <a:rPr lang="en-AU" dirty="0" err="1"/>
              <a:t>cấp</a:t>
            </a:r>
            <a:r>
              <a:rPr lang="en-AU" dirty="0"/>
              <a:t> </a:t>
            </a:r>
            <a:r>
              <a:rPr lang="en-AU" dirty="0" err="1"/>
              <a:t>của</a:t>
            </a:r>
            <a:r>
              <a:rPr lang="en-AU" dirty="0"/>
              <a:t> </a:t>
            </a:r>
            <a:r>
              <a:rPr lang="en-AU" dirty="0" err="1"/>
              <a:t>máy</a:t>
            </a:r>
            <a:r>
              <a:rPr lang="en-AU" dirty="0"/>
              <a:t> </a:t>
            </a:r>
            <a:r>
              <a:rPr lang="en-AU" dirty="0" err="1"/>
              <a:t>tính</a:t>
            </a:r>
            <a:r>
              <a:rPr lang="en-AU" dirty="0"/>
              <a:t>:</a:t>
            </a:r>
          </a:p>
          <a:p>
            <a:pPr lvl="1"/>
            <a:r>
              <a:rPr lang="en-AU" dirty="0"/>
              <a:t>Cache </a:t>
            </a:r>
            <a:r>
              <a:rPr lang="en-AU" dirty="0" err="1"/>
              <a:t>đóng</a:t>
            </a:r>
            <a:r>
              <a:rPr lang="en-AU" dirty="0"/>
              <a:t> </a:t>
            </a:r>
            <a:r>
              <a:rPr lang="en-AU" dirty="0" err="1"/>
              <a:t>vai</a:t>
            </a:r>
            <a:r>
              <a:rPr lang="en-AU" dirty="0"/>
              <a:t> </a:t>
            </a:r>
            <a:r>
              <a:rPr lang="en-AU" dirty="0" err="1"/>
              <a:t>trong</a:t>
            </a:r>
            <a:r>
              <a:rPr lang="en-AU" dirty="0"/>
              <a:t> </a:t>
            </a:r>
            <a:r>
              <a:rPr lang="en-AU" dirty="0" err="1"/>
              <a:t>trung</a:t>
            </a:r>
            <a:r>
              <a:rPr lang="en-AU" dirty="0"/>
              <a:t> </a:t>
            </a:r>
            <a:r>
              <a:rPr lang="en-AU" dirty="0" err="1"/>
              <a:t>gian</a:t>
            </a:r>
            <a:r>
              <a:rPr lang="en-AU" dirty="0"/>
              <a:t>, </a:t>
            </a:r>
            <a:r>
              <a:rPr lang="en-AU" dirty="0" err="1"/>
              <a:t>trung</a:t>
            </a:r>
            <a:r>
              <a:rPr lang="en-AU" dirty="0"/>
              <a:t> </a:t>
            </a:r>
            <a:r>
              <a:rPr lang="en-AU" dirty="0" err="1"/>
              <a:t>chuyển</a:t>
            </a:r>
            <a:r>
              <a:rPr lang="en-AU" dirty="0"/>
              <a:t> </a:t>
            </a:r>
            <a:r>
              <a:rPr lang="en-AU" dirty="0" err="1"/>
              <a:t>dữ</a:t>
            </a:r>
            <a:r>
              <a:rPr lang="en-AU" dirty="0"/>
              <a:t> </a:t>
            </a:r>
            <a:r>
              <a:rPr lang="en-AU" dirty="0" err="1"/>
              <a:t>liệu</a:t>
            </a:r>
            <a:r>
              <a:rPr lang="en-AU" dirty="0"/>
              <a:t> </a:t>
            </a:r>
            <a:r>
              <a:rPr lang="en-AU" dirty="0" err="1"/>
              <a:t>từ</a:t>
            </a:r>
            <a:r>
              <a:rPr lang="en-AU" dirty="0"/>
              <a:t> </a:t>
            </a:r>
            <a:r>
              <a:rPr lang="en-AU" dirty="0" err="1"/>
              <a:t>bộ</a:t>
            </a:r>
            <a:r>
              <a:rPr lang="en-AU" dirty="0"/>
              <a:t> </a:t>
            </a:r>
            <a:r>
              <a:rPr lang="en-AU" dirty="0" err="1"/>
              <a:t>nhớ</a:t>
            </a:r>
            <a:r>
              <a:rPr lang="en-AU" dirty="0"/>
              <a:t> </a:t>
            </a:r>
            <a:r>
              <a:rPr lang="en-AU" dirty="0" err="1"/>
              <a:t>chính</a:t>
            </a:r>
            <a:r>
              <a:rPr lang="en-AU" dirty="0"/>
              <a:t> </a:t>
            </a:r>
            <a:r>
              <a:rPr lang="en-AU" dirty="0" err="1"/>
              <a:t>về</a:t>
            </a:r>
            <a:r>
              <a:rPr lang="en-AU" dirty="0"/>
              <a:t> CPU </a:t>
            </a:r>
            <a:r>
              <a:rPr lang="en-AU" dirty="0" err="1"/>
              <a:t>và</a:t>
            </a:r>
            <a:r>
              <a:rPr lang="en-AU" dirty="0"/>
              <a:t> </a:t>
            </a:r>
            <a:r>
              <a:rPr lang="en-AU" dirty="0" err="1"/>
              <a:t>ngược</a:t>
            </a:r>
            <a:r>
              <a:rPr lang="en-AU" dirty="0"/>
              <a:t> </a:t>
            </a:r>
            <a:r>
              <a:rPr lang="en-AU" dirty="0" err="1"/>
              <a:t>lại</a:t>
            </a:r>
            <a:r>
              <a:rPr lang="en-AU" dirty="0"/>
              <a:t>;</a:t>
            </a:r>
          </a:p>
          <a:p>
            <a:r>
              <a:rPr lang="en-AU" dirty="0" err="1"/>
              <a:t>Vị</a:t>
            </a:r>
            <a:r>
              <a:rPr lang="en-AU" dirty="0"/>
              <a:t> </a:t>
            </a:r>
            <a:r>
              <a:rPr lang="en-AU" dirty="0" err="1"/>
              <a:t>trí</a:t>
            </a:r>
            <a:r>
              <a:rPr lang="en-AU" dirty="0"/>
              <a:t> </a:t>
            </a:r>
            <a:r>
              <a:rPr lang="en-AU" dirty="0" err="1"/>
              <a:t>của</a:t>
            </a:r>
            <a:r>
              <a:rPr lang="en-AU" dirty="0"/>
              <a:t> cache:</a:t>
            </a:r>
          </a:p>
          <a:p>
            <a:pPr lvl="1"/>
            <a:r>
              <a:rPr lang="en-AU" dirty="0" err="1"/>
              <a:t>Với</a:t>
            </a:r>
            <a:r>
              <a:rPr lang="en-AU" dirty="0"/>
              <a:t> </a:t>
            </a:r>
            <a:r>
              <a:rPr lang="en-AU" dirty="0" err="1"/>
              <a:t>các</a:t>
            </a:r>
            <a:r>
              <a:rPr lang="en-AU" dirty="0"/>
              <a:t> </a:t>
            </a:r>
            <a:r>
              <a:rPr lang="en-AU" dirty="0" err="1"/>
              <a:t>hệ</a:t>
            </a:r>
            <a:r>
              <a:rPr lang="en-AU" dirty="0"/>
              <a:t> </a:t>
            </a:r>
            <a:r>
              <a:rPr lang="en-AU" dirty="0" err="1"/>
              <a:t>thống</a:t>
            </a:r>
            <a:r>
              <a:rPr lang="en-AU" dirty="0"/>
              <a:t> CPU </a:t>
            </a:r>
            <a:r>
              <a:rPr lang="en-AU" dirty="0" err="1"/>
              <a:t>cũ</a:t>
            </a:r>
            <a:r>
              <a:rPr lang="en-AU" dirty="0"/>
              <a:t>, cache </a:t>
            </a:r>
            <a:r>
              <a:rPr lang="en-AU" dirty="0" err="1"/>
              <a:t>thường</a:t>
            </a:r>
            <a:r>
              <a:rPr lang="en-AU" dirty="0"/>
              <a:t> </a:t>
            </a:r>
            <a:r>
              <a:rPr lang="en-AU" dirty="0" err="1"/>
              <a:t>nằm</a:t>
            </a:r>
            <a:r>
              <a:rPr lang="en-AU" dirty="0"/>
              <a:t> </a:t>
            </a:r>
            <a:r>
              <a:rPr lang="en-AU" dirty="0" err="1"/>
              <a:t>ngoài</a:t>
            </a:r>
            <a:r>
              <a:rPr lang="en-AU" dirty="0"/>
              <a:t> CPU</a:t>
            </a:r>
          </a:p>
          <a:p>
            <a:pPr lvl="1"/>
            <a:r>
              <a:rPr lang="en-AU" dirty="0" err="1"/>
              <a:t>Với</a:t>
            </a:r>
            <a:r>
              <a:rPr lang="en-AU" dirty="0"/>
              <a:t> </a:t>
            </a:r>
            <a:r>
              <a:rPr lang="en-AU" dirty="0" err="1"/>
              <a:t>các</a:t>
            </a:r>
            <a:r>
              <a:rPr lang="en-AU" dirty="0"/>
              <a:t> CPU </a:t>
            </a:r>
            <a:r>
              <a:rPr lang="en-AU" dirty="0" err="1"/>
              <a:t>mới</a:t>
            </a:r>
            <a:r>
              <a:rPr lang="en-AU" dirty="0"/>
              <a:t>, cache </a:t>
            </a:r>
            <a:r>
              <a:rPr lang="en-AU" dirty="0" err="1"/>
              <a:t>thường</a:t>
            </a:r>
            <a:r>
              <a:rPr lang="en-AU" dirty="0"/>
              <a:t> </a:t>
            </a:r>
            <a:r>
              <a:rPr lang="en-AU" dirty="0" err="1"/>
              <a:t>được</a:t>
            </a:r>
            <a:r>
              <a:rPr lang="en-AU" dirty="0"/>
              <a:t> </a:t>
            </a:r>
            <a:r>
              <a:rPr lang="en-AU" dirty="0" err="1"/>
              <a:t>tích</a:t>
            </a:r>
            <a:r>
              <a:rPr lang="en-AU" dirty="0"/>
              <a:t> </a:t>
            </a:r>
            <a:r>
              <a:rPr lang="en-AU" dirty="0" err="1"/>
              <a:t>hợp</a:t>
            </a:r>
            <a:r>
              <a:rPr lang="en-AU" dirty="0"/>
              <a:t> </a:t>
            </a:r>
            <a:r>
              <a:rPr lang="en-AU" dirty="0" err="1"/>
              <a:t>vào</a:t>
            </a:r>
            <a:r>
              <a:rPr lang="en-AU" dirty="0"/>
              <a:t> </a:t>
            </a:r>
            <a:r>
              <a:rPr lang="en-AU" dirty="0" err="1"/>
              <a:t>trong</a:t>
            </a:r>
            <a:r>
              <a:rPr lang="en-AU" dirty="0"/>
              <a:t> CPU.</a:t>
            </a:r>
          </a:p>
        </p:txBody>
      </p:sp>
      <p:grpSp>
        <p:nvGrpSpPr>
          <p:cNvPr id="248841" name="Group 9"/>
          <p:cNvGrpSpPr>
            <a:grpSpLocks/>
          </p:cNvGrpSpPr>
          <p:nvPr/>
        </p:nvGrpSpPr>
        <p:grpSpPr bwMode="auto">
          <a:xfrm>
            <a:off x="1676400" y="4800600"/>
            <a:ext cx="5672138" cy="685800"/>
            <a:chOff x="1440" y="2832"/>
            <a:chExt cx="3573" cy="432"/>
          </a:xfrm>
        </p:grpSpPr>
        <p:sp>
          <p:nvSpPr>
            <p:cNvPr id="248836" name="Text Box 4"/>
            <p:cNvSpPr txBox="1">
              <a:spLocks noChangeArrowheads="1"/>
            </p:cNvSpPr>
            <p:nvPr/>
          </p:nvSpPr>
          <p:spPr bwMode="auto">
            <a:xfrm>
              <a:off x="1440" y="2832"/>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AU" sz="1800" b="1" i="0" u="none" strike="noStrike" kern="1200" cap="none" spc="0" normalizeH="0" baseline="0" noProof="0">
                  <a:ln>
                    <a:noFill/>
                  </a:ln>
                  <a:solidFill>
                    <a:srgbClr val="000000"/>
                  </a:solidFill>
                  <a:effectLst/>
                  <a:uLnTx/>
                  <a:uFillTx/>
                  <a:latin typeface="Arial" charset="0"/>
                  <a:ea typeface="+mn-ea"/>
                  <a:cs typeface="+mn-cs"/>
                </a:rPr>
                <a:t>CPU</a:t>
              </a:r>
            </a:p>
          </p:txBody>
        </p:sp>
        <p:sp>
          <p:nvSpPr>
            <p:cNvPr id="248837" name="Text Box 5"/>
            <p:cNvSpPr txBox="1">
              <a:spLocks noChangeArrowheads="1"/>
            </p:cNvSpPr>
            <p:nvPr/>
          </p:nvSpPr>
          <p:spPr bwMode="auto">
            <a:xfrm>
              <a:off x="2743" y="2832"/>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AU" sz="1800" b="1" i="0" u="none" strike="noStrike" kern="1200" cap="none" spc="0" normalizeH="0" baseline="0" noProof="0">
                  <a:ln>
                    <a:noFill/>
                  </a:ln>
                  <a:solidFill>
                    <a:srgbClr val="000000"/>
                  </a:solidFill>
                  <a:effectLst/>
                  <a:uLnTx/>
                  <a:uFillTx/>
                  <a:latin typeface="Arial" charset="0"/>
                  <a:ea typeface="+mn-ea"/>
                  <a:cs typeface="+mn-cs"/>
                </a:rPr>
                <a:t>Cache</a:t>
              </a:r>
            </a:p>
          </p:txBody>
        </p:sp>
        <p:sp>
          <p:nvSpPr>
            <p:cNvPr id="248838" name="Line 6"/>
            <p:cNvSpPr>
              <a:spLocks noChangeShapeType="1"/>
            </p:cNvSpPr>
            <p:nvPr/>
          </p:nvSpPr>
          <p:spPr bwMode="auto">
            <a:xfrm>
              <a:off x="2421" y="3045"/>
              <a:ext cx="31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48839" name="Text Box 7"/>
            <p:cNvSpPr txBox="1">
              <a:spLocks noChangeArrowheads="1"/>
            </p:cNvSpPr>
            <p:nvPr/>
          </p:nvSpPr>
          <p:spPr bwMode="auto">
            <a:xfrm>
              <a:off x="4053" y="2832"/>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AU" sz="1800" b="1" i="0" u="none" strike="noStrike" kern="1200" cap="none" spc="0" normalizeH="0" baseline="0" noProof="0">
                  <a:ln>
                    <a:noFill/>
                  </a:ln>
                  <a:solidFill>
                    <a:srgbClr val="000000"/>
                  </a:solidFill>
                  <a:effectLst/>
                  <a:uLnTx/>
                  <a:uFillTx/>
                  <a:latin typeface="Arial" charset="0"/>
                  <a:ea typeface="+mn-ea"/>
                  <a:cs typeface="+mn-cs"/>
                </a:rPr>
                <a:t>Main memory</a:t>
              </a:r>
            </a:p>
          </p:txBody>
        </p:sp>
        <p:sp>
          <p:nvSpPr>
            <p:cNvPr id="248840" name="Line 8"/>
            <p:cNvSpPr>
              <a:spLocks noChangeShapeType="1"/>
            </p:cNvSpPr>
            <p:nvPr/>
          </p:nvSpPr>
          <p:spPr bwMode="auto">
            <a:xfrm>
              <a:off x="3731" y="3045"/>
              <a:ext cx="31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5E34-8128-439A-A656-22080CDB349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E7EA65F-60CB-4239-A209-B4F663165B12}"/>
              </a:ext>
            </a:extLst>
          </p:cNvPr>
          <p:cNvSpPr>
            <a:spLocks noGrp="1"/>
          </p:cNvSpPr>
          <p:nvPr>
            <p:ph idx="1"/>
          </p:nvPr>
        </p:nvSpPr>
        <p:spPr/>
        <p:txBody>
          <a:bodyPr/>
          <a:lstStyle/>
          <a:p>
            <a:pPr marL="0" indent="0">
              <a:buNone/>
            </a:pPr>
            <a:r>
              <a:rPr lang="en-US" dirty="0"/>
              <a:t>X=1;</a:t>
            </a:r>
          </a:p>
          <a:p>
            <a:pPr marL="0" indent="0">
              <a:buNone/>
            </a:pPr>
            <a:r>
              <a:rPr lang="en-US" dirty="0"/>
              <a:t>Y= 2;</a:t>
            </a:r>
          </a:p>
          <a:p>
            <a:pPr marL="0" indent="0">
              <a:buNone/>
            </a:pPr>
            <a:r>
              <a:rPr lang="en-US" dirty="0"/>
              <a:t>X=X+Y;</a:t>
            </a:r>
          </a:p>
          <a:p>
            <a:pPr marL="0" indent="0">
              <a:buNone/>
            </a:pPr>
            <a:r>
              <a:rPr lang="en-US" dirty="0"/>
              <a:t>Z=X+1;</a:t>
            </a:r>
          </a:p>
          <a:p>
            <a:endParaRPr lang="en-SG" dirty="0"/>
          </a:p>
        </p:txBody>
      </p:sp>
      <p:pic>
        <p:nvPicPr>
          <p:cNvPr id="5" name="Picture 4">
            <a:extLst>
              <a:ext uri="{FF2B5EF4-FFF2-40B4-BE49-F238E27FC236}">
                <a16:creationId xmlns:a16="http://schemas.microsoft.com/office/drawing/2014/main" id="{AF4A369A-29DA-49E1-B55B-890D0377BCA4}"/>
              </a:ext>
            </a:extLst>
          </p:cNvPr>
          <p:cNvPicPr>
            <a:picLocks noChangeAspect="1"/>
          </p:cNvPicPr>
          <p:nvPr/>
        </p:nvPicPr>
        <p:blipFill>
          <a:blip r:embed="rId2"/>
          <a:stretch>
            <a:fillRect/>
          </a:stretch>
        </p:blipFill>
        <p:spPr>
          <a:xfrm>
            <a:off x="1752600" y="1447799"/>
            <a:ext cx="5991225" cy="1752601"/>
          </a:xfrm>
          <a:prstGeom prst="rect">
            <a:avLst/>
          </a:prstGeom>
        </p:spPr>
      </p:pic>
    </p:spTree>
    <p:extLst>
      <p:ext uri="{BB962C8B-B14F-4D97-AF65-F5344CB8AC3E}">
        <p14:creationId xmlns:p14="http://schemas.microsoft.com/office/powerpoint/2010/main" val="2257830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AU" dirty="0"/>
              <a:t>3.b </a:t>
            </a:r>
            <a:r>
              <a:rPr lang="en-AU" dirty="0" err="1"/>
              <a:t>Giới</a:t>
            </a:r>
            <a:r>
              <a:rPr lang="en-AU" dirty="0"/>
              <a:t> </a:t>
            </a:r>
            <a:r>
              <a:rPr lang="en-AU" dirty="0" err="1"/>
              <a:t>thiệu</a:t>
            </a:r>
            <a:r>
              <a:rPr lang="en-AU" dirty="0"/>
              <a:t> </a:t>
            </a:r>
            <a:r>
              <a:rPr lang="en-AU" dirty="0" err="1"/>
              <a:t>bộ</a:t>
            </a:r>
            <a:r>
              <a:rPr lang="en-AU" dirty="0"/>
              <a:t> </a:t>
            </a:r>
            <a:r>
              <a:rPr lang="en-AU" dirty="0" err="1"/>
              <a:t>nhớ</a:t>
            </a:r>
            <a:r>
              <a:rPr lang="en-AU" dirty="0"/>
              <a:t> Cache</a:t>
            </a:r>
          </a:p>
        </p:txBody>
      </p:sp>
      <p:sp>
        <p:nvSpPr>
          <p:cNvPr id="249859" name="Rectangle 3"/>
          <p:cNvSpPr>
            <a:spLocks noGrp="1" noChangeArrowheads="1"/>
          </p:cNvSpPr>
          <p:nvPr>
            <p:ph type="body" idx="1"/>
          </p:nvPr>
        </p:nvSpPr>
        <p:spPr>
          <a:xfrm>
            <a:off x="228600" y="1447800"/>
            <a:ext cx="8756650" cy="4495800"/>
          </a:xfrm>
        </p:spPr>
        <p:txBody>
          <a:bodyPr/>
          <a:lstStyle/>
          <a:p>
            <a:r>
              <a:rPr lang="en-AU" sz="2200" dirty="0"/>
              <a:t>Dung </a:t>
            </a:r>
            <a:r>
              <a:rPr lang="en-AU" sz="2200" dirty="0" err="1"/>
              <a:t>lượng</a:t>
            </a:r>
            <a:r>
              <a:rPr lang="en-AU" sz="2200" dirty="0"/>
              <a:t> </a:t>
            </a:r>
            <a:r>
              <a:rPr lang="en-AU" sz="2200" dirty="0" err="1"/>
              <a:t>của</a:t>
            </a:r>
            <a:r>
              <a:rPr lang="en-AU" sz="2200" dirty="0"/>
              <a:t> cache </a:t>
            </a:r>
            <a:r>
              <a:rPr lang="en-AU" sz="2200" dirty="0" err="1"/>
              <a:t>thường</a:t>
            </a:r>
            <a:r>
              <a:rPr lang="en-AU" sz="2200" dirty="0"/>
              <a:t> </a:t>
            </a:r>
            <a:r>
              <a:rPr lang="en-AU" sz="2200" dirty="0" err="1"/>
              <a:t>nhỏ</a:t>
            </a:r>
            <a:r>
              <a:rPr lang="en-AU" sz="2200" dirty="0"/>
              <a:t>:</a:t>
            </a:r>
          </a:p>
          <a:p>
            <a:pPr lvl="1"/>
            <a:r>
              <a:rPr lang="en-AU" dirty="0" err="1"/>
              <a:t>Với</a:t>
            </a:r>
            <a:r>
              <a:rPr lang="en-AU" dirty="0"/>
              <a:t> </a:t>
            </a:r>
            <a:r>
              <a:rPr lang="en-AU" dirty="0" err="1"/>
              <a:t>các</a:t>
            </a:r>
            <a:r>
              <a:rPr lang="en-AU" dirty="0"/>
              <a:t> </a:t>
            </a:r>
            <a:r>
              <a:rPr lang="en-AU" dirty="0" err="1"/>
              <a:t>hệ</a:t>
            </a:r>
            <a:r>
              <a:rPr lang="en-AU" dirty="0"/>
              <a:t> </a:t>
            </a:r>
            <a:r>
              <a:rPr lang="en-AU" dirty="0" err="1"/>
              <a:t>thống</a:t>
            </a:r>
            <a:r>
              <a:rPr lang="en-AU" dirty="0"/>
              <a:t> </a:t>
            </a:r>
            <a:r>
              <a:rPr lang="en-AU" dirty="0" err="1"/>
              <a:t>cũ</a:t>
            </a:r>
            <a:r>
              <a:rPr lang="en-AU" dirty="0"/>
              <a:t>: 16K, 32K,..., 128K</a:t>
            </a:r>
          </a:p>
          <a:p>
            <a:pPr lvl="1"/>
            <a:r>
              <a:rPr lang="en-AU" dirty="0" err="1"/>
              <a:t>Với</a:t>
            </a:r>
            <a:r>
              <a:rPr lang="en-AU" dirty="0"/>
              <a:t> </a:t>
            </a:r>
            <a:r>
              <a:rPr lang="en-AU" dirty="0" err="1"/>
              <a:t>các</a:t>
            </a:r>
            <a:r>
              <a:rPr lang="en-AU" dirty="0"/>
              <a:t> </a:t>
            </a:r>
            <a:r>
              <a:rPr lang="en-AU" dirty="0" err="1"/>
              <a:t>hệ</a:t>
            </a:r>
            <a:r>
              <a:rPr lang="en-AU" dirty="0"/>
              <a:t> </a:t>
            </a:r>
            <a:r>
              <a:rPr lang="en-AU" dirty="0" err="1"/>
              <a:t>thống</a:t>
            </a:r>
            <a:r>
              <a:rPr lang="en-AU" dirty="0"/>
              <a:t> </a:t>
            </a:r>
            <a:r>
              <a:rPr lang="en-AU" dirty="0" err="1"/>
              <a:t>mới</a:t>
            </a:r>
            <a:r>
              <a:rPr lang="en-AU" dirty="0"/>
              <a:t>: 256K, 512K, 1MB, 2MB, </a:t>
            </a:r>
            <a:r>
              <a:rPr lang="en-AU" dirty="0" err="1"/>
              <a:t>hoặc</a:t>
            </a:r>
            <a:r>
              <a:rPr lang="en-AU" dirty="0"/>
              <a:t> </a:t>
            </a:r>
            <a:r>
              <a:rPr lang="en-AU" dirty="0" err="1"/>
              <a:t>lớn</a:t>
            </a:r>
            <a:r>
              <a:rPr lang="en-AU" dirty="0"/>
              <a:t> </a:t>
            </a:r>
            <a:r>
              <a:rPr lang="en-AU" dirty="0" err="1"/>
              <a:t>hơn</a:t>
            </a:r>
            <a:endParaRPr lang="en-AU" dirty="0"/>
          </a:p>
          <a:p>
            <a:r>
              <a:rPr lang="en-AU" dirty="0"/>
              <a:t>Cache </a:t>
            </a:r>
            <a:r>
              <a:rPr lang="en-AU" dirty="0" err="1"/>
              <a:t>có</a:t>
            </a:r>
            <a:r>
              <a:rPr lang="en-AU" dirty="0"/>
              <a:t> </a:t>
            </a:r>
            <a:r>
              <a:rPr lang="en-AU" dirty="0" err="1"/>
              <a:t>tốc</a:t>
            </a:r>
            <a:r>
              <a:rPr lang="en-AU" dirty="0"/>
              <a:t> </a:t>
            </a:r>
            <a:r>
              <a:rPr lang="en-AU" dirty="0" err="1"/>
              <a:t>độ</a:t>
            </a:r>
            <a:r>
              <a:rPr lang="en-AU" dirty="0"/>
              <a:t> </a:t>
            </a:r>
            <a:r>
              <a:rPr lang="en-AU" dirty="0" err="1"/>
              <a:t>truy</a:t>
            </a:r>
            <a:r>
              <a:rPr lang="en-AU" dirty="0"/>
              <a:t> </a:t>
            </a:r>
            <a:r>
              <a:rPr lang="en-AU" dirty="0" err="1"/>
              <a:t>nhập</a:t>
            </a:r>
            <a:r>
              <a:rPr lang="en-AU" dirty="0"/>
              <a:t> </a:t>
            </a:r>
            <a:r>
              <a:rPr lang="en-AU" dirty="0" err="1"/>
              <a:t>nhanh</a:t>
            </a:r>
            <a:r>
              <a:rPr lang="en-AU" dirty="0"/>
              <a:t> </a:t>
            </a:r>
            <a:r>
              <a:rPr lang="en-AU" dirty="0" err="1"/>
              <a:t>hơn</a:t>
            </a:r>
            <a:r>
              <a:rPr lang="en-AU" dirty="0"/>
              <a:t> </a:t>
            </a:r>
            <a:r>
              <a:rPr lang="en-AU" dirty="0" err="1"/>
              <a:t>nhiều</a:t>
            </a:r>
            <a:r>
              <a:rPr lang="en-AU" dirty="0"/>
              <a:t> so </a:t>
            </a:r>
            <a:r>
              <a:rPr lang="en-AU" dirty="0" err="1"/>
              <a:t>với</a:t>
            </a:r>
            <a:r>
              <a:rPr lang="en-AU" dirty="0"/>
              <a:t> </a:t>
            </a:r>
            <a:r>
              <a:rPr lang="en-AU" dirty="0" err="1"/>
              <a:t>bộ</a:t>
            </a:r>
            <a:r>
              <a:rPr lang="en-AU" dirty="0"/>
              <a:t> </a:t>
            </a:r>
            <a:r>
              <a:rPr lang="en-AU" dirty="0" err="1"/>
              <a:t>nhớ</a:t>
            </a:r>
            <a:r>
              <a:rPr lang="en-AU" dirty="0"/>
              <a:t> </a:t>
            </a:r>
            <a:r>
              <a:rPr lang="en-AU" dirty="0" err="1"/>
              <a:t>chính</a:t>
            </a:r>
            <a:r>
              <a:rPr lang="en-AU" dirty="0"/>
              <a:t>;</a:t>
            </a:r>
          </a:p>
          <a:p>
            <a:r>
              <a:rPr lang="en-AU" dirty="0" err="1"/>
              <a:t>Giá</a:t>
            </a:r>
            <a:r>
              <a:rPr lang="en-AU" dirty="0"/>
              <a:t> </a:t>
            </a:r>
            <a:r>
              <a:rPr lang="en-AU" dirty="0" err="1"/>
              <a:t>thành</a:t>
            </a:r>
            <a:r>
              <a:rPr lang="en-AU" dirty="0"/>
              <a:t> cache (</a:t>
            </a:r>
            <a:r>
              <a:rPr lang="en-AU" dirty="0" err="1"/>
              <a:t>tính</a:t>
            </a:r>
            <a:r>
              <a:rPr lang="en-AU" dirty="0"/>
              <a:t> </a:t>
            </a:r>
            <a:r>
              <a:rPr lang="en-AU" dirty="0" err="1"/>
              <a:t>theo</a:t>
            </a:r>
            <a:r>
              <a:rPr lang="en-AU" dirty="0"/>
              <a:t> bit) </a:t>
            </a:r>
            <a:r>
              <a:rPr lang="en-AU" dirty="0" err="1"/>
              <a:t>thường</a:t>
            </a:r>
            <a:r>
              <a:rPr lang="en-AU" dirty="0"/>
              <a:t> </a:t>
            </a:r>
            <a:r>
              <a:rPr lang="en-AU" dirty="0" err="1"/>
              <a:t>đắt</a:t>
            </a:r>
            <a:r>
              <a:rPr lang="en-AU" dirty="0"/>
              <a:t> </a:t>
            </a:r>
            <a:r>
              <a:rPr lang="en-AU" dirty="0" err="1"/>
              <a:t>hơn</a:t>
            </a:r>
            <a:r>
              <a:rPr lang="en-AU" dirty="0"/>
              <a:t> </a:t>
            </a:r>
            <a:r>
              <a:rPr lang="en-AU" dirty="0" err="1"/>
              <a:t>nhiều</a:t>
            </a:r>
            <a:r>
              <a:rPr lang="en-AU" dirty="0"/>
              <a:t> so </a:t>
            </a:r>
            <a:r>
              <a:rPr lang="en-AU" dirty="0" err="1"/>
              <a:t>với</a:t>
            </a:r>
            <a:r>
              <a:rPr lang="en-AU" dirty="0"/>
              <a:t> </a:t>
            </a:r>
            <a:r>
              <a:rPr lang="en-AU" dirty="0" err="1"/>
              <a:t>bộ</a:t>
            </a:r>
            <a:r>
              <a:rPr lang="en-AU" dirty="0"/>
              <a:t> </a:t>
            </a:r>
            <a:r>
              <a:rPr lang="en-AU" dirty="0" err="1"/>
              <a:t>nhớ</a:t>
            </a:r>
            <a:r>
              <a:rPr lang="en-AU" dirty="0"/>
              <a:t> </a:t>
            </a:r>
            <a:r>
              <a:rPr lang="en-AU" dirty="0" err="1"/>
              <a:t>chính</a:t>
            </a:r>
            <a:r>
              <a:rPr lang="en-AU" dirty="0"/>
              <a:t>.</a:t>
            </a:r>
          </a:p>
          <a:p>
            <a:r>
              <a:rPr lang="en-AU" dirty="0" err="1"/>
              <a:t>Với</a:t>
            </a:r>
            <a:r>
              <a:rPr lang="en-AU" dirty="0"/>
              <a:t> </a:t>
            </a:r>
            <a:r>
              <a:rPr lang="en-AU" dirty="0" err="1"/>
              <a:t>các</a:t>
            </a:r>
            <a:r>
              <a:rPr lang="en-AU" dirty="0"/>
              <a:t> </a:t>
            </a:r>
            <a:r>
              <a:rPr lang="en-AU" dirty="0" err="1"/>
              <a:t>hệ</a:t>
            </a:r>
            <a:r>
              <a:rPr lang="en-AU" dirty="0"/>
              <a:t> </a:t>
            </a:r>
            <a:r>
              <a:rPr lang="en-AU" dirty="0" err="1"/>
              <a:t>thống</a:t>
            </a:r>
            <a:r>
              <a:rPr lang="en-AU" dirty="0"/>
              <a:t> CPU </a:t>
            </a:r>
            <a:r>
              <a:rPr lang="en-AU" dirty="0" err="1"/>
              <a:t>mới</a:t>
            </a:r>
            <a:r>
              <a:rPr lang="en-AU" dirty="0"/>
              <a:t>, cache </a:t>
            </a:r>
            <a:r>
              <a:rPr lang="en-AU" dirty="0" err="1"/>
              <a:t>thường</a:t>
            </a:r>
            <a:r>
              <a:rPr lang="en-AU" dirty="0"/>
              <a:t> </a:t>
            </a:r>
            <a:r>
              <a:rPr lang="en-AU" dirty="0" err="1"/>
              <a:t>được</a:t>
            </a:r>
            <a:r>
              <a:rPr lang="en-AU" dirty="0"/>
              <a:t> chia </a:t>
            </a:r>
            <a:r>
              <a:rPr lang="en-AU" dirty="0" err="1"/>
              <a:t>thành</a:t>
            </a:r>
            <a:r>
              <a:rPr lang="en-AU" dirty="0"/>
              <a:t> </a:t>
            </a:r>
            <a:r>
              <a:rPr lang="en-AU" dirty="0" err="1"/>
              <a:t>nhiều</a:t>
            </a:r>
            <a:r>
              <a:rPr lang="en-AU" dirty="0"/>
              <a:t> </a:t>
            </a:r>
            <a:r>
              <a:rPr lang="en-AU" dirty="0" err="1"/>
              <a:t>mức</a:t>
            </a:r>
            <a:r>
              <a:rPr lang="en-AU" dirty="0"/>
              <a:t> (levels):</a:t>
            </a:r>
          </a:p>
          <a:p>
            <a:pPr lvl="1"/>
            <a:r>
              <a:rPr lang="en-AU" dirty="0" err="1"/>
              <a:t>Mức</a:t>
            </a:r>
            <a:r>
              <a:rPr lang="en-AU" dirty="0"/>
              <a:t> 1: 16-32KB </a:t>
            </a:r>
            <a:r>
              <a:rPr lang="en-AU" dirty="0" err="1"/>
              <a:t>có</a:t>
            </a:r>
            <a:r>
              <a:rPr lang="en-AU" dirty="0"/>
              <a:t> </a:t>
            </a:r>
            <a:r>
              <a:rPr lang="en-AU" dirty="0" err="1"/>
              <a:t>tốc</a:t>
            </a:r>
            <a:r>
              <a:rPr lang="en-AU" dirty="0"/>
              <a:t> </a:t>
            </a:r>
            <a:r>
              <a:rPr lang="en-AU" dirty="0" err="1"/>
              <a:t>độ</a:t>
            </a:r>
            <a:r>
              <a:rPr lang="en-AU" dirty="0"/>
              <a:t> </a:t>
            </a:r>
            <a:r>
              <a:rPr lang="en-AU" dirty="0" err="1"/>
              <a:t>rất</a:t>
            </a:r>
            <a:r>
              <a:rPr lang="en-AU" dirty="0"/>
              <a:t> </a:t>
            </a:r>
            <a:r>
              <a:rPr lang="en-AU" dirty="0" err="1"/>
              <a:t>cao</a:t>
            </a:r>
            <a:endParaRPr lang="en-AU" dirty="0"/>
          </a:p>
          <a:p>
            <a:pPr lvl="1"/>
            <a:r>
              <a:rPr lang="en-AU" dirty="0" err="1"/>
              <a:t>Mức</a:t>
            </a:r>
            <a:r>
              <a:rPr lang="en-AU" dirty="0"/>
              <a:t> 2: 1-16MB </a:t>
            </a:r>
            <a:r>
              <a:rPr lang="en-AU" dirty="0" err="1"/>
              <a:t>có</a:t>
            </a:r>
            <a:r>
              <a:rPr lang="en-AU" dirty="0"/>
              <a:t> </a:t>
            </a:r>
            <a:r>
              <a:rPr lang="en-AU" dirty="0" err="1"/>
              <a:t>tốc</a:t>
            </a:r>
            <a:r>
              <a:rPr lang="en-AU" dirty="0"/>
              <a:t> </a:t>
            </a:r>
            <a:r>
              <a:rPr lang="en-AU" dirty="0" err="1"/>
              <a:t>độ</a:t>
            </a:r>
            <a:r>
              <a:rPr lang="en-AU" dirty="0"/>
              <a:t> </a:t>
            </a:r>
            <a:r>
              <a:rPr lang="en-AU" dirty="0" err="1"/>
              <a:t>khá</a:t>
            </a:r>
            <a:r>
              <a:rPr lang="en-AU" dirty="0"/>
              <a:t> </a:t>
            </a:r>
            <a:r>
              <a:rPr lang="en-AU" dirty="0" err="1"/>
              <a:t>cao</a:t>
            </a:r>
            <a:endParaRPr lang="en-A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marL="533400" indent="-533400"/>
            <a:r>
              <a:rPr lang="en-AU" dirty="0"/>
              <a:t>3.b </a:t>
            </a:r>
            <a:r>
              <a:rPr lang="en-AU" dirty="0" err="1"/>
              <a:t>Vai</a:t>
            </a:r>
            <a:r>
              <a:rPr lang="en-AU" dirty="0"/>
              <a:t> </a:t>
            </a:r>
            <a:r>
              <a:rPr lang="en-AU" dirty="0" err="1"/>
              <a:t>trò</a:t>
            </a:r>
            <a:r>
              <a:rPr lang="en-AU" dirty="0"/>
              <a:t> </a:t>
            </a:r>
            <a:r>
              <a:rPr lang="en-AU" dirty="0" err="1"/>
              <a:t>của</a:t>
            </a:r>
            <a:r>
              <a:rPr lang="en-AU" dirty="0"/>
              <a:t> cache</a:t>
            </a:r>
          </a:p>
        </p:txBody>
      </p:sp>
      <p:sp>
        <p:nvSpPr>
          <p:cNvPr id="250883" name="Rectangle 3"/>
          <p:cNvSpPr>
            <a:spLocks noGrp="1" noChangeArrowheads="1"/>
          </p:cNvSpPr>
          <p:nvPr>
            <p:ph type="body" idx="1"/>
          </p:nvPr>
        </p:nvSpPr>
        <p:spPr/>
        <p:txBody>
          <a:bodyPr/>
          <a:lstStyle/>
          <a:p>
            <a:r>
              <a:rPr lang="en-AU" dirty="0" err="1"/>
              <a:t>Tăng</a:t>
            </a:r>
            <a:r>
              <a:rPr lang="en-AU" dirty="0"/>
              <a:t> </a:t>
            </a:r>
            <a:r>
              <a:rPr lang="en-AU" dirty="0" err="1"/>
              <a:t>hiệu</a:t>
            </a:r>
            <a:r>
              <a:rPr lang="en-AU" dirty="0"/>
              <a:t> </a:t>
            </a:r>
            <a:r>
              <a:rPr lang="en-AU" dirty="0" err="1"/>
              <a:t>năng</a:t>
            </a:r>
            <a:r>
              <a:rPr lang="en-AU" dirty="0"/>
              <a:t> </a:t>
            </a:r>
            <a:r>
              <a:rPr lang="en-AU" dirty="0" err="1"/>
              <a:t>hệ</a:t>
            </a:r>
            <a:r>
              <a:rPr lang="en-AU" dirty="0"/>
              <a:t> </a:t>
            </a:r>
            <a:r>
              <a:rPr lang="en-AU" dirty="0" err="1"/>
              <a:t>thống</a:t>
            </a:r>
            <a:endParaRPr lang="en-AU" dirty="0"/>
          </a:p>
          <a:p>
            <a:pPr lvl="1"/>
            <a:r>
              <a:rPr lang="en-AU" dirty="0"/>
              <a:t>Dung </a:t>
            </a:r>
            <a:r>
              <a:rPr lang="en-AU" dirty="0" err="1"/>
              <a:t>hoà</a:t>
            </a:r>
            <a:r>
              <a:rPr lang="en-AU" dirty="0"/>
              <a:t> </a:t>
            </a:r>
            <a:r>
              <a:rPr lang="en-AU" dirty="0" err="1"/>
              <a:t>được</a:t>
            </a:r>
            <a:r>
              <a:rPr lang="en-AU" dirty="0"/>
              <a:t> CPU </a:t>
            </a:r>
            <a:r>
              <a:rPr lang="en-AU" dirty="0" err="1"/>
              <a:t>có</a:t>
            </a:r>
            <a:r>
              <a:rPr lang="en-AU" dirty="0"/>
              <a:t> </a:t>
            </a:r>
            <a:r>
              <a:rPr lang="en-AU" dirty="0" err="1"/>
              <a:t>tốc</a:t>
            </a:r>
            <a:r>
              <a:rPr lang="en-AU" dirty="0"/>
              <a:t> </a:t>
            </a:r>
            <a:r>
              <a:rPr lang="en-AU" dirty="0" err="1"/>
              <a:t>độ</a:t>
            </a:r>
            <a:r>
              <a:rPr lang="en-AU" dirty="0"/>
              <a:t> </a:t>
            </a:r>
            <a:r>
              <a:rPr lang="en-AU" dirty="0" err="1"/>
              <a:t>cao</a:t>
            </a:r>
            <a:r>
              <a:rPr lang="en-AU" dirty="0"/>
              <a:t> </a:t>
            </a:r>
            <a:r>
              <a:rPr lang="en-AU" dirty="0" err="1"/>
              <a:t>và</a:t>
            </a:r>
            <a:r>
              <a:rPr lang="en-AU" dirty="0"/>
              <a:t> </a:t>
            </a:r>
            <a:r>
              <a:rPr lang="en-AU" dirty="0" err="1"/>
              <a:t>bộ</a:t>
            </a:r>
            <a:r>
              <a:rPr lang="en-AU" dirty="0"/>
              <a:t> </a:t>
            </a:r>
            <a:r>
              <a:rPr lang="en-AU" dirty="0" err="1"/>
              <a:t>nhớ</a:t>
            </a:r>
            <a:r>
              <a:rPr lang="en-AU" dirty="0"/>
              <a:t> </a:t>
            </a:r>
            <a:r>
              <a:rPr lang="en-AU" dirty="0" err="1"/>
              <a:t>chính</a:t>
            </a:r>
            <a:r>
              <a:rPr lang="en-AU" dirty="0"/>
              <a:t> </a:t>
            </a:r>
            <a:r>
              <a:rPr lang="en-AU" dirty="0" err="1"/>
              <a:t>có</a:t>
            </a:r>
            <a:r>
              <a:rPr lang="en-AU" dirty="0"/>
              <a:t> </a:t>
            </a:r>
            <a:r>
              <a:rPr lang="en-AU" dirty="0" err="1"/>
              <a:t>tốc</a:t>
            </a:r>
            <a:r>
              <a:rPr lang="en-AU" dirty="0"/>
              <a:t> </a:t>
            </a:r>
            <a:r>
              <a:rPr lang="en-AU" dirty="0" err="1"/>
              <a:t>độ</a:t>
            </a:r>
            <a:r>
              <a:rPr lang="en-AU" dirty="0"/>
              <a:t> </a:t>
            </a:r>
            <a:r>
              <a:rPr lang="en-AU" dirty="0" err="1"/>
              <a:t>thấp</a:t>
            </a:r>
            <a:r>
              <a:rPr lang="en-AU" dirty="0"/>
              <a:t>;</a:t>
            </a:r>
          </a:p>
          <a:p>
            <a:pPr lvl="1"/>
            <a:r>
              <a:rPr lang="en-AU" dirty="0" err="1"/>
              <a:t>Thời</a:t>
            </a:r>
            <a:r>
              <a:rPr lang="en-AU" dirty="0"/>
              <a:t> </a:t>
            </a:r>
            <a:r>
              <a:rPr lang="en-AU" dirty="0" err="1"/>
              <a:t>gian</a:t>
            </a:r>
            <a:r>
              <a:rPr lang="en-AU" dirty="0"/>
              <a:t> </a:t>
            </a:r>
            <a:r>
              <a:rPr lang="en-AU" dirty="0" err="1"/>
              <a:t>trung</a:t>
            </a:r>
            <a:r>
              <a:rPr lang="en-AU" dirty="0"/>
              <a:t> </a:t>
            </a:r>
            <a:r>
              <a:rPr lang="en-AU" dirty="0" err="1"/>
              <a:t>bình</a:t>
            </a:r>
            <a:r>
              <a:rPr lang="en-AU" dirty="0"/>
              <a:t> CPU </a:t>
            </a:r>
            <a:r>
              <a:rPr lang="en-AU" dirty="0" err="1"/>
              <a:t>truy</a:t>
            </a:r>
            <a:r>
              <a:rPr lang="en-AU" dirty="0"/>
              <a:t> </a:t>
            </a:r>
            <a:r>
              <a:rPr lang="en-AU" dirty="0" err="1"/>
              <a:t>nhập</a:t>
            </a:r>
            <a:r>
              <a:rPr lang="en-AU" dirty="0"/>
              <a:t> </a:t>
            </a:r>
            <a:r>
              <a:rPr lang="en-AU" dirty="0" err="1"/>
              <a:t>dữ</a:t>
            </a:r>
            <a:r>
              <a:rPr lang="en-AU" dirty="0"/>
              <a:t> </a:t>
            </a:r>
            <a:r>
              <a:rPr lang="en-AU" dirty="0" err="1"/>
              <a:t>liệu</a:t>
            </a:r>
            <a:r>
              <a:rPr lang="en-AU" dirty="0"/>
              <a:t> </a:t>
            </a:r>
            <a:r>
              <a:rPr lang="en-AU" dirty="0" err="1"/>
              <a:t>từ</a:t>
            </a:r>
            <a:r>
              <a:rPr lang="en-AU" dirty="0"/>
              <a:t> </a:t>
            </a:r>
            <a:r>
              <a:rPr lang="en-AU" dirty="0" err="1"/>
              <a:t>hệ</a:t>
            </a:r>
            <a:r>
              <a:rPr lang="en-AU" dirty="0"/>
              <a:t> </a:t>
            </a:r>
            <a:r>
              <a:rPr lang="en-AU" dirty="0" err="1"/>
              <a:t>thống</a:t>
            </a:r>
            <a:r>
              <a:rPr lang="en-AU" dirty="0"/>
              <a:t> </a:t>
            </a:r>
            <a:r>
              <a:rPr lang="en-AU" dirty="0" err="1"/>
              <a:t>nhớ</a:t>
            </a:r>
            <a:r>
              <a:rPr lang="en-AU" dirty="0"/>
              <a:t> </a:t>
            </a:r>
            <a:r>
              <a:rPr lang="en-AU" dirty="0" err="1"/>
              <a:t>tiệm</a:t>
            </a:r>
            <a:r>
              <a:rPr lang="en-AU" dirty="0"/>
              <a:t> </a:t>
            </a:r>
            <a:r>
              <a:rPr lang="en-AU" dirty="0" err="1"/>
              <a:t>cận</a:t>
            </a:r>
            <a:r>
              <a:rPr lang="en-AU" dirty="0"/>
              <a:t> </a:t>
            </a:r>
            <a:r>
              <a:rPr lang="en-AU" dirty="0" err="1"/>
              <a:t>thời</a:t>
            </a:r>
            <a:r>
              <a:rPr lang="en-AU" dirty="0"/>
              <a:t> </a:t>
            </a:r>
            <a:r>
              <a:rPr lang="en-AU" dirty="0" err="1"/>
              <a:t>gian</a:t>
            </a:r>
            <a:r>
              <a:rPr lang="en-AU" dirty="0"/>
              <a:t> </a:t>
            </a:r>
            <a:r>
              <a:rPr lang="en-AU" dirty="0" err="1"/>
              <a:t>truy</a:t>
            </a:r>
            <a:r>
              <a:rPr lang="en-AU" dirty="0"/>
              <a:t> </a:t>
            </a:r>
            <a:r>
              <a:rPr lang="en-AU" dirty="0" err="1"/>
              <a:t>nhập</a:t>
            </a:r>
            <a:r>
              <a:rPr lang="en-AU" dirty="0"/>
              <a:t> cache.</a:t>
            </a:r>
          </a:p>
          <a:p>
            <a:r>
              <a:rPr lang="en-AU" dirty="0" err="1"/>
              <a:t>Giảm</a:t>
            </a:r>
            <a:r>
              <a:rPr lang="en-AU" dirty="0"/>
              <a:t> </a:t>
            </a:r>
            <a:r>
              <a:rPr lang="en-AU" dirty="0" err="1"/>
              <a:t>giá</a:t>
            </a:r>
            <a:r>
              <a:rPr lang="en-AU" dirty="0"/>
              <a:t> </a:t>
            </a:r>
            <a:r>
              <a:rPr lang="en-AU" dirty="0" err="1"/>
              <a:t>thành</a:t>
            </a:r>
            <a:r>
              <a:rPr lang="en-AU" dirty="0"/>
              <a:t> </a:t>
            </a:r>
            <a:r>
              <a:rPr lang="en-AU" dirty="0" err="1"/>
              <a:t>sản</a:t>
            </a:r>
            <a:r>
              <a:rPr lang="en-AU" dirty="0"/>
              <a:t> </a:t>
            </a:r>
            <a:r>
              <a:rPr lang="en-AU" dirty="0" err="1"/>
              <a:t>xuất</a:t>
            </a:r>
            <a:endParaRPr lang="en-AU" dirty="0"/>
          </a:p>
          <a:p>
            <a:pPr lvl="1"/>
            <a:r>
              <a:rPr lang="en-AU" dirty="0" err="1"/>
              <a:t>Nếu</a:t>
            </a:r>
            <a:r>
              <a:rPr lang="en-AU" dirty="0"/>
              <a:t> </a:t>
            </a:r>
            <a:r>
              <a:rPr lang="en-AU" dirty="0" err="1"/>
              <a:t>hai</a:t>
            </a:r>
            <a:r>
              <a:rPr lang="en-AU" dirty="0"/>
              <a:t> </a:t>
            </a:r>
            <a:r>
              <a:rPr lang="en-AU" dirty="0" err="1"/>
              <a:t>hệ</a:t>
            </a:r>
            <a:r>
              <a:rPr lang="en-AU" dirty="0"/>
              <a:t> </a:t>
            </a:r>
            <a:r>
              <a:rPr lang="en-AU" dirty="0" err="1"/>
              <a:t>thống</a:t>
            </a:r>
            <a:r>
              <a:rPr lang="en-AU" dirty="0"/>
              <a:t> </a:t>
            </a:r>
            <a:r>
              <a:rPr lang="en-AU" dirty="0" err="1"/>
              <a:t>nhớ</a:t>
            </a:r>
            <a:r>
              <a:rPr lang="en-AU" dirty="0"/>
              <a:t> </a:t>
            </a:r>
            <a:r>
              <a:rPr lang="en-AU" dirty="0" err="1"/>
              <a:t>có</a:t>
            </a:r>
            <a:r>
              <a:rPr lang="en-AU" dirty="0"/>
              <a:t> </a:t>
            </a:r>
            <a:r>
              <a:rPr lang="en-AU" dirty="0" err="1"/>
              <a:t>cùng</a:t>
            </a:r>
            <a:r>
              <a:rPr lang="en-AU" dirty="0"/>
              <a:t> </a:t>
            </a:r>
            <a:r>
              <a:rPr lang="en-AU" dirty="0" err="1"/>
              <a:t>giá</a:t>
            </a:r>
            <a:r>
              <a:rPr lang="en-AU" dirty="0"/>
              <a:t> </a:t>
            </a:r>
            <a:r>
              <a:rPr lang="en-AU" dirty="0" err="1"/>
              <a:t>thành</a:t>
            </a:r>
            <a:r>
              <a:rPr lang="en-AU" dirty="0"/>
              <a:t>, </a:t>
            </a:r>
            <a:r>
              <a:rPr lang="en-AU" dirty="0" err="1"/>
              <a:t>hệ</a:t>
            </a:r>
            <a:r>
              <a:rPr lang="en-AU" dirty="0"/>
              <a:t> </a:t>
            </a:r>
            <a:r>
              <a:rPr lang="en-AU" dirty="0" err="1"/>
              <a:t>thống</a:t>
            </a:r>
            <a:r>
              <a:rPr lang="en-AU" dirty="0"/>
              <a:t> </a:t>
            </a:r>
            <a:r>
              <a:rPr lang="en-AU" dirty="0" err="1"/>
              <a:t>nhớ</a:t>
            </a:r>
            <a:r>
              <a:rPr lang="en-AU" dirty="0"/>
              <a:t> </a:t>
            </a:r>
            <a:r>
              <a:rPr lang="en-AU" dirty="0" err="1"/>
              <a:t>có</a:t>
            </a:r>
            <a:r>
              <a:rPr lang="en-AU" dirty="0"/>
              <a:t> cache </a:t>
            </a:r>
            <a:r>
              <a:rPr lang="en-AU" dirty="0" err="1"/>
              <a:t>có</a:t>
            </a:r>
            <a:r>
              <a:rPr lang="en-AU" dirty="0"/>
              <a:t> </a:t>
            </a:r>
            <a:r>
              <a:rPr lang="en-AU" dirty="0" err="1"/>
              <a:t>tốc</a:t>
            </a:r>
            <a:r>
              <a:rPr lang="en-AU" dirty="0"/>
              <a:t> </a:t>
            </a:r>
            <a:r>
              <a:rPr lang="en-AU" dirty="0" err="1"/>
              <a:t>độ</a:t>
            </a:r>
            <a:r>
              <a:rPr lang="en-AU" dirty="0"/>
              <a:t> </a:t>
            </a:r>
            <a:r>
              <a:rPr lang="en-AU" dirty="0" err="1"/>
              <a:t>truy</a:t>
            </a:r>
            <a:r>
              <a:rPr lang="en-AU" dirty="0"/>
              <a:t> </a:t>
            </a:r>
            <a:r>
              <a:rPr lang="en-AU" dirty="0" err="1"/>
              <a:t>nhập</a:t>
            </a:r>
            <a:r>
              <a:rPr lang="en-AU" dirty="0"/>
              <a:t> </a:t>
            </a:r>
            <a:r>
              <a:rPr lang="en-AU" dirty="0" err="1"/>
              <a:t>nhanh</a:t>
            </a:r>
            <a:r>
              <a:rPr lang="en-AU" dirty="0"/>
              <a:t> </a:t>
            </a:r>
            <a:r>
              <a:rPr lang="en-AU" dirty="0" err="1"/>
              <a:t>hơn</a:t>
            </a:r>
            <a:r>
              <a:rPr lang="en-AU" dirty="0"/>
              <a:t>;</a:t>
            </a:r>
          </a:p>
          <a:p>
            <a:pPr lvl="1"/>
            <a:r>
              <a:rPr lang="en-AU" dirty="0" err="1"/>
              <a:t>Nếu</a:t>
            </a:r>
            <a:r>
              <a:rPr lang="en-AU" dirty="0"/>
              <a:t> </a:t>
            </a:r>
            <a:r>
              <a:rPr lang="en-AU" dirty="0" err="1"/>
              <a:t>hai</a:t>
            </a:r>
            <a:r>
              <a:rPr lang="en-AU" dirty="0"/>
              <a:t> </a:t>
            </a:r>
            <a:r>
              <a:rPr lang="en-AU" dirty="0" err="1"/>
              <a:t>hệ</a:t>
            </a:r>
            <a:r>
              <a:rPr lang="en-AU" dirty="0"/>
              <a:t> </a:t>
            </a:r>
            <a:r>
              <a:rPr lang="en-AU" dirty="0" err="1"/>
              <a:t>thống</a:t>
            </a:r>
            <a:r>
              <a:rPr lang="en-AU" dirty="0"/>
              <a:t> </a:t>
            </a:r>
            <a:r>
              <a:rPr lang="en-AU" dirty="0" err="1"/>
              <a:t>nhớ</a:t>
            </a:r>
            <a:r>
              <a:rPr lang="en-AU" dirty="0"/>
              <a:t> </a:t>
            </a:r>
            <a:r>
              <a:rPr lang="en-AU" dirty="0" err="1"/>
              <a:t>có</a:t>
            </a:r>
            <a:r>
              <a:rPr lang="en-AU" dirty="0"/>
              <a:t> </a:t>
            </a:r>
            <a:r>
              <a:rPr lang="en-AU" dirty="0" err="1"/>
              <a:t>cùng</a:t>
            </a:r>
            <a:r>
              <a:rPr lang="en-AU" dirty="0"/>
              <a:t> </a:t>
            </a:r>
            <a:r>
              <a:rPr lang="en-AU" dirty="0" err="1"/>
              <a:t>tốc</a:t>
            </a:r>
            <a:r>
              <a:rPr lang="en-AU" dirty="0"/>
              <a:t> </a:t>
            </a:r>
            <a:r>
              <a:rPr lang="en-AU" dirty="0" err="1"/>
              <a:t>độ</a:t>
            </a:r>
            <a:r>
              <a:rPr lang="en-AU" dirty="0"/>
              <a:t>, </a:t>
            </a:r>
            <a:r>
              <a:rPr lang="en-AU" dirty="0" err="1"/>
              <a:t>hệ</a:t>
            </a:r>
            <a:r>
              <a:rPr lang="en-AU" dirty="0"/>
              <a:t> </a:t>
            </a:r>
            <a:r>
              <a:rPr lang="en-AU" dirty="0" err="1"/>
              <a:t>thống</a:t>
            </a:r>
            <a:r>
              <a:rPr lang="en-AU" dirty="0"/>
              <a:t> </a:t>
            </a:r>
            <a:r>
              <a:rPr lang="en-AU" dirty="0" err="1"/>
              <a:t>nhớ</a:t>
            </a:r>
            <a:r>
              <a:rPr lang="en-AU" dirty="0"/>
              <a:t> </a:t>
            </a:r>
            <a:r>
              <a:rPr lang="en-AU" dirty="0" err="1"/>
              <a:t>có</a:t>
            </a:r>
            <a:r>
              <a:rPr lang="en-AU" dirty="0"/>
              <a:t> cache </a:t>
            </a:r>
            <a:r>
              <a:rPr lang="en-AU" dirty="0" err="1"/>
              <a:t>có</a:t>
            </a:r>
            <a:r>
              <a:rPr lang="en-AU" dirty="0"/>
              <a:t> </a:t>
            </a:r>
            <a:r>
              <a:rPr lang="en-AU" dirty="0" err="1"/>
              <a:t>giá</a:t>
            </a:r>
            <a:r>
              <a:rPr lang="en-AU" dirty="0"/>
              <a:t> </a:t>
            </a:r>
            <a:r>
              <a:rPr lang="en-AU" dirty="0" err="1"/>
              <a:t>thành</a:t>
            </a:r>
            <a:r>
              <a:rPr lang="en-AU" dirty="0"/>
              <a:t> </a:t>
            </a:r>
            <a:r>
              <a:rPr lang="en-AU" dirty="0" err="1"/>
              <a:t>rẻ</a:t>
            </a:r>
            <a:r>
              <a:rPr lang="en-AU" dirty="0"/>
              <a:t> </a:t>
            </a:r>
            <a:r>
              <a:rPr lang="en-AU" dirty="0" err="1"/>
              <a:t>hơn</a:t>
            </a:r>
            <a:r>
              <a:rPr lang="en-AU"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AU" dirty="0"/>
              <a:t>3.b </a:t>
            </a:r>
            <a:r>
              <a:rPr lang="en-AU" dirty="0" err="1"/>
              <a:t>Các</a:t>
            </a:r>
            <a:r>
              <a:rPr lang="en-AU" dirty="0"/>
              <a:t> </a:t>
            </a:r>
            <a:r>
              <a:rPr lang="en-AU" dirty="0" err="1"/>
              <a:t>nguyên</a:t>
            </a:r>
            <a:r>
              <a:rPr lang="en-AU" dirty="0"/>
              <a:t> </a:t>
            </a:r>
            <a:r>
              <a:rPr lang="en-AU" dirty="0" err="1"/>
              <a:t>lý</a:t>
            </a:r>
            <a:r>
              <a:rPr lang="en-AU" dirty="0"/>
              <a:t> </a:t>
            </a:r>
            <a:r>
              <a:rPr lang="en-AU" dirty="0" err="1"/>
              <a:t>hoạt</a:t>
            </a:r>
            <a:r>
              <a:rPr lang="en-AU" dirty="0"/>
              <a:t> </a:t>
            </a:r>
            <a:r>
              <a:rPr lang="en-AU" dirty="0" err="1"/>
              <a:t>động</a:t>
            </a:r>
            <a:r>
              <a:rPr lang="en-AU" dirty="0"/>
              <a:t> </a:t>
            </a:r>
            <a:r>
              <a:rPr lang="en-AU" dirty="0" err="1"/>
              <a:t>của</a:t>
            </a:r>
            <a:r>
              <a:rPr lang="en-AU" dirty="0"/>
              <a:t> cache</a:t>
            </a:r>
          </a:p>
        </p:txBody>
      </p:sp>
      <p:sp>
        <p:nvSpPr>
          <p:cNvPr id="251907" name="Rectangle 3"/>
          <p:cNvSpPr>
            <a:spLocks noGrp="1" noChangeArrowheads="1"/>
          </p:cNvSpPr>
          <p:nvPr>
            <p:ph type="body" idx="1"/>
          </p:nvPr>
        </p:nvSpPr>
        <p:spPr/>
        <p:txBody>
          <a:bodyPr/>
          <a:lstStyle/>
          <a:p>
            <a:r>
              <a:rPr lang="en-US" dirty="0"/>
              <a:t>Cache </a:t>
            </a:r>
            <a:r>
              <a:rPr lang="en-US" dirty="0" err="1"/>
              <a:t>được</a:t>
            </a:r>
            <a:r>
              <a:rPr lang="en-US" dirty="0"/>
              <a:t> </a:t>
            </a:r>
            <a:r>
              <a:rPr lang="en-US" dirty="0" err="1"/>
              <a:t>coi</a:t>
            </a:r>
            <a:r>
              <a:rPr lang="en-US" dirty="0"/>
              <a:t> </a:t>
            </a:r>
            <a:r>
              <a:rPr lang="en-US" dirty="0" err="1"/>
              <a:t>là</a:t>
            </a:r>
            <a:r>
              <a:rPr lang="en-US" dirty="0"/>
              <a:t> </a:t>
            </a:r>
            <a:r>
              <a:rPr lang="en-US" dirty="0" err="1"/>
              <a:t>bộ</a:t>
            </a:r>
            <a:r>
              <a:rPr lang="en-US" dirty="0"/>
              <a:t> </a:t>
            </a:r>
            <a:r>
              <a:rPr lang="en-US" dirty="0" err="1"/>
              <a:t>nhớ</a:t>
            </a:r>
            <a:r>
              <a:rPr lang="en-US" dirty="0"/>
              <a:t> </a:t>
            </a:r>
            <a:r>
              <a:rPr lang="en-US" dirty="0" err="1"/>
              <a:t>thông</a:t>
            </a:r>
            <a:r>
              <a:rPr lang="en-US" dirty="0"/>
              <a:t> minh:</a:t>
            </a:r>
          </a:p>
          <a:p>
            <a:pPr lvl="1"/>
            <a:r>
              <a:rPr lang="en-US" dirty="0"/>
              <a:t>Cache </a:t>
            </a:r>
            <a:r>
              <a:rPr lang="en-US" dirty="0" err="1"/>
              <a:t>có</a:t>
            </a:r>
            <a:r>
              <a:rPr lang="en-US" dirty="0"/>
              <a:t> </a:t>
            </a:r>
            <a:r>
              <a:rPr lang="en-US" dirty="0" err="1"/>
              <a:t>khả</a:t>
            </a:r>
            <a:r>
              <a:rPr lang="en-US" dirty="0"/>
              <a:t> </a:t>
            </a:r>
            <a:r>
              <a:rPr lang="en-US" dirty="0" err="1"/>
              <a:t>năng</a:t>
            </a:r>
            <a:r>
              <a:rPr lang="en-US" dirty="0"/>
              <a:t> </a:t>
            </a:r>
            <a:r>
              <a:rPr lang="en-US" dirty="0" err="1"/>
              <a:t>đoán</a:t>
            </a:r>
            <a:r>
              <a:rPr lang="en-US" dirty="0"/>
              <a:t> </a:t>
            </a:r>
            <a:r>
              <a:rPr lang="en-US" dirty="0" err="1"/>
              <a:t>trước</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lệnh</a:t>
            </a:r>
            <a:r>
              <a:rPr lang="en-US" dirty="0"/>
              <a:t> </a:t>
            </a:r>
            <a:r>
              <a:rPr lang="en-US" dirty="0" err="1"/>
              <a:t>của</a:t>
            </a:r>
            <a:r>
              <a:rPr lang="en-US" dirty="0"/>
              <a:t> CPU;</a:t>
            </a:r>
          </a:p>
          <a:p>
            <a:pPr lvl="1"/>
            <a:r>
              <a:rPr lang="en-US" dirty="0" err="1"/>
              <a:t>Dữ</a:t>
            </a:r>
            <a:r>
              <a:rPr lang="en-US" dirty="0"/>
              <a:t> </a:t>
            </a:r>
            <a:r>
              <a:rPr lang="en-US" dirty="0" err="1"/>
              <a:t>liệu</a:t>
            </a:r>
            <a:r>
              <a:rPr lang="en-US" dirty="0"/>
              <a:t> </a:t>
            </a:r>
            <a:r>
              <a:rPr lang="en-US" dirty="0" err="1"/>
              <a:t>và</a:t>
            </a:r>
            <a:r>
              <a:rPr lang="en-US" dirty="0"/>
              <a:t> </a:t>
            </a:r>
            <a:r>
              <a:rPr lang="en-US" dirty="0" err="1"/>
              <a:t>lệnh</a:t>
            </a:r>
            <a:r>
              <a:rPr lang="en-US" dirty="0"/>
              <a:t> </a:t>
            </a:r>
            <a:r>
              <a:rPr lang="en-US" dirty="0" err="1"/>
              <a:t>cần</a:t>
            </a:r>
            <a:r>
              <a:rPr lang="en-US" dirty="0"/>
              <a:t> </a:t>
            </a:r>
            <a:r>
              <a:rPr lang="en-US" dirty="0" err="1"/>
              <a:t>thiết</a:t>
            </a:r>
            <a:r>
              <a:rPr lang="en-US" dirty="0"/>
              <a:t> </a:t>
            </a:r>
            <a:r>
              <a:rPr lang="en-US" dirty="0" err="1"/>
              <a:t>được</a:t>
            </a:r>
            <a:r>
              <a:rPr lang="en-US" dirty="0"/>
              <a:t> </a:t>
            </a:r>
            <a:r>
              <a:rPr lang="en-US" dirty="0" err="1"/>
              <a:t>chuyển</a:t>
            </a:r>
            <a:r>
              <a:rPr lang="en-US" dirty="0"/>
              <a:t> </a:t>
            </a:r>
            <a:r>
              <a:rPr lang="en-US" dirty="0" err="1"/>
              <a:t>trước</a:t>
            </a:r>
            <a:r>
              <a:rPr lang="en-US" dirty="0"/>
              <a:t> </a:t>
            </a:r>
            <a:r>
              <a:rPr lang="en-US" dirty="0" err="1"/>
              <a:t>từ</a:t>
            </a:r>
            <a:r>
              <a:rPr lang="en-US" dirty="0"/>
              <a:t> </a:t>
            </a:r>
            <a:r>
              <a:rPr lang="en-US" dirty="0" err="1"/>
              <a:t>bộ</a:t>
            </a:r>
            <a:r>
              <a:rPr lang="en-US" dirty="0"/>
              <a:t> </a:t>
            </a:r>
            <a:r>
              <a:rPr lang="en-US" dirty="0" err="1"/>
              <a:t>nhớ</a:t>
            </a:r>
            <a:r>
              <a:rPr lang="en-US" dirty="0"/>
              <a:t> </a:t>
            </a:r>
            <a:r>
              <a:rPr lang="en-US" dirty="0" err="1"/>
              <a:t>chính</a:t>
            </a:r>
            <a:r>
              <a:rPr lang="en-US" dirty="0"/>
              <a:t> </a:t>
            </a:r>
            <a:r>
              <a:rPr lang="en-US" dirty="0" err="1"/>
              <a:t>về</a:t>
            </a:r>
            <a:r>
              <a:rPr lang="en-US" dirty="0"/>
              <a:t> cache </a:t>
            </a:r>
            <a:r>
              <a:rPr lang="en-US" dirty="0">
                <a:sym typeface="Wingdings" pitchFamily="2" charset="2"/>
              </a:rPr>
              <a:t> CPU </a:t>
            </a:r>
            <a:r>
              <a:rPr lang="en-US" dirty="0" err="1">
                <a:sym typeface="Wingdings" pitchFamily="2" charset="2"/>
              </a:rPr>
              <a:t>chỉ</a:t>
            </a:r>
            <a:r>
              <a:rPr lang="en-US" dirty="0">
                <a:sym typeface="Wingdings" pitchFamily="2" charset="2"/>
              </a:rPr>
              <a:t> </a:t>
            </a:r>
            <a:r>
              <a:rPr lang="en-US" dirty="0" err="1">
                <a:sym typeface="Wingdings" pitchFamily="2" charset="2"/>
              </a:rPr>
              <a:t>truy</a:t>
            </a:r>
            <a:r>
              <a:rPr lang="en-US" dirty="0">
                <a:sym typeface="Wingdings" pitchFamily="2" charset="2"/>
              </a:rPr>
              <a:t> </a:t>
            </a:r>
            <a:r>
              <a:rPr lang="en-US" dirty="0" err="1">
                <a:sym typeface="Wingdings" pitchFamily="2" charset="2"/>
              </a:rPr>
              <a:t>nhập</a:t>
            </a:r>
            <a:r>
              <a:rPr lang="en-US" dirty="0">
                <a:sym typeface="Wingdings" pitchFamily="2" charset="2"/>
              </a:rPr>
              <a:t> cache  </a:t>
            </a:r>
            <a:r>
              <a:rPr lang="en-US" dirty="0" err="1">
                <a:sym typeface="Wingdings" pitchFamily="2" charset="2"/>
              </a:rPr>
              <a:t>giảm</a:t>
            </a:r>
            <a:r>
              <a:rPr lang="en-US" dirty="0">
                <a:sym typeface="Wingdings" pitchFamily="2" charset="2"/>
              </a:rPr>
              <a:t> </a:t>
            </a:r>
            <a:r>
              <a:rPr lang="en-US" dirty="0" err="1">
                <a:sym typeface="Wingdings" pitchFamily="2" charset="2"/>
              </a:rPr>
              <a:t>thời</a:t>
            </a:r>
            <a:r>
              <a:rPr lang="en-US" dirty="0">
                <a:sym typeface="Wingdings" pitchFamily="2" charset="2"/>
              </a:rPr>
              <a:t> </a:t>
            </a:r>
            <a:r>
              <a:rPr lang="en-US" dirty="0" err="1">
                <a:sym typeface="Wingdings" pitchFamily="2" charset="2"/>
              </a:rPr>
              <a:t>gian</a:t>
            </a:r>
            <a:r>
              <a:rPr lang="en-US" dirty="0">
                <a:sym typeface="Wingdings" pitchFamily="2" charset="2"/>
              </a:rPr>
              <a:t> </a:t>
            </a:r>
            <a:r>
              <a:rPr lang="en-US" dirty="0" err="1">
                <a:sym typeface="Wingdings" pitchFamily="2" charset="2"/>
              </a:rPr>
              <a:t>truy</a:t>
            </a:r>
            <a:r>
              <a:rPr lang="en-US" dirty="0">
                <a:sym typeface="Wingdings" pitchFamily="2" charset="2"/>
              </a:rPr>
              <a:t> </a:t>
            </a:r>
            <a:r>
              <a:rPr lang="en-US" dirty="0" err="1">
                <a:sym typeface="Wingdings" pitchFamily="2" charset="2"/>
              </a:rPr>
              <a:t>nhập</a:t>
            </a:r>
            <a:r>
              <a:rPr lang="en-US" dirty="0">
                <a:sym typeface="Wingdings" pitchFamily="2" charset="2"/>
              </a:rPr>
              <a:t> </a:t>
            </a:r>
            <a:r>
              <a:rPr lang="en-US" dirty="0" err="1">
                <a:sym typeface="Wingdings" pitchFamily="2" charset="2"/>
              </a:rPr>
              <a:t>hệ</a:t>
            </a:r>
            <a:r>
              <a:rPr lang="en-US" dirty="0">
                <a:sym typeface="Wingdings" pitchFamily="2" charset="2"/>
              </a:rPr>
              <a:t> </a:t>
            </a:r>
            <a:r>
              <a:rPr lang="en-US" dirty="0" err="1">
                <a:sym typeface="Wingdings" pitchFamily="2" charset="2"/>
              </a:rPr>
              <a:t>thống</a:t>
            </a:r>
            <a:r>
              <a:rPr lang="en-US" dirty="0">
                <a:sym typeface="Wingdings" pitchFamily="2" charset="2"/>
              </a:rPr>
              <a:t> </a:t>
            </a:r>
            <a:r>
              <a:rPr lang="en-US" dirty="0" err="1">
                <a:sym typeface="Wingdings" pitchFamily="2" charset="2"/>
              </a:rPr>
              <a:t>nhớ</a:t>
            </a:r>
            <a:r>
              <a:rPr lang="en-US" dirty="0">
                <a:sym typeface="Wingdings" pitchFamily="2" charset="2"/>
              </a:rPr>
              <a:t>.</a:t>
            </a:r>
            <a:endParaRPr lang="en-AU" dirty="0"/>
          </a:p>
          <a:p>
            <a:r>
              <a:rPr lang="en-AU" dirty="0"/>
              <a:t>Cache </a:t>
            </a:r>
            <a:r>
              <a:rPr lang="en-AU" dirty="0" err="1"/>
              <a:t>hoạt</a:t>
            </a:r>
            <a:r>
              <a:rPr lang="en-AU" dirty="0"/>
              <a:t> </a:t>
            </a:r>
            <a:r>
              <a:rPr lang="en-AU" dirty="0" err="1"/>
              <a:t>động</a:t>
            </a:r>
            <a:r>
              <a:rPr lang="en-AU" dirty="0"/>
              <a:t> </a:t>
            </a:r>
            <a:r>
              <a:rPr lang="en-AU" dirty="0" err="1"/>
              <a:t>dựa</a:t>
            </a:r>
            <a:r>
              <a:rPr lang="en-AU" dirty="0"/>
              <a:t> </a:t>
            </a:r>
            <a:r>
              <a:rPr lang="en-AU" dirty="0" err="1"/>
              <a:t>trên</a:t>
            </a:r>
            <a:r>
              <a:rPr lang="en-AU" dirty="0"/>
              <a:t> 2 </a:t>
            </a:r>
            <a:r>
              <a:rPr lang="en-AU" dirty="0" err="1"/>
              <a:t>nguyên</a:t>
            </a:r>
            <a:r>
              <a:rPr lang="en-AU" dirty="0"/>
              <a:t> </a:t>
            </a:r>
            <a:r>
              <a:rPr lang="en-AU" dirty="0" err="1"/>
              <a:t>lý</a:t>
            </a:r>
            <a:r>
              <a:rPr lang="en-AU" dirty="0"/>
              <a:t> </a:t>
            </a:r>
            <a:r>
              <a:rPr lang="en-AU" dirty="0" err="1"/>
              <a:t>cơ</a:t>
            </a:r>
            <a:r>
              <a:rPr lang="en-AU" dirty="0"/>
              <a:t> </a:t>
            </a:r>
            <a:r>
              <a:rPr lang="en-AU" dirty="0" err="1"/>
              <a:t>bản</a:t>
            </a:r>
            <a:r>
              <a:rPr lang="en-AU" dirty="0"/>
              <a:t>:</a:t>
            </a:r>
          </a:p>
          <a:p>
            <a:pPr lvl="1"/>
            <a:r>
              <a:rPr lang="en-AU" dirty="0" err="1"/>
              <a:t>Nguyên</a:t>
            </a:r>
            <a:r>
              <a:rPr lang="en-AU" dirty="0"/>
              <a:t> </a:t>
            </a:r>
            <a:r>
              <a:rPr lang="en-AU" dirty="0" err="1"/>
              <a:t>lý</a:t>
            </a:r>
            <a:r>
              <a:rPr lang="en-AU" dirty="0"/>
              <a:t> </a:t>
            </a:r>
            <a:r>
              <a:rPr lang="en-AU" dirty="0" err="1"/>
              <a:t>lân</a:t>
            </a:r>
            <a:r>
              <a:rPr lang="en-AU" dirty="0"/>
              <a:t> </a:t>
            </a:r>
            <a:r>
              <a:rPr lang="en-AU" dirty="0" err="1"/>
              <a:t>cận</a:t>
            </a:r>
            <a:r>
              <a:rPr lang="en-AU" dirty="0"/>
              <a:t> </a:t>
            </a:r>
            <a:r>
              <a:rPr lang="en-AU" dirty="0" err="1"/>
              <a:t>về</a:t>
            </a:r>
            <a:r>
              <a:rPr lang="en-AU" dirty="0"/>
              <a:t> </a:t>
            </a:r>
            <a:r>
              <a:rPr lang="en-AU" dirty="0" err="1"/>
              <a:t>không</a:t>
            </a:r>
            <a:r>
              <a:rPr lang="en-AU" dirty="0"/>
              <a:t> </a:t>
            </a:r>
            <a:r>
              <a:rPr lang="en-AU" dirty="0" err="1"/>
              <a:t>gian</a:t>
            </a:r>
            <a:r>
              <a:rPr lang="en-AU" dirty="0"/>
              <a:t> (Spatial locality)</a:t>
            </a:r>
          </a:p>
          <a:p>
            <a:pPr lvl="1"/>
            <a:r>
              <a:rPr lang="en-AU" dirty="0" err="1"/>
              <a:t>Nguyên</a:t>
            </a:r>
            <a:r>
              <a:rPr lang="en-AU" dirty="0"/>
              <a:t> </a:t>
            </a:r>
            <a:r>
              <a:rPr lang="en-AU" dirty="0" err="1"/>
              <a:t>lý</a:t>
            </a:r>
            <a:r>
              <a:rPr lang="en-AU" dirty="0"/>
              <a:t> </a:t>
            </a:r>
            <a:r>
              <a:rPr lang="en-AU" dirty="0" err="1"/>
              <a:t>lân</a:t>
            </a:r>
            <a:r>
              <a:rPr lang="en-AU" dirty="0"/>
              <a:t> </a:t>
            </a:r>
            <a:r>
              <a:rPr lang="en-AU" dirty="0" err="1"/>
              <a:t>cận</a:t>
            </a:r>
            <a:r>
              <a:rPr lang="en-AU" dirty="0"/>
              <a:t> </a:t>
            </a:r>
            <a:r>
              <a:rPr lang="en-AU" dirty="0" err="1"/>
              <a:t>về</a:t>
            </a:r>
            <a:r>
              <a:rPr lang="en-AU" dirty="0"/>
              <a:t> </a:t>
            </a:r>
            <a:r>
              <a:rPr lang="en-AU" dirty="0" err="1"/>
              <a:t>thời</a:t>
            </a:r>
            <a:r>
              <a:rPr lang="en-AU" dirty="0"/>
              <a:t> </a:t>
            </a:r>
            <a:r>
              <a:rPr lang="en-AU" dirty="0" err="1"/>
              <a:t>gian</a:t>
            </a:r>
            <a:r>
              <a:rPr lang="en-AU" dirty="0"/>
              <a:t> (Temporal locality)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AU" dirty="0"/>
              <a:t>3.b </a:t>
            </a:r>
            <a:r>
              <a:rPr lang="en-AU" dirty="0" err="1"/>
              <a:t>Các</a:t>
            </a:r>
            <a:r>
              <a:rPr lang="en-AU" dirty="0"/>
              <a:t> </a:t>
            </a:r>
            <a:r>
              <a:rPr lang="en-AU" dirty="0" err="1"/>
              <a:t>nguyên</a:t>
            </a:r>
            <a:r>
              <a:rPr lang="en-AU" dirty="0"/>
              <a:t> </a:t>
            </a:r>
            <a:r>
              <a:rPr lang="en-AU" dirty="0" err="1"/>
              <a:t>lý</a:t>
            </a:r>
            <a:r>
              <a:rPr lang="en-AU" dirty="0"/>
              <a:t> </a:t>
            </a:r>
            <a:r>
              <a:rPr lang="en-AU" dirty="0" err="1"/>
              <a:t>hoạt</a:t>
            </a:r>
            <a:r>
              <a:rPr lang="en-AU" dirty="0"/>
              <a:t> </a:t>
            </a:r>
            <a:r>
              <a:rPr lang="en-AU" dirty="0" err="1"/>
              <a:t>động</a:t>
            </a:r>
            <a:r>
              <a:rPr lang="en-AU" dirty="0"/>
              <a:t> </a:t>
            </a:r>
            <a:r>
              <a:rPr lang="en-AU" dirty="0" err="1"/>
              <a:t>của</a:t>
            </a:r>
            <a:r>
              <a:rPr lang="en-AU" dirty="0"/>
              <a:t> cache</a:t>
            </a:r>
          </a:p>
        </p:txBody>
      </p:sp>
      <p:sp>
        <p:nvSpPr>
          <p:cNvPr id="252931" name="Rectangle 3"/>
          <p:cNvSpPr>
            <a:spLocks noGrp="1" noChangeArrowheads="1"/>
          </p:cNvSpPr>
          <p:nvPr>
            <p:ph type="body" idx="1"/>
          </p:nvPr>
        </p:nvSpPr>
        <p:spPr>
          <a:xfrm>
            <a:off x="228600" y="1447800"/>
            <a:ext cx="6705600" cy="4800600"/>
          </a:xfrm>
        </p:spPr>
        <p:txBody>
          <a:bodyPr/>
          <a:lstStyle/>
          <a:p>
            <a:r>
              <a:rPr lang="en-AU" dirty="0" err="1"/>
              <a:t>Nguyên</a:t>
            </a:r>
            <a:r>
              <a:rPr lang="en-AU" dirty="0"/>
              <a:t> </a:t>
            </a:r>
            <a:r>
              <a:rPr lang="en-AU" dirty="0" err="1"/>
              <a:t>lý</a:t>
            </a:r>
            <a:r>
              <a:rPr lang="en-AU" dirty="0"/>
              <a:t> </a:t>
            </a:r>
            <a:r>
              <a:rPr lang="en-AU" dirty="0" err="1"/>
              <a:t>lân</a:t>
            </a:r>
            <a:r>
              <a:rPr lang="en-AU" dirty="0"/>
              <a:t> </a:t>
            </a:r>
            <a:r>
              <a:rPr lang="en-AU" dirty="0" err="1"/>
              <a:t>cận</a:t>
            </a:r>
            <a:r>
              <a:rPr lang="en-AU" dirty="0"/>
              <a:t> </a:t>
            </a:r>
            <a:r>
              <a:rPr lang="en-AU" dirty="0" err="1"/>
              <a:t>về</a:t>
            </a:r>
            <a:r>
              <a:rPr lang="en-AU" dirty="0"/>
              <a:t> </a:t>
            </a:r>
            <a:r>
              <a:rPr lang="en-AU" dirty="0" err="1"/>
              <a:t>không</a:t>
            </a:r>
            <a:r>
              <a:rPr lang="en-AU" dirty="0"/>
              <a:t> </a:t>
            </a:r>
            <a:r>
              <a:rPr lang="en-AU" dirty="0" err="1"/>
              <a:t>gian</a:t>
            </a:r>
            <a:r>
              <a:rPr lang="en-AU" dirty="0"/>
              <a:t>:</a:t>
            </a:r>
          </a:p>
          <a:p>
            <a:pPr lvl="1"/>
            <a:r>
              <a:rPr lang="en-US" dirty="0" err="1"/>
              <a:t>Nếu</a:t>
            </a:r>
            <a:r>
              <a:rPr lang="en-US" dirty="0"/>
              <a:t> </a:t>
            </a:r>
            <a:r>
              <a:rPr lang="en-US" dirty="0" err="1"/>
              <a:t>một</a:t>
            </a:r>
            <a:r>
              <a:rPr lang="en-US" dirty="0"/>
              <a:t> ô </a:t>
            </a:r>
            <a:r>
              <a:rPr lang="en-US" dirty="0" err="1"/>
              <a:t>nhớ</a:t>
            </a:r>
            <a:r>
              <a:rPr lang="en-US" dirty="0"/>
              <a:t> </a:t>
            </a:r>
            <a:r>
              <a:rPr lang="en-US" dirty="0" err="1"/>
              <a:t>đang</a:t>
            </a:r>
            <a:r>
              <a:rPr lang="en-US" dirty="0"/>
              <a:t> </a:t>
            </a:r>
            <a:r>
              <a:rPr lang="en-US" dirty="0" err="1"/>
              <a:t>được</a:t>
            </a:r>
            <a:r>
              <a:rPr lang="en-US" dirty="0"/>
              <a:t> </a:t>
            </a:r>
            <a:r>
              <a:rPr lang="en-US" dirty="0" err="1"/>
              <a:t>truy</a:t>
            </a:r>
            <a:r>
              <a:rPr lang="en-US" dirty="0"/>
              <a:t> </a:t>
            </a:r>
            <a:r>
              <a:rPr lang="en-US" dirty="0" err="1"/>
              <a:t>nhập</a:t>
            </a:r>
            <a:r>
              <a:rPr lang="en-US" dirty="0"/>
              <a:t> </a:t>
            </a:r>
            <a:r>
              <a:rPr lang="en-US" dirty="0" err="1"/>
              <a:t>thì</a:t>
            </a:r>
            <a:r>
              <a:rPr lang="en-US" dirty="0"/>
              <a:t> </a:t>
            </a:r>
            <a:r>
              <a:rPr lang="en-US" dirty="0" err="1"/>
              <a:t>xác</a:t>
            </a:r>
            <a:r>
              <a:rPr lang="en-US" dirty="0"/>
              <a:t> </a:t>
            </a:r>
            <a:r>
              <a:rPr lang="en-US" dirty="0" err="1"/>
              <a:t>xuất</a:t>
            </a:r>
            <a:r>
              <a:rPr lang="en-US" dirty="0"/>
              <a:t> </a:t>
            </a:r>
            <a:r>
              <a:rPr lang="en-US" dirty="0" err="1"/>
              <a:t>các</a:t>
            </a:r>
            <a:r>
              <a:rPr lang="en-US" dirty="0"/>
              <a:t> ô </a:t>
            </a:r>
            <a:r>
              <a:rPr lang="en-US" dirty="0" err="1"/>
              <a:t>nhớ</a:t>
            </a:r>
            <a:r>
              <a:rPr lang="en-US" dirty="0"/>
              <a:t> </a:t>
            </a:r>
            <a:r>
              <a:rPr lang="en-US" dirty="0" err="1"/>
              <a:t>liền</a:t>
            </a:r>
            <a:r>
              <a:rPr lang="en-US" dirty="0"/>
              <a:t> </a:t>
            </a:r>
            <a:r>
              <a:rPr lang="en-US" dirty="0" err="1"/>
              <a:t>kề</a:t>
            </a:r>
            <a:r>
              <a:rPr lang="en-US" dirty="0"/>
              <a:t> </a:t>
            </a:r>
            <a:r>
              <a:rPr lang="en-US" dirty="0" err="1"/>
              <a:t>với</a:t>
            </a:r>
            <a:r>
              <a:rPr lang="en-US" dirty="0"/>
              <a:t> </a:t>
            </a:r>
            <a:r>
              <a:rPr lang="en-US" dirty="0" err="1"/>
              <a:t>nó</a:t>
            </a:r>
            <a:r>
              <a:rPr lang="en-US" dirty="0"/>
              <a:t> </a:t>
            </a:r>
            <a:r>
              <a:rPr lang="en-US" dirty="0" err="1"/>
              <a:t>được</a:t>
            </a:r>
            <a:r>
              <a:rPr lang="en-US" dirty="0"/>
              <a:t> </a:t>
            </a:r>
            <a:r>
              <a:rPr lang="en-US" dirty="0" err="1"/>
              <a:t>truy</a:t>
            </a:r>
            <a:r>
              <a:rPr lang="en-US" dirty="0"/>
              <a:t> </a:t>
            </a:r>
            <a:r>
              <a:rPr lang="en-US" dirty="0" err="1"/>
              <a:t>nhập</a:t>
            </a:r>
            <a:r>
              <a:rPr lang="en-US" dirty="0"/>
              <a:t> </a:t>
            </a:r>
            <a:r>
              <a:rPr lang="en-US" dirty="0" err="1"/>
              <a:t>trong</a:t>
            </a:r>
            <a:r>
              <a:rPr lang="en-US" dirty="0"/>
              <a:t> </a:t>
            </a:r>
            <a:r>
              <a:rPr lang="en-US" dirty="0" err="1"/>
              <a:t>tương</a:t>
            </a:r>
            <a:r>
              <a:rPr lang="en-US" dirty="0"/>
              <a:t> </a:t>
            </a:r>
            <a:r>
              <a:rPr lang="en-US" dirty="0" err="1"/>
              <a:t>lai</a:t>
            </a:r>
            <a:r>
              <a:rPr lang="en-US" dirty="0"/>
              <a:t> </a:t>
            </a:r>
            <a:r>
              <a:rPr lang="en-US" dirty="0" err="1"/>
              <a:t>gần</a:t>
            </a:r>
            <a:r>
              <a:rPr lang="en-US" dirty="0"/>
              <a:t> </a:t>
            </a:r>
            <a:r>
              <a:rPr lang="en-US" dirty="0" err="1"/>
              <a:t>là</a:t>
            </a:r>
            <a:r>
              <a:rPr lang="en-US" dirty="0"/>
              <a:t> </a:t>
            </a:r>
            <a:r>
              <a:rPr lang="en-US" dirty="0" err="1"/>
              <a:t>rất</a:t>
            </a:r>
            <a:r>
              <a:rPr lang="en-US" dirty="0"/>
              <a:t> </a:t>
            </a:r>
            <a:r>
              <a:rPr lang="en-US" dirty="0" err="1"/>
              <a:t>cao</a:t>
            </a:r>
            <a:r>
              <a:rPr lang="en-US" dirty="0"/>
              <a:t>;</a:t>
            </a:r>
          </a:p>
          <a:p>
            <a:r>
              <a:rPr lang="en-US" dirty="0" err="1"/>
              <a:t>Áp</a:t>
            </a:r>
            <a:r>
              <a:rPr lang="en-US" dirty="0"/>
              <a:t> </a:t>
            </a:r>
            <a:r>
              <a:rPr lang="en-US" dirty="0" err="1"/>
              <a:t>dụng</a:t>
            </a:r>
            <a:r>
              <a:rPr lang="en-US" dirty="0"/>
              <a:t>:</a:t>
            </a:r>
          </a:p>
          <a:p>
            <a:pPr lvl="1"/>
            <a:r>
              <a:rPr lang="en-US" dirty="0" err="1"/>
              <a:t>Lân</a:t>
            </a:r>
            <a:r>
              <a:rPr lang="en-US" dirty="0"/>
              <a:t> </a:t>
            </a:r>
            <a:r>
              <a:rPr lang="en-US" dirty="0" err="1"/>
              <a:t>cận</a:t>
            </a:r>
            <a:r>
              <a:rPr lang="en-US" dirty="0"/>
              <a:t> </a:t>
            </a:r>
            <a:r>
              <a:rPr lang="en-US" dirty="0" err="1"/>
              <a:t>về</a:t>
            </a:r>
            <a:r>
              <a:rPr lang="en-US" dirty="0"/>
              <a:t> </a:t>
            </a:r>
            <a:r>
              <a:rPr lang="en-US" dirty="0" err="1"/>
              <a:t>không</a:t>
            </a:r>
            <a:r>
              <a:rPr lang="en-US" dirty="0"/>
              <a:t> </a:t>
            </a:r>
            <a:r>
              <a:rPr lang="en-US" dirty="0" err="1"/>
              <a:t>gian</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nhóm</a:t>
            </a:r>
            <a:r>
              <a:rPr lang="en-US" dirty="0"/>
              <a:t> </a:t>
            </a:r>
            <a:r>
              <a:rPr lang="en-US" dirty="0" err="1"/>
              <a:t>lệnh</a:t>
            </a:r>
            <a:r>
              <a:rPr lang="en-US" dirty="0"/>
              <a:t>/</a:t>
            </a:r>
            <a:r>
              <a:rPr lang="en-US" dirty="0" err="1"/>
              <a:t>dữ</a:t>
            </a:r>
            <a:r>
              <a:rPr lang="en-US" dirty="0"/>
              <a:t> </a:t>
            </a:r>
            <a:r>
              <a:rPr lang="en-US" dirty="0" err="1"/>
              <a:t>liệu</a:t>
            </a:r>
            <a:r>
              <a:rPr lang="en-US" dirty="0"/>
              <a:t> </a:t>
            </a:r>
            <a:r>
              <a:rPr lang="en-US" dirty="0" err="1"/>
              <a:t>có</a:t>
            </a:r>
            <a:r>
              <a:rPr lang="en-US" dirty="0"/>
              <a:t> </a:t>
            </a:r>
            <a:r>
              <a:rPr lang="en-US" dirty="0" err="1"/>
              <a:t>tính</a:t>
            </a:r>
            <a:r>
              <a:rPr lang="en-US" dirty="0"/>
              <a:t> </a:t>
            </a:r>
            <a:r>
              <a:rPr lang="en-US" dirty="0" err="1"/>
              <a:t>tuần</a:t>
            </a:r>
            <a:r>
              <a:rPr lang="en-US" dirty="0"/>
              <a:t> </a:t>
            </a:r>
            <a:r>
              <a:rPr lang="en-US" dirty="0" err="1"/>
              <a:t>tự</a:t>
            </a:r>
            <a:r>
              <a:rPr lang="en-US" dirty="0"/>
              <a:t> </a:t>
            </a:r>
            <a:r>
              <a:rPr lang="en-US" dirty="0" err="1"/>
              <a:t>cao</a:t>
            </a:r>
            <a:r>
              <a:rPr lang="en-US" dirty="0"/>
              <a:t> </a:t>
            </a:r>
            <a:r>
              <a:rPr lang="en-US" dirty="0" err="1"/>
              <a:t>trong</a:t>
            </a:r>
            <a:r>
              <a:rPr lang="en-US" dirty="0"/>
              <a:t> </a:t>
            </a:r>
            <a:r>
              <a:rPr lang="en-US" dirty="0" err="1"/>
              <a:t>không</a:t>
            </a:r>
            <a:r>
              <a:rPr lang="en-US" dirty="0"/>
              <a:t> </a:t>
            </a:r>
            <a:r>
              <a:rPr lang="en-US" dirty="0" err="1"/>
              <a:t>gian</a:t>
            </a:r>
            <a:r>
              <a:rPr lang="en-US" dirty="0"/>
              <a:t> </a:t>
            </a:r>
            <a:r>
              <a:rPr lang="en-US" dirty="0" err="1"/>
              <a:t>chương</a:t>
            </a:r>
            <a:r>
              <a:rPr lang="en-US" dirty="0"/>
              <a:t> </a:t>
            </a:r>
            <a:r>
              <a:rPr lang="en-US" dirty="0" err="1"/>
              <a:t>trình</a:t>
            </a:r>
            <a:r>
              <a:rPr lang="en-US" dirty="0"/>
              <a:t>;</a:t>
            </a:r>
          </a:p>
          <a:p>
            <a:r>
              <a:rPr lang="en-US" dirty="0" err="1"/>
              <a:t>Giải</a:t>
            </a:r>
            <a:r>
              <a:rPr lang="en-US" dirty="0"/>
              <a:t> </a:t>
            </a:r>
            <a:r>
              <a:rPr lang="en-US" dirty="0" err="1"/>
              <a:t>thích</a:t>
            </a:r>
            <a:r>
              <a:rPr lang="en-US" dirty="0"/>
              <a:t>:</a:t>
            </a:r>
          </a:p>
          <a:p>
            <a:pPr lvl="1"/>
            <a:r>
              <a:rPr lang="en-US" dirty="0"/>
              <a:t>Do </a:t>
            </a:r>
            <a:r>
              <a:rPr lang="en-US" dirty="0" err="1"/>
              <a:t>các</a:t>
            </a:r>
            <a:r>
              <a:rPr lang="en-US" dirty="0"/>
              <a:t> </a:t>
            </a:r>
            <a:r>
              <a:rPr lang="en-US" dirty="0" err="1"/>
              <a:t>lệnh</a:t>
            </a:r>
            <a:r>
              <a:rPr lang="en-US" dirty="0"/>
              <a:t> </a:t>
            </a:r>
            <a:r>
              <a:rPr lang="en-US" dirty="0" err="1"/>
              <a:t>trong</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thường</a:t>
            </a:r>
            <a:r>
              <a:rPr lang="en-US" dirty="0"/>
              <a:t> </a:t>
            </a:r>
            <a:r>
              <a:rPr lang="en-US" dirty="0" err="1"/>
              <a:t>tuần</a:t>
            </a:r>
            <a:r>
              <a:rPr lang="en-US" dirty="0"/>
              <a:t> </a:t>
            </a:r>
            <a:r>
              <a:rPr lang="en-US" dirty="0" err="1"/>
              <a:t>tự</a:t>
            </a:r>
            <a:r>
              <a:rPr lang="en-US" dirty="0"/>
              <a:t> </a:t>
            </a:r>
            <a:r>
              <a:rPr lang="en-US" dirty="0">
                <a:sym typeface="Wingdings" pitchFamily="2" charset="2"/>
              </a:rPr>
              <a:t> cache </a:t>
            </a:r>
            <a:r>
              <a:rPr lang="en-US" dirty="0" err="1">
                <a:sym typeface="Wingdings" pitchFamily="2" charset="2"/>
              </a:rPr>
              <a:t>đọc</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khối</a:t>
            </a:r>
            <a:r>
              <a:rPr lang="en-US" dirty="0">
                <a:sym typeface="Wingdings" pitchFamily="2" charset="2"/>
              </a:rPr>
              <a:t> </a:t>
            </a:r>
            <a:r>
              <a:rPr lang="en-US" dirty="0" err="1">
                <a:sym typeface="Wingdings" pitchFamily="2" charset="2"/>
              </a:rPr>
              <a:t>lệnh</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bộ</a:t>
            </a:r>
            <a:r>
              <a:rPr lang="en-US" dirty="0">
                <a:sym typeface="Wingdings" pitchFamily="2" charset="2"/>
              </a:rPr>
              <a:t> </a:t>
            </a:r>
            <a:r>
              <a:rPr lang="en-US" dirty="0" err="1">
                <a:sym typeface="Wingdings" pitchFamily="2" charset="2"/>
              </a:rPr>
              <a:t>nhớ</a:t>
            </a:r>
            <a:r>
              <a:rPr lang="en-US" dirty="0">
                <a:sym typeface="Wingdings" pitchFamily="2" charset="2"/>
              </a:rPr>
              <a:t> </a:t>
            </a:r>
            <a:r>
              <a:rPr lang="en-US" dirty="0" err="1">
                <a:sym typeface="Wingdings" pitchFamily="2" charset="2"/>
              </a:rPr>
              <a:t>chính</a:t>
            </a:r>
            <a:r>
              <a:rPr lang="en-US" dirty="0">
                <a:sym typeface="Wingdings" pitchFamily="2" charset="2"/>
              </a:rPr>
              <a:t>  </a:t>
            </a:r>
            <a:r>
              <a:rPr lang="en-US" dirty="0" err="1">
                <a:sym typeface="Wingdings" pitchFamily="2" charset="2"/>
              </a:rPr>
              <a:t>phủ</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các</a:t>
            </a:r>
            <a:r>
              <a:rPr lang="en-US" dirty="0">
                <a:sym typeface="Wingdings" pitchFamily="2" charset="2"/>
              </a:rPr>
              <a:t> ô </a:t>
            </a:r>
            <a:r>
              <a:rPr lang="en-US" dirty="0" err="1">
                <a:sym typeface="Wingdings" pitchFamily="2" charset="2"/>
              </a:rPr>
              <a:t>nhớ</a:t>
            </a:r>
            <a:r>
              <a:rPr lang="en-US" dirty="0">
                <a:sym typeface="Wingdings" pitchFamily="2" charset="2"/>
              </a:rPr>
              <a:t> </a:t>
            </a:r>
            <a:r>
              <a:rPr lang="en-US" dirty="0" err="1">
                <a:sym typeface="Wingdings" pitchFamily="2" charset="2"/>
              </a:rPr>
              <a:t>lân</a:t>
            </a:r>
            <a:r>
              <a:rPr lang="en-US" dirty="0">
                <a:sym typeface="Wingdings" pitchFamily="2" charset="2"/>
              </a:rPr>
              <a:t> </a:t>
            </a:r>
            <a:r>
              <a:rPr lang="en-US" dirty="0" err="1">
                <a:sym typeface="Wingdings" pitchFamily="2" charset="2"/>
              </a:rPr>
              <a:t>cận</a:t>
            </a:r>
            <a:r>
              <a:rPr lang="en-US" dirty="0">
                <a:sym typeface="Wingdings" pitchFamily="2" charset="2"/>
              </a:rPr>
              <a:t> </a:t>
            </a:r>
            <a:r>
              <a:rPr lang="en-US" dirty="0" err="1">
                <a:sym typeface="Wingdings" pitchFamily="2" charset="2"/>
              </a:rPr>
              <a:t>của</a:t>
            </a:r>
            <a:r>
              <a:rPr lang="en-US" dirty="0">
                <a:sym typeface="Wingdings" pitchFamily="2" charset="2"/>
              </a:rPr>
              <a:t> ô </a:t>
            </a:r>
            <a:r>
              <a:rPr lang="en-US" dirty="0" err="1">
                <a:sym typeface="Wingdings" pitchFamily="2" charset="2"/>
              </a:rPr>
              <a:t>nhớ</a:t>
            </a:r>
            <a:r>
              <a:rPr lang="en-US" dirty="0">
                <a:sym typeface="Wingdings" pitchFamily="2" charset="2"/>
              </a:rPr>
              <a:t> </a:t>
            </a:r>
            <a:r>
              <a:rPr lang="en-US" dirty="0" err="1">
                <a:sym typeface="Wingdings" pitchFamily="2" charset="2"/>
              </a:rPr>
              <a:t>đang</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truy</a:t>
            </a:r>
            <a:r>
              <a:rPr lang="en-US" dirty="0">
                <a:sym typeface="Wingdings" pitchFamily="2" charset="2"/>
              </a:rPr>
              <a:t> </a:t>
            </a:r>
            <a:r>
              <a:rPr lang="en-US" dirty="0" err="1">
                <a:sym typeface="Wingdings" pitchFamily="2" charset="2"/>
              </a:rPr>
              <a:t>nhập</a:t>
            </a:r>
            <a:r>
              <a:rPr lang="en-US" dirty="0">
                <a:sym typeface="Wingdings" pitchFamily="2" charset="2"/>
              </a:rPr>
              <a:t>.</a:t>
            </a:r>
            <a:endParaRPr lang="en-AU" dirty="0"/>
          </a:p>
          <a:p>
            <a:pPr lvl="1"/>
            <a:endParaRPr lang="en-AU" dirty="0"/>
          </a:p>
        </p:txBody>
      </p:sp>
      <p:grpSp>
        <p:nvGrpSpPr>
          <p:cNvPr id="252940" name="Group 12"/>
          <p:cNvGrpSpPr>
            <a:grpSpLocks/>
          </p:cNvGrpSpPr>
          <p:nvPr/>
        </p:nvGrpSpPr>
        <p:grpSpPr bwMode="auto">
          <a:xfrm>
            <a:off x="7315200" y="2209800"/>
            <a:ext cx="1295400" cy="2543175"/>
            <a:chOff x="4513" y="1884"/>
            <a:chExt cx="816" cy="1602"/>
          </a:xfrm>
        </p:grpSpPr>
        <p:sp>
          <p:nvSpPr>
            <p:cNvPr id="252941" name="Rectangle 13"/>
            <p:cNvSpPr>
              <a:spLocks noChangeArrowheads="1"/>
            </p:cNvSpPr>
            <p:nvPr/>
          </p:nvSpPr>
          <p:spPr bwMode="auto">
            <a:xfrm>
              <a:off x="4513" y="1884"/>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2942" name="Rectangle 14"/>
            <p:cNvSpPr>
              <a:spLocks noChangeArrowheads="1"/>
            </p:cNvSpPr>
            <p:nvPr/>
          </p:nvSpPr>
          <p:spPr bwMode="auto">
            <a:xfrm>
              <a:off x="4513" y="2206"/>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Neighbour</a:t>
              </a:r>
              <a:b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cell</a:t>
              </a:r>
            </a:p>
          </p:txBody>
        </p:sp>
        <p:sp>
          <p:nvSpPr>
            <p:cNvPr id="252943" name="Rectangle 15"/>
            <p:cNvSpPr>
              <a:spLocks noChangeArrowheads="1"/>
            </p:cNvSpPr>
            <p:nvPr/>
          </p:nvSpPr>
          <p:spPr bwMode="auto">
            <a:xfrm>
              <a:off x="4513" y="2523"/>
              <a:ext cx="816" cy="318"/>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Current </a:t>
              </a:r>
              <a:b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cell</a:t>
              </a:r>
            </a:p>
          </p:txBody>
        </p:sp>
        <p:sp>
          <p:nvSpPr>
            <p:cNvPr id="252944" name="Rectangle 16"/>
            <p:cNvSpPr>
              <a:spLocks noChangeArrowheads="1"/>
            </p:cNvSpPr>
            <p:nvPr/>
          </p:nvSpPr>
          <p:spPr bwMode="auto">
            <a:xfrm>
              <a:off x="4513" y="2840"/>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Neighbour</a:t>
              </a:r>
              <a:b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cell</a:t>
              </a:r>
            </a:p>
          </p:txBody>
        </p:sp>
        <p:sp>
          <p:nvSpPr>
            <p:cNvPr id="252945" name="Rectangle 17"/>
            <p:cNvSpPr>
              <a:spLocks noChangeArrowheads="1"/>
            </p:cNvSpPr>
            <p:nvPr/>
          </p:nvSpPr>
          <p:spPr bwMode="auto">
            <a:xfrm>
              <a:off x="4513" y="3168"/>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40"/>
                                        </p:tgtEl>
                                        <p:attrNameLst>
                                          <p:attrName>style.visibility</p:attrName>
                                        </p:attrNameLst>
                                      </p:cBhvr>
                                      <p:to>
                                        <p:strVal val="visible"/>
                                      </p:to>
                                    </p:set>
                                    <p:animEffect transition="in" filter="blinds(horizontal)">
                                      <p:cBhvr>
                                        <p:cTn id="7" dur="500"/>
                                        <p:tgtEl>
                                          <p:spTgt spid="252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AU" dirty="0"/>
              <a:t>3.b </a:t>
            </a:r>
            <a:r>
              <a:rPr lang="en-AU" dirty="0" err="1"/>
              <a:t>Các</a:t>
            </a:r>
            <a:r>
              <a:rPr lang="en-AU" dirty="0"/>
              <a:t> </a:t>
            </a:r>
            <a:r>
              <a:rPr lang="en-AU" dirty="0" err="1"/>
              <a:t>nguyên</a:t>
            </a:r>
            <a:r>
              <a:rPr lang="en-AU" dirty="0"/>
              <a:t> </a:t>
            </a:r>
            <a:r>
              <a:rPr lang="en-AU" dirty="0" err="1"/>
              <a:t>lý</a:t>
            </a:r>
            <a:r>
              <a:rPr lang="en-AU" dirty="0"/>
              <a:t> </a:t>
            </a:r>
            <a:r>
              <a:rPr lang="en-AU" dirty="0" err="1"/>
              <a:t>hoạt</a:t>
            </a:r>
            <a:r>
              <a:rPr lang="en-AU" dirty="0"/>
              <a:t> </a:t>
            </a:r>
            <a:r>
              <a:rPr lang="en-AU" dirty="0" err="1"/>
              <a:t>động</a:t>
            </a:r>
            <a:r>
              <a:rPr lang="en-AU" dirty="0"/>
              <a:t> </a:t>
            </a:r>
            <a:r>
              <a:rPr lang="en-AU" dirty="0" err="1"/>
              <a:t>của</a:t>
            </a:r>
            <a:r>
              <a:rPr lang="en-AU" dirty="0"/>
              <a:t> cache</a:t>
            </a:r>
          </a:p>
        </p:txBody>
      </p:sp>
      <p:sp>
        <p:nvSpPr>
          <p:cNvPr id="253955" name="Rectangle 3"/>
          <p:cNvSpPr>
            <a:spLocks noGrp="1" noChangeArrowheads="1"/>
          </p:cNvSpPr>
          <p:nvPr>
            <p:ph type="body" idx="1"/>
          </p:nvPr>
        </p:nvSpPr>
        <p:spPr>
          <a:xfrm>
            <a:off x="228600" y="1447800"/>
            <a:ext cx="6172200" cy="4678363"/>
          </a:xfrm>
        </p:spPr>
        <p:txBody>
          <a:bodyPr/>
          <a:lstStyle/>
          <a:p>
            <a:r>
              <a:rPr lang="en-AU" dirty="0" err="1"/>
              <a:t>Nguyên</a:t>
            </a:r>
            <a:r>
              <a:rPr lang="en-AU" dirty="0"/>
              <a:t> </a:t>
            </a:r>
            <a:r>
              <a:rPr lang="en-AU" dirty="0" err="1"/>
              <a:t>lý</a:t>
            </a:r>
            <a:r>
              <a:rPr lang="en-AU" dirty="0"/>
              <a:t> </a:t>
            </a:r>
            <a:r>
              <a:rPr lang="en-AU" dirty="0" err="1"/>
              <a:t>lân</a:t>
            </a:r>
            <a:r>
              <a:rPr lang="en-AU" dirty="0"/>
              <a:t> </a:t>
            </a:r>
            <a:r>
              <a:rPr lang="en-AU" dirty="0" err="1"/>
              <a:t>cận</a:t>
            </a:r>
            <a:r>
              <a:rPr lang="en-AU" dirty="0"/>
              <a:t> </a:t>
            </a:r>
            <a:r>
              <a:rPr lang="en-AU" dirty="0" err="1"/>
              <a:t>về</a:t>
            </a:r>
            <a:r>
              <a:rPr lang="en-AU" dirty="0"/>
              <a:t> </a:t>
            </a:r>
            <a:r>
              <a:rPr lang="en-AU" dirty="0" err="1"/>
              <a:t>thời</a:t>
            </a:r>
            <a:r>
              <a:rPr lang="en-AU" dirty="0"/>
              <a:t> </a:t>
            </a:r>
            <a:r>
              <a:rPr lang="en-AU" dirty="0" err="1"/>
              <a:t>gian</a:t>
            </a:r>
            <a:r>
              <a:rPr lang="en-AU" dirty="0"/>
              <a:t>:</a:t>
            </a:r>
          </a:p>
          <a:p>
            <a:pPr lvl="1"/>
            <a:r>
              <a:rPr lang="en-US" dirty="0" err="1"/>
              <a:t>Nếu</a:t>
            </a:r>
            <a:r>
              <a:rPr lang="en-US" dirty="0"/>
              <a:t> </a:t>
            </a:r>
            <a:r>
              <a:rPr lang="en-US" dirty="0" err="1"/>
              <a:t>một</a:t>
            </a:r>
            <a:r>
              <a:rPr lang="en-US" dirty="0"/>
              <a:t> ô </a:t>
            </a:r>
            <a:r>
              <a:rPr lang="en-US" dirty="0" err="1"/>
              <a:t>nhớ</a:t>
            </a:r>
            <a:r>
              <a:rPr lang="en-US" dirty="0"/>
              <a:t> </a:t>
            </a:r>
            <a:r>
              <a:rPr lang="en-US" dirty="0" err="1"/>
              <a:t>đang</a:t>
            </a:r>
            <a:r>
              <a:rPr lang="en-US" dirty="0"/>
              <a:t> </a:t>
            </a:r>
            <a:r>
              <a:rPr lang="en-US" dirty="0" err="1"/>
              <a:t>được</a:t>
            </a:r>
            <a:r>
              <a:rPr lang="en-US" dirty="0"/>
              <a:t> </a:t>
            </a:r>
            <a:r>
              <a:rPr lang="en-US" dirty="0" err="1"/>
              <a:t>truy</a:t>
            </a:r>
            <a:r>
              <a:rPr lang="en-US" dirty="0"/>
              <a:t> </a:t>
            </a:r>
            <a:r>
              <a:rPr lang="en-US" dirty="0" err="1"/>
              <a:t>nhập</a:t>
            </a:r>
            <a:r>
              <a:rPr lang="en-US" dirty="0"/>
              <a:t> </a:t>
            </a:r>
            <a:r>
              <a:rPr lang="en-US" dirty="0" err="1"/>
              <a:t>thì</a:t>
            </a:r>
            <a:r>
              <a:rPr lang="en-US" dirty="0"/>
              <a:t> </a:t>
            </a:r>
            <a:r>
              <a:rPr lang="en-US" dirty="0" err="1"/>
              <a:t>xác</a:t>
            </a:r>
            <a:r>
              <a:rPr lang="en-US" dirty="0"/>
              <a:t> </a:t>
            </a:r>
            <a:r>
              <a:rPr lang="en-US" dirty="0" err="1"/>
              <a:t>xuất</a:t>
            </a:r>
            <a:r>
              <a:rPr lang="en-US" dirty="0"/>
              <a:t> </a:t>
            </a:r>
            <a:r>
              <a:rPr lang="en-US" dirty="0" err="1"/>
              <a:t>nó</a:t>
            </a:r>
            <a:r>
              <a:rPr lang="en-US" dirty="0"/>
              <a:t> </a:t>
            </a:r>
            <a:r>
              <a:rPr lang="en-US" dirty="0" err="1"/>
              <a:t>được</a:t>
            </a:r>
            <a:r>
              <a:rPr lang="en-US" dirty="0"/>
              <a:t> </a:t>
            </a:r>
            <a:r>
              <a:rPr lang="en-US" dirty="0" err="1"/>
              <a:t>truy</a:t>
            </a:r>
            <a:r>
              <a:rPr lang="en-US" dirty="0"/>
              <a:t> </a:t>
            </a:r>
            <a:r>
              <a:rPr lang="en-US" dirty="0" err="1"/>
              <a:t>nhập</a:t>
            </a:r>
            <a:r>
              <a:rPr lang="en-US" dirty="0"/>
              <a:t> </a:t>
            </a:r>
            <a:r>
              <a:rPr lang="en-US" dirty="0" err="1"/>
              <a:t>lại</a:t>
            </a:r>
            <a:r>
              <a:rPr lang="en-US" dirty="0"/>
              <a:t> </a:t>
            </a:r>
            <a:r>
              <a:rPr lang="en-US" dirty="0" err="1"/>
              <a:t>trong</a:t>
            </a:r>
            <a:r>
              <a:rPr lang="en-US" dirty="0"/>
              <a:t> </a:t>
            </a:r>
            <a:r>
              <a:rPr lang="en-US" dirty="0" err="1"/>
              <a:t>tương</a:t>
            </a:r>
            <a:r>
              <a:rPr lang="en-US" dirty="0"/>
              <a:t> </a:t>
            </a:r>
            <a:r>
              <a:rPr lang="en-US" dirty="0" err="1"/>
              <a:t>lai</a:t>
            </a:r>
            <a:r>
              <a:rPr lang="en-US" dirty="0"/>
              <a:t> </a:t>
            </a:r>
            <a:r>
              <a:rPr lang="en-US" dirty="0" err="1"/>
              <a:t>gần</a:t>
            </a:r>
            <a:r>
              <a:rPr lang="en-US" dirty="0"/>
              <a:t> </a:t>
            </a:r>
            <a:r>
              <a:rPr lang="en-US" dirty="0" err="1"/>
              <a:t>là</a:t>
            </a:r>
            <a:r>
              <a:rPr lang="en-US" dirty="0"/>
              <a:t> </a:t>
            </a:r>
            <a:r>
              <a:rPr lang="en-US" dirty="0" err="1"/>
              <a:t>rất</a:t>
            </a:r>
            <a:r>
              <a:rPr lang="en-US" dirty="0"/>
              <a:t> </a:t>
            </a:r>
            <a:r>
              <a:rPr lang="en-US" dirty="0" err="1"/>
              <a:t>cao</a:t>
            </a:r>
            <a:r>
              <a:rPr lang="en-US" dirty="0"/>
              <a:t>;</a:t>
            </a:r>
          </a:p>
          <a:p>
            <a:r>
              <a:rPr lang="en-US" dirty="0" err="1"/>
              <a:t>Áp</a:t>
            </a:r>
            <a:r>
              <a:rPr lang="en-US" dirty="0"/>
              <a:t> </a:t>
            </a:r>
            <a:r>
              <a:rPr lang="en-US" dirty="0" err="1"/>
              <a:t>dụng</a:t>
            </a:r>
            <a:r>
              <a:rPr lang="en-US" dirty="0"/>
              <a:t>:</a:t>
            </a:r>
          </a:p>
          <a:p>
            <a:pPr lvl="1"/>
            <a:r>
              <a:rPr lang="en-US" dirty="0" err="1"/>
              <a:t>Lân</a:t>
            </a:r>
            <a:r>
              <a:rPr lang="en-US" dirty="0"/>
              <a:t> </a:t>
            </a:r>
            <a:r>
              <a:rPr lang="en-US" dirty="0" err="1"/>
              <a:t>cận</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nhóm</a:t>
            </a:r>
            <a:r>
              <a:rPr lang="en-US" dirty="0"/>
              <a:t> </a:t>
            </a:r>
            <a:r>
              <a:rPr lang="en-US" dirty="0" err="1"/>
              <a:t>lệnh</a:t>
            </a:r>
            <a:r>
              <a:rPr lang="en-US" dirty="0"/>
              <a:t> </a:t>
            </a:r>
            <a:r>
              <a:rPr lang="en-US" dirty="0" err="1"/>
              <a:t>trong</a:t>
            </a:r>
            <a:r>
              <a:rPr lang="en-US" dirty="0"/>
              <a:t> </a:t>
            </a:r>
            <a:r>
              <a:rPr lang="en-US" dirty="0" err="1"/>
              <a:t>vòng</a:t>
            </a:r>
            <a:r>
              <a:rPr lang="en-US" dirty="0"/>
              <a:t> </a:t>
            </a:r>
            <a:r>
              <a:rPr lang="en-US" dirty="0" err="1"/>
              <a:t>lặp</a:t>
            </a:r>
            <a:r>
              <a:rPr lang="en-US" dirty="0"/>
              <a:t>;</a:t>
            </a:r>
          </a:p>
          <a:p>
            <a:r>
              <a:rPr lang="en-US" dirty="0" err="1"/>
              <a:t>Giải</a:t>
            </a:r>
            <a:r>
              <a:rPr lang="en-US" dirty="0"/>
              <a:t> </a:t>
            </a:r>
            <a:r>
              <a:rPr lang="en-US" dirty="0" err="1"/>
              <a:t>thích</a:t>
            </a:r>
            <a:r>
              <a:rPr lang="en-US" dirty="0"/>
              <a:t>:</a:t>
            </a:r>
          </a:p>
          <a:p>
            <a:pPr lvl="1"/>
            <a:r>
              <a:rPr lang="en-US" dirty="0" err="1"/>
              <a:t>Các</a:t>
            </a:r>
            <a:r>
              <a:rPr lang="en-US" dirty="0"/>
              <a:t> </a:t>
            </a:r>
            <a:r>
              <a:rPr lang="en-US" dirty="0" err="1"/>
              <a:t>phần</a:t>
            </a:r>
            <a:r>
              <a:rPr lang="en-US" dirty="0"/>
              <a:t> </a:t>
            </a:r>
            <a:r>
              <a:rPr lang="en-US" dirty="0" err="1"/>
              <a:t>tử</a:t>
            </a:r>
            <a:r>
              <a:rPr lang="en-US" dirty="0"/>
              <a:t> </a:t>
            </a:r>
            <a:r>
              <a:rPr lang="en-US" dirty="0" err="1"/>
              <a:t>dữ</a:t>
            </a:r>
            <a:r>
              <a:rPr lang="en-US" dirty="0"/>
              <a:t> </a:t>
            </a:r>
            <a:r>
              <a:rPr lang="en-US" dirty="0" err="1"/>
              <a:t>liệu</a:t>
            </a:r>
            <a:r>
              <a:rPr lang="en-US" dirty="0"/>
              <a:t> </a:t>
            </a:r>
            <a:r>
              <a:rPr lang="en-US" dirty="0" err="1"/>
              <a:t>thường</a:t>
            </a:r>
            <a:r>
              <a:rPr lang="en-US" dirty="0"/>
              <a:t> </a:t>
            </a:r>
            <a:r>
              <a:rPr lang="en-US" dirty="0" err="1"/>
              <a:t>được</a:t>
            </a:r>
            <a:r>
              <a:rPr lang="en-US" dirty="0"/>
              <a:t> </a:t>
            </a:r>
            <a:r>
              <a:rPr lang="en-US" dirty="0" err="1"/>
              <a:t>cập</a:t>
            </a:r>
            <a:r>
              <a:rPr lang="en-US" dirty="0"/>
              <a:t> </a:t>
            </a:r>
            <a:r>
              <a:rPr lang="en-US" dirty="0" err="1"/>
              <a:t>nhật</a:t>
            </a:r>
            <a:r>
              <a:rPr lang="en-US" dirty="0"/>
              <a:t>, </a:t>
            </a:r>
            <a:r>
              <a:rPr lang="en-US" dirty="0" err="1"/>
              <a:t>sửa</a:t>
            </a:r>
            <a:r>
              <a:rPr lang="en-US" dirty="0"/>
              <a:t> </a:t>
            </a:r>
            <a:r>
              <a:rPr lang="en-US" dirty="0" err="1"/>
              <a:t>đổi</a:t>
            </a:r>
            <a:r>
              <a:rPr lang="en-US" dirty="0"/>
              <a:t> </a:t>
            </a:r>
            <a:r>
              <a:rPr lang="en-US" dirty="0" err="1"/>
              <a:t>thường</a:t>
            </a:r>
            <a:r>
              <a:rPr lang="en-US" dirty="0"/>
              <a:t> </a:t>
            </a:r>
            <a:r>
              <a:rPr lang="en-US" dirty="0" err="1"/>
              <a:t>xuyên</a:t>
            </a:r>
            <a:r>
              <a:rPr lang="en-US" dirty="0"/>
              <a:t>;</a:t>
            </a:r>
          </a:p>
          <a:p>
            <a:pPr lvl="1"/>
            <a:r>
              <a:rPr lang="en-US" dirty="0"/>
              <a:t>C</a:t>
            </a:r>
            <a:r>
              <a:rPr lang="en-US" dirty="0">
                <a:sym typeface="Wingdings" pitchFamily="2" charset="2"/>
              </a:rPr>
              <a:t>ache </a:t>
            </a:r>
            <a:r>
              <a:rPr lang="en-US" dirty="0" err="1">
                <a:sym typeface="Wingdings" pitchFamily="2" charset="2"/>
              </a:rPr>
              <a:t>đọc</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khối</a:t>
            </a:r>
            <a:r>
              <a:rPr lang="en-US" dirty="0">
                <a:sym typeface="Wingdings" pitchFamily="2" charset="2"/>
              </a:rPr>
              <a:t> </a:t>
            </a:r>
            <a:r>
              <a:rPr lang="en-US" dirty="0" err="1">
                <a:sym typeface="Wingdings" pitchFamily="2" charset="2"/>
              </a:rPr>
              <a:t>lệnh</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bộ</a:t>
            </a:r>
            <a:r>
              <a:rPr lang="en-US" dirty="0">
                <a:sym typeface="Wingdings" pitchFamily="2" charset="2"/>
              </a:rPr>
              <a:t> </a:t>
            </a:r>
            <a:r>
              <a:rPr lang="en-US" dirty="0" err="1">
                <a:sym typeface="Wingdings" pitchFamily="2" charset="2"/>
              </a:rPr>
              <a:t>nhớ</a:t>
            </a:r>
            <a:r>
              <a:rPr lang="en-US" dirty="0">
                <a:sym typeface="Wingdings" pitchFamily="2" charset="2"/>
              </a:rPr>
              <a:t> </a:t>
            </a:r>
            <a:r>
              <a:rPr lang="en-US" dirty="0" err="1">
                <a:sym typeface="Wingdings" pitchFamily="2" charset="2"/>
              </a:rPr>
              <a:t>chính</a:t>
            </a:r>
            <a:r>
              <a:rPr lang="en-US" dirty="0">
                <a:sym typeface="Wingdings" pitchFamily="2" charset="2"/>
              </a:rPr>
              <a:t>  </a:t>
            </a:r>
            <a:r>
              <a:rPr lang="en-US" dirty="0" err="1">
                <a:sym typeface="Wingdings" pitchFamily="2" charset="2"/>
              </a:rPr>
              <a:t>phủ</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khối</a:t>
            </a:r>
            <a:r>
              <a:rPr lang="en-US" dirty="0">
                <a:sym typeface="Wingdings" pitchFamily="2" charset="2"/>
              </a:rPr>
              <a:t> </a:t>
            </a:r>
            <a:r>
              <a:rPr lang="en-US" dirty="0" err="1">
                <a:sym typeface="Wingdings" pitchFamily="2" charset="2"/>
              </a:rPr>
              <a:t>lệnh</a:t>
            </a:r>
            <a:r>
              <a:rPr lang="en-US" dirty="0">
                <a:sym typeface="Wingdings" pitchFamily="2" charset="2"/>
              </a:rPr>
              <a:t> </a:t>
            </a:r>
            <a:r>
              <a:rPr lang="en-US" dirty="0" err="1">
                <a:sym typeface="Wingdings" pitchFamily="2" charset="2"/>
              </a:rPr>
              <a:t>của</a:t>
            </a:r>
            <a:r>
              <a:rPr lang="en-US" dirty="0">
                <a:sym typeface="Wingdings" pitchFamily="2" charset="2"/>
              </a:rPr>
              <a:t> </a:t>
            </a:r>
            <a:r>
              <a:rPr lang="en-US" dirty="0" err="1">
                <a:sym typeface="Wingdings" pitchFamily="2" charset="2"/>
              </a:rPr>
              <a:t>vòng</a:t>
            </a:r>
            <a:r>
              <a:rPr lang="en-US" dirty="0">
                <a:sym typeface="Wingdings" pitchFamily="2" charset="2"/>
              </a:rPr>
              <a:t> </a:t>
            </a:r>
            <a:r>
              <a:rPr lang="en-US" dirty="0" err="1">
                <a:sym typeface="Wingdings" pitchFamily="2" charset="2"/>
              </a:rPr>
              <a:t>lặp</a:t>
            </a:r>
            <a:r>
              <a:rPr lang="en-US" dirty="0">
                <a:sym typeface="Wingdings" pitchFamily="2" charset="2"/>
              </a:rPr>
              <a:t>.</a:t>
            </a:r>
            <a:endParaRPr lang="en-AU" dirty="0">
              <a:sym typeface="Wingdings" pitchFamily="2" charset="2"/>
            </a:endParaRPr>
          </a:p>
        </p:txBody>
      </p:sp>
      <p:grpSp>
        <p:nvGrpSpPr>
          <p:cNvPr id="253956" name="Group 4"/>
          <p:cNvGrpSpPr>
            <a:grpSpLocks/>
          </p:cNvGrpSpPr>
          <p:nvPr/>
        </p:nvGrpSpPr>
        <p:grpSpPr bwMode="auto">
          <a:xfrm>
            <a:off x="6732588" y="2327275"/>
            <a:ext cx="2159000" cy="2555875"/>
            <a:chOff x="4241" y="1466"/>
            <a:chExt cx="1360" cy="1610"/>
          </a:xfrm>
        </p:grpSpPr>
        <p:sp>
          <p:nvSpPr>
            <p:cNvPr id="253957" name="Rectangle 5"/>
            <p:cNvSpPr>
              <a:spLocks noChangeArrowheads="1"/>
            </p:cNvSpPr>
            <p:nvPr/>
          </p:nvSpPr>
          <p:spPr bwMode="auto">
            <a:xfrm>
              <a:off x="4785" y="1466"/>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Instruction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3958" name="Rectangle 6"/>
            <p:cNvSpPr>
              <a:spLocks noChangeArrowheads="1"/>
            </p:cNvSpPr>
            <p:nvPr/>
          </p:nvSpPr>
          <p:spPr bwMode="auto">
            <a:xfrm>
              <a:off x="4785" y="1788"/>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Instruction 2</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3959" name="Rectangle 7"/>
            <p:cNvSpPr>
              <a:spLocks noChangeArrowheads="1"/>
            </p:cNvSpPr>
            <p:nvPr/>
          </p:nvSpPr>
          <p:spPr bwMode="auto">
            <a:xfrm>
              <a:off x="4785" y="2105"/>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Instruction 3</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3960" name="Rectangle 8"/>
            <p:cNvSpPr>
              <a:spLocks noChangeArrowheads="1"/>
            </p:cNvSpPr>
            <p:nvPr/>
          </p:nvSpPr>
          <p:spPr bwMode="auto">
            <a:xfrm>
              <a:off x="4785" y="2422"/>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Instruction 4</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3961" name="Rectangle 9"/>
            <p:cNvSpPr>
              <a:spLocks noChangeArrowheads="1"/>
            </p:cNvSpPr>
            <p:nvPr/>
          </p:nvSpPr>
          <p:spPr bwMode="auto">
            <a:xfrm>
              <a:off x="4785" y="2750"/>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Instruction 5</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3962" name="Text Box 10"/>
            <p:cNvSpPr txBox="1">
              <a:spLocks noChangeArrowheads="1"/>
            </p:cNvSpPr>
            <p:nvPr/>
          </p:nvSpPr>
          <p:spPr bwMode="auto">
            <a:xfrm>
              <a:off x="4241" y="2750"/>
              <a:ext cx="54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End of loop</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3963" name="Text Box 11"/>
            <p:cNvSpPr txBox="1">
              <a:spLocks noChangeArrowheads="1"/>
            </p:cNvSpPr>
            <p:nvPr/>
          </p:nvSpPr>
          <p:spPr bwMode="auto">
            <a:xfrm>
              <a:off x="4241" y="1480"/>
              <a:ext cx="54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Start of loop</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3956"/>
                                        </p:tgtEl>
                                        <p:attrNameLst>
                                          <p:attrName>style.visibility</p:attrName>
                                        </p:attrNameLst>
                                      </p:cBhvr>
                                      <p:to>
                                        <p:strVal val="visible"/>
                                      </p:to>
                                    </p:set>
                                    <p:animEffect transition="in" filter="blinds(horizontal)">
                                      <p:cBhvr>
                                        <p:cTn id="7" dur="500"/>
                                        <p:tgtEl>
                                          <p:spTgt spid="25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5915-AF09-4F5D-B6CA-A56838081D5F}"/>
              </a:ext>
            </a:extLst>
          </p:cNvPr>
          <p:cNvSpPr>
            <a:spLocks noGrp="1"/>
          </p:cNvSpPr>
          <p:nvPr>
            <p:ph type="title"/>
          </p:nvPr>
        </p:nvSpPr>
        <p:spPr/>
        <p:txBody>
          <a:bodyPr/>
          <a:lstStyle/>
          <a:p>
            <a:r>
              <a:rPr lang="en-US" dirty="0" err="1"/>
              <a:t>Ví</a:t>
            </a:r>
            <a:r>
              <a:rPr lang="en-US" dirty="0"/>
              <a:t> </a:t>
            </a:r>
            <a:r>
              <a:rPr lang="en-US" dirty="0" err="1"/>
              <a:t>dụ</a:t>
            </a:r>
            <a:endParaRPr lang="en-SG" dirty="0"/>
          </a:p>
        </p:txBody>
      </p:sp>
      <p:sp>
        <p:nvSpPr>
          <p:cNvPr id="3" name="Content Placeholder 2">
            <a:extLst>
              <a:ext uri="{FF2B5EF4-FFF2-40B4-BE49-F238E27FC236}">
                <a16:creationId xmlns:a16="http://schemas.microsoft.com/office/drawing/2014/main" id="{3AD1E5A4-C316-4D86-9FA8-41B951840602}"/>
              </a:ext>
            </a:extLst>
          </p:cNvPr>
          <p:cNvSpPr>
            <a:spLocks noGrp="1"/>
          </p:cNvSpPr>
          <p:nvPr>
            <p:ph idx="1"/>
          </p:nvPr>
        </p:nvSpPr>
        <p:spPr/>
        <p:txBody>
          <a:bodyPr/>
          <a:lstStyle/>
          <a:p>
            <a:r>
              <a:rPr lang="en-US" dirty="0"/>
              <a:t>Cache A:</a:t>
            </a:r>
          </a:p>
          <a:p>
            <a:pPr lvl="1"/>
            <a:r>
              <a:rPr lang="en-SG" dirty="0"/>
              <a:t> H=0.8;</a:t>
            </a:r>
          </a:p>
          <a:p>
            <a:pPr lvl="1"/>
            <a:r>
              <a:rPr lang="en-SG" dirty="0" err="1"/>
              <a:t>Thời</a:t>
            </a:r>
            <a:r>
              <a:rPr lang="en-SG" dirty="0"/>
              <a:t> </a:t>
            </a:r>
            <a:r>
              <a:rPr lang="en-SG" dirty="0" err="1"/>
              <a:t>gian</a:t>
            </a:r>
            <a:r>
              <a:rPr lang="en-SG" dirty="0"/>
              <a:t> </a:t>
            </a:r>
            <a:r>
              <a:rPr lang="en-SG" dirty="0" err="1"/>
              <a:t>xử</a:t>
            </a:r>
            <a:r>
              <a:rPr lang="en-SG" dirty="0"/>
              <a:t> </a:t>
            </a:r>
            <a:r>
              <a:rPr lang="en-SG" dirty="0" err="1"/>
              <a:t>lý</a:t>
            </a:r>
            <a:r>
              <a:rPr lang="en-SG" dirty="0"/>
              <a:t> 1 miss = 100ns</a:t>
            </a:r>
          </a:p>
          <a:p>
            <a:endParaRPr lang="en-SG" dirty="0"/>
          </a:p>
          <a:p>
            <a:r>
              <a:rPr lang="en-SG" dirty="0"/>
              <a:t>Cache B:</a:t>
            </a:r>
          </a:p>
          <a:p>
            <a:pPr lvl="1"/>
            <a:r>
              <a:rPr lang="en-SG" dirty="0"/>
              <a:t>H=0.7;</a:t>
            </a:r>
          </a:p>
          <a:p>
            <a:pPr lvl="1"/>
            <a:r>
              <a:rPr lang="en-SG" dirty="0" err="1"/>
              <a:t>Thời</a:t>
            </a:r>
            <a:r>
              <a:rPr lang="en-SG" dirty="0"/>
              <a:t> </a:t>
            </a:r>
            <a:r>
              <a:rPr lang="en-SG" dirty="0" err="1"/>
              <a:t>gian</a:t>
            </a:r>
            <a:r>
              <a:rPr lang="en-SG" dirty="0"/>
              <a:t> </a:t>
            </a:r>
            <a:r>
              <a:rPr lang="en-SG" dirty="0" err="1"/>
              <a:t>xử</a:t>
            </a:r>
            <a:r>
              <a:rPr lang="en-SG" dirty="0"/>
              <a:t> </a:t>
            </a:r>
            <a:r>
              <a:rPr lang="en-SG" dirty="0" err="1"/>
              <a:t>lý</a:t>
            </a:r>
            <a:r>
              <a:rPr lang="en-SG" dirty="0"/>
              <a:t> 1 miss = 30ns</a:t>
            </a:r>
          </a:p>
          <a:p>
            <a:pPr lvl="1"/>
            <a:endParaRPr lang="en-SG" dirty="0"/>
          </a:p>
          <a:p>
            <a:pPr lvl="1"/>
            <a:endParaRPr lang="en-SG" dirty="0"/>
          </a:p>
          <a:p>
            <a:r>
              <a:rPr lang="en-SG" dirty="0"/>
              <a:t>CPU </a:t>
            </a:r>
            <a:r>
              <a:rPr lang="en-SG" dirty="0" err="1"/>
              <a:t>truy</a:t>
            </a:r>
            <a:r>
              <a:rPr lang="en-SG" dirty="0"/>
              <a:t> cache 100 </a:t>
            </a:r>
            <a:r>
              <a:rPr lang="en-SG" dirty="0" err="1"/>
              <a:t>lần</a:t>
            </a:r>
            <a:r>
              <a:rPr lang="en-SG" dirty="0"/>
              <a:t>:</a:t>
            </a:r>
          </a:p>
          <a:p>
            <a:pPr lvl="1"/>
            <a:r>
              <a:rPr lang="en-SG" dirty="0"/>
              <a:t>Cache A: 2000ns</a:t>
            </a:r>
          </a:p>
          <a:p>
            <a:pPr lvl="1"/>
            <a:r>
              <a:rPr lang="en-SG" dirty="0"/>
              <a:t>Cache B: 900ns</a:t>
            </a:r>
          </a:p>
          <a:p>
            <a:endParaRPr lang="en-SG" dirty="0"/>
          </a:p>
        </p:txBody>
      </p:sp>
    </p:spTree>
    <p:extLst>
      <p:ext uri="{BB962C8B-B14F-4D97-AF65-F5344CB8AC3E}">
        <p14:creationId xmlns:p14="http://schemas.microsoft.com/office/powerpoint/2010/main" val="1867879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AU" dirty="0"/>
              <a:t>3.b</a:t>
            </a:r>
            <a:r>
              <a:rPr lang="en-US" dirty="0"/>
              <a:t> </a:t>
            </a:r>
            <a:r>
              <a:rPr lang="en-US" dirty="0" err="1"/>
              <a:t>Trao</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giữa</a:t>
            </a:r>
            <a:r>
              <a:rPr lang="en-US" dirty="0"/>
              <a:t> CPU-Cache-Mem</a:t>
            </a:r>
            <a:endParaRPr lang="en-AU" dirty="0"/>
          </a:p>
        </p:txBody>
      </p:sp>
      <p:sp>
        <p:nvSpPr>
          <p:cNvPr id="254979" name="Rectangle 3"/>
          <p:cNvSpPr>
            <a:spLocks noGrp="1" noChangeArrowheads="1"/>
          </p:cNvSpPr>
          <p:nvPr>
            <p:ph type="body" idx="1"/>
          </p:nvPr>
        </p:nvSpPr>
        <p:spPr>
          <a:xfrm>
            <a:off x="228600" y="1524000"/>
            <a:ext cx="8756650" cy="2438400"/>
          </a:xfrm>
        </p:spPr>
        <p:txBody>
          <a:bodyPr/>
          <a:lstStyle/>
          <a:p>
            <a:r>
              <a:rPr lang="en-US" dirty="0"/>
              <a:t>CPU </a:t>
            </a:r>
            <a:r>
              <a:rPr lang="en-US" dirty="0" err="1"/>
              <a:t>đọc</a:t>
            </a:r>
            <a:r>
              <a:rPr lang="en-US" dirty="0"/>
              <a:t>/</a:t>
            </a:r>
            <a:r>
              <a:rPr lang="en-US" dirty="0" err="1"/>
              <a:t>ghi</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dữ</a:t>
            </a:r>
            <a:r>
              <a:rPr lang="en-US" dirty="0"/>
              <a:t> </a:t>
            </a:r>
            <a:r>
              <a:rPr lang="en-US" dirty="0" err="1"/>
              <a:t>liệu</a:t>
            </a:r>
            <a:r>
              <a:rPr lang="en-US" dirty="0"/>
              <a:t> </a:t>
            </a:r>
            <a:r>
              <a:rPr lang="en-US" dirty="0" err="1"/>
              <a:t>đơn</a:t>
            </a:r>
            <a:r>
              <a:rPr lang="en-US" dirty="0"/>
              <a:t> </a:t>
            </a:r>
            <a:r>
              <a:rPr lang="en-US" dirty="0" err="1"/>
              <a:t>lẻ</a:t>
            </a:r>
            <a:r>
              <a:rPr lang="en-US" dirty="0"/>
              <a:t> </a:t>
            </a:r>
            <a:r>
              <a:rPr lang="en-US" dirty="0" err="1"/>
              <a:t>với</a:t>
            </a:r>
            <a:r>
              <a:rPr lang="en-US" dirty="0"/>
              <a:t> cache</a:t>
            </a:r>
          </a:p>
          <a:p>
            <a:pPr lvl="1"/>
            <a:r>
              <a:rPr lang="en-US" dirty="0" err="1"/>
              <a:t>Tại</a:t>
            </a:r>
            <a:r>
              <a:rPr lang="en-US" dirty="0"/>
              <a:t> </a:t>
            </a:r>
            <a:r>
              <a:rPr lang="en-US" dirty="0" err="1"/>
              <a:t>sao</a:t>
            </a:r>
            <a:r>
              <a:rPr lang="en-US" dirty="0"/>
              <a:t>?</a:t>
            </a:r>
          </a:p>
          <a:p>
            <a:r>
              <a:rPr lang="en-US" dirty="0"/>
              <a:t>Cache </a:t>
            </a:r>
            <a:r>
              <a:rPr lang="en-US" dirty="0" err="1"/>
              <a:t>đọc</a:t>
            </a:r>
            <a:r>
              <a:rPr lang="en-US" dirty="0"/>
              <a:t>/</a:t>
            </a:r>
            <a:r>
              <a:rPr lang="en-US" dirty="0" err="1"/>
              <a:t>ghi</a:t>
            </a:r>
            <a:r>
              <a:rPr lang="en-US" dirty="0"/>
              <a:t> </a:t>
            </a:r>
            <a:r>
              <a:rPr lang="en-US" dirty="0" err="1"/>
              <a:t>các</a:t>
            </a:r>
            <a:r>
              <a:rPr lang="en-US" dirty="0"/>
              <a:t> </a:t>
            </a:r>
            <a:r>
              <a:rPr lang="en-US" dirty="0" err="1"/>
              <a:t>khối</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với</a:t>
            </a:r>
            <a:r>
              <a:rPr lang="en-US" dirty="0"/>
              <a:t> </a:t>
            </a:r>
            <a:r>
              <a:rPr lang="en-US" dirty="0" err="1"/>
              <a:t>bộ</a:t>
            </a:r>
            <a:r>
              <a:rPr lang="en-US" dirty="0"/>
              <a:t> </a:t>
            </a:r>
            <a:r>
              <a:rPr lang="en-US" dirty="0" err="1"/>
              <a:t>nhớ</a:t>
            </a:r>
            <a:r>
              <a:rPr lang="en-US" dirty="0"/>
              <a:t> </a:t>
            </a:r>
            <a:r>
              <a:rPr lang="en-US" dirty="0" err="1"/>
              <a:t>chính</a:t>
            </a:r>
            <a:endParaRPr lang="en-US" dirty="0"/>
          </a:p>
          <a:p>
            <a:pPr lvl="1"/>
            <a:r>
              <a:rPr lang="en-US" dirty="0" err="1"/>
              <a:t>Tại</a:t>
            </a:r>
            <a:r>
              <a:rPr lang="en-US" dirty="0"/>
              <a:t> </a:t>
            </a:r>
            <a:r>
              <a:rPr lang="en-US" dirty="0" err="1"/>
              <a:t>sao</a:t>
            </a:r>
            <a:r>
              <a:rPr lang="en-US" dirty="0"/>
              <a:t>?</a:t>
            </a:r>
            <a:endParaRPr lang="en-AU" dirty="0"/>
          </a:p>
        </p:txBody>
      </p:sp>
      <p:grpSp>
        <p:nvGrpSpPr>
          <p:cNvPr id="254980" name="Group 4"/>
          <p:cNvGrpSpPr>
            <a:grpSpLocks/>
          </p:cNvGrpSpPr>
          <p:nvPr/>
        </p:nvGrpSpPr>
        <p:grpSpPr bwMode="auto">
          <a:xfrm>
            <a:off x="1600200" y="4038600"/>
            <a:ext cx="5903913" cy="1377950"/>
            <a:chOff x="1096" y="3067"/>
            <a:chExt cx="3719" cy="868"/>
          </a:xfrm>
        </p:grpSpPr>
        <p:sp>
          <p:nvSpPr>
            <p:cNvPr id="254981" name="Text Box 5"/>
            <p:cNvSpPr txBox="1">
              <a:spLocks noChangeArrowheads="1"/>
            </p:cNvSpPr>
            <p:nvPr/>
          </p:nvSpPr>
          <p:spPr bwMode="auto">
            <a:xfrm>
              <a:off x="1096" y="3067"/>
              <a:ext cx="952"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ctr" defTabSz="914400" rtl="0" eaLnBrk="0" fontAlgn="base" latinLnBrk="0" hangingPunct="0">
                <a:lnSpc>
                  <a:spcPct val="15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CPU</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4982" name="Text Box 6"/>
            <p:cNvSpPr txBox="1">
              <a:spLocks noChangeArrowheads="1"/>
            </p:cNvSpPr>
            <p:nvPr/>
          </p:nvSpPr>
          <p:spPr bwMode="auto">
            <a:xfrm>
              <a:off x="2472" y="3067"/>
              <a:ext cx="952"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ctr" defTabSz="914400" rtl="0" eaLnBrk="0" fontAlgn="base" latinLnBrk="0" hangingPunct="0">
                <a:lnSpc>
                  <a:spcPct val="15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Cache</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4983" name="Line 7"/>
            <p:cNvSpPr>
              <a:spLocks noChangeShapeType="1"/>
            </p:cNvSpPr>
            <p:nvPr/>
          </p:nvSpPr>
          <p:spPr bwMode="auto">
            <a:xfrm>
              <a:off x="2061" y="3173"/>
              <a:ext cx="39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4984" name="Line 8"/>
            <p:cNvSpPr>
              <a:spLocks noChangeShapeType="1"/>
            </p:cNvSpPr>
            <p:nvPr/>
          </p:nvSpPr>
          <p:spPr bwMode="auto">
            <a:xfrm>
              <a:off x="2061" y="3382"/>
              <a:ext cx="39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4985" name="Text Box 9"/>
            <p:cNvSpPr txBox="1">
              <a:spLocks noChangeArrowheads="1"/>
            </p:cNvSpPr>
            <p:nvPr/>
          </p:nvSpPr>
          <p:spPr bwMode="auto">
            <a:xfrm>
              <a:off x="3863" y="3067"/>
              <a:ext cx="952"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ctr" defTabSz="914400" rtl="0" eaLnBrk="0" fontAlgn="base" latinLnBrk="0" hangingPunct="0">
                <a:lnSpc>
                  <a:spcPct val="15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Memory</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4986" name="Line 10"/>
            <p:cNvSpPr>
              <a:spLocks noChangeShapeType="1"/>
            </p:cNvSpPr>
            <p:nvPr/>
          </p:nvSpPr>
          <p:spPr bwMode="auto">
            <a:xfrm>
              <a:off x="3452" y="3173"/>
              <a:ext cx="39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4987" name="Line 11"/>
            <p:cNvSpPr>
              <a:spLocks noChangeShapeType="1"/>
            </p:cNvSpPr>
            <p:nvPr/>
          </p:nvSpPr>
          <p:spPr bwMode="auto">
            <a:xfrm>
              <a:off x="3452" y="3382"/>
              <a:ext cx="39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4988" name="Text Box 12"/>
            <p:cNvSpPr txBox="1">
              <a:spLocks noChangeArrowheads="1"/>
            </p:cNvSpPr>
            <p:nvPr/>
          </p:nvSpPr>
          <p:spPr bwMode="auto">
            <a:xfrm>
              <a:off x="1927" y="3469"/>
              <a:ext cx="77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Individual </a:t>
              </a:r>
              <a:b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data items:</a:t>
              </a:r>
              <a:b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byte, word</a:t>
              </a:r>
            </a:p>
          </p:txBody>
        </p:sp>
        <p:sp>
          <p:nvSpPr>
            <p:cNvPr id="254989" name="Text Box 13"/>
            <p:cNvSpPr txBox="1">
              <a:spLocks noChangeArrowheads="1"/>
            </p:cNvSpPr>
            <p:nvPr/>
          </p:nvSpPr>
          <p:spPr bwMode="auto">
            <a:xfrm>
              <a:off x="3334" y="3475"/>
              <a:ext cx="8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Block of </a:t>
              </a:r>
              <a:b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400" b="0" i="0" u="none" strike="noStrike" kern="1200" cap="none" spc="0" normalizeH="0" baseline="0" noProof="0">
                  <a:ln>
                    <a:noFill/>
                  </a:ln>
                  <a:solidFill>
                    <a:srgbClr val="000000"/>
                  </a:solidFill>
                  <a:effectLst/>
                  <a:uLnTx/>
                  <a:uFillTx/>
                  <a:latin typeface="Verdana" pitchFamily="34" charset="0"/>
                  <a:ea typeface="+mn-ea"/>
                  <a:cs typeface="+mn-cs"/>
                </a:rPr>
                <a:t>data: 16, 32, 64 bytes</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AU" dirty="0"/>
              <a:t>3.b</a:t>
            </a:r>
            <a:r>
              <a:rPr lang="en-US" dirty="0"/>
              <a:t> </a:t>
            </a:r>
            <a:r>
              <a:rPr lang="en-US" dirty="0" err="1"/>
              <a:t>Hệ</a:t>
            </a:r>
            <a:r>
              <a:rPr lang="en-US" dirty="0"/>
              <a:t> </a:t>
            </a:r>
            <a:r>
              <a:rPr lang="en-US" dirty="0" err="1"/>
              <a:t>số</a:t>
            </a:r>
            <a:r>
              <a:rPr lang="en-US" dirty="0"/>
              <a:t> hit </a:t>
            </a:r>
            <a:r>
              <a:rPr lang="en-US" dirty="0" err="1"/>
              <a:t>và</a:t>
            </a:r>
            <a:r>
              <a:rPr lang="en-US" dirty="0"/>
              <a:t> miss</a:t>
            </a:r>
            <a:endParaRPr lang="en-AU" dirty="0"/>
          </a:p>
        </p:txBody>
      </p:sp>
      <p:sp>
        <p:nvSpPr>
          <p:cNvPr id="256003" name="Rectangle 3"/>
          <p:cNvSpPr>
            <a:spLocks noGrp="1" noChangeArrowheads="1"/>
          </p:cNvSpPr>
          <p:nvPr>
            <p:ph type="body" idx="1"/>
          </p:nvPr>
        </p:nvSpPr>
        <p:spPr/>
        <p:txBody>
          <a:bodyPr/>
          <a:lstStyle/>
          <a:p>
            <a:r>
              <a:rPr lang="en-AU" i="1" dirty="0"/>
              <a:t>Hit</a:t>
            </a:r>
            <a:r>
              <a:rPr lang="en-AU" dirty="0"/>
              <a:t> (</a:t>
            </a:r>
            <a:r>
              <a:rPr lang="en-AU" dirty="0" err="1"/>
              <a:t>đoán</a:t>
            </a:r>
            <a:r>
              <a:rPr lang="en-AU" dirty="0"/>
              <a:t> </a:t>
            </a:r>
            <a:r>
              <a:rPr lang="en-AU" dirty="0" err="1"/>
              <a:t>trúng</a:t>
            </a:r>
            <a:r>
              <a:rPr lang="en-AU" dirty="0"/>
              <a:t>) </a:t>
            </a:r>
            <a:r>
              <a:rPr lang="en-AU" dirty="0" err="1"/>
              <a:t>là</a:t>
            </a:r>
            <a:r>
              <a:rPr lang="en-AU" dirty="0"/>
              <a:t> </a:t>
            </a:r>
            <a:r>
              <a:rPr lang="en-AU" dirty="0" err="1"/>
              <a:t>một</a:t>
            </a:r>
            <a:r>
              <a:rPr lang="en-AU" dirty="0"/>
              <a:t> </a:t>
            </a:r>
            <a:r>
              <a:rPr lang="en-AU" dirty="0" err="1"/>
              <a:t>sự</a:t>
            </a:r>
            <a:r>
              <a:rPr lang="en-AU" dirty="0"/>
              <a:t> </a:t>
            </a:r>
            <a:r>
              <a:rPr lang="en-AU" dirty="0" err="1"/>
              <a:t>kiện</a:t>
            </a:r>
            <a:r>
              <a:rPr lang="en-AU" dirty="0"/>
              <a:t> </a:t>
            </a:r>
            <a:r>
              <a:rPr lang="en-AU" dirty="0" err="1"/>
              <a:t>mà</a:t>
            </a:r>
            <a:r>
              <a:rPr lang="en-AU" dirty="0"/>
              <a:t> CPU </a:t>
            </a:r>
            <a:r>
              <a:rPr lang="en-AU" dirty="0" err="1"/>
              <a:t>truy</a:t>
            </a:r>
            <a:r>
              <a:rPr lang="en-AU" dirty="0"/>
              <a:t> </a:t>
            </a:r>
            <a:r>
              <a:rPr lang="en-AU" dirty="0" err="1"/>
              <a:t>nhập</a:t>
            </a:r>
            <a:r>
              <a:rPr lang="en-AU" dirty="0"/>
              <a:t> </a:t>
            </a:r>
            <a:r>
              <a:rPr lang="en-AU" dirty="0" err="1"/>
              <a:t>một</a:t>
            </a:r>
            <a:r>
              <a:rPr lang="en-AU" dirty="0"/>
              <a:t> </a:t>
            </a:r>
            <a:r>
              <a:rPr lang="en-AU" dirty="0" err="1"/>
              <a:t>mục</a:t>
            </a:r>
            <a:r>
              <a:rPr lang="en-AU" dirty="0"/>
              <a:t> tin </a:t>
            </a:r>
            <a:r>
              <a:rPr lang="en-AU" dirty="0" err="1"/>
              <a:t>có</a:t>
            </a:r>
            <a:r>
              <a:rPr lang="en-AU" dirty="0"/>
              <a:t> ở </a:t>
            </a:r>
            <a:r>
              <a:rPr lang="en-AU" dirty="0" err="1"/>
              <a:t>trong</a:t>
            </a:r>
            <a:r>
              <a:rPr lang="en-AU" dirty="0"/>
              <a:t> cache:</a:t>
            </a:r>
          </a:p>
          <a:p>
            <a:pPr lvl="1"/>
            <a:r>
              <a:rPr lang="en-AU" dirty="0" err="1"/>
              <a:t>Xác</a:t>
            </a:r>
            <a:r>
              <a:rPr lang="en-AU" dirty="0"/>
              <a:t> </a:t>
            </a:r>
            <a:r>
              <a:rPr lang="en-AU" dirty="0" err="1"/>
              <a:t>suất</a:t>
            </a:r>
            <a:r>
              <a:rPr lang="en-AU" dirty="0"/>
              <a:t> </a:t>
            </a:r>
            <a:r>
              <a:rPr lang="en-AU" dirty="0" err="1"/>
              <a:t>để</a:t>
            </a:r>
            <a:r>
              <a:rPr lang="en-AU" dirty="0"/>
              <a:t> </a:t>
            </a:r>
            <a:r>
              <a:rPr lang="en-AU" dirty="0" err="1"/>
              <a:t>có</a:t>
            </a:r>
            <a:r>
              <a:rPr lang="en-AU" dirty="0"/>
              <a:t> </a:t>
            </a:r>
            <a:r>
              <a:rPr lang="en-AU" dirty="0" err="1"/>
              <a:t>một</a:t>
            </a:r>
            <a:r>
              <a:rPr lang="en-AU" dirty="0"/>
              <a:t> hit </a:t>
            </a:r>
            <a:r>
              <a:rPr lang="en-AU" dirty="0" err="1"/>
              <a:t>gọi</a:t>
            </a:r>
            <a:r>
              <a:rPr lang="en-AU" dirty="0"/>
              <a:t> </a:t>
            </a:r>
            <a:r>
              <a:rPr lang="en-AU" dirty="0" err="1"/>
              <a:t>là</a:t>
            </a:r>
            <a:r>
              <a:rPr lang="en-AU" dirty="0"/>
              <a:t> </a:t>
            </a:r>
            <a:r>
              <a:rPr lang="en-AU" dirty="0" err="1"/>
              <a:t>hệ</a:t>
            </a:r>
            <a:r>
              <a:rPr lang="en-AU" dirty="0"/>
              <a:t> </a:t>
            </a:r>
            <a:r>
              <a:rPr lang="en-AU" dirty="0" err="1"/>
              <a:t>số</a:t>
            </a:r>
            <a:r>
              <a:rPr lang="en-AU" dirty="0"/>
              <a:t> hit, </a:t>
            </a:r>
            <a:r>
              <a:rPr lang="en-AU" dirty="0" err="1"/>
              <a:t>hoặc</a:t>
            </a:r>
            <a:r>
              <a:rPr lang="en-AU" dirty="0"/>
              <a:t> </a:t>
            </a:r>
            <a:r>
              <a:rPr lang="en-AU" i="1" dirty="0"/>
              <a:t>H</a:t>
            </a:r>
            <a:r>
              <a:rPr lang="en-AU" dirty="0"/>
              <a:t>.</a:t>
            </a:r>
          </a:p>
          <a:p>
            <a:pPr lvl="1"/>
            <a:r>
              <a:rPr lang="en-AU" dirty="0"/>
              <a:t>0 &lt;= H &lt;= 1</a:t>
            </a:r>
          </a:p>
          <a:p>
            <a:pPr lvl="1"/>
            <a:r>
              <a:rPr lang="en-AU" dirty="0" err="1"/>
              <a:t>Hệ</a:t>
            </a:r>
            <a:r>
              <a:rPr lang="en-AU" dirty="0"/>
              <a:t> </a:t>
            </a:r>
            <a:r>
              <a:rPr lang="en-AU" dirty="0" err="1"/>
              <a:t>số</a:t>
            </a:r>
            <a:r>
              <a:rPr lang="en-AU" dirty="0"/>
              <a:t> hit </a:t>
            </a:r>
            <a:r>
              <a:rPr lang="en-AU" dirty="0" err="1"/>
              <a:t>càng</a:t>
            </a:r>
            <a:r>
              <a:rPr lang="en-AU" dirty="0"/>
              <a:t> </a:t>
            </a:r>
            <a:r>
              <a:rPr lang="en-AU" dirty="0" err="1"/>
              <a:t>cao</a:t>
            </a:r>
            <a:r>
              <a:rPr lang="en-AU" dirty="0"/>
              <a:t> </a:t>
            </a:r>
            <a:r>
              <a:rPr lang="en-AU" dirty="0" err="1"/>
              <a:t>thì</a:t>
            </a:r>
            <a:r>
              <a:rPr lang="en-AU" dirty="0"/>
              <a:t> </a:t>
            </a:r>
            <a:r>
              <a:rPr lang="en-AU" dirty="0" err="1"/>
              <a:t>hiệu</a:t>
            </a:r>
            <a:r>
              <a:rPr lang="en-AU" dirty="0"/>
              <a:t> </a:t>
            </a:r>
            <a:r>
              <a:rPr lang="en-AU" dirty="0" err="1"/>
              <a:t>quả</a:t>
            </a:r>
            <a:r>
              <a:rPr lang="en-AU" dirty="0"/>
              <a:t> </a:t>
            </a:r>
            <a:r>
              <a:rPr lang="en-AU" dirty="0" err="1"/>
              <a:t>của</a:t>
            </a:r>
            <a:r>
              <a:rPr lang="en-AU" dirty="0"/>
              <a:t> cache </a:t>
            </a:r>
            <a:r>
              <a:rPr lang="en-AU" dirty="0" err="1"/>
              <a:t>càng</a:t>
            </a:r>
            <a:r>
              <a:rPr lang="en-AU" dirty="0"/>
              <a:t> </a:t>
            </a:r>
            <a:r>
              <a:rPr lang="en-AU" dirty="0" err="1"/>
              <a:t>cao</a:t>
            </a:r>
            <a:r>
              <a:rPr lang="en-AU" dirty="0"/>
              <a:t>.</a:t>
            </a:r>
          </a:p>
          <a:p>
            <a:r>
              <a:rPr lang="en-AU" i="1" dirty="0"/>
              <a:t>Miss</a:t>
            </a:r>
            <a:r>
              <a:rPr lang="en-AU" dirty="0"/>
              <a:t> (</a:t>
            </a:r>
            <a:r>
              <a:rPr lang="en-AU" dirty="0" err="1"/>
              <a:t>đoán</a:t>
            </a:r>
            <a:r>
              <a:rPr lang="en-AU" dirty="0"/>
              <a:t> </a:t>
            </a:r>
            <a:r>
              <a:rPr lang="en-AU" dirty="0" err="1"/>
              <a:t>trượt</a:t>
            </a:r>
            <a:r>
              <a:rPr lang="en-AU" dirty="0"/>
              <a:t>) </a:t>
            </a:r>
            <a:r>
              <a:rPr lang="en-AU" dirty="0" err="1"/>
              <a:t>là</a:t>
            </a:r>
            <a:r>
              <a:rPr lang="en-AU" dirty="0"/>
              <a:t> </a:t>
            </a:r>
            <a:r>
              <a:rPr lang="en-AU" dirty="0" err="1"/>
              <a:t>một</a:t>
            </a:r>
            <a:r>
              <a:rPr lang="en-AU" dirty="0"/>
              <a:t> </a:t>
            </a:r>
            <a:r>
              <a:rPr lang="en-AU" dirty="0" err="1"/>
              <a:t>sự</a:t>
            </a:r>
            <a:r>
              <a:rPr lang="en-AU" dirty="0"/>
              <a:t> </a:t>
            </a:r>
            <a:r>
              <a:rPr lang="en-AU" dirty="0" err="1"/>
              <a:t>kiện</a:t>
            </a:r>
            <a:r>
              <a:rPr lang="en-AU" dirty="0"/>
              <a:t> </a:t>
            </a:r>
            <a:r>
              <a:rPr lang="en-AU" dirty="0" err="1"/>
              <a:t>mà</a:t>
            </a:r>
            <a:r>
              <a:rPr lang="en-AU" dirty="0"/>
              <a:t> CPU </a:t>
            </a:r>
            <a:r>
              <a:rPr lang="en-AU" dirty="0" err="1"/>
              <a:t>truy</a:t>
            </a:r>
            <a:r>
              <a:rPr lang="en-AU" dirty="0"/>
              <a:t> </a:t>
            </a:r>
            <a:r>
              <a:rPr lang="en-AU" dirty="0" err="1"/>
              <a:t>nhập</a:t>
            </a:r>
            <a:r>
              <a:rPr lang="en-AU" dirty="0"/>
              <a:t> </a:t>
            </a:r>
            <a:r>
              <a:rPr lang="en-AU" dirty="0" err="1"/>
              <a:t>một</a:t>
            </a:r>
            <a:r>
              <a:rPr lang="en-AU" dirty="0"/>
              <a:t> </a:t>
            </a:r>
            <a:r>
              <a:rPr lang="en-AU" dirty="0" err="1"/>
              <a:t>mục</a:t>
            </a:r>
            <a:r>
              <a:rPr lang="en-AU" dirty="0"/>
              <a:t> tin </a:t>
            </a:r>
            <a:r>
              <a:rPr lang="en-AU" dirty="0" err="1"/>
              <a:t>không</a:t>
            </a:r>
            <a:r>
              <a:rPr lang="en-AU" dirty="0"/>
              <a:t> </a:t>
            </a:r>
            <a:r>
              <a:rPr lang="en-AU" dirty="0" err="1"/>
              <a:t>có</a:t>
            </a:r>
            <a:r>
              <a:rPr lang="en-AU" dirty="0"/>
              <a:t> ở </a:t>
            </a:r>
            <a:r>
              <a:rPr lang="en-AU" dirty="0" err="1"/>
              <a:t>trong</a:t>
            </a:r>
            <a:r>
              <a:rPr lang="en-AU" dirty="0"/>
              <a:t> cache:</a:t>
            </a:r>
          </a:p>
          <a:p>
            <a:pPr lvl="1"/>
            <a:r>
              <a:rPr lang="en-AU" dirty="0" err="1"/>
              <a:t>Xác</a:t>
            </a:r>
            <a:r>
              <a:rPr lang="en-AU" dirty="0"/>
              <a:t> </a:t>
            </a:r>
            <a:r>
              <a:rPr lang="en-AU" dirty="0" err="1"/>
              <a:t>suất</a:t>
            </a:r>
            <a:r>
              <a:rPr lang="en-AU" dirty="0"/>
              <a:t> </a:t>
            </a:r>
            <a:r>
              <a:rPr lang="en-AU" dirty="0" err="1"/>
              <a:t>của</a:t>
            </a:r>
            <a:r>
              <a:rPr lang="en-AU" dirty="0"/>
              <a:t> </a:t>
            </a:r>
            <a:r>
              <a:rPr lang="en-AU" dirty="0" err="1"/>
              <a:t>một</a:t>
            </a:r>
            <a:r>
              <a:rPr lang="en-AU" dirty="0"/>
              <a:t> miss </a:t>
            </a:r>
            <a:r>
              <a:rPr lang="en-AU" dirty="0" err="1"/>
              <a:t>gọi</a:t>
            </a:r>
            <a:r>
              <a:rPr lang="en-AU" dirty="0"/>
              <a:t> </a:t>
            </a:r>
            <a:r>
              <a:rPr lang="en-AU" dirty="0" err="1"/>
              <a:t>là</a:t>
            </a:r>
            <a:r>
              <a:rPr lang="en-AU" dirty="0"/>
              <a:t> </a:t>
            </a:r>
            <a:r>
              <a:rPr lang="en-AU" dirty="0" err="1"/>
              <a:t>hệ</a:t>
            </a:r>
            <a:r>
              <a:rPr lang="en-AU" dirty="0"/>
              <a:t> </a:t>
            </a:r>
            <a:r>
              <a:rPr lang="en-AU" dirty="0" err="1"/>
              <a:t>số</a:t>
            </a:r>
            <a:r>
              <a:rPr lang="en-AU" dirty="0"/>
              <a:t> miss, </a:t>
            </a:r>
            <a:r>
              <a:rPr lang="en-AU" dirty="0" err="1"/>
              <a:t>hoặc</a:t>
            </a:r>
            <a:r>
              <a:rPr lang="en-AU" dirty="0"/>
              <a:t> 1-</a:t>
            </a:r>
            <a:r>
              <a:rPr lang="en-AU" i="1" dirty="0"/>
              <a:t>H</a:t>
            </a:r>
            <a:r>
              <a:rPr lang="en-AU" dirty="0"/>
              <a:t>.</a:t>
            </a:r>
          </a:p>
          <a:p>
            <a:pPr lvl="1"/>
            <a:r>
              <a:rPr lang="en-AU" dirty="0"/>
              <a:t>0 &lt;= (1 – H) &lt;= 1</a:t>
            </a:r>
          </a:p>
          <a:p>
            <a:pPr lvl="1"/>
            <a:r>
              <a:rPr lang="en-US" dirty="0" err="1"/>
              <a:t>Hệ</a:t>
            </a:r>
            <a:r>
              <a:rPr lang="en-US" dirty="0"/>
              <a:t> </a:t>
            </a:r>
            <a:r>
              <a:rPr lang="en-US" dirty="0" err="1"/>
              <a:t>số</a:t>
            </a:r>
            <a:r>
              <a:rPr lang="en-US" dirty="0"/>
              <a:t> miss </a:t>
            </a:r>
            <a:r>
              <a:rPr lang="en-US" dirty="0" err="1"/>
              <a:t>thấp</a:t>
            </a:r>
            <a:r>
              <a:rPr lang="en-US" dirty="0"/>
              <a:t> </a:t>
            </a:r>
            <a:r>
              <a:rPr lang="en-AU" dirty="0" err="1"/>
              <a:t>thì</a:t>
            </a:r>
            <a:r>
              <a:rPr lang="en-AU" dirty="0"/>
              <a:t> </a:t>
            </a:r>
            <a:r>
              <a:rPr lang="en-AU" dirty="0" err="1"/>
              <a:t>hiệu</a:t>
            </a:r>
            <a:r>
              <a:rPr lang="en-AU" dirty="0"/>
              <a:t> </a:t>
            </a:r>
            <a:r>
              <a:rPr lang="en-AU" dirty="0" err="1"/>
              <a:t>quả</a:t>
            </a:r>
            <a:r>
              <a:rPr lang="en-AU" dirty="0"/>
              <a:t> </a:t>
            </a:r>
            <a:r>
              <a:rPr lang="en-AU" dirty="0" err="1"/>
              <a:t>của</a:t>
            </a:r>
            <a:r>
              <a:rPr lang="en-AU" dirty="0"/>
              <a:t> cache </a:t>
            </a:r>
            <a:r>
              <a:rPr lang="en-AU" dirty="0" err="1"/>
              <a:t>càng</a:t>
            </a:r>
            <a:r>
              <a:rPr lang="en-AU" dirty="0"/>
              <a:t> </a:t>
            </a:r>
            <a:r>
              <a:rPr lang="en-AU" dirty="0" err="1"/>
              <a:t>cao</a:t>
            </a:r>
            <a:r>
              <a:rPr lang="en-AU"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AU" dirty="0"/>
              <a:t>3.b</a:t>
            </a:r>
            <a:r>
              <a:rPr lang="en-US" dirty="0"/>
              <a:t> </a:t>
            </a:r>
            <a:r>
              <a:rPr lang="en-US" dirty="0" err="1"/>
              <a:t>Kiến</a:t>
            </a:r>
            <a:r>
              <a:rPr lang="en-US" dirty="0"/>
              <a:t> </a:t>
            </a:r>
            <a:r>
              <a:rPr lang="en-US" dirty="0" err="1"/>
              <a:t>trúc</a:t>
            </a:r>
            <a:r>
              <a:rPr lang="en-US" dirty="0"/>
              <a:t> cache – Look aside</a:t>
            </a:r>
            <a:endParaRPr lang="en-AU" dirty="0"/>
          </a:p>
        </p:txBody>
      </p:sp>
      <p:grpSp>
        <p:nvGrpSpPr>
          <p:cNvPr id="257028" name="Group 4"/>
          <p:cNvGrpSpPr>
            <a:grpSpLocks/>
          </p:cNvGrpSpPr>
          <p:nvPr/>
        </p:nvGrpSpPr>
        <p:grpSpPr bwMode="auto">
          <a:xfrm>
            <a:off x="6162675" y="2141538"/>
            <a:ext cx="2867025" cy="3559175"/>
            <a:chOff x="3152" y="1415"/>
            <a:chExt cx="1806" cy="2242"/>
          </a:xfrm>
        </p:grpSpPr>
        <p:sp>
          <p:nvSpPr>
            <p:cNvPr id="257029" name="Rectangle 5"/>
            <p:cNvSpPr>
              <a:spLocks noChangeArrowheads="1"/>
            </p:cNvSpPr>
            <p:nvPr/>
          </p:nvSpPr>
          <p:spPr bwMode="auto">
            <a:xfrm>
              <a:off x="4005" y="1960"/>
              <a:ext cx="862"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Cache</a:t>
              </a:r>
              <a:b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controller</a:t>
              </a:r>
            </a:p>
          </p:txBody>
        </p:sp>
        <p:sp>
          <p:nvSpPr>
            <p:cNvPr id="257030" name="Rectangle 6"/>
            <p:cNvSpPr>
              <a:spLocks noChangeArrowheads="1"/>
            </p:cNvSpPr>
            <p:nvPr/>
          </p:nvSpPr>
          <p:spPr bwMode="auto">
            <a:xfrm>
              <a:off x="4005" y="2558"/>
              <a:ext cx="86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Tag RAM</a:t>
              </a:r>
            </a:p>
          </p:txBody>
        </p:sp>
        <p:sp>
          <p:nvSpPr>
            <p:cNvPr id="257031" name="Rectangle 7"/>
            <p:cNvSpPr>
              <a:spLocks noChangeArrowheads="1"/>
            </p:cNvSpPr>
            <p:nvPr/>
          </p:nvSpPr>
          <p:spPr bwMode="auto">
            <a:xfrm>
              <a:off x="4005" y="1481"/>
              <a:ext cx="86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SRAM</a:t>
              </a:r>
            </a:p>
          </p:txBody>
        </p:sp>
        <p:sp>
          <p:nvSpPr>
            <p:cNvPr id="257032" name="AutoShape 8"/>
            <p:cNvSpPr>
              <a:spLocks noChangeArrowheads="1"/>
            </p:cNvSpPr>
            <p:nvPr/>
          </p:nvSpPr>
          <p:spPr bwMode="auto">
            <a:xfrm>
              <a:off x="4382" y="1814"/>
              <a:ext cx="120" cy="136"/>
            </a:xfrm>
            <a:prstGeom prst="upDownArrow">
              <a:avLst>
                <a:gd name="adj1" fmla="val 50000"/>
                <a:gd name="adj2" fmla="val 22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7033" name="AutoShape 9"/>
            <p:cNvSpPr>
              <a:spLocks noChangeArrowheads="1"/>
            </p:cNvSpPr>
            <p:nvPr/>
          </p:nvSpPr>
          <p:spPr bwMode="auto">
            <a:xfrm>
              <a:off x="4382" y="2419"/>
              <a:ext cx="120" cy="136"/>
            </a:xfrm>
            <a:prstGeom prst="upDownArrow">
              <a:avLst>
                <a:gd name="adj1" fmla="val 50000"/>
                <a:gd name="adj2" fmla="val 22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7034" name="Rectangle 10"/>
            <p:cNvSpPr>
              <a:spLocks noChangeArrowheads="1"/>
            </p:cNvSpPr>
            <p:nvPr/>
          </p:nvSpPr>
          <p:spPr bwMode="auto">
            <a:xfrm>
              <a:off x="3914" y="1415"/>
              <a:ext cx="1044" cy="15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7035" name="Rectangle 11"/>
            <p:cNvSpPr>
              <a:spLocks noChangeArrowheads="1"/>
            </p:cNvSpPr>
            <p:nvPr/>
          </p:nvSpPr>
          <p:spPr bwMode="auto">
            <a:xfrm>
              <a:off x="3923" y="3067"/>
              <a:ext cx="1027"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Main</a:t>
              </a:r>
              <a:b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Memory</a:t>
              </a:r>
            </a:p>
          </p:txBody>
        </p:sp>
        <p:sp>
          <p:nvSpPr>
            <p:cNvPr id="257036" name="Rectangle 12"/>
            <p:cNvSpPr>
              <a:spLocks noChangeArrowheads="1"/>
            </p:cNvSpPr>
            <p:nvPr/>
          </p:nvSpPr>
          <p:spPr bwMode="auto">
            <a:xfrm>
              <a:off x="3152" y="1500"/>
              <a:ext cx="635"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CPU</a:t>
              </a:r>
            </a:p>
          </p:txBody>
        </p:sp>
        <p:sp>
          <p:nvSpPr>
            <p:cNvPr id="257037" name="AutoShape 13"/>
            <p:cNvSpPr>
              <a:spLocks noChangeArrowheads="1"/>
            </p:cNvSpPr>
            <p:nvPr/>
          </p:nvSpPr>
          <p:spPr bwMode="auto">
            <a:xfrm>
              <a:off x="3334" y="1842"/>
              <a:ext cx="305" cy="1815"/>
            </a:xfrm>
            <a:prstGeom prst="upDownArrow">
              <a:avLst>
                <a:gd name="adj1" fmla="val 50000"/>
                <a:gd name="adj2" fmla="val 11901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System bus</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57038" name="AutoShape 14"/>
            <p:cNvSpPr>
              <a:spLocks noChangeArrowheads="1"/>
            </p:cNvSpPr>
            <p:nvPr/>
          </p:nvSpPr>
          <p:spPr bwMode="auto">
            <a:xfrm>
              <a:off x="3560" y="3158"/>
              <a:ext cx="363" cy="181"/>
            </a:xfrm>
            <a:prstGeom prst="leftRightArrow">
              <a:avLst>
                <a:gd name="adj1" fmla="val 50000"/>
                <a:gd name="adj2" fmla="val 4011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7039" name="AutoShape 15"/>
            <p:cNvSpPr>
              <a:spLocks noChangeArrowheads="1"/>
            </p:cNvSpPr>
            <p:nvPr/>
          </p:nvSpPr>
          <p:spPr bwMode="auto">
            <a:xfrm>
              <a:off x="3560" y="2103"/>
              <a:ext cx="363" cy="181"/>
            </a:xfrm>
            <a:prstGeom prst="leftRightArrow">
              <a:avLst>
                <a:gd name="adj1" fmla="val 50000"/>
                <a:gd name="adj2" fmla="val 4011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257040" name="Rectangle 16"/>
          <p:cNvSpPr>
            <a:spLocks noGrp="1" noChangeArrowheads="1"/>
          </p:cNvSpPr>
          <p:nvPr>
            <p:ph type="body" idx="1"/>
          </p:nvPr>
        </p:nvSpPr>
        <p:spPr>
          <a:xfrm>
            <a:off x="692150" y="1781175"/>
            <a:ext cx="4968875" cy="4349750"/>
          </a:xfrm>
          <a:noFill/>
          <a:ln/>
        </p:spPr>
        <p:txBody>
          <a:bodyPr/>
          <a:lstStyle/>
          <a:p>
            <a:r>
              <a:rPr lang="en-US" dirty="0"/>
              <a:t>Cache </a:t>
            </a:r>
            <a:r>
              <a:rPr lang="en-US" dirty="0" err="1"/>
              <a:t>và</a:t>
            </a:r>
            <a:r>
              <a:rPr lang="en-US" dirty="0"/>
              <a:t> </a:t>
            </a:r>
            <a:r>
              <a:rPr lang="en-US" dirty="0" err="1"/>
              <a:t>bộ</a:t>
            </a:r>
            <a:r>
              <a:rPr lang="en-US" dirty="0"/>
              <a:t> </a:t>
            </a:r>
            <a:r>
              <a:rPr lang="en-US" dirty="0" err="1"/>
              <a:t>nhớ</a:t>
            </a:r>
            <a:r>
              <a:rPr lang="en-US" dirty="0"/>
              <a:t> </a:t>
            </a:r>
            <a:r>
              <a:rPr lang="en-US" dirty="0" err="1"/>
              <a:t>chính</a:t>
            </a:r>
            <a:r>
              <a:rPr lang="en-US" dirty="0"/>
              <a:t> </a:t>
            </a:r>
            <a:r>
              <a:rPr lang="en-US" dirty="0" err="1"/>
              <a:t>cùng</a:t>
            </a:r>
            <a:r>
              <a:rPr lang="en-US" dirty="0"/>
              <a:t> </a:t>
            </a:r>
            <a:r>
              <a:rPr lang="en-US" dirty="0" err="1"/>
              <a:t>kết</a:t>
            </a:r>
            <a:r>
              <a:rPr lang="en-US" dirty="0"/>
              <a:t> </a:t>
            </a:r>
            <a:r>
              <a:rPr lang="en-US" dirty="0" err="1"/>
              <a:t>nối</a:t>
            </a:r>
            <a:r>
              <a:rPr lang="en-US" dirty="0"/>
              <a:t> </a:t>
            </a:r>
            <a:r>
              <a:rPr lang="en-US" dirty="0" err="1"/>
              <a:t>với</a:t>
            </a:r>
            <a:r>
              <a:rPr lang="en-US" dirty="0"/>
              <a:t> bus </a:t>
            </a:r>
            <a:r>
              <a:rPr lang="en-US" dirty="0" err="1"/>
              <a:t>hệ</a:t>
            </a:r>
            <a:r>
              <a:rPr lang="en-US" dirty="0"/>
              <a:t> </a:t>
            </a:r>
            <a:r>
              <a:rPr lang="en-US" dirty="0" err="1"/>
              <a:t>thống</a:t>
            </a:r>
            <a:r>
              <a:rPr lang="en-US" dirty="0"/>
              <a:t>;</a:t>
            </a:r>
          </a:p>
          <a:p>
            <a:r>
              <a:rPr lang="en-US" dirty="0"/>
              <a:t>Cache </a:t>
            </a:r>
            <a:r>
              <a:rPr lang="en-US" dirty="0" err="1"/>
              <a:t>và</a:t>
            </a:r>
            <a:r>
              <a:rPr lang="en-US" dirty="0"/>
              <a:t> </a:t>
            </a:r>
            <a:r>
              <a:rPr lang="en-US" dirty="0" err="1"/>
              <a:t>bộ</a:t>
            </a:r>
            <a:r>
              <a:rPr lang="en-US" dirty="0"/>
              <a:t> </a:t>
            </a:r>
            <a:r>
              <a:rPr lang="en-US" dirty="0" err="1"/>
              <a:t>nhớ</a:t>
            </a:r>
            <a:r>
              <a:rPr lang="en-US" dirty="0"/>
              <a:t> </a:t>
            </a:r>
            <a:r>
              <a:rPr lang="en-US" dirty="0" err="1"/>
              <a:t>chính</a:t>
            </a:r>
            <a:r>
              <a:rPr lang="en-US" dirty="0"/>
              <a:t> “</a:t>
            </a:r>
            <a:r>
              <a:rPr lang="en-US" dirty="0" err="1"/>
              <a:t>thấy</a:t>
            </a:r>
            <a:r>
              <a:rPr lang="en-US" dirty="0"/>
              <a:t>”  </a:t>
            </a:r>
            <a:r>
              <a:rPr lang="en-US" dirty="0" err="1"/>
              <a:t>chu</a:t>
            </a:r>
            <a:r>
              <a:rPr lang="en-US" dirty="0"/>
              <a:t> </a:t>
            </a:r>
            <a:r>
              <a:rPr lang="en-US" dirty="0" err="1"/>
              <a:t>kỳ</a:t>
            </a:r>
            <a:r>
              <a:rPr lang="en-US" dirty="0"/>
              <a:t> bus </a:t>
            </a:r>
            <a:r>
              <a:rPr lang="en-US" dirty="0" err="1"/>
              <a:t>của</a:t>
            </a:r>
            <a:r>
              <a:rPr lang="en-US" dirty="0"/>
              <a:t> CPU </a:t>
            </a:r>
            <a:r>
              <a:rPr lang="en-US" dirty="0" err="1"/>
              <a:t>tại</a:t>
            </a:r>
            <a:r>
              <a:rPr lang="en-US" dirty="0"/>
              <a:t> </a:t>
            </a:r>
            <a:r>
              <a:rPr lang="en-US" dirty="0" err="1"/>
              <a:t>cùng</a:t>
            </a:r>
            <a:r>
              <a:rPr lang="en-US" dirty="0"/>
              <a:t> </a:t>
            </a:r>
            <a:r>
              <a:rPr lang="en-US" dirty="0" err="1"/>
              <a:t>một</a:t>
            </a:r>
            <a:r>
              <a:rPr lang="en-US" dirty="0"/>
              <a:t> </a:t>
            </a:r>
            <a:r>
              <a:rPr lang="en-US" dirty="0" err="1"/>
              <a:t>thời</a:t>
            </a:r>
            <a:r>
              <a:rPr lang="en-US" dirty="0"/>
              <a:t> </a:t>
            </a:r>
            <a:r>
              <a:rPr lang="en-US" dirty="0" err="1"/>
              <a:t>điểm</a:t>
            </a:r>
            <a:r>
              <a:rPr lang="en-US" dirty="0"/>
              <a:t>;</a:t>
            </a:r>
          </a:p>
          <a:p>
            <a:r>
              <a:rPr lang="en-US" dirty="0" err="1"/>
              <a:t>Ưu</a:t>
            </a:r>
            <a:r>
              <a:rPr lang="en-US" dirty="0"/>
              <a:t>:</a:t>
            </a:r>
          </a:p>
          <a:p>
            <a:pPr lvl="1"/>
            <a:r>
              <a:rPr lang="en-US" dirty="0" err="1"/>
              <a:t>Thiết</a:t>
            </a:r>
            <a:r>
              <a:rPr lang="en-US" dirty="0"/>
              <a:t> </a:t>
            </a:r>
            <a:r>
              <a:rPr lang="en-US" dirty="0" err="1"/>
              <a:t>kế</a:t>
            </a:r>
            <a:r>
              <a:rPr lang="en-US" dirty="0"/>
              <a:t> </a:t>
            </a:r>
            <a:r>
              <a:rPr lang="en-US" dirty="0" err="1"/>
              <a:t>đơn</a:t>
            </a:r>
            <a:r>
              <a:rPr lang="en-US" dirty="0"/>
              <a:t> </a:t>
            </a:r>
            <a:r>
              <a:rPr lang="en-US" dirty="0" err="1"/>
              <a:t>giản</a:t>
            </a:r>
            <a:endParaRPr lang="en-US" dirty="0"/>
          </a:p>
          <a:p>
            <a:pPr lvl="1"/>
            <a:r>
              <a:rPr lang="en-US" dirty="0"/>
              <a:t>Miss </a:t>
            </a:r>
            <a:r>
              <a:rPr lang="en-US" dirty="0" err="1"/>
              <a:t>nhanh</a:t>
            </a:r>
            <a:r>
              <a:rPr lang="en-US" dirty="0"/>
              <a:t> (</a:t>
            </a:r>
            <a:r>
              <a:rPr lang="en-US" dirty="0" err="1"/>
              <a:t>tại</a:t>
            </a:r>
            <a:r>
              <a:rPr lang="en-US" dirty="0"/>
              <a:t> </a:t>
            </a:r>
            <a:r>
              <a:rPr lang="en-US" dirty="0" err="1"/>
              <a:t>sao</a:t>
            </a:r>
            <a:r>
              <a:rPr lang="en-US" dirty="0"/>
              <a:t>?)</a:t>
            </a:r>
          </a:p>
          <a:p>
            <a:r>
              <a:rPr lang="en-US" dirty="0" err="1"/>
              <a:t>Nhược</a:t>
            </a:r>
            <a:r>
              <a:rPr lang="en-US" dirty="0"/>
              <a:t>:</a:t>
            </a:r>
          </a:p>
          <a:p>
            <a:pPr lvl="1"/>
            <a:r>
              <a:rPr lang="en-US" dirty="0"/>
              <a:t>Hit </a:t>
            </a:r>
            <a:r>
              <a:rPr lang="en-US" dirty="0" err="1"/>
              <a:t>chậm</a:t>
            </a:r>
            <a:r>
              <a:rPr lang="en-US" dirty="0"/>
              <a:t> (</a:t>
            </a:r>
            <a:r>
              <a:rPr lang="en-US" dirty="0" err="1"/>
              <a:t>tại</a:t>
            </a:r>
            <a:r>
              <a:rPr lang="en-US" dirty="0"/>
              <a:t> </a:t>
            </a:r>
            <a:r>
              <a:rPr lang="en-US" dirty="0" err="1"/>
              <a:t>sao</a:t>
            </a:r>
            <a:r>
              <a:rPr lang="en-US" dirty="0"/>
              <a:t>?)</a:t>
            </a:r>
            <a:endParaRPr lang="en-AU" dirty="0"/>
          </a:p>
        </p:txBody>
      </p:sp>
      <p:sp>
        <p:nvSpPr>
          <p:cNvPr id="257041" name="Text Box 17"/>
          <p:cNvSpPr txBox="1">
            <a:spLocks noChangeArrowheads="1"/>
          </p:cNvSpPr>
          <p:nvPr/>
        </p:nvSpPr>
        <p:spPr bwMode="auto">
          <a:xfrm>
            <a:off x="4003675" y="3941763"/>
            <a:ext cx="21605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AU" sz="1800" b="0" i="1" u="none" strike="noStrike" kern="1200" cap="none" spc="0" normalizeH="0" baseline="0" noProof="0" dirty="0">
                <a:ln>
                  <a:noFill/>
                </a:ln>
                <a:solidFill>
                  <a:srgbClr val="000000"/>
                </a:solidFill>
                <a:effectLst/>
                <a:uLnTx/>
                <a:uFillTx/>
                <a:latin typeface="Verdana" pitchFamily="34" charset="0"/>
                <a:ea typeface="+mn-ea"/>
                <a:cs typeface="+mn-cs"/>
              </a:rPr>
              <a:t>SRAM</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RAM </a:t>
            </a:r>
            <a:r>
              <a:rPr kumimoji="0" lang="en-AU" sz="1800" b="0" i="0" u="none" strike="noStrike" kern="1200" cap="none" spc="0" normalizeH="0" baseline="0" noProof="0" dirty="0" err="1">
                <a:ln>
                  <a:noFill/>
                </a:ln>
                <a:solidFill>
                  <a:srgbClr val="000000"/>
                </a:solidFill>
                <a:effectLst/>
                <a:uLnTx/>
                <a:uFillTx/>
                <a:latin typeface="Verdana" pitchFamily="34" charset="0"/>
                <a:ea typeface="+mn-ea"/>
                <a:cs typeface="+mn-cs"/>
              </a:rPr>
              <a:t>lưu</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a:t>
            </a:r>
            <a:r>
              <a:rPr kumimoji="0" lang="en-AU" sz="1800" b="0" i="0" u="none" strike="noStrike" kern="1200" cap="none" spc="0" normalizeH="0" baseline="0" noProof="0" dirty="0" err="1">
                <a:ln>
                  <a:noFill/>
                </a:ln>
                <a:solidFill>
                  <a:srgbClr val="000000"/>
                </a:solidFill>
                <a:effectLst/>
                <a:uLnTx/>
                <a:uFillTx/>
                <a:latin typeface="Verdana" pitchFamily="34" charset="0"/>
                <a:ea typeface="+mn-ea"/>
                <a:cs typeface="+mn-cs"/>
              </a:rPr>
              <a:t>dữ</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a:t>
            </a:r>
            <a:r>
              <a:rPr kumimoji="0" lang="en-AU" sz="1800" b="0" i="0" u="none" strike="noStrike" kern="1200" cap="none" spc="0" normalizeH="0" baseline="0" noProof="0" dirty="0" err="1">
                <a:ln>
                  <a:noFill/>
                </a:ln>
                <a:solidFill>
                  <a:srgbClr val="000000"/>
                </a:solidFill>
                <a:effectLst/>
                <a:uLnTx/>
                <a:uFillTx/>
                <a:latin typeface="Verdana" pitchFamily="34" charset="0"/>
                <a:ea typeface="+mn-ea"/>
                <a:cs typeface="+mn-cs"/>
              </a:rPr>
              <a:t>liệu</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cache</a:t>
            </a:r>
            <a:b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b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a:r>
            <a:b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br>
            <a:r>
              <a:rPr kumimoji="0" lang="en-AU" sz="1800" b="0" i="1" u="none" strike="noStrike" kern="1200" cap="none" spc="0" normalizeH="0" baseline="0" noProof="0" dirty="0">
                <a:ln>
                  <a:noFill/>
                </a:ln>
                <a:solidFill>
                  <a:srgbClr val="000000"/>
                </a:solidFill>
                <a:effectLst/>
                <a:uLnTx/>
                <a:uFillTx/>
                <a:latin typeface="Verdana" pitchFamily="34" charset="0"/>
                <a:ea typeface="+mn-ea"/>
                <a:cs typeface="+mn-cs"/>
              </a:rPr>
              <a:t>Tag RAM</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RAM </a:t>
            </a:r>
            <a:r>
              <a:rPr kumimoji="0" lang="en-AU" sz="1800" b="0" i="0" u="none" strike="noStrike" kern="1200" cap="none" spc="0" normalizeH="0" baseline="0" noProof="0" dirty="0" err="1">
                <a:ln>
                  <a:noFill/>
                </a:ln>
                <a:solidFill>
                  <a:srgbClr val="000000"/>
                </a:solidFill>
                <a:effectLst/>
                <a:uLnTx/>
                <a:uFillTx/>
                <a:latin typeface="Verdana" pitchFamily="34" charset="0"/>
                <a:ea typeface="+mn-ea"/>
                <a:cs typeface="+mn-cs"/>
              </a:rPr>
              <a:t>lưu</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a:t>
            </a:r>
            <a:r>
              <a:rPr kumimoji="0" lang="en-AU" sz="1800" b="0" i="0" u="none" strike="noStrike" kern="1200" cap="none" spc="0" normalizeH="0" baseline="0" noProof="0" dirty="0" err="1">
                <a:ln>
                  <a:noFill/>
                </a:ln>
                <a:solidFill>
                  <a:srgbClr val="000000"/>
                </a:solidFill>
                <a:effectLst/>
                <a:uLnTx/>
                <a:uFillTx/>
                <a:latin typeface="Verdana" pitchFamily="34" charset="0"/>
                <a:ea typeface="+mn-ea"/>
                <a:cs typeface="+mn-cs"/>
              </a:rPr>
              <a:t>địa</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a:t>
            </a:r>
            <a:r>
              <a:rPr kumimoji="0" lang="en-AU" sz="1800" b="0" i="0" u="none" strike="noStrike" kern="1200" cap="none" spc="0" normalizeH="0" baseline="0" noProof="0" dirty="0" err="1">
                <a:ln>
                  <a:noFill/>
                </a:ln>
                <a:solidFill>
                  <a:srgbClr val="000000"/>
                </a:solidFill>
                <a:effectLst/>
                <a:uLnTx/>
                <a:uFillTx/>
                <a:latin typeface="Verdana" pitchFamily="34" charset="0"/>
                <a:ea typeface="+mn-ea"/>
                <a:cs typeface="+mn-cs"/>
              </a:rPr>
              <a:t>chỉ</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a:t>
            </a:r>
            <a:r>
              <a:rPr kumimoji="0" lang="en-AU" sz="1800" b="0" i="0" u="none" strike="noStrike" kern="1200" cap="none" spc="0" normalizeH="0" baseline="0" noProof="0" dirty="0" err="1">
                <a:ln>
                  <a:noFill/>
                </a:ln>
                <a:solidFill>
                  <a:srgbClr val="000000"/>
                </a:solidFill>
                <a:effectLst/>
                <a:uLnTx/>
                <a:uFillTx/>
                <a:latin typeface="Verdana" pitchFamily="34" charset="0"/>
                <a:ea typeface="+mn-ea"/>
                <a:cs typeface="+mn-cs"/>
              </a:rPr>
              <a:t>bộ</a:t>
            </a:r>
            <a:r>
              <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rPr>
              <a:t> </a:t>
            </a:r>
            <a:r>
              <a:rPr kumimoji="0" lang="en-AU" sz="1800" b="0" i="0" u="none" strike="noStrike" kern="1200" cap="none" spc="0" normalizeH="0" baseline="0" noProof="0" dirty="0" err="1">
                <a:ln>
                  <a:noFill/>
                </a:ln>
                <a:solidFill>
                  <a:srgbClr val="000000"/>
                </a:solidFill>
                <a:effectLst/>
                <a:uLnTx/>
                <a:uFillTx/>
                <a:latin typeface="Verdana" pitchFamily="34" charset="0"/>
                <a:ea typeface="+mn-ea"/>
                <a:cs typeface="+mn-cs"/>
              </a:rPr>
              <a:t>nhớ</a:t>
            </a:r>
            <a:endParaRPr kumimoji="0" lang="en-AU" sz="1800" b="0" i="0" u="none" strike="noStrike" kern="1200" cap="none" spc="0" normalizeH="0" baseline="0" noProof="0" dirty="0">
              <a:ln>
                <a:noFill/>
              </a:ln>
              <a:solidFill>
                <a:srgbClr val="000000"/>
              </a:solidFill>
              <a:effectLst/>
              <a:uLnTx/>
              <a:uFillTx/>
              <a:latin typeface="Verdana" pitchFamily="34" charset="0"/>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AU" dirty="0"/>
              <a:t>3.b</a:t>
            </a:r>
            <a:r>
              <a:rPr lang="en-US" dirty="0"/>
              <a:t> </a:t>
            </a:r>
            <a:r>
              <a:rPr lang="en-US" dirty="0" err="1"/>
              <a:t>Kiến</a:t>
            </a:r>
            <a:r>
              <a:rPr lang="en-US" dirty="0"/>
              <a:t> </a:t>
            </a:r>
            <a:r>
              <a:rPr lang="en-US" dirty="0" err="1"/>
              <a:t>trúc</a:t>
            </a:r>
            <a:r>
              <a:rPr lang="en-US" dirty="0"/>
              <a:t> cache – Look through</a:t>
            </a:r>
            <a:endParaRPr lang="en-AU" dirty="0"/>
          </a:p>
        </p:txBody>
      </p:sp>
      <p:sp>
        <p:nvSpPr>
          <p:cNvPr id="258063" name="Rectangle 15"/>
          <p:cNvSpPr>
            <a:spLocks noGrp="1" noChangeArrowheads="1"/>
          </p:cNvSpPr>
          <p:nvPr>
            <p:ph type="body" idx="1"/>
          </p:nvPr>
        </p:nvSpPr>
        <p:spPr>
          <a:xfrm>
            <a:off x="692150" y="1781175"/>
            <a:ext cx="4641850" cy="4349750"/>
          </a:xfrm>
          <a:noFill/>
          <a:ln/>
        </p:spPr>
        <p:txBody>
          <a:bodyPr/>
          <a:lstStyle/>
          <a:p>
            <a:r>
              <a:rPr lang="en-US" dirty="0"/>
              <a:t>Cache </a:t>
            </a:r>
            <a:r>
              <a:rPr lang="en-US" dirty="0" err="1"/>
              <a:t>nằm</a:t>
            </a:r>
            <a:r>
              <a:rPr lang="en-US" dirty="0"/>
              <a:t> </a:t>
            </a:r>
            <a:r>
              <a:rPr lang="en-US" dirty="0" err="1"/>
              <a:t>giữa</a:t>
            </a:r>
            <a:r>
              <a:rPr lang="en-US" dirty="0"/>
              <a:t> CPU </a:t>
            </a:r>
            <a:r>
              <a:rPr lang="en-US" dirty="0" err="1"/>
              <a:t>và</a:t>
            </a:r>
            <a:r>
              <a:rPr lang="en-US" dirty="0"/>
              <a:t> </a:t>
            </a:r>
            <a:r>
              <a:rPr lang="en-US" dirty="0" err="1"/>
              <a:t>bộ</a:t>
            </a:r>
            <a:r>
              <a:rPr lang="en-US" dirty="0"/>
              <a:t> </a:t>
            </a:r>
            <a:r>
              <a:rPr lang="en-US" dirty="0" err="1"/>
              <a:t>nhớ</a:t>
            </a:r>
            <a:r>
              <a:rPr lang="en-US" dirty="0"/>
              <a:t> </a:t>
            </a:r>
            <a:r>
              <a:rPr lang="en-US" dirty="0" err="1"/>
              <a:t>chính</a:t>
            </a:r>
            <a:r>
              <a:rPr lang="en-US" dirty="0"/>
              <a:t>;</a:t>
            </a:r>
          </a:p>
          <a:p>
            <a:r>
              <a:rPr lang="en-US" dirty="0"/>
              <a:t>Cache “</a:t>
            </a:r>
            <a:r>
              <a:rPr lang="en-US" dirty="0" err="1"/>
              <a:t>thấy</a:t>
            </a:r>
            <a:r>
              <a:rPr lang="en-US" dirty="0"/>
              <a:t>” </a:t>
            </a:r>
            <a:r>
              <a:rPr lang="en-US" dirty="0" err="1"/>
              <a:t>chu</a:t>
            </a:r>
            <a:r>
              <a:rPr lang="en-US" dirty="0"/>
              <a:t> </a:t>
            </a:r>
            <a:r>
              <a:rPr lang="en-US" dirty="0" err="1"/>
              <a:t>kỳ</a:t>
            </a:r>
            <a:r>
              <a:rPr lang="en-US" dirty="0"/>
              <a:t> bus </a:t>
            </a:r>
            <a:r>
              <a:rPr lang="en-US" dirty="0" err="1"/>
              <a:t>của</a:t>
            </a:r>
            <a:r>
              <a:rPr lang="en-US" dirty="0"/>
              <a:t> CPU </a:t>
            </a:r>
            <a:r>
              <a:rPr lang="en-US" dirty="0" err="1"/>
              <a:t>trước</a:t>
            </a:r>
            <a:r>
              <a:rPr lang="en-US" dirty="0"/>
              <a:t>, </a:t>
            </a:r>
            <a:r>
              <a:rPr lang="en-US" dirty="0" err="1"/>
              <a:t>sau</a:t>
            </a:r>
            <a:r>
              <a:rPr lang="en-US" dirty="0"/>
              <a:t> </a:t>
            </a:r>
            <a:r>
              <a:rPr lang="en-US" dirty="0" err="1"/>
              <a:t>đó</a:t>
            </a:r>
            <a:r>
              <a:rPr lang="en-US" dirty="0"/>
              <a:t> </a:t>
            </a:r>
            <a:r>
              <a:rPr lang="en-US" dirty="0" err="1"/>
              <a:t>nó</a:t>
            </a:r>
            <a:r>
              <a:rPr lang="en-US" dirty="0"/>
              <a:t> </a:t>
            </a:r>
            <a:r>
              <a:rPr lang="en-US" dirty="0" err="1"/>
              <a:t>chuyển</a:t>
            </a:r>
            <a:r>
              <a:rPr lang="en-US" dirty="0"/>
              <a:t> </a:t>
            </a:r>
            <a:r>
              <a:rPr lang="en-US" dirty="0" err="1"/>
              <a:t>chu</a:t>
            </a:r>
            <a:r>
              <a:rPr lang="en-US" dirty="0"/>
              <a:t> </a:t>
            </a:r>
            <a:r>
              <a:rPr lang="en-US" dirty="0" err="1"/>
              <a:t>kỳ</a:t>
            </a:r>
            <a:r>
              <a:rPr lang="en-US" dirty="0"/>
              <a:t> bus </a:t>
            </a:r>
            <a:r>
              <a:rPr lang="en-US" dirty="0" err="1"/>
              <a:t>cho</a:t>
            </a:r>
            <a:r>
              <a:rPr lang="en-US" dirty="0"/>
              <a:t> </a:t>
            </a:r>
            <a:r>
              <a:rPr lang="en-US" dirty="0" err="1"/>
              <a:t>bộ</a:t>
            </a:r>
            <a:r>
              <a:rPr lang="en-US" dirty="0"/>
              <a:t> </a:t>
            </a:r>
            <a:r>
              <a:rPr lang="en-US" dirty="0" err="1"/>
              <a:t>nhớ</a:t>
            </a:r>
            <a:r>
              <a:rPr lang="en-US" dirty="0"/>
              <a:t> </a:t>
            </a:r>
            <a:r>
              <a:rPr lang="en-US" dirty="0" err="1"/>
              <a:t>chính</a:t>
            </a:r>
            <a:r>
              <a:rPr lang="en-US" dirty="0"/>
              <a:t>;</a:t>
            </a:r>
          </a:p>
          <a:p>
            <a:r>
              <a:rPr lang="en-US" dirty="0" err="1"/>
              <a:t>Ưu</a:t>
            </a:r>
            <a:r>
              <a:rPr lang="en-US" dirty="0"/>
              <a:t>:</a:t>
            </a:r>
          </a:p>
          <a:p>
            <a:pPr lvl="1"/>
            <a:r>
              <a:rPr lang="en-US" dirty="0"/>
              <a:t>Hit </a:t>
            </a:r>
            <a:r>
              <a:rPr lang="en-US" dirty="0" err="1"/>
              <a:t>nhanh</a:t>
            </a:r>
            <a:r>
              <a:rPr lang="en-US" dirty="0"/>
              <a:t> (</a:t>
            </a:r>
            <a:r>
              <a:rPr lang="en-US" dirty="0" err="1"/>
              <a:t>tại</a:t>
            </a:r>
            <a:r>
              <a:rPr lang="en-US" dirty="0"/>
              <a:t> </a:t>
            </a:r>
            <a:r>
              <a:rPr lang="en-US" dirty="0" err="1"/>
              <a:t>sao</a:t>
            </a:r>
            <a:r>
              <a:rPr lang="en-US" dirty="0"/>
              <a:t>?)</a:t>
            </a:r>
          </a:p>
          <a:p>
            <a:r>
              <a:rPr lang="en-US" dirty="0" err="1"/>
              <a:t>Nhược</a:t>
            </a:r>
            <a:r>
              <a:rPr lang="en-US" dirty="0"/>
              <a:t>:</a:t>
            </a:r>
          </a:p>
          <a:p>
            <a:pPr lvl="1"/>
            <a:r>
              <a:rPr lang="en-US" dirty="0" err="1"/>
              <a:t>Thiết</a:t>
            </a:r>
            <a:r>
              <a:rPr lang="en-US" dirty="0"/>
              <a:t> </a:t>
            </a:r>
            <a:r>
              <a:rPr lang="en-US" dirty="0" err="1"/>
              <a:t>kế</a:t>
            </a:r>
            <a:r>
              <a:rPr lang="en-US" dirty="0"/>
              <a:t> </a:t>
            </a:r>
            <a:r>
              <a:rPr lang="en-US" dirty="0" err="1"/>
              <a:t>phức</a:t>
            </a:r>
            <a:r>
              <a:rPr lang="en-US" dirty="0"/>
              <a:t> </a:t>
            </a:r>
            <a:r>
              <a:rPr lang="en-US" dirty="0" err="1"/>
              <a:t>tạp</a:t>
            </a:r>
            <a:endParaRPr lang="en-US" dirty="0"/>
          </a:p>
          <a:p>
            <a:pPr lvl="1"/>
            <a:r>
              <a:rPr lang="en-US" dirty="0" err="1"/>
              <a:t>Đắt</a:t>
            </a:r>
            <a:r>
              <a:rPr lang="en-US" dirty="0"/>
              <a:t> </a:t>
            </a:r>
            <a:r>
              <a:rPr lang="en-US" dirty="0" err="1"/>
              <a:t>tiền</a:t>
            </a:r>
            <a:endParaRPr lang="en-US" dirty="0"/>
          </a:p>
          <a:p>
            <a:pPr lvl="1"/>
            <a:r>
              <a:rPr lang="en-US" dirty="0"/>
              <a:t>Miss </a:t>
            </a:r>
            <a:r>
              <a:rPr lang="en-US" dirty="0" err="1"/>
              <a:t>chậm</a:t>
            </a:r>
            <a:r>
              <a:rPr lang="en-US" dirty="0"/>
              <a:t> (</a:t>
            </a:r>
            <a:r>
              <a:rPr lang="en-US" dirty="0" err="1"/>
              <a:t>tại</a:t>
            </a:r>
            <a:r>
              <a:rPr lang="en-US" dirty="0"/>
              <a:t> </a:t>
            </a:r>
            <a:r>
              <a:rPr lang="en-US" dirty="0" err="1"/>
              <a:t>sao</a:t>
            </a:r>
            <a:r>
              <a:rPr lang="en-US" dirty="0"/>
              <a:t>?)</a:t>
            </a:r>
            <a:endParaRPr lang="en-AU" dirty="0"/>
          </a:p>
        </p:txBody>
      </p:sp>
      <p:grpSp>
        <p:nvGrpSpPr>
          <p:cNvPr id="258065" name="Group 17"/>
          <p:cNvGrpSpPr>
            <a:grpSpLocks/>
          </p:cNvGrpSpPr>
          <p:nvPr/>
        </p:nvGrpSpPr>
        <p:grpSpPr bwMode="auto">
          <a:xfrm>
            <a:off x="5440363" y="1876425"/>
            <a:ext cx="3529012" cy="3068638"/>
            <a:chOff x="3061" y="1690"/>
            <a:chExt cx="2223" cy="1933"/>
          </a:xfrm>
        </p:grpSpPr>
        <p:sp>
          <p:nvSpPr>
            <p:cNvPr id="258066" name="Rectangle 18"/>
            <p:cNvSpPr>
              <a:spLocks noChangeArrowheads="1"/>
            </p:cNvSpPr>
            <p:nvPr/>
          </p:nvSpPr>
          <p:spPr bwMode="auto">
            <a:xfrm>
              <a:off x="4723" y="2387"/>
              <a:ext cx="481"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Tag </a:t>
              </a:r>
              <a:b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RAM</a:t>
              </a:r>
            </a:p>
          </p:txBody>
        </p:sp>
        <p:sp>
          <p:nvSpPr>
            <p:cNvPr id="258067" name="Rectangle 19"/>
            <p:cNvSpPr>
              <a:spLocks noChangeArrowheads="1"/>
            </p:cNvSpPr>
            <p:nvPr/>
          </p:nvSpPr>
          <p:spPr bwMode="auto">
            <a:xfrm>
              <a:off x="3061" y="2251"/>
              <a:ext cx="2223" cy="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8068" name="Rectangle 20"/>
            <p:cNvSpPr>
              <a:spLocks noChangeArrowheads="1"/>
            </p:cNvSpPr>
            <p:nvPr/>
          </p:nvSpPr>
          <p:spPr bwMode="auto">
            <a:xfrm>
              <a:off x="3694" y="3170"/>
              <a:ext cx="1027"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Main</a:t>
              </a:r>
              <a:b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Memory</a:t>
              </a:r>
            </a:p>
          </p:txBody>
        </p:sp>
        <p:sp>
          <p:nvSpPr>
            <p:cNvPr id="258069" name="Rectangle 21"/>
            <p:cNvSpPr>
              <a:spLocks noChangeArrowheads="1"/>
            </p:cNvSpPr>
            <p:nvPr/>
          </p:nvSpPr>
          <p:spPr bwMode="auto">
            <a:xfrm>
              <a:off x="3860" y="1690"/>
              <a:ext cx="635"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CPU</a:t>
              </a:r>
            </a:p>
          </p:txBody>
        </p:sp>
        <p:sp>
          <p:nvSpPr>
            <p:cNvPr id="258070" name="Rectangle 22"/>
            <p:cNvSpPr>
              <a:spLocks noChangeArrowheads="1"/>
            </p:cNvSpPr>
            <p:nvPr/>
          </p:nvSpPr>
          <p:spPr bwMode="auto">
            <a:xfrm>
              <a:off x="3789" y="2387"/>
              <a:ext cx="780"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Cache</a:t>
              </a:r>
              <a:b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b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controller</a:t>
              </a:r>
            </a:p>
          </p:txBody>
        </p:sp>
        <p:sp>
          <p:nvSpPr>
            <p:cNvPr id="258071" name="Rectangle 23"/>
            <p:cNvSpPr>
              <a:spLocks noChangeArrowheads="1"/>
            </p:cNvSpPr>
            <p:nvPr/>
          </p:nvSpPr>
          <p:spPr bwMode="auto">
            <a:xfrm>
              <a:off x="3145" y="2387"/>
              <a:ext cx="481"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SRAM</a:t>
              </a:r>
            </a:p>
          </p:txBody>
        </p:sp>
        <p:sp>
          <p:nvSpPr>
            <p:cNvPr id="258072" name="AutoShape 24"/>
            <p:cNvSpPr>
              <a:spLocks noChangeArrowheads="1"/>
            </p:cNvSpPr>
            <p:nvPr/>
          </p:nvSpPr>
          <p:spPr bwMode="auto">
            <a:xfrm>
              <a:off x="3637" y="2523"/>
              <a:ext cx="137" cy="181"/>
            </a:xfrm>
            <a:prstGeom prst="leftRightArrow">
              <a:avLst>
                <a:gd name="adj1" fmla="val 50000"/>
                <a:gd name="adj2" fmla="val 2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8073" name="AutoShape 25"/>
            <p:cNvSpPr>
              <a:spLocks noChangeArrowheads="1"/>
            </p:cNvSpPr>
            <p:nvPr/>
          </p:nvSpPr>
          <p:spPr bwMode="auto">
            <a:xfrm>
              <a:off x="4579" y="2523"/>
              <a:ext cx="137" cy="181"/>
            </a:xfrm>
            <a:prstGeom prst="leftRightArrow">
              <a:avLst>
                <a:gd name="adj1" fmla="val 50000"/>
                <a:gd name="adj2" fmla="val 2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8074" name="AutoShape 26"/>
            <p:cNvSpPr>
              <a:spLocks noChangeArrowheads="1"/>
            </p:cNvSpPr>
            <p:nvPr/>
          </p:nvSpPr>
          <p:spPr bwMode="auto">
            <a:xfrm>
              <a:off x="4114" y="2027"/>
              <a:ext cx="172" cy="210"/>
            </a:xfrm>
            <a:prstGeom prst="upDownArrow">
              <a:avLst>
                <a:gd name="adj1" fmla="val 50000"/>
                <a:gd name="adj2" fmla="val 244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58075" name="AutoShape 27"/>
            <p:cNvSpPr>
              <a:spLocks noChangeArrowheads="1"/>
            </p:cNvSpPr>
            <p:nvPr/>
          </p:nvSpPr>
          <p:spPr bwMode="auto">
            <a:xfrm>
              <a:off x="4114" y="2947"/>
              <a:ext cx="172" cy="210"/>
            </a:xfrm>
            <a:prstGeom prst="upDownArrow">
              <a:avLst>
                <a:gd name="adj1" fmla="val 50000"/>
                <a:gd name="adj2" fmla="val 244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AC30-6A9C-4660-9E7A-E014C68E1A32}"/>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8D417ED-F4CF-41A7-83CD-EDAB204FCF09}"/>
              </a:ext>
            </a:extLst>
          </p:cNvPr>
          <p:cNvSpPr>
            <a:spLocks noGrp="1"/>
          </p:cNvSpPr>
          <p:nvPr>
            <p:ph idx="1"/>
          </p:nvPr>
        </p:nvSpPr>
        <p:spPr/>
        <p:txBody>
          <a:bodyPr/>
          <a:lstStyle/>
          <a:p>
            <a:pPr marL="0" indent="0">
              <a:buNone/>
            </a:pPr>
            <a:r>
              <a:rPr lang="en-US" dirty="0"/>
              <a:t>X=1;</a:t>
            </a:r>
          </a:p>
          <a:p>
            <a:pPr marL="0" indent="0">
              <a:buNone/>
            </a:pPr>
            <a:r>
              <a:rPr lang="en-US" dirty="0"/>
              <a:t>Y= 2;</a:t>
            </a:r>
          </a:p>
          <a:p>
            <a:pPr marL="0" indent="0">
              <a:buNone/>
            </a:pPr>
            <a:r>
              <a:rPr lang="en-US" dirty="0"/>
              <a:t>No-op</a:t>
            </a:r>
          </a:p>
          <a:p>
            <a:pPr marL="0" indent="0">
              <a:buNone/>
            </a:pPr>
            <a:r>
              <a:rPr lang="en-US" dirty="0"/>
              <a:t>No-op</a:t>
            </a:r>
          </a:p>
          <a:p>
            <a:pPr marL="0" indent="0">
              <a:buNone/>
            </a:pPr>
            <a:r>
              <a:rPr lang="en-US" dirty="0"/>
              <a:t>X=X+Y;</a:t>
            </a:r>
          </a:p>
          <a:p>
            <a:pPr marL="0" indent="0">
              <a:buNone/>
            </a:pPr>
            <a:r>
              <a:rPr lang="en-US" dirty="0"/>
              <a:t>No-op</a:t>
            </a:r>
          </a:p>
          <a:p>
            <a:pPr marL="0" indent="0">
              <a:buNone/>
            </a:pPr>
            <a:r>
              <a:rPr lang="en-US" dirty="0"/>
              <a:t>No-op</a:t>
            </a:r>
          </a:p>
          <a:p>
            <a:pPr marL="0" indent="0">
              <a:buNone/>
            </a:pPr>
            <a:r>
              <a:rPr lang="en-US" dirty="0"/>
              <a:t>Z=X+1;</a:t>
            </a:r>
          </a:p>
          <a:p>
            <a:pPr marL="0" indent="0">
              <a:buNone/>
            </a:pPr>
            <a:r>
              <a:rPr lang="en-US" dirty="0"/>
              <a:t>TH1: Data hazards </a:t>
            </a:r>
          </a:p>
          <a:p>
            <a:pPr marL="0" indent="0">
              <a:buNone/>
            </a:pPr>
            <a:endParaRPr lang="en-US" dirty="0"/>
          </a:p>
          <a:p>
            <a:pPr marL="0" indent="0">
              <a:buNone/>
            </a:pPr>
            <a:endParaRPr lang="en-US" dirty="0"/>
          </a:p>
          <a:p>
            <a:endParaRPr lang="en-SG" dirty="0"/>
          </a:p>
          <a:p>
            <a:endParaRPr lang="en-SG" dirty="0"/>
          </a:p>
          <a:p>
            <a:endParaRPr lang="en-SG" dirty="0"/>
          </a:p>
        </p:txBody>
      </p:sp>
      <p:pic>
        <p:nvPicPr>
          <p:cNvPr id="7" name="Picture 6">
            <a:extLst>
              <a:ext uri="{FF2B5EF4-FFF2-40B4-BE49-F238E27FC236}">
                <a16:creationId xmlns:a16="http://schemas.microsoft.com/office/drawing/2014/main" id="{134A46A7-F115-46F1-808E-7E95A5B804AB}"/>
              </a:ext>
            </a:extLst>
          </p:cNvPr>
          <p:cNvPicPr>
            <a:picLocks noChangeAspect="1"/>
          </p:cNvPicPr>
          <p:nvPr/>
        </p:nvPicPr>
        <p:blipFill>
          <a:blip r:embed="rId2"/>
          <a:stretch>
            <a:fillRect/>
          </a:stretch>
        </p:blipFill>
        <p:spPr>
          <a:xfrm>
            <a:off x="1590675" y="1460090"/>
            <a:ext cx="7324725" cy="2730910"/>
          </a:xfrm>
          <a:prstGeom prst="rect">
            <a:avLst/>
          </a:prstGeom>
        </p:spPr>
      </p:pic>
    </p:spTree>
    <p:extLst>
      <p:ext uri="{BB962C8B-B14F-4D97-AF65-F5344CB8AC3E}">
        <p14:creationId xmlns:p14="http://schemas.microsoft.com/office/powerpoint/2010/main" val="22906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a:t>
            </a:r>
            <a:endParaRPr lang="en-AU" dirty="0"/>
          </a:p>
        </p:txBody>
      </p:sp>
      <p:sp>
        <p:nvSpPr>
          <p:cNvPr id="259076" name="Rectangle 4"/>
          <p:cNvSpPr>
            <a:spLocks noGrp="1" noChangeArrowheads="1"/>
          </p:cNvSpPr>
          <p:nvPr>
            <p:ph type="body" idx="1"/>
          </p:nvPr>
        </p:nvSpPr>
        <p:spPr>
          <a:xfrm>
            <a:off x="457200" y="1436688"/>
            <a:ext cx="8229600" cy="820737"/>
          </a:xfrm>
          <a:noFill/>
          <a:ln/>
        </p:spPr>
        <p:txBody>
          <a:bodyPr/>
          <a:lstStyle/>
          <a:p>
            <a:pPr>
              <a:lnSpc>
                <a:spcPct val="90000"/>
              </a:lnSpc>
            </a:pPr>
            <a:r>
              <a:rPr lang="en-US"/>
              <a:t>Tổ chức cache giải quyết vấn đề cache và bộ nhớ chính phối hợp làm việc như thế nào?</a:t>
            </a:r>
            <a:endParaRPr lang="en-AU"/>
          </a:p>
        </p:txBody>
      </p:sp>
      <p:pic>
        <p:nvPicPr>
          <p:cNvPr id="259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2384425"/>
            <a:ext cx="702945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Các</a:t>
            </a:r>
            <a:r>
              <a:rPr lang="en-US" dirty="0"/>
              <a:t> </a:t>
            </a:r>
            <a:r>
              <a:rPr lang="en-US" dirty="0" err="1"/>
              <a:t>phương</a:t>
            </a:r>
            <a:r>
              <a:rPr lang="en-US" dirty="0"/>
              <a:t> </a:t>
            </a:r>
            <a:r>
              <a:rPr lang="en-US" dirty="0" err="1"/>
              <a:t>pháp</a:t>
            </a:r>
            <a:endParaRPr lang="en-AU" dirty="0"/>
          </a:p>
        </p:txBody>
      </p:sp>
      <p:sp>
        <p:nvSpPr>
          <p:cNvPr id="260099" name="Rectangle 3"/>
          <p:cNvSpPr>
            <a:spLocks noGrp="1" noChangeArrowheads="1"/>
          </p:cNvSpPr>
          <p:nvPr>
            <p:ph type="body" idx="1"/>
          </p:nvPr>
        </p:nvSpPr>
        <p:spPr>
          <a:xfrm>
            <a:off x="914400" y="1447800"/>
            <a:ext cx="8070850" cy="4678363"/>
          </a:xfrm>
        </p:spPr>
        <p:txBody>
          <a:bodyPr/>
          <a:lstStyle/>
          <a:p>
            <a:r>
              <a:rPr lang="en-US"/>
              <a:t>Ánh xạ trực tiếp (Direct mapping)</a:t>
            </a:r>
          </a:p>
          <a:p>
            <a:pPr lvl="1"/>
            <a:r>
              <a:rPr lang="en-US"/>
              <a:t>Đơn giản và nhanh</a:t>
            </a:r>
          </a:p>
          <a:p>
            <a:pPr lvl="1"/>
            <a:r>
              <a:rPr lang="en-US"/>
              <a:t>Ánh xạ cứng dễ gây xung đột</a:t>
            </a:r>
          </a:p>
          <a:p>
            <a:pPr lvl="1"/>
            <a:endParaRPr lang="en-US"/>
          </a:p>
          <a:p>
            <a:r>
              <a:rPr lang="en-US"/>
              <a:t>Ánh xạ kết hợp đầy đủ (Fully associative mapping)</a:t>
            </a:r>
          </a:p>
          <a:p>
            <a:pPr lvl="1"/>
            <a:r>
              <a:rPr lang="en-US"/>
              <a:t>Phức tạp và chậm</a:t>
            </a:r>
          </a:p>
          <a:p>
            <a:pPr lvl="1"/>
            <a:r>
              <a:rPr lang="en-US"/>
              <a:t>Ánh xạ mềm, ít xung đột</a:t>
            </a:r>
          </a:p>
          <a:p>
            <a:pPr lvl="1"/>
            <a:endParaRPr lang="en-US"/>
          </a:p>
          <a:p>
            <a:r>
              <a:rPr lang="en-US"/>
              <a:t>Ánh xạ tập kết hợp (Set associative mapping)</a:t>
            </a:r>
          </a:p>
          <a:p>
            <a:pPr lvl="1"/>
            <a:r>
              <a:rPr lang="en-US"/>
              <a:t>Phức tạp và nhanh</a:t>
            </a:r>
          </a:p>
          <a:p>
            <a:pPr lvl="1"/>
            <a:r>
              <a:rPr lang="en-US"/>
              <a:t>Ánh xạ mềm, ít xung đột</a:t>
            </a:r>
            <a:endParaRPr lang="en-AU"/>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trực</a:t>
            </a:r>
            <a:r>
              <a:rPr lang="en-US" dirty="0"/>
              <a:t> </a:t>
            </a:r>
            <a:r>
              <a:rPr lang="en-US" dirty="0" err="1"/>
              <a:t>tiếp</a:t>
            </a:r>
            <a:endParaRPr lang="en-AU" dirty="0"/>
          </a:p>
        </p:txBody>
      </p:sp>
      <p:grpSp>
        <p:nvGrpSpPr>
          <p:cNvPr id="261124" name="Group 4"/>
          <p:cNvGrpSpPr>
            <a:grpSpLocks/>
          </p:cNvGrpSpPr>
          <p:nvPr/>
        </p:nvGrpSpPr>
        <p:grpSpPr bwMode="auto">
          <a:xfrm>
            <a:off x="1619250" y="1628775"/>
            <a:ext cx="6265863" cy="4327525"/>
            <a:chOff x="1297" y="1071"/>
            <a:chExt cx="3947" cy="2726"/>
          </a:xfrm>
        </p:grpSpPr>
        <p:sp>
          <p:nvSpPr>
            <p:cNvPr id="261125" name="Rectangle 5"/>
            <p:cNvSpPr>
              <a:spLocks noChangeArrowheads="1"/>
            </p:cNvSpPr>
            <p:nvPr/>
          </p:nvSpPr>
          <p:spPr bwMode="auto">
            <a:xfrm>
              <a:off x="2699" y="1298"/>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26" name="Rectangle 6"/>
            <p:cNvSpPr>
              <a:spLocks noChangeArrowheads="1"/>
            </p:cNvSpPr>
            <p:nvPr/>
          </p:nvSpPr>
          <p:spPr bwMode="auto">
            <a:xfrm>
              <a:off x="2265" y="1560"/>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27" name="Rectangle 7"/>
            <p:cNvSpPr>
              <a:spLocks noChangeArrowheads="1"/>
            </p:cNvSpPr>
            <p:nvPr/>
          </p:nvSpPr>
          <p:spPr bwMode="auto">
            <a:xfrm>
              <a:off x="1823" y="1860"/>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nvGrpSpPr>
            <p:cNvPr id="261128" name="Group 8"/>
            <p:cNvGrpSpPr>
              <a:grpSpLocks/>
            </p:cNvGrpSpPr>
            <p:nvPr/>
          </p:nvGrpSpPr>
          <p:grpSpPr bwMode="auto">
            <a:xfrm>
              <a:off x="4189" y="1979"/>
              <a:ext cx="1055" cy="1361"/>
              <a:chOff x="4189" y="1979"/>
              <a:chExt cx="1055" cy="1361"/>
            </a:xfrm>
          </p:grpSpPr>
          <p:grpSp>
            <p:nvGrpSpPr>
              <p:cNvPr id="261129" name="Group 9"/>
              <p:cNvGrpSpPr>
                <a:grpSpLocks/>
              </p:cNvGrpSpPr>
              <p:nvPr/>
            </p:nvGrpSpPr>
            <p:grpSpPr bwMode="auto">
              <a:xfrm>
                <a:off x="4189" y="1979"/>
                <a:ext cx="1055" cy="1361"/>
                <a:chOff x="4189" y="1979"/>
                <a:chExt cx="1055" cy="1361"/>
              </a:xfrm>
            </p:grpSpPr>
            <p:sp>
              <p:nvSpPr>
                <p:cNvPr id="261130" name="Rectangle 10"/>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31" name="Line 11"/>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32" name="Line 12"/>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33" name="Line 13"/>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261134" name="Text Box 14"/>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n-1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35" name="Text Box 15"/>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36" name="Text Box 16"/>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sp>
          <p:nvSpPr>
            <p:cNvPr id="261137" name="Text Box 17"/>
            <p:cNvSpPr txBox="1">
              <a:spLocks noChangeArrowheads="1"/>
            </p:cNvSpPr>
            <p:nvPr/>
          </p:nvSpPr>
          <p:spPr bwMode="auto">
            <a:xfrm>
              <a:off x="4377" y="3521"/>
              <a:ext cx="5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Cache</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38" name="Text Box 18"/>
            <p:cNvSpPr txBox="1">
              <a:spLocks noChangeArrowheads="1"/>
            </p:cNvSpPr>
            <p:nvPr/>
          </p:nvSpPr>
          <p:spPr bwMode="auto">
            <a:xfrm>
              <a:off x="2109" y="3566"/>
              <a:ext cx="7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Memory</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nvGrpSpPr>
            <p:cNvPr id="261139" name="Group 19"/>
            <p:cNvGrpSpPr>
              <a:grpSpLocks/>
            </p:cNvGrpSpPr>
            <p:nvPr/>
          </p:nvGrpSpPr>
          <p:grpSpPr bwMode="auto">
            <a:xfrm>
              <a:off x="1338" y="2069"/>
              <a:ext cx="1055" cy="1361"/>
              <a:chOff x="4189" y="1979"/>
              <a:chExt cx="1055" cy="1361"/>
            </a:xfrm>
          </p:grpSpPr>
          <p:grpSp>
            <p:nvGrpSpPr>
              <p:cNvPr id="261140" name="Group 20"/>
              <p:cNvGrpSpPr>
                <a:grpSpLocks/>
              </p:cNvGrpSpPr>
              <p:nvPr/>
            </p:nvGrpSpPr>
            <p:grpSpPr bwMode="auto">
              <a:xfrm>
                <a:off x="4189" y="1979"/>
                <a:ext cx="1055" cy="1361"/>
                <a:chOff x="4189" y="1979"/>
                <a:chExt cx="1055" cy="1361"/>
              </a:xfrm>
            </p:grpSpPr>
            <p:sp>
              <p:nvSpPr>
                <p:cNvPr id="261141" name="Rectangle 21"/>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42" name="Line 22"/>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43" name="Line 23"/>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44" name="Line 24"/>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261145" name="Text Box 25"/>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n-1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46" name="Text Box 26"/>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47" name="Text Box 27"/>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sp>
          <p:nvSpPr>
            <p:cNvPr id="261148" name="Text Box 28"/>
            <p:cNvSpPr txBox="1">
              <a:spLocks noChangeArrowheads="1"/>
            </p:cNvSpPr>
            <p:nvPr/>
          </p:nvSpPr>
          <p:spPr bwMode="auto">
            <a:xfrm>
              <a:off x="1297" y="1868"/>
              <a:ext cx="4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Page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49" name="Text Box 29"/>
            <p:cNvSpPr txBox="1">
              <a:spLocks noChangeArrowheads="1"/>
            </p:cNvSpPr>
            <p:nvPr/>
          </p:nvSpPr>
          <p:spPr bwMode="auto">
            <a:xfrm>
              <a:off x="1791" y="1661"/>
              <a:ext cx="4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Page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50" name="Text Box 30"/>
            <p:cNvSpPr txBox="1">
              <a:spLocks noChangeArrowheads="1"/>
            </p:cNvSpPr>
            <p:nvPr/>
          </p:nvSpPr>
          <p:spPr bwMode="auto">
            <a:xfrm>
              <a:off x="2699" y="1071"/>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Page m-1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1151" name="Line 31"/>
            <p:cNvSpPr>
              <a:spLocks noChangeShapeType="1"/>
            </p:cNvSpPr>
            <p:nvPr/>
          </p:nvSpPr>
          <p:spPr bwMode="auto">
            <a:xfrm flipV="1">
              <a:off x="2356" y="3254"/>
              <a:ext cx="1870" cy="9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52" name="Line 32"/>
            <p:cNvSpPr>
              <a:spLocks noChangeShapeType="1"/>
            </p:cNvSpPr>
            <p:nvPr/>
          </p:nvSpPr>
          <p:spPr bwMode="auto">
            <a:xfrm flipV="1">
              <a:off x="2341" y="3037"/>
              <a:ext cx="1923" cy="6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53" name="Line 33"/>
            <p:cNvSpPr>
              <a:spLocks noChangeShapeType="1"/>
            </p:cNvSpPr>
            <p:nvPr/>
          </p:nvSpPr>
          <p:spPr bwMode="auto">
            <a:xfrm flipV="1">
              <a:off x="2290" y="2069"/>
              <a:ext cx="1996" cy="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54" name="Line 34"/>
            <p:cNvSpPr>
              <a:spLocks noChangeShapeType="1"/>
            </p:cNvSpPr>
            <p:nvPr/>
          </p:nvSpPr>
          <p:spPr bwMode="auto">
            <a:xfrm>
              <a:off x="3696" y="1344"/>
              <a:ext cx="636" cy="68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55" name="Line 35"/>
            <p:cNvSpPr>
              <a:spLocks noChangeShapeType="1"/>
            </p:cNvSpPr>
            <p:nvPr/>
          </p:nvSpPr>
          <p:spPr bwMode="auto">
            <a:xfrm>
              <a:off x="3243" y="1616"/>
              <a:ext cx="1043" cy="40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56" name="Line 36"/>
            <p:cNvSpPr>
              <a:spLocks noChangeShapeType="1"/>
            </p:cNvSpPr>
            <p:nvPr/>
          </p:nvSpPr>
          <p:spPr bwMode="auto">
            <a:xfrm>
              <a:off x="3696" y="2568"/>
              <a:ext cx="499" cy="68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1157" name="Line 37"/>
            <p:cNvSpPr>
              <a:spLocks noChangeShapeType="1"/>
            </p:cNvSpPr>
            <p:nvPr/>
          </p:nvSpPr>
          <p:spPr bwMode="auto">
            <a:xfrm>
              <a:off x="3288" y="2886"/>
              <a:ext cx="953" cy="3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0C4E-3733-41EA-A081-F3798BFA893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31489BB-F68E-422C-B8A3-537F6D059A9B}"/>
              </a:ext>
            </a:extLst>
          </p:cNvPr>
          <p:cNvSpPr>
            <a:spLocks noGrp="1"/>
          </p:cNvSpPr>
          <p:nvPr>
            <p:ph idx="1"/>
          </p:nvPr>
        </p:nvSpPr>
        <p:spPr/>
        <p:txBody>
          <a:bodyPr/>
          <a:lstStyle/>
          <a:p>
            <a:r>
              <a:rPr lang="en-US" dirty="0"/>
              <a:t>Read (line#, </a:t>
            </a:r>
            <a:r>
              <a:rPr lang="en-US" dirty="0" err="1"/>
              <a:t>dataitem</a:t>
            </a:r>
            <a:r>
              <a:rPr lang="en-US" dirty="0"/>
              <a:t>)</a:t>
            </a:r>
          </a:p>
          <a:p>
            <a:endParaRPr lang="en-US" dirty="0"/>
          </a:p>
          <a:p>
            <a:endParaRPr lang="en-US" dirty="0"/>
          </a:p>
          <a:p>
            <a:r>
              <a:rPr lang="en-US" dirty="0"/>
              <a:t>Read (0,3)---- &gt; miss</a:t>
            </a:r>
          </a:p>
          <a:p>
            <a:r>
              <a:rPr lang="en-US" dirty="0"/>
              <a:t>Read (0,3)-</a:t>
            </a:r>
            <a:r>
              <a:rPr lang="en-US" dirty="0">
                <a:sym typeface="Wingdings" panose="05000000000000000000" pitchFamily="2" charset="2"/>
              </a:rPr>
              <a:t>--- &gt; hit</a:t>
            </a:r>
          </a:p>
          <a:p>
            <a:r>
              <a:rPr lang="en-US" dirty="0">
                <a:sym typeface="Wingdings" panose="05000000000000000000" pitchFamily="2" charset="2"/>
              </a:rPr>
              <a:t>Read (0,4)-----&gt; miss</a:t>
            </a:r>
          </a:p>
          <a:p>
            <a:r>
              <a:rPr lang="en-US" dirty="0">
                <a:sym typeface="Wingdings" panose="05000000000000000000" pitchFamily="2" charset="2"/>
              </a:rPr>
              <a:t>Read (0,4)-----&gt; hit</a:t>
            </a:r>
          </a:p>
          <a:p>
            <a:r>
              <a:rPr lang="en-US" dirty="0">
                <a:sym typeface="Wingdings" panose="05000000000000000000" pitchFamily="2" charset="2"/>
              </a:rPr>
              <a:t>Read (0,3)-----&gt; hit</a:t>
            </a:r>
          </a:p>
          <a:p>
            <a:endParaRPr lang="en-US" dirty="0">
              <a:sym typeface="Wingdings" panose="05000000000000000000" pitchFamily="2" charset="2"/>
            </a:endParaRPr>
          </a:p>
          <a:p>
            <a:endParaRPr lang="en-SG" dirty="0"/>
          </a:p>
        </p:txBody>
      </p:sp>
    </p:spTree>
    <p:extLst>
      <p:ext uri="{BB962C8B-B14F-4D97-AF65-F5344CB8AC3E}">
        <p14:creationId xmlns:p14="http://schemas.microsoft.com/office/powerpoint/2010/main" val="2443772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trực</a:t>
            </a:r>
            <a:r>
              <a:rPr lang="en-US" dirty="0"/>
              <a:t> </a:t>
            </a:r>
            <a:r>
              <a:rPr lang="en-US" dirty="0" err="1"/>
              <a:t>tiếp</a:t>
            </a:r>
            <a:endParaRPr lang="en-AU" dirty="0"/>
          </a:p>
        </p:txBody>
      </p:sp>
      <p:sp>
        <p:nvSpPr>
          <p:cNvPr id="262147" name="Rectangle 3"/>
          <p:cNvSpPr>
            <a:spLocks noGrp="1" noChangeArrowheads="1"/>
          </p:cNvSpPr>
          <p:nvPr>
            <p:ph type="body" idx="1"/>
          </p:nvPr>
        </p:nvSpPr>
        <p:spPr/>
        <p:txBody>
          <a:bodyPr/>
          <a:lstStyle/>
          <a:p>
            <a:r>
              <a:rPr lang="en-US"/>
              <a:t>Cache:</a:t>
            </a:r>
          </a:p>
          <a:p>
            <a:pPr lvl="1"/>
            <a:r>
              <a:rPr lang="en-US"/>
              <a:t>Chia thành </a:t>
            </a:r>
            <a:r>
              <a:rPr lang="en-US" i="1"/>
              <a:t>n</a:t>
            </a:r>
            <a:r>
              <a:rPr lang="en-US"/>
              <a:t> khối hoặc dòng, từ Line</a:t>
            </a:r>
            <a:r>
              <a:rPr lang="en-US" baseline="-25000"/>
              <a:t>0</a:t>
            </a:r>
            <a:r>
              <a:rPr lang="en-US"/>
              <a:t> đến Line</a:t>
            </a:r>
            <a:r>
              <a:rPr lang="en-US" baseline="-25000"/>
              <a:t>n-1</a:t>
            </a:r>
          </a:p>
          <a:p>
            <a:r>
              <a:rPr lang="en-US"/>
              <a:t>Bộ nhớ chính:</a:t>
            </a:r>
          </a:p>
          <a:p>
            <a:pPr lvl="1"/>
            <a:r>
              <a:rPr lang="en-US"/>
              <a:t>Chia thành </a:t>
            </a:r>
            <a:r>
              <a:rPr lang="en-US" i="1"/>
              <a:t>m</a:t>
            </a:r>
            <a:r>
              <a:rPr lang="en-US"/>
              <a:t> trang, từ page</a:t>
            </a:r>
            <a:r>
              <a:rPr lang="en-US" baseline="-25000"/>
              <a:t>0</a:t>
            </a:r>
            <a:r>
              <a:rPr lang="en-US"/>
              <a:t> đến page</a:t>
            </a:r>
            <a:r>
              <a:rPr lang="en-US" baseline="-25000"/>
              <a:t>m-1</a:t>
            </a:r>
            <a:r>
              <a:rPr lang="en-US"/>
              <a:t>.</a:t>
            </a:r>
          </a:p>
          <a:p>
            <a:pPr lvl="1"/>
            <a:r>
              <a:rPr lang="en-US"/>
              <a:t>Một trang bộ nhớ có kích thước bằng cache</a:t>
            </a:r>
          </a:p>
          <a:p>
            <a:pPr lvl="1"/>
            <a:r>
              <a:rPr lang="en-US"/>
              <a:t>Mỗi trang có </a:t>
            </a:r>
            <a:r>
              <a:rPr lang="en-US" i="1"/>
              <a:t>n</a:t>
            </a:r>
            <a:r>
              <a:rPr lang="en-US"/>
              <a:t> dòng, từ Line</a:t>
            </a:r>
            <a:r>
              <a:rPr lang="en-US" baseline="-25000"/>
              <a:t>0</a:t>
            </a:r>
            <a:r>
              <a:rPr lang="en-US"/>
              <a:t> đến Line</a:t>
            </a:r>
            <a:r>
              <a:rPr lang="en-US" baseline="-25000"/>
              <a:t>n-1</a:t>
            </a:r>
          </a:p>
          <a:p>
            <a:r>
              <a:rPr lang="en-US"/>
              <a:t>Ánh xạ:</a:t>
            </a:r>
          </a:p>
          <a:p>
            <a:pPr lvl="1"/>
            <a:r>
              <a:rPr lang="en-US"/>
              <a:t>Line</a:t>
            </a:r>
            <a:r>
              <a:rPr lang="en-US" baseline="-25000"/>
              <a:t>0</a:t>
            </a:r>
            <a:r>
              <a:rPr lang="en-US"/>
              <a:t> của (page</a:t>
            </a:r>
            <a:r>
              <a:rPr lang="en-US" baseline="-25000"/>
              <a:t>0</a:t>
            </a:r>
            <a:r>
              <a:rPr lang="en-US"/>
              <a:t> đến page</a:t>
            </a:r>
            <a:r>
              <a:rPr lang="en-US" baseline="-25000"/>
              <a:t>m-1</a:t>
            </a:r>
            <a:r>
              <a:rPr lang="en-US"/>
              <a:t>) ánh xạ đến Line</a:t>
            </a:r>
            <a:r>
              <a:rPr lang="en-US" baseline="-25000"/>
              <a:t>0</a:t>
            </a:r>
            <a:r>
              <a:rPr lang="en-US"/>
              <a:t> của cache;</a:t>
            </a:r>
          </a:p>
          <a:p>
            <a:pPr lvl="1"/>
            <a:r>
              <a:rPr lang="en-US"/>
              <a:t>Line</a:t>
            </a:r>
            <a:r>
              <a:rPr lang="en-US" baseline="-25000"/>
              <a:t>1</a:t>
            </a:r>
            <a:r>
              <a:rPr lang="en-US"/>
              <a:t> của (page</a:t>
            </a:r>
            <a:r>
              <a:rPr lang="en-US" baseline="-25000"/>
              <a:t>0</a:t>
            </a:r>
            <a:r>
              <a:rPr lang="en-US"/>
              <a:t> đến page</a:t>
            </a:r>
            <a:r>
              <a:rPr lang="en-US" baseline="-25000"/>
              <a:t>m-1</a:t>
            </a:r>
            <a:r>
              <a:rPr lang="en-US"/>
              <a:t>) ánh xạ đến Line</a:t>
            </a:r>
            <a:r>
              <a:rPr lang="en-US" baseline="-25000"/>
              <a:t>1</a:t>
            </a:r>
            <a:r>
              <a:rPr lang="en-US"/>
              <a:t> của cache;</a:t>
            </a:r>
          </a:p>
          <a:p>
            <a:pPr lvl="1"/>
            <a:r>
              <a:rPr lang="en-US"/>
              <a:t>....</a:t>
            </a:r>
          </a:p>
          <a:p>
            <a:pPr lvl="1"/>
            <a:r>
              <a:rPr lang="en-US"/>
              <a:t>Line</a:t>
            </a:r>
            <a:r>
              <a:rPr lang="en-US" baseline="-25000"/>
              <a:t>n-1</a:t>
            </a:r>
            <a:r>
              <a:rPr lang="en-US"/>
              <a:t> của (page</a:t>
            </a:r>
            <a:r>
              <a:rPr lang="en-US" baseline="-25000"/>
              <a:t>0</a:t>
            </a:r>
            <a:r>
              <a:rPr lang="en-US"/>
              <a:t> đến page</a:t>
            </a:r>
            <a:r>
              <a:rPr lang="en-US" baseline="-25000"/>
              <a:t>m-1</a:t>
            </a:r>
            <a:r>
              <a:rPr lang="en-US"/>
              <a:t>) ánh xạ đến Line</a:t>
            </a:r>
            <a:r>
              <a:rPr lang="en-US" baseline="-25000"/>
              <a:t>n-1</a:t>
            </a:r>
            <a:r>
              <a:rPr lang="en-US"/>
              <a:t> của cache;</a:t>
            </a:r>
            <a:endParaRPr lang="en-AU"/>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Địa</a:t>
            </a:r>
            <a:r>
              <a:rPr lang="en-US" dirty="0"/>
              <a:t> </a:t>
            </a:r>
            <a:r>
              <a:rPr lang="en-US" dirty="0" err="1"/>
              <a:t>chỉ</a:t>
            </a:r>
            <a:r>
              <a:rPr lang="en-US" dirty="0"/>
              <a:t> </a:t>
            </a:r>
            <a:r>
              <a:rPr lang="en-US" dirty="0" err="1"/>
              <a:t>ánh</a:t>
            </a:r>
            <a:r>
              <a:rPr lang="en-US" dirty="0"/>
              <a:t> </a:t>
            </a:r>
            <a:r>
              <a:rPr lang="en-US" dirty="0" err="1"/>
              <a:t>xạ</a:t>
            </a:r>
            <a:r>
              <a:rPr lang="en-US" dirty="0"/>
              <a:t> </a:t>
            </a:r>
            <a:r>
              <a:rPr lang="en-US" dirty="0" err="1"/>
              <a:t>trực</a:t>
            </a:r>
            <a:r>
              <a:rPr lang="en-US" dirty="0"/>
              <a:t> </a:t>
            </a:r>
            <a:r>
              <a:rPr lang="en-US" dirty="0" err="1"/>
              <a:t>tiếp</a:t>
            </a:r>
            <a:endParaRPr lang="en-AU" dirty="0"/>
          </a:p>
        </p:txBody>
      </p:sp>
      <p:sp>
        <p:nvSpPr>
          <p:cNvPr id="263173" name="Rectangle 5"/>
          <p:cNvSpPr>
            <a:spLocks noGrp="1" noChangeArrowheads="1"/>
          </p:cNvSpPr>
          <p:nvPr>
            <p:ph type="body" idx="1"/>
          </p:nvPr>
        </p:nvSpPr>
        <p:spPr>
          <a:xfrm>
            <a:off x="1981200" y="2924175"/>
            <a:ext cx="6705600" cy="2449513"/>
          </a:xfrm>
          <a:noFill/>
          <a:ln/>
        </p:spPr>
        <p:txBody>
          <a:bodyPr/>
          <a:lstStyle/>
          <a:p>
            <a:r>
              <a:rPr lang="en-US" i="1"/>
              <a:t>Tag</a:t>
            </a:r>
            <a:r>
              <a:rPr lang="en-US"/>
              <a:t> (bit): địa chỉ trang trong bộ nhớ</a:t>
            </a:r>
          </a:p>
          <a:p>
            <a:r>
              <a:rPr lang="en-US" i="1"/>
              <a:t>Line</a:t>
            </a:r>
            <a:r>
              <a:rPr lang="en-US"/>
              <a:t> (bit): địa chỉ dòng trong cache</a:t>
            </a:r>
          </a:p>
          <a:p>
            <a:r>
              <a:rPr lang="en-US" i="1"/>
              <a:t>Word</a:t>
            </a:r>
            <a:r>
              <a:rPr lang="en-US"/>
              <a:t> (bit): địa chỉ của từ trong dòng</a:t>
            </a:r>
          </a:p>
        </p:txBody>
      </p:sp>
      <p:grpSp>
        <p:nvGrpSpPr>
          <p:cNvPr id="263174" name="Group 6"/>
          <p:cNvGrpSpPr>
            <a:grpSpLocks/>
          </p:cNvGrpSpPr>
          <p:nvPr/>
        </p:nvGrpSpPr>
        <p:grpSpPr bwMode="auto">
          <a:xfrm>
            <a:off x="2195513" y="1844675"/>
            <a:ext cx="4824412" cy="654050"/>
            <a:chOff x="1383" y="1023"/>
            <a:chExt cx="3039" cy="412"/>
          </a:xfrm>
        </p:grpSpPr>
        <p:sp>
          <p:nvSpPr>
            <p:cNvPr id="263175" name="Rectangle 7"/>
            <p:cNvSpPr>
              <a:spLocks noChangeArrowheads="1"/>
            </p:cNvSpPr>
            <p:nvPr/>
          </p:nvSpPr>
          <p:spPr bwMode="auto">
            <a:xfrm>
              <a:off x="1383" y="1026"/>
              <a:ext cx="3039" cy="4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Tag              Line             Word</a:t>
              </a:r>
            </a:p>
          </p:txBody>
        </p:sp>
        <p:sp>
          <p:nvSpPr>
            <p:cNvPr id="263176" name="Line 8"/>
            <p:cNvSpPr>
              <a:spLocks noChangeShapeType="1"/>
            </p:cNvSpPr>
            <p:nvPr/>
          </p:nvSpPr>
          <p:spPr bwMode="auto">
            <a:xfrm>
              <a:off x="2282" y="1023"/>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3177" name="Line 9"/>
            <p:cNvSpPr>
              <a:spLocks noChangeShapeType="1"/>
            </p:cNvSpPr>
            <p:nvPr/>
          </p:nvSpPr>
          <p:spPr bwMode="auto">
            <a:xfrm>
              <a:off x="3336" y="1023"/>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Địa</a:t>
            </a:r>
            <a:r>
              <a:rPr lang="en-US" dirty="0"/>
              <a:t> </a:t>
            </a:r>
            <a:r>
              <a:rPr lang="en-US" dirty="0" err="1"/>
              <a:t>chỉ</a:t>
            </a:r>
            <a:r>
              <a:rPr lang="en-US" dirty="0"/>
              <a:t> </a:t>
            </a:r>
            <a:r>
              <a:rPr lang="en-US" dirty="0" err="1"/>
              <a:t>ánh</a:t>
            </a:r>
            <a:r>
              <a:rPr lang="en-US" dirty="0"/>
              <a:t> </a:t>
            </a:r>
            <a:r>
              <a:rPr lang="en-US" dirty="0" err="1"/>
              <a:t>xạ</a:t>
            </a:r>
            <a:r>
              <a:rPr lang="en-US" dirty="0"/>
              <a:t> </a:t>
            </a:r>
            <a:r>
              <a:rPr lang="en-US" dirty="0" err="1"/>
              <a:t>trực</a:t>
            </a:r>
            <a:r>
              <a:rPr lang="en-US" dirty="0"/>
              <a:t> </a:t>
            </a:r>
            <a:r>
              <a:rPr lang="en-US" dirty="0" err="1"/>
              <a:t>tiếp</a:t>
            </a:r>
            <a:endParaRPr lang="en-AU" dirty="0"/>
          </a:p>
        </p:txBody>
      </p:sp>
      <p:sp>
        <p:nvSpPr>
          <p:cNvPr id="264201" name="Rectangle 9"/>
          <p:cNvSpPr>
            <a:spLocks noGrp="1" noChangeArrowheads="1"/>
          </p:cNvSpPr>
          <p:nvPr>
            <p:ph type="body" idx="1"/>
          </p:nvPr>
        </p:nvSpPr>
        <p:spPr>
          <a:xfrm>
            <a:off x="381000" y="1628775"/>
            <a:ext cx="8534400" cy="4502150"/>
          </a:xfrm>
          <a:noFill/>
          <a:ln/>
        </p:spPr>
        <p:txBody>
          <a:bodyPr/>
          <a:lstStyle/>
          <a:p>
            <a:r>
              <a:rPr lang="en-US" dirty="0" err="1"/>
              <a:t>Ví</a:t>
            </a:r>
            <a:r>
              <a:rPr lang="en-US" dirty="0"/>
              <a:t> </a:t>
            </a:r>
            <a:r>
              <a:rPr lang="en-US" dirty="0" err="1"/>
              <a:t>dụ</a:t>
            </a:r>
            <a:r>
              <a:rPr lang="en-US" dirty="0"/>
              <a:t>: </a:t>
            </a:r>
          </a:p>
          <a:p>
            <a:pPr lvl="1"/>
            <a:r>
              <a:rPr lang="en-US" dirty="0" err="1"/>
              <a:t>Vào</a:t>
            </a:r>
            <a:r>
              <a:rPr lang="en-US" dirty="0"/>
              <a:t>:</a:t>
            </a:r>
          </a:p>
          <a:p>
            <a:pPr lvl="2"/>
            <a:r>
              <a:rPr lang="en-US" dirty="0"/>
              <a:t>Dung </a:t>
            </a:r>
            <a:r>
              <a:rPr lang="en-US" dirty="0" err="1"/>
              <a:t>lượng</a:t>
            </a:r>
            <a:r>
              <a:rPr lang="en-US" dirty="0"/>
              <a:t> </a:t>
            </a:r>
            <a:r>
              <a:rPr lang="en-US" dirty="0" err="1"/>
              <a:t>bộ</a:t>
            </a:r>
            <a:r>
              <a:rPr lang="en-US" dirty="0"/>
              <a:t> </a:t>
            </a:r>
            <a:r>
              <a:rPr lang="en-US" dirty="0" err="1"/>
              <a:t>nhớ</a:t>
            </a:r>
            <a:r>
              <a:rPr lang="en-US" dirty="0"/>
              <a:t> = 4GB</a:t>
            </a:r>
          </a:p>
          <a:p>
            <a:pPr lvl="2"/>
            <a:r>
              <a:rPr lang="en-US" dirty="0"/>
              <a:t>Dung </a:t>
            </a:r>
            <a:r>
              <a:rPr lang="en-US" dirty="0" err="1"/>
              <a:t>lượng</a:t>
            </a:r>
            <a:r>
              <a:rPr lang="en-US" dirty="0"/>
              <a:t> cache = 1MB</a:t>
            </a:r>
          </a:p>
          <a:p>
            <a:pPr lvl="2"/>
            <a:r>
              <a:rPr lang="en-US" dirty="0" err="1"/>
              <a:t>Kích</a:t>
            </a:r>
            <a:r>
              <a:rPr lang="en-US" dirty="0"/>
              <a:t> </a:t>
            </a:r>
            <a:r>
              <a:rPr lang="en-US" dirty="0" err="1"/>
              <a:t>thước</a:t>
            </a:r>
            <a:r>
              <a:rPr lang="en-US" dirty="0"/>
              <a:t> </a:t>
            </a:r>
            <a:r>
              <a:rPr lang="en-US" dirty="0" err="1"/>
              <a:t>dòng</a:t>
            </a:r>
            <a:r>
              <a:rPr lang="en-US" dirty="0"/>
              <a:t> = 32 byte</a:t>
            </a:r>
          </a:p>
          <a:p>
            <a:pPr lvl="1"/>
            <a:r>
              <a:rPr lang="en-US" dirty="0"/>
              <a:t>Ra:</a:t>
            </a:r>
          </a:p>
          <a:p>
            <a:pPr lvl="2"/>
            <a:r>
              <a:rPr lang="en-US" dirty="0" err="1"/>
              <a:t>Kích</a:t>
            </a:r>
            <a:r>
              <a:rPr lang="en-US" dirty="0"/>
              <a:t> </a:t>
            </a:r>
            <a:r>
              <a:rPr lang="en-US" dirty="0" err="1"/>
              <a:t>thước</a:t>
            </a:r>
            <a:r>
              <a:rPr lang="en-US" dirty="0"/>
              <a:t> </a:t>
            </a:r>
            <a:r>
              <a:rPr lang="en-US" dirty="0" err="1"/>
              <a:t>dòng</a:t>
            </a:r>
            <a:r>
              <a:rPr lang="en-US" dirty="0"/>
              <a:t> Line = 32 byte = 2</a:t>
            </a:r>
            <a:r>
              <a:rPr lang="en-US" baseline="30000" dirty="0"/>
              <a:t>5</a:t>
            </a:r>
            <a:r>
              <a:rPr lang="en-US" dirty="0"/>
              <a:t> </a:t>
            </a:r>
            <a:r>
              <a:rPr lang="en-US" dirty="0">
                <a:sym typeface="Wingdings" pitchFamily="2" charset="2"/>
              </a:rPr>
              <a:t> </a:t>
            </a:r>
            <a:r>
              <a:rPr lang="en-US" dirty="0"/>
              <a:t>Word = 5 bit</a:t>
            </a:r>
          </a:p>
          <a:p>
            <a:pPr lvl="2"/>
            <a:r>
              <a:rPr lang="en-US" dirty="0"/>
              <a:t>Dung </a:t>
            </a:r>
            <a:r>
              <a:rPr lang="en-US" dirty="0" err="1"/>
              <a:t>lượng</a:t>
            </a:r>
            <a:r>
              <a:rPr lang="en-US" dirty="0"/>
              <a:t> Cache = 1MB = 2</a:t>
            </a:r>
            <a:r>
              <a:rPr lang="en-US" baseline="30000" dirty="0"/>
              <a:t>20</a:t>
            </a:r>
            <a:r>
              <a:rPr lang="en-US" dirty="0"/>
              <a:t> </a:t>
            </a:r>
            <a:r>
              <a:rPr lang="en-US" dirty="0">
                <a:sym typeface="Wingdings" pitchFamily="2" charset="2"/>
              </a:rPr>
              <a:t> </a:t>
            </a:r>
            <a:r>
              <a:rPr lang="en-US" dirty="0" err="1">
                <a:sym typeface="Wingdings" pitchFamily="2" charset="2"/>
              </a:rPr>
              <a:t>có</a:t>
            </a:r>
            <a:r>
              <a:rPr lang="en-US" dirty="0">
                <a:sym typeface="Wingdings" pitchFamily="2" charset="2"/>
              </a:rPr>
              <a:t> 2</a:t>
            </a:r>
            <a:r>
              <a:rPr lang="en-US" baseline="30000" dirty="0">
                <a:sym typeface="Wingdings" pitchFamily="2" charset="2"/>
              </a:rPr>
              <a:t>20</a:t>
            </a:r>
            <a:r>
              <a:rPr lang="en-US" dirty="0">
                <a:sym typeface="Wingdings" pitchFamily="2" charset="2"/>
              </a:rPr>
              <a:t> / 2</a:t>
            </a:r>
            <a:r>
              <a:rPr lang="en-US" baseline="30000" dirty="0">
                <a:sym typeface="Wingdings" pitchFamily="2" charset="2"/>
              </a:rPr>
              <a:t>5</a:t>
            </a:r>
            <a:r>
              <a:rPr lang="en-US" dirty="0">
                <a:sym typeface="Wingdings" pitchFamily="2" charset="2"/>
              </a:rPr>
              <a:t> = 2</a:t>
            </a:r>
            <a:r>
              <a:rPr lang="en-US" baseline="30000" dirty="0">
                <a:sym typeface="Wingdings" pitchFamily="2" charset="2"/>
              </a:rPr>
              <a:t>15</a:t>
            </a:r>
            <a:r>
              <a:rPr lang="en-US" dirty="0">
                <a:sym typeface="Wingdings" pitchFamily="2" charset="2"/>
              </a:rPr>
              <a:t> </a:t>
            </a:r>
            <a:r>
              <a:rPr lang="en-US" dirty="0" err="1">
                <a:sym typeface="Wingdings" pitchFamily="2" charset="2"/>
              </a:rPr>
              <a:t>dòng</a:t>
            </a:r>
            <a:r>
              <a:rPr lang="en-US" dirty="0">
                <a:sym typeface="Wingdings" pitchFamily="2" charset="2"/>
              </a:rPr>
              <a:t>  </a:t>
            </a:r>
            <a:r>
              <a:rPr lang="en-US" dirty="0"/>
              <a:t>Line = 15 bit</a:t>
            </a:r>
          </a:p>
          <a:p>
            <a:pPr lvl="2"/>
            <a:r>
              <a:rPr lang="en-US" dirty="0"/>
              <a:t>Đ/c </a:t>
            </a:r>
            <a:r>
              <a:rPr lang="en-US" dirty="0" err="1"/>
              <a:t>trang</a:t>
            </a:r>
            <a:r>
              <a:rPr lang="en-US" dirty="0"/>
              <a:t> Tag: 4GB = 2</a:t>
            </a:r>
            <a:r>
              <a:rPr lang="en-US" baseline="30000" dirty="0"/>
              <a:t>32</a:t>
            </a:r>
            <a:r>
              <a:rPr lang="en-US" dirty="0"/>
              <a:t> </a:t>
            </a:r>
            <a:r>
              <a:rPr lang="en-US" dirty="0">
                <a:sym typeface="Wingdings" pitchFamily="2" charset="2"/>
              </a:rPr>
              <a:t> </a:t>
            </a:r>
            <a:r>
              <a:rPr lang="en-US" dirty="0" err="1">
                <a:sym typeface="Wingdings" pitchFamily="2" charset="2"/>
              </a:rPr>
              <a:t>cần</a:t>
            </a:r>
            <a:r>
              <a:rPr lang="en-US" dirty="0">
                <a:sym typeface="Wingdings" pitchFamily="2" charset="2"/>
              </a:rPr>
              <a:t> 32 </a:t>
            </a:r>
            <a:r>
              <a:rPr lang="en-US" dirty="0" err="1">
                <a:sym typeface="Wingdings" pitchFamily="2" charset="2"/>
              </a:rPr>
              <a:t>bít</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tổng</a:t>
            </a:r>
            <a:r>
              <a:rPr lang="en-US" dirty="0">
                <a:sym typeface="Wingdings" pitchFamily="2" charset="2"/>
              </a:rPr>
              <a:t> </a:t>
            </a:r>
            <a:r>
              <a:rPr lang="en-US" dirty="0" err="1">
                <a:sym typeface="Wingdings" pitchFamily="2" charset="2"/>
              </a:rPr>
              <a:t>cộng</a:t>
            </a:r>
            <a:r>
              <a:rPr lang="en-US" dirty="0">
                <a:sym typeface="Wingdings" pitchFamily="2" charset="2"/>
              </a:rPr>
              <a:t> </a:t>
            </a:r>
            <a:r>
              <a:rPr lang="en-US" dirty="0" err="1">
                <a:sym typeface="Wingdings" pitchFamily="2" charset="2"/>
              </a:rPr>
              <a:t>để</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hoá</a:t>
            </a:r>
            <a:r>
              <a:rPr lang="en-US" dirty="0">
                <a:sym typeface="Wingdings" pitchFamily="2" charset="2"/>
              </a:rPr>
              <a:t> </a:t>
            </a:r>
            <a:r>
              <a:rPr lang="en-US" dirty="0" err="1">
                <a:sym typeface="Wingdings" pitchFamily="2" charset="2"/>
              </a:rPr>
              <a:t>các</a:t>
            </a:r>
            <a:r>
              <a:rPr lang="en-US" dirty="0">
                <a:sym typeface="Wingdings" pitchFamily="2" charset="2"/>
              </a:rPr>
              <a:t> ô </a:t>
            </a:r>
            <a:r>
              <a:rPr lang="en-US" dirty="0" err="1">
                <a:sym typeface="Wingdings" pitchFamily="2" charset="2"/>
              </a:rPr>
              <a:t>nhớ</a:t>
            </a:r>
            <a:r>
              <a:rPr lang="en-US" dirty="0">
                <a:sym typeface="Wingdings" pitchFamily="2" charset="2"/>
              </a:rPr>
              <a:t>:</a:t>
            </a:r>
            <a:endParaRPr lang="en-US" baseline="30000" dirty="0"/>
          </a:p>
          <a:p>
            <a:pPr lvl="2">
              <a:buFontTx/>
              <a:buNone/>
            </a:pPr>
            <a:r>
              <a:rPr lang="en-US" dirty="0"/>
              <a:t>		Tag = 32bit </a:t>
            </a:r>
            <a:r>
              <a:rPr lang="en-US" dirty="0" err="1"/>
              <a:t>địa</a:t>
            </a:r>
            <a:r>
              <a:rPr lang="en-US" dirty="0"/>
              <a:t> </a:t>
            </a:r>
            <a:r>
              <a:rPr lang="en-US" dirty="0" err="1"/>
              <a:t>chỉ</a:t>
            </a:r>
            <a:r>
              <a:rPr lang="en-US" dirty="0"/>
              <a:t> – Line – Word = 32 – 5 – 15 = 12 bit.</a:t>
            </a:r>
            <a:endParaRPr lang="en-A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trực</a:t>
            </a:r>
            <a:r>
              <a:rPr lang="en-US" dirty="0"/>
              <a:t> </a:t>
            </a:r>
            <a:r>
              <a:rPr lang="en-US" dirty="0" err="1"/>
              <a:t>tiếp</a:t>
            </a:r>
            <a:endParaRPr lang="en-AU" dirty="0"/>
          </a:p>
        </p:txBody>
      </p:sp>
      <p:sp>
        <p:nvSpPr>
          <p:cNvPr id="266245" name="Rectangle 5"/>
          <p:cNvSpPr>
            <a:spLocks noGrp="1" noChangeArrowheads="1"/>
          </p:cNvSpPr>
          <p:nvPr>
            <p:ph type="body" idx="1"/>
          </p:nvPr>
        </p:nvSpPr>
        <p:spPr>
          <a:xfrm>
            <a:off x="457200" y="1600200"/>
            <a:ext cx="8229600" cy="4530725"/>
          </a:xfrm>
          <a:noFill/>
          <a:ln/>
        </p:spPr>
        <p:txBody>
          <a:bodyPr/>
          <a:lstStyle/>
          <a:p>
            <a:r>
              <a:rPr lang="en-AU"/>
              <a:t>Ưu:</a:t>
            </a:r>
          </a:p>
          <a:p>
            <a:pPr lvl="1"/>
            <a:r>
              <a:rPr lang="en-AU"/>
              <a:t>Thiết kế đơn giản</a:t>
            </a:r>
          </a:p>
          <a:p>
            <a:pPr lvl="1"/>
            <a:r>
              <a:rPr lang="en-AU"/>
              <a:t>Nhanh do ánh xạ là cố định: khi biết đị chỉ ô nhớ có thể tìm được vị trí của nó trong cache rất nhanh chóng.</a:t>
            </a:r>
          </a:p>
          <a:p>
            <a:r>
              <a:rPr lang="en-AU"/>
              <a:t>Nhược:</a:t>
            </a:r>
          </a:p>
          <a:p>
            <a:pPr lvl="1"/>
            <a:r>
              <a:rPr lang="en-AU"/>
              <a:t>Do ánh xạ cố định nên dễ gây xung đột (tại sao?)</a:t>
            </a:r>
          </a:p>
          <a:p>
            <a:pPr lvl="1"/>
            <a:r>
              <a:rPr lang="en-AU"/>
              <a:t>Hệ số hit không cao.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kết</a:t>
            </a:r>
            <a:r>
              <a:rPr lang="en-US" dirty="0"/>
              <a:t> </a:t>
            </a:r>
            <a:r>
              <a:rPr lang="en-US" dirty="0" err="1"/>
              <a:t>hợp</a:t>
            </a:r>
            <a:r>
              <a:rPr lang="en-US" dirty="0"/>
              <a:t> </a:t>
            </a:r>
            <a:r>
              <a:rPr lang="en-US" dirty="0" err="1"/>
              <a:t>đầy</a:t>
            </a:r>
            <a:r>
              <a:rPr lang="en-US" dirty="0"/>
              <a:t> </a:t>
            </a:r>
            <a:r>
              <a:rPr lang="en-US" dirty="0" err="1"/>
              <a:t>đủ</a:t>
            </a:r>
            <a:endParaRPr lang="en-AU" dirty="0"/>
          </a:p>
        </p:txBody>
      </p:sp>
      <p:grpSp>
        <p:nvGrpSpPr>
          <p:cNvPr id="269316" name="Group 4"/>
          <p:cNvGrpSpPr>
            <a:grpSpLocks/>
          </p:cNvGrpSpPr>
          <p:nvPr/>
        </p:nvGrpSpPr>
        <p:grpSpPr bwMode="auto">
          <a:xfrm>
            <a:off x="1979613" y="1700213"/>
            <a:ext cx="5562600" cy="4400550"/>
            <a:chOff x="1247" y="1071"/>
            <a:chExt cx="3504" cy="2772"/>
          </a:xfrm>
        </p:grpSpPr>
        <p:grpSp>
          <p:nvGrpSpPr>
            <p:cNvPr id="269317" name="Group 5"/>
            <p:cNvGrpSpPr>
              <a:grpSpLocks/>
            </p:cNvGrpSpPr>
            <p:nvPr/>
          </p:nvGrpSpPr>
          <p:grpSpPr bwMode="auto">
            <a:xfrm>
              <a:off x="3696" y="1570"/>
              <a:ext cx="1055" cy="1361"/>
              <a:chOff x="4189" y="1979"/>
              <a:chExt cx="1055" cy="1361"/>
            </a:xfrm>
          </p:grpSpPr>
          <p:grpSp>
            <p:nvGrpSpPr>
              <p:cNvPr id="269318" name="Group 6"/>
              <p:cNvGrpSpPr>
                <a:grpSpLocks/>
              </p:cNvGrpSpPr>
              <p:nvPr/>
            </p:nvGrpSpPr>
            <p:grpSpPr bwMode="auto">
              <a:xfrm>
                <a:off x="4189" y="1979"/>
                <a:ext cx="1055" cy="1361"/>
                <a:chOff x="4189" y="1979"/>
                <a:chExt cx="1055" cy="1361"/>
              </a:xfrm>
            </p:grpSpPr>
            <p:sp>
              <p:nvSpPr>
                <p:cNvPr id="269319" name="Rectangle 7"/>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20" name="Line 8"/>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9321" name="Line 9"/>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9322" name="Line 10"/>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269323" name="Text Box 11"/>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n-1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24" name="Text Box 12"/>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25" name="Text Box 13"/>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sp>
          <p:nvSpPr>
            <p:cNvPr id="269326" name="Text Box 14"/>
            <p:cNvSpPr txBox="1">
              <a:spLocks noChangeArrowheads="1"/>
            </p:cNvSpPr>
            <p:nvPr/>
          </p:nvSpPr>
          <p:spPr bwMode="auto">
            <a:xfrm>
              <a:off x="3923" y="3022"/>
              <a:ext cx="5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Cache</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27" name="Text Box 15"/>
            <p:cNvSpPr txBox="1">
              <a:spLocks noChangeArrowheads="1"/>
            </p:cNvSpPr>
            <p:nvPr/>
          </p:nvSpPr>
          <p:spPr bwMode="auto">
            <a:xfrm>
              <a:off x="1338" y="3612"/>
              <a:ext cx="7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Memory</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28" name="Rectangle 16"/>
            <p:cNvSpPr>
              <a:spLocks noChangeArrowheads="1"/>
            </p:cNvSpPr>
            <p:nvPr/>
          </p:nvSpPr>
          <p:spPr bwMode="auto">
            <a:xfrm>
              <a:off x="1253" y="1071"/>
              <a:ext cx="1043" cy="249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29" name="Line 17"/>
            <p:cNvSpPr>
              <a:spLocks noChangeShapeType="1"/>
            </p:cNvSpPr>
            <p:nvPr/>
          </p:nvSpPr>
          <p:spPr bwMode="auto">
            <a:xfrm>
              <a:off x="1247" y="1297"/>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9330" name="Line 18"/>
            <p:cNvSpPr>
              <a:spLocks noChangeShapeType="1"/>
            </p:cNvSpPr>
            <p:nvPr/>
          </p:nvSpPr>
          <p:spPr bwMode="auto">
            <a:xfrm>
              <a:off x="1247" y="3361"/>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9331" name="Line 19"/>
            <p:cNvSpPr>
              <a:spLocks noChangeShapeType="1"/>
            </p:cNvSpPr>
            <p:nvPr/>
          </p:nvSpPr>
          <p:spPr bwMode="auto">
            <a:xfrm>
              <a:off x="1247" y="3156"/>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9332" name="Text Box 20"/>
            <p:cNvSpPr txBox="1">
              <a:spLocks noChangeArrowheads="1"/>
            </p:cNvSpPr>
            <p:nvPr/>
          </p:nvSpPr>
          <p:spPr bwMode="auto">
            <a:xfrm>
              <a:off x="1430" y="10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m-1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33" name="Text Box 21"/>
            <p:cNvSpPr txBox="1">
              <a:spLocks noChangeArrowheads="1"/>
            </p:cNvSpPr>
            <p:nvPr/>
          </p:nvSpPr>
          <p:spPr bwMode="auto">
            <a:xfrm>
              <a:off x="1430" y="3143"/>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34" name="Text Box 22"/>
            <p:cNvSpPr txBox="1">
              <a:spLocks noChangeArrowheads="1"/>
            </p:cNvSpPr>
            <p:nvPr/>
          </p:nvSpPr>
          <p:spPr bwMode="auto">
            <a:xfrm>
              <a:off x="1430" y="3361"/>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69335" name="Line 23"/>
            <p:cNvSpPr>
              <a:spLocks noChangeShapeType="1"/>
            </p:cNvSpPr>
            <p:nvPr/>
          </p:nvSpPr>
          <p:spPr bwMode="auto">
            <a:xfrm flipV="1">
              <a:off x="2245" y="2614"/>
              <a:ext cx="1497" cy="8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9336" name="Line 24"/>
            <p:cNvSpPr>
              <a:spLocks noChangeShapeType="1"/>
            </p:cNvSpPr>
            <p:nvPr/>
          </p:nvSpPr>
          <p:spPr bwMode="auto">
            <a:xfrm flipV="1">
              <a:off x="2245" y="1661"/>
              <a:ext cx="1588"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9337" name="Line 25"/>
            <p:cNvSpPr>
              <a:spLocks noChangeShapeType="1"/>
            </p:cNvSpPr>
            <p:nvPr/>
          </p:nvSpPr>
          <p:spPr bwMode="auto">
            <a:xfrm>
              <a:off x="2154" y="1162"/>
              <a:ext cx="1633" cy="172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69338" name="Line 26"/>
            <p:cNvSpPr>
              <a:spLocks noChangeShapeType="1"/>
            </p:cNvSpPr>
            <p:nvPr/>
          </p:nvSpPr>
          <p:spPr bwMode="auto">
            <a:xfrm flipV="1">
              <a:off x="2200" y="2160"/>
              <a:ext cx="1587" cy="2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kết</a:t>
            </a:r>
            <a:r>
              <a:rPr lang="en-US" dirty="0"/>
              <a:t> </a:t>
            </a:r>
            <a:r>
              <a:rPr lang="en-US" dirty="0" err="1"/>
              <a:t>hợp</a:t>
            </a:r>
            <a:r>
              <a:rPr lang="en-US" dirty="0"/>
              <a:t> </a:t>
            </a:r>
            <a:r>
              <a:rPr lang="en-US" dirty="0" err="1"/>
              <a:t>đầy</a:t>
            </a:r>
            <a:r>
              <a:rPr lang="en-US" dirty="0"/>
              <a:t> </a:t>
            </a:r>
            <a:r>
              <a:rPr lang="en-US" dirty="0" err="1"/>
              <a:t>đủ</a:t>
            </a:r>
            <a:endParaRPr lang="en-AU" dirty="0"/>
          </a:p>
        </p:txBody>
      </p:sp>
      <p:sp>
        <p:nvSpPr>
          <p:cNvPr id="270339" name="Rectangle 3"/>
          <p:cNvSpPr>
            <a:spLocks noGrp="1" noChangeArrowheads="1"/>
          </p:cNvSpPr>
          <p:nvPr>
            <p:ph type="body" idx="1"/>
          </p:nvPr>
        </p:nvSpPr>
        <p:spPr/>
        <p:txBody>
          <a:bodyPr/>
          <a:lstStyle/>
          <a:p>
            <a:r>
              <a:rPr lang="en-US"/>
              <a:t>Cache:</a:t>
            </a:r>
          </a:p>
          <a:p>
            <a:pPr lvl="1"/>
            <a:r>
              <a:rPr lang="en-US"/>
              <a:t>Được chia thành </a:t>
            </a:r>
            <a:r>
              <a:rPr lang="en-US" i="1"/>
              <a:t>n</a:t>
            </a:r>
            <a:r>
              <a:rPr lang="en-US"/>
              <a:t> khối hoặc dòng, từ Line</a:t>
            </a:r>
            <a:r>
              <a:rPr lang="en-US" baseline="-25000"/>
              <a:t>0</a:t>
            </a:r>
            <a:r>
              <a:rPr lang="en-US"/>
              <a:t> đến Line</a:t>
            </a:r>
            <a:r>
              <a:rPr lang="en-US" baseline="-25000"/>
              <a:t>n-1</a:t>
            </a:r>
          </a:p>
          <a:p>
            <a:r>
              <a:rPr lang="en-US"/>
              <a:t>Bộ nhớ:</a:t>
            </a:r>
          </a:p>
          <a:p>
            <a:pPr lvl="1"/>
            <a:r>
              <a:rPr lang="en-US"/>
              <a:t>Được chia thành </a:t>
            </a:r>
            <a:r>
              <a:rPr lang="en-US" i="1"/>
              <a:t>m</a:t>
            </a:r>
            <a:r>
              <a:rPr lang="en-US"/>
              <a:t> khối hoặc dòng, từ Line</a:t>
            </a:r>
            <a:r>
              <a:rPr lang="en-US" baseline="-25000"/>
              <a:t>0</a:t>
            </a:r>
            <a:r>
              <a:rPr lang="en-US"/>
              <a:t> đến Line</a:t>
            </a:r>
            <a:r>
              <a:rPr lang="en-US" baseline="-25000"/>
              <a:t>m-1</a:t>
            </a:r>
            <a:r>
              <a:rPr lang="en-US"/>
              <a:t>.</a:t>
            </a:r>
          </a:p>
          <a:p>
            <a:pPr lvl="1"/>
            <a:r>
              <a:rPr lang="en-US"/>
              <a:t>Kích thước mỗi dòng cache bằng kích thước một dòng bộ nhớ</a:t>
            </a:r>
          </a:p>
          <a:p>
            <a:pPr lvl="1"/>
            <a:r>
              <a:rPr lang="en-US"/>
              <a:t>Số dòng trong bộ nhớ rất lớn so với số dòng của cache (m &gt;&gt; n).</a:t>
            </a:r>
            <a:endParaRPr lang="en-US" baseline="-25000"/>
          </a:p>
          <a:p>
            <a:r>
              <a:rPr lang="en-US"/>
              <a:t>Ánh xạ:</a:t>
            </a:r>
          </a:p>
          <a:p>
            <a:pPr lvl="1"/>
            <a:r>
              <a:rPr lang="en-US"/>
              <a:t>Một dòng trong bộ nhớ có thể được ánh xạ vào một dòng bất kỳ trong cache;</a:t>
            </a:r>
          </a:p>
          <a:p>
            <a:pPr lvl="1"/>
            <a:r>
              <a:rPr lang="en-US"/>
              <a:t>Line</a:t>
            </a:r>
            <a:r>
              <a:rPr lang="en-US" baseline="-25000"/>
              <a:t>i</a:t>
            </a:r>
            <a:r>
              <a:rPr lang="en-US"/>
              <a:t> trong bộ nhớ có thể được ánh xạ vào Line</a:t>
            </a:r>
            <a:r>
              <a:rPr lang="en-US" baseline="-25000"/>
              <a:t>j</a:t>
            </a:r>
            <a:r>
              <a:rPr lang="en-US"/>
              <a:t> của cache;</a:t>
            </a:r>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E027-D88F-477F-B388-44B63DB0E2AC}"/>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1668280-8565-48B7-947F-1EF0075D721C}"/>
              </a:ext>
            </a:extLst>
          </p:cNvPr>
          <p:cNvSpPr>
            <a:spLocks noGrp="1"/>
          </p:cNvSpPr>
          <p:nvPr>
            <p:ph idx="1"/>
          </p:nvPr>
        </p:nvSpPr>
        <p:spPr/>
        <p:txBody>
          <a:bodyPr/>
          <a:lstStyle/>
          <a:p>
            <a:r>
              <a:rPr lang="en-US" dirty="0"/>
              <a:t>If (a&gt;b)</a:t>
            </a:r>
          </a:p>
          <a:p>
            <a:pPr marL="457200" lvl="1" indent="0">
              <a:buNone/>
            </a:pPr>
            <a:r>
              <a:rPr lang="en-US" dirty="0"/>
              <a:t>a=a-b;</a:t>
            </a:r>
          </a:p>
          <a:p>
            <a:pPr marL="457200" lvl="1" indent="0">
              <a:buNone/>
            </a:pPr>
            <a:r>
              <a:rPr lang="en-US" dirty="0"/>
              <a:t>else</a:t>
            </a:r>
          </a:p>
          <a:p>
            <a:pPr marL="457200" lvl="1" indent="0">
              <a:buNone/>
            </a:pPr>
            <a:r>
              <a:rPr lang="en-US" dirty="0"/>
              <a:t>a=b-a;</a:t>
            </a:r>
          </a:p>
          <a:p>
            <a:pPr marL="457200" lvl="1" indent="0">
              <a:buNone/>
            </a:pPr>
            <a:endParaRPr lang="en-US" dirty="0"/>
          </a:p>
          <a:p>
            <a:pPr marL="457200" lvl="1" indent="0">
              <a:buNone/>
            </a:pPr>
            <a:endParaRPr lang="en-US" dirty="0"/>
          </a:p>
          <a:p>
            <a:pPr marL="457200" lvl="1" indent="0">
              <a:buNone/>
            </a:pPr>
            <a:r>
              <a:rPr lang="en-US" dirty="0"/>
              <a:t>TH2: Branch hazards </a:t>
            </a:r>
          </a:p>
          <a:p>
            <a:pPr marL="457200" lvl="1" indent="0">
              <a:buNone/>
            </a:pPr>
            <a:endParaRPr lang="en-SG" dirty="0"/>
          </a:p>
        </p:txBody>
      </p:sp>
    </p:spTree>
    <p:extLst>
      <p:ext uri="{BB962C8B-B14F-4D97-AF65-F5344CB8AC3E}">
        <p14:creationId xmlns:p14="http://schemas.microsoft.com/office/powerpoint/2010/main" val="1422128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AU" dirty="0"/>
              <a:t>3.b</a:t>
            </a:r>
            <a:r>
              <a:rPr lang="en-US" dirty="0"/>
              <a:t>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kết</a:t>
            </a:r>
            <a:r>
              <a:rPr lang="en-US" dirty="0"/>
              <a:t> </a:t>
            </a:r>
            <a:r>
              <a:rPr lang="en-US" dirty="0" err="1"/>
              <a:t>hợp</a:t>
            </a:r>
            <a:r>
              <a:rPr lang="en-US" dirty="0"/>
              <a:t> </a:t>
            </a:r>
            <a:r>
              <a:rPr lang="en-US" dirty="0" err="1"/>
              <a:t>đầy</a:t>
            </a:r>
            <a:r>
              <a:rPr lang="en-US" dirty="0"/>
              <a:t> </a:t>
            </a:r>
            <a:r>
              <a:rPr lang="en-US" dirty="0" err="1"/>
              <a:t>đủ</a:t>
            </a:r>
            <a:endParaRPr lang="en-AU" dirty="0"/>
          </a:p>
        </p:txBody>
      </p:sp>
      <p:sp>
        <p:nvSpPr>
          <p:cNvPr id="271363" name="Rectangle 3"/>
          <p:cNvSpPr>
            <a:spLocks noGrp="1" noChangeArrowheads="1"/>
          </p:cNvSpPr>
          <p:nvPr>
            <p:ph type="body" idx="1"/>
          </p:nvPr>
        </p:nvSpPr>
        <p:spPr>
          <a:xfrm>
            <a:off x="990600" y="2743200"/>
            <a:ext cx="7994650" cy="3382963"/>
          </a:xfrm>
        </p:spPr>
        <p:txBody>
          <a:bodyPr/>
          <a:lstStyle/>
          <a:p>
            <a:r>
              <a:rPr lang="en-US" i="1"/>
              <a:t>Tag</a:t>
            </a:r>
            <a:r>
              <a:rPr lang="en-US"/>
              <a:t> (bit) là địa chỉ của dòng trong bộ nhớ (page =1)</a:t>
            </a:r>
          </a:p>
          <a:p>
            <a:r>
              <a:rPr lang="en-US" i="1"/>
              <a:t>Word</a:t>
            </a:r>
            <a:r>
              <a:rPr lang="en-US"/>
              <a:t> (bit) là địa chỉ của từ trong dòng.</a:t>
            </a:r>
            <a:endParaRPr lang="en-AU"/>
          </a:p>
        </p:txBody>
      </p:sp>
      <p:grpSp>
        <p:nvGrpSpPr>
          <p:cNvPr id="271364" name="Group 4"/>
          <p:cNvGrpSpPr>
            <a:grpSpLocks/>
          </p:cNvGrpSpPr>
          <p:nvPr/>
        </p:nvGrpSpPr>
        <p:grpSpPr bwMode="auto">
          <a:xfrm>
            <a:off x="2195513" y="1844675"/>
            <a:ext cx="4824412" cy="654050"/>
            <a:chOff x="1383" y="1162"/>
            <a:chExt cx="3039" cy="412"/>
          </a:xfrm>
        </p:grpSpPr>
        <p:sp>
          <p:nvSpPr>
            <p:cNvPr id="271365" name="Rectangle 5"/>
            <p:cNvSpPr>
              <a:spLocks noChangeArrowheads="1"/>
            </p:cNvSpPr>
            <p:nvPr/>
          </p:nvSpPr>
          <p:spPr bwMode="auto">
            <a:xfrm>
              <a:off x="1383" y="1165"/>
              <a:ext cx="3039" cy="4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Tag                           Word</a:t>
              </a:r>
            </a:p>
          </p:txBody>
        </p:sp>
        <p:sp>
          <p:nvSpPr>
            <p:cNvPr id="271366" name="Line 6"/>
            <p:cNvSpPr>
              <a:spLocks noChangeShapeType="1"/>
            </p:cNvSpPr>
            <p:nvPr/>
          </p:nvSpPr>
          <p:spPr bwMode="auto">
            <a:xfrm>
              <a:off x="3336" y="1162"/>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dirty="0"/>
              <a:t>3b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kết</a:t>
            </a:r>
            <a:r>
              <a:rPr lang="en-US" dirty="0"/>
              <a:t> </a:t>
            </a:r>
            <a:r>
              <a:rPr lang="en-US" dirty="0" err="1"/>
              <a:t>hợp</a:t>
            </a:r>
            <a:r>
              <a:rPr lang="en-US" dirty="0"/>
              <a:t> </a:t>
            </a:r>
            <a:r>
              <a:rPr lang="en-US" dirty="0" err="1"/>
              <a:t>đầy</a:t>
            </a:r>
            <a:r>
              <a:rPr lang="en-US" dirty="0"/>
              <a:t> </a:t>
            </a:r>
            <a:r>
              <a:rPr lang="en-US" dirty="0" err="1"/>
              <a:t>đủ</a:t>
            </a:r>
            <a:endParaRPr lang="en-AU" dirty="0"/>
          </a:p>
        </p:txBody>
      </p:sp>
      <p:sp>
        <p:nvSpPr>
          <p:cNvPr id="272387" name="Rectangle 3"/>
          <p:cNvSpPr>
            <a:spLocks noGrp="1" noChangeArrowheads="1"/>
          </p:cNvSpPr>
          <p:nvPr>
            <p:ph type="body" idx="1"/>
          </p:nvPr>
        </p:nvSpPr>
        <p:spPr/>
        <p:txBody>
          <a:bodyPr/>
          <a:lstStyle/>
          <a:p>
            <a:r>
              <a:rPr lang="en-US"/>
              <a:t>Ví dụ về địa chỉ cache: </a:t>
            </a:r>
          </a:p>
          <a:p>
            <a:pPr lvl="1"/>
            <a:r>
              <a:rPr lang="en-US"/>
              <a:t>Vào:</a:t>
            </a:r>
          </a:p>
          <a:p>
            <a:pPr lvl="2"/>
            <a:r>
              <a:rPr lang="en-US"/>
              <a:t>Dung lượng bộ nhớ = 4GB</a:t>
            </a:r>
          </a:p>
          <a:p>
            <a:pPr lvl="2"/>
            <a:r>
              <a:rPr lang="en-US"/>
              <a:t>Dung lượng cache = 1MB</a:t>
            </a:r>
          </a:p>
          <a:p>
            <a:pPr lvl="2"/>
            <a:r>
              <a:rPr lang="en-US"/>
              <a:t>Kích thước dòng = 32 byte</a:t>
            </a:r>
          </a:p>
          <a:p>
            <a:pPr lvl="1"/>
            <a:r>
              <a:rPr lang="en-US"/>
              <a:t>Ra:</a:t>
            </a:r>
          </a:p>
          <a:p>
            <a:pPr lvl="2"/>
            <a:r>
              <a:rPr lang="en-US"/>
              <a:t>Kích thước dòng =32 byte = 2</a:t>
            </a:r>
            <a:r>
              <a:rPr lang="en-US" baseline="30000"/>
              <a:t>5</a:t>
            </a:r>
            <a:r>
              <a:rPr lang="en-US"/>
              <a:t> </a:t>
            </a:r>
            <a:r>
              <a:rPr lang="en-US">
                <a:sym typeface="Wingdings" pitchFamily="2" charset="2"/>
              </a:rPr>
              <a:t> </a:t>
            </a:r>
            <a:r>
              <a:rPr lang="en-US"/>
              <a:t>Word = 5 bit</a:t>
            </a:r>
          </a:p>
          <a:p>
            <a:pPr lvl="2"/>
            <a:r>
              <a:rPr lang="en-US"/>
              <a:t>Tag: 4GB = 2</a:t>
            </a:r>
            <a:r>
              <a:rPr lang="en-US" baseline="30000"/>
              <a:t>32</a:t>
            </a:r>
            <a:r>
              <a:rPr lang="en-US"/>
              <a:t> </a:t>
            </a:r>
            <a:r>
              <a:rPr lang="en-US">
                <a:sym typeface="Wingdings" pitchFamily="2" charset="2"/>
              </a:rPr>
              <a:t> cần 32 bít địa chỉ tổng cộng để địa chỉ hoá các ô nhớ:</a:t>
            </a:r>
            <a:endParaRPr lang="en-US" baseline="30000"/>
          </a:p>
          <a:p>
            <a:pPr lvl="2">
              <a:buFontTx/>
              <a:buNone/>
            </a:pPr>
            <a:r>
              <a:rPr lang="en-US"/>
              <a:t>		Tag = 32bit địa chỉ – Word = 32 – 5 = 27 bit.</a:t>
            </a:r>
            <a:endParaRPr lang="en-A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dirty="0"/>
              <a:t>3.b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kết</a:t>
            </a:r>
            <a:r>
              <a:rPr lang="en-US" dirty="0"/>
              <a:t> </a:t>
            </a:r>
            <a:r>
              <a:rPr lang="en-US" dirty="0" err="1"/>
              <a:t>hợp</a:t>
            </a:r>
            <a:r>
              <a:rPr lang="en-US" dirty="0"/>
              <a:t> </a:t>
            </a:r>
            <a:r>
              <a:rPr lang="en-US" dirty="0" err="1"/>
              <a:t>đầy</a:t>
            </a:r>
            <a:r>
              <a:rPr lang="en-US" dirty="0"/>
              <a:t> </a:t>
            </a:r>
            <a:r>
              <a:rPr lang="en-US" dirty="0" err="1"/>
              <a:t>đủ</a:t>
            </a:r>
            <a:endParaRPr lang="en-AU" dirty="0"/>
          </a:p>
        </p:txBody>
      </p:sp>
      <p:sp>
        <p:nvSpPr>
          <p:cNvPr id="273411" name="Rectangle 3"/>
          <p:cNvSpPr>
            <a:spLocks noGrp="1" noChangeArrowheads="1"/>
          </p:cNvSpPr>
          <p:nvPr>
            <p:ph type="body" idx="1"/>
          </p:nvPr>
        </p:nvSpPr>
        <p:spPr>
          <a:xfrm>
            <a:off x="228600" y="1676400"/>
            <a:ext cx="8756650" cy="4449763"/>
          </a:xfrm>
        </p:spPr>
        <p:txBody>
          <a:bodyPr/>
          <a:lstStyle/>
          <a:p>
            <a:r>
              <a:rPr lang="en-AU"/>
              <a:t>Ưu:</a:t>
            </a:r>
          </a:p>
          <a:p>
            <a:pPr lvl="1"/>
            <a:r>
              <a:rPr lang="en-AU"/>
              <a:t>Giảm được xung đột do ánh xạ là không cố định</a:t>
            </a:r>
          </a:p>
          <a:p>
            <a:pPr lvl="1"/>
            <a:r>
              <a:rPr lang="en-AU"/>
              <a:t>Hệ số Hit cao hơn ánh xạ trực tiếp. </a:t>
            </a:r>
          </a:p>
          <a:p>
            <a:r>
              <a:rPr lang="en-AU"/>
              <a:t>Nhược:</a:t>
            </a:r>
          </a:p>
          <a:p>
            <a:pPr lvl="1"/>
            <a:r>
              <a:rPr lang="en-AU"/>
              <a:t>Chậm do cần phải tìm địa chỉ ô nhớ trong cache</a:t>
            </a:r>
          </a:p>
          <a:p>
            <a:pPr lvl="1"/>
            <a:r>
              <a:rPr lang="en-AU"/>
              <a:t>Phức tạp do cần có n bộ so sánh địa chỉ bộ nhớ trong cache.</a:t>
            </a:r>
          </a:p>
          <a:p>
            <a:r>
              <a:rPr lang="en-AU"/>
              <a:t>Thường được sử dụng với cache có dung lượng nhỏ.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dirty="0"/>
              <a:t>3.b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tập</a:t>
            </a:r>
            <a:r>
              <a:rPr lang="en-US" dirty="0"/>
              <a:t> </a:t>
            </a:r>
            <a:r>
              <a:rPr lang="en-US" dirty="0" err="1"/>
              <a:t>kết</a:t>
            </a:r>
            <a:r>
              <a:rPr lang="en-US" dirty="0"/>
              <a:t> </a:t>
            </a:r>
            <a:r>
              <a:rPr lang="en-US" dirty="0" err="1"/>
              <a:t>hợp</a:t>
            </a:r>
            <a:endParaRPr lang="en-AU" dirty="0"/>
          </a:p>
        </p:txBody>
      </p:sp>
      <p:grpSp>
        <p:nvGrpSpPr>
          <p:cNvPr id="274438" name="Group 6"/>
          <p:cNvGrpSpPr>
            <a:grpSpLocks/>
          </p:cNvGrpSpPr>
          <p:nvPr/>
        </p:nvGrpSpPr>
        <p:grpSpPr bwMode="auto">
          <a:xfrm>
            <a:off x="906463" y="1628775"/>
            <a:ext cx="7845425" cy="4327525"/>
            <a:chOff x="571" y="1026"/>
            <a:chExt cx="4942" cy="2726"/>
          </a:xfrm>
        </p:grpSpPr>
        <p:sp>
          <p:nvSpPr>
            <p:cNvPr id="274439" name="Rectangle 7"/>
            <p:cNvSpPr>
              <a:spLocks noChangeArrowheads="1"/>
            </p:cNvSpPr>
            <p:nvPr/>
          </p:nvSpPr>
          <p:spPr bwMode="auto">
            <a:xfrm>
              <a:off x="1973" y="1253"/>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40" name="Rectangle 8"/>
            <p:cNvSpPr>
              <a:spLocks noChangeArrowheads="1"/>
            </p:cNvSpPr>
            <p:nvPr/>
          </p:nvSpPr>
          <p:spPr bwMode="auto">
            <a:xfrm>
              <a:off x="1539" y="1515"/>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41" name="Rectangle 9"/>
            <p:cNvSpPr>
              <a:spLocks noChangeArrowheads="1"/>
            </p:cNvSpPr>
            <p:nvPr/>
          </p:nvSpPr>
          <p:spPr bwMode="auto">
            <a:xfrm>
              <a:off x="1097" y="1815"/>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nvGrpSpPr>
            <p:cNvPr id="274442" name="Group 10"/>
            <p:cNvGrpSpPr>
              <a:grpSpLocks/>
            </p:cNvGrpSpPr>
            <p:nvPr/>
          </p:nvGrpSpPr>
          <p:grpSpPr bwMode="auto">
            <a:xfrm>
              <a:off x="3321" y="1934"/>
              <a:ext cx="1055" cy="1361"/>
              <a:chOff x="4189" y="1979"/>
              <a:chExt cx="1055" cy="1361"/>
            </a:xfrm>
          </p:grpSpPr>
          <p:grpSp>
            <p:nvGrpSpPr>
              <p:cNvPr id="274443" name="Group 11"/>
              <p:cNvGrpSpPr>
                <a:grpSpLocks/>
              </p:cNvGrpSpPr>
              <p:nvPr/>
            </p:nvGrpSpPr>
            <p:grpSpPr bwMode="auto">
              <a:xfrm>
                <a:off x="4189" y="1979"/>
                <a:ext cx="1055" cy="1361"/>
                <a:chOff x="4189" y="1979"/>
                <a:chExt cx="1055" cy="1361"/>
              </a:xfrm>
            </p:grpSpPr>
            <p:sp>
              <p:nvSpPr>
                <p:cNvPr id="274444" name="Rectangle 12"/>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45" name="Line 13"/>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46" name="Line 14"/>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47" name="Line 15"/>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274448" name="Text Box 16"/>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n-1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49" name="Text Box 17"/>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50" name="Text Box 18"/>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sp>
          <p:nvSpPr>
            <p:cNvPr id="274451" name="Text Box 19"/>
            <p:cNvSpPr txBox="1">
              <a:spLocks noChangeArrowheads="1"/>
            </p:cNvSpPr>
            <p:nvPr/>
          </p:nvSpPr>
          <p:spPr bwMode="auto">
            <a:xfrm>
              <a:off x="4100" y="3476"/>
              <a:ext cx="5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Cache</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52" name="Text Box 20"/>
            <p:cNvSpPr txBox="1">
              <a:spLocks noChangeArrowheads="1"/>
            </p:cNvSpPr>
            <p:nvPr/>
          </p:nvSpPr>
          <p:spPr bwMode="auto">
            <a:xfrm>
              <a:off x="1383" y="3521"/>
              <a:ext cx="7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pitchFamily="34" charset="0"/>
                  <a:ea typeface="+mn-ea"/>
                  <a:cs typeface="+mn-cs"/>
                </a:rPr>
                <a:t>Bộ nhớ</a:t>
              </a: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nvGrpSpPr>
            <p:cNvPr id="274453" name="Group 21"/>
            <p:cNvGrpSpPr>
              <a:grpSpLocks/>
            </p:cNvGrpSpPr>
            <p:nvPr/>
          </p:nvGrpSpPr>
          <p:grpSpPr bwMode="auto">
            <a:xfrm>
              <a:off x="612" y="2024"/>
              <a:ext cx="1055" cy="1361"/>
              <a:chOff x="4189" y="1979"/>
              <a:chExt cx="1055" cy="1361"/>
            </a:xfrm>
          </p:grpSpPr>
          <p:grpSp>
            <p:nvGrpSpPr>
              <p:cNvPr id="274454" name="Group 22"/>
              <p:cNvGrpSpPr>
                <a:grpSpLocks/>
              </p:cNvGrpSpPr>
              <p:nvPr/>
            </p:nvGrpSpPr>
            <p:grpSpPr bwMode="auto">
              <a:xfrm>
                <a:off x="4189" y="1979"/>
                <a:ext cx="1055" cy="1361"/>
                <a:chOff x="4189" y="1979"/>
                <a:chExt cx="1055" cy="1361"/>
              </a:xfrm>
            </p:grpSpPr>
            <p:sp>
              <p:nvSpPr>
                <p:cNvPr id="274455" name="Rectangle 23"/>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56" name="Line 24"/>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57" name="Line 25"/>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58" name="Line 26"/>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274459" name="Text Box 27"/>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n-1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60" name="Text Box 28"/>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61" name="Text Box 29"/>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sp>
          <p:nvSpPr>
            <p:cNvPr id="274462" name="Text Box 30"/>
            <p:cNvSpPr txBox="1">
              <a:spLocks noChangeArrowheads="1"/>
            </p:cNvSpPr>
            <p:nvPr/>
          </p:nvSpPr>
          <p:spPr bwMode="auto">
            <a:xfrm>
              <a:off x="571" y="1823"/>
              <a:ext cx="4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Page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63" name="Text Box 31"/>
            <p:cNvSpPr txBox="1">
              <a:spLocks noChangeArrowheads="1"/>
            </p:cNvSpPr>
            <p:nvPr/>
          </p:nvSpPr>
          <p:spPr bwMode="auto">
            <a:xfrm>
              <a:off x="1065" y="1616"/>
              <a:ext cx="4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Page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64" name="Text Box 32"/>
            <p:cNvSpPr txBox="1">
              <a:spLocks noChangeArrowheads="1"/>
            </p:cNvSpPr>
            <p:nvPr/>
          </p:nvSpPr>
          <p:spPr bwMode="auto">
            <a:xfrm>
              <a:off x="1973" y="1026"/>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Page m-1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nvGrpSpPr>
            <p:cNvPr id="274465" name="Group 33"/>
            <p:cNvGrpSpPr>
              <a:grpSpLocks/>
            </p:cNvGrpSpPr>
            <p:nvPr/>
          </p:nvGrpSpPr>
          <p:grpSpPr bwMode="auto">
            <a:xfrm>
              <a:off x="4458" y="1934"/>
              <a:ext cx="1055" cy="1361"/>
              <a:chOff x="4189" y="1979"/>
              <a:chExt cx="1055" cy="1361"/>
            </a:xfrm>
          </p:grpSpPr>
          <p:grpSp>
            <p:nvGrpSpPr>
              <p:cNvPr id="274466" name="Group 34"/>
              <p:cNvGrpSpPr>
                <a:grpSpLocks/>
              </p:cNvGrpSpPr>
              <p:nvPr/>
            </p:nvGrpSpPr>
            <p:grpSpPr bwMode="auto">
              <a:xfrm>
                <a:off x="4189" y="1979"/>
                <a:ext cx="1055" cy="1361"/>
                <a:chOff x="4189" y="1979"/>
                <a:chExt cx="1055" cy="1361"/>
              </a:xfrm>
            </p:grpSpPr>
            <p:sp>
              <p:nvSpPr>
                <p:cNvPr id="274467" name="Rectangle 35"/>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68" name="Line 36"/>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69" name="Line 37"/>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70" name="Line 38"/>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274471" name="Text Box 39"/>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n-1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72" name="Text Box 40"/>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73" name="Text Box 41"/>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Line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grpSp>
        <p:sp>
          <p:nvSpPr>
            <p:cNvPr id="274474" name="Text Box 42"/>
            <p:cNvSpPr txBox="1">
              <a:spLocks noChangeArrowheads="1"/>
            </p:cNvSpPr>
            <p:nvPr/>
          </p:nvSpPr>
          <p:spPr bwMode="auto">
            <a:xfrm>
              <a:off x="3515" y="1706"/>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Way 0</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75" name="Text Box 43"/>
            <p:cNvSpPr txBox="1">
              <a:spLocks noChangeArrowheads="1"/>
            </p:cNvSpPr>
            <p:nvPr/>
          </p:nvSpPr>
          <p:spPr bwMode="auto">
            <a:xfrm>
              <a:off x="4600" y="1706"/>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Verdana" pitchFamily="34" charset="0"/>
                  <a:ea typeface="+mn-ea"/>
                  <a:cs typeface="+mn-cs"/>
                </a:rPr>
                <a:t>Way 1</a:t>
              </a:r>
              <a:endParaRPr kumimoji="0" lang="en-AU" sz="1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74476" name="Line 44"/>
            <p:cNvSpPr>
              <a:spLocks noChangeShapeType="1"/>
            </p:cNvSpPr>
            <p:nvPr/>
          </p:nvSpPr>
          <p:spPr bwMode="auto">
            <a:xfrm flipV="1">
              <a:off x="1565" y="3203"/>
              <a:ext cx="1814" cy="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77" name="Line 45"/>
            <p:cNvSpPr>
              <a:spLocks noChangeShapeType="1"/>
            </p:cNvSpPr>
            <p:nvPr/>
          </p:nvSpPr>
          <p:spPr bwMode="auto">
            <a:xfrm flipV="1">
              <a:off x="1565" y="3022"/>
              <a:ext cx="1814" cy="4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78" name="Line 46"/>
            <p:cNvSpPr>
              <a:spLocks noChangeShapeType="1"/>
            </p:cNvSpPr>
            <p:nvPr/>
          </p:nvSpPr>
          <p:spPr bwMode="auto">
            <a:xfrm flipV="1">
              <a:off x="1519" y="2024"/>
              <a:ext cx="1905" cy="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79" name="Line 47"/>
            <p:cNvSpPr>
              <a:spLocks noChangeShapeType="1"/>
            </p:cNvSpPr>
            <p:nvPr/>
          </p:nvSpPr>
          <p:spPr bwMode="auto">
            <a:xfrm>
              <a:off x="2880" y="1298"/>
              <a:ext cx="1769" cy="68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80" name="Line 48"/>
            <p:cNvSpPr>
              <a:spLocks noChangeShapeType="1"/>
            </p:cNvSpPr>
            <p:nvPr/>
          </p:nvSpPr>
          <p:spPr bwMode="auto">
            <a:xfrm>
              <a:off x="2880" y="2523"/>
              <a:ext cx="1678" cy="68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4481" name="Line 49"/>
            <p:cNvSpPr>
              <a:spLocks noChangeShapeType="1"/>
            </p:cNvSpPr>
            <p:nvPr/>
          </p:nvSpPr>
          <p:spPr bwMode="auto">
            <a:xfrm>
              <a:off x="2925" y="2296"/>
              <a:ext cx="1633" cy="68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dirty="0"/>
              <a:t>3.b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tập</a:t>
            </a:r>
            <a:r>
              <a:rPr lang="en-US" dirty="0"/>
              <a:t> </a:t>
            </a:r>
            <a:r>
              <a:rPr lang="en-US" dirty="0" err="1"/>
              <a:t>kết</a:t>
            </a:r>
            <a:r>
              <a:rPr lang="en-US" dirty="0"/>
              <a:t> </a:t>
            </a:r>
            <a:r>
              <a:rPr lang="en-US" dirty="0" err="1"/>
              <a:t>hợp</a:t>
            </a:r>
            <a:endParaRPr lang="en-AU" dirty="0"/>
          </a:p>
        </p:txBody>
      </p:sp>
      <p:sp>
        <p:nvSpPr>
          <p:cNvPr id="275459" name="Rectangle 3"/>
          <p:cNvSpPr>
            <a:spLocks noGrp="1" noChangeArrowheads="1"/>
          </p:cNvSpPr>
          <p:nvPr>
            <p:ph type="body" idx="1"/>
          </p:nvPr>
        </p:nvSpPr>
        <p:spPr/>
        <p:txBody>
          <a:bodyPr/>
          <a:lstStyle/>
          <a:p>
            <a:pPr>
              <a:lnSpc>
                <a:spcPct val="90000"/>
              </a:lnSpc>
            </a:pPr>
            <a:r>
              <a:rPr lang="en-US" sz="2000"/>
              <a:t>Cache:</a:t>
            </a:r>
          </a:p>
          <a:p>
            <a:pPr lvl="1">
              <a:lnSpc>
                <a:spcPct val="90000"/>
              </a:lnSpc>
            </a:pPr>
            <a:r>
              <a:rPr lang="en-US" sz="1800"/>
              <a:t>Được chia thành k đường (way) với kích thước bằng nhau;</a:t>
            </a:r>
          </a:p>
          <a:p>
            <a:pPr lvl="1">
              <a:lnSpc>
                <a:spcPct val="90000"/>
              </a:lnSpc>
            </a:pPr>
            <a:r>
              <a:rPr lang="en-US" sz="1800"/>
              <a:t>Mỗi đường được chia thành </a:t>
            </a:r>
            <a:r>
              <a:rPr lang="en-US" sz="1800" i="1"/>
              <a:t>n</a:t>
            </a:r>
            <a:r>
              <a:rPr lang="en-US" sz="1800"/>
              <a:t> dòng, từ Line</a:t>
            </a:r>
            <a:r>
              <a:rPr lang="en-US" sz="1800" baseline="-25000"/>
              <a:t>0</a:t>
            </a:r>
            <a:r>
              <a:rPr lang="en-US" sz="1800"/>
              <a:t> đến Line</a:t>
            </a:r>
            <a:r>
              <a:rPr lang="en-US" sz="1800" baseline="-25000"/>
              <a:t>n-1</a:t>
            </a:r>
          </a:p>
          <a:p>
            <a:pPr>
              <a:lnSpc>
                <a:spcPct val="90000"/>
              </a:lnSpc>
            </a:pPr>
            <a:r>
              <a:rPr lang="en-US" sz="2000"/>
              <a:t>Bộ nhớ:</a:t>
            </a:r>
          </a:p>
          <a:p>
            <a:pPr lvl="1">
              <a:lnSpc>
                <a:spcPct val="90000"/>
              </a:lnSpc>
            </a:pPr>
            <a:r>
              <a:rPr lang="en-US" sz="1800"/>
              <a:t>Được chia thành </a:t>
            </a:r>
            <a:r>
              <a:rPr lang="en-US" sz="1800" i="1"/>
              <a:t>m</a:t>
            </a:r>
            <a:r>
              <a:rPr lang="en-US" sz="1800"/>
              <a:t> trang, từ page</a:t>
            </a:r>
            <a:r>
              <a:rPr lang="en-US" sz="1800" baseline="-25000"/>
              <a:t>0</a:t>
            </a:r>
            <a:r>
              <a:rPr lang="en-US" sz="1800"/>
              <a:t> đến page</a:t>
            </a:r>
            <a:r>
              <a:rPr lang="en-US" sz="1800" baseline="-25000"/>
              <a:t>m-1</a:t>
            </a:r>
            <a:r>
              <a:rPr lang="en-US" sz="1800"/>
              <a:t>.</a:t>
            </a:r>
          </a:p>
          <a:p>
            <a:pPr lvl="1">
              <a:lnSpc>
                <a:spcPct val="90000"/>
              </a:lnSpc>
            </a:pPr>
            <a:r>
              <a:rPr lang="en-US" sz="1800"/>
              <a:t>Kích thước một trang bộ nhớ bằng kích thước một đường cache</a:t>
            </a:r>
          </a:p>
          <a:p>
            <a:pPr lvl="1">
              <a:lnSpc>
                <a:spcPct val="90000"/>
              </a:lnSpc>
            </a:pPr>
            <a:r>
              <a:rPr lang="en-US" sz="1800"/>
              <a:t>Mỗi trang có </a:t>
            </a:r>
            <a:r>
              <a:rPr lang="en-US" sz="1800" i="1"/>
              <a:t>n</a:t>
            </a:r>
            <a:r>
              <a:rPr lang="en-US" sz="1800"/>
              <a:t> dòng, từ Line</a:t>
            </a:r>
            <a:r>
              <a:rPr lang="en-US" sz="1800" baseline="-25000"/>
              <a:t>0</a:t>
            </a:r>
            <a:r>
              <a:rPr lang="en-US" sz="1800"/>
              <a:t> đến Line</a:t>
            </a:r>
            <a:r>
              <a:rPr lang="en-US" sz="1800" baseline="-25000"/>
              <a:t>n-1</a:t>
            </a:r>
          </a:p>
          <a:p>
            <a:pPr>
              <a:lnSpc>
                <a:spcPct val="90000"/>
              </a:lnSpc>
            </a:pPr>
            <a:r>
              <a:rPr lang="en-US" sz="2000"/>
              <a:t>Ánh xạ:</a:t>
            </a:r>
          </a:p>
          <a:p>
            <a:pPr lvl="1">
              <a:lnSpc>
                <a:spcPct val="90000"/>
              </a:lnSpc>
            </a:pPr>
            <a:r>
              <a:rPr lang="en-US" sz="1800"/>
              <a:t>Ánh xạ trang đến đường (ánh xạ mềm dẻo): </a:t>
            </a:r>
          </a:p>
          <a:p>
            <a:pPr lvl="2">
              <a:lnSpc>
                <a:spcPct val="90000"/>
              </a:lnSpc>
            </a:pPr>
            <a:r>
              <a:rPr lang="en-US" sz="1600"/>
              <a:t>Một trang của bộ nhớ có thể ánh xạ đến một đường bất kỳ của cache. </a:t>
            </a:r>
          </a:p>
          <a:p>
            <a:pPr lvl="1">
              <a:lnSpc>
                <a:spcPct val="90000"/>
              </a:lnSpc>
            </a:pPr>
            <a:r>
              <a:rPr lang="en-US" sz="1800"/>
              <a:t>Ánh xạ dòng của trang đến dòng của đường (ánh xạ cố định):</a:t>
            </a:r>
          </a:p>
          <a:p>
            <a:pPr lvl="2">
              <a:lnSpc>
                <a:spcPct val="90000"/>
              </a:lnSpc>
            </a:pPr>
            <a:r>
              <a:rPr lang="en-US" sz="1600"/>
              <a:t>Line</a:t>
            </a:r>
            <a:r>
              <a:rPr lang="en-US" sz="1600" baseline="-25000"/>
              <a:t>0</a:t>
            </a:r>
            <a:r>
              <a:rPr lang="en-US" sz="1600"/>
              <a:t> của page</a:t>
            </a:r>
            <a:r>
              <a:rPr lang="en-US" sz="1600" baseline="-25000"/>
              <a:t>i</a:t>
            </a:r>
            <a:r>
              <a:rPr lang="en-US" sz="1600"/>
              <a:t> ánh xạ đến Line</a:t>
            </a:r>
            <a:r>
              <a:rPr lang="en-US" sz="1600" baseline="-25000"/>
              <a:t>0</a:t>
            </a:r>
            <a:r>
              <a:rPr lang="en-US" sz="1600"/>
              <a:t> của way</a:t>
            </a:r>
            <a:r>
              <a:rPr lang="en-US" sz="1600" baseline="-25000"/>
              <a:t>j</a:t>
            </a:r>
            <a:r>
              <a:rPr lang="en-US" sz="1600"/>
              <a:t>;</a:t>
            </a:r>
          </a:p>
          <a:p>
            <a:pPr lvl="2">
              <a:lnSpc>
                <a:spcPct val="90000"/>
              </a:lnSpc>
            </a:pPr>
            <a:r>
              <a:rPr lang="en-US" sz="1600"/>
              <a:t>Line</a:t>
            </a:r>
            <a:r>
              <a:rPr lang="en-US" sz="1600" baseline="-25000"/>
              <a:t>1</a:t>
            </a:r>
            <a:r>
              <a:rPr lang="en-US" sz="1600"/>
              <a:t> của page</a:t>
            </a:r>
            <a:r>
              <a:rPr lang="en-US" sz="1600" baseline="-25000"/>
              <a:t>i</a:t>
            </a:r>
            <a:r>
              <a:rPr lang="en-US" sz="1600"/>
              <a:t> ánh xạ đến Line</a:t>
            </a:r>
            <a:r>
              <a:rPr lang="en-US" sz="1600" baseline="-25000"/>
              <a:t>1</a:t>
            </a:r>
            <a:r>
              <a:rPr lang="en-US" sz="1600"/>
              <a:t> của way</a:t>
            </a:r>
            <a:r>
              <a:rPr lang="en-US" sz="1600" baseline="-25000"/>
              <a:t>j</a:t>
            </a:r>
            <a:r>
              <a:rPr lang="en-US" sz="1600"/>
              <a:t>;</a:t>
            </a:r>
          </a:p>
          <a:p>
            <a:pPr lvl="2">
              <a:lnSpc>
                <a:spcPct val="90000"/>
              </a:lnSpc>
            </a:pPr>
            <a:r>
              <a:rPr lang="en-US" sz="1600"/>
              <a:t>....</a:t>
            </a:r>
          </a:p>
          <a:p>
            <a:pPr lvl="2">
              <a:lnSpc>
                <a:spcPct val="90000"/>
              </a:lnSpc>
            </a:pPr>
            <a:r>
              <a:rPr lang="en-US" sz="1600"/>
              <a:t>Line</a:t>
            </a:r>
            <a:r>
              <a:rPr lang="en-US" sz="1600" baseline="-25000"/>
              <a:t>n-1</a:t>
            </a:r>
            <a:r>
              <a:rPr lang="en-US" sz="1600"/>
              <a:t> của page</a:t>
            </a:r>
            <a:r>
              <a:rPr lang="en-US" sz="1600" baseline="-25000"/>
              <a:t>i</a:t>
            </a:r>
            <a:r>
              <a:rPr lang="en-US" sz="1600"/>
              <a:t> ánh xạ đến Line</a:t>
            </a:r>
            <a:r>
              <a:rPr lang="en-US" sz="1600" baseline="-25000"/>
              <a:t>n-1</a:t>
            </a:r>
            <a:r>
              <a:rPr lang="en-US" sz="1600"/>
              <a:t> của way</a:t>
            </a:r>
            <a:r>
              <a:rPr lang="en-US" sz="1600" baseline="-25000"/>
              <a:t>j</a:t>
            </a:r>
            <a:r>
              <a:rPr lang="en-US" sz="1600"/>
              <a:t>;</a:t>
            </a:r>
            <a:endParaRPr lang="en-AU" sz="1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dirty="0"/>
              <a:t>3.b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tập</a:t>
            </a:r>
            <a:r>
              <a:rPr lang="en-US" dirty="0"/>
              <a:t> </a:t>
            </a:r>
            <a:r>
              <a:rPr lang="en-US" dirty="0" err="1"/>
              <a:t>kết</a:t>
            </a:r>
            <a:r>
              <a:rPr lang="en-US" dirty="0"/>
              <a:t> </a:t>
            </a:r>
            <a:r>
              <a:rPr lang="en-US" dirty="0" err="1"/>
              <a:t>hợp</a:t>
            </a:r>
            <a:endParaRPr lang="en-AU" dirty="0"/>
          </a:p>
        </p:txBody>
      </p:sp>
      <p:sp>
        <p:nvSpPr>
          <p:cNvPr id="276483" name="Rectangle 3"/>
          <p:cNvSpPr>
            <a:spLocks noGrp="1" noChangeArrowheads="1"/>
          </p:cNvSpPr>
          <p:nvPr>
            <p:ph type="body" idx="1"/>
          </p:nvPr>
        </p:nvSpPr>
        <p:spPr>
          <a:xfrm>
            <a:off x="609600" y="2743200"/>
            <a:ext cx="8375650" cy="3382963"/>
          </a:xfrm>
        </p:spPr>
        <p:txBody>
          <a:bodyPr/>
          <a:lstStyle/>
          <a:p>
            <a:r>
              <a:rPr lang="en-US"/>
              <a:t>Địa chỉ cache:</a:t>
            </a:r>
          </a:p>
          <a:p>
            <a:pPr lvl="1"/>
            <a:r>
              <a:rPr lang="en-US" i="1"/>
              <a:t>Tag</a:t>
            </a:r>
            <a:r>
              <a:rPr lang="en-US"/>
              <a:t> (bit) là địa chỉ của trang trong bộ nhớ</a:t>
            </a:r>
          </a:p>
          <a:p>
            <a:pPr lvl="1"/>
            <a:r>
              <a:rPr lang="en-US" i="1"/>
              <a:t>Set</a:t>
            </a:r>
            <a:r>
              <a:rPr lang="en-US"/>
              <a:t> (bit) là địa chỉ của dòng trong đường cache</a:t>
            </a:r>
          </a:p>
          <a:p>
            <a:pPr lvl="1"/>
            <a:r>
              <a:rPr lang="en-US" i="1"/>
              <a:t>Word</a:t>
            </a:r>
            <a:r>
              <a:rPr lang="en-US"/>
              <a:t> (bit) là địa chỉ của từ trong dòng</a:t>
            </a:r>
            <a:endParaRPr lang="en-AU"/>
          </a:p>
        </p:txBody>
      </p:sp>
      <p:grpSp>
        <p:nvGrpSpPr>
          <p:cNvPr id="276484" name="Group 4"/>
          <p:cNvGrpSpPr>
            <a:grpSpLocks/>
          </p:cNvGrpSpPr>
          <p:nvPr/>
        </p:nvGrpSpPr>
        <p:grpSpPr bwMode="auto">
          <a:xfrm>
            <a:off x="2195513" y="1844675"/>
            <a:ext cx="4824412" cy="654050"/>
            <a:chOff x="1383" y="1023"/>
            <a:chExt cx="3039" cy="412"/>
          </a:xfrm>
        </p:grpSpPr>
        <p:sp>
          <p:nvSpPr>
            <p:cNvPr id="276485" name="Rectangle 5"/>
            <p:cNvSpPr>
              <a:spLocks noChangeArrowheads="1"/>
            </p:cNvSpPr>
            <p:nvPr/>
          </p:nvSpPr>
          <p:spPr bwMode="auto">
            <a:xfrm>
              <a:off x="1383" y="1026"/>
              <a:ext cx="3039" cy="4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Verdana" pitchFamily="34" charset="0"/>
                  <a:ea typeface="+mn-ea"/>
                  <a:cs typeface="+mn-cs"/>
                </a:rPr>
                <a:t>Tag               Set              Word</a:t>
              </a:r>
            </a:p>
          </p:txBody>
        </p:sp>
        <p:sp>
          <p:nvSpPr>
            <p:cNvPr id="276486" name="Line 6"/>
            <p:cNvSpPr>
              <a:spLocks noChangeShapeType="1"/>
            </p:cNvSpPr>
            <p:nvPr/>
          </p:nvSpPr>
          <p:spPr bwMode="auto">
            <a:xfrm>
              <a:off x="2282" y="1023"/>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76487" name="Line 7"/>
            <p:cNvSpPr>
              <a:spLocks noChangeShapeType="1"/>
            </p:cNvSpPr>
            <p:nvPr/>
          </p:nvSpPr>
          <p:spPr bwMode="auto">
            <a:xfrm>
              <a:off x="3336" y="1023"/>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1" i="0" u="none" strike="noStrike" kern="1200" cap="none" spc="0" normalizeH="0" baseline="0" noProof="0">
                <a:ln>
                  <a:noFill/>
                </a:ln>
                <a:solidFill>
                  <a:srgbClr val="000000"/>
                </a:solidFill>
                <a:effectLst/>
                <a:uLnTx/>
                <a:uFillTx/>
                <a:latin typeface="Arial" charset="0"/>
                <a:ea typeface="+mn-ea"/>
                <a:cs typeface="+mn-cs"/>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dirty="0"/>
              <a:t>3.b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tập</a:t>
            </a:r>
            <a:r>
              <a:rPr lang="en-US" dirty="0"/>
              <a:t> </a:t>
            </a:r>
            <a:r>
              <a:rPr lang="en-US" dirty="0" err="1"/>
              <a:t>kết</a:t>
            </a:r>
            <a:r>
              <a:rPr lang="en-US" dirty="0"/>
              <a:t> </a:t>
            </a:r>
            <a:r>
              <a:rPr lang="en-US" dirty="0" err="1"/>
              <a:t>hợp</a:t>
            </a:r>
            <a:endParaRPr lang="en-AU" dirty="0"/>
          </a:p>
        </p:txBody>
      </p:sp>
      <p:sp>
        <p:nvSpPr>
          <p:cNvPr id="277507" name="Rectangle 3"/>
          <p:cNvSpPr>
            <a:spLocks noGrp="1" noChangeArrowheads="1"/>
          </p:cNvSpPr>
          <p:nvPr>
            <p:ph type="body" idx="1"/>
          </p:nvPr>
        </p:nvSpPr>
        <p:spPr/>
        <p:txBody>
          <a:bodyPr/>
          <a:lstStyle/>
          <a:p>
            <a:r>
              <a:rPr lang="en-US" dirty="0" err="1"/>
              <a:t>Ví</a:t>
            </a:r>
            <a:r>
              <a:rPr lang="en-US" dirty="0"/>
              <a:t> </a:t>
            </a:r>
            <a:r>
              <a:rPr lang="en-US" dirty="0" err="1"/>
              <a:t>dụ</a:t>
            </a:r>
            <a:r>
              <a:rPr lang="en-US" dirty="0"/>
              <a:t>: </a:t>
            </a:r>
          </a:p>
          <a:p>
            <a:pPr lvl="1"/>
            <a:r>
              <a:rPr lang="en-US" dirty="0" err="1"/>
              <a:t>Vào</a:t>
            </a:r>
            <a:r>
              <a:rPr lang="en-US" dirty="0"/>
              <a:t>:</a:t>
            </a:r>
          </a:p>
          <a:p>
            <a:pPr lvl="2"/>
            <a:r>
              <a:rPr lang="en-US" dirty="0"/>
              <a:t>Dung </a:t>
            </a:r>
            <a:r>
              <a:rPr lang="en-US" dirty="0" err="1"/>
              <a:t>lượng</a:t>
            </a:r>
            <a:r>
              <a:rPr lang="en-US" dirty="0"/>
              <a:t> </a:t>
            </a:r>
            <a:r>
              <a:rPr lang="en-US" dirty="0" err="1"/>
              <a:t>bộ</a:t>
            </a:r>
            <a:r>
              <a:rPr lang="en-US" dirty="0"/>
              <a:t> </a:t>
            </a:r>
            <a:r>
              <a:rPr lang="en-US" dirty="0" err="1"/>
              <a:t>nhớ</a:t>
            </a:r>
            <a:r>
              <a:rPr lang="en-US" dirty="0"/>
              <a:t> = 4GB</a:t>
            </a:r>
          </a:p>
          <a:p>
            <a:pPr lvl="2"/>
            <a:r>
              <a:rPr lang="en-US" dirty="0"/>
              <a:t>Dung </a:t>
            </a:r>
            <a:r>
              <a:rPr lang="en-US" dirty="0" err="1"/>
              <a:t>lượng</a:t>
            </a:r>
            <a:r>
              <a:rPr lang="en-US" dirty="0"/>
              <a:t> cache = 1MB, 2 </a:t>
            </a:r>
            <a:r>
              <a:rPr lang="en-US" dirty="0" err="1"/>
              <a:t>đường</a:t>
            </a:r>
            <a:endParaRPr lang="en-US" dirty="0"/>
          </a:p>
          <a:p>
            <a:pPr lvl="2"/>
            <a:r>
              <a:rPr lang="en-US" dirty="0" err="1"/>
              <a:t>Kích</a:t>
            </a:r>
            <a:r>
              <a:rPr lang="en-US" dirty="0"/>
              <a:t> </a:t>
            </a:r>
            <a:r>
              <a:rPr lang="en-US" dirty="0" err="1"/>
              <a:t>thước</a:t>
            </a:r>
            <a:r>
              <a:rPr lang="en-US" dirty="0"/>
              <a:t> </a:t>
            </a:r>
            <a:r>
              <a:rPr lang="en-US" dirty="0" err="1"/>
              <a:t>dòng</a:t>
            </a:r>
            <a:r>
              <a:rPr lang="en-US" dirty="0"/>
              <a:t> = 32 byte</a:t>
            </a:r>
          </a:p>
          <a:p>
            <a:pPr lvl="1"/>
            <a:r>
              <a:rPr lang="en-US" dirty="0"/>
              <a:t>Ra:</a:t>
            </a:r>
          </a:p>
          <a:p>
            <a:pPr lvl="2"/>
            <a:r>
              <a:rPr lang="en-US" dirty="0" err="1"/>
              <a:t>Kích</a:t>
            </a:r>
            <a:r>
              <a:rPr lang="en-US" dirty="0"/>
              <a:t> </a:t>
            </a:r>
            <a:r>
              <a:rPr lang="en-US" dirty="0" err="1"/>
              <a:t>thước</a:t>
            </a:r>
            <a:r>
              <a:rPr lang="en-US" dirty="0"/>
              <a:t> </a:t>
            </a:r>
            <a:r>
              <a:rPr lang="en-US" dirty="0" err="1"/>
              <a:t>dòng</a:t>
            </a:r>
            <a:r>
              <a:rPr lang="en-US" dirty="0"/>
              <a:t> Line = 32 byte = 2</a:t>
            </a:r>
            <a:r>
              <a:rPr lang="en-US" baseline="30000" dirty="0"/>
              <a:t>5</a:t>
            </a:r>
            <a:r>
              <a:rPr lang="en-US" dirty="0"/>
              <a:t> </a:t>
            </a:r>
            <a:r>
              <a:rPr lang="en-US" dirty="0">
                <a:sym typeface="Wingdings" pitchFamily="2" charset="2"/>
              </a:rPr>
              <a:t> </a:t>
            </a:r>
            <a:r>
              <a:rPr lang="en-US" dirty="0"/>
              <a:t>Word = 5 bit</a:t>
            </a:r>
          </a:p>
          <a:p>
            <a:pPr lvl="2"/>
            <a:r>
              <a:rPr lang="en-US" dirty="0"/>
              <a:t>Dung </a:t>
            </a:r>
            <a:r>
              <a:rPr lang="en-US" dirty="0" err="1"/>
              <a:t>lượng</a:t>
            </a:r>
            <a:r>
              <a:rPr lang="en-US" dirty="0"/>
              <a:t> Cache = 1MB = 2</a:t>
            </a:r>
            <a:r>
              <a:rPr lang="en-US" baseline="30000" dirty="0"/>
              <a:t>20</a:t>
            </a:r>
            <a:r>
              <a:rPr lang="en-US" dirty="0"/>
              <a:t> </a:t>
            </a:r>
            <a:r>
              <a:rPr lang="en-US" dirty="0">
                <a:sym typeface="Wingdings" pitchFamily="2" charset="2"/>
              </a:rPr>
              <a:t> </a:t>
            </a:r>
            <a:r>
              <a:rPr lang="en-US" dirty="0" err="1">
                <a:sym typeface="Wingdings" pitchFamily="2" charset="2"/>
              </a:rPr>
              <a:t>có</a:t>
            </a:r>
            <a:r>
              <a:rPr lang="en-US" dirty="0">
                <a:sym typeface="Wingdings" pitchFamily="2" charset="2"/>
              </a:rPr>
              <a:t> 2</a:t>
            </a:r>
            <a:r>
              <a:rPr lang="en-US" baseline="30000" dirty="0">
                <a:sym typeface="Wingdings" pitchFamily="2" charset="2"/>
              </a:rPr>
              <a:t>20</a:t>
            </a:r>
            <a:r>
              <a:rPr lang="en-US" dirty="0">
                <a:sym typeface="Wingdings" pitchFamily="2" charset="2"/>
              </a:rPr>
              <a:t> / 2 </a:t>
            </a:r>
            <a:r>
              <a:rPr lang="en-US" dirty="0" err="1">
                <a:sym typeface="Wingdings" pitchFamily="2" charset="2"/>
              </a:rPr>
              <a:t>đường</a:t>
            </a:r>
            <a:r>
              <a:rPr lang="en-US" dirty="0">
                <a:sym typeface="Wingdings" pitchFamily="2" charset="2"/>
              </a:rPr>
              <a:t> / 2</a:t>
            </a:r>
            <a:r>
              <a:rPr lang="en-US" baseline="30000" dirty="0">
                <a:sym typeface="Wingdings" pitchFamily="2" charset="2"/>
              </a:rPr>
              <a:t>5</a:t>
            </a:r>
            <a:r>
              <a:rPr lang="en-US" dirty="0">
                <a:sym typeface="Wingdings" pitchFamily="2" charset="2"/>
              </a:rPr>
              <a:t> = 2</a:t>
            </a:r>
            <a:r>
              <a:rPr lang="en-US" baseline="30000" dirty="0">
                <a:sym typeface="Wingdings" pitchFamily="2" charset="2"/>
              </a:rPr>
              <a:t>14</a:t>
            </a:r>
            <a:r>
              <a:rPr lang="en-US" dirty="0">
                <a:sym typeface="Wingdings" pitchFamily="2" charset="2"/>
              </a:rPr>
              <a:t> </a:t>
            </a:r>
            <a:r>
              <a:rPr lang="en-US" dirty="0" err="1">
                <a:sym typeface="Wingdings" pitchFamily="2" charset="2"/>
              </a:rPr>
              <a:t>dòng</a:t>
            </a:r>
            <a:r>
              <a:rPr lang="en-US" dirty="0">
                <a:sym typeface="Wingdings" pitchFamily="2" charset="2"/>
              </a:rPr>
              <a:t>/</a:t>
            </a:r>
            <a:r>
              <a:rPr lang="en-US" dirty="0" err="1">
                <a:sym typeface="Wingdings" pitchFamily="2" charset="2"/>
              </a:rPr>
              <a:t>đường</a:t>
            </a:r>
            <a:r>
              <a:rPr lang="en-US" dirty="0">
                <a:sym typeface="Wingdings" pitchFamily="2" charset="2"/>
              </a:rPr>
              <a:t>  </a:t>
            </a:r>
            <a:r>
              <a:rPr lang="en-US" dirty="0"/>
              <a:t>Set = 14 bit</a:t>
            </a:r>
          </a:p>
          <a:p>
            <a:pPr lvl="2"/>
            <a:r>
              <a:rPr lang="en-US" dirty="0"/>
              <a:t>Đ/c </a:t>
            </a:r>
            <a:r>
              <a:rPr lang="en-US" dirty="0" err="1"/>
              <a:t>trang</a:t>
            </a:r>
            <a:r>
              <a:rPr lang="en-US" dirty="0"/>
              <a:t> Tag: 4GB = 2</a:t>
            </a:r>
            <a:r>
              <a:rPr lang="en-US" baseline="30000" dirty="0"/>
              <a:t>32</a:t>
            </a:r>
            <a:r>
              <a:rPr lang="en-US" dirty="0"/>
              <a:t> </a:t>
            </a:r>
            <a:r>
              <a:rPr lang="en-US" dirty="0">
                <a:sym typeface="Wingdings" pitchFamily="2" charset="2"/>
              </a:rPr>
              <a:t> </a:t>
            </a:r>
            <a:r>
              <a:rPr lang="en-US" dirty="0" err="1">
                <a:sym typeface="Wingdings" pitchFamily="2" charset="2"/>
              </a:rPr>
              <a:t>cần</a:t>
            </a:r>
            <a:r>
              <a:rPr lang="en-US" dirty="0">
                <a:sym typeface="Wingdings" pitchFamily="2" charset="2"/>
              </a:rPr>
              <a:t> 32 </a:t>
            </a:r>
            <a:r>
              <a:rPr lang="en-US" dirty="0" err="1">
                <a:sym typeface="Wingdings" pitchFamily="2" charset="2"/>
              </a:rPr>
              <a:t>bít</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tổng</a:t>
            </a:r>
            <a:r>
              <a:rPr lang="en-US" dirty="0">
                <a:sym typeface="Wingdings" pitchFamily="2" charset="2"/>
              </a:rPr>
              <a:t> </a:t>
            </a:r>
            <a:r>
              <a:rPr lang="en-US" dirty="0" err="1">
                <a:sym typeface="Wingdings" pitchFamily="2" charset="2"/>
              </a:rPr>
              <a:t>cộng</a:t>
            </a:r>
            <a:r>
              <a:rPr lang="en-US" dirty="0">
                <a:sym typeface="Wingdings" pitchFamily="2" charset="2"/>
              </a:rPr>
              <a:t> </a:t>
            </a:r>
            <a:r>
              <a:rPr lang="en-US" dirty="0" err="1">
                <a:sym typeface="Wingdings" pitchFamily="2" charset="2"/>
              </a:rPr>
              <a:t>để</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hoá</a:t>
            </a:r>
            <a:r>
              <a:rPr lang="en-US" dirty="0">
                <a:sym typeface="Wingdings" pitchFamily="2" charset="2"/>
              </a:rPr>
              <a:t> </a:t>
            </a:r>
            <a:r>
              <a:rPr lang="en-US" dirty="0" err="1">
                <a:sym typeface="Wingdings" pitchFamily="2" charset="2"/>
              </a:rPr>
              <a:t>các</a:t>
            </a:r>
            <a:r>
              <a:rPr lang="en-US" dirty="0">
                <a:sym typeface="Wingdings" pitchFamily="2" charset="2"/>
              </a:rPr>
              <a:t> ô </a:t>
            </a:r>
            <a:r>
              <a:rPr lang="en-US" dirty="0" err="1">
                <a:sym typeface="Wingdings" pitchFamily="2" charset="2"/>
              </a:rPr>
              <a:t>nhớ</a:t>
            </a:r>
            <a:r>
              <a:rPr lang="en-US" dirty="0">
                <a:sym typeface="Wingdings" pitchFamily="2" charset="2"/>
              </a:rPr>
              <a:t>:</a:t>
            </a:r>
            <a:endParaRPr lang="en-US" baseline="30000" dirty="0"/>
          </a:p>
          <a:p>
            <a:pPr lvl="2">
              <a:buFontTx/>
              <a:buNone/>
            </a:pPr>
            <a:r>
              <a:rPr lang="en-US" dirty="0"/>
              <a:t>		Tag = 32bit </a:t>
            </a:r>
            <a:r>
              <a:rPr lang="en-US" dirty="0" err="1"/>
              <a:t>địa</a:t>
            </a:r>
            <a:r>
              <a:rPr lang="en-US" dirty="0"/>
              <a:t> </a:t>
            </a:r>
            <a:r>
              <a:rPr lang="en-US" dirty="0" err="1"/>
              <a:t>chỉ</a:t>
            </a:r>
            <a:r>
              <a:rPr lang="en-US" dirty="0"/>
              <a:t> – Set – Word = 32 – 14 – 5 = 13 bit.</a:t>
            </a:r>
            <a:endParaRPr lang="en-AU"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dirty="0"/>
              <a:t>3.b </a:t>
            </a:r>
            <a:r>
              <a:rPr lang="en-US" dirty="0" err="1"/>
              <a:t>Tổ</a:t>
            </a:r>
            <a:r>
              <a:rPr lang="en-US" dirty="0"/>
              <a:t> </a:t>
            </a:r>
            <a:r>
              <a:rPr lang="en-US" dirty="0" err="1"/>
              <a:t>chức</a:t>
            </a:r>
            <a:r>
              <a:rPr lang="en-US" dirty="0"/>
              <a:t> cache – </a:t>
            </a:r>
            <a:r>
              <a:rPr lang="en-US" dirty="0" err="1"/>
              <a:t>Ánh</a:t>
            </a:r>
            <a:r>
              <a:rPr lang="en-US" dirty="0"/>
              <a:t> </a:t>
            </a:r>
            <a:r>
              <a:rPr lang="en-US" dirty="0" err="1"/>
              <a:t>xạ</a:t>
            </a:r>
            <a:r>
              <a:rPr lang="en-US" dirty="0"/>
              <a:t> </a:t>
            </a:r>
            <a:r>
              <a:rPr lang="en-US" dirty="0" err="1"/>
              <a:t>tập</a:t>
            </a:r>
            <a:r>
              <a:rPr lang="en-US" dirty="0"/>
              <a:t> </a:t>
            </a:r>
            <a:r>
              <a:rPr lang="en-US" dirty="0" err="1"/>
              <a:t>kết</a:t>
            </a:r>
            <a:r>
              <a:rPr lang="en-US" dirty="0"/>
              <a:t> </a:t>
            </a:r>
            <a:r>
              <a:rPr lang="en-US" dirty="0" err="1"/>
              <a:t>hợp</a:t>
            </a:r>
            <a:endParaRPr lang="en-AU" dirty="0"/>
          </a:p>
        </p:txBody>
      </p:sp>
      <p:sp>
        <p:nvSpPr>
          <p:cNvPr id="278531" name="Rectangle 3"/>
          <p:cNvSpPr>
            <a:spLocks noGrp="1" noChangeArrowheads="1"/>
          </p:cNvSpPr>
          <p:nvPr>
            <p:ph type="body" idx="1"/>
          </p:nvPr>
        </p:nvSpPr>
        <p:spPr/>
        <p:txBody>
          <a:bodyPr/>
          <a:lstStyle/>
          <a:p>
            <a:r>
              <a:rPr lang="en-AU"/>
              <a:t>Ưu:</a:t>
            </a:r>
          </a:p>
          <a:p>
            <a:pPr lvl="1"/>
            <a:r>
              <a:rPr lang="en-AU"/>
              <a:t>Nhanh do ánh xạ trực tiếp được sử dụng cho ánh xạ dòng (chiếm số lớn ánh xạ);</a:t>
            </a:r>
          </a:p>
          <a:p>
            <a:pPr lvl="1"/>
            <a:r>
              <a:rPr lang="en-AU"/>
              <a:t>Giảm xung đột do ánh xạ từ các trang bộ nhớ đến các đường cache là mềm dẻo.</a:t>
            </a:r>
          </a:p>
          <a:p>
            <a:pPr lvl="1"/>
            <a:r>
              <a:rPr lang="en-AU"/>
              <a:t>Hệ số Hit cao hơn.</a:t>
            </a:r>
          </a:p>
          <a:p>
            <a:r>
              <a:rPr lang="en-AU"/>
              <a:t>Nhược:</a:t>
            </a:r>
          </a:p>
          <a:p>
            <a:pPr lvl="1"/>
            <a:r>
              <a:rPr lang="en-AU"/>
              <a:t>Phức tạp trong thiết kế và điều khiển vì cache được chia thành một số đường.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AU" dirty="0"/>
              <a:t>3.b </a:t>
            </a:r>
            <a:r>
              <a:rPr lang="en-AU" dirty="0" err="1"/>
              <a:t>Đọc</a:t>
            </a:r>
            <a:r>
              <a:rPr lang="en-AU" dirty="0"/>
              <a:t>/</a:t>
            </a:r>
            <a:r>
              <a:rPr lang="en-AU" dirty="0" err="1"/>
              <a:t>ghi</a:t>
            </a:r>
            <a:r>
              <a:rPr lang="en-AU" dirty="0"/>
              <a:t> </a:t>
            </a:r>
            <a:r>
              <a:rPr lang="en-AU" dirty="0" err="1"/>
              <a:t>thông</a:t>
            </a:r>
            <a:r>
              <a:rPr lang="en-AU" dirty="0"/>
              <a:t> tin </a:t>
            </a:r>
            <a:r>
              <a:rPr lang="en-AU" dirty="0" err="1"/>
              <a:t>trong</a:t>
            </a:r>
            <a:r>
              <a:rPr lang="en-AU" dirty="0"/>
              <a:t> cache</a:t>
            </a:r>
          </a:p>
        </p:txBody>
      </p:sp>
      <p:sp>
        <p:nvSpPr>
          <p:cNvPr id="279555" name="Rectangle 3"/>
          <p:cNvSpPr>
            <a:spLocks noGrp="1" noChangeArrowheads="1"/>
          </p:cNvSpPr>
          <p:nvPr>
            <p:ph type="body" idx="1"/>
          </p:nvPr>
        </p:nvSpPr>
        <p:spPr/>
        <p:txBody>
          <a:bodyPr/>
          <a:lstStyle/>
          <a:p>
            <a:r>
              <a:rPr lang="en-AU"/>
              <a:t>Đọc thông tin:</a:t>
            </a:r>
          </a:p>
          <a:p>
            <a:pPr lvl="1"/>
            <a:r>
              <a:rPr lang="en-AU"/>
              <a:t>Trường hợp hit (mẩu tin cần đọc có trong cache)</a:t>
            </a:r>
          </a:p>
          <a:p>
            <a:pPr lvl="2"/>
            <a:r>
              <a:rPr lang="en-AU"/>
              <a:t>Mẩu tin được đọc từ cache vào CPU;</a:t>
            </a:r>
          </a:p>
          <a:p>
            <a:pPr lvl="2"/>
            <a:r>
              <a:rPr lang="en-AU"/>
              <a:t>Bộ nhớ chính không tham gia.</a:t>
            </a:r>
          </a:p>
          <a:p>
            <a:pPr lvl="1"/>
            <a:r>
              <a:rPr lang="en-AU"/>
              <a:t>Trường hợp miss (mẩu tin cần đọc không có trong cache)</a:t>
            </a:r>
          </a:p>
          <a:p>
            <a:pPr lvl="2"/>
            <a:r>
              <a:rPr lang="en-AU"/>
              <a:t>Mẩu tin trước hết được đọc từ bộ nhớ chính vào cache;</a:t>
            </a:r>
          </a:p>
          <a:p>
            <a:pPr lvl="2"/>
            <a:r>
              <a:rPr lang="en-AU"/>
              <a:t>Sau đó nó được chuyển từ cache vào CPU.</a:t>
            </a:r>
          </a:p>
          <a:p>
            <a:pPr lvl="2">
              <a:buFontTx/>
              <a:buNone/>
            </a:pPr>
            <a:r>
              <a:rPr lang="en-AU">
                <a:sym typeface="Wingdings" pitchFamily="2" charset="2"/>
              </a:rPr>
              <a:t> đây là trường hợp miss penalty: thời gian truy nhập mẩu tin bằng tổng thời gian truy nhập cache và bộ nhớ chính.</a:t>
            </a:r>
            <a:endParaRPr lang="en-AU"/>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AU" dirty="0"/>
              <a:t>3.b </a:t>
            </a:r>
            <a:r>
              <a:rPr lang="en-AU" dirty="0" err="1"/>
              <a:t>Đọc</a:t>
            </a:r>
            <a:r>
              <a:rPr lang="en-AU" dirty="0"/>
              <a:t>/</a:t>
            </a:r>
            <a:r>
              <a:rPr lang="en-AU" dirty="0" err="1"/>
              <a:t>ghi</a:t>
            </a:r>
            <a:r>
              <a:rPr lang="en-AU" dirty="0"/>
              <a:t> </a:t>
            </a:r>
            <a:r>
              <a:rPr lang="en-AU" dirty="0" err="1"/>
              <a:t>thông</a:t>
            </a:r>
            <a:r>
              <a:rPr lang="en-AU" dirty="0"/>
              <a:t> tin </a:t>
            </a:r>
            <a:r>
              <a:rPr lang="en-AU" dirty="0" err="1"/>
              <a:t>trong</a:t>
            </a:r>
            <a:r>
              <a:rPr lang="en-AU" dirty="0"/>
              <a:t> cache</a:t>
            </a:r>
          </a:p>
        </p:txBody>
      </p:sp>
      <p:sp>
        <p:nvSpPr>
          <p:cNvPr id="280579" name="Rectangle 3"/>
          <p:cNvSpPr>
            <a:spLocks noGrp="1" noChangeArrowheads="1"/>
          </p:cNvSpPr>
          <p:nvPr>
            <p:ph type="body" idx="1"/>
          </p:nvPr>
        </p:nvSpPr>
        <p:spPr/>
        <p:txBody>
          <a:bodyPr/>
          <a:lstStyle/>
          <a:p>
            <a:r>
              <a:rPr lang="en-AU"/>
              <a:t>Ghi thông tin:</a:t>
            </a:r>
          </a:p>
          <a:p>
            <a:pPr lvl="1"/>
            <a:r>
              <a:rPr lang="en-AU"/>
              <a:t>Trường hợp hit (mẩu tin cần ghi có trong cache)</a:t>
            </a:r>
          </a:p>
          <a:p>
            <a:pPr lvl="2"/>
            <a:r>
              <a:rPr lang="en-AU"/>
              <a:t>Ghi thẳng (write through): mẩu tin được ghi đồng thời ra cache và bộ nhớ chính;</a:t>
            </a:r>
          </a:p>
          <a:p>
            <a:pPr lvl="2"/>
            <a:r>
              <a:rPr lang="en-AU"/>
              <a:t>Ghi trễ (write back): mẩu tin trước hết được ghi ra cache và dòng chứa mẩu tin được ghi ra bộ nhớ chính khi dòng đó bị thay thế.</a:t>
            </a:r>
          </a:p>
          <a:p>
            <a:pPr lvl="1"/>
            <a:r>
              <a:rPr lang="en-AU"/>
              <a:t>Trường hợp miss (mẩu tin cần ghi không có trong cache)</a:t>
            </a:r>
          </a:p>
          <a:p>
            <a:pPr lvl="2"/>
            <a:r>
              <a:rPr lang="en-AU">
                <a:sym typeface="Wingdings" pitchFamily="2" charset="2"/>
              </a:rPr>
              <a:t>Ghi có đọc lại (write allocate / fetch on write): mẩu tin trước hết được ghi ra bộ nhớ chính và sau đó dòng chứa mẩu tin được đọc vào cache;</a:t>
            </a:r>
          </a:p>
          <a:p>
            <a:pPr lvl="2"/>
            <a:r>
              <a:rPr lang="en-AU">
                <a:sym typeface="Wingdings" pitchFamily="2" charset="2"/>
              </a:rPr>
              <a:t>Ghi không đọc lại (write non-allocate): mẩu tin chỉ được ghi ra bộ nhớ chính (dòng chứa mẩu tin không được đọc vào cache).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a:t>3a.1 Giới thiệu CPU pipeline – Nguyên lý</a:t>
            </a:r>
          </a:p>
        </p:txBody>
      </p:sp>
      <p:sp>
        <p:nvSpPr>
          <p:cNvPr id="7171" name="Rectangle 3"/>
          <p:cNvSpPr>
            <a:spLocks noGrp="1" noChangeArrowheads="1"/>
          </p:cNvSpPr>
          <p:nvPr>
            <p:ph type="body" idx="1"/>
          </p:nvPr>
        </p:nvSpPr>
        <p:spPr>
          <a:xfrm>
            <a:off x="393700" y="1524000"/>
            <a:ext cx="8607425" cy="4572000"/>
          </a:xfrm>
          <a:noFill/>
        </p:spPr>
        <p:txBody>
          <a:bodyPr/>
          <a:lstStyle/>
          <a:p>
            <a:pPr eaLnBrk="1" hangingPunct="1"/>
            <a:r>
              <a:rPr lang="en-US"/>
              <a:t>Việc thực hiện lệnh được chia nhỏ thành các giai đoạn</a:t>
            </a:r>
          </a:p>
          <a:p>
            <a:pPr eaLnBrk="1" hangingPunct="1"/>
            <a:r>
              <a:rPr lang="en-US"/>
              <a:t>5 giai đoạn của một hệ thống load-store đơn giản:</a:t>
            </a:r>
          </a:p>
          <a:p>
            <a:pPr lvl="1" eaLnBrk="1" hangingPunct="1"/>
            <a:r>
              <a:rPr lang="en-US" sz="2000"/>
              <a:t>Instruction Fetch - IF: Đọc lệnh từ bộ nhớ (hoặc cache)</a:t>
            </a:r>
          </a:p>
          <a:p>
            <a:pPr lvl="1" eaLnBrk="1" hangingPunct="1"/>
            <a:r>
              <a:rPr lang="en-US" sz="2000"/>
              <a:t>Instruction Decode - ID: giải mã lệnh và đọc các toán hạng</a:t>
            </a:r>
          </a:p>
          <a:p>
            <a:pPr lvl="1" eaLnBrk="1" hangingPunct="1"/>
            <a:r>
              <a:rPr lang="en-US" sz="2000"/>
              <a:t>Execute - EX: thực hiện lệnh; nếu là lệnh truy nhập bộ nhớ: tính toán địa chỉ bộ nhớ</a:t>
            </a:r>
          </a:p>
          <a:p>
            <a:pPr lvl="1" eaLnBrk="1" hangingPunct="1"/>
            <a:r>
              <a:rPr lang="en-US" sz="2000"/>
              <a:t>Memory Access - MEM: Đọc/ghi bộ nhớ; no-op nếu không </a:t>
            </a:r>
            <a:br>
              <a:rPr lang="en-US" sz="2000"/>
            </a:br>
            <a:r>
              <a:rPr lang="en-US" sz="2000"/>
              <a:t>truy nhập bộ nhớ</a:t>
            </a:r>
          </a:p>
          <a:p>
            <a:pPr lvl="1" eaLnBrk="1" hangingPunct="1"/>
            <a:r>
              <a:rPr lang="en-US" sz="2000"/>
              <a:t>Write Back - WB: Ghi kết quả vào các thanh ghi.</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AU" dirty="0"/>
              <a:t>3.b </a:t>
            </a:r>
            <a:r>
              <a:rPr lang="en-AU" dirty="0" err="1"/>
              <a:t>Các</a:t>
            </a:r>
            <a:r>
              <a:rPr lang="en-AU" dirty="0"/>
              <a:t> </a:t>
            </a:r>
            <a:r>
              <a:rPr lang="en-AU" dirty="0" err="1"/>
              <a:t>chính</a:t>
            </a:r>
            <a:r>
              <a:rPr lang="en-AU" dirty="0"/>
              <a:t> </a:t>
            </a:r>
            <a:r>
              <a:rPr lang="en-AU" dirty="0" err="1"/>
              <a:t>sách</a:t>
            </a:r>
            <a:r>
              <a:rPr lang="en-AU" dirty="0"/>
              <a:t> </a:t>
            </a:r>
            <a:r>
              <a:rPr lang="en-AU" dirty="0" err="1"/>
              <a:t>thay</a:t>
            </a:r>
            <a:r>
              <a:rPr lang="en-AU" dirty="0"/>
              <a:t> </a:t>
            </a:r>
            <a:r>
              <a:rPr lang="en-AU" dirty="0" err="1"/>
              <a:t>thế</a:t>
            </a:r>
            <a:r>
              <a:rPr lang="en-AU" dirty="0"/>
              <a:t> </a:t>
            </a:r>
            <a:r>
              <a:rPr lang="en-AU" dirty="0" err="1"/>
              <a:t>dòng</a:t>
            </a:r>
            <a:r>
              <a:rPr lang="en-AU" dirty="0"/>
              <a:t> cache</a:t>
            </a:r>
          </a:p>
        </p:txBody>
      </p:sp>
      <p:sp>
        <p:nvSpPr>
          <p:cNvPr id="281603" name="Rectangle 3"/>
          <p:cNvSpPr>
            <a:spLocks noGrp="1" noChangeArrowheads="1"/>
          </p:cNvSpPr>
          <p:nvPr>
            <p:ph type="body" idx="1"/>
          </p:nvPr>
        </p:nvSpPr>
        <p:spPr/>
        <p:txBody>
          <a:bodyPr/>
          <a:lstStyle/>
          <a:p>
            <a:pPr>
              <a:lnSpc>
                <a:spcPct val="90000"/>
              </a:lnSpc>
            </a:pPr>
            <a:r>
              <a:rPr lang="en-AU"/>
              <a:t>Vì sao phải thay thế dòng cache?</a:t>
            </a:r>
          </a:p>
          <a:p>
            <a:pPr lvl="1">
              <a:lnSpc>
                <a:spcPct val="90000"/>
              </a:lnSpc>
            </a:pPr>
            <a:r>
              <a:rPr lang="en-AU"/>
              <a:t>Ánh xạ dòng (bộ nhớ) </a:t>
            </a:r>
            <a:r>
              <a:rPr lang="en-AU">
                <a:sym typeface="Wingdings" pitchFamily="2" charset="2"/>
              </a:rPr>
              <a:t> dòng (cache) thường là ánh xạ nhiều  một;</a:t>
            </a:r>
          </a:p>
          <a:p>
            <a:pPr lvl="1">
              <a:lnSpc>
                <a:spcPct val="90000"/>
              </a:lnSpc>
            </a:pPr>
            <a:r>
              <a:rPr lang="en-AU">
                <a:sym typeface="Wingdings" pitchFamily="2" charset="2"/>
              </a:rPr>
              <a:t>Nhiều dòng bộ nhớ chia sẻ một dòng cache  các dòng bộ nhớ được nạp vào cache sử dụng một thời gian và được thay thế bởi dòng khác theo yêu cầu thông tin phục vụ CPU.</a:t>
            </a:r>
          </a:p>
          <a:p>
            <a:pPr>
              <a:lnSpc>
                <a:spcPct val="90000"/>
              </a:lnSpc>
            </a:pPr>
            <a:r>
              <a:rPr lang="en-AU">
                <a:sym typeface="Wingdings" pitchFamily="2" charset="2"/>
              </a:rPr>
              <a:t>Chính sách thay thế (replacement policies) xác định các dòng cache nào được chọn để thay thế bởi các dòng khác từ bộ nhớ.</a:t>
            </a:r>
          </a:p>
          <a:p>
            <a:pPr>
              <a:lnSpc>
                <a:spcPct val="90000"/>
              </a:lnSpc>
            </a:pPr>
            <a:r>
              <a:rPr lang="en-AU">
                <a:sym typeface="Wingdings" pitchFamily="2" charset="2"/>
              </a:rPr>
              <a:t>Các chính sách thay thế:</a:t>
            </a:r>
          </a:p>
          <a:p>
            <a:pPr lvl="1">
              <a:lnSpc>
                <a:spcPct val="90000"/>
              </a:lnSpc>
            </a:pPr>
            <a:r>
              <a:rPr lang="en-AU">
                <a:sym typeface="Wingdings" pitchFamily="2" charset="2"/>
              </a:rPr>
              <a:t>Ngẫu nhiên (Random)</a:t>
            </a:r>
          </a:p>
          <a:p>
            <a:pPr lvl="1">
              <a:lnSpc>
                <a:spcPct val="90000"/>
              </a:lnSpc>
            </a:pPr>
            <a:r>
              <a:rPr lang="en-AU">
                <a:sym typeface="Wingdings" pitchFamily="2" charset="2"/>
              </a:rPr>
              <a:t>Vào trước ra trước (FIFO)</a:t>
            </a:r>
          </a:p>
          <a:p>
            <a:pPr lvl="1">
              <a:lnSpc>
                <a:spcPct val="90000"/>
              </a:lnSpc>
            </a:pPr>
            <a:r>
              <a:rPr lang="en-AU"/>
              <a:t>Thay thế các dòng ít được sử dụng gần đây nhất (LRU).</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AU" dirty="0"/>
              <a:t>3.b </a:t>
            </a:r>
            <a:r>
              <a:rPr lang="en-AU" dirty="0" err="1"/>
              <a:t>Các</a:t>
            </a:r>
            <a:r>
              <a:rPr lang="en-AU" dirty="0"/>
              <a:t> </a:t>
            </a:r>
            <a:r>
              <a:rPr lang="en-AU" dirty="0" err="1"/>
              <a:t>chính</a:t>
            </a:r>
            <a:r>
              <a:rPr lang="en-AU" dirty="0"/>
              <a:t> </a:t>
            </a:r>
            <a:r>
              <a:rPr lang="en-AU" dirty="0" err="1"/>
              <a:t>sách</a:t>
            </a:r>
            <a:r>
              <a:rPr lang="en-AU" dirty="0"/>
              <a:t> </a:t>
            </a:r>
            <a:r>
              <a:rPr lang="en-AU" dirty="0" err="1"/>
              <a:t>thay</a:t>
            </a:r>
            <a:r>
              <a:rPr lang="en-AU" dirty="0"/>
              <a:t> </a:t>
            </a:r>
            <a:r>
              <a:rPr lang="en-AU" dirty="0" err="1"/>
              <a:t>thế</a:t>
            </a:r>
            <a:r>
              <a:rPr lang="en-AU" dirty="0"/>
              <a:t> </a:t>
            </a:r>
            <a:r>
              <a:rPr lang="en-AU" dirty="0" err="1"/>
              <a:t>dòng</a:t>
            </a:r>
            <a:r>
              <a:rPr lang="en-AU" dirty="0"/>
              <a:t> cache</a:t>
            </a:r>
          </a:p>
        </p:txBody>
      </p:sp>
      <p:sp>
        <p:nvSpPr>
          <p:cNvPr id="282627" name="Rectangle 3"/>
          <p:cNvSpPr>
            <a:spLocks noGrp="1" noChangeArrowheads="1"/>
          </p:cNvSpPr>
          <p:nvPr>
            <p:ph type="body" idx="1"/>
          </p:nvPr>
        </p:nvSpPr>
        <p:spPr/>
        <p:txBody>
          <a:bodyPr/>
          <a:lstStyle/>
          <a:p>
            <a:r>
              <a:rPr lang="en-AU"/>
              <a:t>Thay thế ngẫu nhiên (Radom Replacement):</a:t>
            </a:r>
          </a:p>
          <a:p>
            <a:pPr lvl="1"/>
            <a:r>
              <a:rPr lang="en-AU"/>
              <a:t>Các dòng cache được chọn ngẫu nhiên để thay thế</a:t>
            </a:r>
          </a:p>
          <a:p>
            <a:pPr lvl="1"/>
            <a:r>
              <a:rPr lang="en-AU"/>
              <a:t>Ưu:</a:t>
            </a:r>
          </a:p>
          <a:p>
            <a:pPr lvl="2"/>
            <a:r>
              <a:rPr lang="en-AU"/>
              <a:t>Cài đặt đơn giản</a:t>
            </a:r>
          </a:p>
          <a:p>
            <a:pPr lvl="1"/>
            <a:r>
              <a:rPr lang="en-AU"/>
              <a:t>Nhược:</a:t>
            </a:r>
          </a:p>
          <a:p>
            <a:pPr lvl="2"/>
            <a:r>
              <a:rPr lang="en-AU"/>
              <a:t>Hệ số miss cao:</a:t>
            </a:r>
          </a:p>
          <a:p>
            <a:pPr lvl="3"/>
            <a:r>
              <a:rPr lang="en-AU"/>
              <a:t>Thay thế ngẫu nhiên không xem xét đến các dòng cache đang thực sự được sử dụng</a:t>
            </a:r>
          </a:p>
          <a:p>
            <a:pPr lvl="3"/>
            <a:r>
              <a:rPr lang="en-AU"/>
              <a:t>Nếu một dòng cache đang được sử dụng và bị thay thế </a:t>
            </a:r>
            <a:r>
              <a:rPr lang="en-AU">
                <a:sym typeface="Wingdings" pitchFamily="2" charset="2"/>
              </a:rPr>
              <a:t> xảy ra miss và nó lại cần được đọc từ bộ nhớ chính vào cache.</a:t>
            </a:r>
            <a:endParaRPr lang="en-AU"/>
          </a:p>
          <a:p>
            <a:pPr lvl="3"/>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blinds(horizontal)">
                                      <p:cBhvr>
                                        <p:cTn id="7" dur="500"/>
                                        <p:tgtEl>
                                          <p:spTgt spid="282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2627">
                                            <p:txEl>
                                              <p:pRg st="1" end="1"/>
                                            </p:txEl>
                                          </p:spTgt>
                                        </p:tgtEl>
                                        <p:attrNameLst>
                                          <p:attrName>style.visibility</p:attrName>
                                        </p:attrNameLst>
                                      </p:cBhvr>
                                      <p:to>
                                        <p:strVal val="visible"/>
                                      </p:to>
                                    </p:set>
                                    <p:animEffect transition="in" filter="blinds(horizontal)">
                                      <p:cBhvr>
                                        <p:cTn id="10" dur="500"/>
                                        <p:tgtEl>
                                          <p:spTgt spid="2826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2627">
                                            <p:txEl>
                                              <p:pRg st="2" end="2"/>
                                            </p:txEl>
                                          </p:spTgt>
                                        </p:tgtEl>
                                        <p:attrNameLst>
                                          <p:attrName>style.visibility</p:attrName>
                                        </p:attrNameLst>
                                      </p:cBhvr>
                                      <p:to>
                                        <p:strVal val="visible"/>
                                      </p:to>
                                    </p:set>
                                    <p:animEffect transition="in" filter="blinds(horizontal)">
                                      <p:cBhvr>
                                        <p:cTn id="15" dur="500"/>
                                        <p:tgtEl>
                                          <p:spTgt spid="28262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2627">
                                            <p:txEl>
                                              <p:pRg st="3" end="3"/>
                                            </p:txEl>
                                          </p:spTgt>
                                        </p:tgtEl>
                                        <p:attrNameLst>
                                          <p:attrName>style.visibility</p:attrName>
                                        </p:attrNameLst>
                                      </p:cBhvr>
                                      <p:to>
                                        <p:strVal val="visible"/>
                                      </p:to>
                                    </p:set>
                                    <p:animEffect transition="in" filter="blinds(horizontal)">
                                      <p:cBhvr>
                                        <p:cTn id="18" dur="500"/>
                                        <p:tgtEl>
                                          <p:spTgt spid="2826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82627">
                                            <p:txEl>
                                              <p:pRg st="4" end="4"/>
                                            </p:txEl>
                                          </p:spTgt>
                                        </p:tgtEl>
                                        <p:attrNameLst>
                                          <p:attrName>style.visibility</p:attrName>
                                        </p:attrNameLst>
                                      </p:cBhvr>
                                      <p:to>
                                        <p:strVal val="visible"/>
                                      </p:to>
                                    </p:set>
                                    <p:animEffect transition="in" filter="blinds(horizontal)">
                                      <p:cBhvr>
                                        <p:cTn id="23" dur="500"/>
                                        <p:tgtEl>
                                          <p:spTgt spid="28262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2627">
                                            <p:txEl>
                                              <p:pRg st="5" end="5"/>
                                            </p:txEl>
                                          </p:spTgt>
                                        </p:tgtEl>
                                        <p:attrNameLst>
                                          <p:attrName>style.visibility</p:attrName>
                                        </p:attrNameLst>
                                      </p:cBhvr>
                                      <p:to>
                                        <p:strVal val="visible"/>
                                      </p:to>
                                    </p:set>
                                    <p:animEffect transition="in" filter="blinds(horizontal)">
                                      <p:cBhvr>
                                        <p:cTn id="26" dur="500"/>
                                        <p:tgtEl>
                                          <p:spTgt spid="28262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82627">
                                            <p:txEl>
                                              <p:pRg st="6" end="6"/>
                                            </p:txEl>
                                          </p:spTgt>
                                        </p:tgtEl>
                                        <p:attrNameLst>
                                          <p:attrName>style.visibility</p:attrName>
                                        </p:attrNameLst>
                                      </p:cBhvr>
                                      <p:to>
                                        <p:strVal val="visible"/>
                                      </p:to>
                                    </p:set>
                                    <p:animEffect transition="in" filter="blinds(horizontal)">
                                      <p:cBhvr>
                                        <p:cTn id="31" dur="500"/>
                                        <p:tgtEl>
                                          <p:spTgt spid="282627">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2627">
                                            <p:txEl>
                                              <p:pRg st="7" end="7"/>
                                            </p:txEl>
                                          </p:spTgt>
                                        </p:tgtEl>
                                        <p:attrNameLst>
                                          <p:attrName>style.visibility</p:attrName>
                                        </p:attrNameLst>
                                      </p:cBhvr>
                                      <p:to>
                                        <p:strVal val="visible"/>
                                      </p:to>
                                    </p:set>
                                    <p:animEffect transition="in" filter="blinds(horizontal)">
                                      <p:cBhvr>
                                        <p:cTn id="34" dur="500"/>
                                        <p:tgtEl>
                                          <p:spTgt spid="282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AU" dirty="0"/>
              <a:t>3.b </a:t>
            </a:r>
            <a:r>
              <a:rPr lang="en-AU" dirty="0" err="1"/>
              <a:t>Các</a:t>
            </a:r>
            <a:r>
              <a:rPr lang="en-AU" dirty="0"/>
              <a:t> </a:t>
            </a:r>
            <a:r>
              <a:rPr lang="en-AU" dirty="0" err="1"/>
              <a:t>chính</a:t>
            </a:r>
            <a:r>
              <a:rPr lang="en-AU" dirty="0"/>
              <a:t> </a:t>
            </a:r>
            <a:r>
              <a:rPr lang="en-AU" dirty="0" err="1"/>
              <a:t>sách</a:t>
            </a:r>
            <a:r>
              <a:rPr lang="en-AU" dirty="0"/>
              <a:t> </a:t>
            </a:r>
            <a:r>
              <a:rPr lang="en-AU" dirty="0" err="1"/>
              <a:t>thay</a:t>
            </a:r>
            <a:r>
              <a:rPr lang="en-AU" dirty="0"/>
              <a:t> </a:t>
            </a:r>
            <a:r>
              <a:rPr lang="en-AU" dirty="0" err="1"/>
              <a:t>thế</a:t>
            </a:r>
            <a:r>
              <a:rPr lang="en-AU" dirty="0"/>
              <a:t> </a:t>
            </a:r>
            <a:r>
              <a:rPr lang="en-AU" dirty="0" err="1"/>
              <a:t>dòng</a:t>
            </a:r>
            <a:r>
              <a:rPr lang="en-AU" dirty="0"/>
              <a:t> cache</a:t>
            </a:r>
          </a:p>
        </p:txBody>
      </p:sp>
      <p:sp>
        <p:nvSpPr>
          <p:cNvPr id="284675" name="Rectangle 3"/>
          <p:cNvSpPr>
            <a:spLocks noGrp="1" noChangeArrowheads="1"/>
          </p:cNvSpPr>
          <p:nvPr>
            <p:ph type="body" idx="1"/>
          </p:nvPr>
        </p:nvSpPr>
        <p:spPr/>
        <p:txBody>
          <a:bodyPr/>
          <a:lstStyle/>
          <a:p>
            <a:r>
              <a:rPr lang="en-AU"/>
              <a:t>Thay thế kiểu vào trước ra trước (FIFO-First In First Out):</a:t>
            </a:r>
          </a:p>
          <a:p>
            <a:pPr lvl="1"/>
            <a:r>
              <a:rPr lang="en-AU"/>
              <a:t>Các dòng nhớ được đọc vào cache trước sẽ bị thay thế trước</a:t>
            </a:r>
          </a:p>
          <a:p>
            <a:pPr lvl="1"/>
            <a:r>
              <a:rPr lang="en-AU"/>
              <a:t>Ưu:</a:t>
            </a:r>
          </a:p>
          <a:p>
            <a:pPr lvl="2"/>
            <a:r>
              <a:rPr lang="en-AU"/>
              <a:t>Có hệ số miss thấp hơn so với thay thế ngẫu nhiên (tại sao?)</a:t>
            </a:r>
          </a:p>
          <a:p>
            <a:pPr lvl="1"/>
            <a:r>
              <a:rPr lang="en-AU"/>
              <a:t>Nhược:</a:t>
            </a:r>
          </a:p>
          <a:p>
            <a:pPr lvl="2"/>
            <a:r>
              <a:rPr lang="en-AU"/>
              <a:t>Hệ số miss vẫn còn cao</a:t>
            </a:r>
          </a:p>
          <a:p>
            <a:pPr lvl="3"/>
            <a:r>
              <a:rPr lang="en-AU"/>
              <a:t>Vẫn chưa thực sự xem xét đến các dòng cache đang được sử dụng. Một dòng cache “già” vẫn có thể đang được sử dụng.</a:t>
            </a:r>
          </a:p>
          <a:p>
            <a:pPr lvl="2"/>
            <a:r>
              <a:rPr lang="en-AU"/>
              <a:t>Cài đặt phức tạp do cần có mạch điện tử để theo dõi trật tự nạp các dòng bộ nhớ vào cache.</a:t>
            </a:r>
          </a:p>
          <a:p>
            <a:pPr lvl="3"/>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blinds(horizontal)">
                                      <p:cBhvr>
                                        <p:cTn id="7" dur="500"/>
                                        <p:tgtEl>
                                          <p:spTgt spid="2846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4675">
                                            <p:txEl>
                                              <p:pRg st="1" end="1"/>
                                            </p:txEl>
                                          </p:spTgt>
                                        </p:tgtEl>
                                        <p:attrNameLst>
                                          <p:attrName>style.visibility</p:attrName>
                                        </p:attrNameLst>
                                      </p:cBhvr>
                                      <p:to>
                                        <p:strVal val="visible"/>
                                      </p:to>
                                    </p:set>
                                    <p:animEffect transition="in" filter="blinds(horizontal)">
                                      <p:cBhvr>
                                        <p:cTn id="10" dur="500"/>
                                        <p:tgtEl>
                                          <p:spTgt spid="2846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4675">
                                            <p:txEl>
                                              <p:pRg st="2" end="2"/>
                                            </p:txEl>
                                          </p:spTgt>
                                        </p:tgtEl>
                                        <p:attrNameLst>
                                          <p:attrName>style.visibility</p:attrName>
                                        </p:attrNameLst>
                                      </p:cBhvr>
                                      <p:to>
                                        <p:strVal val="visible"/>
                                      </p:to>
                                    </p:set>
                                    <p:animEffect transition="in" filter="blinds(horizontal)">
                                      <p:cBhvr>
                                        <p:cTn id="15" dur="500"/>
                                        <p:tgtEl>
                                          <p:spTgt spid="28467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4675">
                                            <p:txEl>
                                              <p:pRg st="3" end="3"/>
                                            </p:txEl>
                                          </p:spTgt>
                                        </p:tgtEl>
                                        <p:attrNameLst>
                                          <p:attrName>style.visibility</p:attrName>
                                        </p:attrNameLst>
                                      </p:cBhvr>
                                      <p:to>
                                        <p:strVal val="visible"/>
                                      </p:to>
                                    </p:set>
                                    <p:animEffect transition="in" filter="blinds(horizontal)">
                                      <p:cBhvr>
                                        <p:cTn id="18" dur="500"/>
                                        <p:tgtEl>
                                          <p:spTgt spid="2846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84675">
                                            <p:txEl>
                                              <p:pRg st="4" end="4"/>
                                            </p:txEl>
                                          </p:spTgt>
                                        </p:tgtEl>
                                        <p:attrNameLst>
                                          <p:attrName>style.visibility</p:attrName>
                                        </p:attrNameLst>
                                      </p:cBhvr>
                                      <p:to>
                                        <p:strVal val="visible"/>
                                      </p:to>
                                    </p:set>
                                    <p:animEffect transition="in" filter="blinds(horizontal)">
                                      <p:cBhvr>
                                        <p:cTn id="23" dur="500"/>
                                        <p:tgtEl>
                                          <p:spTgt spid="28467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4675">
                                            <p:txEl>
                                              <p:pRg st="5" end="5"/>
                                            </p:txEl>
                                          </p:spTgt>
                                        </p:tgtEl>
                                        <p:attrNameLst>
                                          <p:attrName>style.visibility</p:attrName>
                                        </p:attrNameLst>
                                      </p:cBhvr>
                                      <p:to>
                                        <p:strVal val="visible"/>
                                      </p:to>
                                    </p:set>
                                    <p:animEffect transition="in" filter="blinds(horizontal)">
                                      <p:cBhvr>
                                        <p:cTn id="26" dur="500"/>
                                        <p:tgtEl>
                                          <p:spTgt spid="28467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84675">
                                            <p:txEl>
                                              <p:pRg st="6" end="6"/>
                                            </p:txEl>
                                          </p:spTgt>
                                        </p:tgtEl>
                                        <p:attrNameLst>
                                          <p:attrName>style.visibility</p:attrName>
                                        </p:attrNameLst>
                                      </p:cBhvr>
                                      <p:to>
                                        <p:strVal val="visible"/>
                                      </p:to>
                                    </p:set>
                                    <p:animEffect transition="in" filter="blinds(horizontal)">
                                      <p:cBhvr>
                                        <p:cTn id="31" dur="500"/>
                                        <p:tgtEl>
                                          <p:spTgt spid="28467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84675">
                                            <p:txEl>
                                              <p:pRg st="7" end="7"/>
                                            </p:txEl>
                                          </p:spTgt>
                                        </p:tgtEl>
                                        <p:attrNameLst>
                                          <p:attrName>style.visibility</p:attrName>
                                        </p:attrNameLst>
                                      </p:cBhvr>
                                      <p:to>
                                        <p:strVal val="visible"/>
                                      </p:to>
                                    </p:set>
                                    <p:animEffect transition="in" filter="blinds(horizontal)">
                                      <p:cBhvr>
                                        <p:cTn id="36" dur="500"/>
                                        <p:tgtEl>
                                          <p:spTgt spid="284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AU" dirty="0"/>
              <a:t>3.b </a:t>
            </a:r>
            <a:r>
              <a:rPr lang="en-AU" dirty="0" err="1"/>
              <a:t>Các</a:t>
            </a:r>
            <a:r>
              <a:rPr lang="en-AU" dirty="0"/>
              <a:t> </a:t>
            </a:r>
            <a:r>
              <a:rPr lang="en-AU" dirty="0" err="1"/>
              <a:t>chính</a:t>
            </a:r>
            <a:r>
              <a:rPr lang="en-AU" dirty="0"/>
              <a:t> </a:t>
            </a:r>
            <a:r>
              <a:rPr lang="en-AU" dirty="0" err="1"/>
              <a:t>sách</a:t>
            </a:r>
            <a:r>
              <a:rPr lang="en-AU" dirty="0"/>
              <a:t> </a:t>
            </a:r>
            <a:r>
              <a:rPr lang="en-AU" dirty="0" err="1"/>
              <a:t>thay</a:t>
            </a:r>
            <a:r>
              <a:rPr lang="en-AU" dirty="0"/>
              <a:t> </a:t>
            </a:r>
            <a:r>
              <a:rPr lang="en-AU" dirty="0" err="1"/>
              <a:t>thế</a:t>
            </a:r>
            <a:r>
              <a:rPr lang="en-AU" dirty="0"/>
              <a:t> </a:t>
            </a:r>
            <a:r>
              <a:rPr lang="en-AU" dirty="0" err="1"/>
              <a:t>dòng</a:t>
            </a:r>
            <a:r>
              <a:rPr lang="en-AU" dirty="0"/>
              <a:t> cache</a:t>
            </a:r>
          </a:p>
        </p:txBody>
      </p:sp>
      <p:sp>
        <p:nvSpPr>
          <p:cNvPr id="285699" name="Rectangle 3"/>
          <p:cNvSpPr>
            <a:spLocks noGrp="1" noChangeArrowheads="1"/>
          </p:cNvSpPr>
          <p:nvPr>
            <p:ph type="body" idx="1"/>
          </p:nvPr>
        </p:nvSpPr>
        <p:spPr/>
        <p:txBody>
          <a:bodyPr/>
          <a:lstStyle/>
          <a:p>
            <a:r>
              <a:rPr lang="en-AU"/>
              <a:t>Thay thế các dòng ít được sử dụng gần đây nhất (LRU-Least Recently Used):</a:t>
            </a:r>
          </a:p>
          <a:p>
            <a:pPr lvl="1"/>
            <a:r>
              <a:rPr lang="en-AU"/>
              <a:t>Các dòng cache ít được sử dụng gần đây nhất được lựa chọn để tha thế.</a:t>
            </a:r>
          </a:p>
          <a:p>
            <a:pPr lvl="1"/>
            <a:r>
              <a:rPr lang="en-AU"/>
              <a:t>Ưu:</a:t>
            </a:r>
          </a:p>
          <a:p>
            <a:pPr lvl="2"/>
            <a:r>
              <a:rPr lang="en-AU"/>
              <a:t>Có hệ số miss thấp nhất so với thay thế ngẫu nhiên và thay thế FIFO</a:t>
            </a:r>
          </a:p>
          <a:p>
            <a:pPr lvl="2"/>
            <a:r>
              <a:rPr lang="en-AU"/>
              <a:t>Do thay thế LRU có xem xét đến các dòng đang được sử dụng</a:t>
            </a:r>
          </a:p>
          <a:p>
            <a:pPr lvl="1"/>
            <a:r>
              <a:rPr lang="en-AU"/>
              <a:t>Nhược:</a:t>
            </a:r>
          </a:p>
          <a:p>
            <a:pPr lvl="2"/>
            <a:r>
              <a:rPr lang="en-AU"/>
              <a:t>Cài đặt phức tạp do cần có mạch điện tử để theo dõi tần suất sử dụng các dòng cache.</a:t>
            </a:r>
          </a:p>
          <a:p>
            <a:pPr lvl="3"/>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blinds(horizontal)">
                                      <p:cBhvr>
                                        <p:cTn id="7" dur="500"/>
                                        <p:tgtEl>
                                          <p:spTgt spid="285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5699">
                                            <p:txEl>
                                              <p:pRg st="1" end="1"/>
                                            </p:txEl>
                                          </p:spTgt>
                                        </p:tgtEl>
                                        <p:attrNameLst>
                                          <p:attrName>style.visibility</p:attrName>
                                        </p:attrNameLst>
                                      </p:cBhvr>
                                      <p:to>
                                        <p:strVal val="visible"/>
                                      </p:to>
                                    </p:set>
                                    <p:animEffect transition="in" filter="blinds(horizontal)">
                                      <p:cBhvr>
                                        <p:cTn id="10" dur="500"/>
                                        <p:tgtEl>
                                          <p:spTgt spid="285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animEffect transition="in" filter="blinds(horizontal)">
                                      <p:cBhvr>
                                        <p:cTn id="15" dur="500"/>
                                        <p:tgtEl>
                                          <p:spTgt spid="285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5699">
                                            <p:txEl>
                                              <p:pRg st="3" end="3"/>
                                            </p:txEl>
                                          </p:spTgt>
                                        </p:tgtEl>
                                        <p:attrNameLst>
                                          <p:attrName>style.visibility</p:attrName>
                                        </p:attrNameLst>
                                      </p:cBhvr>
                                      <p:to>
                                        <p:strVal val="visible"/>
                                      </p:to>
                                    </p:set>
                                    <p:animEffect transition="in" filter="blinds(horizontal)">
                                      <p:cBhvr>
                                        <p:cTn id="18" dur="500"/>
                                        <p:tgtEl>
                                          <p:spTgt spid="28569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85699">
                                            <p:txEl>
                                              <p:pRg st="4" end="4"/>
                                            </p:txEl>
                                          </p:spTgt>
                                        </p:tgtEl>
                                        <p:attrNameLst>
                                          <p:attrName>style.visibility</p:attrName>
                                        </p:attrNameLst>
                                      </p:cBhvr>
                                      <p:to>
                                        <p:strVal val="visible"/>
                                      </p:to>
                                    </p:set>
                                    <p:animEffect transition="in" filter="blinds(horizontal)">
                                      <p:cBhvr>
                                        <p:cTn id="21" dur="500"/>
                                        <p:tgtEl>
                                          <p:spTgt spid="2856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85699">
                                            <p:txEl>
                                              <p:pRg st="5" end="5"/>
                                            </p:txEl>
                                          </p:spTgt>
                                        </p:tgtEl>
                                        <p:attrNameLst>
                                          <p:attrName>style.visibility</p:attrName>
                                        </p:attrNameLst>
                                      </p:cBhvr>
                                      <p:to>
                                        <p:strVal val="visible"/>
                                      </p:to>
                                    </p:set>
                                    <p:animEffect transition="in" filter="blinds(horizontal)">
                                      <p:cBhvr>
                                        <p:cTn id="26" dur="500"/>
                                        <p:tgtEl>
                                          <p:spTgt spid="285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85699">
                                            <p:txEl>
                                              <p:pRg st="6" end="6"/>
                                            </p:txEl>
                                          </p:spTgt>
                                        </p:tgtEl>
                                        <p:attrNameLst>
                                          <p:attrName>style.visibility</p:attrName>
                                        </p:attrNameLst>
                                      </p:cBhvr>
                                      <p:to>
                                        <p:strVal val="visible"/>
                                      </p:to>
                                    </p:set>
                                    <p:animEffect transition="in" filter="blinds(horizontal)">
                                      <p:cBhvr>
                                        <p:cTn id="31" dur="500"/>
                                        <p:tgtEl>
                                          <p:spTgt spid="285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AU" dirty="0"/>
              <a:t>3.b </a:t>
            </a:r>
            <a:r>
              <a:rPr lang="en-AU" dirty="0" err="1"/>
              <a:t>Hiệu</a:t>
            </a:r>
            <a:r>
              <a:rPr lang="en-AU" dirty="0"/>
              <a:t> </a:t>
            </a:r>
            <a:r>
              <a:rPr lang="en-AU" dirty="0" err="1"/>
              <a:t>năng</a:t>
            </a:r>
            <a:r>
              <a:rPr lang="en-AU" dirty="0"/>
              <a:t> cache</a:t>
            </a:r>
          </a:p>
        </p:txBody>
      </p:sp>
      <p:sp>
        <p:nvSpPr>
          <p:cNvPr id="286723" name="Rectangle 3"/>
          <p:cNvSpPr>
            <a:spLocks noGrp="1" noChangeArrowheads="1"/>
          </p:cNvSpPr>
          <p:nvPr>
            <p:ph type="body" idx="1"/>
          </p:nvPr>
        </p:nvSpPr>
        <p:spPr>
          <a:xfrm>
            <a:off x="228600" y="1447800"/>
            <a:ext cx="8756650" cy="4648200"/>
          </a:xfrm>
        </p:spPr>
        <p:txBody>
          <a:bodyPr/>
          <a:lstStyle/>
          <a:p>
            <a:r>
              <a:rPr lang="en-AU"/>
              <a:t>Thời gian truy nhập trung bình (t</a:t>
            </a:r>
            <a:r>
              <a:rPr lang="en-AU" baseline="-25000"/>
              <a:t>access</a:t>
            </a:r>
            <a:r>
              <a:rPr lang="en-AU"/>
              <a:t>) của một hệ thống nhớ có cache:</a:t>
            </a:r>
          </a:p>
          <a:p>
            <a:pPr marL="522288" lvl="1" indent="-65088">
              <a:buFont typeface="Wingdings" pitchFamily="2" charset="2"/>
              <a:buNone/>
            </a:pPr>
            <a:r>
              <a:rPr lang="en-AU"/>
              <a:t>t</a:t>
            </a:r>
            <a:r>
              <a:rPr lang="en-AU" baseline="-25000"/>
              <a:t>access</a:t>
            </a:r>
            <a:r>
              <a:rPr lang="en-AU"/>
              <a:t> = (Hit cost) + (miss rate) * (miss penalty)</a:t>
            </a:r>
          </a:p>
          <a:p>
            <a:pPr marL="522288" lvl="1" indent="-65088">
              <a:buFont typeface="Wingdings" pitchFamily="2" charset="2"/>
              <a:buNone/>
            </a:pPr>
            <a:r>
              <a:rPr lang="en-AU"/>
              <a:t>t</a:t>
            </a:r>
            <a:r>
              <a:rPr lang="en-AU" baseline="-25000"/>
              <a:t>access</a:t>
            </a:r>
            <a:r>
              <a:rPr lang="en-AU"/>
              <a:t> = t</a:t>
            </a:r>
            <a:r>
              <a:rPr lang="en-AU" baseline="-25000"/>
              <a:t>cache</a:t>
            </a:r>
            <a:r>
              <a:rPr lang="en-AU"/>
              <a:t> + (1 - H) * (t</a:t>
            </a:r>
            <a:r>
              <a:rPr lang="en-AU" baseline="-25000"/>
              <a:t>memory</a:t>
            </a:r>
            <a:r>
              <a:rPr lang="en-AU"/>
              <a:t>)</a:t>
            </a:r>
          </a:p>
          <a:p>
            <a:pPr marL="522288" lvl="1" indent="-65088">
              <a:spcBef>
                <a:spcPct val="50000"/>
              </a:spcBef>
              <a:buFont typeface="Wingdings" pitchFamily="2" charset="2"/>
              <a:buNone/>
            </a:pPr>
            <a:r>
              <a:rPr lang="en-AU"/>
              <a:t>trong đó H là hệ số hit, t</a:t>
            </a:r>
            <a:r>
              <a:rPr lang="en-AU" baseline="-25000"/>
              <a:t>cache</a:t>
            </a:r>
            <a:r>
              <a:rPr lang="en-AU"/>
              <a:t> là thời gian truy nhập cache, </a:t>
            </a:r>
            <a:br>
              <a:rPr lang="en-AU"/>
            </a:br>
            <a:r>
              <a:rPr lang="en-AU"/>
              <a:t>t</a:t>
            </a:r>
            <a:r>
              <a:rPr lang="en-AU" baseline="-25000"/>
              <a:t>memory</a:t>
            </a:r>
            <a:r>
              <a:rPr lang="en-AU"/>
              <a:t> là thời gian truy nhập bộ nhớ chính.</a:t>
            </a:r>
          </a:p>
          <a:p>
            <a:pPr marL="522288" lvl="1" indent="-65088">
              <a:buFont typeface="Wingdings" pitchFamily="2" charset="2"/>
              <a:buNone/>
            </a:pPr>
            <a:endParaRPr lang="en-AU" sz="1200"/>
          </a:p>
          <a:p>
            <a:pPr marL="522288" lvl="1" indent="-65088">
              <a:buFont typeface="Wingdings" pitchFamily="2" charset="2"/>
              <a:buNone/>
            </a:pPr>
            <a:r>
              <a:rPr lang="en-AU" sz="1800"/>
              <a:t>If t</a:t>
            </a:r>
            <a:r>
              <a:rPr lang="en-AU" sz="1800" baseline="-25000"/>
              <a:t>cache</a:t>
            </a:r>
            <a:r>
              <a:rPr lang="en-AU" sz="1800"/>
              <a:t> = 5ns, t</a:t>
            </a:r>
            <a:r>
              <a:rPr lang="en-AU" sz="1800" baseline="-25000"/>
              <a:t>memory</a:t>
            </a:r>
            <a:r>
              <a:rPr lang="en-AU" sz="1800"/>
              <a:t> = 60ns và H=80%, ta có:</a:t>
            </a:r>
          </a:p>
          <a:p>
            <a:pPr marL="522288" lvl="1" indent="-65088">
              <a:buFont typeface="Wingdings" pitchFamily="2" charset="2"/>
              <a:buNone/>
            </a:pPr>
            <a:r>
              <a:rPr lang="en-AU"/>
              <a:t>t</a:t>
            </a:r>
            <a:r>
              <a:rPr lang="en-AU" baseline="-25000"/>
              <a:t>access</a:t>
            </a:r>
            <a:r>
              <a:rPr lang="en-AU"/>
              <a:t> = 5 + (1 – 0.8) * (60) = 5+12 = 17ns</a:t>
            </a:r>
          </a:p>
          <a:p>
            <a:pPr marL="522288" lvl="1" indent="-65088">
              <a:buFont typeface="Wingdings" pitchFamily="2" charset="2"/>
              <a:buNone/>
            </a:pPr>
            <a:endParaRPr lang="en-AU" sz="1200"/>
          </a:p>
          <a:p>
            <a:pPr marL="522288" lvl="1" indent="-65088">
              <a:buFont typeface="Wingdings" pitchFamily="2" charset="2"/>
              <a:buNone/>
            </a:pPr>
            <a:r>
              <a:rPr lang="en-AU" sz="1800"/>
              <a:t>If t</a:t>
            </a:r>
            <a:r>
              <a:rPr lang="en-AU" sz="1800" baseline="-25000"/>
              <a:t>cache</a:t>
            </a:r>
            <a:r>
              <a:rPr lang="en-AU" sz="1800"/>
              <a:t> = 5ns, t</a:t>
            </a:r>
            <a:r>
              <a:rPr lang="en-AU" sz="1800" baseline="-25000"/>
              <a:t>memory</a:t>
            </a:r>
            <a:r>
              <a:rPr lang="en-AU" sz="1800"/>
              <a:t> = 60ns và H=95%, ta có:</a:t>
            </a:r>
          </a:p>
          <a:p>
            <a:pPr marL="522288" lvl="1" indent="-65088">
              <a:buFont typeface="Wingdings" pitchFamily="2" charset="2"/>
              <a:buNone/>
            </a:pPr>
            <a:r>
              <a:rPr lang="en-AU"/>
              <a:t>t</a:t>
            </a:r>
            <a:r>
              <a:rPr lang="en-AU" baseline="-25000"/>
              <a:t>access</a:t>
            </a:r>
            <a:r>
              <a:rPr lang="en-AU"/>
              <a:t> = 5 + (1 – 0.95) * (60) = 5+3 = 8ns</a:t>
            </a:r>
          </a:p>
          <a:p>
            <a:pPr marL="522288" lvl="1" indent="-65088">
              <a:buFont typeface="Wingdings" pitchFamily="2" charset="2"/>
              <a:buNone/>
            </a:pPr>
            <a:r>
              <a:rPr lang="en-AU">
                <a:sym typeface="Wingdings" pitchFamily="2" charset="2"/>
              </a:rPr>
              <a:t> </a:t>
            </a:r>
            <a:r>
              <a:rPr lang="en-AU"/>
              <a:t>Thời gian truy nhập trung bình tiệm cận thời gian truy nhập cache.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AU" dirty="0"/>
              <a:t>3.b </a:t>
            </a:r>
            <a:r>
              <a:rPr lang="en-AU" dirty="0" err="1"/>
              <a:t>Hiệu</a:t>
            </a:r>
            <a:r>
              <a:rPr lang="en-AU" dirty="0"/>
              <a:t> </a:t>
            </a:r>
            <a:r>
              <a:rPr lang="en-AU" dirty="0" err="1"/>
              <a:t>năng</a:t>
            </a:r>
            <a:r>
              <a:rPr lang="en-AU" dirty="0"/>
              <a:t> cache – </a:t>
            </a:r>
            <a:r>
              <a:rPr lang="en-AU" dirty="0" err="1"/>
              <a:t>Các</a:t>
            </a:r>
            <a:r>
              <a:rPr lang="en-AU" dirty="0"/>
              <a:t> </a:t>
            </a:r>
            <a:r>
              <a:rPr lang="en-AU" dirty="0" err="1"/>
              <a:t>yếu</a:t>
            </a:r>
            <a:r>
              <a:rPr lang="en-AU" dirty="0"/>
              <a:t> </a:t>
            </a:r>
            <a:r>
              <a:rPr lang="en-AU" dirty="0" err="1"/>
              <a:t>tố</a:t>
            </a:r>
            <a:r>
              <a:rPr lang="en-AU" dirty="0"/>
              <a:t> </a:t>
            </a:r>
            <a:r>
              <a:rPr lang="en-AU" dirty="0" err="1"/>
              <a:t>ảnh</a:t>
            </a:r>
            <a:r>
              <a:rPr lang="en-AU" dirty="0"/>
              <a:t> </a:t>
            </a:r>
            <a:r>
              <a:rPr lang="en-AU" dirty="0" err="1"/>
              <a:t>hưởng</a:t>
            </a:r>
            <a:endParaRPr lang="en-AU" dirty="0"/>
          </a:p>
        </p:txBody>
      </p:sp>
      <p:sp>
        <p:nvSpPr>
          <p:cNvPr id="287747" name="Rectangle 3"/>
          <p:cNvSpPr>
            <a:spLocks noGrp="1" noChangeArrowheads="1"/>
          </p:cNvSpPr>
          <p:nvPr>
            <p:ph type="body" idx="1"/>
          </p:nvPr>
        </p:nvSpPr>
        <p:spPr/>
        <p:txBody>
          <a:bodyPr/>
          <a:lstStyle/>
          <a:p>
            <a:r>
              <a:rPr lang="en-AU"/>
              <a:t>Các yếu tố ảnh hưởng đến hiệu năng cache:</a:t>
            </a:r>
          </a:p>
          <a:p>
            <a:pPr lvl="1"/>
            <a:r>
              <a:rPr lang="en-AU"/>
              <a:t>Kích thước cache:</a:t>
            </a:r>
          </a:p>
          <a:p>
            <a:pPr lvl="2"/>
            <a:r>
              <a:rPr lang="en-AU"/>
              <a:t>Kích thước cache nên lớn hay nhỏ?</a:t>
            </a:r>
          </a:p>
          <a:p>
            <a:pPr lvl="2"/>
            <a:endParaRPr lang="en-AU"/>
          </a:p>
          <a:p>
            <a:pPr lvl="1"/>
            <a:r>
              <a:rPr lang="en-AU"/>
              <a:t>Tách cache:</a:t>
            </a:r>
          </a:p>
          <a:p>
            <a:pPr lvl="2"/>
            <a:r>
              <a:rPr lang="en-AU"/>
              <a:t>Cache được tách thành 2 phần: cache lệnh (I-Cache) và D-Cache</a:t>
            </a:r>
          </a:p>
          <a:p>
            <a:pPr lvl="2"/>
            <a:endParaRPr lang="en-AU"/>
          </a:p>
          <a:p>
            <a:pPr lvl="1"/>
            <a:r>
              <a:rPr lang="en-AU"/>
              <a:t>Tạo cache thành nhiều mức:</a:t>
            </a:r>
          </a:p>
          <a:p>
            <a:pPr lvl="2"/>
            <a:r>
              <a:rPr lang="en-AU"/>
              <a:t>Cache được thiết kế thành nhiều mức: L1 – L2 – L3, ... với kích thước tăng dần.</a:t>
            </a:r>
          </a:p>
          <a:p>
            <a:pPr lvl="1"/>
            <a:endParaRPr lang="en-AU"/>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AU" dirty="0"/>
              <a:t>3.b </a:t>
            </a:r>
            <a:r>
              <a:rPr lang="en-AU" dirty="0" err="1"/>
              <a:t>Hiệu</a:t>
            </a:r>
            <a:r>
              <a:rPr lang="en-AU" dirty="0"/>
              <a:t> </a:t>
            </a:r>
            <a:r>
              <a:rPr lang="en-AU" dirty="0" err="1"/>
              <a:t>năng</a:t>
            </a:r>
            <a:r>
              <a:rPr lang="en-AU" dirty="0"/>
              <a:t> cache – </a:t>
            </a:r>
            <a:r>
              <a:rPr lang="en-AU" dirty="0" err="1"/>
              <a:t>Các</a:t>
            </a:r>
            <a:r>
              <a:rPr lang="en-AU" dirty="0"/>
              <a:t> </a:t>
            </a:r>
            <a:r>
              <a:rPr lang="en-AU" dirty="0" err="1"/>
              <a:t>yếu</a:t>
            </a:r>
            <a:r>
              <a:rPr lang="en-AU" dirty="0"/>
              <a:t> </a:t>
            </a:r>
            <a:r>
              <a:rPr lang="en-AU" dirty="0" err="1"/>
              <a:t>tố</a:t>
            </a:r>
            <a:r>
              <a:rPr lang="en-AU" dirty="0"/>
              <a:t> </a:t>
            </a:r>
            <a:r>
              <a:rPr lang="en-AU" dirty="0" err="1"/>
              <a:t>ảnh</a:t>
            </a:r>
            <a:r>
              <a:rPr lang="en-AU" dirty="0"/>
              <a:t> </a:t>
            </a:r>
            <a:r>
              <a:rPr lang="en-AU" dirty="0" err="1"/>
              <a:t>hưởng</a:t>
            </a:r>
            <a:endParaRPr lang="en-AU" dirty="0"/>
          </a:p>
        </p:txBody>
      </p:sp>
      <p:sp>
        <p:nvSpPr>
          <p:cNvPr id="288771" name="Rectangle 3"/>
          <p:cNvSpPr>
            <a:spLocks noGrp="1" noChangeArrowheads="1"/>
          </p:cNvSpPr>
          <p:nvPr>
            <p:ph type="body" idx="1"/>
          </p:nvPr>
        </p:nvSpPr>
        <p:spPr/>
        <p:txBody>
          <a:bodyPr/>
          <a:lstStyle/>
          <a:p>
            <a:r>
              <a:rPr lang="en-AU" dirty="0" err="1"/>
              <a:t>Kích</a:t>
            </a:r>
            <a:r>
              <a:rPr lang="en-AU" dirty="0"/>
              <a:t> </a:t>
            </a:r>
            <a:r>
              <a:rPr lang="en-AU" dirty="0" err="1"/>
              <a:t>thước</a:t>
            </a:r>
            <a:r>
              <a:rPr lang="en-AU" dirty="0"/>
              <a:t> cache:</a:t>
            </a:r>
          </a:p>
          <a:p>
            <a:pPr lvl="1"/>
            <a:r>
              <a:rPr lang="en-AU" dirty="0" err="1"/>
              <a:t>Số</a:t>
            </a:r>
            <a:r>
              <a:rPr lang="en-AU" dirty="0"/>
              <a:t> </a:t>
            </a:r>
            <a:r>
              <a:rPr lang="en-AU" dirty="0" err="1"/>
              <a:t>liệu</a:t>
            </a:r>
            <a:r>
              <a:rPr lang="en-AU" dirty="0"/>
              <a:t> </a:t>
            </a:r>
            <a:r>
              <a:rPr lang="en-AU" dirty="0" err="1"/>
              <a:t>thống</a:t>
            </a:r>
            <a:r>
              <a:rPr lang="en-AU" dirty="0"/>
              <a:t> </a:t>
            </a:r>
            <a:r>
              <a:rPr lang="en-AU" dirty="0" err="1"/>
              <a:t>kê</a:t>
            </a:r>
            <a:r>
              <a:rPr lang="en-AU" dirty="0"/>
              <a:t> </a:t>
            </a:r>
            <a:r>
              <a:rPr lang="en-AU" dirty="0" err="1"/>
              <a:t>cho</a:t>
            </a:r>
            <a:r>
              <a:rPr lang="en-AU" dirty="0"/>
              <a:t> </a:t>
            </a:r>
            <a:r>
              <a:rPr lang="en-AU" dirty="0" err="1"/>
              <a:t>thấy</a:t>
            </a:r>
            <a:r>
              <a:rPr lang="en-AU" dirty="0"/>
              <a:t>: </a:t>
            </a:r>
          </a:p>
          <a:p>
            <a:pPr lvl="2"/>
            <a:r>
              <a:rPr lang="en-AU" dirty="0" err="1"/>
              <a:t>Kích</a:t>
            </a:r>
            <a:r>
              <a:rPr lang="en-AU" dirty="0"/>
              <a:t> </a:t>
            </a:r>
            <a:r>
              <a:rPr lang="en-AU" dirty="0" err="1"/>
              <a:t>thước</a:t>
            </a:r>
            <a:r>
              <a:rPr lang="en-AU" dirty="0"/>
              <a:t> cache </a:t>
            </a:r>
            <a:r>
              <a:rPr lang="en-AU" dirty="0" err="1"/>
              <a:t>không</a:t>
            </a:r>
            <a:r>
              <a:rPr lang="en-AU" dirty="0"/>
              <a:t> </a:t>
            </a:r>
            <a:r>
              <a:rPr lang="en-AU" dirty="0" err="1"/>
              <a:t>ảnh</a:t>
            </a:r>
            <a:r>
              <a:rPr lang="en-AU" dirty="0"/>
              <a:t> </a:t>
            </a:r>
            <a:r>
              <a:rPr lang="en-AU" dirty="0" err="1"/>
              <a:t>hưởng</a:t>
            </a:r>
            <a:r>
              <a:rPr lang="en-AU" dirty="0"/>
              <a:t> </a:t>
            </a:r>
            <a:r>
              <a:rPr lang="en-AU" dirty="0" err="1"/>
              <a:t>nhiều</a:t>
            </a:r>
            <a:r>
              <a:rPr lang="en-AU" dirty="0"/>
              <a:t> </a:t>
            </a:r>
            <a:r>
              <a:rPr lang="en-AU" dirty="0" err="1"/>
              <a:t>đến</a:t>
            </a:r>
            <a:r>
              <a:rPr lang="en-AU" dirty="0"/>
              <a:t> </a:t>
            </a:r>
            <a:r>
              <a:rPr lang="en-AU" dirty="0" err="1"/>
              <a:t>hệ</a:t>
            </a:r>
            <a:r>
              <a:rPr lang="en-AU" dirty="0"/>
              <a:t> </a:t>
            </a:r>
            <a:r>
              <a:rPr lang="en-AU" dirty="0" err="1"/>
              <a:t>số</a:t>
            </a:r>
            <a:r>
              <a:rPr lang="en-AU" dirty="0"/>
              <a:t> miss</a:t>
            </a:r>
          </a:p>
          <a:p>
            <a:pPr lvl="2"/>
            <a:r>
              <a:rPr lang="en-AU" dirty="0" err="1"/>
              <a:t>Hệ</a:t>
            </a:r>
            <a:r>
              <a:rPr lang="en-AU" dirty="0"/>
              <a:t> </a:t>
            </a:r>
            <a:r>
              <a:rPr lang="en-AU" dirty="0" err="1"/>
              <a:t>số</a:t>
            </a:r>
            <a:r>
              <a:rPr lang="en-AU" dirty="0"/>
              <a:t> miss </a:t>
            </a:r>
            <a:r>
              <a:rPr lang="en-AU" dirty="0" err="1"/>
              <a:t>của</a:t>
            </a:r>
            <a:r>
              <a:rPr lang="en-AU" dirty="0"/>
              <a:t> cache </a:t>
            </a:r>
            <a:r>
              <a:rPr lang="en-AU" dirty="0" err="1"/>
              <a:t>lệnh</a:t>
            </a:r>
            <a:r>
              <a:rPr lang="en-AU" dirty="0"/>
              <a:t> </a:t>
            </a:r>
            <a:r>
              <a:rPr lang="en-AU" dirty="0" err="1"/>
              <a:t>thấp</a:t>
            </a:r>
            <a:r>
              <a:rPr lang="en-AU" dirty="0"/>
              <a:t> </a:t>
            </a:r>
            <a:r>
              <a:rPr lang="en-AU" dirty="0" err="1"/>
              <a:t>hơn</a:t>
            </a:r>
            <a:r>
              <a:rPr lang="en-AU" dirty="0"/>
              <a:t> </a:t>
            </a:r>
            <a:r>
              <a:rPr lang="en-AU" dirty="0" err="1"/>
              <a:t>nhiều</a:t>
            </a:r>
            <a:r>
              <a:rPr lang="en-AU" dirty="0"/>
              <a:t> so </a:t>
            </a:r>
            <a:r>
              <a:rPr lang="en-AU" dirty="0" err="1"/>
              <a:t>với</a:t>
            </a:r>
            <a:r>
              <a:rPr lang="en-AU" dirty="0"/>
              <a:t> cache </a:t>
            </a:r>
            <a:r>
              <a:rPr lang="en-AU" dirty="0" err="1"/>
              <a:t>dữ</a:t>
            </a:r>
            <a:r>
              <a:rPr lang="en-AU" dirty="0"/>
              <a:t> </a:t>
            </a:r>
            <a:r>
              <a:rPr lang="en-AU" dirty="0" err="1"/>
              <a:t>liệu</a:t>
            </a:r>
            <a:endParaRPr lang="en-AU" dirty="0"/>
          </a:p>
          <a:p>
            <a:pPr lvl="2"/>
            <a:endParaRPr lang="en-AU" dirty="0"/>
          </a:p>
          <a:p>
            <a:pPr lvl="2">
              <a:buFontTx/>
              <a:buNone/>
            </a:pPr>
            <a:r>
              <a:rPr lang="en-AU" dirty="0"/>
              <a:t>8KB cache </a:t>
            </a:r>
            <a:r>
              <a:rPr lang="en-AU" dirty="0" err="1"/>
              <a:t>lệnh</a:t>
            </a:r>
            <a:r>
              <a:rPr lang="en-AU" dirty="0"/>
              <a:t> </a:t>
            </a:r>
            <a:r>
              <a:rPr lang="en-AU" dirty="0" err="1"/>
              <a:t>có</a:t>
            </a:r>
            <a:r>
              <a:rPr lang="en-AU" dirty="0"/>
              <a:t> </a:t>
            </a:r>
            <a:r>
              <a:rPr lang="en-AU" dirty="0" err="1"/>
              <a:t>hệ</a:t>
            </a:r>
            <a:r>
              <a:rPr lang="en-AU" dirty="0"/>
              <a:t> </a:t>
            </a:r>
            <a:r>
              <a:rPr lang="en-AU" dirty="0" err="1"/>
              <a:t>số</a:t>
            </a:r>
            <a:r>
              <a:rPr lang="en-AU" dirty="0"/>
              <a:t> miss &lt; 1%</a:t>
            </a:r>
          </a:p>
          <a:p>
            <a:pPr lvl="2">
              <a:buFontTx/>
              <a:buNone/>
            </a:pPr>
            <a:r>
              <a:rPr lang="en-AU" dirty="0"/>
              <a:t>256KB cache </a:t>
            </a:r>
            <a:r>
              <a:rPr lang="en-AU" dirty="0" err="1"/>
              <a:t>lệnh</a:t>
            </a:r>
            <a:r>
              <a:rPr lang="en-AU" dirty="0"/>
              <a:t> </a:t>
            </a:r>
            <a:r>
              <a:rPr lang="en-AU" dirty="0" err="1"/>
              <a:t>có</a:t>
            </a:r>
            <a:r>
              <a:rPr lang="en-AU" dirty="0"/>
              <a:t> </a:t>
            </a:r>
            <a:r>
              <a:rPr lang="en-AU" dirty="0" err="1"/>
              <a:t>hệ</a:t>
            </a:r>
            <a:r>
              <a:rPr lang="en-AU" dirty="0"/>
              <a:t> </a:t>
            </a:r>
            <a:r>
              <a:rPr lang="en-AU" dirty="0" err="1"/>
              <a:t>số</a:t>
            </a:r>
            <a:r>
              <a:rPr lang="en-AU" dirty="0"/>
              <a:t> miss &lt; 0.002%</a:t>
            </a:r>
          </a:p>
          <a:p>
            <a:pPr lvl="2">
              <a:buFontTx/>
              <a:buNone/>
            </a:pPr>
            <a:r>
              <a:rPr lang="en-AU" dirty="0"/>
              <a:t>----&gt; </a:t>
            </a:r>
            <a:r>
              <a:rPr lang="en-AU" dirty="0" err="1"/>
              <a:t>tăng</a:t>
            </a:r>
            <a:r>
              <a:rPr lang="en-AU" dirty="0"/>
              <a:t> </a:t>
            </a:r>
            <a:r>
              <a:rPr lang="en-AU" dirty="0" err="1"/>
              <a:t>kích</a:t>
            </a:r>
            <a:r>
              <a:rPr lang="en-AU" dirty="0"/>
              <a:t> </a:t>
            </a:r>
            <a:r>
              <a:rPr lang="en-AU" dirty="0" err="1"/>
              <a:t>thước</a:t>
            </a:r>
            <a:r>
              <a:rPr lang="en-AU" dirty="0"/>
              <a:t> cache </a:t>
            </a:r>
            <a:r>
              <a:rPr lang="en-AU" dirty="0" err="1"/>
              <a:t>lệnh</a:t>
            </a:r>
            <a:r>
              <a:rPr lang="en-AU" dirty="0"/>
              <a:t> </a:t>
            </a:r>
            <a:r>
              <a:rPr lang="en-AU" dirty="0" err="1"/>
              <a:t>làm</a:t>
            </a:r>
            <a:r>
              <a:rPr lang="en-AU" dirty="0"/>
              <a:t> </a:t>
            </a:r>
            <a:r>
              <a:rPr lang="en-AU" dirty="0" err="1"/>
              <a:t>giảm</a:t>
            </a:r>
            <a:r>
              <a:rPr lang="en-AU" dirty="0"/>
              <a:t> </a:t>
            </a:r>
            <a:r>
              <a:rPr lang="en-AU" dirty="0" err="1"/>
              <a:t>tỉ</a:t>
            </a:r>
            <a:r>
              <a:rPr lang="en-AU" dirty="0"/>
              <a:t> </a:t>
            </a:r>
            <a:r>
              <a:rPr lang="en-AU" dirty="0" err="1"/>
              <a:t>lệ</a:t>
            </a:r>
            <a:r>
              <a:rPr lang="en-AU" dirty="0"/>
              <a:t> miss</a:t>
            </a:r>
            <a:r>
              <a:rPr lang="en-AU" dirty="0">
                <a:sym typeface="Wingdings" pitchFamily="2" charset="2"/>
              </a:rPr>
              <a:t> </a:t>
            </a:r>
            <a:r>
              <a:rPr lang="en-AU" dirty="0" err="1">
                <a:sym typeface="Wingdings" pitchFamily="2" charset="2"/>
              </a:rPr>
              <a:t>tăng</a:t>
            </a:r>
            <a:r>
              <a:rPr lang="en-AU" dirty="0"/>
              <a:t> </a:t>
            </a:r>
            <a:r>
              <a:rPr lang="en-AU" dirty="0" err="1"/>
              <a:t>hiệu</a:t>
            </a:r>
            <a:r>
              <a:rPr lang="en-AU" dirty="0"/>
              <a:t> </a:t>
            </a:r>
            <a:r>
              <a:rPr lang="en-AU" dirty="0" err="1"/>
              <a:t>quả</a:t>
            </a:r>
            <a:r>
              <a:rPr lang="en-AU" dirty="0"/>
              <a:t>.</a:t>
            </a:r>
          </a:p>
          <a:p>
            <a:pPr lvl="2">
              <a:buFontTx/>
              <a:buNone/>
            </a:pPr>
            <a:r>
              <a:rPr lang="en-AU" dirty="0">
                <a:sym typeface="Wingdings" pitchFamily="2" charset="2"/>
              </a:rPr>
              <a:t> </a:t>
            </a:r>
            <a:endParaRPr lang="en-AU" dirty="0"/>
          </a:p>
          <a:p>
            <a:pPr lvl="2">
              <a:buFontTx/>
              <a:buNone/>
            </a:pPr>
            <a:r>
              <a:rPr lang="en-AU" dirty="0"/>
              <a:t>8KB cache </a:t>
            </a:r>
            <a:r>
              <a:rPr lang="en-AU" dirty="0" err="1"/>
              <a:t>dữ</a:t>
            </a:r>
            <a:r>
              <a:rPr lang="en-AU" dirty="0"/>
              <a:t> </a:t>
            </a:r>
            <a:r>
              <a:rPr lang="en-AU" dirty="0" err="1"/>
              <a:t>liệu</a:t>
            </a:r>
            <a:r>
              <a:rPr lang="en-AU" dirty="0"/>
              <a:t> </a:t>
            </a:r>
            <a:r>
              <a:rPr lang="en-AU" dirty="0" err="1"/>
              <a:t>có</a:t>
            </a:r>
            <a:r>
              <a:rPr lang="en-AU" dirty="0"/>
              <a:t> </a:t>
            </a:r>
            <a:r>
              <a:rPr lang="en-AU" dirty="0" err="1"/>
              <a:t>hệ</a:t>
            </a:r>
            <a:r>
              <a:rPr lang="en-AU" dirty="0"/>
              <a:t> </a:t>
            </a:r>
            <a:r>
              <a:rPr lang="en-AU" dirty="0" err="1"/>
              <a:t>số</a:t>
            </a:r>
            <a:r>
              <a:rPr lang="en-AU" dirty="0"/>
              <a:t> miss &lt; 4%</a:t>
            </a:r>
          </a:p>
          <a:p>
            <a:pPr lvl="2">
              <a:buFontTx/>
              <a:buNone/>
            </a:pPr>
            <a:r>
              <a:rPr lang="en-AU" dirty="0"/>
              <a:t>256KB cache </a:t>
            </a:r>
            <a:r>
              <a:rPr lang="en-AU" dirty="0" err="1"/>
              <a:t>dữ</a:t>
            </a:r>
            <a:r>
              <a:rPr lang="en-AU" dirty="0"/>
              <a:t> </a:t>
            </a:r>
            <a:r>
              <a:rPr lang="en-AU" dirty="0" err="1"/>
              <a:t>liệu</a:t>
            </a:r>
            <a:r>
              <a:rPr lang="en-AU" dirty="0"/>
              <a:t> </a:t>
            </a:r>
            <a:r>
              <a:rPr lang="en-AU" dirty="0" err="1"/>
              <a:t>có</a:t>
            </a:r>
            <a:r>
              <a:rPr lang="en-AU" dirty="0"/>
              <a:t> </a:t>
            </a:r>
            <a:r>
              <a:rPr lang="en-AU" dirty="0" err="1"/>
              <a:t>hệ</a:t>
            </a:r>
            <a:r>
              <a:rPr lang="en-AU" dirty="0"/>
              <a:t> </a:t>
            </a:r>
            <a:r>
              <a:rPr lang="en-AU" dirty="0" err="1"/>
              <a:t>số</a:t>
            </a:r>
            <a:r>
              <a:rPr lang="en-AU" dirty="0"/>
              <a:t> miss &lt; 3%</a:t>
            </a:r>
          </a:p>
          <a:p>
            <a:pPr lvl="2">
              <a:buFontTx/>
              <a:buNone/>
            </a:pPr>
            <a:r>
              <a:rPr lang="en-AU" dirty="0"/>
              <a:t>----&gt; </a:t>
            </a:r>
            <a:r>
              <a:rPr lang="en-AU" dirty="0" err="1"/>
              <a:t>tăng</a:t>
            </a:r>
            <a:r>
              <a:rPr lang="en-AU" dirty="0"/>
              <a:t> </a:t>
            </a:r>
            <a:r>
              <a:rPr lang="en-AU" dirty="0" err="1"/>
              <a:t>kích</a:t>
            </a:r>
            <a:r>
              <a:rPr lang="en-AU" dirty="0"/>
              <a:t> </a:t>
            </a:r>
            <a:r>
              <a:rPr lang="en-AU" dirty="0" err="1"/>
              <a:t>thước</a:t>
            </a:r>
            <a:r>
              <a:rPr lang="en-AU" dirty="0"/>
              <a:t> cache </a:t>
            </a:r>
            <a:r>
              <a:rPr lang="en-AU" dirty="0" err="1"/>
              <a:t>dữ</a:t>
            </a:r>
            <a:r>
              <a:rPr lang="en-AU" dirty="0"/>
              <a:t> </a:t>
            </a:r>
            <a:r>
              <a:rPr lang="en-AU" dirty="0" err="1"/>
              <a:t>liệu</a:t>
            </a:r>
            <a:r>
              <a:rPr lang="en-AU" dirty="0"/>
              <a:t> </a:t>
            </a:r>
            <a:r>
              <a:rPr lang="en-AU" dirty="0" err="1"/>
              <a:t>lên</a:t>
            </a:r>
            <a:r>
              <a:rPr lang="en-AU" dirty="0"/>
              <a:t> 32 </a:t>
            </a:r>
            <a:r>
              <a:rPr lang="en-AU" dirty="0" err="1"/>
              <a:t>lần</a:t>
            </a:r>
            <a:r>
              <a:rPr lang="en-AU" dirty="0"/>
              <a:t>, </a:t>
            </a:r>
            <a:r>
              <a:rPr lang="en-AU" dirty="0" err="1"/>
              <a:t>hệ</a:t>
            </a:r>
            <a:r>
              <a:rPr lang="en-AU" dirty="0"/>
              <a:t> </a:t>
            </a:r>
            <a:r>
              <a:rPr lang="en-AU" dirty="0" err="1"/>
              <a:t>số</a:t>
            </a:r>
            <a:r>
              <a:rPr lang="en-AU" dirty="0"/>
              <a:t> miss </a:t>
            </a:r>
            <a:r>
              <a:rPr lang="en-AU" dirty="0" err="1"/>
              <a:t>giảm</a:t>
            </a:r>
            <a:r>
              <a:rPr lang="en-AU" dirty="0"/>
              <a:t> 1% </a:t>
            </a:r>
            <a:br>
              <a:rPr lang="en-AU" dirty="0"/>
            </a:br>
            <a:r>
              <a:rPr lang="en-AU" dirty="0"/>
              <a:t>(</a:t>
            </a:r>
            <a:r>
              <a:rPr lang="en-AU" dirty="0" err="1"/>
              <a:t>từ</a:t>
            </a:r>
            <a:r>
              <a:rPr lang="en-AU" dirty="0"/>
              <a:t> 4% </a:t>
            </a:r>
            <a:r>
              <a:rPr lang="en-AU" dirty="0" err="1"/>
              <a:t>xuống</a:t>
            </a:r>
            <a:r>
              <a:rPr lang="en-AU" dirty="0"/>
              <a:t> 3%).</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AU" dirty="0"/>
              <a:t>3.b </a:t>
            </a:r>
            <a:r>
              <a:rPr lang="en-AU" dirty="0" err="1"/>
              <a:t>Hiệu</a:t>
            </a:r>
            <a:r>
              <a:rPr lang="en-AU" dirty="0"/>
              <a:t> </a:t>
            </a:r>
            <a:r>
              <a:rPr lang="en-AU" dirty="0" err="1"/>
              <a:t>năng</a:t>
            </a:r>
            <a:r>
              <a:rPr lang="en-AU" dirty="0"/>
              <a:t> cache – </a:t>
            </a:r>
            <a:r>
              <a:rPr lang="en-AU" dirty="0" err="1"/>
              <a:t>Các</a:t>
            </a:r>
            <a:r>
              <a:rPr lang="en-AU" dirty="0"/>
              <a:t> </a:t>
            </a:r>
            <a:r>
              <a:rPr lang="en-AU" dirty="0" err="1"/>
              <a:t>yếu</a:t>
            </a:r>
            <a:r>
              <a:rPr lang="en-AU" dirty="0"/>
              <a:t> </a:t>
            </a:r>
            <a:r>
              <a:rPr lang="en-AU" dirty="0" err="1"/>
              <a:t>tố</a:t>
            </a:r>
            <a:r>
              <a:rPr lang="en-AU" dirty="0"/>
              <a:t> </a:t>
            </a:r>
            <a:r>
              <a:rPr lang="en-AU" dirty="0" err="1"/>
              <a:t>ảnh</a:t>
            </a:r>
            <a:r>
              <a:rPr lang="en-AU" dirty="0"/>
              <a:t> </a:t>
            </a:r>
            <a:r>
              <a:rPr lang="en-AU" dirty="0" err="1"/>
              <a:t>hưởng</a:t>
            </a:r>
            <a:endParaRPr lang="en-AU" dirty="0"/>
          </a:p>
        </p:txBody>
      </p:sp>
      <p:sp>
        <p:nvSpPr>
          <p:cNvPr id="289795" name="Rectangle 3"/>
          <p:cNvSpPr>
            <a:spLocks noGrp="1" noChangeArrowheads="1"/>
          </p:cNvSpPr>
          <p:nvPr>
            <p:ph type="body" idx="1"/>
          </p:nvPr>
        </p:nvSpPr>
        <p:spPr/>
        <p:txBody>
          <a:bodyPr/>
          <a:lstStyle/>
          <a:p>
            <a:r>
              <a:rPr lang="en-AU"/>
              <a:t>Kích thước cache:</a:t>
            </a:r>
          </a:p>
          <a:p>
            <a:pPr lvl="1"/>
            <a:r>
              <a:rPr lang="en-AU"/>
              <a:t>Cache có kích thước lớn:</a:t>
            </a:r>
          </a:p>
          <a:p>
            <a:pPr lvl="2"/>
            <a:r>
              <a:rPr lang="en-AU"/>
              <a:t>Có thể tăng được số dòng bộ nhớ lưu trong cache</a:t>
            </a:r>
          </a:p>
          <a:p>
            <a:pPr lvl="2"/>
            <a:r>
              <a:rPr lang="en-AU"/>
              <a:t>Giảm tần suất tráo đổi các dòng cache của các chương trình khác nhau với bộ nhớ chính</a:t>
            </a:r>
          </a:p>
          <a:p>
            <a:pPr lvl="2"/>
            <a:r>
              <a:rPr lang="en-AU"/>
              <a:t>Cache lớn thường chậm hơn cache nhỏ (tại sao?)</a:t>
            </a:r>
          </a:p>
          <a:p>
            <a:pPr lvl="3"/>
            <a:r>
              <a:rPr lang="en-AU"/>
              <a:t>Không gian tìm kiếm địa chỉ ô nhớ lớn hơn</a:t>
            </a:r>
          </a:p>
          <a:p>
            <a:pPr lvl="1"/>
            <a:r>
              <a:rPr lang="en-AU"/>
              <a:t>Xu hướng tương lai: cache càng lớn càng tốt (tại sao?)</a:t>
            </a:r>
          </a:p>
          <a:p>
            <a:pPr lvl="2"/>
            <a:r>
              <a:rPr lang="en-AU"/>
              <a:t>Hỗ trợ đa nhiệm tốt hơn</a:t>
            </a:r>
          </a:p>
          <a:p>
            <a:pPr lvl="2"/>
            <a:r>
              <a:rPr lang="en-AU"/>
              <a:t>Hỗ trợ xử lý song song tốt hơn</a:t>
            </a:r>
          </a:p>
          <a:p>
            <a:pPr lvl="2"/>
            <a:r>
              <a:rPr lang="en-AU"/>
              <a:t>Hỗ trợ tốt hơn các hệ thống CPU nhiều nhân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0" dur="500"/>
                                        <p:tgtEl>
                                          <p:spTgt spid="2897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9795">
                                            <p:txEl>
                                              <p:pRg st="2" end="2"/>
                                            </p:txEl>
                                          </p:spTgt>
                                        </p:tgtEl>
                                        <p:attrNameLst>
                                          <p:attrName>style.visibility</p:attrName>
                                        </p:attrNameLst>
                                      </p:cBhvr>
                                      <p:to>
                                        <p:strVal val="visible"/>
                                      </p:to>
                                    </p:set>
                                    <p:animEffect transition="in" filter="blinds(horizontal)">
                                      <p:cBhvr>
                                        <p:cTn id="13" dur="500"/>
                                        <p:tgtEl>
                                          <p:spTgt spid="28979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16" dur="500"/>
                                        <p:tgtEl>
                                          <p:spTgt spid="28979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89795">
                                            <p:txEl>
                                              <p:pRg st="4" end="4"/>
                                            </p:txEl>
                                          </p:spTgt>
                                        </p:tgtEl>
                                        <p:attrNameLst>
                                          <p:attrName>style.visibility</p:attrName>
                                        </p:attrNameLst>
                                      </p:cBhvr>
                                      <p:to>
                                        <p:strVal val="visible"/>
                                      </p:to>
                                    </p:set>
                                    <p:animEffect transition="in" filter="blinds(horizontal)">
                                      <p:cBhvr>
                                        <p:cTn id="19" dur="500"/>
                                        <p:tgtEl>
                                          <p:spTgt spid="28979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24" dur="500"/>
                                        <p:tgtEl>
                                          <p:spTgt spid="28979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89795">
                                            <p:txEl>
                                              <p:pRg st="6" end="6"/>
                                            </p:txEl>
                                          </p:spTgt>
                                        </p:tgtEl>
                                        <p:attrNameLst>
                                          <p:attrName>style.visibility</p:attrName>
                                        </p:attrNameLst>
                                      </p:cBhvr>
                                      <p:to>
                                        <p:strVal val="visible"/>
                                      </p:to>
                                    </p:set>
                                    <p:animEffect transition="in" filter="blinds(horizontal)">
                                      <p:cBhvr>
                                        <p:cTn id="29" dur="500"/>
                                        <p:tgtEl>
                                          <p:spTgt spid="28979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89795">
                                            <p:txEl>
                                              <p:pRg st="7" end="7"/>
                                            </p:txEl>
                                          </p:spTgt>
                                        </p:tgtEl>
                                        <p:attrNameLst>
                                          <p:attrName>style.visibility</p:attrName>
                                        </p:attrNameLst>
                                      </p:cBhvr>
                                      <p:to>
                                        <p:strVal val="visible"/>
                                      </p:to>
                                    </p:set>
                                    <p:animEffect transition="in" filter="blinds(horizontal)">
                                      <p:cBhvr>
                                        <p:cTn id="34" dur="500"/>
                                        <p:tgtEl>
                                          <p:spTgt spid="289795">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89795">
                                            <p:txEl>
                                              <p:pRg st="8" end="8"/>
                                            </p:txEl>
                                          </p:spTgt>
                                        </p:tgtEl>
                                        <p:attrNameLst>
                                          <p:attrName>style.visibility</p:attrName>
                                        </p:attrNameLst>
                                      </p:cBhvr>
                                      <p:to>
                                        <p:strVal val="visible"/>
                                      </p:to>
                                    </p:set>
                                    <p:animEffect transition="in" filter="blinds(horizontal)">
                                      <p:cBhvr>
                                        <p:cTn id="37" dur="500"/>
                                        <p:tgtEl>
                                          <p:spTgt spid="289795">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89795">
                                            <p:txEl>
                                              <p:pRg st="9" end="9"/>
                                            </p:txEl>
                                          </p:spTgt>
                                        </p:tgtEl>
                                        <p:attrNameLst>
                                          <p:attrName>style.visibility</p:attrName>
                                        </p:attrNameLst>
                                      </p:cBhvr>
                                      <p:to>
                                        <p:strVal val="visible"/>
                                      </p:to>
                                    </p:set>
                                    <p:animEffect transition="in" filter="blinds(horizontal)">
                                      <p:cBhvr>
                                        <p:cTn id="40" dur="500"/>
                                        <p:tgtEl>
                                          <p:spTgt spid="289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AU" dirty="0"/>
              <a:t>3.b. </a:t>
            </a:r>
            <a:r>
              <a:rPr lang="en-AU" dirty="0" err="1"/>
              <a:t>Hiệu</a:t>
            </a:r>
            <a:r>
              <a:rPr lang="en-AU" dirty="0"/>
              <a:t> </a:t>
            </a:r>
            <a:r>
              <a:rPr lang="en-AU" dirty="0" err="1"/>
              <a:t>năng</a:t>
            </a:r>
            <a:r>
              <a:rPr lang="en-AU" dirty="0"/>
              <a:t> cache – </a:t>
            </a:r>
            <a:r>
              <a:rPr lang="en-AU" dirty="0" err="1"/>
              <a:t>Các</a:t>
            </a:r>
            <a:r>
              <a:rPr lang="en-AU" dirty="0"/>
              <a:t> </a:t>
            </a:r>
            <a:r>
              <a:rPr lang="en-AU" dirty="0" err="1"/>
              <a:t>yếu</a:t>
            </a:r>
            <a:r>
              <a:rPr lang="en-AU" dirty="0"/>
              <a:t> </a:t>
            </a:r>
            <a:r>
              <a:rPr lang="en-AU" dirty="0" err="1"/>
              <a:t>tố</a:t>
            </a:r>
            <a:r>
              <a:rPr lang="en-AU" dirty="0"/>
              <a:t> </a:t>
            </a:r>
            <a:r>
              <a:rPr lang="en-AU" dirty="0" err="1"/>
              <a:t>ảnh</a:t>
            </a:r>
            <a:r>
              <a:rPr lang="en-AU" dirty="0"/>
              <a:t> </a:t>
            </a:r>
            <a:r>
              <a:rPr lang="en-AU" dirty="0" err="1"/>
              <a:t>hưởng</a:t>
            </a:r>
            <a:endParaRPr lang="en-AU" dirty="0"/>
          </a:p>
        </p:txBody>
      </p:sp>
      <p:sp>
        <p:nvSpPr>
          <p:cNvPr id="290819" name="Rectangle 3"/>
          <p:cNvSpPr>
            <a:spLocks noGrp="1" noChangeArrowheads="1"/>
          </p:cNvSpPr>
          <p:nvPr>
            <p:ph type="body" idx="1"/>
          </p:nvPr>
        </p:nvSpPr>
        <p:spPr/>
        <p:txBody>
          <a:bodyPr/>
          <a:lstStyle/>
          <a:p>
            <a:r>
              <a:rPr lang="en-AU"/>
              <a:t>Tách cache:</a:t>
            </a:r>
          </a:p>
          <a:p>
            <a:pPr lvl="1"/>
            <a:r>
              <a:rPr lang="en-AU" sz="2200"/>
              <a:t>Cache có thể được tách thành cache lệnh (I-Cache) và cache dữ liệu (D-Cache) để cải thiện hiệu năng, do:</a:t>
            </a:r>
          </a:p>
          <a:p>
            <a:pPr lvl="2"/>
            <a:r>
              <a:rPr lang="en-AU" sz="2000"/>
              <a:t>Dữ liệu và lệnh có tính lân cận khác nhau;</a:t>
            </a:r>
          </a:p>
          <a:p>
            <a:pPr lvl="2"/>
            <a:r>
              <a:rPr lang="en-AU" sz="2000"/>
              <a:t>Dữ liệu thường có tính lân cận về thời gian cao hơn lân cận về không gian; lệnh có tính lân cận về không gian cao hơn lân cận về thời gian;</a:t>
            </a:r>
          </a:p>
          <a:p>
            <a:pPr lvl="2"/>
            <a:r>
              <a:rPr lang="en-AU" sz="2000"/>
              <a:t>Cache lệnh chỉ cần hỗ trợ thao tác đọc; cache dữ liệu cần hỗ trợ cả 2 thao tác đọc và ghi </a:t>
            </a:r>
            <a:r>
              <a:rPr lang="en-AU" sz="2000">
                <a:sym typeface="Wingdings" pitchFamily="2" charset="2"/>
              </a:rPr>
              <a:t> tách cache giúp tối ưu hoá dễ dàng hơn;</a:t>
            </a:r>
            <a:endParaRPr lang="en-AU" sz="2000"/>
          </a:p>
          <a:p>
            <a:pPr lvl="2"/>
            <a:r>
              <a:rPr lang="en-AU" sz="2000"/>
              <a:t>Tách cache hỗ trợ nhiều lệnh truy nhập đồng thời hệ thống nhớ </a:t>
            </a:r>
            <a:r>
              <a:rPr lang="en-AU" sz="2000">
                <a:sym typeface="Wingdings" pitchFamily="2" charset="2"/>
              </a:rPr>
              <a:t> giảm xung đột tài nguyên cho CPU pipeline.</a:t>
            </a:r>
            <a:endParaRPr lang="en-AU"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blinds(horizontal)">
                                      <p:cBhvr>
                                        <p:cTn id="7" dur="500"/>
                                        <p:tgtEl>
                                          <p:spTgt spid="290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Effect transition="in" filter="blinds(horizontal)">
                                      <p:cBhvr>
                                        <p:cTn id="12" dur="500"/>
                                        <p:tgtEl>
                                          <p:spTgt spid="290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0819">
                                            <p:txEl>
                                              <p:pRg st="2" end="2"/>
                                            </p:txEl>
                                          </p:spTgt>
                                        </p:tgtEl>
                                        <p:attrNameLst>
                                          <p:attrName>style.visibility</p:attrName>
                                        </p:attrNameLst>
                                      </p:cBhvr>
                                      <p:to>
                                        <p:strVal val="visible"/>
                                      </p:to>
                                    </p:set>
                                    <p:animEffect transition="in" filter="blinds(horizontal)">
                                      <p:cBhvr>
                                        <p:cTn id="17" dur="500"/>
                                        <p:tgtEl>
                                          <p:spTgt spid="290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0819">
                                            <p:txEl>
                                              <p:pRg st="3" end="3"/>
                                            </p:txEl>
                                          </p:spTgt>
                                        </p:tgtEl>
                                        <p:attrNameLst>
                                          <p:attrName>style.visibility</p:attrName>
                                        </p:attrNameLst>
                                      </p:cBhvr>
                                      <p:to>
                                        <p:strVal val="visible"/>
                                      </p:to>
                                    </p:set>
                                    <p:animEffect transition="in" filter="blinds(horizontal)">
                                      <p:cBhvr>
                                        <p:cTn id="22" dur="500"/>
                                        <p:tgtEl>
                                          <p:spTgt spid="290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0819">
                                            <p:txEl>
                                              <p:pRg st="4" end="4"/>
                                            </p:txEl>
                                          </p:spTgt>
                                        </p:tgtEl>
                                        <p:attrNameLst>
                                          <p:attrName>style.visibility</p:attrName>
                                        </p:attrNameLst>
                                      </p:cBhvr>
                                      <p:to>
                                        <p:strVal val="visible"/>
                                      </p:to>
                                    </p:set>
                                    <p:animEffect transition="in" filter="blinds(horizontal)">
                                      <p:cBhvr>
                                        <p:cTn id="27" dur="500"/>
                                        <p:tgtEl>
                                          <p:spTgt spid="2908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0819">
                                            <p:txEl>
                                              <p:pRg st="5" end="5"/>
                                            </p:txEl>
                                          </p:spTgt>
                                        </p:tgtEl>
                                        <p:attrNameLst>
                                          <p:attrName>style.visibility</p:attrName>
                                        </p:attrNameLst>
                                      </p:cBhvr>
                                      <p:to>
                                        <p:strVal val="visible"/>
                                      </p:to>
                                    </p:set>
                                    <p:animEffect transition="in" filter="blinds(horizontal)">
                                      <p:cBhvr>
                                        <p:cTn id="32" dur="500"/>
                                        <p:tgtEl>
                                          <p:spTgt spid="290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AU" dirty="0"/>
              <a:t>3.b </a:t>
            </a:r>
            <a:r>
              <a:rPr lang="en-AU" dirty="0" err="1"/>
              <a:t>Hiệu</a:t>
            </a:r>
            <a:r>
              <a:rPr lang="en-AU" dirty="0"/>
              <a:t> </a:t>
            </a:r>
            <a:r>
              <a:rPr lang="en-AU" dirty="0" err="1"/>
              <a:t>năng</a:t>
            </a:r>
            <a:r>
              <a:rPr lang="en-AU" dirty="0"/>
              <a:t> cache – </a:t>
            </a:r>
            <a:r>
              <a:rPr lang="en-AU" dirty="0" err="1"/>
              <a:t>Các</a:t>
            </a:r>
            <a:r>
              <a:rPr lang="en-AU" dirty="0"/>
              <a:t> </a:t>
            </a:r>
            <a:r>
              <a:rPr lang="en-AU" dirty="0" err="1"/>
              <a:t>yếu</a:t>
            </a:r>
            <a:r>
              <a:rPr lang="en-AU" dirty="0"/>
              <a:t> </a:t>
            </a:r>
            <a:r>
              <a:rPr lang="en-AU" dirty="0" err="1"/>
              <a:t>tố</a:t>
            </a:r>
            <a:r>
              <a:rPr lang="en-AU" dirty="0"/>
              <a:t> </a:t>
            </a:r>
            <a:r>
              <a:rPr lang="en-AU" dirty="0" err="1"/>
              <a:t>ảnh</a:t>
            </a:r>
            <a:r>
              <a:rPr lang="en-AU" dirty="0"/>
              <a:t> </a:t>
            </a:r>
            <a:r>
              <a:rPr lang="en-AU" dirty="0" err="1"/>
              <a:t>hưởng</a:t>
            </a:r>
            <a:endParaRPr lang="en-AU" dirty="0"/>
          </a:p>
        </p:txBody>
      </p:sp>
      <p:sp>
        <p:nvSpPr>
          <p:cNvPr id="291843" name="Rectangle 3"/>
          <p:cNvSpPr>
            <a:spLocks noGrp="1" noChangeArrowheads="1"/>
          </p:cNvSpPr>
          <p:nvPr>
            <p:ph type="body" idx="1"/>
          </p:nvPr>
        </p:nvSpPr>
        <p:spPr/>
        <p:txBody>
          <a:bodyPr/>
          <a:lstStyle/>
          <a:p>
            <a:pPr>
              <a:lnSpc>
                <a:spcPct val="90000"/>
              </a:lnSpc>
            </a:pPr>
            <a:r>
              <a:rPr lang="en-AU"/>
              <a:t>Tách cache:</a:t>
            </a:r>
          </a:p>
          <a:p>
            <a:pPr lvl="1">
              <a:lnSpc>
                <a:spcPct val="90000"/>
              </a:lnSpc>
            </a:pPr>
            <a:r>
              <a:rPr lang="en-AU"/>
              <a:t>Trên thực tế, hầu hết cache L1 được tách thành 2 phần:</a:t>
            </a:r>
          </a:p>
          <a:p>
            <a:pPr lvl="2">
              <a:lnSpc>
                <a:spcPct val="90000"/>
              </a:lnSpc>
            </a:pPr>
            <a:r>
              <a:rPr lang="en-AU"/>
              <a:t>I-Cache (Instruction Cache): cache lệnh</a:t>
            </a:r>
          </a:p>
          <a:p>
            <a:pPr lvl="2">
              <a:lnSpc>
                <a:spcPct val="90000"/>
              </a:lnSpc>
            </a:pPr>
            <a:r>
              <a:rPr lang="en-AU"/>
              <a:t>D-Cache (Data Cache): cache dữ liệu</a:t>
            </a:r>
          </a:p>
          <a:p>
            <a:pPr lvl="2">
              <a:lnSpc>
                <a:spcPct val="90000"/>
              </a:lnSpc>
              <a:buFontTx/>
              <a:buNone/>
            </a:pPr>
            <a:r>
              <a:rPr lang="en-AU"/>
              <a:t>I-Cache và D-Cache thường hỗ trợ nhiều lệnh truy nhập</a:t>
            </a:r>
          </a:p>
          <a:p>
            <a:pPr lvl="1">
              <a:lnSpc>
                <a:spcPct val="90000"/>
              </a:lnSpc>
            </a:pPr>
            <a:r>
              <a:rPr lang="en-AU"/>
              <a:t>Các cache ở mức cao hơn không được tách. Tại sao?</a:t>
            </a:r>
          </a:p>
          <a:p>
            <a:pPr lvl="2">
              <a:lnSpc>
                <a:spcPct val="90000"/>
              </a:lnSpc>
            </a:pPr>
            <a:r>
              <a:rPr lang="en-AU"/>
              <a:t>Cache L1 được tách vì nó ở gần CPU nhất; CPU trực tiếp đọc ghi lên cache L1. Cache L1 cần hỗ trợ nhiều lệnh truy nhập đồng thời và các biện pháp tối ưu hoá;</a:t>
            </a:r>
          </a:p>
          <a:p>
            <a:pPr lvl="2">
              <a:lnSpc>
                <a:spcPct val="90000"/>
              </a:lnSpc>
            </a:pPr>
            <a:r>
              <a:rPr lang="en-AU"/>
              <a:t>Các mức cao hơn của cache ít được tách do:</a:t>
            </a:r>
          </a:p>
          <a:p>
            <a:pPr lvl="3">
              <a:lnSpc>
                <a:spcPct val="90000"/>
              </a:lnSpc>
            </a:pPr>
            <a:r>
              <a:rPr lang="en-AU"/>
              <a:t>Điều khiển phức tạp</a:t>
            </a:r>
          </a:p>
          <a:p>
            <a:pPr lvl="3">
              <a:lnSpc>
                <a:spcPct val="90000"/>
              </a:lnSpc>
            </a:pPr>
            <a:r>
              <a:rPr lang="en-AU"/>
              <a:t>Hiệu quả mang lại không thực sự cao, do CPU không trực tiếp đọc/ghi các mức cache này. Hơn nữa, các mức cache cao hơn trao đổi dữ liệu với cache L1 theo khối, nên việc hỗ trợ nhiều lệnh truy nhập đồng thời không có nhiều ý nghĩa.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blinds(horizontal)">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blinds(horizontal)">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blinds(horizontal)">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blinds(horizontal)">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32" dur="500"/>
                                        <p:tgtEl>
                                          <p:spTgt spid="2918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1843">
                                            <p:txEl>
                                              <p:pRg st="6" end="6"/>
                                            </p:txEl>
                                          </p:spTgt>
                                        </p:tgtEl>
                                        <p:attrNameLst>
                                          <p:attrName>style.visibility</p:attrName>
                                        </p:attrNameLst>
                                      </p:cBhvr>
                                      <p:to>
                                        <p:strVal val="visible"/>
                                      </p:to>
                                    </p:set>
                                    <p:animEffect transition="in" filter="blinds(horizontal)">
                                      <p:cBhvr>
                                        <p:cTn id="37" dur="500"/>
                                        <p:tgtEl>
                                          <p:spTgt spid="2918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1843">
                                            <p:txEl>
                                              <p:pRg st="7" end="7"/>
                                            </p:txEl>
                                          </p:spTgt>
                                        </p:tgtEl>
                                        <p:attrNameLst>
                                          <p:attrName>style.visibility</p:attrName>
                                        </p:attrNameLst>
                                      </p:cBhvr>
                                      <p:to>
                                        <p:strVal val="visible"/>
                                      </p:to>
                                    </p:set>
                                    <p:animEffect transition="in" filter="blinds(horizontal)">
                                      <p:cBhvr>
                                        <p:cTn id="42" dur="500"/>
                                        <p:tgtEl>
                                          <p:spTgt spid="2918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91843">
                                            <p:txEl>
                                              <p:pRg st="8" end="8"/>
                                            </p:txEl>
                                          </p:spTgt>
                                        </p:tgtEl>
                                        <p:attrNameLst>
                                          <p:attrName>style.visibility</p:attrName>
                                        </p:attrNameLst>
                                      </p:cBhvr>
                                      <p:to>
                                        <p:strVal val="visible"/>
                                      </p:to>
                                    </p:set>
                                    <p:animEffect transition="in" filter="blinds(horizontal)">
                                      <p:cBhvr>
                                        <p:cTn id="47" dur="500"/>
                                        <p:tgtEl>
                                          <p:spTgt spid="2918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91843">
                                            <p:txEl>
                                              <p:pRg st="9" end="9"/>
                                            </p:txEl>
                                          </p:spTgt>
                                        </p:tgtEl>
                                        <p:attrNameLst>
                                          <p:attrName>style.visibility</p:attrName>
                                        </p:attrNameLst>
                                      </p:cBhvr>
                                      <p:to>
                                        <p:strVal val="visible"/>
                                      </p:to>
                                    </p:set>
                                    <p:animEffect transition="in" filter="blinds(horizontal)">
                                      <p:cBhvr>
                                        <p:cTn id="52" dur="500"/>
                                        <p:tgtEl>
                                          <p:spTgt spid="291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dirty="0"/>
              <a:t>pipeline – Nguyên </a:t>
            </a:r>
            <a:r>
              <a:rPr lang="en-AU" dirty="0" err="1"/>
              <a:t>lý</a:t>
            </a:r>
            <a:endParaRPr lang="en-AU" dirty="0"/>
          </a:p>
        </p:txBody>
      </p:sp>
      <p:pic>
        <p:nvPicPr>
          <p:cNvPr id="8195" name="Picture 6" descr="500px-Pipeline-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3" y="1293813"/>
            <a:ext cx="437356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7" descr="500px-Pipeline_M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14600"/>
            <a:ext cx="59753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AU" dirty="0"/>
              <a:t>3.b </a:t>
            </a:r>
            <a:r>
              <a:rPr lang="en-AU" dirty="0" err="1"/>
              <a:t>Hiệu</a:t>
            </a:r>
            <a:r>
              <a:rPr lang="en-AU" dirty="0"/>
              <a:t> </a:t>
            </a:r>
            <a:r>
              <a:rPr lang="en-AU" dirty="0" err="1"/>
              <a:t>năng</a:t>
            </a:r>
            <a:r>
              <a:rPr lang="en-AU" dirty="0"/>
              <a:t> cache – </a:t>
            </a:r>
            <a:r>
              <a:rPr lang="en-AU" dirty="0" err="1"/>
              <a:t>Các</a:t>
            </a:r>
            <a:r>
              <a:rPr lang="en-AU" dirty="0"/>
              <a:t> </a:t>
            </a:r>
            <a:r>
              <a:rPr lang="en-AU" dirty="0" err="1"/>
              <a:t>yếu</a:t>
            </a:r>
            <a:r>
              <a:rPr lang="en-AU" dirty="0"/>
              <a:t> </a:t>
            </a:r>
            <a:r>
              <a:rPr lang="en-AU" dirty="0" err="1"/>
              <a:t>tố</a:t>
            </a:r>
            <a:r>
              <a:rPr lang="en-AU" dirty="0"/>
              <a:t> </a:t>
            </a:r>
            <a:r>
              <a:rPr lang="en-AU" dirty="0" err="1"/>
              <a:t>ảnh</a:t>
            </a:r>
            <a:r>
              <a:rPr lang="en-AU" dirty="0"/>
              <a:t> </a:t>
            </a:r>
            <a:r>
              <a:rPr lang="en-AU" dirty="0" err="1"/>
              <a:t>hưởng</a:t>
            </a:r>
            <a:endParaRPr lang="en-AU" dirty="0"/>
          </a:p>
        </p:txBody>
      </p:sp>
      <p:sp>
        <p:nvSpPr>
          <p:cNvPr id="292867" name="Rectangle 3"/>
          <p:cNvSpPr>
            <a:spLocks noGrp="1" noChangeArrowheads="1"/>
          </p:cNvSpPr>
          <p:nvPr>
            <p:ph type="body" idx="1"/>
          </p:nvPr>
        </p:nvSpPr>
        <p:spPr/>
        <p:txBody>
          <a:bodyPr/>
          <a:lstStyle/>
          <a:p>
            <a:r>
              <a:rPr lang="en-AU"/>
              <a:t>Tạo cache thành nhiều mức:</a:t>
            </a:r>
          </a:p>
          <a:p>
            <a:pPr lvl="1"/>
            <a:r>
              <a:rPr lang="en-AU"/>
              <a:t>Cải thiện được hiệu năng hệ thống do hệ thống cache nhiều mức có khả năng dung hoà tốt hơn tốc độ của CPU với tốc độ củabộ nhớ chính.</a:t>
            </a:r>
          </a:p>
          <a:p>
            <a:pPr lvl="1"/>
            <a:endParaRPr lang="en-AU" sz="1000"/>
          </a:p>
          <a:p>
            <a:pPr lvl="1">
              <a:buFont typeface="Wingdings" pitchFamily="2" charset="2"/>
              <a:buNone/>
            </a:pPr>
            <a:r>
              <a:rPr lang="en-AU"/>
              <a:t>		 CPU	L1	L2	L3	Bộ nhớ chính</a:t>
            </a:r>
          </a:p>
          <a:p>
            <a:pPr lvl="1">
              <a:buFont typeface="Wingdings" pitchFamily="2" charset="2"/>
              <a:buNone/>
            </a:pPr>
            <a:r>
              <a:rPr lang="en-AU"/>
              <a:t>		  1ns	5ns  	15ns	30ns	    60ns</a:t>
            </a:r>
          </a:p>
          <a:p>
            <a:pPr lvl="1">
              <a:buFont typeface="Wingdings" pitchFamily="2" charset="2"/>
              <a:buNone/>
            </a:pPr>
            <a:r>
              <a:rPr lang="en-AU"/>
              <a:t>		  1ns	5ns  			    60ns</a:t>
            </a:r>
          </a:p>
          <a:p>
            <a:pPr lvl="1">
              <a:buFont typeface="Wingdings" pitchFamily="2" charset="2"/>
              <a:buNone/>
            </a:pPr>
            <a:endParaRPr lang="en-AU"/>
          </a:p>
          <a:p>
            <a:pPr lvl="1"/>
            <a:r>
              <a:rPr lang="en-AU"/>
              <a:t>Trên thực tế, đa số cache được tổ chức thành 2 mức: L1 và L2. Một số cache có 3 mức: L1, L2 và L3.</a:t>
            </a:r>
          </a:p>
          <a:p>
            <a:pPr lvl="1"/>
            <a:r>
              <a:rPr lang="en-AU"/>
              <a:t>Giảm giá thành hệ thống nhớ.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linds(horizontal)">
                                      <p:cBhvr>
                                        <p:cTn id="7" dur="5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blinds(horizontal)">
                                      <p:cBhvr>
                                        <p:cTn id="12" dur="500"/>
                                        <p:tgtEl>
                                          <p:spTgt spid="292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17" dur="500"/>
                                        <p:tgtEl>
                                          <p:spTgt spid="29286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22" dur="500"/>
                                        <p:tgtEl>
                                          <p:spTgt spid="29286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2867">
                                            <p:txEl>
                                              <p:pRg st="8" end="8"/>
                                            </p:txEl>
                                          </p:spTgt>
                                        </p:tgtEl>
                                        <p:attrNameLst>
                                          <p:attrName>style.visibility</p:attrName>
                                        </p:attrNameLst>
                                      </p:cBhvr>
                                      <p:to>
                                        <p:strVal val="visible"/>
                                      </p:to>
                                    </p:set>
                                    <p:animEffect transition="in" filter="blinds(horizontal)">
                                      <p:cBhvr>
                                        <p:cTn id="27" dur="500"/>
                                        <p:tgtEl>
                                          <p:spTgt spid="292867">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32" dur="500"/>
                                        <p:tgtEl>
                                          <p:spTgt spid="29286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37" dur="500"/>
                                        <p:tgtEl>
                                          <p:spTgt spid="292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AU" dirty="0"/>
              <a:t>3.b </a:t>
            </a:r>
            <a:r>
              <a:rPr lang="en-AU" dirty="0" err="1"/>
              <a:t>H.năng</a:t>
            </a:r>
            <a:r>
              <a:rPr lang="en-AU" dirty="0"/>
              <a:t> cache – </a:t>
            </a:r>
            <a:r>
              <a:rPr lang="en-AU" dirty="0" err="1"/>
              <a:t>Các</a:t>
            </a:r>
            <a:r>
              <a:rPr lang="en-AU" dirty="0"/>
              <a:t> </a:t>
            </a:r>
            <a:r>
              <a:rPr lang="en-AU" dirty="0" err="1"/>
              <a:t>biện</a:t>
            </a:r>
            <a:r>
              <a:rPr lang="en-AU" dirty="0"/>
              <a:t> </a:t>
            </a:r>
            <a:r>
              <a:rPr lang="en-AU" dirty="0" err="1"/>
              <a:t>pháp</a:t>
            </a:r>
            <a:r>
              <a:rPr lang="en-AU" dirty="0"/>
              <a:t> </a:t>
            </a:r>
            <a:r>
              <a:rPr lang="en-AU" dirty="0" err="1"/>
              <a:t>giảm</a:t>
            </a:r>
            <a:r>
              <a:rPr lang="en-AU" dirty="0"/>
              <a:t> miss</a:t>
            </a:r>
          </a:p>
        </p:txBody>
      </p:sp>
      <p:sp>
        <p:nvSpPr>
          <p:cNvPr id="293891" name="Rectangle 3"/>
          <p:cNvSpPr>
            <a:spLocks noGrp="1" noChangeArrowheads="1"/>
          </p:cNvSpPr>
          <p:nvPr>
            <p:ph type="body" idx="1"/>
          </p:nvPr>
        </p:nvSpPr>
        <p:spPr/>
        <p:txBody>
          <a:bodyPr/>
          <a:lstStyle/>
          <a:p>
            <a:pPr>
              <a:lnSpc>
                <a:spcPct val="90000"/>
              </a:lnSpc>
            </a:pPr>
            <a:r>
              <a:rPr lang="en-AU"/>
              <a:t>Cache tốt:</a:t>
            </a:r>
          </a:p>
          <a:p>
            <a:pPr lvl="1">
              <a:lnSpc>
                <a:spcPct val="90000"/>
              </a:lnSpc>
            </a:pPr>
            <a:r>
              <a:rPr lang="en-AU"/>
              <a:t>Hệ số hit cao</a:t>
            </a:r>
          </a:p>
          <a:p>
            <a:pPr lvl="1">
              <a:lnSpc>
                <a:spcPct val="90000"/>
              </a:lnSpc>
            </a:pPr>
            <a:r>
              <a:rPr lang="en-AU"/>
              <a:t>Hệ số miss thấp</a:t>
            </a:r>
          </a:p>
          <a:p>
            <a:pPr lvl="1">
              <a:lnSpc>
                <a:spcPct val="90000"/>
              </a:lnSpc>
            </a:pPr>
            <a:r>
              <a:rPr lang="en-AU"/>
              <a:t>Nếu xảy ra miss thì không quá chậm</a:t>
            </a:r>
          </a:p>
          <a:p>
            <a:pPr>
              <a:lnSpc>
                <a:spcPct val="90000"/>
              </a:lnSpc>
            </a:pPr>
            <a:r>
              <a:rPr lang="en-AU"/>
              <a:t>Các loại miss:</a:t>
            </a:r>
          </a:p>
          <a:p>
            <a:pPr lvl="1">
              <a:lnSpc>
                <a:spcPct val="90000"/>
              </a:lnSpc>
            </a:pPr>
            <a:r>
              <a:rPr lang="en-AU"/>
              <a:t>Miss bắt buộc (Compulsory misses): thường xảy ra tại thời điểm chương trình được kích hoạt, khi mã chương trình đang được tải vào bộ nhớ và chưa được nạp vao cache.</a:t>
            </a:r>
          </a:p>
          <a:p>
            <a:pPr lvl="1">
              <a:lnSpc>
                <a:spcPct val="90000"/>
              </a:lnSpc>
            </a:pPr>
            <a:r>
              <a:rPr lang="en-AU"/>
              <a:t>Miss do dung lượng (Capacity misses): thường xảy ra do kích thước của cache hạn chế, đặc biết trong môi trường đa nhiệm. Do kích thước cache nhỏ nên mã của các chương trình thường xuyên bị tráo đổi giữa bộ nhớ và cache.</a:t>
            </a:r>
          </a:p>
          <a:p>
            <a:pPr lvl="1">
              <a:lnSpc>
                <a:spcPct val="90000"/>
              </a:lnSpc>
            </a:pPr>
            <a:r>
              <a:rPr lang="en-AU"/>
              <a:t>Miss do xung đột (Conflict misses): xảy ra khi có nhiều dòng bộ nhớ cùng cạnh tranh một dòng cache.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linds(horizontal)">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blinds(horizontal)">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17" dur="500"/>
                                        <p:tgtEl>
                                          <p:spTgt spid="293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22" dur="500"/>
                                        <p:tgtEl>
                                          <p:spTgt spid="293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27" dur="500"/>
                                        <p:tgtEl>
                                          <p:spTgt spid="293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32" dur="500"/>
                                        <p:tgtEl>
                                          <p:spTgt spid="293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37" dur="500"/>
                                        <p:tgtEl>
                                          <p:spTgt spid="2938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blinds(horizontal)">
                                      <p:cBhvr>
                                        <p:cTn id="42" dur="500"/>
                                        <p:tgtEl>
                                          <p:spTgt spid="293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AU" dirty="0"/>
              <a:t>3.b </a:t>
            </a:r>
            <a:r>
              <a:rPr lang="en-AU" dirty="0" err="1"/>
              <a:t>H.năng</a:t>
            </a:r>
            <a:r>
              <a:rPr lang="en-AU" dirty="0"/>
              <a:t> cache – </a:t>
            </a:r>
            <a:r>
              <a:rPr lang="en-AU" dirty="0" err="1"/>
              <a:t>Các</a:t>
            </a:r>
            <a:r>
              <a:rPr lang="en-AU" dirty="0"/>
              <a:t> </a:t>
            </a:r>
            <a:r>
              <a:rPr lang="en-AU" dirty="0" err="1"/>
              <a:t>biện</a:t>
            </a:r>
            <a:r>
              <a:rPr lang="en-AU" dirty="0"/>
              <a:t> </a:t>
            </a:r>
            <a:r>
              <a:rPr lang="en-AU" dirty="0" err="1"/>
              <a:t>pháp</a:t>
            </a:r>
            <a:r>
              <a:rPr lang="en-AU" dirty="0"/>
              <a:t> </a:t>
            </a:r>
            <a:r>
              <a:rPr lang="en-AU" dirty="0" err="1"/>
              <a:t>giảm</a:t>
            </a:r>
            <a:r>
              <a:rPr lang="en-AU" dirty="0"/>
              <a:t> miss</a:t>
            </a:r>
          </a:p>
        </p:txBody>
      </p:sp>
      <p:sp>
        <p:nvSpPr>
          <p:cNvPr id="294915" name="Rectangle 3"/>
          <p:cNvSpPr>
            <a:spLocks noGrp="1" noChangeArrowheads="1"/>
          </p:cNvSpPr>
          <p:nvPr>
            <p:ph type="body" idx="1"/>
          </p:nvPr>
        </p:nvSpPr>
        <p:spPr/>
        <p:txBody>
          <a:bodyPr/>
          <a:lstStyle/>
          <a:p>
            <a:r>
              <a:rPr lang="en-AU"/>
              <a:t>Tăng kích thước dòng cache:</a:t>
            </a:r>
          </a:p>
          <a:p>
            <a:pPr lvl="1"/>
            <a:r>
              <a:rPr lang="en-AU"/>
              <a:t>Giảm miss bắt buộc</a:t>
            </a:r>
          </a:p>
          <a:p>
            <a:pPr lvl="2"/>
            <a:r>
              <a:rPr lang="en-AU"/>
              <a:t>Dòng kích thước lớn sẽ có khả năng bao phủ lân cận tốt hơn </a:t>
            </a:r>
            <a:r>
              <a:rPr lang="en-AU">
                <a:sym typeface="Wingdings" pitchFamily="2" charset="2"/>
              </a:rPr>
              <a:t> giảm miss bắt buộc;</a:t>
            </a:r>
            <a:endParaRPr lang="en-AU"/>
          </a:p>
          <a:p>
            <a:pPr lvl="1"/>
            <a:r>
              <a:rPr lang="en-AU"/>
              <a:t>Tăng miss do xung đột</a:t>
            </a:r>
          </a:p>
          <a:p>
            <a:pPr lvl="2"/>
            <a:r>
              <a:rPr lang="en-AU"/>
              <a:t>Dòng kích thước lớn sẽ làm giảm số dòng cache </a:t>
            </a:r>
            <a:r>
              <a:rPr lang="en-AU">
                <a:sym typeface="Wingdings" pitchFamily="2" charset="2"/>
              </a:rPr>
              <a:t> tăng mức độ cạnh tranh  t</a:t>
            </a:r>
            <a:r>
              <a:rPr lang="en-AU"/>
              <a:t>ăng miss do xung đột</a:t>
            </a:r>
          </a:p>
          <a:p>
            <a:pPr lvl="1"/>
            <a:r>
              <a:rPr lang="en-AU"/>
              <a:t>Dòng kích thước lớn có thể gây lãng phí dung lượng cache. Do dòng lớn nên có thể có nhiều phần của dòng cache không bao giờ được sử dụng.</a:t>
            </a:r>
          </a:p>
          <a:p>
            <a:pPr lvl="1"/>
            <a:r>
              <a:rPr lang="en-AU"/>
              <a:t>Kích thước dòng thường dùng hiện nay là 64 bytes.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blinds(horizontal)">
                                      <p:cBhvr>
                                        <p:cTn id="7" dur="500"/>
                                        <p:tgtEl>
                                          <p:spTgt spid="29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blinds(horizontal)">
                                      <p:cBhvr>
                                        <p:cTn id="12" dur="500"/>
                                        <p:tgtEl>
                                          <p:spTgt spid="29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4915">
                                            <p:txEl>
                                              <p:pRg st="2" end="2"/>
                                            </p:txEl>
                                          </p:spTgt>
                                        </p:tgtEl>
                                        <p:attrNameLst>
                                          <p:attrName>style.visibility</p:attrName>
                                        </p:attrNameLst>
                                      </p:cBhvr>
                                      <p:to>
                                        <p:strVal val="visible"/>
                                      </p:to>
                                    </p:set>
                                    <p:animEffect transition="in" filter="blinds(horizontal)">
                                      <p:cBhvr>
                                        <p:cTn id="17" dur="500"/>
                                        <p:tgtEl>
                                          <p:spTgt spid="294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4915">
                                            <p:txEl>
                                              <p:pRg st="3" end="3"/>
                                            </p:txEl>
                                          </p:spTgt>
                                        </p:tgtEl>
                                        <p:attrNameLst>
                                          <p:attrName>style.visibility</p:attrName>
                                        </p:attrNameLst>
                                      </p:cBhvr>
                                      <p:to>
                                        <p:strVal val="visible"/>
                                      </p:to>
                                    </p:set>
                                    <p:animEffect transition="in" filter="blinds(horizontal)">
                                      <p:cBhvr>
                                        <p:cTn id="22" dur="500"/>
                                        <p:tgtEl>
                                          <p:spTgt spid="294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4915">
                                            <p:txEl>
                                              <p:pRg st="4" end="4"/>
                                            </p:txEl>
                                          </p:spTgt>
                                        </p:tgtEl>
                                        <p:attrNameLst>
                                          <p:attrName>style.visibility</p:attrName>
                                        </p:attrNameLst>
                                      </p:cBhvr>
                                      <p:to>
                                        <p:strVal val="visible"/>
                                      </p:to>
                                    </p:set>
                                    <p:animEffect transition="in" filter="blinds(horizontal)">
                                      <p:cBhvr>
                                        <p:cTn id="27" dur="500"/>
                                        <p:tgtEl>
                                          <p:spTgt spid="294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4915">
                                            <p:txEl>
                                              <p:pRg st="5" end="5"/>
                                            </p:txEl>
                                          </p:spTgt>
                                        </p:tgtEl>
                                        <p:attrNameLst>
                                          <p:attrName>style.visibility</p:attrName>
                                        </p:attrNameLst>
                                      </p:cBhvr>
                                      <p:to>
                                        <p:strVal val="visible"/>
                                      </p:to>
                                    </p:set>
                                    <p:animEffect transition="in" filter="blinds(horizontal)">
                                      <p:cBhvr>
                                        <p:cTn id="32" dur="500"/>
                                        <p:tgtEl>
                                          <p:spTgt spid="294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4915">
                                            <p:txEl>
                                              <p:pRg st="6" end="6"/>
                                            </p:txEl>
                                          </p:spTgt>
                                        </p:tgtEl>
                                        <p:attrNameLst>
                                          <p:attrName>style.visibility</p:attrName>
                                        </p:attrNameLst>
                                      </p:cBhvr>
                                      <p:to>
                                        <p:strVal val="visible"/>
                                      </p:to>
                                    </p:set>
                                    <p:animEffect transition="in" filter="blinds(horizontal)">
                                      <p:cBhvr>
                                        <p:cTn id="37" dur="500"/>
                                        <p:tgtEl>
                                          <p:spTgt spid="294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AU" dirty="0"/>
              <a:t>3.b </a:t>
            </a:r>
            <a:r>
              <a:rPr lang="en-AU" dirty="0" err="1"/>
              <a:t>H.năng</a:t>
            </a:r>
            <a:r>
              <a:rPr lang="en-AU" dirty="0"/>
              <a:t> cache – </a:t>
            </a:r>
            <a:r>
              <a:rPr lang="en-AU" dirty="0" err="1"/>
              <a:t>Các</a:t>
            </a:r>
            <a:r>
              <a:rPr lang="en-AU" dirty="0"/>
              <a:t> </a:t>
            </a:r>
            <a:r>
              <a:rPr lang="en-AU" dirty="0" err="1"/>
              <a:t>biện</a:t>
            </a:r>
            <a:r>
              <a:rPr lang="en-AU" dirty="0"/>
              <a:t> </a:t>
            </a:r>
            <a:r>
              <a:rPr lang="en-AU" dirty="0" err="1"/>
              <a:t>pháp</a:t>
            </a:r>
            <a:r>
              <a:rPr lang="en-AU" dirty="0"/>
              <a:t> </a:t>
            </a:r>
            <a:r>
              <a:rPr lang="en-AU" dirty="0" err="1"/>
              <a:t>giảm</a:t>
            </a:r>
            <a:r>
              <a:rPr lang="en-AU" dirty="0"/>
              <a:t> miss</a:t>
            </a:r>
          </a:p>
        </p:txBody>
      </p:sp>
      <p:sp>
        <p:nvSpPr>
          <p:cNvPr id="295939" name="Rectangle 3"/>
          <p:cNvSpPr>
            <a:spLocks noGrp="1" noChangeArrowheads="1"/>
          </p:cNvSpPr>
          <p:nvPr>
            <p:ph type="body" idx="1"/>
          </p:nvPr>
        </p:nvSpPr>
        <p:spPr/>
        <p:txBody>
          <a:bodyPr/>
          <a:lstStyle/>
          <a:p>
            <a:r>
              <a:rPr lang="en-AU"/>
              <a:t>Tăng mức độ liên kết của cache (tăng số đường cache):</a:t>
            </a:r>
          </a:p>
          <a:p>
            <a:pPr lvl="1"/>
            <a:r>
              <a:rPr lang="en-AU"/>
              <a:t>Giảm miss xung đột:</a:t>
            </a:r>
          </a:p>
          <a:p>
            <a:pPr lvl="2"/>
            <a:r>
              <a:rPr lang="en-AU"/>
              <a:t>Tăng số đường cache </a:t>
            </a:r>
            <a:r>
              <a:rPr lang="en-AU">
                <a:sym typeface="Wingdings" pitchFamily="2" charset="2"/>
              </a:rPr>
              <a:t> tăng tính mềm dẻo của ánh xạ trang bộ nhớ - đường cache (nhiều lựa chọn hơn)  g</a:t>
            </a:r>
            <a:r>
              <a:rPr lang="en-AU"/>
              <a:t>iảm miss xung đột.</a:t>
            </a:r>
          </a:p>
          <a:p>
            <a:pPr lvl="1"/>
            <a:r>
              <a:rPr lang="en-US"/>
              <a:t>Làm cache chậm hơn:</a:t>
            </a:r>
          </a:p>
          <a:p>
            <a:pPr lvl="2"/>
            <a:r>
              <a:rPr lang="en-AU"/>
              <a:t>Tăng số đường cache </a:t>
            </a:r>
            <a:r>
              <a:rPr lang="en-AU">
                <a:sym typeface="Wingdings" pitchFamily="2" charset="2"/>
              </a:rPr>
              <a:t> tăng không gian tìm kiếm địa chỉ ô nhớ  l</a:t>
            </a:r>
            <a:r>
              <a:rPr lang="en-US"/>
              <a:t>àm cache chậm hơn.</a:t>
            </a:r>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linds(horizontal)">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blinds(horizontal)">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blinds(horizontal)">
                                      <p:cBhvr>
                                        <p:cTn id="17" dur="500"/>
                                        <p:tgtEl>
                                          <p:spTgt spid="295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5939">
                                            <p:txEl>
                                              <p:pRg st="3" end="3"/>
                                            </p:txEl>
                                          </p:spTgt>
                                        </p:tgtEl>
                                        <p:attrNameLst>
                                          <p:attrName>style.visibility</p:attrName>
                                        </p:attrNameLst>
                                      </p:cBhvr>
                                      <p:to>
                                        <p:strVal val="visible"/>
                                      </p:to>
                                    </p:set>
                                    <p:animEffect transition="in" filter="blinds(horizontal)">
                                      <p:cBhvr>
                                        <p:cTn id="22" dur="500"/>
                                        <p:tgtEl>
                                          <p:spTgt spid="295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5939">
                                            <p:txEl>
                                              <p:pRg st="4" end="4"/>
                                            </p:txEl>
                                          </p:spTgt>
                                        </p:tgtEl>
                                        <p:attrNameLst>
                                          <p:attrName>style.visibility</p:attrName>
                                        </p:attrNameLst>
                                      </p:cBhvr>
                                      <p:to>
                                        <p:strVal val="visible"/>
                                      </p:to>
                                    </p:set>
                                    <p:animEffect transition="in" filter="blinds(horizontal)">
                                      <p:cBhvr>
                                        <p:cTn id="27" dur="5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dirty="0"/>
              <a:t>pipeline – </a:t>
            </a:r>
            <a:r>
              <a:rPr lang="en-AU" dirty="0" err="1"/>
              <a:t>Đặc</a:t>
            </a:r>
            <a:r>
              <a:rPr lang="en-AU" dirty="0"/>
              <a:t> </a:t>
            </a:r>
            <a:r>
              <a:rPr lang="en-AU" dirty="0" err="1"/>
              <a:t>điểm</a:t>
            </a:r>
            <a:endParaRPr lang="en-AU" dirty="0"/>
          </a:p>
        </p:txBody>
      </p:sp>
      <p:sp>
        <p:nvSpPr>
          <p:cNvPr id="9219" name="Rectangle 3"/>
          <p:cNvSpPr>
            <a:spLocks noGrp="1" noChangeArrowheads="1"/>
          </p:cNvSpPr>
          <p:nvPr>
            <p:ph type="body" idx="1"/>
          </p:nvPr>
        </p:nvSpPr>
        <p:spPr>
          <a:xfrm>
            <a:off x="312738" y="1487488"/>
            <a:ext cx="8555037" cy="4638675"/>
          </a:xfrm>
        </p:spPr>
        <p:txBody>
          <a:bodyPr/>
          <a:lstStyle/>
          <a:p>
            <a:pPr eaLnBrk="1" hangingPunct="1">
              <a:lnSpc>
                <a:spcPct val="90000"/>
              </a:lnSpc>
            </a:pPr>
            <a:r>
              <a:rPr lang="en-US"/>
              <a:t>Là dạng xử lý song song ở mức lệnh (instruction level parallelism (ILP));</a:t>
            </a:r>
          </a:p>
          <a:p>
            <a:pPr eaLnBrk="1" hangingPunct="1">
              <a:lnSpc>
                <a:spcPct val="90000"/>
              </a:lnSpc>
            </a:pPr>
            <a:r>
              <a:rPr lang="en-US"/>
              <a:t>Một pipeline là đầy đủ (</a:t>
            </a:r>
            <a:r>
              <a:rPr lang="en-US" i="1"/>
              <a:t>fully pipelined</a:t>
            </a:r>
            <a:r>
              <a:rPr lang="en-US"/>
              <a:t>) khi nó luôn tiếp nhận một lệnh mới tại mỗi chu kỳ đồng hồ;</a:t>
            </a:r>
          </a:p>
          <a:p>
            <a:pPr eaLnBrk="1" hangingPunct="1">
              <a:lnSpc>
                <a:spcPct val="90000"/>
              </a:lnSpc>
            </a:pPr>
            <a:r>
              <a:rPr lang="en-US"/>
              <a:t>Ngược lại, một pipeline là không đầy đủ khi có một số chu kỳ trễ trong tiến trình thực hiện;</a:t>
            </a:r>
          </a:p>
          <a:p>
            <a:pPr eaLnBrk="1" hangingPunct="1">
              <a:lnSpc>
                <a:spcPct val="90000"/>
              </a:lnSpc>
            </a:pPr>
            <a:r>
              <a:rPr lang="en-US"/>
              <a:t>Số lượng các giai đoạn (stages) trong pipeline phụ thuộc vào thiết kế vi xử lý: </a:t>
            </a:r>
          </a:p>
          <a:p>
            <a:pPr lvl="1" eaLnBrk="1" hangingPunct="1">
              <a:lnSpc>
                <a:spcPct val="90000"/>
              </a:lnSpc>
            </a:pPr>
            <a:r>
              <a:rPr lang="en-US"/>
              <a:t>2,3, 5 giai đoạn (pipeline đơn giản)</a:t>
            </a:r>
          </a:p>
          <a:p>
            <a:pPr lvl="1" eaLnBrk="1" hangingPunct="1">
              <a:lnSpc>
                <a:spcPct val="90000"/>
              </a:lnSpc>
            </a:pPr>
            <a:r>
              <a:rPr lang="en-US"/>
              <a:t>14 giai đoạn (PII, PIII)</a:t>
            </a:r>
          </a:p>
          <a:p>
            <a:pPr lvl="1" eaLnBrk="1" hangingPunct="1">
              <a:lnSpc>
                <a:spcPct val="90000"/>
              </a:lnSpc>
            </a:pPr>
            <a:r>
              <a:rPr lang="en-US"/>
              <a:t>20-31 giai đoạn (P4)</a:t>
            </a:r>
          </a:p>
          <a:p>
            <a:pPr lvl="1" eaLnBrk="1" hangingPunct="1">
              <a:lnSpc>
                <a:spcPct val="90000"/>
              </a:lnSpc>
            </a:pPr>
            <a:r>
              <a:rPr lang="en-US"/>
              <a:t>12-15 giai đoạn (Core)</a:t>
            </a:r>
            <a:endParaRPr lang="en-AU"/>
          </a:p>
        </p:txBody>
      </p:sp>
    </p:spTree>
  </p:cSld>
  <p:clrMapOvr>
    <a:masterClrMapping/>
  </p:clrMapOvr>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4047</TotalTime>
  <Words>6354</Words>
  <Application>Microsoft Office PowerPoint</Application>
  <PresentationFormat>On-screen Show (4:3)</PresentationFormat>
  <Paragraphs>679</Paragraphs>
  <Slides>83</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83</vt:i4>
      </vt:variant>
    </vt:vector>
  </HeadingPairs>
  <TitlesOfParts>
    <vt:vector size="89" baseType="lpstr">
      <vt:lpstr>Arial</vt:lpstr>
      <vt:lpstr>Times New Roman</vt:lpstr>
      <vt:lpstr>Verdana</vt:lpstr>
      <vt:lpstr>Wingdings</vt:lpstr>
      <vt:lpstr>213TGp_natural_light_v2</vt:lpstr>
      <vt:lpstr>1_213TGp_natural_light_v2</vt:lpstr>
      <vt:lpstr>NỘI DUNG</vt:lpstr>
      <vt:lpstr>3a.1 Giới thiệu CPU pipeline – Dây chuyền lắp ráp ôtô</vt:lpstr>
      <vt:lpstr>3a.1 Giới thiệu CPU pipeline – Nguyên lý</vt:lpstr>
      <vt:lpstr>PowerPoint Presentation</vt:lpstr>
      <vt:lpstr>PowerPoint Presentation</vt:lpstr>
      <vt:lpstr>PowerPoint Presentation</vt:lpstr>
      <vt:lpstr>3a.1 Giới thiệu CPU pipeline – Nguyên lý</vt:lpstr>
      <vt:lpstr>pipeline – Nguyên lý</vt:lpstr>
      <vt:lpstr>pipeline – Đặc điểm</vt:lpstr>
      <vt:lpstr>3a.2 Các vấn đề của pipeline</vt:lpstr>
      <vt:lpstr>3a.3 Xung đột tài nguyên</vt:lpstr>
      <vt:lpstr>3a.3 Xung đột tài nguyên</vt:lpstr>
      <vt:lpstr>3a.4 Xung đột dữ liệu RAW</vt:lpstr>
      <vt:lpstr>3a.4 Xung đột dữ liệu RAW</vt:lpstr>
      <vt:lpstr>3a.4 Xung đột dữ liệu RAW – Hướng khắc phục</vt:lpstr>
      <vt:lpstr>3a.4 Xung đột dữ liệu RAW – Hướng khắc phục</vt:lpstr>
      <vt:lpstr>3a.4 Xung đột dữ liệu RAW – Hướng khắc phục</vt:lpstr>
      <vt:lpstr>3a.5 Quản lý rẽ nhánh trong pipeline</vt:lpstr>
      <vt:lpstr>3a.5 Quản lý rẽ nhánh trong pipeline</vt:lpstr>
      <vt:lpstr>3a.5 Quản lý rẽ nhánh – Các giải pháp</vt:lpstr>
      <vt:lpstr>3a.5 Quản lý rẽ nhánh – PIII Branch Targets</vt:lpstr>
      <vt:lpstr>3a.5 Quản lý rẽ nhánh – Branch Targets</vt:lpstr>
      <vt:lpstr>3a.5 Quản lý rẽ nhánh – Branch Targets</vt:lpstr>
      <vt:lpstr>3a.5 Quản lý rẽ nhánh – Rẽ nhánh có điều kiện</vt:lpstr>
      <vt:lpstr>3a.5.1 Rẽ nhánh có điều kiện - Delayed branching</vt:lpstr>
      <vt:lpstr>3a.5.1 Rẽ nhánh có điều kiện - Delayed branching</vt:lpstr>
      <vt:lpstr>3a.5.1 Rẽ nhánh có điều kiện - Delayed branching</vt:lpstr>
      <vt:lpstr>3a.5.1 Rẽ nhánh có điều kiện - Delayed branching</vt:lpstr>
      <vt:lpstr>3a.5.1 Rẽ nhánh có điều kiện - Branch prediction</vt:lpstr>
      <vt:lpstr>3a.5.1 Rẽ nhánh có điều kiện - Branch prediction</vt:lpstr>
      <vt:lpstr>3a. 7 Siêu pipeline</vt:lpstr>
      <vt:lpstr>3a. 7 Siêu pipeline</vt:lpstr>
      <vt:lpstr>3.b Hệ thống nhớ - mô hình phân cấp</vt:lpstr>
      <vt:lpstr>3.b Hệ thống nhớ - tham số</vt:lpstr>
      <vt:lpstr>3.b Hệ thống nhớ - Các thành phần</vt:lpstr>
      <vt:lpstr>3.b Hệ thống nhớ - Các thành phần</vt:lpstr>
      <vt:lpstr>3.b Hệ thống nhớ - Vai trò của mô hình phân cấp</vt:lpstr>
      <vt:lpstr>3.b Phân loại bộ nhớ</vt:lpstr>
      <vt:lpstr>3.b Giới thiệu bộ nhớ Cache</vt:lpstr>
      <vt:lpstr>3.b Giới thiệu bộ nhớ Cache</vt:lpstr>
      <vt:lpstr>3.b Vai trò của cache</vt:lpstr>
      <vt:lpstr>3.b Các nguyên lý hoạt động của cache</vt:lpstr>
      <vt:lpstr>3.b Các nguyên lý hoạt động của cache</vt:lpstr>
      <vt:lpstr>3.b Các nguyên lý hoạt động của cache</vt:lpstr>
      <vt:lpstr>Ví dụ</vt:lpstr>
      <vt:lpstr>3.b Trao đổi dữ liệu giữa CPU-Cache-Mem</vt:lpstr>
      <vt:lpstr>3.b Hệ số hit và miss</vt:lpstr>
      <vt:lpstr>3.b Kiến trúc cache – Look aside</vt:lpstr>
      <vt:lpstr>3.b Kiến trúc cache – Look through</vt:lpstr>
      <vt:lpstr>3.b Tổ chức cache</vt:lpstr>
      <vt:lpstr>3.b Tổ chức cache - Các phương pháp</vt:lpstr>
      <vt:lpstr>3.b Tổ chức cache – Ánh xạ trực tiếp</vt:lpstr>
      <vt:lpstr>PowerPoint Presentation</vt:lpstr>
      <vt:lpstr>3.b Tổ chức cache – Ánh xạ trực tiếp</vt:lpstr>
      <vt:lpstr>3.b Tổ chức cache – Địa chỉ ánh xạ trực tiếp</vt:lpstr>
      <vt:lpstr>3.b Tổ chức cache – Địa chỉ ánh xạ trực tiếp</vt:lpstr>
      <vt:lpstr>3.b Tổ chức cache – Ánh xạ trực tiếp</vt:lpstr>
      <vt:lpstr>3.b Tổ chức cache – Ánh xạ kết hợp đầy đủ</vt:lpstr>
      <vt:lpstr>3.b Tổ chức cache – Ánh xạ kết hợp đầy đủ</vt:lpstr>
      <vt:lpstr>3.b Tổ chức cache – Ánh xạ kết hợp đầy đủ</vt:lpstr>
      <vt:lpstr>3b Tổ chức cache – Ánh xạ kết hợp đầy đủ</vt:lpstr>
      <vt:lpstr>3.b Tổ chức cache – Ánh xạ kết hợp đầy đủ</vt:lpstr>
      <vt:lpstr>3.b Tổ chức cache – Ánh xạ tập kết hợp</vt:lpstr>
      <vt:lpstr>3.b Tổ chức cache – Ánh xạ tập kết hợp</vt:lpstr>
      <vt:lpstr>3.b Tổ chức cache – Ánh xạ tập kết hợp</vt:lpstr>
      <vt:lpstr>3.b Tổ chức cache – Ánh xạ tập kết hợp</vt:lpstr>
      <vt:lpstr>3.b Tổ chức cache – Ánh xạ tập kết hợp</vt:lpstr>
      <vt:lpstr>3.b Đọc/ghi thông tin trong cache</vt:lpstr>
      <vt:lpstr>3.b Đọc/ghi thông tin trong cache</vt:lpstr>
      <vt:lpstr>3.b Các chính sách thay thế dòng cache</vt:lpstr>
      <vt:lpstr>3.b Các chính sách thay thế dòng cache</vt:lpstr>
      <vt:lpstr>3.b Các chính sách thay thế dòng cache</vt:lpstr>
      <vt:lpstr>3.b Các chính sách thay thế dòng cache</vt:lpstr>
      <vt:lpstr>3.b Hiệu năng cache</vt:lpstr>
      <vt:lpstr>3.b Hiệu năng cache – Các yếu tố ảnh hưởng</vt:lpstr>
      <vt:lpstr>3.b Hiệu năng cache – Các yếu tố ảnh hưởng</vt:lpstr>
      <vt:lpstr>3.b Hiệu năng cache – Các yếu tố ảnh hưởng</vt:lpstr>
      <vt:lpstr>3.b. Hiệu năng cache – Các yếu tố ảnh hưởng</vt:lpstr>
      <vt:lpstr>3.b Hiệu năng cache – Các yếu tố ảnh hưởng</vt:lpstr>
      <vt:lpstr>3.b Hiệu năng cache – Các yếu tố ảnh hưởng</vt:lpstr>
      <vt:lpstr>3.b H.năng cache – Các biện pháp giảm miss</vt:lpstr>
      <vt:lpstr>3.b H.năng cache – Các biện pháp giảm miss</vt:lpstr>
      <vt:lpstr>3.b H.năng cache – Các biện pháp giảm miss</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Hoang</dc:creator>
  <cp:lastModifiedBy>admin</cp:lastModifiedBy>
  <cp:revision>197</cp:revision>
  <dcterms:created xsi:type="dcterms:W3CDTF">2008-09-11T07:24:50Z</dcterms:created>
  <dcterms:modified xsi:type="dcterms:W3CDTF">2022-11-01T02:54:33Z</dcterms:modified>
</cp:coreProperties>
</file>