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92" r:id="rId2"/>
    <p:sldId id="293" r:id="rId3"/>
    <p:sldId id="294" r:id="rId4"/>
    <p:sldId id="295" r:id="rId5"/>
    <p:sldId id="322" r:id="rId6"/>
    <p:sldId id="323" r:id="rId7"/>
    <p:sldId id="296" r:id="rId8"/>
    <p:sldId id="324" r:id="rId9"/>
    <p:sldId id="297" r:id="rId10"/>
    <p:sldId id="300" r:id="rId11"/>
    <p:sldId id="306" r:id="rId12"/>
    <p:sldId id="307" r:id="rId13"/>
    <p:sldId id="308" r:id="rId14"/>
    <p:sldId id="311" r:id="rId15"/>
    <p:sldId id="312" r:id="rId16"/>
    <p:sldId id="313" r:id="rId17"/>
    <p:sldId id="335" r:id="rId18"/>
    <p:sldId id="314" r:id="rId19"/>
    <p:sldId id="315" r:id="rId20"/>
    <p:sldId id="334" r:id="rId21"/>
    <p:sldId id="317" r:id="rId22"/>
    <p:sldId id="336" r:id="rId23"/>
    <p:sldId id="337" r:id="rId24"/>
    <p:sldId id="338" r:id="rId25"/>
    <p:sldId id="316" r:id="rId26"/>
    <p:sldId id="339" r:id="rId27"/>
    <p:sldId id="318" r:id="rId28"/>
    <p:sldId id="349" r:id="rId29"/>
    <p:sldId id="319" r:id="rId30"/>
    <p:sldId id="320" r:id="rId31"/>
    <p:sldId id="321" r:id="rId32"/>
    <p:sldId id="340" r:id="rId33"/>
    <p:sldId id="341" r:id="rId34"/>
    <p:sldId id="342" r:id="rId35"/>
    <p:sldId id="352" r:id="rId36"/>
    <p:sldId id="351" r:id="rId37"/>
    <p:sldId id="344" r:id="rId38"/>
    <p:sldId id="343" r:id="rId39"/>
    <p:sldId id="353" r:id="rId40"/>
    <p:sldId id="355" r:id="rId41"/>
  </p:sldIdLst>
  <p:sldSz cx="9144000" cy="6858000" type="screen4x3"/>
  <p:notesSz cx="9929813" cy="6670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000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2101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3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5713"/>
            <a:ext cx="43037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5713"/>
            <a:ext cx="4303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67133E-ED33-4657-96FA-DA093A6C1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6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3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7238" y="500063"/>
            <a:ext cx="3335337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168650"/>
            <a:ext cx="794385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5713"/>
            <a:ext cx="43037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5713"/>
            <a:ext cx="4303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3ECB32E-4D0E-49F4-92BC-0FBCB0CD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8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80D06A-9F51-4676-BF8A-4EE5A3D0FF0C}" type="slidenum">
              <a:rPr lang="en-US" b="0" smtClean="0"/>
              <a:pPr eaLnBrk="1" hangingPunct="1"/>
              <a:t>15</a:t>
            </a:fld>
            <a:endParaRPr 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/>
              <a:t>D08.1 6.9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BBB7E-E212-4B0F-AE54-DFE808637C6F}" type="slidenum">
              <a:rPr lang="en-US" b="0" smtClean="0"/>
              <a:pPr eaLnBrk="1" hangingPunct="1"/>
              <a:t>16</a:t>
            </a:fld>
            <a:endParaRPr lang="en-US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/>
              <a:t>D08.3 5.9</a:t>
            </a:r>
          </a:p>
          <a:p>
            <a:endParaRPr lang="en-AU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57E667-66C6-4887-88B8-8006536631BD}" type="slidenum">
              <a:rPr lang="en-US" b="0" smtClean="0"/>
              <a:pPr eaLnBrk="1" hangingPunct="1"/>
              <a:t>27</a:t>
            </a:fld>
            <a:endParaRPr lang="en-US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/>
              <a:t>D08.3 5.9</a:t>
            </a:r>
          </a:p>
          <a:p>
            <a:endParaRPr lang="en-AU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57E667-66C6-4887-88B8-8006536631BD}" type="slidenum">
              <a:rPr lang="en-US" b="0" smtClean="0"/>
              <a:pPr eaLnBrk="1" hangingPunct="1"/>
              <a:t>28</a:t>
            </a:fld>
            <a:endParaRPr lang="en-US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/>
              <a:t>D08.2 6.9</a:t>
            </a:r>
          </a:p>
          <a:p>
            <a:endParaRPr lang="en-AU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5EE20C-56C1-4952-BB4C-F616E596839E}" type="slidenum">
              <a:rPr lang="en-US" b="0" smtClean="0"/>
              <a:pPr eaLnBrk="1" hangingPunct="1"/>
              <a:t>29</a:t>
            </a:fld>
            <a:endParaRPr lang="en-US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15A0-858D-46E7-880A-FF744C0EFA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7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22EC2-BA63-4689-8BE6-42119EEF3E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42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756650" cy="522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756650" cy="4678363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B7971-DD37-4D8C-9214-D0D3CD3F72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5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27DC-5A72-418E-A026-12B5463666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4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74A11-B221-4747-9C08-0DAC838C1A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6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D37ED-4426-4C7A-8654-2FFD76C591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0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605E-79AC-44AC-AB1E-96B7E4DA59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FF3C4-4681-4714-88A0-F7C3D5638E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E115-CEA7-46BC-A028-DAA48CD988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6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98AC5-7FD6-4559-81AB-738B92A8A0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8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FFDDF-5308-423F-BDA8-34B017EF69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7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029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1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/>
              <a:t>BÀI GIẢNG MÔN KỸ THUẬT VI XỬ LÝ</a:t>
            </a:r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www.ptit.edu.vn</a:t>
            </a:r>
          </a:p>
        </p:txBody>
      </p:sp>
      <p:sp>
        <p:nvSpPr>
          <p:cNvPr id="1033" name="Text Box 24"/>
          <p:cNvSpPr txBox="1">
            <a:spLocks noChangeArrowheads="1"/>
          </p:cNvSpPr>
          <p:nvPr userDrawn="1"/>
        </p:nvSpPr>
        <p:spPr bwMode="auto">
          <a:xfrm>
            <a:off x="1447800" y="6310313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/>
              <a:t>GIẢNG VIÊN: TS. HOÀNG XUÂN DẬU</a:t>
            </a:r>
          </a:p>
        </p:txBody>
      </p:sp>
      <p:sp>
        <p:nvSpPr>
          <p:cNvPr id="1034" name="Text Box 25"/>
          <p:cNvSpPr txBox="1">
            <a:spLocks noChangeArrowheads="1"/>
          </p:cNvSpPr>
          <p:nvPr userDrawn="1"/>
        </p:nvSpPr>
        <p:spPr bwMode="auto">
          <a:xfrm>
            <a:off x="1462088" y="6538913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/>
              <a:t>BỘ MÔN: KHOA HỌC MÁY TÍNH - KHOA CNTT1</a:t>
            </a:r>
          </a:p>
        </p:txBody>
      </p:sp>
      <p:sp>
        <p:nvSpPr>
          <p:cNvPr id="1035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Trang </a:t>
            </a:r>
            <a:fld id="{F1CEF630-8823-405B-BC20-0CAC16B61D94}" type="slidenum">
              <a:rPr lang="en-US" sz="1400"/>
              <a:pPr eaLnBrk="1" hangingPunct="1"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  <p:sp>
        <p:nvSpPr>
          <p:cNvPr id="1036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7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B556D50-E85F-428F-86E9-E5A2C3D6B6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41" name="Text Box 32"/>
          <p:cNvSpPr txBox="1">
            <a:spLocks noChangeArrowheads="1"/>
          </p:cNvSpPr>
          <p:nvPr userDrawn="1"/>
        </p:nvSpPr>
        <p:spPr bwMode="auto">
          <a:xfrm>
            <a:off x="1295400" y="304800"/>
            <a:ext cx="708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CHƯƠNG 4 – </a:t>
            </a:r>
            <a:r>
              <a:rPr lang="fr-FR" sz="1600"/>
              <a:t>PHỐI GHÉP VỚI BỘ NHỚ VÀ THIẾT BỊ VÀO RA</a:t>
            </a:r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view/cuongpham/hom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6" name="Oval 1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307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Group 16"/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3084" name="Oval 17"/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 wrap="none" anchor="ctr"/>
            <a:lstStyle/>
            <a:p>
              <a:endParaRPr lang="en-AU"/>
            </a:p>
          </p:txBody>
        </p:sp>
        <p:pic>
          <p:nvPicPr>
            <p:cNvPr id="3085" name="Picture 18" descr="HV_toancan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9" name="Text Box 19"/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HỌC VIỆN CÔNG NGHỆ BƯU CHÍNH VIỄN THÔNG </a:t>
            </a:r>
          </a:p>
        </p:txBody>
      </p:sp>
      <p:sp>
        <p:nvSpPr>
          <p:cNvPr id="3080" name="Text Box 20"/>
          <p:cNvSpPr txBox="1">
            <a:spLocks noChangeArrowheads="1"/>
          </p:cNvSpPr>
          <p:nvPr/>
        </p:nvSpPr>
        <p:spPr bwMode="auto">
          <a:xfrm>
            <a:off x="3810000" y="1905000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BÀI GIẢNG MÔN</a:t>
            </a:r>
          </a:p>
        </p:txBody>
      </p:sp>
      <p:sp>
        <p:nvSpPr>
          <p:cNvPr id="3081" name="Text Box 21"/>
          <p:cNvSpPr txBox="1">
            <a:spLocks noChangeArrowheads="1"/>
          </p:cNvSpPr>
          <p:nvPr/>
        </p:nvSpPr>
        <p:spPr bwMode="auto">
          <a:xfrm>
            <a:off x="3429000" y="2438400"/>
            <a:ext cx="556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KỸ THUẬT VI XỬ LÝ</a:t>
            </a:r>
          </a:p>
        </p:txBody>
      </p:sp>
      <p:sp>
        <p:nvSpPr>
          <p:cNvPr id="3082" name="Text Box 22"/>
          <p:cNvSpPr txBox="1">
            <a:spLocks noChangeArrowheads="1"/>
          </p:cNvSpPr>
          <p:nvPr/>
        </p:nvSpPr>
        <p:spPr bwMode="auto">
          <a:xfrm>
            <a:off x="1066800" y="4800600"/>
            <a:ext cx="73152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Giảng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viên</a:t>
            </a:r>
            <a:r>
              <a:rPr lang="en-US" sz="2000" dirty="0">
                <a:solidFill>
                  <a:schemeClr val="tx2"/>
                </a:solidFill>
              </a:rPr>
              <a:t>: 		Phạm Văn Cường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Điện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thoại</a:t>
            </a:r>
            <a:r>
              <a:rPr lang="en-US" sz="2000" dirty="0">
                <a:solidFill>
                  <a:schemeClr val="tx2"/>
                </a:solidFill>
              </a:rPr>
              <a:t>/E-mail:	cuongpham.ptit@gmail.com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WWW: </a:t>
            </a:r>
            <a:r>
              <a:rPr lang="en-US" sz="2000" dirty="0">
                <a:solidFill>
                  <a:schemeClr val="tx2"/>
                </a:solidFill>
                <a:hlinkClick r:id="rId4"/>
              </a:rPr>
              <a:t>https://sites.google.com/view/cuongpham/home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83" name="Text Box 24"/>
          <p:cNvSpPr txBox="1">
            <a:spLocks noChangeArrowheads="1"/>
          </p:cNvSpPr>
          <p:nvPr/>
        </p:nvSpPr>
        <p:spPr bwMode="auto">
          <a:xfrm>
            <a:off x="3733800" y="3200400"/>
            <a:ext cx="525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CHƯƠNG 6 – PHỐI GHÉP VÀ LẬP TRÌNH ĐIỀU KHIỂN</a:t>
            </a:r>
          </a:p>
        </p:txBody>
      </p:sp>
    </p:spTree>
  </p:cSld>
  <p:clrMapOvr>
    <a:masterClrMapping/>
  </p:clrMapOvr>
  <p:transition advTm="959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4.1. Các tín hiệu của 8088 – Chu kỳ bus</a:t>
            </a:r>
            <a:endParaRPr lang="en-A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001000" cy="4267202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IO/M</a:t>
                      </a:r>
                      <a:endParaRPr kumimoji="0" lang="en-US" sz="1800" b="1" i="0" u="none" strike="noStrike" cap="none" normalizeH="0" baseline="30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DT/R</a:t>
                      </a:r>
                      <a:endParaRPr kumimoji="0" lang="en-US" sz="1800" b="1" i="0" u="none" strike="noStrike" cap="none" normalizeH="0" baseline="30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Đọc mã lệnh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Đọc bộ nhớ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bộ nhớ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Buýt rỗi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Chấp nhận yêu cầu ngắt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Đọc thiết bị ngoại 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thiết bị ngoại 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Dừng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CPU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918450" cy="4678363"/>
          </a:xfrm>
        </p:spPr>
        <p:txBody>
          <a:bodyPr/>
          <a:lstStyle/>
          <a:p>
            <a:pPr eaLnBrk="1" hangingPunct="1"/>
            <a:r>
              <a:rPr lang="en-AU"/>
              <a:t>Vai trò:</a:t>
            </a:r>
          </a:p>
          <a:p>
            <a:pPr lvl="1" eaLnBrk="1" hangingPunct="1"/>
            <a:r>
              <a:rPr lang="en-AU"/>
              <a:t>Chọn mạch nhớ cần đọc ghi</a:t>
            </a:r>
          </a:p>
          <a:p>
            <a:pPr lvl="1" eaLnBrk="1" hangingPunct="1"/>
            <a:r>
              <a:rPr lang="en-AU"/>
              <a:t>Chọn ô nhớ cần đọc ghi</a:t>
            </a:r>
          </a:p>
          <a:p>
            <a:pPr eaLnBrk="1" hangingPunct="1"/>
            <a:r>
              <a:rPr lang="en-AU"/>
              <a:t>Đầu vào:</a:t>
            </a:r>
          </a:p>
          <a:p>
            <a:pPr lvl="1" eaLnBrk="1" hangingPunct="1"/>
            <a:r>
              <a:rPr lang="en-AU"/>
              <a:t>20 bit địa chỉ vật lý</a:t>
            </a:r>
          </a:p>
          <a:p>
            <a:pPr lvl="1" eaLnBrk="1" hangingPunct="1"/>
            <a:r>
              <a:rPr lang="en-AU"/>
              <a:t>Các tín hiệu IO/M và RD (đọc) hoặc WR (ghi)</a:t>
            </a:r>
          </a:p>
          <a:p>
            <a:pPr eaLnBrk="1" hangingPunct="1"/>
            <a:r>
              <a:rPr lang="en-AU"/>
              <a:t>Các loại mạch nhớ:</a:t>
            </a:r>
          </a:p>
          <a:p>
            <a:pPr lvl="1" eaLnBrk="1" hangingPunct="1"/>
            <a:r>
              <a:rPr lang="en-AU"/>
              <a:t>ROM/EPROM</a:t>
            </a:r>
          </a:p>
          <a:p>
            <a:pPr lvl="1" eaLnBrk="1" hangingPunct="1"/>
            <a:r>
              <a:rPr lang="en-AU"/>
              <a:t>SRAM</a:t>
            </a:r>
          </a:p>
          <a:p>
            <a:pPr lvl="1" eaLnBrk="1" hangingPunct="1"/>
            <a:r>
              <a:rPr lang="en-AU"/>
              <a:t>DRAM</a:t>
            </a:r>
          </a:p>
          <a:p>
            <a:pPr eaLnBrk="1" hangingPunct="1"/>
            <a:r>
              <a:rPr lang="en-AU"/>
              <a:t>Mạch phối ghép: NAND, 74LS134, EPROM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A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3429000" cy="4678363"/>
          </a:xfrm>
        </p:spPr>
        <p:txBody>
          <a:bodyPr/>
          <a:lstStyle/>
          <a:p>
            <a:pPr eaLnBrk="1" hangingPunct="1"/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-A</a:t>
            </a:r>
            <a:r>
              <a:rPr lang="en-US" baseline="-25000"/>
              <a:t>m</a:t>
            </a:r>
            <a:r>
              <a:rPr lang="en-US"/>
              <a:t>: Địa chỉ</a:t>
            </a:r>
          </a:p>
          <a:p>
            <a:pPr eaLnBrk="1" hangingPunct="1"/>
            <a:r>
              <a:rPr lang="en-US"/>
              <a:t>D</a:t>
            </a:r>
            <a:r>
              <a:rPr lang="en-US" baseline="-25000"/>
              <a:t>0</a:t>
            </a:r>
            <a:r>
              <a:rPr lang="en-US"/>
              <a:t>-D</a:t>
            </a:r>
            <a:r>
              <a:rPr lang="en-US" baseline="-25000"/>
              <a:t>7</a:t>
            </a:r>
            <a:r>
              <a:rPr lang="en-US"/>
              <a:t>: Dữ liệu</a:t>
            </a:r>
          </a:p>
          <a:p>
            <a:pPr eaLnBrk="1" hangingPunct="1"/>
            <a:r>
              <a:rPr lang="en-US"/>
              <a:t>WE: Cho phép ghi</a:t>
            </a:r>
          </a:p>
          <a:p>
            <a:pPr eaLnBrk="1" hangingPunct="1"/>
            <a:r>
              <a:rPr lang="en-US"/>
              <a:t>OE: Cho phép ra</a:t>
            </a:r>
          </a:p>
          <a:p>
            <a:pPr eaLnBrk="1" hangingPunct="1"/>
            <a:r>
              <a:rPr lang="en-US"/>
              <a:t>CS: Kích hoạt</a:t>
            </a:r>
            <a:endParaRPr lang="en-AU"/>
          </a:p>
        </p:txBody>
      </p:sp>
      <p:grpSp>
        <p:nvGrpSpPr>
          <p:cNvPr id="18436" name="Group 70"/>
          <p:cNvGrpSpPr>
            <a:grpSpLocks/>
          </p:cNvGrpSpPr>
          <p:nvPr/>
        </p:nvGrpSpPr>
        <p:grpSpPr bwMode="auto">
          <a:xfrm>
            <a:off x="5334000" y="1676400"/>
            <a:ext cx="3276600" cy="4176713"/>
            <a:chOff x="3886200" y="2133600"/>
            <a:chExt cx="3276600" cy="4176162"/>
          </a:xfrm>
        </p:grpSpPr>
        <p:sp>
          <p:nvSpPr>
            <p:cNvPr id="5" name="Rectangle 4"/>
            <p:cNvSpPr/>
            <p:nvPr/>
          </p:nvSpPr>
          <p:spPr>
            <a:xfrm>
              <a:off x="4953000" y="2133600"/>
              <a:ext cx="1752600" cy="3428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495800" y="228598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39" name="TextBox 13"/>
            <p:cNvSpPr txBox="1">
              <a:spLocks noChangeArrowheads="1"/>
            </p:cNvSpPr>
            <p:nvPr/>
          </p:nvSpPr>
          <p:spPr bwMode="auto">
            <a:xfrm>
              <a:off x="5029200" y="213360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  <a:r>
                <a:rPr lang="en-US" baseline="-25000"/>
                <a:t>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495800" y="259074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1" name="TextBox 17"/>
            <p:cNvSpPr txBox="1">
              <a:spLocks noChangeArrowheads="1"/>
            </p:cNvSpPr>
            <p:nvPr/>
          </p:nvSpPr>
          <p:spPr bwMode="auto">
            <a:xfrm>
              <a:off x="5029200" y="243836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495800" y="2895499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TextBox 20"/>
            <p:cNvSpPr txBox="1">
              <a:spLocks noChangeArrowheads="1"/>
            </p:cNvSpPr>
            <p:nvPr/>
          </p:nvSpPr>
          <p:spPr bwMode="auto">
            <a:xfrm>
              <a:off x="5029200" y="274312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  <a:r>
                <a:rPr lang="en-US" baseline="-25000"/>
                <a:t>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95800" y="3733589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5" name="TextBox 23"/>
            <p:cNvSpPr txBox="1">
              <a:spLocks noChangeArrowheads="1"/>
            </p:cNvSpPr>
            <p:nvPr/>
          </p:nvSpPr>
          <p:spPr bwMode="auto">
            <a:xfrm>
              <a:off x="5029200" y="3581209"/>
              <a:ext cx="5334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  <a:r>
                <a:rPr lang="en-US" baseline="-25000"/>
                <a:t>m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495800" y="480024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47" name="Group 36"/>
            <p:cNvGrpSpPr>
              <a:grpSpLocks/>
            </p:cNvGrpSpPr>
            <p:nvPr/>
          </p:nvGrpSpPr>
          <p:grpSpPr bwMode="auto">
            <a:xfrm>
              <a:off x="5029200" y="4495800"/>
              <a:ext cx="609600" cy="366162"/>
              <a:chOff x="4038600" y="4495800"/>
              <a:chExt cx="609600" cy="366162"/>
            </a:xfrm>
          </p:grpSpPr>
          <p:sp>
            <p:nvSpPr>
              <p:cNvPr id="18470" name="TextBox 29"/>
              <p:cNvSpPr txBox="1">
                <a:spLocks noChangeArrowheads="1"/>
              </p:cNvSpPr>
              <p:nvPr/>
            </p:nvSpPr>
            <p:spPr bwMode="auto">
              <a:xfrm>
                <a:off x="4038600" y="4495800"/>
                <a:ext cx="609600" cy="36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WE</a:t>
                </a:r>
                <a:endParaRPr lang="en-US" baseline="-2500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114800" y="4571678"/>
                <a:ext cx="304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/>
            <p:nvPr/>
          </p:nvCxnSpPr>
          <p:spPr>
            <a:xfrm rot="16200000">
              <a:off x="5030024" y="5789923"/>
              <a:ext cx="457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49" name="Group 39"/>
            <p:cNvGrpSpPr>
              <a:grpSpLocks/>
            </p:cNvGrpSpPr>
            <p:nvPr/>
          </p:nvGrpSpPr>
          <p:grpSpPr bwMode="auto">
            <a:xfrm>
              <a:off x="5106985" y="4953000"/>
              <a:ext cx="366162" cy="609600"/>
              <a:chOff x="4846119" y="5442466"/>
              <a:chExt cx="366162" cy="609600"/>
            </a:xfrm>
          </p:grpSpPr>
          <p:sp>
            <p:nvSpPr>
              <p:cNvPr id="18468" name="TextBox 34"/>
              <p:cNvSpPr txBox="1">
                <a:spLocks noChangeArrowheads="1"/>
              </p:cNvSpPr>
              <p:nvPr/>
            </p:nvSpPr>
            <p:spPr bwMode="auto">
              <a:xfrm rot="-5400000">
                <a:off x="4724400" y="5564185"/>
                <a:ext cx="609600" cy="36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CS</a:t>
                </a:r>
                <a:endParaRPr lang="en-US" baseline="-250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4685809" y="5829393"/>
                <a:ext cx="380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 rot="16200000">
              <a:off x="5944424" y="5789923"/>
              <a:ext cx="457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1" name="Group 41"/>
            <p:cNvGrpSpPr>
              <a:grpSpLocks/>
            </p:cNvGrpSpPr>
            <p:nvPr/>
          </p:nvGrpSpPr>
          <p:grpSpPr bwMode="auto">
            <a:xfrm>
              <a:off x="6021385" y="4953000"/>
              <a:ext cx="366162" cy="609600"/>
              <a:chOff x="4846119" y="5442466"/>
              <a:chExt cx="366162" cy="609600"/>
            </a:xfrm>
          </p:grpSpPr>
          <p:sp>
            <p:nvSpPr>
              <p:cNvPr id="18466" name="TextBox 42"/>
              <p:cNvSpPr txBox="1">
                <a:spLocks noChangeArrowheads="1"/>
              </p:cNvSpPr>
              <p:nvPr/>
            </p:nvSpPr>
            <p:spPr bwMode="auto">
              <a:xfrm rot="-5400000">
                <a:off x="4724400" y="5564185"/>
                <a:ext cx="609600" cy="36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OE</a:t>
                </a:r>
                <a:endParaRPr lang="en-US" baseline="-250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4685809" y="5829393"/>
                <a:ext cx="380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52" name="TextBox 52"/>
            <p:cNvSpPr txBox="1">
              <a:spLocks noChangeArrowheads="1"/>
            </p:cNvSpPr>
            <p:nvPr/>
          </p:nvSpPr>
          <p:spPr bwMode="auto">
            <a:xfrm>
              <a:off x="6172200" y="213360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  <a:r>
                <a:rPr lang="en-US" baseline="-25000"/>
                <a:t>0</a:t>
              </a:r>
            </a:p>
          </p:txBody>
        </p:sp>
        <p:sp>
          <p:nvSpPr>
            <p:cNvPr id="18453" name="TextBox 53"/>
            <p:cNvSpPr txBox="1">
              <a:spLocks noChangeArrowheads="1"/>
            </p:cNvSpPr>
            <p:nvPr/>
          </p:nvSpPr>
          <p:spPr bwMode="auto">
            <a:xfrm>
              <a:off x="6172200" y="243836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  <a:r>
                <a:rPr lang="en-US" baseline="-25000"/>
                <a:t>1</a:t>
              </a:r>
            </a:p>
          </p:txBody>
        </p:sp>
        <p:sp>
          <p:nvSpPr>
            <p:cNvPr id="18454" name="TextBox 54"/>
            <p:cNvSpPr txBox="1">
              <a:spLocks noChangeArrowheads="1"/>
            </p:cNvSpPr>
            <p:nvPr/>
          </p:nvSpPr>
          <p:spPr bwMode="auto">
            <a:xfrm>
              <a:off x="6172200" y="2743120"/>
              <a:ext cx="457200" cy="36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  <a:r>
                <a:rPr lang="en-US" baseline="-25000"/>
                <a:t>2</a:t>
              </a:r>
            </a:p>
          </p:txBody>
        </p:sp>
        <p:sp>
          <p:nvSpPr>
            <p:cNvPr id="18455" name="TextBox 55"/>
            <p:cNvSpPr txBox="1">
              <a:spLocks noChangeArrowheads="1"/>
            </p:cNvSpPr>
            <p:nvPr/>
          </p:nvSpPr>
          <p:spPr bwMode="auto">
            <a:xfrm>
              <a:off x="6172200" y="3276449"/>
              <a:ext cx="457200" cy="36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  <a:r>
                <a:rPr lang="en-US" baseline="-25000"/>
                <a:t>7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705600" y="228598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05600" y="266693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705600" y="2971689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05600" y="3505019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0" name="Group 66"/>
            <p:cNvGrpSpPr>
              <a:grpSpLocks/>
            </p:cNvGrpSpPr>
            <p:nvPr/>
          </p:nvGrpSpPr>
          <p:grpSpPr bwMode="auto">
            <a:xfrm>
              <a:off x="3886200" y="4419600"/>
              <a:ext cx="685800" cy="366162"/>
              <a:chOff x="3886200" y="4419600"/>
              <a:chExt cx="685800" cy="366162"/>
            </a:xfrm>
          </p:grpSpPr>
          <p:sp>
            <p:nvSpPr>
              <p:cNvPr id="18464" name="TextBox 63"/>
              <p:cNvSpPr txBox="1">
                <a:spLocks noChangeArrowheads="1"/>
              </p:cNvSpPr>
              <p:nvPr/>
            </p:nvSpPr>
            <p:spPr bwMode="auto">
              <a:xfrm>
                <a:off x="3886200" y="4419600"/>
                <a:ext cx="685800" cy="36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WR</a:t>
                </a:r>
                <a:endParaRPr lang="en-US" baseline="-2500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3962400" y="4495488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61" name="Group 67"/>
            <p:cNvGrpSpPr>
              <a:grpSpLocks/>
            </p:cNvGrpSpPr>
            <p:nvPr/>
          </p:nvGrpSpPr>
          <p:grpSpPr bwMode="auto">
            <a:xfrm>
              <a:off x="6172200" y="5943600"/>
              <a:ext cx="685800" cy="366162"/>
              <a:chOff x="3886200" y="4419600"/>
              <a:chExt cx="685800" cy="366162"/>
            </a:xfrm>
          </p:grpSpPr>
          <p:sp>
            <p:nvSpPr>
              <p:cNvPr id="18462" name="TextBox 68"/>
              <p:cNvSpPr txBox="1">
                <a:spLocks noChangeArrowheads="1"/>
              </p:cNvSpPr>
              <p:nvPr/>
            </p:nvSpPr>
            <p:spPr bwMode="auto">
              <a:xfrm>
                <a:off x="3886200" y="4419600"/>
                <a:ext cx="685800" cy="36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RD</a:t>
                </a:r>
                <a:endParaRPr lang="en-US" baseline="-2500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62400" y="4495287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- EFROM Intel 2176(2Kx8)</a:t>
            </a:r>
            <a:endParaRPr lang="en-AU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495800" cy="2543408"/>
          </a:xfrm>
        </p:spPr>
        <p:txBody>
          <a:bodyPr/>
          <a:lstStyle/>
          <a:p>
            <a:pPr eaLnBrk="1" hangingPunct="1"/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-A</a:t>
            </a:r>
            <a:r>
              <a:rPr lang="en-US" baseline="-25000"/>
              <a:t>10</a:t>
            </a:r>
            <a:r>
              <a:rPr lang="en-US"/>
              <a:t>: Tín hiệu địa chỉ</a:t>
            </a:r>
          </a:p>
          <a:p>
            <a:pPr eaLnBrk="1" hangingPunct="1"/>
            <a:r>
              <a:rPr lang="en-US"/>
              <a:t>O</a:t>
            </a:r>
            <a:r>
              <a:rPr lang="en-US" baseline="-25000"/>
              <a:t>0</a:t>
            </a:r>
            <a:r>
              <a:rPr lang="en-US"/>
              <a:t>-O</a:t>
            </a:r>
            <a:r>
              <a:rPr lang="en-US" baseline="-25000"/>
              <a:t>7</a:t>
            </a:r>
            <a:r>
              <a:rPr lang="en-US"/>
              <a:t>: Tín hiệu dữ liệu</a:t>
            </a:r>
          </a:p>
          <a:p>
            <a:pPr eaLnBrk="1" hangingPunct="1"/>
            <a:r>
              <a:rPr lang="en-US"/>
              <a:t>CS: chọn chíp </a:t>
            </a:r>
            <a:br>
              <a:rPr lang="en-US"/>
            </a:br>
            <a:r>
              <a:rPr lang="en-US"/>
              <a:t>(0-đọc,1-ghi)</a:t>
            </a:r>
          </a:p>
          <a:p>
            <a:pPr eaLnBrk="1" hangingPunct="1"/>
            <a:r>
              <a:rPr lang="en-US"/>
              <a:t>PD/PGM: Duy trì/Lập trình V</a:t>
            </a:r>
            <a:r>
              <a:rPr lang="en-US" baseline="-25000"/>
              <a:t>pp</a:t>
            </a:r>
            <a:r>
              <a:rPr lang="en-US"/>
              <a:t> = 25V</a:t>
            </a:r>
            <a:endParaRPr lang="en-AU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1"/>
            <a:ext cx="3200399" cy="39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3915008"/>
            <a:ext cx="57531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AU" dirty="0"/>
          </a:p>
        </p:txBody>
      </p:sp>
      <p:sp>
        <p:nvSpPr>
          <p:cNvPr id="22531" name="Content Placeholder 2"/>
          <p:cNvSpPr>
            <a:spLocks/>
          </p:cNvSpPr>
          <p:nvPr/>
        </p:nvSpPr>
        <p:spPr bwMode="auto">
          <a:xfrm>
            <a:off x="457200" y="1449388"/>
            <a:ext cx="4711700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Ánh xạ các tín hiệu địa chỉ thành tín hiệu chọn (kích hoạt) chíp nhớ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19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18</a:t>
            </a:r>
            <a:r>
              <a:rPr lang="en-US" sz="2200" b="0">
                <a:solidFill>
                  <a:schemeClr val="tx2"/>
                </a:solidFill>
              </a:rPr>
              <a:t>..A</a:t>
            </a:r>
            <a:r>
              <a:rPr lang="en-US" sz="2200" b="0" baseline="-25000">
                <a:solidFill>
                  <a:schemeClr val="tx2"/>
                </a:solidFill>
              </a:rPr>
              <a:t>n</a:t>
            </a:r>
            <a:r>
              <a:rPr lang="en-US" sz="2200" b="0">
                <a:solidFill>
                  <a:schemeClr val="tx2"/>
                </a:solidFill>
              </a:rPr>
              <a:t> </a:t>
            </a:r>
            <a:r>
              <a:rPr lang="en-US" sz="2200" b="0">
                <a:solidFill>
                  <a:schemeClr val="tx2"/>
                </a:solidFill>
                <a:sym typeface="Symbol" pitchFamily="18" charset="2"/>
              </a:rPr>
              <a:t> CS</a:t>
            </a:r>
            <a:r>
              <a:rPr lang="en-US" sz="2200" b="0" baseline="-2500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sz="2200" b="0">
                <a:solidFill>
                  <a:schemeClr val="tx2"/>
                </a:solidFill>
                <a:sym typeface="Symbol" pitchFamily="18" charset="2"/>
              </a:rPr>
              <a:t>,CS</a:t>
            </a:r>
            <a:r>
              <a:rPr lang="en-US" sz="2200" b="0" baseline="-2500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sz="2200" b="0">
                <a:solidFill>
                  <a:schemeClr val="tx2"/>
                </a:solidFill>
                <a:sym typeface="Symbol" pitchFamily="18" charset="2"/>
              </a:rPr>
              <a:t>,…,CS</a:t>
            </a:r>
            <a:r>
              <a:rPr lang="en-US" sz="2200" b="0" baseline="-25000">
                <a:solidFill>
                  <a:schemeClr val="tx2"/>
                </a:solidFill>
                <a:sym typeface="Symbol" pitchFamily="18" charset="2"/>
              </a:rPr>
              <a:t>n</a:t>
            </a:r>
            <a:endParaRPr lang="en-US" sz="2200" b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Giải mã đầy đủ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Sử dụng A</a:t>
            </a:r>
            <a:r>
              <a:rPr lang="en-US" sz="2200" b="0" baseline="-25000">
                <a:solidFill>
                  <a:schemeClr val="tx2"/>
                </a:solidFill>
              </a:rPr>
              <a:t>19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18</a:t>
            </a:r>
            <a:r>
              <a:rPr lang="en-US" sz="2200" b="0">
                <a:solidFill>
                  <a:schemeClr val="tx2"/>
                </a:solidFill>
              </a:rPr>
              <a:t>..A</a:t>
            </a:r>
            <a:r>
              <a:rPr lang="en-US" sz="2200" b="0" baseline="-25000">
                <a:solidFill>
                  <a:schemeClr val="tx2"/>
                </a:solidFill>
              </a:rPr>
              <a:t>n</a:t>
            </a:r>
            <a:endParaRPr lang="en-US" sz="2200" b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Tín hiệu đầu ra chọn duy nhất 1 mạch nhớ.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Giải mã rút gọn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Sử dụng A</a:t>
            </a:r>
            <a:r>
              <a:rPr lang="en-US" sz="2200" b="0" baseline="-25000">
                <a:solidFill>
                  <a:schemeClr val="tx2"/>
                </a:solidFill>
              </a:rPr>
              <a:t>19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18</a:t>
            </a:r>
            <a:r>
              <a:rPr lang="en-US" sz="2200" b="0">
                <a:solidFill>
                  <a:schemeClr val="tx2"/>
                </a:solidFill>
              </a:rPr>
              <a:t>..A</a:t>
            </a:r>
            <a:r>
              <a:rPr lang="en-US" sz="2200" b="0" baseline="-25000">
                <a:solidFill>
                  <a:schemeClr val="tx2"/>
                </a:solidFill>
              </a:rPr>
              <a:t>m</a:t>
            </a:r>
            <a:r>
              <a:rPr lang="en-US" sz="2200" b="0">
                <a:solidFill>
                  <a:schemeClr val="tx2"/>
                </a:solidFill>
              </a:rPr>
              <a:t>;m&gt;n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Tín hiệu đầu ra có thể chọn nhiều hơn 1 mạch nhớ.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en-US" sz="2400" b="0" baseline="-25000">
              <a:solidFill>
                <a:schemeClr val="tx2"/>
              </a:solidFill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200" b="0" baseline="-250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828800"/>
            <a:ext cx="1752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484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5638800" y="1752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r>
              <a:rPr lang="en-US" baseline="-25000"/>
              <a:t>19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84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8"/>
          <p:cNvSpPr txBox="1">
            <a:spLocks noChangeArrowheads="1"/>
          </p:cNvSpPr>
          <p:nvPr/>
        </p:nvSpPr>
        <p:spPr bwMode="auto">
          <a:xfrm>
            <a:off x="5638800" y="205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r>
              <a:rPr lang="en-US" baseline="-25000"/>
              <a:t>18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TextBox 10"/>
          <p:cNvSpPr txBox="1">
            <a:spLocks noChangeArrowheads="1"/>
          </p:cNvSpPr>
          <p:nvPr/>
        </p:nvSpPr>
        <p:spPr bwMode="auto">
          <a:xfrm>
            <a:off x="5638800" y="236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r>
              <a:rPr lang="en-US" baseline="-25000"/>
              <a:t>17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TextBox 12"/>
          <p:cNvSpPr txBox="1">
            <a:spLocks noChangeArrowheads="1"/>
          </p:cNvSpPr>
          <p:nvPr/>
        </p:nvSpPr>
        <p:spPr bwMode="auto">
          <a:xfrm>
            <a:off x="5715000" y="3200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58200" y="1981200"/>
            <a:ext cx="457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58200" y="2362200"/>
            <a:ext cx="457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58200" y="2971800"/>
            <a:ext cx="457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TextBox 31"/>
          <p:cNvSpPr txBox="1">
            <a:spLocks noChangeArrowheads="1"/>
          </p:cNvSpPr>
          <p:nvPr/>
        </p:nvSpPr>
        <p:spPr bwMode="auto">
          <a:xfrm>
            <a:off x="5638800" y="4114800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AU" baseline="-25000"/>
          </a:p>
        </p:txBody>
      </p:sp>
      <p:sp>
        <p:nvSpPr>
          <p:cNvPr id="40" name="Right Arrow 39"/>
          <p:cNvSpPr/>
          <p:nvPr/>
        </p:nvSpPr>
        <p:spPr>
          <a:xfrm>
            <a:off x="5943600" y="4267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46" name="TextBox 40"/>
          <p:cNvSpPr txBox="1">
            <a:spLocks noChangeArrowheads="1"/>
          </p:cNvSpPr>
          <p:nvPr/>
        </p:nvSpPr>
        <p:spPr bwMode="auto">
          <a:xfrm>
            <a:off x="5278438" y="48387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Các tín hiệu điều khiển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909050" cy="522288"/>
          </a:xfrm>
        </p:spPr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lôgic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AU" dirty="0"/>
          </a:p>
        </p:txBody>
      </p:sp>
      <p:sp>
        <p:nvSpPr>
          <p:cNvPr id="23555" name="Content Placeholder 2"/>
          <p:cNvSpPr>
            <a:spLocks/>
          </p:cNvSpPr>
          <p:nvPr/>
        </p:nvSpPr>
        <p:spPr bwMode="auto"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Chíp nhớ ROM 2K</a:t>
            </a:r>
            <a:r>
              <a:rPr lang="en-US" sz="2400" b="0">
                <a:solidFill>
                  <a:schemeClr val="tx2"/>
                </a:solidFill>
                <a:sym typeface="Symbol" pitchFamily="18" charset="2"/>
              </a:rPr>
              <a:t>8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  <a:sym typeface="Symbol" pitchFamily="18" charset="2"/>
              </a:rPr>
              <a:t>Khoảng</a:t>
            </a:r>
            <a:r>
              <a:rPr lang="en-US" sz="2200" b="0">
                <a:solidFill>
                  <a:schemeClr val="tx2"/>
                </a:solidFill>
                <a:sym typeface="Symbol" pitchFamily="18" charset="2"/>
              </a:rPr>
              <a:t> địa chỉ cấp: FF800FFFFF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Tín hiệu địa chỉ dùng để địa chỉ hóa các ô nhớ trong chip ROM 2K: 11bit (A</a:t>
            </a:r>
            <a:r>
              <a:rPr lang="en-US" sz="2400" b="0" baseline="-25000">
                <a:solidFill>
                  <a:schemeClr val="tx2"/>
                </a:solidFill>
              </a:rPr>
              <a:t>0</a:t>
            </a:r>
            <a:r>
              <a:rPr lang="en-US" sz="2400" b="0">
                <a:solidFill>
                  <a:schemeClr val="tx2"/>
                </a:solidFill>
              </a:rPr>
              <a:t>-A</a:t>
            </a:r>
            <a:r>
              <a:rPr lang="en-US" sz="2400" b="0" baseline="-25000">
                <a:solidFill>
                  <a:schemeClr val="tx2"/>
                </a:solidFill>
              </a:rPr>
              <a:t>10</a:t>
            </a:r>
            <a:r>
              <a:rPr lang="en-US" sz="2400" b="0">
                <a:solidFill>
                  <a:schemeClr val="tx2"/>
                </a:solidFill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Tín hiệu địa chỉ dùng để chọn chíp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19</a:t>
            </a:r>
            <a:r>
              <a:rPr lang="en-US" sz="2200" b="0">
                <a:solidFill>
                  <a:schemeClr val="tx2"/>
                </a:solidFill>
              </a:rPr>
              <a:t>…A</a:t>
            </a:r>
            <a:r>
              <a:rPr lang="en-US" sz="2200" b="0" baseline="-25000">
                <a:solidFill>
                  <a:schemeClr val="tx2"/>
                </a:solidFill>
              </a:rPr>
              <a:t>16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15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12</a:t>
            </a:r>
            <a:r>
              <a:rPr lang="en-US" sz="2200" b="0">
                <a:solidFill>
                  <a:schemeClr val="tx2"/>
                </a:solidFill>
              </a:rPr>
              <a:t>A</a:t>
            </a:r>
            <a:r>
              <a:rPr lang="en-US" sz="2200" b="0" baseline="-25000">
                <a:solidFill>
                  <a:schemeClr val="tx2"/>
                </a:solidFill>
              </a:rPr>
              <a:t>11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1111 1111 1000 0000 0000 </a:t>
            </a:r>
            <a:r>
              <a:rPr lang="en-US" sz="2200" b="0">
                <a:solidFill>
                  <a:schemeClr val="tx2"/>
                </a:solidFill>
                <a:sym typeface="Symbol" pitchFamily="18" charset="2"/>
              </a:rPr>
              <a:t> 1111 1111 1111 1111 1111</a:t>
            </a:r>
            <a:endParaRPr lang="en-US" sz="2200" b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200" b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200" b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CS = RD OR NOT((A</a:t>
            </a:r>
            <a:r>
              <a:rPr lang="en-US" sz="2400" b="0" baseline="-25000">
                <a:solidFill>
                  <a:schemeClr val="tx2"/>
                </a:solidFill>
              </a:rPr>
              <a:t>19</a:t>
            </a:r>
            <a:r>
              <a:rPr lang="en-US" sz="2400" b="0">
                <a:solidFill>
                  <a:schemeClr val="tx2"/>
                </a:solidFill>
              </a:rPr>
              <a:t>…A</a:t>
            </a:r>
            <a:r>
              <a:rPr lang="en-US" sz="2400" b="0" baseline="-25000">
                <a:solidFill>
                  <a:schemeClr val="tx2"/>
                </a:solidFill>
              </a:rPr>
              <a:t>16</a:t>
            </a:r>
            <a:r>
              <a:rPr lang="en-US" sz="2400" b="0">
                <a:solidFill>
                  <a:schemeClr val="tx2"/>
                </a:solidFill>
              </a:rPr>
              <a:t>A</a:t>
            </a:r>
            <a:r>
              <a:rPr lang="en-US" sz="2400" b="0" baseline="-25000">
                <a:solidFill>
                  <a:schemeClr val="tx2"/>
                </a:solidFill>
              </a:rPr>
              <a:t>15</a:t>
            </a:r>
            <a:r>
              <a:rPr lang="en-US" sz="2400" b="0">
                <a:solidFill>
                  <a:schemeClr val="tx2"/>
                </a:solidFill>
              </a:rPr>
              <a:t>A</a:t>
            </a:r>
            <a:r>
              <a:rPr lang="en-US" sz="2400" b="0" baseline="-25000">
                <a:solidFill>
                  <a:schemeClr val="tx2"/>
                </a:solidFill>
              </a:rPr>
              <a:t>12</a:t>
            </a:r>
            <a:r>
              <a:rPr lang="en-US" sz="2400" b="0">
                <a:solidFill>
                  <a:schemeClr val="tx2"/>
                </a:solidFill>
              </a:rPr>
              <a:t>A</a:t>
            </a:r>
            <a:r>
              <a:rPr lang="en-US" sz="2400" b="0" baseline="-25000">
                <a:solidFill>
                  <a:schemeClr val="tx2"/>
                </a:solidFill>
              </a:rPr>
              <a:t>11</a:t>
            </a:r>
            <a:r>
              <a:rPr lang="en-US" sz="2400" b="0">
                <a:solidFill>
                  <a:schemeClr val="tx2"/>
                </a:solidFill>
              </a:rPr>
              <a:t>)AND(IO/M))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3500" y="4191000"/>
            <a:ext cx="1435100" cy="762000"/>
            <a:chOff x="1333500" y="4191000"/>
            <a:chExt cx="1435100" cy="762000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892300" y="3632200"/>
              <a:ext cx="266700" cy="1384300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57" name="TextBox 4"/>
            <p:cNvSpPr txBox="1">
              <a:spLocks noChangeArrowheads="1"/>
            </p:cNvSpPr>
            <p:nvPr/>
          </p:nvSpPr>
          <p:spPr bwMode="auto">
            <a:xfrm>
              <a:off x="1397000" y="4572000"/>
              <a:ext cx="1371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NOT AND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909050" cy="522288"/>
          </a:xfrm>
        </p:spPr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lôgic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AU" dirty="0"/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19200"/>
            <a:ext cx="783907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02700" cy="522288"/>
          </a:xfrm>
        </p:spPr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lôgic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Ưu điểm</a:t>
            </a:r>
          </a:p>
          <a:p>
            <a:pPr lvl="1"/>
            <a:r>
              <a:rPr lang="en-AU"/>
              <a:t>Cho phép tạo mạch giải mã đầy đủ</a:t>
            </a:r>
          </a:p>
          <a:p>
            <a:pPr lvl="1"/>
            <a:r>
              <a:rPr lang="en-AU"/>
              <a:t>Tương đối đơn giản rẻ tiền khi chỉ cần 1 hoặc ít đầu ra.</a:t>
            </a:r>
          </a:p>
          <a:p>
            <a:r>
              <a:rPr lang="en-AU"/>
              <a:t>Nhược điểm:</a:t>
            </a:r>
          </a:p>
          <a:p>
            <a:pPr lvl="1"/>
            <a:r>
              <a:rPr lang="en-AU"/>
              <a:t>Cồng kềnh khi cần giải mã cho nhiều đầu ra do số mạch tăng nhanh.</a:t>
            </a:r>
          </a:p>
        </p:txBody>
      </p:sp>
    </p:spTree>
    <p:extLst>
      <p:ext uri="{BB962C8B-B14F-4D97-AF65-F5344CB8AC3E}">
        <p14:creationId xmlns:p14="http://schemas.microsoft.com/office/powerpoint/2010/main" val="282693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sp>
        <p:nvSpPr>
          <p:cNvPr id="25603" name="Content Placeholder 2"/>
          <p:cNvSpPr>
            <a:spLocks/>
          </p:cNvSpPr>
          <p:nvPr/>
        </p:nvSpPr>
        <p:spPr bwMode="auto">
          <a:xfrm>
            <a:off x="457200" y="1447800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74-138 mạch giải mã 3</a:t>
            </a:r>
            <a:r>
              <a:rPr lang="en-US" sz="2400" b="0">
                <a:solidFill>
                  <a:schemeClr val="tx2"/>
                </a:solidFill>
                <a:sym typeface="Symbol" pitchFamily="18" charset="2"/>
              </a:rPr>
              <a:t>8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  <a:sym typeface="Symbol" pitchFamily="18" charset="2"/>
              </a:rPr>
              <a:t>74-139 mạch giải mã </a:t>
            </a:r>
            <a:r>
              <a:rPr lang="en-US" sz="2400" b="0">
                <a:solidFill>
                  <a:schemeClr val="tx2"/>
                </a:solidFill>
              </a:rPr>
              <a:t>2</a:t>
            </a:r>
            <a:r>
              <a:rPr lang="en-US" sz="2400" b="0">
                <a:solidFill>
                  <a:schemeClr val="tx2"/>
                </a:solidFill>
                <a:sym typeface="Symbol" pitchFamily="18" charset="2"/>
              </a:rPr>
              <a:t>4</a:t>
            </a:r>
            <a:endParaRPr lang="en-US" sz="2400" b="0">
              <a:solidFill>
                <a:schemeClr val="tx2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49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952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sp>
        <p:nvSpPr>
          <p:cNvPr id="26627" name="Content Placeholder 2"/>
          <p:cNvSpPr>
            <a:spLocks/>
          </p:cNvSpPr>
          <p:nvPr/>
        </p:nvSpPr>
        <p:spPr bwMode="auto">
          <a:xfrm>
            <a:off x="457200" y="1447800"/>
            <a:ext cx="342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Bảng dữ liệu mạch giải mã 74LS138</a:t>
            </a:r>
            <a:endParaRPr lang="en-US" sz="2400" b="0">
              <a:solidFill>
                <a:schemeClr val="tx2"/>
              </a:solidFill>
              <a:sym typeface="Symbol" pitchFamily="18" charset="2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5243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11400"/>
            <a:ext cx="1981200" cy="39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57400"/>
            <a:ext cx="7308850" cy="406876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CPU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ghép</a:t>
            </a:r>
            <a:r>
              <a:rPr lang="en-US" b="1" dirty="0"/>
              <a:t> CPU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endParaRPr lang="en-US" b="1" dirty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phím</a:t>
            </a:r>
            <a:endParaRPr lang="en-US" b="1" dirty="0"/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r>
              <a:rPr lang="en-US" b="1" dirty="0"/>
              <a:t> LED</a:t>
            </a: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/>
          <a:lstStyle/>
          <a:p>
            <a:r>
              <a:rPr lang="en-US"/>
              <a:t>Chíp nhớ EPROM 4K</a:t>
            </a:r>
            <a:r>
              <a:rPr lang="en-US">
                <a:sym typeface="Symbol" pitchFamily="18" charset="2"/>
              </a:rPr>
              <a:t>8</a:t>
            </a:r>
          </a:p>
          <a:p>
            <a:pPr>
              <a:buClr>
                <a:schemeClr val="accent1"/>
              </a:buClr>
            </a:pPr>
            <a:r>
              <a:rPr lang="en-US">
                <a:sym typeface="Symbol" pitchFamily="18" charset="2"/>
              </a:rPr>
              <a:t>Khoảng</a:t>
            </a:r>
            <a:r>
              <a:rPr lang="en-US" sz="2200">
                <a:sym typeface="Symbol" pitchFamily="18" charset="2"/>
              </a:rPr>
              <a:t> địa chỉ cấp: F8000FFFFF (32KB)</a:t>
            </a:r>
          </a:p>
          <a:p>
            <a:r>
              <a:rPr lang="en-US"/>
              <a:t>Tín hiệu địa chỉ dùng để địa chỉ hóa các ô nhớ trong chip EPROM 4K: 12bit (A</a:t>
            </a:r>
            <a:r>
              <a:rPr lang="en-US" baseline="-25000"/>
              <a:t>0</a:t>
            </a:r>
            <a:r>
              <a:rPr lang="en-US"/>
              <a:t>-A</a:t>
            </a:r>
            <a:r>
              <a:rPr lang="en-US" baseline="-25000"/>
              <a:t>11</a:t>
            </a:r>
            <a:r>
              <a:rPr lang="en-US"/>
              <a:t>).</a:t>
            </a:r>
          </a:p>
          <a:p>
            <a:r>
              <a:rPr lang="en-US"/>
              <a:t>Tín hiệu địa chỉ dùng để chọn chíp: A</a:t>
            </a:r>
            <a:r>
              <a:rPr lang="en-US" baseline="-25000"/>
              <a:t>19</a:t>
            </a:r>
            <a:r>
              <a:rPr lang="en-US"/>
              <a:t>…A</a:t>
            </a:r>
            <a:r>
              <a:rPr lang="en-US" baseline="-25000"/>
              <a:t>16</a:t>
            </a:r>
            <a:r>
              <a:rPr lang="en-US"/>
              <a:t>A</a:t>
            </a:r>
            <a:r>
              <a:rPr lang="en-US" baseline="-25000"/>
              <a:t>15</a:t>
            </a:r>
            <a:r>
              <a:rPr lang="en-US"/>
              <a:t>…..A</a:t>
            </a:r>
            <a:r>
              <a:rPr lang="en-US" baseline="-25000"/>
              <a:t>12</a:t>
            </a:r>
          </a:p>
          <a:p>
            <a:pPr lvl="1"/>
            <a:r>
              <a:rPr lang="en-AU" sz="2000"/>
              <a:t>Các tín hiệu địa chỉ </a:t>
            </a:r>
            <a:r>
              <a:rPr lang="en-US" sz="2000"/>
              <a:t>A</a:t>
            </a:r>
            <a:r>
              <a:rPr lang="en-US" sz="2000" baseline="-25000"/>
              <a:t>12</a:t>
            </a:r>
            <a:r>
              <a:rPr lang="en-US" sz="2000"/>
              <a:t>A</a:t>
            </a:r>
            <a:r>
              <a:rPr lang="en-US" sz="2000" baseline="-25000"/>
              <a:t>13</a:t>
            </a:r>
            <a:r>
              <a:rPr lang="en-US" sz="2000"/>
              <a:t>A</a:t>
            </a:r>
            <a:r>
              <a:rPr lang="en-US" sz="2000" baseline="-25000"/>
              <a:t>14</a:t>
            </a:r>
            <a:r>
              <a:rPr lang="en-US" sz="2000"/>
              <a:t> thay đổi</a:t>
            </a:r>
            <a:r>
              <a:rPr lang="en-AU" sz="2000"/>
              <a:t>, còn các tín hiệu A</a:t>
            </a:r>
            <a:r>
              <a:rPr lang="en-AU" sz="2000" baseline="-25000"/>
              <a:t>15</a:t>
            </a:r>
            <a:r>
              <a:rPr lang="en-AU" sz="2000"/>
              <a:t>-A</a:t>
            </a:r>
            <a:r>
              <a:rPr lang="en-AU" sz="2000" baseline="-25000"/>
              <a:t>19</a:t>
            </a:r>
            <a:r>
              <a:rPr lang="en-AU" sz="2000"/>
              <a:t> không thay đổi và luôn bằng 1.</a:t>
            </a:r>
          </a:p>
          <a:p>
            <a:pPr marL="457200" lvl="1" indent="0">
              <a:buNone/>
            </a:pPr>
            <a:r>
              <a:rPr lang="en-AU" sz="2000">
                <a:sym typeface="Wingdings" pitchFamily="2" charset="2"/>
              </a:rPr>
              <a:t> </a:t>
            </a:r>
            <a:r>
              <a:rPr lang="en-US" sz="2000"/>
              <a:t>A</a:t>
            </a:r>
            <a:r>
              <a:rPr lang="en-US" sz="2000" baseline="-25000"/>
              <a:t>12</a:t>
            </a:r>
            <a:r>
              <a:rPr lang="en-US" sz="2000"/>
              <a:t>A</a:t>
            </a:r>
            <a:r>
              <a:rPr lang="en-US" sz="2000" baseline="-25000"/>
              <a:t>13</a:t>
            </a:r>
            <a:r>
              <a:rPr lang="en-US" sz="2000"/>
              <a:t>A</a:t>
            </a:r>
            <a:r>
              <a:rPr lang="en-US" sz="2000" baseline="-25000"/>
              <a:t>14</a:t>
            </a:r>
            <a:r>
              <a:rPr lang="en-US" sz="2000"/>
              <a:t> đưa vào các đầu vào A, B, C của mạch giải mã, còn </a:t>
            </a:r>
            <a:r>
              <a:rPr lang="en-AU" sz="2000"/>
              <a:t>c</a:t>
            </a:r>
            <a:r>
              <a:rPr lang="vi-VN" sz="2000"/>
              <a:t>ác  tín  hiệu địa  chỉ  còn  lại  A</a:t>
            </a:r>
            <a:r>
              <a:rPr lang="vi-VN" sz="2000" baseline="-25000"/>
              <a:t>15</a:t>
            </a:r>
            <a:r>
              <a:rPr lang="vi-VN" sz="2000"/>
              <a:t>-A</a:t>
            </a:r>
            <a:r>
              <a:rPr lang="vi-VN" sz="2000" baseline="-25000"/>
              <a:t>19</a:t>
            </a:r>
            <a:r>
              <a:rPr lang="vi-VN" sz="2000"/>
              <a:t>  và  tín  hiệu điều  khiển</a:t>
            </a:r>
            <a:r>
              <a:rPr lang="en-AU" sz="2000"/>
              <a:t> </a:t>
            </a:r>
            <a:r>
              <a:rPr lang="vi-VN" sz="2000"/>
              <a:t>IO/</a:t>
            </a:r>
            <a:r>
              <a:rPr lang="en-AU" sz="2000"/>
              <a:t>M </a:t>
            </a:r>
            <a:r>
              <a:rPr lang="vi-VN" sz="2000"/>
              <a:t>được nối vào tín hiệu điều khiển của 74LS138 (G2A, G2B). Tín hiệu G1 luôn ở mức lô-gíc 1. Các đầu ra của 74LS138 được nối lần lượt với các mạch nhớ ứng với dải địa chỉ gán trước.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80728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pic>
        <p:nvPicPr>
          <p:cNvPr id="27651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8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Ưu điểm</a:t>
            </a:r>
          </a:p>
          <a:p>
            <a:pPr lvl="1"/>
            <a:r>
              <a:rPr lang="en-AU"/>
              <a:t>Cho phép tạo mạch giải mã đầy đủ</a:t>
            </a:r>
          </a:p>
          <a:p>
            <a:pPr lvl="1"/>
            <a:r>
              <a:rPr lang="en-AU"/>
              <a:t>Cho phép tạo mạch giải mã chấp nhận một số hạn chế đầu vào và tạo ra một số hạn chế tín hiệu chọn mạch đầu ra.</a:t>
            </a:r>
          </a:p>
          <a:p>
            <a:r>
              <a:rPr lang="en-AU"/>
              <a:t>Nhược điểm:</a:t>
            </a:r>
          </a:p>
          <a:p>
            <a:pPr lvl="1"/>
            <a:r>
              <a:rPr lang="en-AU"/>
              <a:t>Không thích hợp với mạch giải mã cần chấp nhận một số lượng lớn tín hiệu đầu vào và sinh ra nhiều tín hiệu đầu ra.</a:t>
            </a:r>
          </a:p>
          <a:p>
            <a:pPr marL="457200" lvl="1" indent="0">
              <a:buNone/>
            </a:pPr>
            <a:r>
              <a:rPr lang="en-AU">
                <a:sym typeface="Wingdings" pitchFamily="2" charset="2"/>
              </a:rPr>
              <a:t> Cần sử dụng bổ sung mạch logic phụ thì mạch tích hợp mới có thể cho phép giải mã đầy đủ.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69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nhớ ROM/PROM có thể được sử dụng làm bộ giải mã do:</a:t>
            </a:r>
          </a:p>
          <a:p>
            <a:pPr lvl="1"/>
            <a:r>
              <a:rPr lang="en-AU"/>
              <a:t>Chấp nhận một nhóm tín hiệu địa chỉ và điều khiển đầu vào</a:t>
            </a:r>
          </a:p>
          <a:p>
            <a:pPr lvl="1"/>
            <a:r>
              <a:rPr lang="en-AU"/>
              <a:t>Sinh ra một nhóm các tín hiệu dữ liệu đầu ra; </a:t>
            </a:r>
            <a:r>
              <a:rPr lang="vi-VN"/>
              <a:t>Trạng thái của</a:t>
            </a:r>
            <a:r>
              <a:rPr lang="en-AU"/>
              <a:t> </a:t>
            </a:r>
            <a:r>
              <a:rPr lang="vi-VN"/>
              <a:t>các tín hiệu dữ liệu này tùy thuộc vào giá trị được lưu vào trong ROM trước đó.</a:t>
            </a:r>
            <a:endParaRPr lang="en-AU"/>
          </a:p>
          <a:p>
            <a:pPr lvl="1"/>
            <a:r>
              <a:rPr lang="vi-VN"/>
              <a:t>Nếu các tín hiệu </a:t>
            </a:r>
            <a:r>
              <a:rPr lang="en-AU"/>
              <a:t>dữ liệu đầu ra</a:t>
            </a:r>
            <a:r>
              <a:rPr lang="vi-VN"/>
              <a:t> loại trừ lẫn nhau thì </a:t>
            </a:r>
            <a:r>
              <a:rPr lang="en-AU"/>
              <a:t>chúng</a:t>
            </a:r>
            <a:r>
              <a:rPr lang="vi-VN"/>
              <a:t> có thể được dùng làm các tín hiệu chọn vi mạch nhớ.</a:t>
            </a:r>
            <a:endParaRPr lang="en-AU"/>
          </a:p>
          <a:p>
            <a:pPr lvl="1"/>
            <a:r>
              <a:rPr lang="en-AU"/>
              <a:t>Ví dụ: sử dụng </a:t>
            </a:r>
            <a:r>
              <a:rPr lang="vi-VN"/>
              <a:t>PROM 256 byte để làm bộ giải mã</a:t>
            </a:r>
            <a:r>
              <a:rPr lang="en-AU"/>
              <a:t> cho các chíp nhớ 2732 4Kx8 vào không gian địa chỉ F8000-FFFFF.</a:t>
            </a:r>
          </a:p>
          <a:p>
            <a:pPr lvl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40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56650" cy="1257300"/>
          </a:xfrm>
        </p:spPr>
        <p:txBody>
          <a:bodyPr/>
          <a:lstStyle/>
          <a:p>
            <a:r>
              <a:rPr lang="en-AU"/>
              <a:t>Mẫu dữ liệu ghi vào PROM 256 bytes:</a:t>
            </a:r>
          </a:p>
          <a:p>
            <a:pPr lvl="1"/>
            <a:r>
              <a:rPr lang="en-AU"/>
              <a:t>Chỉ 8 ô nhớ (nằm trên đường chéo) lưu giá trị ở mức thấp (00)</a:t>
            </a:r>
          </a:p>
          <a:p>
            <a:pPr lvl="1"/>
            <a:r>
              <a:rPr lang="en-AU"/>
              <a:t>Còn tất cả các ô nhớ khác giá trị ở mức cao (FF)</a:t>
            </a:r>
          </a:p>
          <a:p>
            <a:pPr lvl="1"/>
            <a:endParaRPr lang="en-A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81300"/>
            <a:ext cx="8725699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9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PROM</a:t>
            </a:r>
            <a:endParaRPr lang="en-AU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70961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  <a:r>
              <a:rPr lang="en-AU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</a:t>
            </a:r>
            <a:r>
              <a:rPr lang="en-US" dirty="0"/>
              <a:t> </a:t>
            </a:r>
            <a:r>
              <a:rPr lang="en-US" dirty="0" err="1"/>
              <a:t>b.nhớ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56650" cy="4525963"/>
          </a:xfrm>
        </p:spPr>
        <p:txBody>
          <a:bodyPr/>
          <a:lstStyle/>
          <a:p>
            <a:r>
              <a:rPr lang="en-AU"/>
              <a:t>Ưu điểm</a:t>
            </a:r>
          </a:p>
          <a:p>
            <a:pPr lvl="1"/>
            <a:r>
              <a:rPr lang="en-AU"/>
              <a:t>Cho phép tạo mạch giải mã đầy đủ mà không cần phải sử dụng mạch phụ trợ </a:t>
            </a:r>
            <a:r>
              <a:rPr lang="en-AU">
                <a:sym typeface="Wingdings" pitchFamily="2" charset="2"/>
              </a:rPr>
              <a:t> giảm kích thước bộ giải mã.</a:t>
            </a:r>
            <a:endParaRPr lang="en-AU"/>
          </a:p>
          <a:p>
            <a:pPr lvl="1"/>
            <a:r>
              <a:rPr lang="en-AU"/>
              <a:t>Cho phép tạo mạch giải mã chấp nhận nhiều tín hiệu đầu vào và tạo ra một lớn tín hiệu chọn mạch đầu ra.</a:t>
            </a:r>
          </a:p>
          <a:p>
            <a:pPr lvl="1"/>
            <a:r>
              <a:rPr lang="en-AU"/>
              <a:t>D</a:t>
            </a:r>
            <a:r>
              <a:rPr lang="vi-VN"/>
              <a:t>ễ dàng thay đổi địa chỉ của các mạch nhớ bằng cách thay đổi vị trí và giá trị dữ liệu trong mạch nhớ giải mã ROM.</a:t>
            </a:r>
            <a:endParaRPr lang="en-AU"/>
          </a:p>
          <a:p>
            <a:r>
              <a:rPr lang="en-AU"/>
              <a:t>Nhược điểm:</a:t>
            </a:r>
          </a:p>
        </p:txBody>
      </p:sp>
    </p:spTree>
    <p:extLst>
      <p:ext uri="{BB962C8B-B14F-4D97-AF65-F5344CB8AC3E}">
        <p14:creationId xmlns:p14="http://schemas.microsoft.com/office/powerpoint/2010/main" val="187822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6.3.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CPU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AU" dirty="0"/>
          </a:p>
        </p:txBody>
      </p:sp>
      <p:grpSp>
        <p:nvGrpSpPr>
          <p:cNvPr id="29699" name="Group 28"/>
          <p:cNvGrpSpPr>
            <a:grpSpLocks/>
          </p:cNvGrpSpPr>
          <p:nvPr/>
        </p:nvGrpSpPr>
        <p:grpSpPr bwMode="auto">
          <a:xfrm>
            <a:off x="762000" y="1676400"/>
            <a:ext cx="7924800" cy="4359275"/>
            <a:chOff x="609600" y="1295400"/>
            <a:chExt cx="7924800" cy="4359276"/>
          </a:xfrm>
        </p:grpSpPr>
        <p:grpSp>
          <p:nvGrpSpPr>
            <p:cNvPr id="29700" name="Group 5"/>
            <p:cNvGrpSpPr>
              <a:grpSpLocks/>
            </p:cNvGrpSpPr>
            <p:nvPr/>
          </p:nvGrpSpPr>
          <p:grpSpPr bwMode="auto">
            <a:xfrm>
              <a:off x="609600" y="1676400"/>
              <a:ext cx="1219200" cy="3657600"/>
              <a:chOff x="2895600" y="2286000"/>
              <a:chExt cx="1219200" cy="1828800"/>
            </a:xfrm>
          </p:grpSpPr>
          <p:sp>
            <p:nvSpPr>
              <p:cNvPr id="29720" name="TextBox 3"/>
              <p:cNvSpPr txBox="1">
                <a:spLocks noChangeArrowheads="1"/>
              </p:cNvSpPr>
              <p:nvPr/>
            </p:nvSpPr>
            <p:spPr bwMode="auto">
              <a:xfrm>
                <a:off x="2933700" y="2969419"/>
                <a:ext cx="11430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/>
                  <a:t>CPU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95600" y="2286000"/>
                <a:ext cx="1219200" cy="18288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9701" name="TextBox 7"/>
            <p:cNvSpPr txBox="1">
              <a:spLocks noChangeArrowheads="1"/>
            </p:cNvSpPr>
            <p:nvPr/>
          </p:nvSpPr>
          <p:spPr bwMode="auto">
            <a:xfrm>
              <a:off x="3322638" y="1603375"/>
              <a:ext cx="17145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Giao tiếp bộ nhớ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5488" y="1295400"/>
              <a:ext cx="18288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03" name="TextBox 9"/>
            <p:cNvSpPr txBox="1">
              <a:spLocks noChangeArrowheads="1"/>
            </p:cNvSpPr>
            <p:nvPr/>
          </p:nvSpPr>
          <p:spPr bwMode="auto">
            <a:xfrm>
              <a:off x="3419475" y="4537076"/>
              <a:ext cx="15335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Giao tiếp vào/ra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8038" y="4267201"/>
              <a:ext cx="16764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05" name="TextBox 11"/>
            <p:cNvSpPr txBox="1">
              <a:spLocks noChangeArrowheads="1"/>
            </p:cNvSpPr>
            <p:nvPr/>
          </p:nvSpPr>
          <p:spPr bwMode="auto">
            <a:xfrm>
              <a:off x="6543675" y="1789113"/>
              <a:ext cx="1685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Bộ nhớ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2238" y="1600200"/>
              <a:ext cx="18288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24600" y="4191001"/>
              <a:ext cx="19812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08" name="TextBox 15"/>
            <p:cNvSpPr txBox="1">
              <a:spLocks noChangeArrowheads="1"/>
            </p:cNvSpPr>
            <p:nvPr/>
          </p:nvSpPr>
          <p:spPr bwMode="auto">
            <a:xfrm>
              <a:off x="6096000" y="4343401"/>
              <a:ext cx="24288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Các thiết bị vào/ra</a:t>
              </a:r>
            </a:p>
          </p:txBody>
        </p:sp>
        <p:sp>
          <p:nvSpPr>
            <p:cNvPr id="17" name="Left-Right Arrow 16"/>
            <p:cNvSpPr/>
            <p:nvPr/>
          </p:nvSpPr>
          <p:spPr>
            <a:xfrm>
              <a:off x="1905000" y="3276600"/>
              <a:ext cx="6629400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5105400" y="1828800"/>
              <a:ext cx="13716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1828800" y="2133600"/>
              <a:ext cx="14478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7086600" y="2438400"/>
              <a:ext cx="381000" cy="914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1828800" y="4572001"/>
              <a:ext cx="1447800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4038600" y="3657601"/>
              <a:ext cx="381000" cy="6096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Left-Right Arrow 23"/>
            <p:cNvSpPr/>
            <p:nvPr/>
          </p:nvSpPr>
          <p:spPr>
            <a:xfrm>
              <a:off x="5105400" y="4648201"/>
              <a:ext cx="10668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16" name="TextBox 24"/>
            <p:cNvSpPr txBox="1">
              <a:spLocks noChangeArrowheads="1"/>
            </p:cNvSpPr>
            <p:nvPr/>
          </p:nvSpPr>
          <p:spPr bwMode="auto">
            <a:xfrm>
              <a:off x="3505200" y="2895600"/>
              <a:ext cx="2428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Dữ liệu</a:t>
              </a:r>
            </a:p>
          </p:txBody>
        </p:sp>
        <p:sp>
          <p:nvSpPr>
            <p:cNvPr id="29717" name="TextBox 25"/>
            <p:cNvSpPr txBox="1">
              <a:spLocks noChangeArrowheads="1"/>
            </p:cNvSpPr>
            <p:nvPr/>
          </p:nvSpPr>
          <p:spPr bwMode="auto">
            <a:xfrm>
              <a:off x="4724400" y="1447800"/>
              <a:ext cx="2428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Địa chỉ</a:t>
              </a:r>
            </a:p>
          </p:txBody>
        </p:sp>
        <p:sp>
          <p:nvSpPr>
            <p:cNvPr id="29718" name="TextBox 26"/>
            <p:cNvSpPr txBox="1">
              <a:spLocks noChangeArrowheads="1"/>
            </p:cNvSpPr>
            <p:nvPr/>
          </p:nvSpPr>
          <p:spPr bwMode="auto">
            <a:xfrm>
              <a:off x="1895475" y="1828800"/>
              <a:ext cx="1533525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Địa chỉ </a:t>
              </a:r>
            </a:p>
            <a:p>
              <a:pPr algn="ctr" eaLnBrk="1" hangingPunct="1"/>
              <a:r>
                <a:rPr lang="en-US" sz="2000"/>
                <a:t>&amp;</a:t>
              </a:r>
            </a:p>
            <a:p>
              <a:pPr algn="ctr" eaLnBrk="1" hangingPunct="1"/>
              <a:r>
                <a:rPr lang="en-US" sz="2000"/>
                <a:t> Điều khiển</a:t>
              </a:r>
            </a:p>
          </p:txBody>
        </p:sp>
        <p:sp>
          <p:nvSpPr>
            <p:cNvPr id="29719" name="TextBox 27"/>
            <p:cNvSpPr txBox="1">
              <a:spLocks noChangeArrowheads="1"/>
            </p:cNvSpPr>
            <p:nvPr/>
          </p:nvSpPr>
          <p:spPr bwMode="auto">
            <a:xfrm>
              <a:off x="1981200" y="4343401"/>
              <a:ext cx="144780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Địa chỉ IO</a:t>
              </a:r>
            </a:p>
            <a:p>
              <a:pPr algn="ctr" eaLnBrk="1" hangingPunct="1"/>
              <a:r>
                <a:rPr lang="en-US" sz="2000"/>
                <a:t>&amp;</a:t>
              </a:r>
            </a:p>
            <a:p>
              <a:pPr algn="ctr" eaLnBrk="1" hangingPunct="1"/>
              <a:r>
                <a:rPr lang="en-US" sz="2000"/>
                <a:t>Điều khiển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6.3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CPU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AU" dirty="0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055813" y="1447803"/>
            <a:ext cx="5638800" cy="4632325"/>
            <a:chOff x="3200400" y="1311476"/>
            <a:chExt cx="5638800" cy="4632124"/>
          </a:xfrm>
        </p:grpSpPr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6781800" y="4800600"/>
              <a:ext cx="2057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   Điều khiển I/O</a:t>
              </a:r>
            </a:p>
          </p:txBody>
        </p: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3200400" y="1311476"/>
              <a:ext cx="5412260" cy="4632124"/>
              <a:chOff x="2895601" y="1311476"/>
              <a:chExt cx="5717059" cy="46321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42768" y="2057569"/>
                <a:ext cx="2669628" cy="38860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49641" y="2606820"/>
                <a:ext cx="2020668" cy="64608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 err="1">
                    <a:latin typeface="Arial" pitchFamily="34" charset="0"/>
                    <a:cs typeface="+mn-cs"/>
                  </a:rPr>
                  <a:t>Thanh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ghi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đệm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dữ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liệu</a:t>
                </a: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49641" y="3444983"/>
                <a:ext cx="2020668" cy="64608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 err="1">
                    <a:latin typeface="Arial" pitchFamily="34" charset="0"/>
                    <a:cs typeface="+mn-cs"/>
                  </a:rPr>
                  <a:t>Thanh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ghi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trạng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thái</a:t>
                </a: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49641" y="4257748"/>
                <a:ext cx="2020668" cy="64608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 err="1">
                    <a:latin typeface="Arial" pitchFamily="34" charset="0"/>
                    <a:cs typeface="+mn-cs"/>
                  </a:rPr>
                  <a:t>Điều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khiển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giao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thức</a:t>
                </a:r>
                <a:r>
                  <a:rPr lang="en-US" dirty="0">
                    <a:latin typeface="Arial" pitchFamily="34" charset="0"/>
                    <a:cs typeface="+mn-cs"/>
                  </a:rPr>
                  <a:t> 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vào</a:t>
                </a:r>
                <a:r>
                  <a:rPr lang="en-US" dirty="0">
                    <a:latin typeface="Arial" pitchFamily="34" charset="0"/>
                    <a:cs typeface="+mn-cs"/>
                  </a:rPr>
                  <a:t>/</a:t>
                </a:r>
                <a:r>
                  <a:rPr lang="en-US" dirty="0" err="1">
                    <a:latin typeface="Arial" pitchFamily="34" charset="0"/>
                    <a:cs typeface="+mn-cs"/>
                  </a:rPr>
                  <a:t>ra</a:t>
                </a: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3" name="Left-Right Arrow 32"/>
              <p:cNvSpPr/>
              <p:nvPr/>
            </p:nvSpPr>
            <p:spPr>
              <a:xfrm>
                <a:off x="2895601" y="2819536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TextBox 8"/>
              <p:cNvSpPr txBox="1">
                <a:spLocks noChangeArrowheads="1"/>
              </p:cNvSpPr>
              <p:nvPr/>
            </p:nvSpPr>
            <p:spPr bwMode="auto">
              <a:xfrm>
                <a:off x="2971801" y="2438400"/>
                <a:ext cx="1295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Dữ liệu</a:t>
                </a:r>
              </a:p>
            </p:txBody>
          </p:sp>
          <p:sp>
            <p:nvSpPr>
              <p:cNvPr id="35" name="Left-Right Arrow 34"/>
              <p:cNvSpPr/>
              <p:nvPr/>
            </p:nvSpPr>
            <p:spPr>
              <a:xfrm>
                <a:off x="2895601" y="3810093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2971801" y="3429000"/>
                <a:ext cx="1295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Địa chỉ</a:t>
                </a:r>
              </a:p>
            </p:txBody>
          </p:sp>
          <p:sp>
            <p:nvSpPr>
              <p:cNvPr id="37" name="Left-Right Arrow 36"/>
              <p:cNvSpPr/>
              <p:nvPr/>
            </p:nvSpPr>
            <p:spPr>
              <a:xfrm>
                <a:off x="2895601" y="5029240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TextBox 12"/>
              <p:cNvSpPr txBox="1">
                <a:spLocks noChangeArrowheads="1"/>
              </p:cNvSpPr>
              <p:nvPr/>
            </p:nvSpPr>
            <p:spPr bwMode="auto">
              <a:xfrm>
                <a:off x="2971801" y="4648200"/>
                <a:ext cx="1295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Điều khiển</a:t>
                </a:r>
              </a:p>
            </p:txBody>
          </p:sp>
          <p:sp>
            <p:nvSpPr>
              <p:cNvPr id="39" name="TextBox 13"/>
              <p:cNvSpPr txBox="1">
                <a:spLocks noChangeArrowheads="1"/>
              </p:cNvSpPr>
              <p:nvPr/>
            </p:nvSpPr>
            <p:spPr bwMode="auto">
              <a:xfrm>
                <a:off x="2897660" y="1311476"/>
                <a:ext cx="152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Phía CPU</a:t>
                </a:r>
              </a:p>
            </p:txBody>
          </p:sp>
          <p:sp>
            <p:nvSpPr>
              <p:cNvPr id="40" name="Left-Right Arrow 39"/>
              <p:cNvSpPr/>
              <p:nvPr/>
            </p:nvSpPr>
            <p:spPr>
              <a:xfrm>
                <a:off x="7012397" y="2911607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TextBox 17"/>
              <p:cNvSpPr txBox="1">
                <a:spLocks noChangeArrowheads="1"/>
              </p:cNvSpPr>
              <p:nvPr/>
            </p:nvSpPr>
            <p:spPr bwMode="auto">
              <a:xfrm>
                <a:off x="7088660" y="2530676"/>
                <a:ext cx="1295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Cổng vào</a:t>
                </a:r>
              </a:p>
            </p:txBody>
          </p:sp>
          <p:sp>
            <p:nvSpPr>
              <p:cNvPr id="42" name="Left-Right Arrow 41"/>
              <p:cNvSpPr/>
              <p:nvPr/>
            </p:nvSpPr>
            <p:spPr>
              <a:xfrm>
                <a:off x="7012397" y="3902164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TextBox 19"/>
              <p:cNvSpPr txBox="1">
                <a:spLocks noChangeArrowheads="1"/>
              </p:cNvSpPr>
              <p:nvPr/>
            </p:nvSpPr>
            <p:spPr bwMode="auto">
              <a:xfrm>
                <a:off x="7088660" y="3521276"/>
                <a:ext cx="1295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Cổng ra</a:t>
                </a:r>
              </a:p>
            </p:txBody>
          </p:sp>
          <p:sp>
            <p:nvSpPr>
              <p:cNvPr id="44" name="Left-Right Arrow 43"/>
              <p:cNvSpPr/>
              <p:nvPr/>
            </p:nvSpPr>
            <p:spPr>
              <a:xfrm>
                <a:off x="7012397" y="5121311"/>
                <a:ext cx="1371706" cy="45718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TextBox 22"/>
              <p:cNvSpPr txBox="1">
                <a:spLocks noChangeArrowheads="1"/>
              </p:cNvSpPr>
              <p:nvPr/>
            </p:nvSpPr>
            <p:spPr bwMode="auto">
              <a:xfrm>
                <a:off x="7088660" y="1387676"/>
                <a:ext cx="1524000" cy="646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Phía thiết bị I/O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011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6.3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địa</a:t>
            </a:r>
            <a:r>
              <a:rPr lang="en-US" sz="2500" dirty="0"/>
              <a:t> </a:t>
            </a:r>
            <a:r>
              <a:rPr lang="en-US" sz="2500" dirty="0" err="1"/>
              <a:t>chỉ</a:t>
            </a:r>
            <a:endParaRPr lang="en-AU" sz="2500" dirty="0"/>
          </a:p>
        </p:txBody>
      </p:sp>
      <p:sp>
        <p:nvSpPr>
          <p:cNvPr id="30723" name="Content Placeholder 2"/>
          <p:cNvSpPr>
            <a:spLocks/>
          </p:cNvSpPr>
          <p:nvPr/>
        </p:nvSpPr>
        <p:spPr bwMode="auto">
          <a:xfrm>
            <a:off x="609600" y="1600200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Thiết bị vào/ra có không gian địa chỉ tách biệt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en-US" sz="2400" b="0">
              <a:solidFill>
                <a:schemeClr val="tx2"/>
              </a:solidFill>
            </a:endParaRPr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4876800" y="1600200"/>
            <a:ext cx="396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400" b="0">
                <a:solidFill>
                  <a:schemeClr val="tx2"/>
                </a:solidFill>
              </a:rPr>
              <a:t>Thiết bị vào/ra dùng chung không gian địa chỉ với bộ nhớ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657600"/>
            <a:ext cx="152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3581400"/>
            <a:ext cx="1524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36576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5029200"/>
            <a:ext cx="1524000" cy="3667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pitchFamily="34" charset="0"/>
              </a:rPr>
              <a:t>Đ/C vào </a:t>
            </a:r>
            <a:r>
              <a:rPr lang="en-US" dirty="0" err="1">
                <a:latin typeface="Arial" pitchFamily="34" charset="0"/>
              </a:rPr>
              <a:t>ra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762000" y="3276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00000</a:t>
            </a:r>
          </a:p>
        </p:txBody>
      </p:sp>
      <p:sp>
        <p:nvSpPr>
          <p:cNvPr id="30730" name="TextBox 10"/>
          <p:cNvSpPr txBox="1">
            <a:spLocks noChangeArrowheads="1"/>
          </p:cNvSpPr>
          <p:nvPr/>
        </p:nvSpPr>
        <p:spPr bwMode="auto">
          <a:xfrm>
            <a:off x="2743200" y="3276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0000</a:t>
            </a:r>
          </a:p>
        </p:txBody>
      </p:sp>
      <p:sp>
        <p:nvSpPr>
          <p:cNvPr id="30731" name="TextBox 11"/>
          <p:cNvSpPr txBox="1">
            <a:spLocks noChangeArrowheads="1"/>
          </p:cNvSpPr>
          <p:nvPr/>
        </p:nvSpPr>
        <p:spPr bwMode="auto">
          <a:xfrm>
            <a:off x="6858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FFFFF</a:t>
            </a:r>
          </a:p>
        </p:txBody>
      </p:sp>
      <p:sp>
        <p:nvSpPr>
          <p:cNvPr id="30732" name="TextBox 12"/>
          <p:cNvSpPr txBox="1">
            <a:spLocks noChangeArrowheads="1"/>
          </p:cNvSpPr>
          <p:nvPr/>
        </p:nvSpPr>
        <p:spPr bwMode="auto">
          <a:xfrm>
            <a:off x="2667000" y="4724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FFFF</a:t>
            </a:r>
          </a:p>
        </p:txBody>
      </p:sp>
      <p:sp>
        <p:nvSpPr>
          <p:cNvPr id="30733" name="TextBox 13"/>
          <p:cNvSpPr txBox="1">
            <a:spLocks noChangeArrowheads="1"/>
          </p:cNvSpPr>
          <p:nvPr/>
        </p:nvSpPr>
        <p:spPr bwMode="auto">
          <a:xfrm>
            <a:off x="5257800" y="3200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00000</a:t>
            </a:r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51816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FFFFF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297488" cy="4678363"/>
          </a:xfrm>
        </p:spPr>
        <p:txBody>
          <a:bodyPr/>
          <a:lstStyle/>
          <a:p>
            <a:pPr eaLnBrk="1" hangingPunct="1"/>
            <a:r>
              <a:rPr lang="en-AU"/>
              <a:t>VXL 8088 có có 40 chân tín hiệu, gồm các nhóm:</a:t>
            </a:r>
          </a:p>
          <a:p>
            <a:pPr lvl="1" eaLnBrk="1" hangingPunct="1"/>
            <a:r>
              <a:rPr lang="en-AU"/>
              <a:t>Nhóm tín hiệu địa chỉ:</a:t>
            </a:r>
          </a:p>
          <a:p>
            <a:pPr lvl="2" eaLnBrk="1" hangingPunct="1"/>
            <a:r>
              <a:rPr lang="en-AU" sz="1800"/>
              <a:t>AD</a:t>
            </a:r>
            <a:r>
              <a:rPr lang="en-AU" sz="1800" baseline="-25000"/>
              <a:t>0</a:t>
            </a:r>
            <a:r>
              <a:rPr lang="en-AU" sz="1800"/>
              <a:t>-AD</a:t>
            </a:r>
            <a:r>
              <a:rPr lang="en-AU" sz="1800" baseline="-25000"/>
              <a:t>7</a:t>
            </a:r>
            <a:r>
              <a:rPr lang="en-AU" sz="1800"/>
              <a:t>: 8 chân dồn kênh cho phần thấp bus A và bus D ;</a:t>
            </a:r>
          </a:p>
          <a:p>
            <a:pPr lvl="2" eaLnBrk="1" hangingPunct="1"/>
            <a:r>
              <a:rPr lang="en-AU" sz="1800"/>
              <a:t>A</a:t>
            </a:r>
            <a:r>
              <a:rPr lang="en-AU" sz="1800" baseline="-25000"/>
              <a:t>8</a:t>
            </a:r>
            <a:r>
              <a:rPr lang="en-AU" sz="1800"/>
              <a:t>-A</a:t>
            </a:r>
            <a:r>
              <a:rPr lang="en-AU" sz="1800" baseline="-25000"/>
              <a:t>15</a:t>
            </a:r>
            <a:r>
              <a:rPr lang="en-AU" sz="1800"/>
              <a:t>: 8 chân tín hiệu phân cao bus A</a:t>
            </a:r>
          </a:p>
          <a:p>
            <a:pPr lvl="2" eaLnBrk="1" hangingPunct="1"/>
            <a:r>
              <a:rPr lang="en-AU" sz="1800"/>
              <a:t>A</a:t>
            </a:r>
            <a:r>
              <a:rPr lang="en-AU" sz="1800" baseline="-25000"/>
              <a:t>16</a:t>
            </a:r>
            <a:r>
              <a:rPr lang="en-AU" sz="1800"/>
              <a:t>/S</a:t>
            </a:r>
            <a:r>
              <a:rPr lang="en-AU" sz="1800" baseline="-25000"/>
              <a:t>3</a:t>
            </a:r>
            <a:r>
              <a:rPr lang="en-AU" sz="1800"/>
              <a:t>-A</a:t>
            </a:r>
            <a:r>
              <a:rPr lang="en-AU" sz="1800" baseline="-25000"/>
              <a:t>19</a:t>
            </a:r>
            <a:r>
              <a:rPr lang="en-AU" sz="1800"/>
              <a:t>/S</a:t>
            </a:r>
            <a:r>
              <a:rPr lang="en-AU" sz="1800" baseline="-25000"/>
              <a:t>6</a:t>
            </a:r>
            <a:r>
              <a:rPr lang="en-AU" sz="1800"/>
              <a:t>: 4 chân dồn kênh cho phần cao bus A và bus C;</a:t>
            </a:r>
          </a:p>
          <a:p>
            <a:pPr lvl="1" eaLnBrk="1" hangingPunct="1"/>
            <a:r>
              <a:rPr lang="en-AU"/>
              <a:t>Nhóm tín hiệu dữ liệu</a:t>
            </a:r>
          </a:p>
          <a:p>
            <a:pPr lvl="2" eaLnBrk="1" hangingPunct="1"/>
            <a:r>
              <a:rPr lang="en-AU" sz="1800"/>
              <a:t>AD</a:t>
            </a:r>
            <a:r>
              <a:rPr lang="en-AU" sz="1800" baseline="-25000"/>
              <a:t>0</a:t>
            </a:r>
            <a:r>
              <a:rPr lang="en-AU" sz="1800"/>
              <a:t>-AD</a:t>
            </a:r>
            <a:r>
              <a:rPr lang="en-AU" sz="1800" baseline="-25000"/>
              <a:t>7</a:t>
            </a:r>
            <a:r>
              <a:rPr lang="en-AU" sz="1800"/>
              <a:t>: 8 chân dồn kênh cho phần thấp bus A và bus D;</a:t>
            </a:r>
          </a:p>
          <a:p>
            <a:pPr lvl="2" eaLnBrk="1" hangingPunct="1"/>
            <a:r>
              <a:rPr lang="en-AU" sz="1800"/>
              <a:t>Khi chân chốt ALE=0</a:t>
            </a:r>
            <a:r>
              <a:rPr lang="en-AU" sz="1800">
                <a:sym typeface="Wingdings" pitchFamily="2" charset="2"/>
              </a:rPr>
              <a:t> tín hiệu dữ liệu, ALE=1 tín hiệu địa chỉ.</a:t>
            </a:r>
            <a:endParaRPr lang="en-AU" sz="180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1355725"/>
            <a:ext cx="3154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6.3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không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địa</a:t>
            </a:r>
            <a:r>
              <a:rPr lang="en-US" sz="2500" dirty="0"/>
              <a:t> </a:t>
            </a:r>
            <a:r>
              <a:rPr lang="en-US" sz="2500" dirty="0" err="1"/>
              <a:t>chỉ</a:t>
            </a:r>
            <a:endParaRPr lang="en-AU" sz="2500" dirty="0"/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533400" y="1524000"/>
            <a:ext cx="3886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547688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22325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600" b="0">
                <a:solidFill>
                  <a:schemeClr val="tx2"/>
                </a:solidFill>
              </a:rPr>
              <a:t>Thao tác đọc/ghi dữ liệu với không gian địa chỉ tách biệt: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IN AX, [Địa chỉ cổng]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OUT [Địa chỉ cổng], AX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Địa chỉ cổng vào/ra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</a:pPr>
            <a:r>
              <a:rPr lang="en-US" sz="2000" b="0">
                <a:solidFill>
                  <a:schemeClr val="tx2"/>
                </a:solidFill>
              </a:rPr>
              <a:t>0000-FFFF: Lưu trong DX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</a:pPr>
            <a:r>
              <a:rPr lang="en-US" sz="2000" b="0">
                <a:solidFill>
                  <a:schemeClr val="tx2"/>
                </a:solidFill>
              </a:rPr>
              <a:t>00-FF: địa chỉ trực tiếp</a:t>
            </a:r>
          </a:p>
        </p:txBody>
      </p: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4724400" y="1557338"/>
            <a:ext cx="41148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30250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87450" indent="-27305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600" b="0">
                <a:solidFill>
                  <a:schemeClr val="tx2"/>
                </a:solidFill>
              </a:rPr>
              <a:t>Thao tác đọc/ghi dữ liệu với không gian địa chỉ dùng chung: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MOV [Địa chỉ cổng], AX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Đọc: MOV AX, [Địa chỉ cổng]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Địa chỉ cổng vào/ra</a:t>
            </a:r>
          </a:p>
          <a:p>
            <a:pPr lvl="2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="0">
                <a:solidFill>
                  <a:schemeClr val="tx2"/>
                </a:solidFill>
              </a:rPr>
              <a:t>00000-FFFFF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6.3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đ.chỉ</a:t>
            </a:r>
            <a:r>
              <a:rPr lang="en-US" dirty="0"/>
              <a:t> </a:t>
            </a:r>
            <a:r>
              <a:rPr lang="en-US" dirty="0" err="1"/>
              <a:t>t.b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  <a:endParaRPr lang="en-AU" dirty="0"/>
          </a:p>
        </p:txBody>
      </p:sp>
      <p:sp>
        <p:nvSpPr>
          <p:cNvPr id="32771" name="Content Placeholder 2"/>
          <p:cNvSpPr>
            <a:spLocks/>
          </p:cNvSpPr>
          <p:nvPr/>
        </p:nvSpPr>
        <p:spPr bwMode="auto">
          <a:xfrm>
            <a:off x="457200" y="1447800"/>
            <a:ext cx="4191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400" b="0">
                <a:solidFill>
                  <a:schemeClr val="tx2"/>
                </a:solidFill>
              </a:rPr>
              <a:t>Tổ hợp các tín hiệu địa chỉ và điều khiển thành xung đọc/ghi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Địa chỉ riêng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b="0">
                <a:solidFill>
                  <a:schemeClr val="tx2"/>
                </a:solidFill>
              </a:rPr>
              <a:t>IO + RD~ + A</a:t>
            </a:r>
            <a:r>
              <a:rPr lang="en-US" b="0" baseline="-25000">
                <a:solidFill>
                  <a:schemeClr val="tx2"/>
                </a:solidFill>
              </a:rPr>
              <a:t>i</a:t>
            </a:r>
            <a:r>
              <a:rPr lang="en-US" b="0">
                <a:solidFill>
                  <a:schemeClr val="tx2"/>
                </a:solidFill>
              </a:rPr>
              <a:t>…A</a:t>
            </a:r>
            <a:r>
              <a:rPr lang="en-US" b="0" baseline="-25000">
                <a:solidFill>
                  <a:schemeClr val="tx2"/>
                </a:solidFill>
              </a:rPr>
              <a:t>j</a:t>
            </a:r>
            <a:r>
              <a:rPr lang="en-US" b="0">
                <a:solidFill>
                  <a:schemeClr val="tx2"/>
                </a:solidFill>
              </a:rPr>
              <a:t> = IN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b="0">
                <a:solidFill>
                  <a:schemeClr val="tx2"/>
                </a:solidFill>
              </a:rPr>
              <a:t>IO + WR~ + A</a:t>
            </a:r>
            <a:r>
              <a:rPr lang="en-US" b="0" baseline="-25000">
                <a:solidFill>
                  <a:schemeClr val="tx2"/>
                </a:solidFill>
              </a:rPr>
              <a:t>i</a:t>
            </a:r>
            <a:r>
              <a:rPr lang="en-US" b="0">
                <a:solidFill>
                  <a:schemeClr val="tx2"/>
                </a:solidFill>
              </a:rPr>
              <a:t>…A</a:t>
            </a:r>
            <a:r>
              <a:rPr lang="en-US" b="0" baseline="-25000">
                <a:solidFill>
                  <a:schemeClr val="tx2"/>
                </a:solidFill>
              </a:rPr>
              <a:t>j</a:t>
            </a:r>
            <a:r>
              <a:rPr lang="en-US" b="0">
                <a:solidFill>
                  <a:schemeClr val="tx2"/>
                </a:solidFill>
              </a:rPr>
              <a:t> = OUT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b="0">
                <a:solidFill>
                  <a:schemeClr val="tx2"/>
                </a:solidFill>
              </a:rPr>
              <a:t>Địa chỉ chung với bộ nhớ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b="0">
                <a:solidFill>
                  <a:schemeClr val="tx2"/>
                </a:solidFill>
              </a:rPr>
              <a:t>M~ + RD~ + A</a:t>
            </a:r>
            <a:r>
              <a:rPr lang="en-US" b="0" baseline="-25000">
                <a:solidFill>
                  <a:schemeClr val="tx2"/>
                </a:solidFill>
              </a:rPr>
              <a:t>i</a:t>
            </a:r>
            <a:r>
              <a:rPr lang="en-US" b="0">
                <a:solidFill>
                  <a:schemeClr val="tx2"/>
                </a:solidFill>
              </a:rPr>
              <a:t>…A</a:t>
            </a:r>
            <a:r>
              <a:rPr lang="en-US" b="0" baseline="-25000">
                <a:solidFill>
                  <a:schemeClr val="tx2"/>
                </a:solidFill>
              </a:rPr>
              <a:t>j</a:t>
            </a:r>
            <a:r>
              <a:rPr lang="en-US" b="0">
                <a:solidFill>
                  <a:schemeClr val="tx2"/>
                </a:solidFill>
              </a:rPr>
              <a:t> = IN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b="0">
                <a:solidFill>
                  <a:schemeClr val="tx2"/>
                </a:solidFill>
              </a:rPr>
              <a:t>M~ + WR~ + A</a:t>
            </a:r>
            <a:r>
              <a:rPr lang="en-US" b="0" baseline="-25000">
                <a:solidFill>
                  <a:schemeClr val="tx2"/>
                </a:solidFill>
              </a:rPr>
              <a:t>i</a:t>
            </a:r>
            <a:r>
              <a:rPr lang="en-US" b="0">
                <a:solidFill>
                  <a:schemeClr val="tx2"/>
                </a:solidFill>
              </a:rPr>
              <a:t>…A</a:t>
            </a:r>
            <a:r>
              <a:rPr lang="en-US" b="0" baseline="-25000">
                <a:solidFill>
                  <a:schemeClr val="tx2"/>
                </a:solidFill>
              </a:rPr>
              <a:t>j</a:t>
            </a:r>
            <a:r>
              <a:rPr lang="en-US" b="0">
                <a:solidFill>
                  <a:schemeClr val="tx2"/>
                </a:solidFill>
              </a:rPr>
              <a:t> = OUT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200" b="0">
              <a:solidFill>
                <a:schemeClr val="tx2"/>
              </a:solidFill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49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4149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762000"/>
            <a:ext cx="9017000" cy="522288"/>
          </a:xfrm>
        </p:spPr>
        <p:txBody>
          <a:bodyPr/>
          <a:lstStyle/>
          <a:p>
            <a:pPr eaLnBrk="1" hangingPunct="1"/>
            <a:r>
              <a:rPr lang="en-US" dirty="0"/>
              <a:t>6.3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đ.chỉ</a:t>
            </a:r>
            <a:r>
              <a:rPr lang="en-US" dirty="0"/>
              <a:t> tb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A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0"/>
            <a:ext cx="4254500" cy="229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338387"/>
            <a:ext cx="4061351" cy="222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5850" y="5121365"/>
            <a:ext cx="458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/>
              <a:t>Giải mã địa chỉ cổng dùng 74LS138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446714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</a:t>
            </a:r>
            <a:r>
              <a:rPr lang="en-AU" dirty="0" err="1"/>
              <a:t>mạch</a:t>
            </a:r>
            <a:r>
              <a:rPr lang="en-AU" dirty="0"/>
              <a:t> </a:t>
            </a:r>
            <a:r>
              <a:rPr lang="en-AU" dirty="0" err="1"/>
              <a:t>cổng</a:t>
            </a:r>
            <a:r>
              <a:rPr lang="en-AU" dirty="0"/>
              <a:t> </a:t>
            </a:r>
            <a:r>
              <a:rPr lang="en-AU" dirty="0" err="1"/>
              <a:t>đơn</a:t>
            </a:r>
            <a:r>
              <a:rPr lang="en-AU" dirty="0"/>
              <a:t> </a:t>
            </a:r>
            <a:r>
              <a:rPr lang="en-AU" dirty="0" err="1"/>
              <a:t>giản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678363"/>
          </a:xfrm>
        </p:spPr>
        <p:txBody>
          <a:bodyPr/>
          <a:lstStyle/>
          <a:p>
            <a:r>
              <a:rPr lang="en-AU"/>
              <a:t>Có thể sử dụng các mạch tích hợp cỡ vừa để làm cổng phối ghép với vi xử lý để vào/ra dữ liệu. Các mạch này thường được cấu tạo từ:</a:t>
            </a:r>
          </a:p>
          <a:p>
            <a:pPr lvl="1"/>
            <a:r>
              <a:rPr lang="en-AU"/>
              <a:t>C</a:t>
            </a:r>
            <a:r>
              <a:rPr lang="vi-VN"/>
              <a:t>ác mạch chốt 8 bít có đầu ra 3 trạng thái (74LS373</a:t>
            </a:r>
            <a:r>
              <a:rPr lang="en-AU"/>
              <a:t>,</a:t>
            </a:r>
            <a:r>
              <a:rPr lang="vi-VN"/>
              <a:t>74LS374</a:t>
            </a:r>
            <a:r>
              <a:rPr lang="en-AU"/>
              <a:t>)</a:t>
            </a:r>
          </a:p>
          <a:p>
            <a:pPr lvl="1"/>
            <a:r>
              <a:rPr lang="en-AU"/>
              <a:t>C</a:t>
            </a:r>
            <a:r>
              <a:rPr lang="vi-VN"/>
              <a:t>ác mạch khuếch</a:t>
            </a:r>
            <a:r>
              <a:rPr lang="en-AU"/>
              <a:t> </a:t>
            </a:r>
            <a:r>
              <a:rPr lang="vi-VN"/>
              <a:t>đại đệm 2 chiều 8 bít đầu ra 3 trạng thái (74LS245)</a:t>
            </a:r>
            <a:endParaRPr lang="en-AU"/>
          </a:p>
          <a:p>
            <a:pPr lvl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648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0"/>
            <a:ext cx="8909050" cy="522288"/>
          </a:xfrm>
        </p:spPr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phím</a:t>
            </a:r>
            <a:endParaRPr lang="en-A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802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01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0"/>
            <a:ext cx="8909050" cy="522288"/>
          </a:xfrm>
        </p:spPr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phím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678363"/>
          </a:xfrm>
        </p:spPr>
        <p:txBody>
          <a:bodyPr/>
          <a:lstStyle/>
          <a:p>
            <a:r>
              <a:rPr lang="en-AU"/>
              <a:t>Cổng ghép nối bàn phím 16 số dạng tiếp điểm sử dụng các mạch tích hợp:</a:t>
            </a:r>
          </a:p>
          <a:p>
            <a:pPr lvl="1"/>
            <a:r>
              <a:rPr lang="vi-VN" sz="2000"/>
              <a:t>Vi mạch 74LS374 được dùng để điều khiển các tín hiệu hàng</a:t>
            </a:r>
            <a:r>
              <a:rPr lang="en-AU" sz="2000"/>
              <a:t> và mạch</a:t>
            </a:r>
            <a:r>
              <a:rPr lang="vi-VN" sz="2000"/>
              <a:t> 74LS244 dùng để điều khiển các tín hiệu cột</a:t>
            </a:r>
            <a:r>
              <a:rPr lang="en-AU" sz="2000"/>
              <a:t>;</a:t>
            </a:r>
          </a:p>
          <a:p>
            <a:r>
              <a:rPr lang="en-AU"/>
              <a:t>Nguyên tắc hoạt động:</a:t>
            </a:r>
          </a:p>
          <a:p>
            <a:pPr lvl="1"/>
            <a:r>
              <a:rPr lang="en-AU" sz="2000"/>
              <a:t>Nếu tín hiệu X ở mức cao (lô-gíc 1) thì đi-ốt sẽ khóa lại, vậy nên tiếp điểm Y có đóng xuống hay không thì tại đầu O ta luôn thu được điện áp 5V (không có dòng điện). </a:t>
            </a:r>
          </a:p>
          <a:p>
            <a:pPr lvl="1"/>
            <a:r>
              <a:rPr lang="en-AU" sz="2000"/>
              <a:t>Nếu tín hiệu X ở mức thấp (lô-gíc 0), thì đi-ốt mở và khi tiếp điểm Y đóng xuống tại đầu O ta thu được điện áp 0V.</a:t>
            </a:r>
            <a:endParaRPr lang="en-AU"/>
          </a:p>
          <a:p>
            <a:r>
              <a:rPr lang="en-AU"/>
              <a:t>Xác định phím được ấn: quét tuần các dòng và đọc các cột. Nếu một phím được ấn thì bit tương ứng ở cổng ra Di = 0.</a:t>
            </a:r>
          </a:p>
          <a:p>
            <a:pPr lvl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24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bàn</a:t>
            </a:r>
            <a:r>
              <a:rPr lang="en-AU" dirty="0"/>
              <a:t> </a:t>
            </a:r>
            <a:r>
              <a:rPr lang="en-AU" dirty="0" err="1"/>
              <a:t>phím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Đoạn chương trình kiểm tra xem phím C (hàng D0, cột D3) có được bấm hay không. Biết địa chỉ cổng hàng là 0Ah và địa chỉ cổng cột là 0Bh.</a:t>
            </a:r>
            <a:endParaRPr lang="en-AU" sz="2000"/>
          </a:p>
          <a:p>
            <a:pPr marL="0" indent="0">
              <a:buNone/>
            </a:pPr>
            <a:endParaRPr lang="en-AU" sz="1100"/>
          </a:p>
          <a:p>
            <a:pPr marL="0" indent="0">
              <a:buNone/>
            </a:pPr>
            <a:r>
              <a:rPr lang="en-AU" sz="2000"/>
              <a:t>	Hang	EQU 0AH		; Địa chỉ cổng hàng</a:t>
            </a:r>
          </a:p>
          <a:p>
            <a:pPr marL="0" indent="0">
              <a:buNone/>
            </a:pPr>
            <a:r>
              <a:rPr lang="en-AU" sz="2000"/>
              <a:t>	Cot	EQU 0BH		; Địa chỉ cổng cột</a:t>
            </a:r>
          </a:p>
          <a:p>
            <a:pPr marL="0" indent="0">
              <a:buNone/>
            </a:pPr>
            <a:r>
              <a:rPr lang="en-AU" sz="2000"/>
              <a:t>		MOV AL,11111110b	; Chỉ có D0=0 – hàng thứ nhất</a:t>
            </a:r>
          </a:p>
          <a:p>
            <a:pPr marL="0" indent="0">
              <a:buNone/>
            </a:pPr>
            <a:r>
              <a:rPr lang="en-AU" sz="2000"/>
              <a:t>		OUT Hang, AL</a:t>
            </a:r>
          </a:p>
          <a:p>
            <a:pPr marL="0" indent="0">
              <a:buNone/>
            </a:pPr>
            <a:r>
              <a:rPr lang="en-AU" sz="2000"/>
              <a:t>	Ktra:	IN AL, Cot		; Đọc tín hiệu cột</a:t>
            </a:r>
          </a:p>
          <a:p>
            <a:pPr marL="0" indent="0">
              <a:buNone/>
            </a:pPr>
            <a:r>
              <a:rPr lang="en-AU" sz="2000"/>
              <a:t>		AND AL,00001000b	; Giữ lại bít D3 ứng với phím C</a:t>
            </a:r>
          </a:p>
          <a:p>
            <a:pPr marL="0" indent="0">
              <a:buNone/>
            </a:pPr>
            <a:r>
              <a:rPr lang="en-AU" sz="2000"/>
              <a:t>		JNZ Ktra		; Không bấm</a:t>
            </a:r>
          </a:p>
          <a:p>
            <a:pPr marL="0" indent="0">
              <a:buNone/>
            </a:pPr>
            <a:r>
              <a:rPr lang="en-AU" sz="2000"/>
              <a:t>		...			; Phím C được bấm</a:t>
            </a:r>
          </a:p>
          <a:p>
            <a:pPr marL="0" indent="0">
              <a:buNone/>
            </a:pP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4213356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đèn</a:t>
            </a:r>
            <a:r>
              <a:rPr lang="en-AU" dirty="0"/>
              <a:t>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Ghép nối hiển thị số sử dụng mạch tích hợp 7447 và LED bảy đoạn:</a:t>
            </a:r>
          </a:p>
          <a:p>
            <a:pPr lvl="1"/>
            <a:r>
              <a:rPr lang="en-AU"/>
              <a:t>Cổng A nhận thông tin điều khiển (bật/tắt) các thanh led thông qua 7 transitor Q1-Q7. Địa chỉ cổng A là 0Ah.</a:t>
            </a:r>
          </a:p>
          <a:p>
            <a:pPr lvl="1"/>
            <a:r>
              <a:rPr lang="en-AU"/>
              <a:t>Cổng B nhận dữ liệu số hiển thị - thông qua mạch 7447 giải mã số đầu vào dạng BCD ở cổng B (A-D) sinh ra các tín hiệu kích hoạt (a-g) các thanh led của LED bảy đoạn. Địa chỉ cổng B là 0Bh.</a:t>
            </a:r>
          </a:p>
          <a:p>
            <a:pPr lvl="1"/>
            <a:r>
              <a:rPr lang="en-AU"/>
              <a:t>Bật đèn led thứ i: gửi bit D</a:t>
            </a:r>
            <a:r>
              <a:rPr lang="en-AU" baseline="-25000"/>
              <a:t>i</a:t>
            </a:r>
            <a:r>
              <a:rPr lang="en-AU"/>
              <a:t> = 0 ra cổng A</a:t>
            </a:r>
          </a:p>
          <a:p>
            <a:pPr lvl="1"/>
            <a:r>
              <a:rPr lang="en-AU"/>
              <a:t>Tắt đèn led thứ i: gửi bit D</a:t>
            </a:r>
            <a:r>
              <a:rPr lang="en-AU" baseline="-25000"/>
              <a:t>i</a:t>
            </a:r>
            <a:r>
              <a:rPr lang="en-AU"/>
              <a:t> = 1 ra cổng A</a:t>
            </a:r>
          </a:p>
          <a:p>
            <a:pPr lvl="1"/>
            <a:r>
              <a:rPr lang="en-AU"/>
              <a:t>Hiển thị số: Gửi số cần hiện thị ra cổng B, bật đèn led i bằng cách gửi bit D</a:t>
            </a:r>
            <a:r>
              <a:rPr lang="en-AU" baseline="-25000"/>
              <a:t>i</a:t>
            </a:r>
            <a:r>
              <a:rPr lang="en-AU"/>
              <a:t> = 0 ra cổng A.</a:t>
            </a:r>
          </a:p>
        </p:txBody>
      </p:sp>
    </p:spTree>
    <p:extLst>
      <p:ext uri="{BB962C8B-B14F-4D97-AF65-F5344CB8AC3E}">
        <p14:creationId xmlns:p14="http://schemas.microsoft.com/office/powerpoint/2010/main" val="320413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đèn</a:t>
            </a:r>
            <a:r>
              <a:rPr lang="en-AU" dirty="0"/>
              <a:t> LED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1371600"/>
            <a:ext cx="3876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61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đèn</a:t>
            </a:r>
            <a:r>
              <a:rPr lang="en-AU" dirty="0"/>
              <a:t> LED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7354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</p:spPr>
            <p:txBody>
              <a:bodyPr/>
              <a:lstStyle/>
              <a:p>
                <a:pPr lvl="1" eaLnBrk="1" hangingPunct="1"/>
                <a:r>
                  <a:rPr lang="en-AU"/>
                  <a:t>Nhóm tín hiệu điều khiển hệ thống:</a:t>
                </a:r>
              </a:p>
              <a:p>
                <a:pPr lvl="2" eaLnBrk="1" hangingPunct="1"/>
                <a:r>
                  <a:rPr lang="en-AU" sz="1800"/>
                  <a:t>IO/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𝑀</m:t>
                        </m:r>
                      </m:e>
                    </m:bar>
                    <m:r>
                      <a:rPr lang="en-AU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: tín hiệu CPU chọn làm việc với thiết bị vào ra hay bộ nhớ. IO/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𝑀</m:t>
                        </m:r>
                      </m:e>
                    </m:bar>
                    <m:r>
                      <a:rPr lang="en-AU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=1 </a:t>
                </a:r>
                <a:r>
                  <a:rPr lang="en-AU" sz="1800">
                    <a:sym typeface="Wingdings" pitchFamily="2" charset="2"/>
                  </a:rPr>
                  <a:t> </a:t>
                </a:r>
                <a:r>
                  <a:rPr lang="en-AU" sz="1800"/>
                  <a:t>CPU chọn làm việc với thiết bị vào ra; IO/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𝑀</m:t>
                        </m:r>
                      </m:e>
                    </m:bar>
                    <m:r>
                      <a:rPr lang="en-AU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=0 </a:t>
                </a:r>
                <a:r>
                  <a:rPr lang="en-AU" sz="1800">
                    <a:sym typeface="Wingdings" pitchFamily="2" charset="2"/>
                  </a:rPr>
                  <a:t> </a:t>
                </a:r>
                <a:r>
                  <a:rPr lang="en-AU" sz="1800"/>
                  <a:t>CPU chọn làm việc với bộ nhớ. Địa chỉ tương ứng của bộ phận được lựa chọn xuất hiện trên bus địa chỉ.</a:t>
                </a:r>
              </a:p>
              <a:p>
                <a:pPr lvl="2" eaLnBrk="1" hangingPunct="1"/>
                <a:r>
                  <a:rPr lang="en-AU" sz="1800"/>
                  <a:t>DT/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𝑅</m:t>
                        </m:r>
                      </m:e>
                    </m:bar>
                    <m:r>
                      <a:rPr lang="en-AU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: Tín hiệu xác định chiều vận chuyển dữ liệu trên bus dữ liệu. DT/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AU" sz="1800"/>
                  <a:t>=1 </a:t>
                </a:r>
                <a:r>
                  <a:rPr lang="en-AU" sz="1800">
                    <a:sym typeface="Wingdings" pitchFamily="2" charset="2"/>
                  </a:rPr>
                  <a:t> dữ liệu đi ra từ CPU; </a:t>
                </a:r>
                <a:r>
                  <a:rPr lang="en-AU" sz="1800"/>
                  <a:t>DT/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AU" sz="1800"/>
                  <a:t>=0 </a:t>
                </a:r>
                <a:r>
                  <a:rPr lang="en-AU" sz="1800">
                    <a:sym typeface="Wingdings" pitchFamily="2" charset="2"/>
                  </a:rPr>
                  <a:t> dữ liệu đi đến CPU.</a:t>
                </a:r>
                <a:endParaRPr lang="en-AU" sz="1800"/>
              </a:p>
              <a:p>
                <a:pPr lvl="2" eaLnBrk="1" hangingPunct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RD</m:t>
                        </m:r>
                      </m:e>
                    </m:bar>
                    <m:r>
                      <a:rPr lang="en-AU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: Xung cho phép đọc (đảo). Khi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𝑅𝐷</m:t>
                        </m:r>
                      </m:e>
                    </m:bar>
                  </m:oMath>
                </a14:m>
                <a:r>
                  <a:rPr lang="en-AU" sz="1800"/>
                  <a:t> = 0 bus dữ liệu sẵn sàng nhận dữ liệu từ bộ nhớ hoặc thiết bị ngoại vi.</a:t>
                </a:r>
              </a:p>
              <a:p>
                <a:pPr lvl="2" eaLnBrk="1" hangingPunct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WR</m:t>
                        </m:r>
                      </m:e>
                    </m:bar>
                  </m:oMath>
                </a14:m>
                <a:r>
                  <a:rPr lang="en-AU" sz="1800"/>
                  <a:t> : Tín hiệu cho phép ghi. Khi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WR</m:t>
                        </m:r>
                      </m:e>
                    </m:bar>
                  </m:oMath>
                </a14:m>
                <a:r>
                  <a:rPr lang="en-AU" sz="1800"/>
                  <a:t> = 0, dữ liệu đã ổn định trên bus dữ liệu và được ghi vào bộ nhớ hoặc thiết bị vào ra khi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WR</m:t>
                        </m:r>
                      </m:e>
                    </m:bar>
                  </m:oMath>
                </a14:m>
                <a:r>
                  <a:rPr lang="en-AU" sz="1800"/>
                  <a:t> = 1.</a:t>
                </a:r>
              </a:p>
              <a:p>
                <a:pPr lvl="2" eaLnBrk="1" hangingPunct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DEN</m:t>
                        </m:r>
                      </m:e>
                    </m:bar>
                  </m:oMath>
                </a14:m>
                <a:r>
                  <a:rPr lang="en-AU" sz="1800"/>
                  <a:t>: Tín hiệu báo cho mạch ngoài biết dữ liệu đã ổn định trên bus dữ liệu.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  <a:blipFill rotWithShape="1">
                <a:blip r:embed="rId2"/>
                <a:stretch>
                  <a:fillRect t="-652" r="-10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6.3 </a:t>
            </a:r>
            <a:r>
              <a:rPr lang="en-AU" dirty="0" err="1"/>
              <a:t>Lập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điều</a:t>
            </a:r>
            <a:r>
              <a:rPr lang="en-AU" dirty="0"/>
              <a:t> </a:t>
            </a:r>
            <a:r>
              <a:rPr lang="en-AU" dirty="0" err="1"/>
              <a:t>khiển</a:t>
            </a:r>
            <a:r>
              <a:rPr lang="en-AU" dirty="0"/>
              <a:t> </a:t>
            </a:r>
            <a:r>
              <a:rPr lang="en-AU" dirty="0" err="1"/>
              <a:t>đèn</a:t>
            </a:r>
            <a:r>
              <a:rPr lang="en-AU" dirty="0"/>
              <a:t>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8100"/>
            <a:ext cx="8756650" cy="4818063"/>
          </a:xfrm>
        </p:spPr>
        <p:txBody>
          <a:bodyPr/>
          <a:lstStyle/>
          <a:p>
            <a:r>
              <a:rPr lang="en-AU"/>
              <a:t>Đoạn chương trình kiểm tra hệ thống LED bằng cách hiển thị trên cả 7 LED số 8. Biết địa chỉ cổng điều khiển LED là 0Ah và địa chỉ cổng dữ liệu hiển thị là 0Bh.</a:t>
            </a:r>
            <a:endParaRPr lang="en-AU" sz="2000"/>
          </a:p>
          <a:p>
            <a:pPr marL="0" indent="0">
              <a:buNone/>
            </a:pPr>
            <a:endParaRPr lang="en-AU" sz="800"/>
          </a:p>
          <a:p>
            <a:pPr marL="0" indent="0">
              <a:buNone/>
            </a:pPr>
            <a:r>
              <a:rPr lang="en-AU" sz="1800"/>
              <a:t>	DK_LED	EQU 0AH	; Cổng điều khiển LED</a:t>
            </a:r>
          </a:p>
          <a:p>
            <a:pPr marL="0" indent="0">
              <a:buNone/>
            </a:pPr>
            <a:r>
              <a:rPr lang="en-AU" sz="1800"/>
              <a:t>	DL_LED	EQU 0BH	; Cổng dữ liệu hiển thị</a:t>
            </a:r>
          </a:p>
          <a:p>
            <a:pPr marL="0" indent="0">
              <a:buNone/>
            </a:pPr>
            <a:r>
              <a:rPr lang="en-AU" sz="1800"/>
              <a:t>		MOV AL,FFH	; Tắt tất cả các LED</a:t>
            </a:r>
          </a:p>
          <a:p>
            <a:pPr marL="0" indent="0">
              <a:buNone/>
            </a:pPr>
            <a:r>
              <a:rPr lang="en-AU" sz="1800"/>
              <a:t>		OUT DK_LED, AL</a:t>
            </a:r>
          </a:p>
          <a:p>
            <a:pPr marL="0" indent="0">
              <a:buNone/>
            </a:pPr>
            <a:r>
              <a:rPr lang="en-AU" sz="1800"/>
              <a:t>		MOV CX,64	; Trễ bằng 64 lệnh NOP</a:t>
            </a:r>
          </a:p>
          <a:p>
            <a:pPr marL="0" indent="0">
              <a:buNone/>
            </a:pPr>
            <a:r>
              <a:rPr lang="en-AU" sz="1800"/>
              <a:t>	Tre:	NOP</a:t>
            </a:r>
          </a:p>
          <a:p>
            <a:pPr marL="0" indent="0">
              <a:buNone/>
            </a:pPr>
            <a:r>
              <a:rPr lang="en-AU" sz="1800"/>
              <a:t>		LOOP Tre</a:t>
            </a:r>
          </a:p>
          <a:p>
            <a:pPr marL="0" indent="0">
              <a:buNone/>
            </a:pPr>
            <a:r>
              <a:rPr lang="en-AU" sz="1800"/>
              <a:t>		MOV AL,8	; Đưa số 8 ra 7447</a:t>
            </a:r>
          </a:p>
          <a:p>
            <a:pPr marL="0" indent="0">
              <a:buNone/>
            </a:pPr>
            <a:r>
              <a:rPr lang="en-AU" sz="1800"/>
              <a:t>		OUT DL_LED,AL</a:t>
            </a:r>
          </a:p>
          <a:p>
            <a:pPr marL="0" indent="0">
              <a:buNone/>
            </a:pPr>
            <a:r>
              <a:rPr lang="en-AU" sz="1800"/>
              <a:t>		XOR AL,AL	; Đặt AL=0</a:t>
            </a:r>
          </a:p>
          <a:p>
            <a:pPr marL="0" indent="0">
              <a:buNone/>
            </a:pPr>
            <a:r>
              <a:rPr lang="en-AU" sz="1800"/>
              <a:t>		OUT DK_LED,AL	; Bật tất cả các LED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47999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</p:spPr>
            <p:txBody>
              <a:bodyPr/>
              <a:lstStyle/>
              <a:p>
                <a:pPr lvl="1" eaLnBrk="1" hangingPunct="1"/>
                <a:r>
                  <a:rPr lang="en-AU"/>
                  <a:t>Nhóm tín hiệu điều khiển hệ thống:</a:t>
                </a:r>
              </a:p>
              <a:p>
                <a:pPr lvl="2" eaLnBrk="1" hangingPunct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SS</m:t>
                        </m:r>
                        <m:r>
                          <a:rPr lang="en-AU" sz="1800" b="0" i="0" smtClean="0">
                            <a:latin typeface="Cambria Math"/>
                          </a:rPr>
                          <m:t>0</m:t>
                        </m:r>
                      </m:e>
                    </m:bar>
                    <m:r>
                      <a:rPr lang="en-AU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1800"/>
                  <a:t>: Tín hiệu trạng thái được sử dụng kết hợp với IO/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AU" sz="1800"/>
                  <a:t> và DT/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sz="1800" b="0" i="1" smtClean="0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AU" sz="1800"/>
                  <a:t> để giải mã các chu kỳ hoạt động của bus.</a:t>
                </a:r>
              </a:p>
              <a:p>
                <a:pPr lvl="2" eaLnBrk="1" hangingPunct="1"/>
                <a:r>
                  <a:rPr lang="en-AU" sz="1800"/>
                  <a:t>READY: Tín hiệu báo cho CPU biết tình trạng sẵn sàng của thiết bị ngoại vi hay bộ nhớ. Khi READY = 1, CPU có thể thực hiện đọc ghi ngay mà không cần chèn thêm các chu kỳ đợi; Khi thiết bị ngoại vi hay bộ nhớ chưa sẵn sàng, chúng gửi READY=0 báo cho CPU kéo dài lệnh đọc ghi bằng cách thêm các chu kỳ đợi.</a:t>
                </a:r>
              </a:p>
              <a:p>
                <a:pPr lvl="1" eaLnBrk="1" hangingPunct="1"/>
                <a:r>
                  <a:rPr lang="en-AU"/>
                  <a:t>Nhóm tín hiệu điều khiển bus:</a:t>
                </a:r>
              </a:p>
              <a:p>
                <a:pPr lvl="2" eaLnBrk="1" hangingPunct="1"/>
                <a:r>
                  <a:rPr lang="en-AU" sz="1800"/>
                  <a:t>HOLD: Tín hiệu yêu cầu treo CPU để mạch ngoài thực hiện trao đổi dữ liệu với bộ nhớ theo phương pháp truy nhập trực tiếp bộ nhớ. Khi HOLD=1, CPU sẽ tự treo bằng cách tách ra khỏi bus A, D và một phần bus C để mạch DMAC điều khiển quá trình trao đổi dữ liệu trực tiếp giữ bộ nhớ và thiết bị vào ra.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  <a:blipFill rotWithShape="1">
                <a:blip r:embed="rId2"/>
                <a:stretch>
                  <a:fillRect t="-652" r="-12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2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pPr lvl="1" eaLnBrk="1" hangingPunct="1"/>
            <a:r>
              <a:rPr lang="en-AU"/>
              <a:t>Nhóm tín hiệu điều khiển bus:</a:t>
            </a:r>
          </a:p>
          <a:p>
            <a:pPr lvl="2" eaLnBrk="1" hangingPunct="1"/>
            <a:r>
              <a:rPr lang="en-AU" sz="1800"/>
              <a:t>HLDA: Tín hiệu báo cho mạch ngoài biết yêu cầu treo CPU đã được chấp nhận. CPU treo bằng cách tách ra khỏi bus A, D và một số tín hiệu của bus C.</a:t>
            </a:r>
          </a:p>
          <a:p>
            <a:pPr lvl="2" eaLnBrk="1" hangingPunct="1"/>
            <a:r>
              <a:rPr lang="en-AU" sz="1800"/>
              <a:t>INTA: Tín hiệu báo cho mạch ngoài biết yêu cầu ngắt INTR được chấp nhận. CPU đưa ra INTA=0 để báo cho mạch ngoài biết nó đang chờ mạch ngoài đưa số hiệu ngắt lên bus dữ liệu.</a:t>
            </a:r>
          </a:p>
          <a:p>
            <a:pPr lvl="2" eaLnBrk="1" hangingPunct="1"/>
            <a:r>
              <a:rPr lang="en-AU" sz="1800"/>
              <a:t>ALE: Xung chốt địa chỉ </a:t>
            </a:r>
            <a:r>
              <a:rPr lang="en-AU" sz="1800">
                <a:sym typeface="Wingdings" pitchFamily="2" charset="2"/>
              </a:rPr>
              <a:t> xác định tín hiệu trên các chân dồn kênh AD là tín hiệu địa chỉ hay dữ liệu. Khi ALE=1 thì tín hiệu trên các chân dồn kênh AD là tín hiệu địa chỉ.</a:t>
            </a:r>
          </a:p>
          <a:p>
            <a:pPr lvl="2" eaLnBrk="1" hangingPunct="1"/>
            <a:endParaRPr lang="en-AU" sz="1800"/>
          </a:p>
          <a:p>
            <a:pPr lvl="2" eaLnBrk="1" hangingPunct="1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2520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pPr lvl="1" eaLnBrk="1" hangingPunct="1"/>
            <a:r>
              <a:rPr lang="en-AU"/>
              <a:t>Nhóm tín hiệu điều khiển CPU:</a:t>
            </a:r>
          </a:p>
          <a:p>
            <a:pPr lvl="2" eaLnBrk="1" hangingPunct="1"/>
            <a:r>
              <a:rPr lang="en-AU" sz="1800"/>
              <a:t>NMI: Tín hiệu yêu cầu ngắt không che được – không bị hạn chế bởi cờ ngắt IF. Khi nhận được yêu cầu ngắt NMI, CPU hoàn tất lệnh đang thực hiện và chuyển sang chu kỳ phục vụ ngắt.</a:t>
            </a:r>
          </a:p>
          <a:p>
            <a:pPr lvl="2" eaLnBrk="1" hangingPunct="1"/>
            <a:r>
              <a:rPr lang="en-AU" sz="1800"/>
              <a:t>INTR: Tín hiệu yêu cầu ngắt che được – bị hạn chế bởi cờ ngắt IF. Yêu cầu ngắt INTR sẽ bị từ chối khi cờ ngắt IF=0. Khi nhận được yêu cầu ngắt INTR và cờ ngắt IF=1, CPU hoàn tất lệnh đang thực hiện và chuyển sang chu kỳ phục vụ ngắt và gửi ra tín hiệu chấp nhận ngắt INTA=0.</a:t>
            </a:r>
          </a:p>
          <a:p>
            <a:pPr lvl="2" eaLnBrk="1" hangingPunct="1"/>
            <a:r>
              <a:rPr lang="en-AU" sz="1800"/>
              <a:t>RESET: </a:t>
            </a:r>
            <a:r>
              <a:rPr lang="vi-VN" sz="1800"/>
              <a:t> tín  hiệu  khởi động  lại  8086/8088.  khi  RESET  =  1  kéo  dài  ít  nhất  trong thời gian 4 chu kỳ đồng hồ thì 8086/8088 bị buộc phải khởi động lại: nó xoá các thanh ghi  DS,  ES,  SS,  IP  và  FR  về  0  và  bắt  đầu  thực  hiện  chương  trình  tại  địa  chỉ CS:IP=FFFF:0000H</a:t>
            </a:r>
            <a:r>
              <a:rPr lang="en-AU" sz="180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</p:spPr>
            <p:txBody>
              <a:bodyPr/>
              <a:lstStyle/>
              <a:p>
                <a:pPr lvl="1" eaLnBrk="1" hangingPunct="1"/>
                <a:r>
                  <a:rPr lang="en-AU"/>
                  <a:t>Nhóm tín hiệu điều khiển CPU:</a:t>
                </a:r>
              </a:p>
              <a:p>
                <a:pPr lvl="2" eaLnBrk="1" hangingPunct="1"/>
                <a:r>
                  <a:rPr lang="en-AU" sz="1800"/>
                  <a:t>MN/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MX</m:t>
                        </m:r>
                      </m:e>
                    </m:bar>
                  </m:oMath>
                </a14:m>
                <a:r>
                  <a:rPr lang="en-AU" sz="1800"/>
                  <a:t>: chân tín hiệu xác định chế độ làm việc của CPU ở chế độ MIN hay MAX. Trong chế độ MIN (MN/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MX</m:t>
                        </m:r>
                      </m:e>
                    </m:bar>
                  </m:oMath>
                </a14:m>
                <a:r>
                  <a:rPr lang="en-AU" sz="1800"/>
                  <a:t> nối vào nguồn 5V), CPU tự sinh các tín hiệu điều khiển bus; còn trong chế độ MAX (MN/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MX</m:t>
                        </m:r>
                      </m:e>
                    </m:bar>
                  </m:oMath>
                </a14:m>
                <a:r>
                  <a:rPr lang="en-AU" sz="1800"/>
                  <a:t> nối đất), CPU chuyển các tín hiệu trạng thái cho mạch ngoài tạo các tín hiệu điều khiển bus.</a:t>
                </a:r>
              </a:p>
              <a:p>
                <a:pPr lvl="2" eaLnBrk="1" hangingPunct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TEST</m:t>
                        </m:r>
                      </m:e>
                    </m:bar>
                  </m:oMath>
                </a14:m>
                <a:r>
                  <a:rPr lang="en-AU" sz="1800"/>
                  <a:t>: Tín hiệu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TEST</m:t>
                        </m:r>
                      </m:e>
                    </m:bar>
                  </m:oMath>
                </a14:m>
                <a:r>
                  <a:rPr lang="en-AU" sz="1800"/>
                  <a:t> được kiểm tra bởi lệnh WAIT. Khi CPU thực hiện lệnh WAIT trong khi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TEST</m:t>
                        </m:r>
                      </m:e>
                    </m:bar>
                  </m:oMath>
                </a14:m>
                <a:r>
                  <a:rPr lang="en-AU" sz="1800"/>
                  <a:t> = 1, nó sẽ đợi đến khi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/>
                          </a:rPr>
                          <m:t>TEST</m:t>
                        </m:r>
                      </m:e>
                    </m:bar>
                  </m:oMath>
                </a14:m>
                <a:r>
                  <a:rPr lang="en-AU" sz="1800"/>
                  <a:t> = 0 mới thực hiện lệnh tiếp theo.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678363"/>
              </a:xfrm>
              <a:blipFill rotWithShape="1">
                <a:blip r:embed="rId2"/>
                <a:stretch>
                  <a:fillRect t="-652" r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52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6.1.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</a:t>
            </a:r>
            <a:endParaRPr lang="en-A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pPr lvl="1" eaLnBrk="1" hangingPunct="1"/>
            <a:r>
              <a:rPr lang="en-AU"/>
              <a:t>Nhóm tín hiệu đồng hồ và nguồn:</a:t>
            </a:r>
          </a:p>
          <a:p>
            <a:pPr lvl="2" eaLnBrk="1" hangingPunct="1"/>
            <a:r>
              <a:rPr lang="en-AU" sz="1800"/>
              <a:t>CLK: Xung nhịp đồng hồ cung cấp nhịp làm việc cho CPU.</a:t>
            </a:r>
          </a:p>
          <a:p>
            <a:pPr lvl="2" eaLnBrk="1" hangingPunct="1"/>
            <a:r>
              <a:rPr lang="en-AU" sz="1800"/>
              <a:t>Vcc: chân cung cấp nguồn nuôi 5V.</a:t>
            </a:r>
          </a:p>
          <a:p>
            <a:pPr lvl="2" eaLnBrk="1" hangingPunct="1"/>
            <a:r>
              <a:rPr lang="en-AU" sz="1800"/>
              <a:t>GND: Chân nối đất.</a:t>
            </a:r>
          </a:p>
          <a:p>
            <a:pPr lvl="2" eaLnBrk="1" hangingPunct="1"/>
            <a:r>
              <a:rPr lang="en-AU" sz="1800"/>
              <a:t>GND: Chân nối đất. </a:t>
            </a:r>
          </a:p>
          <a:p>
            <a:pPr lvl="1" eaLnBrk="1" hangingPunct="1"/>
            <a:r>
              <a:rPr lang="en-AU"/>
              <a:t>Nhóm các tín hiệu trạng thái: </a:t>
            </a:r>
          </a:p>
          <a:p>
            <a:pPr lvl="2" eaLnBrk="1" hangingPunct="1"/>
            <a:r>
              <a:rPr lang="en-AU" sz="1800"/>
              <a:t>S3, S4: phối hợp cho biết trạng thái truy nhập các thanh ghi đoạn</a:t>
            </a:r>
          </a:p>
          <a:p>
            <a:pPr lvl="3" eaLnBrk="1" hangingPunct="1"/>
            <a:r>
              <a:rPr lang="en-AU"/>
              <a:t>00: CPU truy nhập đoạn dữ liệu phụ ES</a:t>
            </a:r>
          </a:p>
          <a:p>
            <a:pPr lvl="3" eaLnBrk="1" hangingPunct="1"/>
            <a:r>
              <a:rPr lang="en-AU"/>
              <a:t>01: CPU truy nhập đoạn ngăn xếp SS</a:t>
            </a:r>
          </a:p>
          <a:p>
            <a:pPr lvl="3" eaLnBrk="1" hangingPunct="1"/>
            <a:r>
              <a:rPr lang="en-AU"/>
              <a:t>10:  CPU truy nhập đoạn mã hoặc không đoạn nào</a:t>
            </a:r>
          </a:p>
          <a:p>
            <a:pPr lvl="3" eaLnBrk="1" hangingPunct="1"/>
            <a:r>
              <a:rPr lang="en-AU"/>
              <a:t>11:  CPU truy nhập đoạn dữ liệu</a:t>
            </a:r>
          </a:p>
          <a:p>
            <a:pPr lvl="2" eaLnBrk="1" hangingPunct="1"/>
            <a:r>
              <a:rPr lang="en-AU" sz="1800"/>
              <a:t>S5: S5 phản ánh giá trị cờ IF</a:t>
            </a:r>
          </a:p>
          <a:p>
            <a:pPr lvl="2" eaLnBrk="1" hangingPunct="1"/>
            <a:r>
              <a:rPr lang="en-AU" sz="1800"/>
              <a:t>S6: S6 luôn bằng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5459</TotalTime>
  <Words>3398</Words>
  <Application>Microsoft Office PowerPoint</Application>
  <PresentationFormat>On-screen Show (4:3)</PresentationFormat>
  <Paragraphs>320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Wingdings</vt:lpstr>
      <vt:lpstr>Wingdings 3</vt:lpstr>
      <vt:lpstr>213TGp_natural_light_v2</vt:lpstr>
      <vt:lpstr>PowerPoint Presentation</vt:lpstr>
      <vt:lpstr>NỘI DUNG</vt:lpstr>
      <vt:lpstr>6.1. Các tín hiệu của 8088</vt:lpstr>
      <vt:lpstr>6.1. Các tín hiệu của 8088</vt:lpstr>
      <vt:lpstr>5.1. Các tín hiệu của 8088</vt:lpstr>
      <vt:lpstr>6.1. Các tín hiệu của 8088</vt:lpstr>
      <vt:lpstr>6.1. Các tín hiệu của 8088</vt:lpstr>
      <vt:lpstr>6.1. Các tín hiệu của 8088</vt:lpstr>
      <vt:lpstr>6.1. Các tín hiệu của 8088</vt:lpstr>
      <vt:lpstr>4.1. Các tín hiệu của 8088 – Chu kỳ bus</vt:lpstr>
      <vt:lpstr>6.2 Phối ghép CPU với bộ nhớ</vt:lpstr>
      <vt:lpstr>6.2 Cấu trúc mạch nhớ - tổng quát</vt:lpstr>
      <vt:lpstr>6.2 Cấu trúc mạch nhớ - EFROM Intel 2176(2Kx8)</vt:lpstr>
      <vt:lpstr>6.2 Giải mã địa chỉ bộ nhớ</vt:lpstr>
      <vt:lpstr>6.2 Giải mã đ.c b.nhớ sử dụng mạch lôgic cơ bản</vt:lpstr>
      <vt:lpstr>6.2 Giải mã đ.c b.nhớ sử dụng mạch lôgic cơ bản</vt:lpstr>
      <vt:lpstr>6.2 Giải mã đ.c b.nhớ sử dụng mạch lôgic cơ bản</vt:lpstr>
      <vt:lpstr>6.2 Giải mã đ.c b.nhớ sử dụng mạch tích hợp</vt:lpstr>
      <vt:lpstr>6.2 Giải mã đ.c b.nhớ sử dụng mạch tích hợp</vt:lpstr>
      <vt:lpstr>6.2 Giải mã đ.c b.nhớ sử dụng mạch tích hợp</vt:lpstr>
      <vt:lpstr>6.2 Giải mã đ.c b.nhớ sử dụng mạch tích hợp</vt:lpstr>
      <vt:lpstr>6.2 Giải mã đ.c b.nhớ sử dụng mạch tích hợp</vt:lpstr>
      <vt:lpstr>6.2 Giải mã đ.c b.nhớ sử dụng PROM</vt:lpstr>
      <vt:lpstr>6.2 Giải mã đ.c b.nhớ sử dụng PROM</vt:lpstr>
      <vt:lpstr>6.2 Giải mã đ.c b.nhớ sử dụng PROM</vt:lpstr>
      <vt:lpstr>6.2 Giải mã đ.c b.nhớ sử dụng PROM</vt:lpstr>
      <vt:lpstr>6.3. Phối ghép CPU với thiết bị vào ra</vt:lpstr>
      <vt:lpstr>6.3 Phối ghép CPU với thiết bị vào ra</vt:lpstr>
      <vt:lpstr>6.3 Phân loại thiết bị vào ra theo không gian địa chỉ</vt:lpstr>
      <vt:lpstr>6.3 Phân loại thiết bị vào ra theo không gian địa chỉ</vt:lpstr>
      <vt:lpstr>6.3 Giải mã đ.chỉ t.b vào ra sử dụng cổng logic</vt:lpstr>
      <vt:lpstr>6.3 Giải mã đ.chỉ tb vào ra sử dụng mạch tích hợp</vt:lpstr>
      <vt:lpstr>6.3 Một số mạch cổng đơn giản</vt:lpstr>
      <vt:lpstr>6.3 Lập trình điều khiển bàn phím</vt:lpstr>
      <vt:lpstr>6.3 Lập trình điều khiển bàn phím</vt:lpstr>
      <vt:lpstr>6.3 Lập trình điều khiển bàn phím</vt:lpstr>
      <vt:lpstr>6.3 Lập trình điều khiển đèn LED</vt:lpstr>
      <vt:lpstr>6.3 Lập trình điều khiển đèn LED</vt:lpstr>
      <vt:lpstr>6.3 Lập trình điều khiển đèn LED</vt:lpstr>
      <vt:lpstr>6.3 Lập trình điều khiển đèn LED</vt:lpstr>
    </vt:vector>
  </TitlesOfParts>
  <Company>PTIT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 Minh</dc:creator>
  <cp:lastModifiedBy>Phạm Văn Cường (VinAI-NC-TGMT)</cp:lastModifiedBy>
  <cp:revision>165</cp:revision>
  <dcterms:created xsi:type="dcterms:W3CDTF">2008-09-11T07:24:50Z</dcterms:created>
  <dcterms:modified xsi:type="dcterms:W3CDTF">2022-10-26T09:38:53Z</dcterms:modified>
</cp:coreProperties>
</file>