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5"/>
  </p:notesMasterIdLst>
  <p:handoutMasterIdLst>
    <p:handoutMasterId r:id="rId46"/>
  </p:handoutMasterIdLst>
  <p:sldIdLst>
    <p:sldId id="292" r:id="rId2"/>
    <p:sldId id="293" r:id="rId3"/>
    <p:sldId id="294" r:id="rId4"/>
    <p:sldId id="295" r:id="rId5"/>
    <p:sldId id="296" r:id="rId6"/>
    <p:sldId id="297" r:id="rId7"/>
    <p:sldId id="298" r:id="rId8"/>
    <p:sldId id="299" r:id="rId9"/>
    <p:sldId id="300" r:id="rId10"/>
    <p:sldId id="301" r:id="rId11"/>
    <p:sldId id="302" r:id="rId12"/>
    <p:sldId id="310" r:id="rId13"/>
    <p:sldId id="311" r:id="rId14"/>
    <p:sldId id="303" r:id="rId15"/>
    <p:sldId id="304" r:id="rId16"/>
    <p:sldId id="305" r:id="rId17"/>
    <p:sldId id="306" r:id="rId18"/>
    <p:sldId id="307" r:id="rId19"/>
    <p:sldId id="318" r:id="rId20"/>
    <p:sldId id="308" r:id="rId21"/>
    <p:sldId id="319" r:id="rId22"/>
    <p:sldId id="320" r:id="rId23"/>
    <p:sldId id="321" r:id="rId24"/>
    <p:sldId id="322" r:id="rId25"/>
    <p:sldId id="323" r:id="rId26"/>
    <p:sldId id="324" r:id="rId27"/>
    <p:sldId id="325" r:id="rId28"/>
    <p:sldId id="326" r:id="rId29"/>
    <p:sldId id="328" r:id="rId30"/>
    <p:sldId id="330" r:id="rId31"/>
    <p:sldId id="327" r:id="rId32"/>
    <p:sldId id="331" r:id="rId33"/>
    <p:sldId id="340" r:id="rId34"/>
    <p:sldId id="332" r:id="rId35"/>
    <p:sldId id="333" r:id="rId36"/>
    <p:sldId id="338" r:id="rId37"/>
    <p:sldId id="309" r:id="rId38"/>
    <p:sldId id="312" r:id="rId39"/>
    <p:sldId id="314" r:id="rId40"/>
    <p:sldId id="315" r:id="rId41"/>
    <p:sldId id="317" r:id="rId42"/>
    <p:sldId id="341" r:id="rId43"/>
    <p:sldId id="342" r:id="rId44"/>
  </p:sldIdLst>
  <p:sldSz cx="9144000" cy="6858000" type="screen4x3"/>
  <p:notesSz cx="9929813" cy="6670675"/>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00"/>
    <a:srgbClr val="FF9999"/>
    <a:srgbClr val="CCFF66"/>
    <a:srgbClr val="CCCC00"/>
    <a:srgbClr val="000066"/>
    <a:srgbClr val="993300"/>
    <a:srgbClr val="6600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3594" autoAdjust="0"/>
  </p:normalViewPr>
  <p:slideViewPr>
    <p:cSldViewPr>
      <p:cViewPr varScale="1">
        <p:scale>
          <a:sx n="81" d="100"/>
          <a:sy n="81" d="100"/>
        </p:scale>
        <p:origin x="152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90"/>
      </p:cViewPr>
      <p:guideLst>
        <p:guide orient="horz" pos="2101"/>
        <p:guide pos="312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430371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156675" name="Rectangle 3"/>
          <p:cNvSpPr>
            <a:spLocks noGrp="1" noChangeArrowheads="1"/>
          </p:cNvSpPr>
          <p:nvPr>
            <p:ph type="dt" sz="quarter" idx="1"/>
          </p:nvPr>
        </p:nvSpPr>
        <p:spPr bwMode="auto">
          <a:xfrm>
            <a:off x="5624513" y="0"/>
            <a:ext cx="4303712"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156676" name="Rectangle 4"/>
          <p:cNvSpPr>
            <a:spLocks noGrp="1" noChangeArrowheads="1"/>
          </p:cNvSpPr>
          <p:nvPr>
            <p:ph type="ftr" sz="quarter" idx="2"/>
          </p:nvPr>
        </p:nvSpPr>
        <p:spPr bwMode="auto">
          <a:xfrm>
            <a:off x="0" y="6335713"/>
            <a:ext cx="4303713"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156677" name="Rectangle 5"/>
          <p:cNvSpPr>
            <a:spLocks noGrp="1" noChangeArrowheads="1"/>
          </p:cNvSpPr>
          <p:nvPr>
            <p:ph type="sldNum" sz="quarter" idx="3"/>
          </p:nvPr>
        </p:nvSpPr>
        <p:spPr bwMode="auto">
          <a:xfrm>
            <a:off x="5624513" y="6335713"/>
            <a:ext cx="4303712"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E9C460CD-9923-4B80-A750-D84F75B7964F}" type="slidenum">
              <a:rPr lang="en-US"/>
              <a:pPr>
                <a:defRPr/>
              </a:pPr>
              <a:t>‹#›</a:t>
            </a:fld>
            <a:endParaRPr lang="en-US"/>
          </a:p>
        </p:txBody>
      </p:sp>
    </p:spTree>
    <p:extLst>
      <p:ext uri="{BB962C8B-B14F-4D97-AF65-F5344CB8AC3E}">
        <p14:creationId xmlns:p14="http://schemas.microsoft.com/office/powerpoint/2010/main" val="1844884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430371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77827" name="Rectangle 3"/>
          <p:cNvSpPr>
            <a:spLocks noGrp="1" noChangeArrowheads="1"/>
          </p:cNvSpPr>
          <p:nvPr>
            <p:ph type="dt" idx="1"/>
          </p:nvPr>
        </p:nvSpPr>
        <p:spPr bwMode="auto">
          <a:xfrm>
            <a:off x="5624513" y="0"/>
            <a:ext cx="4303712"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44036" name="Rectangle 4"/>
          <p:cNvSpPr>
            <a:spLocks noGrp="1" noRot="1" noChangeAspect="1" noChangeArrowheads="1" noTextEdit="1"/>
          </p:cNvSpPr>
          <p:nvPr>
            <p:ph type="sldImg" idx="2"/>
          </p:nvPr>
        </p:nvSpPr>
        <p:spPr bwMode="auto">
          <a:xfrm>
            <a:off x="3297238" y="500063"/>
            <a:ext cx="3335337" cy="2501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993775" y="3168650"/>
            <a:ext cx="7943850" cy="300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6335713"/>
            <a:ext cx="4303713"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77831" name="Rectangle 7"/>
          <p:cNvSpPr>
            <a:spLocks noGrp="1" noChangeArrowheads="1"/>
          </p:cNvSpPr>
          <p:nvPr>
            <p:ph type="sldNum" sz="quarter" idx="5"/>
          </p:nvPr>
        </p:nvSpPr>
        <p:spPr bwMode="auto">
          <a:xfrm>
            <a:off x="5624513" y="6335713"/>
            <a:ext cx="4303712"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9C00E65E-CBD8-4004-96F3-DE009303C5A0}" type="slidenum">
              <a:rPr lang="en-US"/>
              <a:pPr>
                <a:defRPr/>
              </a:pPr>
              <a:t>‹#›</a:t>
            </a:fld>
            <a:endParaRPr lang="en-US"/>
          </a:p>
        </p:txBody>
      </p:sp>
    </p:spTree>
    <p:extLst>
      <p:ext uri="{BB962C8B-B14F-4D97-AF65-F5344CB8AC3E}">
        <p14:creationId xmlns:p14="http://schemas.microsoft.com/office/powerpoint/2010/main" val="42732630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77391B6A-D917-4D2E-92C7-80511F912182}" type="slidenum">
              <a:rPr lang="en-US" b="0" smtClean="0"/>
              <a:pPr eaLnBrk="1" hangingPunct="1"/>
              <a:t>12</a:t>
            </a:fld>
            <a:endParaRPr lang="en-US"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t>D08.1 13.10</a:t>
            </a: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B1D9637B-F5B8-444E-AC5E-118FEDEFD127}" type="slidenum">
              <a:rPr lang="en-US" b="0" smtClean="0"/>
              <a:pPr eaLnBrk="1" hangingPunct="1"/>
              <a:t>14</a:t>
            </a:fld>
            <a:endParaRPr lang="en-US"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t>D08.2,3 13.10</a:t>
            </a: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97E6459B-8D9C-42D6-B0E7-F83F4B46816D}" type="slidenum">
              <a:rPr lang="en-US" b="0" smtClean="0"/>
              <a:pPr eaLnBrk="1" hangingPunct="1"/>
              <a:t>39</a:t>
            </a:fld>
            <a:endParaRPr lang="en-US"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57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29"/>
          <p:cNvSpPr>
            <a:spLocks noGrp="1" noChangeArrowheads="1"/>
          </p:cNvSpPr>
          <p:nvPr>
            <p:ph type="dt" sz="half" idx="10"/>
          </p:nvPr>
        </p:nvSpPr>
        <p:spPr>
          <a:ln/>
        </p:spPr>
        <p:txBody>
          <a:bodyPr/>
          <a:lstStyle>
            <a:lvl1pPr>
              <a:defRPr/>
            </a:lvl1pPr>
          </a:lstStyle>
          <a:p>
            <a:pPr>
              <a:defRPr/>
            </a:pPr>
            <a:endParaRPr lang="en-AU"/>
          </a:p>
        </p:txBody>
      </p:sp>
      <p:sp>
        <p:nvSpPr>
          <p:cNvPr id="5" name="Rectangle 30"/>
          <p:cNvSpPr>
            <a:spLocks noGrp="1" noChangeArrowheads="1"/>
          </p:cNvSpPr>
          <p:nvPr>
            <p:ph type="ftr" sz="quarter" idx="11"/>
          </p:nvPr>
        </p:nvSpPr>
        <p:spPr>
          <a:ln/>
        </p:spPr>
        <p:txBody>
          <a:bodyPr/>
          <a:lstStyle>
            <a:lvl1pPr>
              <a:defRPr/>
            </a:lvl1pPr>
          </a:lstStyle>
          <a:p>
            <a:pPr>
              <a:defRPr/>
            </a:pPr>
            <a:endParaRPr lang="en-AU"/>
          </a:p>
        </p:txBody>
      </p:sp>
      <p:sp>
        <p:nvSpPr>
          <p:cNvPr id="6" name="Rectangle 31"/>
          <p:cNvSpPr>
            <a:spLocks noGrp="1" noChangeArrowheads="1"/>
          </p:cNvSpPr>
          <p:nvPr>
            <p:ph type="sldNum" sz="quarter" idx="12"/>
          </p:nvPr>
        </p:nvSpPr>
        <p:spPr>
          <a:ln/>
        </p:spPr>
        <p:txBody>
          <a:bodyPr/>
          <a:lstStyle>
            <a:lvl1pPr>
              <a:defRPr/>
            </a:lvl1pPr>
          </a:lstStyle>
          <a:p>
            <a:pPr>
              <a:defRPr/>
            </a:pPr>
            <a:fld id="{263AC273-298E-44D7-B8FF-C0052EACE7BC}" type="slidenum">
              <a:rPr lang="en-AU"/>
              <a:pPr>
                <a:defRPr/>
              </a:pPr>
              <a:t>‹#›</a:t>
            </a:fld>
            <a:endParaRPr lang="en-AU"/>
          </a:p>
        </p:txBody>
      </p:sp>
    </p:spTree>
    <p:extLst>
      <p:ext uri="{BB962C8B-B14F-4D97-AF65-F5344CB8AC3E}">
        <p14:creationId xmlns:p14="http://schemas.microsoft.com/office/powerpoint/2010/main" val="290986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6088" y="762000"/>
            <a:ext cx="2189162" cy="5364163"/>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28600" y="762000"/>
            <a:ext cx="6415088" cy="5364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29"/>
          <p:cNvSpPr>
            <a:spLocks noGrp="1" noChangeArrowheads="1"/>
          </p:cNvSpPr>
          <p:nvPr>
            <p:ph type="dt" sz="half" idx="10"/>
          </p:nvPr>
        </p:nvSpPr>
        <p:spPr>
          <a:ln/>
        </p:spPr>
        <p:txBody>
          <a:bodyPr/>
          <a:lstStyle>
            <a:lvl1pPr>
              <a:defRPr/>
            </a:lvl1pPr>
          </a:lstStyle>
          <a:p>
            <a:pPr>
              <a:defRPr/>
            </a:pPr>
            <a:endParaRPr lang="en-AU"/>
          </a:p>
        </p:txBody>
      </p:sp>
      <p:sp>
        <p:nvSpPr>
          <p:cNvPr id="5" name="Rectangle 30"/>
          <p:cNvSpPr>
            <a:spLocks noGrp="1" noChangeArrowheads="1"/>
          </p:cNvSpPr>
          <p:nvPr>
            <p:ph type="ftr" sz="quarter" idx="11"/>
          </p:nvPr>
        </p:nvSpPr>
        <p:spPr>
          <a:ln/>
        </p:spPr>
        <p:txBody>
          <a:bodyPr/>
          <a:lstStyle>
            <a:lvl1pPr>
              <a:defRPr/>
            </a:lvl1pPr>
          </a:lstStyle>
          <a:p>
            <a:pPr>
              <a:defRPr/>
            </a:pPr>
            <a:endParaRPr lang="en-AU"/>
          </a:p>
        </p:txBody>
      </p:sp>
      <p:sp>
        <p:nvSpPr>
          <p:cNvPr id="6" name="Rectangle 31"/>
          <p:cNvSpPr>
            <a:spLocks noGrp="1" noChangeArrowheads="1"/>
          </p:cNvSpPr>
          <p:nvPr>
            <p:ph type="sldNum" sz="quarter" idx="12"/>
          </p:nvPr>
        </p:nvSpPr>
        <p:spPr>
          <a:ln/>
        </p:spPr>
        <p:txBody>
          <a:bodyPr/>
          <a:lstStyle>
            <a:lvl1pPr>
              <a:defRPr/>
            </a:lvl1pPr>
          </a:lstStyle>
          <a:p>
            <a:pPr>
              <a:defRPr/>
            </a:pPr>
            <a:fld id="{3A3E3069-86C8-4A3A-915F-7C3B2FC35D8F}" type="slidenum">
              <a:rPr lang="en-AU"/>
              <a:pPr>
                <a:defRPr/>
              </a:pPr>
              <a:t>‹#›</a:t>
            </a:fld>
            <a:endParaRPr lang="en-AU"/>
          </a:p>
        </p:txBody>
      </p:sp>
    </p:spTree>
    <p:extLst>
      <p:ext uri="{BB962C8B-B14F-4D97-AF65-F5344CB8AC3E}">
        <p14:creationId xmlns:p14="http://schemas.microsoft.com/office/powerpoint/2010/main" val="373055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29"/>
          <p:cNvSpPr>
            <a:spLocks noGrp="1" noChangeArrowheads="1"/>
          </p:cNvSpPr>
          <p:nvPr>
            <p:ph type="dt" sz="half" idx="10"/>
          </p:nvPr>
        </p:nvSpPr>
        <p:spPr>
          <a:ln/>
        </p:spPr>
        <p:txBody>
          <a:bodyPr/>
          <a:lstStyle>
            <a:lvl1pPr>
              <a:defRPr/>
            </a:lvl1pPr>
          </a:lstStyle>
          <a:p>
            <a:pPr>
              <a:defRPr/>
            </a:pPr>
            <a:endParaRPr lang="en-AU"/>
          </a:p>
        </p:txBody>
      </p:sp>
      <p:sp>
        <p:nvSpPr>
          <p:cNvPr id="5" name="Rectangle 30"/>
          <p:cNvSpPr>
            <a:spLocks noGrp="1" noChangeArrowheads="1"/>
          </p:cNvSpPr>
          <p:nvPr>
            <p:ph type="ftr" sz="quarter" idx="11"/>
          </p:nvPr>
        </p:nvSpPr>
        <p:spPr>
          <a:ln/>
        </p:spPr>
        <p:txBody>
          <a:bodyPr/>
          <a:lstStyle>
            <a:lvl1pPr>
              <a:defRPr/>
            </a:lvl1pPr>
          </a:lstStyle>
          <a:p>
            <a:pPr>
              <a:defRPr/>
            </a:pPr>
            <a:endParaRPr lang="en-AU"/>
          </a:p>
        </p:txBody>
      </p:sp>
      <p:sp>
        <p:nvSpPr>
          <p:cNvPr id="6" name="Rectangle 31"/>
          <p:cNvSpPr>
            <a:spLocks noGrp="1" noChangeArrowheads="1"/>
          </p:cNvSpPr>
          <p:nvPr>
            <p:ph type="sldNum" sz="quarter" idx="12"/>
          </p:nvPr>
        </p:nvSpPr>
        <p:spPr>
          <a:ln/>
        </p:spPr>
        <p:txBody>
          <a:bodyPr/>
          <a:lstStyle>
            <a:lvl1pPr>
              <a:defRPr/>
            </a:lvl1pPr>
          </a:lstStyle>
          <a:p>
            <a:pPr>
              <a:defRPr/>
            </a:pPr>
            <a:fld id="{39E6299A-9629-4BF4-BC53-BE89BFC44884}" type="slidenum">
              <a:rPr lang="en-AU"/>
              <a:pPr>
                <a:defRPr/>
              </a:pPr>
              <a:t>‹#›</a:t>
            </a:fld>
            <a:endParaRPr lang="en-AU"/>
          </a:p>
        </p:txBody>
      </p:sp>
    </p:spTree>
    <p:extLst>
      <p:ext uri="{BB962C8B-B14F-4D97-AF65-F5344CB8AC3E}">
        <p14:creationId xmlns:p14="http://schemas.microsoft.com/office/powerpoint/2010/main" val="2658650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9"/>
          <p:cNvSpPr>
            <a:spLocks noGrp="1" noChangeArrowheads="1"/>
          </p:cNvSpPr>
          <p:nvPr>
            <p:ph type="dt" sz="half" idx="10"/>
          </p:nvPr>
        </p:nvSpPr>
        <p:spPr>
          <a:ln/>
        </p:spPr>
        <p:txBody>
          <a:bodyPr/>
          <a:lstStyle>
            <a:lvl1pPr>
              <a:defRPr/>
            </a:lvl1pPr>
          </a:lstStyle>
          <a:p>
            <a:pPr>
              <a:defRPr/>
            </a:pPr>
            <a:endParaRPr lang="en-AU"/>
          </a:p>
        </p:txBody>
      </p:sp>
      <p:sp>
        <p:nvSpPr>
          <p:cNvPr id="5" name="Rectangle 30"/>
          <p:cNvSpPr>
            <a:spLocks noGrp="1" noChangeArrowheads="1"/>
          </p:cNvSpPr>
          <p:nvPr>
            <p:ph type="ftr" sz="quarter" idx="11"/>
          </p:nvPr>
        </p:nvSpPr>
        <p:spPr>
          <a:ln/>
        </p:spPr>
        <p:txBody>
          <a:bodyPr/>
          <a:lstStyle>
            <a:lvl1pPr>
              <a:defRPr/>
            </a:lvl1pPr>
          </a:lstStyle>
          <a:p>
            <a:pPr>
              <a:defRPr/>
            </a:pPr>
            <a:endParaRPr lang="en-AU"/>
          </a:p>
        </p:txBody>
      </p:sp>
      <p:sp>
        <p:nvSpPr>
          <p:cNvPr id="6" name="Rectangle 31"/>
          <p:cNvSpPr>
            <a:spLocks noGrp="1" noChangeArrowheads="1"/>
          </p:cNvSpPr>
          <p:nvPr>
            <p:ph type="sldNum" sz="quarter" idx="12"/>
          </p:nvPr>
        </p:nvSpPr>
        <p:spPr>
          <a:ln/>
        </p:spPr>
        <p:txBody>
          <a:bodyPr/>
          <a:lstStyle>
            <a:lvl1pPr>
              <a:defRPr/>
            </a:lvl1pPr>
          </a:lstStyle>
          <a:p>
            <a:pPr>
              <a:defRPr/>
            </a:pPr>
            <a:fld id="{75D35EC7-CB14-4F9B-8A3D-ABB0E018AA1F}" type="slidenum">
              <a:rPr lang="en-AU"/>
              <a:pPr>
                <a:defRPr/>
              </a:pPr>
              <a:t>‹#›</a:t>
            </a:fld>
            <a:endParaRPr lang="en-AU"/>
          </a:p>
        </p:txBody>
      </p:sp>
    </p:spTree>
    <p:extLst>
      <p:ext uri="{BB962C8B-B14F-4D97-AF65-F5344CB8AC3E}">
        <p14:creationId xmlns:p14="http://schemas.microsoft.com/office/powerpoint/2010/main" val="42391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28600"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83125"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29"/>
          <p:cNvSpPr>
            <a:spLocks noGrp="1" noChangeArrowheads="1"/>
          </p:cNvSpPr>
          <p:nvPr>
            <p:ph type="dt" sz="half" idx="10"/>
          </p:nvPr>
        </p:nvSpPr>
        <p:spPr>
          <a:ln/>
        </p:spPr>
        <p:txBody>
          <a:bodyPr/>
          <a:lstStyle>
            <a:lvl1pPr>
              <a:defRPr/>
            </a:lvl1pPr>
          </a:lstStyle>
          <a:p>
            <a:pPr>
              <a:defRPr/>
            </a:pPr>
            <a:endParaRPr lang="en-AU"/>
          </a:p>
        </p:txBody>
      </p:sp>
      <p:sp>
        <p:nvSpPr>
          <p:cNvPr id="6" name="Rectangle 30"/>
          <p:cNvSpPr>
            <a:spLocks noGrp="1" noChangeArrowheads="1"/>
          </p:cNvSpPr>
          <p:nvPr>
            <p:ph type="ftr" sz="quarter" idx="11"/>
          </p:nvPr>
        </p:nvSpPr>
        <p:spPr>
          <a:ln/>
        </p:spPr>
        <p:txBody>
          <a:bodyPr/>
          <a:lstStyle>
            <a:lvl1pPr>
              <a:defRPr/>
            </a:lvl1pPr>
          </a:lstStyle>
          <a:p>
            <a:pPr>
              <a:defRPr/>
            </a:pPr>
            <a:endParaRPr lang="en-AU"/>
          </a:p>
        </p:txBody>
      </p:sp>
      <p:sp>
        <p:nvSpPr>
          <p:cNvPr id="7" name="Rectangle 31"/>
          <p:cNvSpPr>
            <a:spLocks noGrp="1" noChangeArrowheads="1"/>
          </p:cNvSpPr>
          <p:nvPr>
            <p:ph type="sldNum" sz="quarter" idx="12"/>
          </p:nvPr>
        </p:nvSpPr>
        <p:spPr>
          <a:ln/>
        </p:spPr>
        <p:txBody>
          <a:bodyPr/>
          <a:lstStyle>
            <a:lvl1pPr>
              <a:defRPr/>
            </a:lvl1pPr>
          </a:lstStyle>
          <a:p>
            <a:pPr>
              <a:defRPr/>
            </a:pPr>
            <a:fld id="{557BB977-638A-419B-93EF-1E37E6D0802C}" type="slidenum">
              <a:rPr lang="en-AU"/>
              <a:pPr>
                <a:defRPr/>
              </a:pPr>
              <a:t>‹#›</a:t>
            </a:fld>
            <a:endParaRPr lang="en-AU"/>
          </a:p>
        </p:txBody>
      </p:sp>
    </p:spTree>
    <p:extLst>
      <p:ext uri="{BB962C8B-B14F-4D97-AF65-F5344CB8AC3E}">
        <p14:creationId xmlns:p14="http://schemas.microsoft.com/office/powerpoint/2010/main" val="1535738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29"/>
          <p:cNvSpPr>
            <a:spLocks noGrp="1" noChangeArrowheads="1"/>
          </p:cNvSpPr>
          <p:nvPr>
            <p:ph type="dt" sz="half" idx="10"/>
          </p:nvPr>
        </p:nvSpPr>
        <p:spPr>
          <a:ln/>
        </p:spPr>
        <p:txBody>
          <a:bodyPr/>
          <a:lstStyle>
            <a:lvl1pPr>
              <a:defRPr/>
            </a:lvl1pPr>
          </a:lstStyle>
          <a:p>
            <a:pPr>
              <a:defRPr/>
            </a:pPr>
            <a:endParaRPr lang="en-AU"/>
          </a:p>
        </p:txBody>
      </p:sp>
      <p:sp>
        <p:nvSpPr>
          <p:cNvPr id="8" name="Rectangle 30"/>
          <p:cNvSpPr>
            <a:spLocks noGrp="1" noChangeArrowheads="1"/>
          </p:cNvSpPr>
          <p:nvPr>
            <p:ph type="ftr" sz="quarter" idx="11"/>
          </p:nvPr>
        </p:nvSpPr>
        <p:spPr>
          <a:ln/>
        </p:spPr>
        <p:txBody>
          <a:bodyPr/>
          <a:lstStyle>
            <a:lvl1pPr>
              <a:defRPr/>
            </a:lvl1pPr>
          </a:lstStyle>
          <a:p>
            <a:pPr>
              <a:defRPr/>
            </a:pPr>
            <a:endParaRPr lang="en-AU"/>
          </a:p>
        </p:txBody>
      </p:sp>
      <p:sp>
        <p:nvSpPr>
          <p:cNvPr id="9" name="Rectangle 31"/>
          <p:cNvSpPr>
            <a:spLocks noGrp="1" noChangeArrowheads="1"/>
          </p:cNvSpPr>
          <p:nvPr>
            <p:ph type="sldNum" sz="quarter" idx="12"/>
          </p:nvPr>
        </p:nvSpPr>
        <p:spPr>
          <a:ln/>
        </p:spPr>
        <p:txBody>
          <a:bodyPr/>
          <a:lstStyle>
            <a:lvl1pPr>
              <a:defRPr/>
            </a:lvl1pPr>
          </a:lstStyle>
          <a:p>
            <a:pPr>
              <a:defRPr/>
            </a:pPr>
            <a:fld id="{5FD03368-334A-4D5B-B3DE-CDFECF40C814}" type="slidenum">
              <a:rPr lang="en-AU"/>
              <a:pPr>
                <a:defRPr/>
              </a:pPr>
              <a:t>‹#›</a:t>
            </a:fld>
            <a:endParaRPr lang="en-AU"/>
          </a:p>
        </p:txBody>
      </p:sp>
    </p:spTree>
    <p:extLst>
      <p:ext uri="{BB962C8B-B14F-4D97-AF65-F5344CB8AC3E}">
        <p14:creationId xmlns:p14="http://schemas.microsoft.com/office/powerpoint/2010/main" val="219914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29"/>
          <p:cNvSpPr>
            <a:spLocks noGrp="1" noChangeArrowheads="1"/>
          </p:cNvSpPr>
          <p:nvPr>
            <p:ph type="dt" sz="half" idx="10"/>
          </p:nvPr>
        </p:nvSpPr>
        <p:spPr>
          <a:ln/>
        </p:spPr>
        <p:txBody>
          <a:bodyPr/>
          <a:lstStyle>
            <a:lvl1pPr>
              <a:defRPr/>
            </a:lvl1pPr>
          </a:lstStyle>
          <a:p>
            <a:pPr>
              <a:defRPr/>
            </a:pPr>
            <a:endParaRPr lang="en-AU"/>
          </a:p>
        </p:txBody>
      </p:sp>
      <p:sp>
        <p:nvSpPr>
          <p:cNvPr id="4" name="Rectangle 30"/>
          <p:cNvSpPr>
            <a:spLocks noGrp="1" noChangeArrowheads="1"/>
          </p:cNvSpPr>
          <p:nvPr>
            <p:ph type="ftr" sz="quarter" idx="11"/>
          </p:nvPr>
        </p:nvSpPr>
        <p:spPr>
          <a:ln/>
        </p:spPr>
        <p:txBody>
          <a:bodyPr/>
          <a:lstStyle>
            <a:lvl1pPr>
              <a:defRPr/>
            </a:lvl1pPr>
          </a:lstStyle>
          <a:p>
            <a:pPr>
              <a:defRPr/>
            </a:pPr>
            <a:endParaRPr lang="en-AU"/>
          </a:p>
        </p:txBody>
      </p:sp>
      <p:sp>
        <p:nvSpPr>
          <p:cNvPr id="5" name="Rectangle 31"/>
          <p:cNvSpPr>
            <a:spLocks noGrp="1" noChangeArrowheads="1"/>
          </p:cNvSpPr>
          <p:nvPr>
            <p:ph type="sldNum" sz="quarter" idx="12"/>
          </p:nvPr>
        </p:nvSpPr>
        <p:spPr>
          <a:ln/>
        </p:spPr>
        <p:txBody>
          <a:bodyPr/>
          <a:lstStyle>
            <a:lvl1pPr>
              <a:defRPr/>
            </a:lvl1pPr>
          </a:lstStyle>
          <a:p>
            <a:pPr>
              <a:defRPr/>
            </a:pPr>
            <a:fld id="{C35E2A11-8C5D-48F3-B1B1-C0CD09DD79E8}" type="slidenum">
              <a:rPr lang="en-AU"/>
              <a:pPr>
                <a:defRPr/>
              </a:pPr>
              <a:t>‹#›</a:t>
            </a:fld>
            <a:endParaRPr lang="en-AU"/>
          </a:p>
        </p:txBody>
      </p:sp>
    </p:spTree>
    <p:extLst>
      <p:ext uri="{BB962C8B-B14F-4D97-AF65-F5344CB8AC3E}">
        <p14:creationId xmlns:p14="http://schemas.microsoft.com/office/powerpoint/2010/main" val="397734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9"/>
          <p:cNvSpPr>
            <a:spLocks noGrp="1" noChangeArrowheads="1"/>
          </p:cNvSpPr>
          <p:nvPr>
            <p:ph type="dt" sz="half" idx="10"/>
          </p:nvPr>
        </p:nvSpPr>
        <p:spPr>
          <a:ln/>
        </p:spPr>
        <p:txBody>
          <a:bodyPr/>
          <a:lstStyle>
            <a:lvl1pPr>
              <a:defRPr/>
            </a:lvl1pPr>
          </a:lstStyle>
          <a:p>
            <a:pPr>
              <a:defRPr/>
            </a:pPr>
            <a:endParaRPr lang="en-AU"/>
          </a:p>
        </p:txBody>
      </p:sp>
      <p:sp>
        <p:nvSpPr>
          <p:cNvPr id="3" name="Rectangle 30"/>
          <p:cNvSpPr>
            <a:spLocks noGrp="1" noChangeArrowheads="1"/>
          </p:cNvSpPr>
          <p:nvPr>
            <p:ph type="ftr" sz="quarter" idx="11"/>
          </p:nvPr>
        </p:nvSpPr>
        <p:spPr>
          <a:ln/>
        </p:spPr>
        <p:txBody>
          <a:bodyPr/>
          <a:lstStyle>
            <a:lvl1pPr>
              <a:defRPr/>
            </a:lvl1pPr>
          </a:lstStyle>
          <a:p>
            <a:pPr>
              <a:defRPr/>
            </a:pPr>
            <a:endParaRPr lang="en-AU"/>
          </a:p>
        </p:txBody>
      </p:sp>
      <p:sp>
        <p:nvSpPr>
          <p:cNvPr id="4" name="Rectangle 31"/>
          <p:cNvSpPr>
            <a:spLocks noGrp="1" noChangeArrowheads="1"/>
          </p:cNvSpPr>
          <p:nvPr>
            <p:ph type="sldNum" sz="quarter" idx="12"/>
          </p:nvPr>
        </p:nvSpPr>
        <p:spPr>
          <a:ln/>
        </p:spPr>
        <p:txBody>
          <a:bodyPr/>
          <a:lstStyle>
            <a:lvl1pPr>
              <a:defRPr/>
            </a:lvl1pPr>
          </a:lstStyle>
          <a:p>
            <a:pPr>
              <a:defRPr/>
            </a:pPr>
            <a:fld id="{6DC881E1-2162-4ACF-9A08-09337AD0C167}" type="slidenum">
              <a:rPr lang="en-AU"/>
              <a:pPr>
                <a:defRPr/>
              </a:pPr>
              <a:t>‹#›</a:t>
            </a:fld>
            <a:endParaRPr lang="en-AU"/>
          </a:p>
        </p:txBody>
      </p:sp>
    </p:spTree>
    <p:extLst>
      <p:ext uri="{BB962C8B-B14F-4D97-AF65-F5344CB8AC3E}">
        <p14:creationId xmlns:p14="http://schemas.microsoft.com/office/powerpoint/2010/main" val="278045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9"/>
          <p:cNvSpPr>
            <a:spLocks noGrp="1" noChangeArrowheads="1"/>
          </p:cNvSpPr>
          <p:nvPr>
            <p:ph type="dt" sz="half" idx="10"/>
          </p:nvPr>
        </p:nvSpPr>
        <p:spPr>
          <a:ln/>
        </p:spPr>
        <p:txBody>
          <a:bodyPr/>
          <a:lstStyle>
            <a:lvl1pPr>
              <a:defRPr/>
            </a:lvl1pPr>
          </a:lstStyle>
          <a:p>
            <a:pPr>
              <a:defRPr/>
            </a:pPr>
            <a:endParaRPr lang="en-AU"/>
          </a:p>
        </p:txBody>
      </p:sp>
      <p:sp>
        <p:nvSpPr>
          <p:cNvPr id="6" name="Rectangle 30"/>
          <p:cNvSpPr>
            <a:spLocks noGrp="1" noChangeArrowheads="1"/>
          </p:cNvSpPr>
          <p:nvPr>
            <p:ph type="ftr" sz="quarter" idx="11"/>
          </p:nvPr>
        </p:nvSpPr>
        <p:spPr>
          <a:ln/>
        </p:spPr>
        <p:txBody>
          <a:bodyPr/>
          <a:lstStyle>
            <a:lvl1pPr>
              <a:defRPr/>
            </a:lvl1pPr>
          </a:lstStyle>
          <a:p>
            <a:pPr>
              <a:defRPr/>
            </a:pPr>
            <a:endParaRPr lang="en-AU"/>
          </a:p>
        </p:txBody>
      </p:sp>
      <p:sp>
        <p:nvSpPr>
          <p:cNvPr id="7" name="Rectangle 31"/>
          <p:cNvSpPr>
            <a:spLocks noGrp="1" noChangeArrowheads="1"/>
          </p:cNvSpPr>
          <p:nvPr>
            <p:ph type="sldNum" sz="quarter" idx="12"/>
          </p:nvPr>
        </p:nvSpPr>
        <p:spPr>
          <a:ln/>
        </p:spPr>
        <p:txBody>
          <a:bodyPr/>
          <a:lstStyle>
            <a:lvl1pPr>
              <a:defRPr/>
            </a:lvl1pPr>
          </a:lstStyle>
          <a:p>
            <a:pPr>
              <a:defRPr/>
            </a:pPr>
            <a:fld id="{DF464DBB-25F4-45CD-B997-E8BA6AED514B}" type="slidenum">
              <a:rPr lang="en-AU"/>
              <a:pPr>
                <a:defRPr/>
              </a:pPr>
              <a:t>‹#›</a:t>
            </a:fld>
            <a:endParaRPr lang="en-AU"/>
          </a:p>
        </p:txBody>
      </p:sp>
    </p:spTree>
    <p:extLst>
      <p:ext uri="{BB962C8B-B14F-4D97-AF65-F5344CB8AC3E}">
        <p14:creationId xmlns:p14="http://schemas.microsoft.com/office/powerpoint/2010/main" val="269477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9"/>
          <p:cNvSpPr>
            <a:spLocks noGrp="1" noChangeArrowheads="1"/>
          </p:cNvSpPr>
          <p:nvPr>
            <p:ph type="dt" sz="half" idx="10"/>
          </p:nvPr>
        </p:nvSpPr>
        <p:spPr>
          <a:ln/>
        </p:spPr>
        <p:txBody>
          <a:bodyPr/>
          <a:lstStyle>
            <a:lvl1pPr>
              <a:defRPr/>
            </a:lvl1pPr>
          </a:lstStyle>
          <a:p>
            <a:pPr>
              <a:defRPr/>
            </a:pPr>
            <a:endParaRPr lang="en-AU"/>
          </a:p>
        </p:txBody>
      </p:sp>
      <p:sp>
        <p:nvSpPr>
          <p:cNvPr id="6" name="Rectangle 30"/>
          <p:cNvSpPr>
            <a:spLocks noGrp="1" noChangeArrowheads="1"/>
          </p:cNvSpPr>
          <p:nvPr>
            <p:ph type="ftr" sz="quarter" idx="11"/>
          </p:nvPr>
        </p:nvSpPr>
        <p:spPr>
          <a:ln/>
        </p:spPr>
        <p:txBody>
          <a:bodyPr/>
          <a:lstStyle>
            <a:lvl1pPr>
              <a:defRPr/>
            </a:lvl1pPr>
          </a:lstStyle>
          <a:p>
            <a:pPr>
              <a:defRPr/>
            </a:pPr>
            <a:endParaRPr lang="en-AU"/>
          </a:p>
        </p:txBody>
      </p:sp>
      <p:sp>
        <p:nvSpPr>
          <p:cNvPr id="7" name="Rectangle 31"/>
          <p:cNvSpPr>
            <a:spLocks noGrp="1" noChangeArrowheads="1"/>
          </p:cNvSpPr>
          <p:nvPr>
            <p:ph type="sldNum" sz="quarter" idx="12"/>
          </p:nvPr>
        </p:nvSpPr>
        <p:spPr>
          <a:ln/>
        </p:spPr>
        <p:txBody>
          <a:bodyPr/>
          <a:lstStyle>
            <a:lvl1pPr>
              <a:defRPr/>
            </a:lvl1pPr>
          </a:lstStyle>
          <a:p>
            <a:pPr>
              <a:defRPr/>
            </a:pPr>
            <a:fld id="{599B4EC6-2AE8-4CA4-81E2-8BCDDEC28035}" type="slidenum">
              <a:rPr lang="en-AU"/>
              <a:pPr>
                <a:defRPr/>
              </a:pPr>
              <a:t>‹#›</a:t>
            </a:fld>
            <a:endParaRPr lang="en-AU"/>
          </a:p>
        </p:txBody>
      </p:sp>
    </p:spTree>
    <p:extLst>
      <p:ext uri="{BB962C8B-B14F-4D97-AF65-F5344CB8AC3E}">
        <p14:creationId xmlns:p14="http://schemas.microsoft.com/office/powerpoint/2010/main" val="2744197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userDrawn="1"/>
        </p:nvSpPr>
        <p:spPr bwMode="gray">
          <a:xfrm>
            <a:off x="0" y="6224588"/>
            <a:ext cx="9144000" cy="6477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p>
        </p:txBody>
      </p:sp>
      <p:sp>
        <p:nvSpPr>
          <p:cNvPr id="1027" name="Oval 2"/>
          <p:cNvSpPr>
            <a:spLocks noChangeArrowheads="1"/>
          </p:cNvSpPr>
          <p:nvPr userDrawn="1"/>
        </p:nvSpPr>
        <p:spPr bwMode="gray">
          <a:xfrm>
            <a:off x="0" y="0"/>
            <a:ext cx="9144000" cy="6858000"/>
          </a:xfrm>
          <a:prstGeom prst="ellipse">
            <a:avLst/>
          </a:prstGeom>
          <a:solidFill>
            <a:schemeClr val="bg1">
              <a:alpha val="43921"/>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028" name="Rectangle 3"/>
          <p:cNvSpPr>
            <a:spLocks noChangeArrowheads="1"/>
          </p:cNvSpPr>
          <p:nvPr/>
        </p:nvSpPr>
        <p:spPr bwMode="gray">
          <a:xfrm>
            <a:off x="0" y="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p>
        </p:txBody>
      </p:sp>
      <p:pic>
        <p:nvPicPr>
          <p:cNvPr id="1029" name="Picture 15"/>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6334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16"/>
          <p:cNvSpPr>
            <a:spLocks noChangeShapeType="1"/>
          </p:cNvSpPr>
          <p:nvPr userDrawn="1"/>
        </p:nvSpPr>
        <p:spPr bwMode="auto">
          <a:xfrm>
            <a:off x="0" y="747713"/>
            <a:ext cx="914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31" name="Text Box 18"/>
          <p:cNvSpPr txBox="1">
            <a:spLocks noChangeArrowheads="1"/>
          </p:cNvSpPr>
          <p:nvPr userDrawn="1"/>
        </p:nvSpPr>
        <p:spPr bwMode="auto">
          <a:xfrm>
            <a:off x="1600200" y="46038"/>
            <a:ext cx="640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400"/>
              <a:t>BÀI GIẢNG MÔN KỸ THUẬT VI XỬ LÝ</a:t>
            </a:r>
          </a:p>
        </p:txBody>
      </p:sp>
      <p:sp>
        <p:nvSpPr>
          <p:cNvPr id="1032" name="Text Box 23"/>
          <p:cNvSpPr txBox="1">
            <a:spLocks noChangeArrowheads="1"/>
          </p:cNvSpPr>
          <p:nvPr userDrawn="1"/>
        </p:nvSpPr>
        <p:spPr bwMode="auto">
          <a:xfrm>
            <a:off x="0" y="6396038"/>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1400"/>
              <a:t>www.ptit.edu.vn</a:t>
            </a:r>
          </a:p>
        </p:txBody>
      </p:sp>
      <p:sp>
        <p:nvSpPr>
          <p:cNvPr id="1033" name="Text Box 24"/>
          <p:cNvSpPr txBox="1">
            <a:spLocks noChangeArrowheads="1"/>
          </p:cNvSpPr>
          <p:nvPr userDrawn="1"/>
        </p:nvSpPr>
        <p:spPr bwMode="auto">
          <a:xfrm>
            <a:off x="1447800" y="6310313"/>
            <a:ext cx="640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400"/>
              <a:t>GIẢNG VIÊN: TS. HOÀNG XUÂN DẬU</a:t>
            </a:r>
          </a:p>
        </p:txBody>
      </p:sp>
      <p:sp>
        <p:nvSpPr>
          <p:cNvPr id="1034" name="Text Box 25"/>
          <p:cNvSpPr txBox="1">
            <a:spLocks noChangeArrowheads="1"/>
          </p:cNvSpPr>
          <p:nvPr userDrawn="1"/>
        </p:nvSpPr>
        <p:spPr bwMode="auto">
          <a:xfrm>
            <a:off x="1462088" y="6538913"/>
            <a:ext cx="640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400"/>
              <a:t>BỘ MÔN: KHOA HỌC MÁY TÍNH - KHOA CNTT1</a:t>
            </a:r>
          </a:p>
        </p:txBody>
      </p:sp>
      <p:sp>
        <p:nvSpPr>
          <p:cNvPr id="1035" name="Text Box 26"/>
          <p:cNvSpPr txBox="1">
            <a:spLocks noChangeArrowheads="1"/>
          </p:cNvSpPr>
          <p:nvPr userDrawn="1"/>
        </p:nvSpPr>
        <p:spPr bwMode="auto">
          <a:xfrm>
            <a:off x="8001000" y="6391275"/>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1400"/>
              <a:t>Trang </a:t>
            </a:r>
            <a:fld id="{2C36EFAF-26AB-4483-B406-F1ED505455BF}" type="slidenum">
              <a:rPr lang="en-US" sz="1400"/>
              <a:pPr eaLnBrk="1" hangingPunct="1">
                <a:spcBef>
                  <a:spcPct val="50000"/>
                </a:spcBef>
              </a:pPr>
              <a:t>‹#›</a:t>
            </a:fld>
            <a:endParaRPr lang="en-US" sz="1400"/>
          </a:p>
        </p:txBody>
      </p:sp>
      <p:sp>
        <p:nvSpPr>
          <p:cNvPr id="1036" name="Rectangle 27"/>
          <p:cNvSpPr>
            <a:spLocks noGrp="1" noChangeArrowheads="1"/>
          </p:cNvSpPr>
          <p:nvPr>
            <p:ph type="title"/>
          </p:nvPr>
        </p:nvSpPr>
        <p:spPr bwMode="auto">
          <a:xfrm>
            <a:off x="228600" y="762000"/>
            <a:ext cx="87566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t>Click to edit Master title style</a:t>
            </a:r>
          </a:p>
        </p:txBody>
      </p:sp>
      <p:sp>
        <p:nvSpPr>
          <p:cNvPr id="1037" name="Rectangle 28"/>
          <p:cNvSpPr>
            <a:spLocks noGrp="1" noChangeArrowheads="1"/>
          </p:cNvSpPr>
          <p:nvPr>
            <p:ph type="body" idx="1"/>
          </p:nvPr>
        </p:nvSpPr>
        <p:spPr bwMode="auto">
          <a:xfrm>
            <a:off x="228600" y="1447800"/>
            <a:ext cx="875665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7133" name="Rectangle 2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AU"/>
          </a:p>
        </p:txBody>
      </p:sp>
      <p:sp>
        <p:nvSpPr>
          <p:cNvPr id="47134" name="Rectangle 3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AU"/>
          </a:p>
        </p:txBody>
      </p:sp>
      <p:sp>
        <p:nvSpPr>
          <p:cNvPr id="47135" name="Rectangle 3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D2FF7161-8E88-4265-9C19-00BBF0649D00}" type="slidenum">
              <a:rPr lang="en-AU"/>
              <a:pPr>
                <a:defRPr/>
              </a:pPr>
              <a:t>‹#›</a:t>
            </a:fld>
            <a:endParaRPr lang="en-AU"/>
          </a:p>
        </p:txBody>
      </p:sp>
      <p:sp>
        <p:nvSpPr>
          <p:cNvPr id="1041" name="Text Box 32"/>
          <p:cNvSpPr txBox="1">
            <a:spLocks noChangeArrowheads="1"/>
          </p:cNvSpPr>
          <p:nvPr userDrawn="1"/>
        </p:nvSpPr>
        <p:spPr bwMode="auto">
          <a:xfrm>
            <a:off x="1295400" y="304800"/>
            <a:ext cx="7086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a:t>CHƯƠNG 5 – </a:t>
            </a:r>
            <a:r>
              <a:rPr lang="fr-FR" sz="1600"/>
              <a:t>CÁC PHƯƠNG PHÁP VÀO RA DỮ LIỆU</a:t>
            </a:r>
            <a:endParaRPr lang="en-US" sz="1600"/>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2800" b="1">
          <a:solidFill>
            <a:srgbClr val="000066"/>
          </a:solidFill>
          <a:latin typeface="+mj-lt"/>
          <a:ea typeface="+mj-ea"/>
          <a:cs typeface="+mj-cs"/>
        </a:defRPr>
      </a:lvl1pPr>
      <a:lvl2pPr algn="ctr" rtl="0" eaLnBrk="0" fontAlgn="base" hangingPunct="0">
        <a:spcBef>
          <a:spcPct val="0"/>
        </a:spcBef>
        <a:spcAft>
          <a:spcPct val="0"/>
        </a:spcAft>
        <a:defRPr sz="2800" b="1">
          <a:solidFill>
            <a:srgbClr val="000066"/>
          </a:solidFill>
          <a:latin typeface="Arial" charset="0"/>
        </a:defRPr>
      </a:lvl2pPr>
      <a:lvl3pPr algn="ctr" rtl="0" eaLnBrk="0" fontAlgn="base" hangingPunct="0">
        <a:spcBef>
          <a:spcPct val="0"/>
        </a:spcBef>
        <a:spcAft>
          <a:spcPct val="0"/>
        </a:spcAft>
        <a:defRPr sz="2800" b="1">
          <a:solidFill>
            <a:srgbClr val="000066"/>
          </a:solidFill>
          <a:latin typeface="Arial" charset="0"/>
        </a:defRPr>
      </a:lvl3pPr>
      <a:lvl4pPr algn="ctr" rtl="0" eaLnBrk="0" fontAlgn="base" hangingPunct="0">
        <a:spcBef>
          <a:spcPct val="0"/>
        </a:spcBef>
        <a:spcAft>
          <a:spcPct val="0"/>
        </a:spcAft>
        <a:defRPr sz="2800" b="1">
          <a:solidFill>
            <a:srgbClr val="000066"/>
          </a:solidFill>
          <a:latin typeface="Arial" charset="0"/>
        </a:defRPr>
      </a:lvl4pPr>
      <a:lvl5pPr algn="ctr" rtl="0" eaLnBrk="0" fontAlgn="base" hangingPunct="0">
        <a:spcBef>
          <a:spcPct val="0"/>
        </a:spcBef>
        <a:spcAft>
          <a:spcPct val="0"/>
        </a:spcAft>
        <a:defRPr sz="2800" b="1">
          <a:solidFill>
            <a:srgbClr val="000066"/>
          </a:solidFill>
          <a:latin typeface="Arial" charset="0"/>
        </a:defRPr>
      </a:lvl5pPr>
      <a:lvl6pPr marL="457200" algn="ctr" rtl="0" fontAlgn="base">
        <a:spcBef>
          <a:spcPct val="0"/>
        </a:spcBef>
        <a:spcAft>
          <a:spcPct val="0"/>
        </a:spcAft>
        <a:defRPr sz="2800" b="1">
          <a:solidFill>
            <a:srgbClr val="000066"/>
          </a:solidFill>
          <a:latin typeface="Arial" charset="0"/>
        </a:defRPr>
      </a:lvl6pPr>
      <a:lvl7pPr marL="914400" algn="ctr" rtl="0" fontAlgn="base">
        <a:spcBef>
          <a:spcPct val="0"/>
        </a:spcBef>
        <a:spcAft>
          <a:spcPct val="0"/>
        </a:spcAft>
        <a:defRPr sz="2800" b="1">
          <a:solidFill>
            <a:srgbClr val="000066"/>
          </a:solidFill>
          <a:latin typeface="Arial" charset="0"/>
        </a:defRPr>
      </a:lvl7pPr>
      <a:lvl8pPr marL="1371600" algn="ctr" rtl="0" fontAlgn="base">
        <a:spcBef>
          <a:spcPct val="0"/>
        </a:spcBef>
        <a:spcAft>
          <a:spcPct val="0"/>
        </a:spcAft>
        <a:defRPr sz="2800" b="1">
          <a:solidFill>
            <a:srgbClr val="000066"/>
          </a:solidFill>
          <a:latin typeface="Arial" charset="0"/>
        </a:defRPr>
      </a:lvl8pPr>
      <a:lvl9pPr marL="1828800" algn="ctr" rtl="0" fontAlgn="base">
        <a:spcBef>
          <a:spcPct val="0"/>
        </a:spcBef>
        <a:spcAft>
          <a:spcPct val="0"/>
        </a:spcAft>
        <a:defRPr sz="2800" b="1">
          <a:solidFill>
            <a:srgbClr val="000066"/>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2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har char="–"/>
        <a:defRPr sz="1600">
          <a:solidFill>
            <a:schemeClr val="tx2"/>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sites.google.com/view/cuongpham/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12"/>
          <p:cNvSpPr>
            <a:spLocks noChangeArrowheads="1"/>
          </p:cNvSpPr>
          <p:nvPr/>
        </p:nvSpPr>
        <p:spPr bwMode="ltGray">
          <a:xfrm>
            <a:off x="0" y="10668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p>
        </p:txBody>
      </p:sp>
      <p:sp>
        <p:nvSpPr>
          <p:cNvPr id="3075" name="Rectangle 13"/>
          <p:cNvSpPr>
            <a:spLocks noChangeArrowheads="1"/>
          </p:cNvSpPr>
          <p:nvPr/>
        </p:nvSpPr>
        <p:spPr bwMode="ltGray">
          <a:xfrm>
            <a:off x="0" y="39624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p>
        </p:txBody>
      </p:sp>
      <p:sp>
        <p:nvSpPr>
          <p:cNvPr id="3076" name="Oval 14"/>
          <p:cNvSpPr>
            <a:spLocks noChangeArrowheads="1"/>
          </p:cNvSpPr>
          <p:nvPr/>
        </p:nvSpPr>
        <p:spPr bwMode="gray">
          <a:xfrm>
            <a:off x="4211638" y="2636838"/>
            <a:ext cx="1223962"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pic>
        <p:nvPicPr>
          <p:cNvPr id="3077"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8" name="Group 16"/>
          <p:cNvGrpSpPr>
            <a:grpSpLocks/>
          </p:cNvGrpSpPr>
          <p:nvPr/>
        </p:nvGrpSpPr>
        <p:grpSpPr bwMode="auto">
          <a:xfrm>
            <a:off x="52388" y="1004888"/>
            <a:ext cx="3529012" cy="3671887"/>
            <a:chOff x="612" y="1026"/>
            <a:chExt cx="2223" cy="2313"/>
          </a:xfrm>
        </p:grpSpPr>
        <p:sp>
          <p:nvSpPr>
            <p:cNvPr id="3084" name="Oval 17"/>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p>
              <a:endParaRPr lang="en-AU"/>
            </a:p>
          </p:txBody>
        </p:sp>
        <p:pic>
          <p:nvPicPr>
            <p:cNvPr id="3085" name="Picture 18" descr="HV_toanca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9" name="Text Box 19"/>
          <p:cNvSpPr txBox="1">
            <a:spLocks noChangeArrowheads="1"/>
          </p:cNvSpPr>
          <p:nvPr/>
        </p:nvSpPr>
        <p:spPr bwMode="auto">
          <a:xfrm>
            <a:off x="2362200" y="422275"/>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2000">
                <a:solidFill>
                  <a:schemeClr val="tx2"/>
                </a:solidFill>
              </a:rPr>
              <a:t> HỌC VIỆN CÔNG NGHỆ BƯU CHÍNH VIỄN THÔNG </a:t>
            </a:r>
          </a:p>
        </p:txBody>
      </p:sp>
      <p:sp>
        <p:nvSpPr>
          <p:cNvPr id="3080" name="Text Box 20"/>
          <p:cNvSpPr txBox="1">
            <a:spLocks noChangeArrowheads="1"/>
          </p:cNvSpPr>
          <p:nvPr/>
        </p:nvSpPr>
        <p:spPr bwMode="auto">
          <a:xfrm>
            <a:off x="3810000" y="1905000"/>
            <a:ext cx="495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2000">
                <a:solidFill>
                  <a:schemeClr val="tx2"/>
                </a:solidFill>
              </a:rPr>
              <a:t>BÀI GIẢNG MÔN</a:t>
            </a:r>
          </a:p>
        </p:txBody>
      </p:sp>
      <p:sp>
        <p:nvSpPr>
          <p:cNvPr id="3081" name="Text Box 21"/>
          <p:cNvSpPr txBox="1">
            <a:spLocks noChangeArrowheads="1"/>
          </p:cNvSpPr>
          <p:nvPr/>
        </p:nvSpPr>
        <p:spPr bwMode="auto">
          <a:xfrm>
            <a:off x="3429000" y="2438400"/>
            <a:ext cx="5562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lnSpc>
                <a:spcPct val="90000"/>
              </a:lnSpc>
              <a:spcBef>
                <a:spcPct val="50000"/>
              </a:spcBef>
            </a:pPr>
            <a:r>
              <a:rPr lang="en-US" sz="3200">
                <a:solidFill>
                  <a:schemeClr val="tx2"/>
                </a:solidFill>
              </a:rPr>
              <a:t>KỸ THUẬT VI XỬ LÝ</a:t>
            </a:r>
          </a:p>
        </p:txBody>
      </p:sp>
      <p:sp>
        <p:nvSpPr>
          <p:cNvPr id="3082" name="Text Box 22"/>
          <p:cNvSpPr txBox="1">
            <a:spLocks noChangeArrowheads="1"/>
          </p:cNvSpPr>
          <p:nvPr/>
        </p:nvSpPr>
        <p:spPr bwMode="auto">
          <a:xfrm>
            <a:off x="1066800" y="4800600"/>
            <a:ext cx="731520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lnSpc>
                <a:spcPct val="90000"/>
              </a:lnSpc>
              <a:spcBef>
                <a:spcPct val="50000"/>
              </a:spcBef>
            </a:pPr>
            <a:r>
              <a:rPr lang="en-US" sz="2000" dirty="0" err="1">
                <a:solidFill>
                  <a:schemeClr val="tx2"/>
                </a:solidFill>
              </a:rPr>
              <a:t>Giảng</a:t>
            </a:r>
            <a:r>
              <a:rPr lang="en-US" sz="2000" dirty="0">
                <a:solidFill>
                  <a:schemeClr val="tx2"/>
                </a:solidFill>
              </a:rPr>
              <a:t> </a:t>
            </a:r>
            <a:r>
              <a:rPr lang="en-US" sz="2000" dirty="0" err="1">
                <a:solidFill>
                  <a:schemeClr val="tx2"/>
                </a:solidFill>
              </a:rPr>
              <a:t>viên</a:t>
            </a:r>
            <a:r>
              <a:rPr lang="en-US" sz="2000" dirty="0">
                <a:solidFill>
                  <a:schemeClr val="tx2"/>
                </a:solidFill>
              </a:rPr>
              <a:t>: 		Phạm Văn Cường</a:t>
            </a:r>
          </a:p>
          <a:p>
            <a:pPr eaLnBrk="1" hangingPunct="1">
              <a:lnSpc>
                <a:spcPct val="90000"/>
              </a:lnSpc>
              <a:spcBef>
                <a:spcPct val="50000"/>
              </a:spcBef>
            </a:pPr>
            <a:r>
              <a:rPr lang="en-US" sz="2000" dirty="0" err="1">
                <a:solidFill>
                  <a:schemeClr val="tx2"/>
                </a:solidFill>
              </a:rPr>
              <a:t>Điện</a:t>
            </a:r>
            <a:r>
              <a:rPr lang="en-US" sz="2000" dirty="0">
                <a:solidFill>
                  <a:schemeClr val="tx2"/>
                </a:solidFill>
              </a:rPr>
              <a:t> </a:t>
            </a:r>
            <a:r>
              <a:rPr lang="en-US" sz="2000" dirty="0" err="1">
                <a:solidFill>
                  <a:schemeClr val="tx2"/>
                </a:solidFill>
              </a:rPr>
              <a:t>thoại</a:t>
            </a:r>
            <a:r>
              <a:rPr lang="en-US" sz="2000" dirty="0">
                <a:solidFill>
                  <a:schemeClr val="tx2"/>
                </a:solidFill>
              </a:rPr>
              <a:t>/E-mail:	cuongpham.ptit@gmail.com</a:t>
            </a:r>
          </a:p>
          <a:p>
            <a:pPr eaLnBrk="1" hangingPunct="1">
              <a:lnSpc>
                <a:spcPct val="90000"/>
              </a:lnSpc>
              <a:spcBef>
                <a:spcPct val="50000"/>
              </a:spcBef>
            </a:pPr>
            <a:r>
              <a:rPr lang="en-US" sz="2000" dirty="0">
                <a:solidFill>
                  <a:schemeClr val="tx2"/>
                </a:solidFill>
              </a:rPr>
              <a:t>WWW: 	</a:t>
            </a:r>
            <a:r>
              <a:rPr lang="en-US" sz="2000" dirty="0">
                <a:solidFill>
                  <a:schemeClr val="tx2"/>
                </a:solidFill>
                <a:hlinkClick r:id="rId4"/>
              </a:rPr>
              <a:t>https://sites.google.com/view/cuongpham/home</a:t>
            </a:r>
            <a:endParaRPr lang="en-US" sz="2000" dirty="0">
              <a:solidFill>
                <a:schemeClr val="tx2"/>
              </a:solidFill>
            </a:endParaRPr>
          </a:p>
          <a:p>
            <a:pPr eaLnBrk="1" hangingPunct="1">
              <a:lnSpc>
                <a:spcPct val="90000"/>
              </a:lnSpc>
              <a:spcBef>
                <a:spcPct val="50000"/>
              </a:spcBef>
            </a:pPr>
            <a:endParaRPr lang="en-US" sz="2000" dirty="0">
              <a:solidFill>
                <a:schemeClr val="tx2"/>
              </a:solidFill>
            </a:endParaRPr>
          </a:p>
        </p:txBody>
      </p:sp>
      <p:sp>
        <p:nvSpPr>
          <p:cNvPr id="3083" name="Text Box 24"/>
          <p:cNvSpPr txBox="1">
            <a:spLocks noChangeArrowheads="1"/>
          </p:cNvSpPr>
          <p:nvPr/>
        </p:nvSpPr>
        <p:spPr bwMode="auto">
          <a:xfrm>
            <a:off x="3733800" y="3063923"/>
            <a:ext cx="5257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2000" dirty="0">
                <a:solidFill>
                  <a:schemeClr val="tx2"/>
                </a:solidFill>
              </a:rPr>
              <a:t>CHƯƠNG 7 – CÁC PHƯƠNG PHÁP </a:t>
            </a:r>
            <a:br>
              <a:rPr lang="en-US" sz="2000" dirty="0">
                <a:solidFill>
                  <a:schemeClr val="tx2"/>
                </a:solidFill>
              </a:rPr>
            </a:br>
            <a:r>
              <a:rPr lang="en-US" sz="2000" dirty="0">
                <a:solidFill>
                  <a:schemeClr val="tx2"/>
                </a:solidFill>
              </a:rPr>
              <a:t>	       VÀO RA DỮ LIỆU</a:t>
            </a:r>
          </a:p>
        </p:txBody>
      </p:sp>
    </p:spTree>
  </p:cSld>
  <p:clrMapOvr>
    <a:masterClrMapping/>
  </p:clrMapOvr>
  <p:transition advTm="9594"/>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a:t>7.3 </a:t>
            </a:r>
            <a:r>
              <a:rPr lang="en-US" dirty="0" err="1"/>
              <a:t>Ngắt</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ngắt</a:t>
            </a:r>
            <a:endParaRPr lang="en-AU" dirty="0"/>
          </a:p>
        </p:txBody>
      </p:sp>
      <p:sp>
        <p:nvSpPr>
          <p:cNvPr id="12291" name="Rectangle 3"/>
          <p:cNvSpPr>
            <a:spLocks noGrp="1" noChangeArrowheads="1"/>
          </p:cNvSpPr>
          <p:nvPr>
            <p:ph type="body" idx="1"/>
          </p:nvPr>
        </p:nvSpPr>
        <p:spPr/>
        <p:txBody>
          <a:bodyPr/>
          <a:lstStyle/>
          <a:p>
            <a:pPr eaLnBrk="1" hangingPunct="1">
              <a:lnSpc>
                <a:spcPct val="90000"/>
              </a:lnSpc>
            </a:pPr>
            <a:r>
              <a:rPr lang="en-US"/>
              <a:t>Phân loại ngắt</a:t>
            </a:r>
          </a:p>
          <a:p>
            <a:pPr lvl="1" eaLnBrk="1" hangingPunct="1">
              <a:lnSpc>
                <a:spcPct val="90000"/>
              </a:lnSpc>
            </a:pPr>
            <a:r>
              <a:rPr lang="en-US"/>
              <a:t>Ngắt cứng: là các ngắt được kích hoạt bởi các bộ phận phần cứng gửi đến chân NMI và INTR của CPU; gồm:</a:t>
            </a:r>
          </a:p>
          <a:p>
            <a:pPr lvl="2" eaLnBrk="1" hangingPunct="1">
              <a:lnSpc>
                <a:spcPct val="90000"/>
              </a:lnSpc>
            </a:pPr>
            <a:r>
              <a:rPr lang="en-US" sz="1800"/>
              <a:t>Ngắt không che được NMI (Non-Maskable Interrupt): ngắt gửi đến chân NMI của CPU, không chịu sự ảnh hưởng của cờ ngắt; VD: ngắt Reset;</a:t>
            </a:r>
          </a:p>
          <a:p>
            <a:pPr lvl="2" eaLnBrk="1" hangingPunct="1">
              <a:lnSpc>
                <a:spcPct val="90000"/>
              </a:lnSpc>
            </a:pPr>
            <a:r>
              <a:rPr lang="en-US" sz="1800"/>
              <a:t>Ngắt che được INTR (Maskable Interrupt): ngắt gửi đến chân INTR của CPU, chịu sự chi phối của cờ ngắt; Cờ IF=1 </a:t>
            </a:r>
            <a:r>
              <a:rPr lang="en-US" sz="1800">
                <a:sym typeface="Wingdings" pitchFamily="2" charset="2"/>
              </a:rPr>
              <a:t> cho phép ngắt, </a:t>
            </a:r>
            <a:r>
              <a:rPr lang="en-US" sz="1800"/>
              <a:t>IF=0 </a:t>
            </a:r>
            <a:r>
              <a:rPr lang="en-US" sz="1800">
                <a:sym typeface="Wingdings" pitchFamily="2" charset="2"/>
              </a:rPr>
              <a:t> cấm ngắt.</a:t>
            </a:r>
            <a:endParaRPr lang="en-US" sz="1800"/>
          </a:p>
          <a:p>
            <a:pPr lvl="1" eaLnBrk="1" hangingPunct="1">
              <a:lnSpc>
                <a:spcPct val="90000"/>
              </a:lnSpc>
            </a:pPr>
            <a:r>
              <a:rPr lang="en-US"/>
              <a:t>Ngắt mềm: là các ngắt được kích hoạt bởi các chương trình thông qua lệnh gọi ngắt INT &lt;N&gt;. N là số hiệu ngắt, N=0-255.</a:t>
            </a:r>
          </a:p>
          <a:p>
            <a:pPr lvl="1" eaLnBrk="1" hangingPunct="1">
              <a:lnSpc>
                <a:spcPct val="90000"/>
              </a:lnSpc>
            </a:pPr>
            <a:r>
              <a:rPr lang="en-US"/>
              <a:t>Các ngắt ngoại lệ: là các ngắt do các lỗi nảy sinh trong quá trình hoạt động của CPU:</a:t>
            </a:r>
          </a:p>
          <a:p>
            <a:pPr lvl="2" eaLnBrk="1" hangingPunct="1">
              <a:lnSpc>
                <a:spcPct val="90000"/>
              </a:lnSpc>
            </a:pPr>
            <a:r>
              <a:rPr lang="en-US" sz="1800"/>
              <a:t>Ngắt chia cho 0 (divide by zero)</a:t>
            </a:r>
          </a:p>
          <a:p>
            <a:pPr lvl="2" eaLnBrk="1" hangingPunct="1">
              <a:lnSpc>
                <a:spcPct val="90000"/>
              </a:lnSpc>
            </a:pPr>
            <a:r>
              <a:rPr lang="en-US" sz="1800"/>
              <a:t>Ngắt do tràn (overflow)</a:t>
            </a:r>
            <a:endParaRPr lang="en-AU"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t>7.3 </a:t>
            </a:r>
            <a:r>
              <a:rPr lang="en-US" dirty="0" err="1"/>
              <a:t>Ngắt</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ngắt</a:t>
            </a:r>
            <a:endParaRPr lang="en-AU" dirty="0"/>
          </a:p>
        </p:txBody>
      </p:sp>
      <p:sp>
        <p:nvSpPr>
          <p:cNvPr id="13315" name="Rectangle 3"/>
          <p:cNvSpPr>
            <a:spLocks noGrp="1" noChangeArrowheads="1"/>
          </p:cNvSpPr>
          <p:nvPr>
            <p:ph type="body" idx="1"/>
          </p:nvPr>
        </p:nvSpPr>
        <p:spPr/>
        <p:txBody>
          <a:bodyPr/>
          <a:lstStyle/>
          <a:p>
            <a:pPr marL="457200" indent="-457200" eaLnBrk="1" hangingPunct="1"/>
            <a:r>
              <a:rPr lang="en-US"/>
              <a:t>Trật tự ưu tiên trong xử lý các yêu cầu ngắt</a:t>
            </a:r>
          </a:p>
          <a:p>
            <a:pPr marL="876300" lvl="1" indent="-419100" eaLnBrk="1" hangingPunct="1"/>
            <a:r>
              <a:rPr lang="en-US"/>
              <a:t>Các yêu cầu ngắt được gán một mức ưu tiên</a:t>
            </a:r>
          </a:p>
          <a:p>
            <a:pPr marL="876300" lvl="1" indent="-419100" eaLnBrk="1" hangingPunct="1"/>
            <a:r>
              <a:rPr lang="en-US"/>
              <a:t>Khi nhận được nhiều yêu cầu ngắt đồng thời, CPU sẽ xử lý chúng theo mức ưu tiên định trước</a:t>
            </a:r>
          </a:p>
          <a:p>
            <a:pPr marL="457200" indent="-457200" eaLnBrk="1" hangingPunct="1"/>
            <a:r>
              <a:rPr lang="en-US"/>
              <a:t>Mức ưu tiên các yêu cầu ngắt (từ cao nhất đến thấp nhất)</a:t>
            </a:r>
          </a:p>
          <a:p>
            <a:pPr marL="876300" lvl="1" indent="-419100" eaLnBrk="1" hangingPunct="1">
              <a:buFont typeface="Wingdings" pitchFamily="2" charset="2"/>
              <a:buAutoNum type="arabicPeriod"/>
            </a:pPr>
            <a:r>
              <a:rPr lang="en-US"/>
              <a:t>Ngắt nội bộ: INT 0 (chia cho 0), INT N (N&lt;&gt;0)</a:t>
            </a:r>
          </a:p>
          <a:p>
            <a:pPr marL="876300" lvl="1" indent="-419100" eaLnBrk="1" hangingPunct="1">
              <a:buFont typeface="Wingdings" pitchFamily="2" charset="2"/>
              <a:buAutoNum type="arabicPeriod"/>
            </a:pPr>
            <a:r>
              <a:rPr lang="en-US"/>
              <a:t>Ngắt không che được NMI</a:t>
            </a:r>
          </a:p>
          <a:p>
            <a:pPr marL="876300" lvl="1" indent="-419100" eaLnBrk="1" hangingPunct="1">
              <a:buFont typeface="Wingdings" pitchFamily="2" charset="2"/>
              <a:buAutoNum type="arabicPeriod"/>
            </a:pPr>
            <a:r>
              <a:rPr lang="en-US"/>
              <a:t>Ngắt che được INTR</a:t>
            </a:r>
          </a:p>
          <a:p>
            <a:pPr marL="876300" lvl="1" indent="-419100" eaLnBrk="1" hangingPunct="1">
              <a:buFont typeface="Wingdings" pitchFamily="2" charset="2"/>
              <a:buAutoNum type="arabicPeriod"/>
            </a:pPr>
            <a:r>
              <a:rPr lang="en-US"/>
              <a:t>Ngắt chạy từng lệnh: INT 1</a:t>
            </a:r>
            <a:endParaRPr lang="en-A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7.3 </a:t>
            </a:r>
            <a:r>
              <a:rPr lang="en-US" dirty="0" err="1"/>
              <a:t>Ngắt</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ngắt</a:t>
            </a:r>
            <a:r>
              <a:rPr lang="en-US" dirty="0"/>
              <a:t> – </a:t>
            </a:r>
            <a:r>
              <a:rPr lang="en-US" dirty="0" err="1"/>
              <a:t>Bảng</a:t>
            </a:r>
            <a:r>
              <a:rPr lang="en-US" dirty="0"/>
              <a:t> vector </a:t>
            </a:r>
            <a:r>
              <a:rPr lang="en-US" dirty="0" err="1"/>
              <a:t>ngắt</a:t>
            </a:r>
            <a:endParaRPr lang="en-AU" dirty="0"/>
          </a:p>
        </p:txBody>
      </p:sp>
      <p:sp>
        <p:nvSpPr>
          <p:cNvPr id="14339" name="Rectangle 3"/>
          <p:cNvSpPr>
            <a:spLocks noGrp="1" noChangeArrowheads="1"/>
          </p:cNvSpPr>
          <p:nvPr>
            <p:ph type="body" idx="1"/>
          </p:nvPr>
        </p:nvSpPr>
        <p:spPr/>
        <p:txBody>
          <a:bodyPr/>
          <a:lstStyle/>
          <a:p>
            <a:pPr eaLnBrk="1" hangingPunct="1"/>
            <a:r>
              <a:rPr lang="en-US"/>
              <a:t>Vi xử lý 8086/8088 có 256 ngắt được đánh số từ 0-255</a:t>
            </a:r>
          </a:p>
          <a:p>
            <a:pPr eaLnBrk="1" hangingPunct="1"/>
            <a:r>
              <a:rPr lang="en-US"/>
              <a:t>Một vector ngắt gồm các thông tin:</a:t>
            </a:r>
          </a:p>
          <a:p>
            <a:pPr lvl="1" eaLnBrk="1" hangingPunct="1"/>
            <a:r>
              <a:rPr lang="en-US"/>
              <a:t>Số hiệu ngắt N, N=0-255 hoặc 00-FFH</a:t>
            </a:r>
          </a:p>
          <a:p>
            <a:pPr lvl="1" eaLnBrk="1" hangingPunct="1"/>
            <a:r>
              <a:rPr lang="en-US"/>
              <a:t>Địa chỉ đầy đủ chương trình con phục vụ ngắt (CTCPVN) lưu trong bộ nhớ ROM. Địa chỉ đầy đủ gồm:</a:t>
            </a:r>
          </a:p>
          <a:p>
            <a:pPr lvl="2" eaLnBrk="1" hangingPunct="1"/>
            <a:r>
              <a:rPr lang="en-US" sz="1800"/>
              <a:t>Địa chỉ đoạn (CS)</a:t>
            </a:r>
          </a:p>
          <a:p>
            <a:pPr lvl="2" eaLnBrk="1" hangingPunct="1"/>
            <a:r>
              <a:rPr lang="en-US" sz="1800"/>
              <a:t>Địa chỉ lệch (IP)</a:t>
            </a:r>
          </a:p>
          <a:p>
            <a:pPr eaLnBrk="1" hangingPunct="1"/>
            <a:r>
              <a:rPr lang="en-US"/>
              <a:t>Bảng vector ngắt lưu thông tin về 256 vector ngắt. Mỗi bản ghi của bảng gồm các thông tin:</a:t>
            </a:r>
          </a:p>
          <a:p>
            <a:pPr lvl="1" eaLnBrk="1" hangingPunct="1"/>
            <a:r>
              <a:rPr lang="en-US"/>
              <a:t>Số hiệu ngắt</a:t>
            </a:r>
          </a:p>
          <a:p>
            <a:pPr lvl="1" eaLnBrk="1" hangingPunct="1"/>
            <a:r>
              <a:rPr lang="en-US"/>
              <a:t>Địa chỉ đoạn và địa chỉ lệch của CTCPVN.</a:t>
            </a:r>
            <a:endParaRPr lang="en-A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7.3 </a:t>
            </a:r>
            <a:r>
              <a:rPr lang="en-US" dirty="0" err="1"/>
              <a:t>Ngắt</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ngắt</a:t>
            </a:r>
            <a:r>
              <a:rPr lang="en-US" dirty="0"/>
              <a:t> – </a:t>
            </a:r>
            <a:r>
              <a:rPr lang="en-US" dirty="0" err="1"/>
              <a:t>Bảng</a:t>
            </a:r>
            <a:r>
              <a:rPr lang="en-US" dirty="0"/>
              <a:t> vector </a:t>
            </a:r>
            <a:r>
              <a:rPr lang="en-US" dirty="0" err="1"/>
              <a:t>ngắt</a:t>
            </a:r>
            <a:endParaRPr lang="en-AU" dirty="0"/>
          </a:p>
        </p:txBody>
      </p:sp>
      <p:grpSp>
        <p:nvGrpSpPr>
          <p:cNvPr id="15363" name="Group 37"/>
          <p:cNvGrpSpPr>
            <a:grpSpLocks/>
          </p:cNvGrpSpPr>
          <p:nvPr/>
        </p:nvGrpSpPr>
        <p:grpSpPr bwMode="auto">
          <a:xfrm>
            <a:off x="1301750" y="1447800"/>
            <a:ext cx="6764338" cy="4572000"/>
            <a:chOff x="820" y="912"/>
            <a:chExt cx="4261" cy="2880"/>
          </a:xfrm>
        </p:grpSpPr>
        <p:sp>
          <p:nvSpPr>
            <p:cNvPr id="15364" name="Rectangle 5"/>
            <p:cNvSpPr>
              <a:spLocks noChangeArrowheads="1"/>
            </p:cNvSpPr>
            <p:nvPr/>
          </p:nvSpPr>
          <p:spPr bwMode="auto">
            <a:xfrm>
              <a:off x="1104" y="1392"/>
              <a:ext cx="912" cy="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5365" name="Line 6"/>
            <p:cNvSpPr>
              <a:spLocks noChangeShapeType="1"/>
            </p:cNvSpPr>
            <p:nvPr/>
          </p:nvSpPr>
          <p:spPr bwMode="auto">
            <a:xfrm>
              <a:off x="1098" y="3590"/>
              <a:ext cx="91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15366" name="Line 7"/>
            <p:cNvSpPr>
              <a:spLocks noChangeShapeType="1"/>
            </p:cNvSpPr>
            <p:nvPr/>
          </p:nvSpPr>
          <p:spPr bwMode="auto">
            <a:xfrm>
              <a:off x="1098" y="3375"/>
              <a:ext cx="9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5367" name="Text Box 8"/>
            <p:cNvSpPr txBox="1">
              <a:spLocks noChangeArrowheads="1"/>
            </p:cNvSpPr>
            <p:nvPr/>
          </p:nvSpPr>
          <p:spPr bwMode="auto">
            <a:xfrm>
              <a:off x="1422" y="3596"/>
              <a:ext cx="2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AU" sz="1400"/>
                <a:t>CS</a:t>
              </a:r>
            </a:p>
          </p:txBody>
        </p:sp>
        <p:sp>
          <p:nvSpPr>
            <p:cNvPr id="15368" name="Text Box 9"/>
            <p:cNvSpPr txBox="1">
              <a:spLocks noChangeArrowheads="1"/>
            </p:cNvSpPr>
            <p:nvPr/>
          </p:nvSpPr>
          <p:spPr bwMode="auto">
            <a:xfrm>
              <a:off x="1423" y="3395"/>
              <a:ext cx="2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AU" sz="1400"/>
                <a:t>IP</a:t>
              </a:r>
            </a:p>
          </p:txBody>
        </p:sp>
        <p:sp>
          <p:nvSpPr>
            <p:cNvPr id="15369" name="Line 10"/>
            <p:cNvSpPr>
              <a:spLocks noChangeShapeType="1"/>
            </p:cNvSpPr>
            <p:nvPr/>
          </p:nvSpPr>
          <p:spPr bwMode="auto">
            <a:xfrm>
              <a:off x="1098" y="3161"/>
              <a:ext cx="91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15370" name="Line 11"/>
            <p:cNvSpPr>
              <a:spLocks noChangeShapeType="1"/>
            </p:cNvSpPr>
            <p:nvPr/>
          </p:nvSpPr>
          <p:spPr bwMode="auto">
            <a:xfrm>
              <a:off x="1098" y="2946"/>
              <a:ext cx="9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5371" name="Text Box 12"/>
            <p:cNvSpPr txBox="1">
              <a:spLocks noChangeArrowheads="1"/>
            </p:cNvSpPr>
            <p:nvPr/>
          </p:nvSpPr>
          <p:spPr bwMode="auto">
            <a:xfrm>
              <a:off x="1422" y="3167"/>
              <a:ext cx="2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AU" sz="1400"/>
                <a:t>CS</a:t>
              </a:r>
            </a:p>
          </p:txBody>
        </p:sp>
        <p:sp>
          <p:nvSpPr>
            <p:cNvPr id="15372" name="Text Box 13"/>
            <p:cNvSpPr txBox="1">
              <a:spLocks noChangeArrowheads="1"/>
            </p:cNvSpPr>
            <p:nvPr/>
          </p:nvSpPr>
          <p:spPr bwMode="auto">
            <a:xfrm>
              <a:off x="1423" y="2966"/>
              <a:ext cx="2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AU" sz="1400"/>
                <a:t>IP</a:t>
              </a:r>
            </a:p>
          </p:txBody>
        </p:sp>
        <p:sp>
          <p:nvSpPr>
            <p:cNvPr id="15373" name="Text Box 14"/>
            <p:cNvSpPr txBox="1">
              <a:spLocks noChangeArrowheads="1"/>
            </p:cNvSpPr>
            <p:nvPr/>
          </p:nvSpPr>
          <p:spPr bwMode="auto">
            <a:xfrm>
              <a:off x="820" y="3464"/>
              <a:ext cx="2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AU" dirty="0">
                  <a:solidFill>
                    <a:schemeClr val="tx2"/>
                  </a:solidFill>
                </a:rPr>
                <a:t>00</a:t>
              </a:r>
            </a:p>
          </p:txBody>
        </p:sp>
        <p:sp>
          <p:nvSpPr>
            <p:cNvPr id="15374" name="Text Box 15"/>
            <p:cNvSpPr txBox="1">
              <a:spLocks noChangeArrowheads="1"/>
            </p:cNvSpPr>
            <p:nvPr/>
          </p:nvSpPr>
          <p:spPr bwMode="auto">
            <a:xfrm>
              <a:off x="820" y="3022"/>
              <a:ext cx="2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AU">
                  <a:solidFill>
                    <a:schemeClr val="tx2"/>
                  </a:solidFill>
                </a:rPr>
                <a:t>01</a:t>
              </a:r>
              <a:endParaRPr lang="en-AU" dirty="0">
                <a:solidFill>
                  <a:schemeClr val="tx2"/>
                </a:solidFill>
              </a:endParaRPr>
            </a:p>
          </p:txBody>
        </p:sp>
        <p:sp>
          <p:nvSpPr>
            <p:cNvPr id="15375" name="Text Box 16"/>
            <p:cNvSpPr txBox="1">
              <a:spLocks noChangeArrowheads="1"/>
            </p:cNvSpPr>
            <p:nvPr/>
          </p:nvSpPr>
          <p:spPr bwMode="auto">
            <a:xfrm>
              <a:off x="820" y="1441"/>
              <a:ext cx="2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AU">
                  <a:solidFill>
                    <a:schemeClr val="tx2"/>
                  </a:solidFill>
                </a:rPr>
                <a:t>FF</a:t>
              </a:r>
            </a:p>
          </p:txBody>
        </p:sp>
        <p:sp>
          <p:nvSpPr>
            <p:cNvPr id="15376" name="Text Box 17"/>
            <p:cNvSpPr txBox="1">
              <a:spLocks noChangeArrowheads="1"/>
            </p:cNvSpPr>
            <p:nvPr/>
          </p:nvSpPr>
          <p:spPr bwMode="auto">
            <a:xfrm>
              <a:off x="1025" y="954"/>
              <a:ext cx="11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AU" b="0">
                  <a:solidFill>
                    <a:schemeClr val="tx2"/>
                  </a:solidFill>
                </a:rPr>
                <a:t>Bảng </a:t>
              </a:r>
              <a:br>
                <a:rPr lang="en-AU" b="0">
                  <a:solidFill>
                    <a:schemeClr val="tx2"/>
                  </a:solidFill>
                </a:rPr>
              </a:br>
              <a:r>
                <a:rPr lang="en-AU" b="0">
                  <a:solidFill>
                    <a:schemeClr val="tx2"/>
                  </a:solidFill>
                </a:rPr>
                <a:t>vector ngắt</a:t>
              </a:r>
            </a:p>
          </p:txBody>
        </p:sp>
        <p:sp>
          <p:nvSpPr>
            <p:cNvPr id="15377" name="Rectangle 19"/>
            <p:cNvSpPr>
              <a:spLocks noChangeArrowheads="1"/>
            </p:cNvSpPr>
            <p:nvPr/>
          </p:nvSpPr>
          <p:spPr bwMode="auto">
            <a:xfrm>
              <a:off x="3936" y="1152"/>
              <a:ext cx="1014" cy="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5378" name="Text Box 31"/>
            <p:cNvSpPr txBox="1">
              <a:spLocks noChangeArrowheads="1"/>
            </p:cNvSpPr>
            <p:nvPr/>
          </p:nvSpPr>
          <p:spPr bwMode="auto">
            <a:xfrm>
              <a:off x="4080" y="912"/>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AU">
                  <a:solidFill>
                    <a:schemeClr val="tx2"/>
                  </a:solidFill>
                </a:rPr>
                <a:t>ROM</a:t>
              </a:r>
            </a:p>
          </p:txBody>
        </p:sp>
        <p:cxnSp>
          <p:nvCxnSpPr>
            <p:cNvPr id="15379" name="AutoShape 33"/>
            <p:cNvCxnSpPr>
              <a:cxnSpLocks noChangeShapeType="1"/>
            </p:cNvCxnSpPr>
            <p:nvPr/>
          </p:nvCxnSpPr>
          <p:spPr bwMode="auto">
            <a:xfrm flipV="1">
              <a:off x="2016" y="3088"/>
              <a:ext cx="1922" cy="60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5380" name="AutoShape 34"/>
            <p:cNvCxnSpPr>
              <a:cxnSpLocks noChangeShapeType="1"/>
            </p:cNvCxnSpPr>
            <p:nvPr/>
          </p:nvCxnSpPr>
          <p:spPr bwMode="auto">
            <a:xfrm flipV="1">
              <a:off x="2016" y="2184"/>
              <a:ext cx="1908" cy="1292"/>
            </a:xfrm>
            <a:prstGeom prst="bentConnector3">
              <a:avLst>
                <a:gd name="adj1" fmla="val 3595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81" name="Text Box 35"/>
            <p:cNvSpPr txBox="1">
              <a:spLocks noChangeArrowheads="1"/>
            </p:cNvSpPr>
            <p:nvPr/>
          </p:nvSpPr>
          <p:spPr bwMode="auto">
            <a:xfrm>
              <a:off x="3954" y="2993"/>
              <a:ext cx="8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AU" sz="1400" b="0"/>
                <a:t>Bắt đầu đoạn</a:t>
              </a:r>
            </a:p>
          </p:txBody>
        </p:sp>
        <p:sp>
          <p:nvSpPr>
            <p:cNvPr id="15382" name="Text Box 36"/>
            <p:cNvSpPr txBox="1">
              <a:spLocks noChangeArrowheads="1"/>
            </p:cNvSpPr>
            <p:nvPr/>
          </p:nvSpPr>
          <p:spPr bwMode="auto">
            <a:xfrm>
              <a:off x="3954" y="2095"/>
              <a:ext cx="11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AU" sz="1400" b="0"/>
                <a:t>Bắt đầu CTCPVN</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7.3 </a:t>
            </a:r>
            <a:r>
              <a:rPr lang="en-US" dirty="0" err="1"/>
              <a:t>Ngắt</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ngắt</a:t>
            </a:r>
            <a:r>
              <a:rPr lang="en-US" dirty="0"/>
              <a:t> – Chu </a:t>
            </a:r>
            <a:r>
              <a:rPr lang="en-US" dirty="0" err="1"/>
              <a:t>trình</a:t>
            </a:r>
            <a:r>
              <a:rPr lang="en-US" dirty="0"/>
              <a:t> </a:t>
            </a:r>
            <a:r>
              <a:rPr lang="en-US" dirty="0" err="1"/>
              <a:t>xử</a:t>
            </a:r>
            <a:r>
              <a:rPr lang="en-US" dirty="0"/>
              <a:t> </a:t>
            </a:r>
            <a:r>
              <a:rPr lang="en-US" dirty="0" err="1"/>
              <a:t>lý</a:t>
            </a:r>
            <a:r>
              <a:rPr lang="en-US" dirty="0"/>
              <a:t> </a:t>
            </a:r>
            <a:r>
              <a:rPr lang="en-US" dirty="0" err="1"/>
              <a:t>ngắt</a:t>
            </a:r>
            <a:endParaRPr lang="en-AU" dirty="0"/>
          </a:p>
        </p:txBody>
      </p:sp>
      <p:grpSp>
        <p:nvGrpSpPr>
          <p:cNvPr id="16387" name="Group 28"/>
          <p:cNvGrpSpPr>
            <a:grpSpLocks/>
          </p:cNvGrpSpPr>
          <p:nvPr/>
        </p:nvGrpSpPr>
        <p:grpSpPr bwMode="auto">
          <a:xfrm>
            <a:off x="838200" y="1905000"/>
            <a:ext cx="7316788" cy="3387725"/>
            <a:chOff x="507" y="960"/>
            <a:chExt cx="4609" cy="2134"/>
          </a:xfrm>
        </p:grpSpPr>
        <p:sp>
          <p:nvSpPr>
            <p:cNvPr id="16388" name="Text Box 4"/>
            <p:cNvSpPr txBox="1">
              <a:spLocks noChangeArrowheads="1"/>
            </p:cNvSpPr>
            <p:nvPr/>
          </p:nvSpPr>
          <p:spPr bwMode="auto">
            <a:xfrm>
              <a:off x="1131" y="960"/>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a:solidFill>
                    <a:schemeClr val="tx2"/>
                  </a:solidFill>
                </a:rPr>
                <a:t>CTC</a:t>
              </a:r>
              <a:endParaRPr lang="en-AU" sz="1600">
                <a:solidFill>
                  <a:schemeClr val="tx2"/>
                </a:solidFill>
              </a:endParaRPr>
            </a:p>
          </p:txBody>
        </p:sp>
        <p:sp>
          <p:nvSpPr>
            <p:cNvPr id="16389" name="Text Box 5"/>
            <p:cNvSpPr txBox="1">
              <a:spLocks noChangeArrowheads="1"/>
            </p:cNvSpPr>
            <p:nvPr/>
          </p:nvSpPr>
          <p:spPr bwMode="auto">
            <a:xfrm>
              <a:off x="970" y="1436"/>
              <a:ext cx="8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b="0">
                  <a:solidFill>
                    <a:schemeClr val="tx2"/>
                  </a:solidFill>
                </a:rPr>
                <a:t>Thân CTC</a:t>
              </a:r>
              <a:endParaRPr lang="en-AU" sz="1600" b="0">
                <a:solidFill>
                  <a:schemeClr val="tx2"/>
                </a:solidFill>
              </a:endParaRPr>
            </a:p>
          </p:txBody>
        </p:sp>
        <p:sp>
          <p:nvSpPr>
            <p:cNvPr id="16390" name="Line 6"/>
            <p:cNvSpPr>
              <a:spLocks noChangeShapeType="1"/>
            </p:cNvSpPr>
            <p:nvPr/>
          </p:nvSpPr>
          <p:spPr bwMode="auto">
            <a:xfrm>
              <a:off x="1407" y="1165"/>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391" name="Line 7"/>
            <p:cNvSpPr>
              <a:spLocks noChangeShapeType="1"/>
            </p:cNvSpPr>
            <p:nvPr/>
          </p:nvSpPr>
          <p:spPr bwMode="auto">
            <a:xfrm>
              <a:off x="1407" y="166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392" name="Line 8"/>
            <p:cNvSpPr>
              <a:spLocks noChangeShapeType="1"/>
            </p:cNvSpPr>
            <p:nvPr/>
          </p:nvSpPr>
          <p:spPr bwMode="auto">
            <a:xfrm>
              <a:off x="1407" y="2538"/>
              <a:ext cx="0" cy="5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393" name="Line 9"/>
            <p:cNvSpPr>
              <a:spLocks noChangeShapeType="1"/>
            </p:cNvSpPr>
            <p:nvPr/>
          </p:nvSpPr>
          <p:spPr bwMode="auto">
            <a:xfrm>
              <a:off x="939" y="1728"/>
              <a:ext cx="414" cy="18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394" name="Text Box 10"/>
            <p:cNvSpPr txBox="1">
              <a:spLocks noChangeArrowheads="1"/>
            </p:cNvSpPr>
            <p:nvPr/>
          </p:nvSpPr>
          <p:spPr bwMode="auto">
            <a:xfrm>
              <a:off x="507" y="1728"/>
              <a:ext cx="62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b="0">
                  <a:solidFill>
                    <a:srgbClr val="FF0000"/>
                  </a:solidFill>
                </a:rPr>
                <a:t>Yêu cầu ngắt</a:t>
              </a:r>
              <a:endParaRPr lang="en-AU" sz="1600" b="0">
                <a:solidFill>
                  <a:srgbClr val="FF0000"/>
                </a:solidFill>
              </a:endParaRPr>
            </a:p>
          </p:txBody>
        </p:sp>
        <p:sp>
          <p:nvSpPr>
            <p:cNvPr id="16395" name="Line 11"/>
            <p:cNvSpPr>
              <a:spLocks noChangeShapeType="1"/>
            </p:cNvSpPr>
            <p:nvPr/>
          </p:nvSpPr>
          <p:spPr bwMode="auto">
            <a:xfrm flipV="1">
              <a:off x="1467" y="1621"/>
              <a:ext cx="442" cy="3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396" name="Text Box 12"/>
            <p:cNvSpPr txBox="1">
              <a:spLocks noChangeArrowheads="1"/>
            </p:cNvSpPr>
            <p:nvPr/>
          </p:nvSpPr>
          <p:spPr bwMode="auto">
            <a:xfrm>
              <a:off x="1820" y="1410"/>
              <a:ext cx="6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b="0">
                  <a:solidFill>
                    <a:schemeClr val="tx2"/>
                  </a:solidFill>
                </a:rPr>
                <a:t>CPU tự:</a:t>
              </a:r>
              <a:endParaRPr lang="en-AU" sz="1600" b="0">
                <a:solidFill>
                  <a:schemeClr val="tx2"/>
                </a:solidFill>
              </a:endParaRPr>
            </a:p>
          </p:txBody>
        </p:sp>
        <p:sp>
          <p:nvSpPr>
            <p:cNvPr id="16397" name="Text Box 13"/>
            <p:cNvSpPr txBox="1">
              <a:spLocks noChangeArrowheads="1"/>
            </p:cNvSpPr>
            <p:nvPr/>
          </p:nvSpPr>
          <p:spPr bwMode="auto">
            <a:xfrm>
              <a:off x="1933" y="1618"/>
              <a:ext cx="1059"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Tx/>
                <a:buChar char="•"/>
              </a:pPr>
              <a:r>
                <a:rPr lang="en-US" sz="1400" b="0">
                  <a:solidFill>
                    <a:schemeClr val="tx2"/>
                  </a:solidFill>
                </a:rPr>
                <a:t> Lưu t.ghi cờ FR</a:t>
              </a:r>
            </a:p>
            <a:p>
              <a:pPr eaLnBrk="1" hangingPunct="1">
                <a:buFontTx/>
                <a:buChar char="•"/>
              </a:pPr>
              <a:r>
                <a:rPr lang="en-US" sz="1400" b="0">
                  <a:solidFill>
                    <a:schemeClr val="tx2"/>
                  </a:solidFill>
                </a:rPr>
                <a:t> Xoá IF và TF</a:t>
              </a:r>
            </a:p>
            <a:p>
              <a:pPr eaLnBrk="1" hangingPunct="1">
                <a:buFontTx/>
                <a:buChar char="•"/>
              </a:pPr>
              <a:r>
                <a:rPr lang="en-US" sz="1400" b="0">
                  <a:solidFill>
                    <a:schemeClr val="tx2"/>
                  </a:solidFill>
                </a:rPr>
                <a:t> Lưu CS và IP</a:t>
              </a:r>
            </a:p>
            <a:p>
              <a:pPr eaLnBrk="1" hangingPunct="1">
                <a:buFontTx/>
                <a:buChar char="•"/>
              </a:pPr>
              <a:r>
                <a:rPr lang="en-US" sz="1400" b="0">
                  <a:solidFill>
                    <a:schemeClr val="tx2"/>
                  </a:solidFill>
                </a:rPr>
                <a:t> Lấy đ/c CTCPVN</a:t>
              </a:r>
              <a:endParaRPr lang="en-AU" sz="1400" b="0">
                <a:solidFill>
                  <a:schemeClr val="tx2"/>
                </a:solidFill>
              </a:endParaRPr>
            </a:p>
          </p:txBody>
        </p:sp>
        <p:sp>
          <p:nvSpPr>
            <p:cNvPr id="16398" name="Text Box 14"/>
            <p:cNvSpPr txBox="1">
              <a:spLocks noChangeArrowheads="1"/>
            </p:cNvSpPr>
            <p:nvPr/>
          </p:nvSpPr>
          <p:spPr bwMode="auto">
            <a:xfrm>
              <a:off x="3550" y="1255"/>
              <a:ext cx="6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a:solidFill>
                    <a:schemeClr val="tx2"/>
                  </a:solidFill>
                </a:rPr>
                <a:t>CTCPVN</a:t>
              </a:r>
              <a:endParaRPr lang="en-AU" sz="1600">
                <a:solidFill>
                  <a:schemeClr val="tx2"/>
                </a:solidFill>
              </a:endParaRPr>
            </a:p>
          </p:txBody>
        </p:sp>
        <p:sp>
          <p:nvSpPr>
            <p:cNvPr id="16399" name="Text Box 15"/>
            <p:cNvSpPr txBox="1">
              <a:spLocks noChangeArrowheads="1"/>
            </p:cNvSpPr>
            <p:nvPr/>
          </p:nvSpPr>
          <p:spPr bwMode="auto">
            <a:xfrm>
              <a:off x="3462" y="1965"/>
              <a:ext cx="86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b="0">
                  <a:solidFill>
                    <a:schemeClr val="tx2"/>
                  </a:solidFill>
                </a:rPr>
                <a:t>Thân CTCPVN</a:t>
              </a:r>
              <a:endParaRPr lang="en-AU" sz="1600" b="0">
                <a:solidFill>
                  <a:schemeClr val="tx2"/>
                </a:solidFill>
              </a:endParaRPr>
            </a:p>
          </p:txBody>
        </p:sp>
        <p:sp>
          <p:nvSpPr>
            <p:cNvPr id="16400" name="Line 16"/>
            <p:cNvSpPr>
              <a:spLocks noChangeShapeType="1"/>
            </p:cNvSpPr>
            <p:nvPr/>
          </p:nvSpPr>
          <p:spPr bwMode="auto">
            <a:xfrm>
              <a:off x="3899" y="1480"/>
              <a:ext cx="0" cy="4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401" name="Line 17"/>
            <p:cNvSpPr>
              <a:spLocks noChangeShapeType="1"/>
            </p:cNvSpPr>
            <p:nvPr/>
          </p:nvSpPr>
          <p:spPr bwMode="auto">
            <a:xfrm>
              <a:off x="3899" y="2407"/>
              <a:ext cx="0" cy="40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402" name="Text Box 18"/>
            <p:cNvSpPr txBox="1">
              <a:spLocks noChangeArrowheads="1"/>
            </p:cNvSpPr>
            <p:nvPr/>
          </p:nvSpPr>
          <p:spPr bwMode="auto">
            <a:xfrm>
              <a:off x="3616" y="2849"/>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a:solidFill>
                    <a:schemeClr val="tx2"/>
                  </a:solidFill>
                </a:rPr>
                <a:t>IRET</a:t>
              </a:r>
              <a:endParaRPr lang="en-AU" sz="1600">
                <a:solidFill>
                  <a:schemeClr val="tx2"/>
                </a:solidFill>
              </a:endParaRPr>
            </a:p>
          </p:txBody>
        </p:sp>
        <p:sp>
          <p:nvSpPr>
            <p:cNvPr id="16403" name="Line 19"/>
            <p:cNvSpPr>
              <a:spLocks noChangeShapeType="1"/>
            </p:cNvSpPr>
            <p:nvPr/>
          </p:nvSpPr>
          <p:spPr bwMode="auto">
            <a:xfrm flipV="1">
              <a:off x="2954" y="1489"/>
              <a:ext cx="838" cy="6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404" name="Text Box 20"/>
            <p:cNvSpPr txBox="1">
              <a:spLocks noChangeArrowheads="1"/>
            </p:cNvSpPr>
            <p:nvPr/>
          </p:nvSpPr>
          <p:spPr bwMode="auto">
            <a:xfrm>
              <a:off x="1820" y="2348"/>
              <a:ext cx="6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b="0">
                  <a:solidFill>
                    <a:schemeClr val="tx2"/>
                  </a:solidFill>
                </a:rPr>
                <a:t>CPU tự:</a:t>
              </a:r>
              <a:endParaRPr lang="en-AU" sz="1600" b="0">
                <a:solidFill>
                  <a:schemeClr val="tx2"/>
                </a:solidFill>
              </a:endParaRPr>
            </a:p>
          </p:txBody>
        </p:sp>
        <p:sp>
          <p:nvSpPr>
            <p:cNvPr id="16405" name="Text Box 21"/>
            <p:cNvSpPr txBox="1">
              <a:spLocks noChangeArrowheads="1"/>
            </p:cNvSpPr>
            <p:nvPr/>
          </p:nvSpPr>
          <p:spPr bwMode="auto">
            <a:xfrm>
              <a:off x="1933" y="2556"/>
              <a:ext cx="117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Tx/>
                <a:buChar char="•"/>
              </a:pPr>
              <a:r>
                <a:rPr lang="en-US" sz="1400" b="0">
                  <a:solidFill>
                    <a:schemeClr val="tx2"/>
                  </a:solidFill>
                </a:rPr>
                <a:t> Khôi phục CS và IP</a:t>
              </a:r>
            </a:p>
            <a:p>
              <a:pPr eaLnBrk="1" hangingPunct="1">
                <a:buFontTx/>
                <a:buChar char="•"/>
              </a:pPr>
              <a:r>
                <a:rPr lang="en-US" sz="1400" b="0">
                  <a:solidFill>
                    <a:schemeClr val="tx2"/>
                  </a:solidFill>
                </a:rPr>
                <a:t> Khôi phục FR</a:t>
              </a:r>
            </a:p>
            <a:p>
              <a:pPr eaLnBrk="1" hangingPunct="1">
                <a:buFontTx/>
                <a:buChar char="•"/>
              </a:pPr>
              <a:r>
                <a:rPr lang="en-US" sz="1400" b="0">
                  <a:solidFill>
                    <a:schemeClr val="tx2"/>
                  </a:solidFill>
                </a:rPr>
                <a:t> Đặt cờ IF và TF</a:t>
              </a:r>
            </a:p>
          </p:txBody>
        </p:sp>
        <p:sp>
          <p:nvSpPr>
            <p:cNvPr id="16406" name="Line 22"/>
            <p:cNvSpPr>
              <a:spLocks noChangeShapeType="1"/>
            </p:cNvSpPr>
            <p:nvPr/>
          </p:nvSpPr>
          <p:spPr bwMode="auto">
            <a:xfrm flipH="1" flipV="1">
              <a:off x="2940" y="2478"/>
              <a:ext cx="783" cy="4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407" name="Line 23"/>
            <p:cNvSpPr>
              <a:spLocks noChangeShapeType="1"/>
            </p:cNvSpPr>
            <p:nvPr/>
          </p:nvSpPr>
          <p:spPr bwMode="auto">
            <a:xfrm flipH="1" flipV="1">
              <a:off x="1407" y="2505"/>
              <a:ext cx="540" cy="4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408" name="Text Box 24"/>
            <p:cNvSpPr txBox="1">
              <a:spLocks noChangeArrowheads="1"/>
            </p:cNvSpPr>
            <p:nvPr/>
          </p:nvSpPr>
          <p:spPr bwMode="auto">
            <a:xfrm>
              <a:off x="3902" y="1421"/>
              <a:ext cx="1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1200" b="0">
                  <a:solidFill>
                    <a:schemeClr val="tx2"/>
                  </a:solidFill>
                </a:rPr>
                <a:t>Các lệnh lưu giá trị các </a:t>
              </a:r>
              <a:br>
                <a:rPr lang="en-US" sz="1200" b="0">
                  <a:solidFill>
                    <a:schemeClr val="tx2"/>
                  </a:solidFill>
                </a:rPr>
              </a:br>
              <a:r>
                <a:rPr lang="en-US" sz="1200" b="0">
                  <a:solidFill>
                    <a:schemeClr val="tx2"/>
                  </a:solidFill>
                </a:rPr>
                <a:t>thanh ghi dùng chung</a:t>
              </a:r>
              <a:endParaRPr lang="en-AU" sz="1200" b="0">
                <a:solidFill>
                  <a:schemeClr val="tx2"/>
                </a:solidFill>
              </a:endParaRPr>
            </a:p>
          </p:txBody>
        </p:sp>
        <p:sp>
          <p:nvSpPr>
            <p:cNvPr id="16409" name="Text Box 25"/>
            <p:cNvSpPr txBox="1">
              <a:spLocks noChangeArrowheads="1"/>
            </p:cNvSpPr>
            <p:nvPr/>
          </p:nvSpPr>
          <p:spPr bwMode="auto">
            <a:xfrm>
              <a:off x="3902" y="2553"/>
              <a:ext cx="1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1200" b="0">
                  <a:solidFill>
                    <a:schemeClr val="tx2"/>
                  </a:solidFill>
                </a:rPr>
                <a:t>Các lệnh khôi phục giá trị các thanh ghi dùng chung</a:t>
              </a:r>
              <a:endParaRPr lang="en-AU" sz="1200" b="0">
                <a:solidFill>
                  <a:schemeClr val="tx2"/>
                </a:solidFill>
              </a:endParaRPr>
            </a:p>
          </p:txBody>
        </p:sp>
        <p:sp>
          <p:nvSpPr>
            <p:cNvPr id="16410" name="Text Box 26"/>
            <p:cNvSpPr txBox="1">
              <a:spLocks noChangeArrowheads="1"/>
            </p:cNvSpPr>
            <p:nvPr/>
          </p:nvSpPr>
          <p:spPr bwMode="auto">
            <a:xfrm>
              <a:off x="1010" y="1963"/>
              <a:ext cx="8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200" b="0">
                  <a:solidFill>
                    <a:srgbClr val="FF0000"/>
                  </a:solidFill>
                </a:rPr>
                <a:t>Tạm dừng CTC</a:t>
              </a:r>
              <a:endParaRPr lang="en-AU" sz="1200" b="0">
                <a:solidFill>
                  <a:srgbClr val="FF0000"/>
                </a:solidFill>
              </a:endParaRPr>
            </a:p>
          </p:txBody>
        </p:sp>
        <p:sp>
          <p:nvSpPr>
            <p:cNvPr id="16411" name="Text Box 27"/>
            <p:cNvSpPr txBox="1">
              <a:spLocks noChangeArrowheads="1"/>
            </p:cNvSpPr>
            <p:nvPr/>
          </p:nvSpPr>
          <p:spPr bwMode="auto">
            <a:xfrm>
              <a:off x="1010" y="2345"/>
              <a:ext cx="8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200" b="0">
                  <a:solidFill>
                    <a:schemeClr val="tx2"/>
                  </a:solidFill>
                </a:rPr>
                <a:t>Tiếp tục CTC</a:t>
              </a:r>
              <a:endParaRPr lang="en-AU" sz="1200" b="0">
                <a:solidFill>
                  <a:schemeClr val="tx2"/>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7.3 </a:t>
            </a:r>
            <a:r>
              <a:rPr lang="en-US" dirty="0" err="1"/>
              <a:t>Ngắt</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ngắt</a:t>
            </a:r>
            <a:r>
              <a:rPr lang="en-US" dirty="0"/>
              <a:t> – Chu </a:t>
            </a:r>
            <a:r>
              <a:rPr lang="en-US" dirty="0" err="1"/>
              <a:t>trình</a:t>
            </a:r>
            <a:r>
              <a:rPr lang="en-US" dirty="0"/>
              <a:t> </a:t>
            </a:r>
            <a:r>
              <a:rPr lang="en-US" dirty="0" err="1"/>
              <a:t>xử</a:t>
            </a:r>
            <a:r>
              <a:rPr lang="en-US" dirty="0"/>
              <a:t> </a:t>
            </a:r>
            <a:r>
              <a:rPr lang="en-US" dirty="0" err="1"/>
              <a:t>lý</a:t>
            </a:r>
            <a:r>
              <a:rPr lang="en-US" dirty="0"/>
              <a:t> </a:t>
            </a:r>
            <a:r>
              <a:rPr lang="en-US" dirty="0" err="1"/>
              <a:t>ngắt</a:t>
            </a:r>
            <a:endParaRPr lang="en-AU" dirty="0"/>
          </a:p>
        </p:txBody>
      </p:sp>
      <p:sp>
        <p:nvSpPr>
          <p:cNvPr id="17411" name="Rectangle 3"/>
          <p:cNvSpPr>
            <a:spLocks noGrp="1" noChangeArrowheads="1"/>
          </p:cNvSpPr>
          <p:nvPr>
            <p:ph type="body" idx="1"/>
          </p:nvPr>
        </p:nvSpPr>
        <p:spPr/>
        <p:txBody>
          <a:bodyPr/>
          <a:lstStyle/>
          <a:p>
            <a:pPr marL="457200" indent="-457200" eaLnBrk="1" hangingPunct="1">
              <a:lnSpc>
                <a:spcPct val="90000"/>
              </a:lnSpc>
              <a:buFont typeface="Wingdings" pitchFamily="2" charset="2"/>
              <a:buAutoNum type="arabicPeriod"/>
            </a:pPr>
            <a:r>
              <a:rPr lang="en-US" sz="1800" b="1"/>
              <a:t>Khi nhận được yêu cầu ngắt, CPU thực hiện các việc:</a:t>
            </a:r>
          </a:p>
          <a:p>
            <a:pPr marL="876300" lvl="1" indent="-419100" eaLnBrk="1" hangingPunct="1">
              <a:lnSpc>
                <a:spcPct val="90000"/>
              </a:lnSpc>
              <a:buFont typeface="Wingdings" pitchFamily="2" charset="2"/>
              <a:buAutoNum type="alphaLcPeriod"/>
            </a:pPr>
            <a:r>
              <a:rPr lang="en-US" sz="1800"/>
              <a:t>Hoàn tất lệnh đang thực hiện của chương trình chính (CTC)</a:t>
            </a:r>
          </a:p>
          <a:p>
            <a:pPr marL="876300" lvl="1" indent="-419100" eaLnBrk="1" hangingPunct="1">
              <a:lnSpc>
                <a:spcPct val="90000"/>
              </a:lnSpc>
              <a:buFont typeface="Wingdings" pitchFamily="2" charset="2"/>
              <a:buAutoNum type="alphaLcPeriod"/>
            </a:pPr>
            <a:r>
              <a:rPr lang="en-US" sz="1800"/>
              <a:t>Lưu giá trị của thanh ghi cờ FR vào ngăn xếp</a:t>
            </a:r>
          </a:p>
          <a:p>
            <a:pPr marL="876300" lvl="1" indent="-419100" eaLnBrk="1" hangingPunct="1">
              <a:lnSpc>
                <a:spcPct val="90000"/>
              </a:lnSpc>
              <a:buFont typeface="Wingdings" pitchFamily="2" charset="2"/>
              <a:buAutoNum type="alphaLcPeriod"/>
            </a:pPr>
            <a:r>
              <a:rPr lang="en-US" sz="1800"/>
              <a:t>Xoá cờ ngắt IF và cờ bẫy TF</a:t>
            </a:r>
          </a:p>
          <a:p>
            <a:pPr marL="876300" lvl="1" indent="-419100" eaLnBrk="1" hangingPunct="1">
              <a:lnSpc>
                <a:spcPct val="90000"/>
              </a:lnSpc>
              <a:buFont typeface="Wingdings" pitchFamily="2" charset="2"/>
              <a:buAutoNum type="alphaLcPeriod"/>
            </a:pPr>
            <a:r>
              <a:rPr lang="en-US" sz="1800"/>
              <a:t>Lưu giá trị của các t.ghi CS và IP vào ngăn xếp</a:t>
            </a:r>
          </a:p>
          <a:p>
            <a:pPr marL="876300" lvl="1" indent="-419100" eaLnBrk="1" hangingPunct="1">
              <a:lnSpc>
                <a:spcPct val="90000"/>
              </a:lnSpc>
              <a:buFont typeface="Wingdings" pitchFamily="2" charset="2"/>
              <a:buAutoNum type="alphaLcPeriod"/>
            </a:pPr>
            <a:r>
              <a:rPr lang="en-US" sz="1800"/>
              <a:t>Từ số hiệu ngắt N, lấy địa chỉ của CTCPVN từ bảng vector ngắt</a:t>
            </a:r>
          </a:p>
          <a:p>
            <a:pPr marL="457200" indent="-457200" eaLnBrk="1" hangingPunct="1">
              <a:lnSpc>
                <a:spcPct val="90000"/>
              </a:lnSpc>
              <a:buFont typeface="Wingdings" pitchFamily="2" charset="2"/>
              <a:buAutoNum type="arabicPeriod"/>
            </a:pPr>
            <a:r>
              <a:rPr lang="en-US" sz="1800" b="1"/>
              <a:t>Nạp địa chỉ của CTCPVN vào CS và IP, CPU thực hiện CPCPVN, gồm:</a:t>
            </a:r>
          </a:p>
          <a:p>
            <a:pPr marL="876300" lvl="1" indent="-419100" eaLnBrk="1" hangingPunct="1">
              <a:lnSpc>
                <a:spcPct val="90000"/>
              </a:lnSpc>
              <a:buFont typeface="Wingdings" pitchFamily="2" charset="2"/>
              <a:buAutoNum type="alphaLcPeriod"/>
            </a:pPr>
            <a:r>
              <a:rPr lang="en-US" sz="1800"/>
              <a:t>Lưu giá trị các thanh ghi dùng chung vào ngăn xếp</a:t>
            </a:r>
          </a:p>
          <a:p>
            <a:pPr marL="876300" lvl="1" indent="-419100" eaLnBrk="1" hangingPunct="1">
              <a:lnSpc>
                <a:spcPct val="90000"/>
              </a:lnSpc>
              <a:buFont typeface="Wingdings" pitchFamily="2" charset="2"/>
              <a:buAutoNum type="alphaLcPeriod"/>
            </a:pPr>
            <a:r>
              <a:rPr lang="en-US" sz="1800"/>
              <a:t>Thực hiện mã chính của CTCPVN</a:t>
            </a:r>
          </a:p>
          <a:p>
            <a:pPr marL="876300" lvl="1" indent="-419100" eaLnBrk="1" hangingPunct="1">
              <a:lnSpc>
                <a:spcPct val="90000"/>
              </a:lnSpc>
              <a:buFont typeface="Wingdings" pitchFamily="2" charset="2"/>
              <a:buAutoNum type="alphaLcPeriod"/>
            </a:pPr>
            <a:r>
              <a:rPr lang="en-US" sz="1800"/>
              <a:t>Khôi phục giá trị các thanh ghi dùng chung</a:t>
            </a:r>
          </a:p>
          <a:p>
            <a:pPr marL="457200" indent="-457200" eaLnBrk="1" hangingPunct="1">
              <a:lnSpc>
                <a:spcPct val="90000"/>
              </a:lnSpc>
              <a:buFont typeface="Wingdings" pitchFamily="2" charset="2"/>
              <a:buAutoNum type="arabicPeriod"/>
            </a:pPr>
            <a:r>
              <a:rPr lang="en-US" sz="1800" b="1"/>
              <a:t>Gặp lệnh IRET kết thúc CTCPVN, CPU thực hiện các việc:</a:t>
            </a:r>
          </a:p>
          <a:p>
            <a:pPr marL="876300" lvl="1" indent="-419100" eaLnBrk="1" hangingPunct="1">
              <a:lnSpc>
                <a:spcPct val="90000"/>
              </a:lnSpc>
              <a:buFont typeface="Wingdings" pitchFamily="2" charset="2"/>
              <a:buAutoNum type="alphaLcPeriod"/>
            </a:pPr>
            <a:r>
              <a:rPr lang="en-US" sz="1800"/>
              <a:t>Khôi phục giá trị của CS và IP</a:t>
            </a:r>
          </a:p>
          <a:p>
            <a:pPr marL="876300" lvl="1" indent="-419100" eaLnBrk="1" hangingPunct="1">
              <a:lnSpc>
                <a:spcPct val="90000"/>
              </a:lnSpc>
              <a:buFont typeface="Wingdings" pitchFamily="2" charset="2"/>
              <a:buAutoNum type="alphaLcPeriod"/>
            </a:pPr>
            <a:r>
              <a:rPr lang="en-US" sz="1800"/>
              <a:t>Khôi phục giá trị của thanh ghi cờ FR</a:t>
            </a:r>
          </a:p>
          <a:p>
            <a:pPr marL="876300" lvl="1" indent="-419100" eaLnBrk="1" hangingPunct="1">
              <a:lnSpc>
                <a:spcPct val="90000"/>
              </a:lnSpc>
              <a:buFont typeface="Wingdings" pitchFamily="2" charset="2"/>
              <a:buAutoNum type="alphaLcPeriod"/>
            </a:pPr>
            <a:r>
              <a:rPr lang="en-US" sz="1800"/>
              <a:t>Đặt cờ ngắt IF và cờ bẫy TF</a:t>
            </a:r>
          </a:p>
          <a:p>
            <a:pPr marL="457200" indent="-457200" eaLnBrk="1" hangingPunct="1">
              <a:lnSpc>
                <a:spcPct val="90000"/>
              </a:lnSpc>
              <a:buFont typeface="Wingdings" pitchFamily="2" charset="2"/>
              <a:buAutoNum type="arabicPeriod"/>
            </a:pPr>
            <a:r>
              <a:rPr lang="en-US" sz="1800" b="1"/>
              <a:t>CPU tiếp tục thực hiện lệnh tiếp theo của CTC (nằm sau lệnh xảy ra ngắt).</a:t>
            </a:r>
            <a:endParaRPr lang="en-AU" sz="18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1600" y="762000"/>
            <a:ext cx="8991600" cy="522288"/>
          </a:xfrm>
        </p:spPr>
        <p:txBody>
          <a:bodyPr/>
          <a:lstStyle/>
          <a:p>
            <a:pPr marL="533400" indent="-533400" eaLnBrk="1" hangingPunct="1"/>
            <a:r>
              <a:rPr lang="en-US" dirty="0"/>
              <a:t>7.3 </a:t>
            </a:r>
            <a:r>
              <a:rPr lang="en-US" dirty="0" err="1"/>
              <a:t>Vào</a:t>
            </a:r>
            <a:r>
              <a:rPr lang="en-US" dirty="0"/>
              <a:t> </a:t>
            </a:r>
            <a:r>
              <a:rPr lang="en-US" dirty="0" err="1"/>
              <a:t>ra</a:t>
            </a:r>
            <a:r>
              <a:rPr lang="en-US" dirty="0"/>
              <a:t> </a:t>
            </a:r>
            <a:r>
              <a:rPr lang="en-US" dirty="0" err="1"/>
              <a:t>bằng</a:t>
            </a:r>
            <a:r>
              <a:rPr lang="en-US" dirty="0"/>
              <a:t> </a:t>
            </a:r>
            <a:r>
              <a:rPr lang="en-US" dirty="0" err="1"/>
              <a:t>ngắt</a:t>
            </a:r>
            <a:r>
              <a:rPr lang="en-US" dirty="0"/>
              <a:t> – Chu </a:t>
            </a:r>
            <a:r>
              <a:rPr lang="en-US" dirty="0" err="1"/>
              <a:t>trình</a:t>
            </a:r>
            <a:r>
              <a:rPr lang="en-US" dirty="0"/>
              <a:t> </a:t>
            </a:r>
            <a:r>
              <a:rPr lang="en-US" dirty="0" err="1"/>
              <a:t>vào</a:t>
            </a:r>
            <a:r>
              <a:rPr lang="en-US" dirty="0"/>
              <a:t> </a:t>
            </a:r>
            <a:r>
              <a:rPr lang="en-US" dirty="0" err="1"/>
              <a:t>ra</a:t>
            </a:r>
            <a:r>
              <a:rPr lang="en-US" dirty="0"/>
              <a:t> </a:t>
            </a:r>
            <a:r>
              <a:rPr lang="en-US" dirty="0" err="1"/>
              <a:t>bằng</a:t>
            </a:r>
            <a:r>
              <a:rPr lang="en-US" dirty="0"/>
              <a:t> </a:t>
            </a:r>
            <a:r>
              <a:rPr lang="en-US" dirty="0" err="1"/>
              <a:t>ngắt</a:t>
            </a:r>
            <a:endParaRPr lang="en-AU" dirty="0"/>
          </a:p>
        </p:txBody>
      </p:sp>
      <p:sp>
        <p:nvSpPr>
          <p:cNvPr id="18435" name="Rectangle 3"/>
          <p:cNvSpPr>
            <a:spLocks noGrp="1" noChangeArrowheads="1"/>
          </p:cNvSpPr>
          <p:nvPr>
            <p:ph type="body" idx="1"/>
          </p:nvPr>
        </p:nvSpPr>
        <p:spPr>
          <a:xfrm>
            <a:off x="304800" y="1447800"/>
            <a:ext cx="8680450" cy="4678363"/>
          </a:xfrm>
        </p:spPr>
        <p:txBody>
          <a:bodyPr/>
          <a:lstStyle/>
          <a:p>
            <a:pPr marL="457200" indent="-457200" eaLnBrk="1" hangingPunct="1">
              <a:lnSpc>
                <a:spcPct val="90000"/>
              </a:lnSpc>
              <a:buFont typeface="Wingdings" pitchFamily="2" charset="2"/>
              <a:buAutoNum type="arabicPeriod"/>
            </a:pPr>
            <a:r>
              <a:rPr lang="en-US"/>
              <a:t>Thiết bị vào ra có nhu cầu trao đổi dữ liệu, gửi yêu cầu ngắt đến chân tín hiệu INTR của CPU;</a:t>
            </a:r>
          </a:p>
          <a:p>
            <a:pPr marL="457200" indent="-457200" eaLnBrk="1" hangingPunct="1">
              <a:lnSpc>
                <a:spcPct val="90000"/>
              </a:lnSpc>
              <a:buFont typeface="Wingdings" pitchFamily="2" charset="2"/>
              <a:buAutoNum type="arabicPeriod"/>
            </a:pPr>
            <a:r>
              <a:rPr lang="en-US"/>
              <a:t>Khi nhận được yêu cầu ngắt, CPU thực hiện các việc:</a:t>
            </a:r>
          </a:p>
          <a:p>
            <a:pPr marL="876300" lvl="1" indent="-419100" eaLnBrk="1" hangingPunct="1">
              <a:lnSpc>
                <a:spcPct val="90000"/>
              </a:lnSpc>
              <a:buFont typeface="Wingdings" pitchFamily="2" charset="2"/>
              <a:buAutoNum type="alphaLcPeriod"/>
            </a:pPr>
            <a:r>
              <a:rPr lang="en-US" sz="2000"/>
              <a:t>Hoàn tất lệnh đang thực hiện của chương trình chính (CTC)</a:t>
            </a:r>
          </a:p>
          <a:p>
            <a:pPr marL="876300" lvl="1" indent="-419100" eaLnBrk="1" hangingPunct="1">
              <a:lnSpc>
                <a:spcPct val="90000"/>
              </a:lnSpc>
              <a:buFont typeface="Wingdings" pitchFamily="2" charset="2"/>
              <a:buAutoNum type="alphaLcPeriod"/>
            </a:pPr>
            <a:r>
              <a:rPr lang="en-US" sz="2000"/>
              <a:t>Lưu giá trị của thanh ghi cờ FR vào ngăn xếp</a:t>
            </a:r>
          </a:p>
          <a:p>
            <a:pPr marL="876300" lvl="1" indent="-419100" eaLnBrk="1" hangingPunct="1">
              <a:lnSpc>
                <a:spcPct val="90000"/>
              </a:lnSpc>
              <a:buFont typeface="Wingdings" pitchFamily="2" charset="2"/>
              <a:buAutoNum type="alphaLcPeriod"/>
            </a:pPr>
            <a:r>
              <a:rPr lang="en-US" sz="2000"/>
              <a:t>Xoá cờ ngắt IF và cờ bẫy TF</a:t>
            </a:r>
          </a:p>
          <a:p>
            <a:pPr marL="876300" lvl="1" indent="-419100" eaLnBrk="1" hangingPunct="1">
              <a:lnSpc>
                <a:spcPct val="90000"/>
              </a:lnSpc>
              <a:buFont typeface="Wingdings" pitchFamily="2" charset="2"/>
              <a:buAutoNum type="alphaLcPeriod"/>
            </a:pPr>
            <a:r>
              <a:rPr lang="en-US" sz="2000"/>
              <a:t>Lưu giá trị của các t.ghi CS và IP vào ngăn xếp</a:t>
            </a:r>
          </a:p>
          <a:p>
            <a:pPr marL="876300" lvl="1" indent="-419100" eaLnBrk="1" hangingPunct="1">
              <a:lnSpc>
                <a:spcPct val="90000"/>
              </a:lnSpc>
              <a:buFont typeface="Wingdings" pitchFamily="2" charset="2"/>
              <a:buAutoNum type="alphaLcPeriod"/>
            </a:pPr>
            <a:r>
              <a:rPr lang="en-US" sz="2000"/>
              <a:t>Gửi tín hiệu xác nhận ngắt đến thiết bị vào ra qua chân tín hiệu INTA</a:t>
            </a:r>
          </a:p>
          <a:p>
            <a:pPr marL="457200" indent="-457200" eaLnBrk="1" hangingPunct="1">
              <a:lnSpc>
                <a:spcPct val="90000"/>
              </a:lnSpc>
              <a:buFont typeface="Wingdings" pitchFamily="2" charset="2"/>
              <a:buAutoNum type="arabicPeriod"/>
            </a:pPr>
            <a:r>
              <a:rPr lang="en-US"/>
              <a:t>Nhận được hiệu xác nhận ngắt của CPU, thiết bị vào ra gửi số hiệu ngắt N đến CPU</a:t>
            </a:r>
          </a:p>
          <a:p>
            <a:pPr marL="457200" indent="-457200" eaLnBrk="1" hangingPunct="1">
              <a:lnSpc>
                <a:spcPct val="90000"/>
              </a:lnSpc>
              <a:buFont typeface="Wingdings" pitchFamily="2" charset="2"/>
              <a:buAutoNum type="arabicPeriod"/>
            </a:pPr>
            <a:r>
              <a:rPr lang="en-US"/>
              <a:t>Nhận được số hiệu ngắt N, CPU lấy địa chỉ của CTCPVN tương ứng từ bảng vector ngắt</a:t>
            </a:r>
            <a:endParaRPr lang="en-A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 y="762000"/>
            <a:ext cx="9004300" cy="522288"/>
          </a:xfrm>
        </p:spPr>
        <p:txBody>
          <a:bodyPr/>
          <a:lstStyle/>
          <a:p>
            <a:pPr marL="533400" indent="-533400" eaLnBrk="1" hangingPunct="1"/>
            <a:r>
              <a:rPr lang="en-US" dirty="0"/>
              <a:t>7.3 </a:t>
            </a:r>
            <a:r>
              <a:rPr lang="en-US" dirty="0" err="1"/>
              <a:t>Vào</a:t>
            </a:r>
            <a:r>
              <a:rPr lang="en-US" dirty="0"/>
              <a:t> </a:t>
            </a:r>
            <a:r>
              <a:rPr lang="en-US" dirty="0" err="1"/>
              <a:t>ra</a:t>
            </a:r>
            <a:r>
              <a:rPr lang="en-US" dirty="0"/>
              <a:t> </a:t>
            </a:r>
            <a:r>
              <a:rPr lang="en-US" dirty="0" err="1"/>
              <a:t>bằng</a:t>
            </a:r>
            <a:r>
              <a:rPr lang="en-US" dirty="0"/>
              <a:t> </a:t>
            </a:r>
            <a:r>
              <a:rPr lang="en-US" dirty="0" err="1"/>
              <a:t>ngắt</a:t>
            </a:r>
            <a:r>
              <a:rPr lang="en-US" dirty="0"/>
              <a:t> – Chu </a:t>
            </a:r>
            <a:r>
              <a:rPr lang="en-US" dirty="0" err="1"/>
              <a:t>trình</a:t>
            </a:r>
            <a:r>
              <a:rPr lang="en-US" dirty="0"/>
              <a:t> </a:t>
            </a:r>
            <a:r>
              <a:rPr lang="en-US" dirty="0" err="1"/>
              <a:t>vào</a:t>
            </a:r>
            <a:r>
              <a:rPr lang="en-US" dirty="0"/>
              <a:t> </a:t>
            </a:r>
            <a:r>
              <a:rPr lang="en-US" dirty="0" err="1"/>
              <a:t>ra</a:t>
            </a:r>
            <a:r>
              <a:rPr lang="en-US" dirty="0"/>
              <a:t> </a:t>
            </a:r>
            <a:r>
              <a:rPr lang="en-US" dirty="0" err="1"/>
              <a:t>bằng</a:t>
            </a:r>
            <a:r>
              <a:rPr lang="en-US" dirty="0"/>
              <a:t> </a:t>
            </a:r>
            <a:r>
              <a:rPr lang="en-US" dirty="0" err="1"/>
              <a:t>ngắt</a:t>
            </a:r>
            <a:endParaRPr lang="en-AU" dirty="0"/>
          </a:p>
        </p:txBody>
      </p:sp>
      <p:sp>
        <p:nvSpPr>
          <p:cNvPr id="19459" name="Rectangle 3"/>
          <p:cNvSpPr>
            <a:spLocks noGrp="1" noChangeArrowheads="1"/>
          </p:cNvSpPr>
          <p:nvPr>
            <p:ph type="body" idx="1"/>
          </p:nvPr>
        </p:nvSpPr>
        <p:spPr/>
        <p:txBody>
          <a:bodyPr/>
          <a:lstStyle/>
          <a:p>
            <a:pPr marL="457200" indent="-457200" eaLnBrk="1" hangingPunct="1">
              <a:lnSpc>
                <a:spcPct val="90000"/>
              </a:lnSpc>
              <a:buFont typeface="Wingdings" pitchFamily="2" charset="2"/>
              <a:buAutoNum type="arabicPeriod" startAt="5"/>
            </a:pPr>
            <a:r>
              <a:rPr lang="en-US" sz="2800"/>
              <a:t>Nạp địa chỉ của CTCPVN vào CS và IP, CPU thực hiện CPCPVN, gồm:</a:t>
            </a:r>
          </a:p>
          <a:p>
            <a:pPr marL="876300" lvl="1" indent="-419100" eaLnBrk="1" hangingPunct="1">
              <a:lnSpc>
                <a:spcPct val="90000"/>
              </a:lnSpc>
              <a:buFont typeface="Wingdings" pitchFamily="2" charset="2"/>
              <a:buAutoNum type="alphaLcPeriod"/>
            </a:pPr>
            <a:r>
              <a:rPr lang="en-US"/>
              <a:t>Lưu giá trị các thanh ghi dùng chung vào ngăn xếp</a:t>
            </a:r>
          </a:p>
          <a:p>
            <a:pPr marL="876300" lvl="1" indent="-419100" eaLnBrk="1" hangingPunct="1">
              <a:lnSpc>
                <a:spcPct val="90000"/>
              </a:lnSpc>
              <a:buFont typeface="Wingdings" pitchFamily="2" charset="2"/>
              <a:buAutoNum type="alphaLcPeriod"/>
            </a:pPr>
            <a:r>
              <a:rPr lang="en-US"/>
              <a:t>Thực hiện mã chính của CTCPVN: đồng thời thực hiện việc trao đổi dữ liệu với thiết bị vào ra</a:t>
            </a:r>
          </a:p>
          <a:p>
            <a:pPr marL="876300" lvl="1" indent="-419100" eaLnBrk="1" hangingPunct="1">
              <a:lnSpc>
                <a:spcPct val="90000"/>
              </a:lnSpc>
              <a:buFont typeface="Wingdings" pitchFamily="2" charset="2"/>
              <a:buAutoNum type="alphaLcPeriod"/>
            </a:pPr>
            <a:r>
              <a:rPr lang="en-US"/>
              <a:t>Khôi phục giá trị các thanh ghi dùng chung</a:t>
            </a:r>
          </a:p>
          <a:p>
            <a:pPr marL="457200" indent="-457200" eaLnBrk="1" hangingPunct="1">
              <a:lnSpc>
                <a:spcPct val="90000"/>
              </a:lnSpc>
              <a:buFont typeface="Wingdings" pitchFamily="2" charset="2"/>
              <a:buAutoNum type="arabicPeriod" startAt="5"/>
            </a:pPr>
            <a:r>
              <a:rPr lang="en-US"/>
              <a:t>Gặp lệnh IRET kết thúc CTCPVN, CPU thực hiện các việc:</a:t>
            </a:r>
          </a:p>
          <a:p>
            <a:pPr marL="876300" lvl="1" indent="-419100" eaLnBrk="1" hangingPunct="1">
              <a:lnSpc>
                <a:spcPct val="90000"/>
              </a:lnSpc>
              <a:buFont typeface="Wingdings" pitchFamily="2" charset="2"/>
              <a:buAutoNum type="alphaLcPeriod"/>
            </a:pPr>
            <a:r>
              <a:rPr lang="en-US"/>
              <a:t>Khôi phục giá trị của CS và IP</a:t>
            </a:r>
          </a:p>
          <a:p>
            <a:pPr marL="876300" lvl="1" indent="-419100" eaLnBrk="1" hangingPunct="1">
              <a:lnSpc>
                <a:spcPct val="90000"/>
              </a:lnSpc>
              <a:buFont typeface="Wingdings" pitchFamily="2" charset="2"/>
              <a:buAutoNum type="alphaLcPeriod"/>
            </a:pPr>
            <a:r>
              <a:rPr lang="en-US"/>
              <a:t>Khôi phục giá trị của thanh ghi cờ FR</a:t>
            </a:r>
          </a:p>
          <a:p>
            <a:pPr marL="876300" lvl="1" indent="-419100" eaLnBrk="1" hangingPunct="1">
              <a:lnSpc>
                <a:spcPct val="90000"/>
              </a:lnSpc>
              <a:buFont typeface="Wingdings" pitchFamily="2" charset="2"/>
              <a:buAutoNum type="alphaLcPeriod"/>
            </a:pPr>
            <a:r>
              <a:rPr lang="en-US"/>
              <a:t>Đặt cờ ngắt IF và cờ bẫy TF</a:t>
            </a:r>
          </a:p>
          <a:p>
            <a:pPr marL="457200" indent="-457200" eaLnBrk="1" hangingPunct="1">
              <a:lnSpc>
                <a:spcPct val="90000"/>
              </a:lnSpc>
              <a:buFont typeface="Wingdings" pitchFamily="2" charset="2"/>
              <a:buAutoNum type="arabicPeriod" startAt="5"/>
            </a:pPr>
            <a:r>
              <a:rPr lang="en-US"/>
              <a:t>CPU tiếp tục thực hiện lệnh tiếp theo của CTC (nằm ngay sau lệnh xảy ra ngắt).</a:t>
            </a:r>
            <a:endParaRPr lang="en-A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a:t>7.3 </a:t>
            </a:r>
            <a:r>
              <a:rPr lang="en-US" dirty="0" err="1"/>
              <a:t>Vào</a:t>
            </a:r>
            <a:r>
              <a:rPr lang="en-US" dirty="0"/>
              <a:t> </a:t>
            </a:r>
            <a:r>
              <a:rPr lang="en-US" dirty="0" err="1"/>
              <a:t>ra</a:t>
            </a:r>
            <a:r>
              <a:rPr lang="en-US" dirty="0"/>
              <a:t> </a:t>
            </a:r>
            <a:r>
              <a:rPr lang="en-US" dirty="0" err="1"/>
              <a:t>bằng</a:t>
            </a:r>
            <a:r>
              <a:rPr lang="en-US" dirty="0"/>
              <a:t> </a:t>
            </a:r>
            <a:r>
              <a:rPr lang="en-US" dirty="0" err="1"/>
              <a:t>ngắt</a:t>
            </a:r>
            <a:r>
              <a:rPr lang="en-US" dirty="0"/>
              <a:t> – </a:t>
            </a:r>
            <a:r>
              <a:rPr lang="en-US" dirty="0" err="1"/>
              <a:t>Ưu</a:t>
            </a:r>
            <a:r>
              <a:rPr lang="en-US" dirty="0"/>
              <a:t> </a:t>
            </a:r>
            <a:r>
              <a:rPr lang="en-US" dirty="0" err="1"/>
              <a:t>và</a:t>
            </a:r>
            <a:r>
              <a:rPr lang="en-US" dirty="0"/>
              <a:t> </a:t>
            </a:r>
            <a:r>
              <a:rPr lang="en-US" dirty="0" err="1"/>
              <a:t>nhược</a:t>
            </a:r>
            <a:r>
              <a:rPr lang="en-US" dirty="0"/>
              <a:t> </a:t>
            </a:r>
            <a:r>
              <a:rPr lang="en-US" dirty="0" err="1"/>
              <a:t>điểm</a:t>
            </a:r>
            <a:endParaRPr lang="en-AU" dirty="0"/>
          </a:p>
        </p:txBody>
      </p:sp>
      <p:sp>
        <p:nvSpPr>
          <p:cNvPr id="20483" name="Rectangle 3"/>
          <p:cNvSpPr>
            <a:spLocks noGrp="1" noChangeArrowheads="1"/>
          </p:cNvSpPr>
          <p:nvPr>
            <p:ph type="body" idx="1"/>
          </p:nvPr>
        </p:nvSpPr>
        <p:spPr/>
        <p:txBody>
          <a:bodyPr/>
          <a:lstStyle/>
          <a:p>
            <a:pPr eaLnBrk="1" hangingPunct="1"/>
            <a:r>
              <a:rPr lang="en-US"/>
              <a:t>Ưu điểm</a:t>
            </a:r>
          </a:p>
          <a:p>
            <a:pPr lvl="1" eaLnBrk="1" hangingPunct="1"/>
            <a:r>
              <a:rPr lang="en-US"/>
              <a:t>Hiệu quả hơn vào ra bằng thăm dò, do CPU không phải thăm dò từng thiết bị</a:t>
            </a:r>
          </a:p>
          <a:p>
            <a:pPr eaLnBrk="1" hangingPunct="1"/>
            <a:r>
              <a:rPr lang="en-US"/>
              <a:t>Nhược điểm</a:t>
            </a:r>
          </a:p>
          <a:p>
            <a:pPr lvl="1" eaLnBrk="1" hangingPunct="1"/>
            <a:r>
              <a:rPr lang="en-US"/>
              <a:t>Phức tạp hơn vào ra bằng thăm dò</a:t>
            </a:r>
          </a:p>
          <a:p>
            <a:pPr lvl="1" eaLnBrk="1" hangingPunct="1"/>
            <a:r>
              <a:rPr lang="en-US"/>
              <a:t>Cần mạch phần cứng để điều khiển ngắt</a:t>
            </a:r>
          </a:p>
          <a:p>
            <a:pPr eaLnBrk="1" hangingPunct="1"/>
            <a:r>
              <a:rPr lang="en-US"/>
              <a:t>Bên chủ động trong vào ra bằng ngắt: </a:t>
            </a:r>
          </a:p>
          <a:p>
            <a:pPr lvl="1" eaLnBrk="1" hangingPunct="1"/>
            <a:r>
              <a:rPr lang="en-US"/>
              <a:t>Thiết bị vào ra</a:t>
            </a:r>
            <a:endParaRPr lang="en-A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7.3 </a:t>
            </a:r>
            <a:r>
              <a:rPr lang="en-US" dirty="0" err="1"/>
              <a:t>Mạch</a:t>
            </a:r>
            <a:r>
              <a:rPr lang="en-US" dirty="0"/>
              <a:t> </a:t>
            </a:r>
            <a:r>
              <a:rPr lang="en-US" dirty="0" err="1"/>
              <a:t>điều</a:t>
            </a:r>
            <a:r>
              <a:rPr lang="en-US" dirty="0"/>
              <a:t> </a:t>
            </a:r>
            <a:r>
              <a:rPr lang="en-US" dirty="0" err="1"/>
              <a:t>khiển</a:t>
            </a:r>
            <a:r>
              <a:rPr lang="en-US" dirty="0"/>
              <a:t> </a:t>
            </a:r>
            <a:r>
              <a:rPr lang="en-US" dirty="0" err="1"/>
              <a:t>ngắt</a:t>
            </a:r>
            <a:r>
              <a:rPr lang="en-US" dirty="0"/>
              <a:t> 8259A</a:t>
            </a:r>
            <a:endParaRPr lang="en-AU" dirty="0"/>
          </a:p>
        </p:txBody>
      </p:sp>
      <p:sp>
        <p:nvSpPr>
          <p:cNvPr id="21507" name="Rectangle 3"/>
          <p:cNvSpPr>
            <a:spLocks noGrp="1" noChangeArrowheads="1"/>
          </p:cNvSpPr>
          <p:nvPr>
            <p:ph type="body" idx="1"/>
          </p:nvPr>
        </p:nvSpPr>
        <p:spPr/>
        <p:txBody>
          <a:bodyPr/>
          <a:lstStyle/>
          <a:p>
            <a:pPr eaLnBrk="1" hangingPunct="1"/>
            <a:r>
              <a:rPr lang="en-AU"/>
              <a:t>Trường hợp có nhiều yêu cầu ngắt che được (ngắt gửi đến chân INTR), mạch điều khiển ngắt 8259A thường được sử dụng để giải quyết vấn đề ưu tiên xử lý các yêu cầu ngắt.</a:t>
            </a:r>
          </a:p>
          <a:p>
            <a:pPr eaLnBrk="1" hangingPunct="1"/>
            <a:r>
              <a:rPr lang="vi-VN"/>
              <a:t>Vi  mạch  8259A được  gọi  là  mạch điều  khiển  ngắt  lập trình được  (Programmable  Interrupt  Controller</a:t>
            </a:r>
            <a:r>
              <a:rPr lang="en-AU"/>
              <a:t> - </a:t>
            </a:r>
            <a:r>
              <a:rPr lang="vi-VN"/>
              <a:t>PIC). </a:t>
            </a:r>
            <a:endParaRPr lang="en-AU"/>
          </a:p>
          <a:p>
            <a:pPr lvl="1" eaLnBrk="1" hangingPunct="1"/>
            <a:r>
              <a:rPr lang="en-AU"/>
              <a:t>L</a:t>
            </a:r>
            <a:r>
              <a:rPr lang="vi-VN"/>
              <a:t>à một vi mạch cỡ lớn có thể xử lý trước được 8 yêu cầu ngắt với các mức ưu tiên khác nhau để tạo ra một yêu cầu ngắt đưa đến đầu vào INTR</a:t>
            </a:r>
            <a:r>
              <a:rPr lang="en-AU"/>
              <a:t> </a:t>
            </a:r>
            <a:r>
              <a:rPr lang="vi-VN"/>
              <a:t>của CPU 8086.  </a:t>
            </a:r>
            <a:endParaRPr lang="en-AU"/>
          </a:p>
          <a:p>
            <a:pPr lvl="1" eaLnBrk="1" hangingPunct="1"/>
            <a:r>
              <a:rPr lang="vi-VN"/>
              <a:t>Nếu nối  tầng  1 mạch 8259A  chủ  với 8 mạch 8259A thợ ta có thể nâng tổng số các yêu cầu ngắt với các mức ưu tiên khác nhau lên thành 64.</a:t>
            </a:r>
            <a:endParaRPr lang="en-A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NỘI DUNG</a:t>
            </a:r>
            <a:endParaRPr lang="en-AU"/>
          </a:p>
        </p:txBody>
      </p:sp>
      <p:sp>
        <p:nvSpPr>
          <p:cNvPr id="4099" name="Rectangle 3"/>
          <p:cNvSpPr>
            <a:spLocks noGrp="1" noChangeArrowheads="1"/>
          </p:cNvSpPr>
          <p:nvPr>
            <p:ph type="body" idx="1"/>
          </p:nvPr>
        </p:nvSpPr>
        <p:spPr>
          <a:xfrm>
            <a:off x="1066800" y="1447800"/>
            <a:ext cx="7918450" cy="4678363"/>
          </a:xfrm>
        </p:spPr>
        <p:txBody>
          <a:bodyPr/>
          <a:lstStyle/>
          <a:p>
            <a:pPr marL="457200" indent="-457200" eaLnBrk="1" hangingPunct="1">
              <a:buFont typeface="Wingdings" pitchFamily="2" charset="2"/>
              <a:buAutoNum type="arabicPeriod"/>
            </a:pPr>
            <a:r>
              <a:rPr lang="en-US"/>
              <a:t>Giới thiệu các phương pháp vào ra dữ liệu</a:t>
            </a:r>
          </a:p>
          <a:p>
            <a:pPr marL="457200" indent="-457200" eaLnBrk="1" hangingPunct="1">
              <a:buFont typeface="Wingdings" pitchFamily="2" charset="2"/>
              <a:buAutoNum type="arabicPeriod"/>
            </a:pPr>
            <a:r>
              <a:rPr lang="en-US"/>
              <a:t>Vào ra bằng thăm dò</a:t>
            </a:r>
          </a:p>
          <a:p>
            <a:pPr marL="457200" indent="-457200" eaLnBrk="1" hangingPunct="1">
              <a:buFont typeface="Wingdings" pitchFamily="2" charset="2"/>
              <a:buAutoNum type="arabicPeriod"/>
            </a:pPr>
            <a:r>
              <a:rPr lang="en-US"/>
              <a:t>Ngắt và xử lý ngắt</a:t>
            </a:r>
          </a:p>
          <a:p>
            <a:pPr marL="876300" lvl="1" indent="-419100" eaLnBrk="1" hangingPunct="1">
              <a:buFont typeface="Wingdings" pitchFamily="2" charset="2"/>
              <a:buChar char="v"/>
            </a:pPr>
            <a:r>
              <a:rPr lang="en-US"/>
              <a:t>Ngắt và phân loại ngắt</a:t>
            </a:r>
          </a:p>
          <a:p>
            <a:pPr marL="876300" lvl="1" indent="-419100" eaLnBrk="1" hangingPunct="1">
              <a:buFont typeface="Wingdings" pitchFamily="2" charset="2"/>
              <a:buChar char="v"/>
            </a:pPr>
            <a:r>
              <a:rPr lang="en-US"/>
              <a:t>Chu trình xử lý ngắt</a:t>
            </a:r>
          </a:p>
          <a:p>
            <a:pPr marL="457200" indent="-457200" eaLnBrk="1" hangingPunct="1">
              <a:buFont typeface="Wingdings" pitchFamily="2" charset="2"/>
              <a:buAutoNum type="arabicPeriod"/>
            </a:pPr>
            <a:r>
              <a:rPr lang="en-US"/>
              <a:t>Vào ra bằng ngắt</a:t>
            </a:r>
          </a:p>
          <a:p>
            <a:pPr marL="876300" lvl="1" indent="-419100" eaLnBrk="1" hangingPunct="1">
              <a:buFont typeface="Wingdings" pitchFamily="2" charset="2"/>
              <a:buChar char="v"/>
            </a:pPr>
            <a:r>
              <a:rPr lang="en-US"/>
              <a:t>Vào ra bằng ngắt</a:t>
            </a:r>
          </a:p>
          <a:p>
            <a:pPr marL="876300" lvl="1" indent="-419100" eaLnBrk="1" hangingPunct="1">
              <a:buFont typeface="Wingdings" pitchFamily="2" charset="2"/>
              <a:buChar char="v"/>
            </a:pPr>
            <a:r>
              <a:rPr lang="en-US"/>
              <a:t>Giới thiệu mạch điều khiển ngắt 8259</a:t>
            </a:r>
          </a:p>
          <a:p>
            <a:pPr marL="457200" indent="-457200" eaLnBrk="1" hangingPunct="1">
              <a:buFont typeface="Wingdings" pitchFamily="2" charset="2"/>
              <a:buAutoNum type="arabicPeriod"/>
            </a:pPr>
            <a:r>
              <a:rPr lang="en-US"/>
              <a:t>Vào ra bằng DMA</a:t>
            </a:r>
          </a:p>
          <a:p>
            <a:pPr marL="876300" lvl="1" indent="-419100" eaLnBrk="1" hangingPunct="1">
              <a:buFont typeface="Wingdings" pitchFamily="2" charset="2"/>
              <a:buChar char="v"/>
            </a:pPr>
            <a:r>
              <a:rPr lang="en-US"/>
              <a:t>Vào ra bằng DMA</a:t>
            </a:r>
          </a:p>
          <a:p>
            <a:pPr marL="876300" lvl="1" indent="-419100" eaLnBrk="1" hangingPunct="1">
              <a:buFont typeface="Wingdings" pitchFamily="2" charset="2"/>
              <a:buChar char="v"/>
            </a:pPr>
            <a:r>
              <a:rPr lang="en-US"/>
              <a:t>Giới thiệu mạch điều khiển DMA 8237</a:t>
            </a:r>
            <a:endParaRPr lang="en-AU"/>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t>7.3 PIC 8259A – </a:t>
            </a:r>
            <a:r>
              <a:rPr lang="en-US" dirty="0" err="1"/>
              <a:t>Sơ</a:t>
            </a:r>
            <a:r>
              <a:rPr lang="en-US" dirty="0"/>
              <a:t> </a:t>
            </a:r>
            <a:r>
              <a:rPr lang="en-US" dirty="0" err="1"/>
              <a:t>đồ</a:t>
            </a:r>
            <a:r>
              <a:rPr lang="en-US" dirty="0"/>
              <a:t> </a:t>
            </a:r>
            <a:r>
              <a:rPr lang="en-US" dirty="0" err="1"/>
              <a:t>chân</a:t>
            </a:r>
            <a:r>
              <a:rPr lang="en-US" dirty="0"/>
              <a:t> </a:t>
            </a:r>
            <a:r>
              <a:rPr lang="en-US" dirty="0" err="1"/>
              <a:t>và</a:t>
            </a:r>
            <a:r>
              <a:rPr lang="en-US" dirty="0"/>
              <a:t> </a:t>
            </a:r>
            <a:r>
              <a:rPr lang="en-US" dirty="0" err="1"/>
              <a:t>các</a:t>
            </a:r>
            <a:r>
              <a:rPr lang="en-US" dirty="0"/>
              <a:t> </a:t>
            </a:r>
            <a:r>
              <a:rPr lang="en-US" dirty="0" err="1"/>
              <a:t>tín</a:t>
            </a:r>
            <a:r>
              <a:rPr lang="en-US" dirty="0"/>
              <a:t> </a:t>
            </a:r>
            <a:r>
              <a:rPr lang="en-US" dirty="0" err="1"/>
              <a:t>hiệu</a:t>
            </a:r>
            <a:endParaRPr lang="en-AU" dirty="0"/>
          </a:p>
        </p:txBody>
      </p:sp>
      <p:pic>
        <p:nvPicPr>
          <p:cNvPr id="22531" name="Picture 3" descr="[8259 pin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2782888"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819400" y="1582738"/>
          <a:ext cx="6096000" cy="4526002"/>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99539">
                <a:tc>
                  <a:txBody>
                    <a:bodyPr/>
                    <a:lstStyle/>
                    <a:p>
                      <a:r>
                        <a:rPr lang="en-US" sz="1800"/>
                        <a:t>D0-D7</a:t>
                      </a:r>
                    </a:p>
                  </a:txBody>
                  <a:tcPr marT="45717" marB="45717"/>
                </a:tc>
                <a:tc>
                  <a:txBody>
                    <a:bodyPr/>
                    <a:lstStyle/>
                    <a:p>
                      <a:r>
                        <a:rPr lang="en-US" sz="1800"/>
                        <a:t>Dữ</a:t>
                      </a:r>
                      <a:r>
                        <a:rPr lang="en-US" sz="1800" baseline="0"/>
                        <a:t> liệu</a:t>
                      </a:r>
                      <a:endParaRPr lang="en-US" sz="1800"/>
                    </a:p>
                  </a:txBody>
                  <a:tcPr marT="45717" marB="45717"/>
                </a:tc>
                <a:extLst>
                  <a:ext uri="{0D108BD9-81ED-4DB2-BD59-A6C34878D82A}">
                    <a16:rowId xmlns:a16="http://schemas.microsoft.com/office/drawing/2014/main" val="10000"/>
                  </a:ext>
                </a:extLst>
              </a:tr>
              <a:tr h="399539">
                <a:tc>
                  <a:txBody>
                    <a:bodyPr/>
                    <a:lstStyle/>
                    <a:p>
                      <a:r>
                        <a:rPr lang="en-US" sz="1800"/>
                        <a:t>RD, WR</a:t>
                      </a:r>
                    </a:p>
                  </a:txBody>
                  <a:tcPr marT="45717" marB="45717"/>
                </a:tc>
                <a:tc>
                  <a:txBody>
                    <a:bodyPr/>
                    <a:lstStyle/>
                    <a:p>
                      <a:r>
                        <a:rPr lang="en-US" sz="1800"/>
                        <a:t>Đọc,</a:t>
                      </a:r>
                      <a:r>
                        <a:rPr lang="en-US" sz="1800" baseline="0"/>
                        <a:t> Ghi (mức thấp)</a:t>
                      </a:r>
                      <a:endParaRPr lang="en-US" sz="1800"/>
                    </a:p>
                  </a:txBody>
                  <a:tcPr marT="45717" marB="45717"/>
                </a:tc>
                <a:extLst>
                  <a:ext uri="{0D108BD9-81ED-4DB2-BD59-A6C34878D82A}">
                    <a16:rowId xmlns:a16="http://schemas.microsoft.com/office/drawing/2014/main" val="10001"/>
                  </a:ext>
                </a:extLst>
              </a:tr>
              <a:tr h="399539">
                <a:tc>
                  <a:txBody>
                    <a:bodyPr/>
                    <a:lstStyle/>
                    <a:p>
                      <a:r>
                        <a:rPr lang="en-US" sz="1800"/>
                        <a:t>A0</a:t>
                      </a:r>
                    </a:p>
                  </a:txBody>
                  <a:tcPr marT="45717" marB="45717"/>
                </a:tc>
                <a:tc>
                  <a:txBody>
                    <a:bodyPr/>
                    <a:lstStyle/>
                    <a:p>
                      <a:r>
                        <a:rPr lang="en-US" sz="1800"/>
                        <a:t>Địa</a:t>
                      </a:r>
                      <a:r>
                        <a:rPr lang="en-US" sz="1800" baseline="0"/>
                        <a:t> chỉ thanh ghi</a:t>
                      </a:r>
                      <a:endParaRPr lang="en-US" sz="1800"/>
                    </a:p>
                  </a:txBody>
                  <a:tcPr marT="45717" marB="45717"/>
                </a:tc>
                <a:extLst>
                  <a:ext uri="{0D108BD9-81ED-4DB2-BD59-A6C34878D82A}">
                    <a16:rowId xmlns:a16="http://schemas.microsoft.com/office/drawing/2014/main" val="10002"/>
                  </a:ext>
                </a:extLst>
              </a:tr>
              <a:tr h="399539">
                <a:tc>
                  <a:txBody>
                    <a:bodyPr/>
                    <a:lstStyle/>
                    <a:p>
                      <a:r>
                        <a:rPr lang="en-US" sz="1800"/>
                        <a:t>CS</a:t>
                      </a:r>
                    </a:p>
                  </a:txBody>
                  <a:tcPr marT="45717" marB="45717"/>
                </a:tc>
                <a:tc>
                  <a:txBody>
                    <a:bodyPr/>
                    <a:lstStyle/>
                    <a:p>
                      <a:r>
                        <a:rPr lang="en-US" sz="1800"/>
                        <a:t>Chọn</a:t>
                      </a:r>
                      <a:r>
                        <a:rPr lang="en-US" sz="1800" baseline="0"/>
                        <a:t> chip</a:t>
                      </a:r>
                      <a:endParaRPr lang="en-US" sz="1800"/>
                    </a:p>
                  </a:txBody>
                  <a:tcPr marT="45717" marB="45717"/>
                </a:tc>
                <a:extLst>
                  <a:ext uri="{0D108BD9-81ED-4DB2-BD59-A6C34878D82A}">
                    <a16:rowId xmlns:a16="http://schemas.microsoft.com/office/drawing/2014/main" val="10003"/>
                  </a:ext>
                </a:extLst>
              </a:tr>
              <a:tr h="399539">
                <a:tc>
                  <a:txBody>
                    <a:bodyPr/>
                    <a:lstStyle/>
                    <a:p>
                      <a:r>
                        <a:rPr lang="en-US" sz="1800"/>
                        <a:t>CAS0-2</a:t>
                      </a:r>
                    </a:p>
                  </a:txBody>
                  <a:tcPr marT="45717" marB="45717"/>
                </a:tc>
                <a:tc>
                  <a:txBody>
                    <a:bodyPr/>
                    <a:lstStyle/>
                    <a:p>
                      <a:r>
                        <a:rPr lang="en-US" sz="1800"/>
                        <a:t>Ghép</a:t>
                      </a:r>
                      <a:r>
                        <a:rPr lang="en-US" sz="1800" baseline="0"/>
                        <a:t> tầng với PIC khác</a:t>
                      </a:r>
                      <a:endParaRPr lang="en-US" sz="1800"/>
                    </a:p>
                  </a:txBody>
                  <a:tcPr marT="45717" marB="45717"/>
                </a:tc>
                <a:extLst>
                  <a:ext uri="{0D108BD9-81ED-4DB2-BD59-A6C34878D82A}">
                    <a16:rowId xmlns:a16="http://schemas.microsoft.com/office/drawing/2014/main" val="10004"/>
                  </a:ext>
                </a:extLst>
              </a:tr>
              <a:tr h="689616">
                <a:tc>
                  <a:txBody>
                    <a:bodyPr/>
                    <a:lstStyle/>
                    <a:p>
                      <a:r>
                        <a:rPr lang="en-US" sz="1800"/>
                        <a:t>SP</a:t>
                      </a:r>
                    </a:p>
                  </a:txBody>
                  <a:tcPr marT="45717" marB="45717"/>
                </a:tc>
                <a:tc>
                  <a:txBody>
                    <a:bodyPr/>
                    <a:lstStyle/>
                    <a:p>
                      <a:r>
                        <a:rPr lang="en-US" sz="1800"/>
                        <a:t>Xác</a:t>
                      </a:r>
                      <a:r>
                        <a:rPr lang="en-US" sz="1800" baseline="0"/>
                        <a:t> định PIC chủ (master SP=1) thợ (slave SP=0)</a:t>
                      </a:r>
                      <a:endParaRPr lang="en-US" sz="1800"/>
                    </a:p>
                  </a:txBody>
                  <a:tcPr marT="45717" marB="45717"/>
                </a:tc>
                <a:extLst>
                  <a:ext uri="{0D108BD9-81ED-4DB2-BD59-A6C34878D82A}">
                    <a16:rowId xmlns:a16="http://schemas.microsoft.com/office/drawing/2014/main" val="10005"/>
                  </a:ext>
                </a:extLst>
              </a:tr>
              <a:tr h="399539">
                <a:tc>
                  <a:txBody>
                    <a:bodyPr/>
                    <a:lstStyle/>
                    <a:p>
                      <a:r>
                        <a:rPr lang="en-US" sz="1800"/>
                        <a:t>EN</a:t>
                      </a:r>
                    </a:p>
                  </a:txBody>
                  <a:tcPr marT="45717" marB="45717"/>
                </a:tc>
                <a:tc>
                  <a:txBody>
                    <a:bodyPr/>
                    <a:lstStyle/>
                    <a:p>
                      <a:r>
                        <a:rPr lang="en-US" sz="1800"/>
                        <a:t>Mở</a:t>
                      </a:r>
                      <a:r>
                        <a:rPr lang="en-US" sz="1800" baseline="0"/>
                        <a:t> đệm dữ liệu</a:t>
                      </a:r>
                      <a:endParaRPr lang="en-US" sz="1800"/>
                    </a:p>
                  </a:txBody>
                  <a:tcPr marT="45717" marB="45717"/>
                </a:tc>
                <a:extLst>
                  <a:ext uri="{0D108BD9-81ED-4DB2-BD59-A6C34878D82A}">
                    <a16:rowId xmlns:a16="http://schemas.microsoft.com/office/drawing/2014/main" val="10006"/>
                  </a:ext>
                </a:extLst>
              </a:tr>
              <a:tr h="399539">
                <a:tc>
                  <a:txBody>
                    <a:bodyPr/>
                    <a:lstStyle/>
                    <a:p>
                      <a:r>
                        <a:rPr lang="en-US" sz="1800"/>
                        <a:t>INT</a:t>
                      </a:r>
                    </a:p>
                  </a:txBody>
                  <a:tcPr marT="45717" marB="45717"/>
                </a:tc>
                <a:tc>
                  <a:txBody>
                    <a:bodyPr/>
                    <a:lstStyle/>
                    <a:p>
                      <a:r>
                        <a:rPr lang="en-US" sz="1800"/>
                        <a:t>Yêu</a:t>
                      </a:r>
                      <a:r>
                        <a:rPr lang="en-US" sz="1800" baseline="0"/>
                        <a:t> cầu ngắt ghép với INTR của CPU</a:t>
                      </a:r>
                      <a:endParaRPr lang="en-US" sz="1800"/>
                    </a:p>
                  </a:txBody>
                  <a:tcPr marT="45717" marB="45717"/>
                </a:tc>
                <a:extLst>
                  <a:ext uri="{0D108BD9-81ED-4DB2-BD59-A6C34878D82A}">
                    <a16:rowId xmlns:a16="http://schemas.microsoft.com/office/drawing/2014/main" val="10007"/>
                  </a:ext>
                </a:extLst>
              </a:tr>
              <a:tr h="399539">
                <a:tc>
                  <a:txBody>
                    <a:bodyPr/>
                    <a:lstStyle/>
                    <a:p>
                      <a:r>
                        <a:rPr lang="en-US" sz="1800"/>
                        <a:t>INTA</a:t>
                      </a:r>
                    </a:p>
                  </a:txBody>
                  <a:tcPr marT="45717" marB="45717"/>
                </a:tc>
                <a:tc>
                  <a:txBody>
                    <a:bodyPr/>
                    <a:lstStyle/>
                    <a:p>
                      <a:r>
                        <a:rPr lang="en-US" sz="1800"/>
                        <a:t>Xác</a:t>
                      </a:r>
                      <a:r>
                        <a:rPr lang="en-US" sz="1800" baseline="0"/>
                        <a:t> nhận ngắt ghép với INTA của CPU</a:t>
                      </a:r>
                      <a:endParaRPr lang="en-US" sz="1800"/>
                    </a:p>
                  </a:txBody>
                  <a:tcPr marT="45717" marB="45717"/>
                </a:tc>
                <a:extLst>
                  <a:ext uri="{0D108BD9-81ED-4DB2-BD59-A6C34878D82A}">
                    <a16:rowId xmlns:a16="http://schemas.microsoft.com/office/drawing/2014/main" val="10008"/>
                  </a:ext>
                </a:extLst>
              </a:tr>
              <a:tr h="640035">
                <a:tc>
                  <a:txBody>
                    <a:bodyPr/>
                    <a:lstStyle/>
                    <a:p>
                      <a:r>
                        <a:rPr lang="en-US" sz="1800"/>
                        <a:t>D0-D7</a:t>
                      </a:r>
                    </a:p>
                  </a:txBody>
                  <a:tcPr marT="45717" marB="45717"/>
                </a:tc>
                <a:tc>
                  <a:txBody>
                    <a:bodyPr/>
                    <a:lstStyle/>
                    <a:p>
                      <a:r>
                        <a:rPr lang="en-US" sz="1800"/>
                        <a:t>Tín</a:t>
                      </a:r>
                      <a:r>
                        <a:rPr lang="en-US" sz="1800" baseline="0"/>
                        <a:t> hiệu dữ liệu ghép với bus dữ liệu của CPU</a:t>
                      </a:r>
                      <a:endParaRPr lang="en-US" sz="1800"/>
                    </a:p>
                  </a:txBody>
                  <a:tcPr marT="45717" marB="45717"/>
                </a:tc>
                <a:extLst>
                  <a:ext uri="{0D108BD9-81ED-4DB2-BD59-A6C34878D82A}">
                    <a16:rowId xmlns:a16="http://schemas.microsoft.com/office/drawing/2014/main" val="10009"/>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7.3 PIC 8259A – </a:t>
            </a:r>
            <a:r>
              <a:rPr lang="en-US" dirty="0" err="1"/>
              <a:t>Sơ</a:t>
            </a:r>
            <a:r>
              <a:rPr lang="en-US" dirty="0"/>
              <a:t> </a:t>
            </a:r>
            <a:r>
              <a:rPr lang="en-US" dirty="0" err="1"/>
              <a:t>đồ</a:t>
            </a:r>
            <a:r>
              <a:rPr lang="en-US" dirty="0"/>
              <a:t> </a:t>
            </a:r>
            <a:r>
              <a:rPr lang="en-US" dirty="0" err="1"/>
              <a:t>khối</a:t>
            </a:r>
            <a:endParaRPr lang="en-AU" dirty="0"/>
          </a:p>
        </p:txBody>
      </p:sp>
      <p:pic>
        <p:nvPicPr>
          <p:cNvPr id="23555" name="Picture 6" descr="m-cas-8259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7907338" cy="433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7.3 PIC 8259A – </a:t>
            </a:r>
            <a:r>
              <a:rPr lang="en-US" dirty="0" err="1"/>
              <a:t>Sơ</a:t>
            </a:r>
            <a:r>
              <a:rPr lang="en-US" dirty="0"/>
              <a:t> </a:t>
            </a:r>
            <a:r>
              <a:rPr lang="en-US" dirty="0" err="1"/>
              <a:t>đồ</a:t>
            </a:r>
            <a:r>
              <a:rPr lang="en-US" dirty="0"/>
              <a:t> </a:t>
            </a:r>
            <a:r>
              <a:rPr lang="en-US" dirty="0" err="1"/>
              <a:t>khối</a:t>
            </a:r>
            <a:endParaRPr lang="en-AU" dirty="0"/>
          </a:p>
        </p:txBody>
      </p:sp>
      <p:sp>
        <p:nvSpPr>
          <p:cNvPr id="24579" name="Content Placeholder 2"/>
          <p:cNvSpPr>
            <a:spLocks noGrp="1"/>
          </p:cNvSpPr>
          <p:nvPr>
            <p:ph idx="1"/>
          </p:nvPr>
        </p:nvSpPr>
        <p:spPr/>
        <p:txBody>
          <a:bodyPr/>
          <a:lstStyle/>
          <a:p>
            <a:r>
              <a:rPr lang="vi-VN"/>
              <a:t>Thanh ghi </a:t>
            </a:r>
            <a:r>
              <a:rPr lang="en-AU"/>
              <a:t>Interrupt Request Register (</a:t>
            </a:r>
            <a:r>
              <a:rPr lang="vi-VN"/>
              <a:t>IRR</a:t>
            </a:r>
            <a:r>
              <a:rPr lang="en-AU"/>
              <a:t>)</a:t>
            </a:r>
            <a:r>
              <a:rPr lang="vi-VN"/>
              <a:t>: ghi nhớ các yêu cầu ngắt có tại đầu vào IRi.</a:t>
            </a:r>
            <a:endParaRPr lang="en-AU"/>
          </a:p>
          <a:p>
            <a:r>
              <a:rPr lang="en-US"/>
              <a:t>Khối Priority resolver: xác định thứ tự ưu tiên của các yêu cầu ngắt.</a:t>
            </a:r>
            <a:endParaRPr lang="vi-VN"/>
          </a:p>
          <a:p>
            <a:r>
              <a:rPr lang="vi-VN"/>
              <a:t>Thanh ghi </a:t>
            </a:r>
            <a:r>
              <a:rPr lang="en-AU"/>
              <a:t>Interrupt Service Register (</a:t>
            </a:r>
            <a:r>
              <a:rPr lang="vi-VN"/>
              <a:t>ISR</a:t>
            </a:r>
            <a:r>
              <a:rPr lang="en-AU"/>
              <a:t>)</a:t>
            </a:r>
            <a:r>
              <a:rPr lang="vi-VN"/>
              <a:t>: ghi nhớ các yêu cầu ngắt đang được phục vụ trong số các yêu cầu ngắt IRi.  </a:t>
            </a:r>
          </a:p>
          <a:p>
            <a:r>
              <a:rPr lang="vi-VN"/>
              <a:t>Thanh ghi </a:t>
            </a:r>
            <a:r>
              <a:rPr lang="en-AU"/>
              <a:t>Interrupt Mask Register (</a:t>
            </a:r>
            <a:r>
              <a:rPr lang="vi-VN"/>
              <a:t>IMR</a:t>
            </a:r>
            <a:r>
              <a:rPr lang="en-AU"/>
              <a:t>)</a:t>
            </a:r>
            <a:r>
              <a:rPr lang="vi-VN"/>
              <a:t>: ghi nhớ mặt nạ ngắt đối với các yêu cầu ngắt IRi.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7.3 PIC 8259A – </a:t>
            </a:r>
            <a:r>
              <a:rPr lang="en-US" dirty="0" err="1"/>
              <a:t>Sơ</a:t>
            </a:r>
            <a:r>
              <a:rPr lang="en-US" dirty="0"/>
              <a:t> </a:t>
            </a:r>
            <a:r>
              <a:rPr lang="en-US" dirty="0" err="1"/>
              <a:t>đồ</a:t>
            </a:r>
            <a:r>
              <a:rPr lang="en-US" dirty="0"/>
              <a:t> </a:t>
            </a:r>
            <a:r>
              <a:rPr lang="en-US" dirty="0" err="1"/>
              <a:t>khối</a:t>
            </a:r>
            <a:endParaRPr lang="en-AU" dirty="0"/>
          </a:p>
        </p:txBody>
      </p:sp>
      <p:sp>
        <p:nvSpPr>
          <p:cNvPr id="25603" name="Content Placeholder 2"/>
          <p:cNvSpPr>
            <a:spLocks noGrp="1"/>
          </p:cNvSpPr>
          <p:nvPr>
            <p:ph idx="1"/>
          </p:nvPr>
        </p:nvSpPr>
        <p:spPr/>
        <p:txBody>
          <a:bodyPr/>
          <a:lstStyle/>
          <a:p>
            <a:r>
              <a:rPr lang="vi-VN"/>
              <a:t>Logic điều  khiển</a:t>
            </a:r>
            <a:r>
              <a:rPr lang="en-AU"/>
              <a:t> (Control Logic)</a:t>
            </a:r>
            <a:r>
              <a:rPr lang="vi-VN"/>
              <a:t>:  khối  này  có  nhiệm  vụ  gửi  yêu  cầu  ngắt  tới  INTR  của 8086  khi  có  tín  hiệu  tại  các  chân  IRi  và  nhận  trả  lời  chấp  nhận  yêu  cầu ngắt  INTA  từ  CPU để  rồi điều  khiển  việc đưa ra kiểu  ngắt  trên  buýt  dữ liệu. </a:t>
            </a:r>
            <a:endParaRPr lang="en-AU"/>
          </a:p>
          <a:p>
            <a:r>
              <a:rPr lang="vi-VN"/>
              <a:t>Đệm buýt dữ liệu</a:t>
            </a:r>
            <a:r>
              <a:rPr lang="en-AU"/>
              <a:t> (Data Bus Buffer)</a:t>
            </a:r>
            <a:r>
              <a:rPr lang="vi-VN"/>
              <a:t>: dùng để phối ghép 8259A với b</a:t>
            </a:r>
            <a:r>
              <a:rPr lang="en-AU"/>
              <a:t>us</a:t>
            </a:r>
            <a:r>
              <a:rPr lang="vi-VN"/>
              <a:t> dữ liệu của CPU</a:t>
            </a:r>
            <a:r>
              <a:rPr lang="en-AU"/>
              <a:t>.</a:t>
            </a:r>
            <a:endParaRPr lang="vi-VN"/>
          </a:p>
          <a:p>
            <a:r>
              <a:rPr lang="vi-VN"/>
              <a:t>Logic điều khiển ghi/đọc</a:t>
            </a:r>
            <a:r>
              <a:rPr lang="en-AU"/>
              <a:t> (Read/Write Logic)</a:t>
            </a:r>
            <a:r>
              <a:rPr lang="vi-VN"/>
              <a:t>: </a:t>
            </a:r>
            <a:r>
              <a:rPr lang="en-AU"/>
              <a:t>điều khiển</a:t>
            </a:r>
            <a:r>
              <a:rPr lang="vi-VN"/>
              <a:t> việc ghi các từ điều khiển và đọc các từ trạng thái của 8259A.</a:t>
            </a:r>
            <a:endParaRPr lang="en-AU"/>
          </a:p>
          <a:p>
            <a:r>
              <a:rPr lang="vi-VN"/>
              <a:t>Khối đệm nối tầng và so sánh</a:t>
            </a:r>
            <a:r>
              <a:rPr lang="en-AU"/>
              <a:t> (</a:t>
            </a:r>
            <a:r>
              <a:rPr lang="en-US"/>
              <a:t>Cascade buffer/ comparator</a:t>
            </a:r>
            <a:r>
              <a:rPr lang="en-AU"/>
              <a:t>)</a:t>
            </a:r>
            <a:r>
              <a:rPr lang="vi-VN"/>
              <a:t>: ghi nhớ và so sánh số hiệu của các mạch 8259A có mặt trong hệ vi xử lý.</a:t>
            </a:r>
            <a:endParaRPr lang="en-A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7.3 PIC 8259A – </a:t>
            </a:r>
            <a:r>
              <a:rPr lang="en-US" dirty="0" err="1"/>
              <a:t>Ghép</a:t>
            </a:r>
            <a:r>
              <a:rPr lang="en-US" dirty="0"/>
              <a:t> </a:t>
            </a:r>
            <a:r>
              <a:rPr lang="en-US" dirty="0" err="1"/>
              <a:t>nối</a:t>
            </a:r>
            <a:r>
              <a:rPr lang="en-US" dirty="0"/>
              <a:t> </a:t>
            </a:r>
            <a:r>
              <a:rPr lang="en-US" dirty="0" err="1"/>
              <a:t>với</a:t>
            </a:r>
            <a:r>
              <a:rPr lang="en-US" dirty="0"/>
              <a:t> CPU </a:t>
            </a:r>
            <a:endParaRPr lang="en-AU" dirty="0"/>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13" y="1284288"/>
            <a:ext cx="653415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7.3 PIC 8259A – </a:t>
            </a:r>
            <a:r>
              <a:rPr lang="en-US" dirty="0" err="1"/>
              <a:t>Ghép</a:t>
            </a:r>
            <a:r>
              <a:rPr lang="en-US" dirty="0"/>
              <a:t> </a:t>
            </a:r>
            <a:r>
              <a:rPr lang="en-US" dirty="0" err="1"/>
              <a:t>nối</a:t>
            </a:r>
            <a:r>
              <a:rPr lang="en-US" dirty="0"/>
              <a:t> </a:t>
            </a:r>
            <a:r>
              <a:rPr lang="en-US" dirty="0" err="1"/>
              <a:t>nhiều</a:t>
            </a:r>
            <a:r>
              <a:rPr lang="en-US" dirty="0"/>
              <a:t> </a:t>
            </a:r>
            <a:r>
              <a:rPr lang="en-US" dirty="0" err="1"/>
              <a:t>tầng</a:t>
            </a:r>
            <a:r>
              <a:rPr lang="en-US" dirty="0"/>
              <a:t> </a:t>
            </a:r>
            <a:r>
              <a:rPr lang="en-US" dirty="0" err="1"/>
              <a:t>với</a:t>
            </a:r>
            <a:r>
              <a:rPr lang="en-US" dirty="0"/>
              <a:t> CPU </a:t>
            </a:r>
            <a:endParaRPr lang="en-AU" dirty="0"/>
          </a:p>
        </p:txBody>
      </p:sp>
      <p:pic>
        <p:nvPicPr>
          <p:cNvPr id="27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1244600"/>
            <a:ext cx="8816975" cy="557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7.3 </a:t>
            </a:r>
            <a:r>
              <a:rPr lang="en-US" dirty="0" err="1"/>
              <a:t>Lập</a:t>
            </a:r>
            <a:r>
              <a:rPr lang="en-US" dirty="0"/>
              <a:t> </a:t>
            </a:r>
            <a:r>
              <a:rPr lang="en-US" dirty="0" err="1"/>
              <a:t>trình</a:t>
            </a:r>
            <a:r>
              <a:rPr lang="en-US" dirty="0"/>
              <a:t> </a:t>
            </a:r>
            <a:r>
              <a:rPr lang="en-US" dirty="0" err="1"/>
              <a:t>cho</a:t>
            </a:r>
            <a:r>
              <a:rPr lang="en-US" dirty="0"/>
              <a:t> PIC 8259A</a:t>
            </a:r>
            <a:endParaRPr lang="en-AU" dirty="0"/>
          </a:p>
        </p:txBody>
      </p:sp>
      <p:sp>
        <p:nvSpPr>
          <p:cNvPr id="28675" name="Content Placeholder 2"/>
          <p:cNvSpPr>
            <a:spLocks noGrp="1"/>
          </p:cNvSpPr>
          <p:nvPr>
            <p:ph idx="1"/>
          </p:nvPr>
        </p:nvSpPr>
        <p:spPr/>
        <p:txBody>
          <a:bodyPr/>
          <a:lstStyle/>
          <a:p>
            <a:pPr eaLnBrk="1" hangingPunct="1"/>
            <a:r>
              <a:rPr lang="en-US"/>
              <a:t>PIC được lập trình thông qua việc nạp các giá trị thích hợp cho 7 thanh ghi của 8259A:</a:t>
            </a:r>
          </a:p>
          <a:p>
            <a:pPr lvl="1" eaLnBrk="1" hangingPunct="1"/>
            <a:r>
              <a:rPr lang="en-US"/>
              <a:t>4 từ khởi tạo ICW (Initialization Control Word)</a:t>
            </a:r>
          </a:p>
          <a:p>
            <a:pPr lvl="1" eaLnBrk="1" hangingPunct="1"/>
            <a:r>
              <a:rPr lang="en-US"/>
              <a:t>3 từ điều khiển hoạt động OCW (Operation Control Word)</a:t>
            </a:r>
          </a:p>
          <a:p>
            <a:pPr eaLnBrk="1" hangingPunct="1"/>
            <a:r>
              <a:rPr lang="en-US"/>
              <a:t>ICW xác lập chế độ hoạt động cho PIC-8259A</a:t>
            </a:r>
          </a:p>
          <a:p>
            <a:pPr eaLnBrk="1" hangingPunct="1"/>
            <a:r>
              <a:rPr lang="en-US"/>
              <a:t>OCW điều khiển 8259A hoạt động ở các chế độ khác nhau</a:t>
            </a:r>
            <a:endParaRPr lang="en-A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7.3 </a:t>
            </a:r>
            <a:r>
              <a:rPr lang="en-US" dirty="0" err="1"/>
              <a:t>L.trình</a:t>
            </a:r>
            <a:r>
              <a:rPr lang="en-US" dirty="0"/>
              <a:t> PIC 8259A – </a:t>
            </a:r>
            <a:r>
              <a:rPr lang="en-US" dirty="0" err="1"/>
              <a:t>Xác</a:t>
            </a:r>
            <a:r>
              <a:rPr lang="en-US" dirty="0"/>
              <a:t> </a:t>
            </a:r>
            <a:r>
              <a:rPr lang="en-US" dirty="0" err="1"/>
              <a:t>lập</a:t>
            </a:r>
            <a:r>
              <a:rPr lang="en-US" dirty="0"/>
              <a:t> </a:t>
            </a:r>
            <a:r>
              <a:rPr lang="en-US" dirty="0" err="1"/>
              <a:t>chế</a:t>
            </a:r>
            <a:r>
              <a:rPr lang="en-US" dirty="0"/>
              <a:t> </a:t>
            </a:r>
            <a:r>
              <a:rPr lang="en-US" dirty="0" err="1"/>
              <a:t>độ</a:t>
            </a:r>
            <a:r>
              <a:rPr lang="en-US" dirty="0"/>
              <a:t> </a:t>
            </a:r>
            <a:r>
              <a:rPr lang="en-US" dirty="0" err="1"/>
              <a:t>làm</a:t>
            </a:r>
            <a:r>
              <a:rPr lang="en-US" dirty="0"/>
              <a:t> </a:t>
            </a:r>
            <a:r>
              <a:rPr lang="en-US" dirty="0" err="1"/>
              <a:t>việc</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672" y="1524000"/>
            <a:ext cx="647700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a:spLocks noChangeArrowheads="1"/>
          </p:cNvSpPr>
          <p:nvPr/>
        </p:nvSpPr>
        <p:spPr bwMode="auto">
          <a:xfrm>
            <a:off x="4191000" y="1676400"/>
            <a:ext cx="403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AU" sz="2000" b="0"/>
              <a:t>Bít địa chỉ A0 = 0 </a:t>
            </a:r>
            <a:r>
              <a:rPr lang="en-AU" sz="2000" b="0">
                <a:sym typeface="Wingdings" pitchFamily="2" charset="2"/>
              </a:rPr>
              <a:t> ICW1 </a:t>
            </a:r>
          </a:p>
          <a:p>
            <a:pPr eaLnBrk="1" hangingPunct="1"/>
            <a:r>
              <a:rPr lang="en-AU" sz="2000" b="0"/>
              <a:t>	    A0 = 1 </a:t>
            </a:r>
            <a:r>
              <a:rPr lang="en-AU" sz="2000" b="0">
                <a:sym typeface="Wingdings" pitchFamily="2" charset="2"/>
              </a:rPr>
              <a:t> ICW2, 3, 4</a:t>
            </a:r>
            <a:endParaRPr lang="en-AU" sz="2000" b="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7.3 </a:t>
            </a:r>
            <a:r>
              <a:rPr lang="en-US" dirty="0" err="1"/>
              <a:t>Lập</a:t>
            </a:r>
            <a:r>
              <a:rPr lang="en-US" dirty="0"/>
              <a:t> </a:t>
            </a:r>
            <a:r>
              <a:rPr lang="en-US" dirty="0" err="1"/>
              <a:t>trình</a:t>
            </a:r>
            <a:r>
              <a:rPr lang="en-US" dirty="0"/>
              <a:t> PIC 8259A – ICW1</a:t>
            </a:r>
            <a:endParaRPr lang="en-AU" dirty="0"/>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7.3 </a:t>
            </a:r>
            <a:r>
              <a:rPr lang="en-US" dirty="0" err="1"/>
              <a:t>Lập</a:t>
            </a:r>
            <a:r>
              <a:rPr lang="en-US" dirty="0"/>
              <a:t> </a:t>
            </a:r>
            <a:r>
              <a:rPr lang="en-US" dirty="0" err="1"/>
              <a:t>trình</a:t>
            </a:r>
            <a:r>
              <a:rPr lang="en-US" dirty="0"/>
              <a:t> PIC 8259A – ICW2</a:t>
            </a:r>
            <a:endParaRPr lang="en-AU" dirty="0"/>
          </a:p>
        </p:txBody>
      </p:sp>
      <p:sp>
        <p:nvSpPr>
          <p:cNvPr id="31747" name="Content Placeholder 2"/>
          <p:cNvSpPr>
            <a:spLocks noGrp="1"/>
          </p:cNvSpPr>
          <p:nvPr>
            <p:ph sz="quarter" idx="1"/>
          </p:nvPr>
        </p:nvSpPr>
        <p:spPr>
          <a:xfrm>
            <a:off x="609600" y="1676400"/>
            <a:ext cx="8229600" cy="914400"/>
          </a:xfrm>
        </p:spPr>
        <p:txBody>
          <a:bodyPr/>
          <a:lstStyle/>
          <a:p>
            <a:pPr eaLnBrk="1" hangingPunct="1"/>
            <a:r>
              <a:rPr lang="en-US"/>
              <a:t>Xác định số hiệu ngắt</a:t>
            </a:r>
          </a:p>
        </p:txBody>
      </p:sp>
      <p:pic>
        <p:nvPicPr>
          <p:cNvPr id="317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694372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t>7.1. </a:t>
            </a:r>
            <a:r>
              <a:rPr lang="en-US" dirty="0" err="1"/>
              <a:t>Giới</a:t>
            </a:r>
            <a:r>
              <a:rPr lang="en-US" dirty="0"/>
              <a:t> </a:t>
            </a:r>
            <a:r>
              <a:rPr lang="en-US" dirty="0" err="1"/>
              <a:t>thiệu</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vào</a:t>
            </a:r>
            <a:r>
              <a:rPr lang="en-US" dirty="0"/>
              <a:t> </a:t>
            </a:r>
            <a:r>
              <a:rPr lang="en-US" dirty="0" err="1"/>
              <a:t>ra</a:t>
            </a:r>
            <a:r>
              <a:rPr lang="en-US" dirty="0"/>
              <a:t> </a:t>
            </a:r>
            <a:r>
              <a:rPr lang="en-US" dirty="0" err="1"/>
              <a:t>dữ</a:t>
            </a:r>
            <a:r>
              <a:rPr lang="en-US" dirty="0"/>
              <a:t> </a:t>
            </a:r>
            <a:r>
              <a:rPr lang="en-US" dirty="0" err="1"/>
              <a:t>liệu</a:t>
            </a:r>
            <a:endParaRPr lang="en-AU" dirty="0"/>
          </a:p>
        </p:txBody>
      </p:sp>
      <p:sp>
        <p:nvSpPr>
          <p:cNvPr id="5123" name="Rectangle 3"/>
          <p:cNvSpPr>
            <a:spLocks noGrp="1" noChangeArrowheads="1"/>
          </p:cNvSpPr>
          <p:nvPr>
            <p:ph type="body" idx="1"/>
          </p:nvPr>
        </p:nvSpPr>
        <p:spPr/>
        <p:txBody>
          <a:bodyPr/>
          <a:lstStyle/>
          <a:p>
            <a:pPr eaLnBrk="1" hangingPunct="1"/>
            <a:r>
              <a:rPr lang="en-US"/>
              <a:t>Vai trò của vào ra dữ liệu:</a:t>
            </a:r>
          </a:p>
          <a:p>
            <a:pPr lvl="1" eaLnBrk="1" hangingPunct="1"/>
            <a:r>
              <a:rPr lang="en-US"/>
              <a:t>Là phương tiện giúp CPU giao tiếp với thế giới bên ngoài</a:t>
            </a:r>
          </a:p>
          <a:p>
            <a:pPr lvl="1" eaLnBrk="1" hangingPunct="1"/>
            <a:r>
              <a:rPr lang="en-US"/>
              <a:t>Cung cấp dữ liệu đầu vào cho CPU xử lý</a:t>
            </a:r>
          </a:p>
          <a:p>
            <a:pPr lvl="1" eaLnBrk="1" hangingPunct="1"/>
            <a:r>
              <a:rPr lang="en-US"/>
              <a:t>Cung cấp phương tiện để CPU kết xuất dữ liệu đầu ra</a:t>
            </a:r>
          </a:p>
          <a:p>
            <a:pPr eaLnBrk="1" hangingPunct="1"/>
            <a:r>
              <a:rPr lang="en-US"/>
              <a:t>Các phương pháp vào ra chính:</a:t>
            </a:r>
          </a:p>
          <a:p>
            <a:pPr lvl="1" eaLnBrk="1" hangingPunct="1"/>
            <a:r>
              <a:rPr lang="en-US"/>
              <a:t>Thăm dò (polling)</a:t>
            </a:r>
          </a:p>
          <a:p>
            <a:pPr lvl="1" eaLnBrk="1" hangingPunct="1"/>
            <a:r>
              <a:rPr lang="en-US"/>
              <a:t>Ngắt (Interrupt)</a:t>
            </a:r>
          </a:p>
          <a:p>
            <a:pPr lvl="1" eaLnBrk="1" hangingPunct="1"/>
            <a:r>
              <a:rPr lang="en-US"/>
              <a:t>Truy nhập trực tiếp bộ nhớ (DMA-Direct Memory Access)</a:t>
            </a:r>
          </a:p>
          <a:p>
            <a:pPr lvl="1" eaLnBrk="1" hangingPunct="1"/>
            <a:endParaRPr lang="en-AU"/>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7.3 </a:t>
            </a:r>
            <a:r>
              <a:rPr lang="en-US" dirty="0" err="1"/>
              <a:t>Lập</a:t>
            </a:r>
            <a:r>
              <a:rPr lang="en-US" dirty="0"/>
              <a:t> </a:t>
            </a:r>
            <a:r>
              <a:rPr lang="en-US" dirty="0" err="1"/>
              <a:t>trình</a:t>
            </a:r>
            <a:r>
              <a:rPr lang="en-US" dirty="0"/>
              <a:t> PIC 8259A – ICW2</a:t>
            </a:r>
            <a:endParaRPr lang="en-AU" dirty="0"/>
          </a:p>
        </p:txBody>
      </p:sp>
      <p:sp>
        <p:nvSpPr>
          <p:cNvPr id="32771" name="Content Placeholder 2"/>
          <p:cNvSpPr>
            <a:spLocks noGrp="1"/>
          </p:cNvSpPr>
          <p:nvPr>
            <p:ph sz="quarter" idx="1"/>
          </p:nvPr>
        </p:nvSpPr>
        <p:spPr>
          <a:xfrm>
            <a:off x="609600" y="1371600"/>
            <a:ext cx="8229600" cy="509588"/>
          </a:xfrm>
        </p:spPr>
        <p:txBody>
          <a:bodyPr/>
          <a:lstStyle/>
          <a:p>
            <a:pPr eaLnBrk="1" hangingPunct="1"/>
            <a:r>
              <a:rPr lang="en-US"/>
              <a:t>ICW2 với 8088/8086</a:t>
            </a:r>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775" y="1905000"/>
            <a:ext cx="60293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7.3 </a:t>
            </a:r>
            <a:r>
              <a:rPr lang="en-US" dirty="0" err="1"/>
              <a:t>Lập</a:t>
            </a:r>
            <a:r>
              <a:rPr lang="en-US" dirty="0"/>
              <a:t> </a:t>
            </a:r>
            <a:r>
              <a:rPr lang="en-US" dirty="0" err="1"/>
              <a:t>trình</a:t>
            </a:r>
            <a:r>
              <a:rPr lang="en-US" dirty="0"/>
              <a:t> PIC 8259A – ICW3</a:t>
            </a:r>
            <a:endParaRPr lang="en-AU" dirty="0"/>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7630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352800"/>
            <a:ext cx="86868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7.3 </a:t>
            </a:r>
            <a:r>
              <a:rPr lang="en-US" dirty="0" err="1"/>
              <a:t>Lập</a:t>
            </a:r>
            <a:r>
              <a:rPr lang="en-US" dirty="0"/>
              <a:t> </a:t>
            </a:r>
            <a:r>
              <a:rPr lang="en-US" dirty="0" err="1"/>
              <a:t>trình</a:t>
            </a:r>
            <a:r>
              <a:rPr lang="en-US" dirty="0"/>
              <a:t> PIC 8259A – ICW4</a:t>
            </a:r>
            <a:endParaRPr lang="en-AU" dirty="0"/>
          </a:p>
        </p:txBody>
      </p:sp>
      <p:pic>
        <p:nvPicPr>
          <p:cNvPr id="348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1295400"/>
            <a:ext cx="839152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dirty="0" err="1"/>
              <a:t>Lập</a:t>
            </a:r>
            <a:r>
              <a:rPr lang="en-US" dirty="0"/>
              <a:t> </a:t>
            </a:r>
            <a:r>
              <a:rPr lang="en-US" dirty="0" err="1"/>
              <a:t>trình</a:t>
            </a:r>
            <a:r>
              <a:rPr lang="en-US" dirty="0"/>
              <a:t> PIC 8259A – </a:t>
            </a:r>
            <a:r>
              <a:rPr lang="en-US" dirty="0" err="1"/>
              <a:t>Ví</a:t>
            </a:r>
            <a:r>
              <a:rPr lang="en-US" dirty="0"/>
              <a:t> </a:t>
            </a:r>
            <a:r>
              <a:rPr lang="en-US" dirty="0" err="1"/>
              <a:t>dụ</a:t>
            </a:r>
            <a:endParaRPr lang="en-AU" dirty="0"/>
          </a:p>
        </p:txBody>
      </p:sp>
      <p:sp>
        <p:nvSpPr>
          <p:cNvPr id="3" name="Content Placeholder 2"/>
          <p:cNvSpPr>
            <a:spLocks noGrp="1"/>
          </p:cNvSpPr>
          <p:nvPr>
            <p:ph idx="1"/>
          </p:nvPr>
        </p:nvSpPr>
        <p:spPr/>
        <p:txBody>
          <a:bodyPr/>
          <a:lstStyle/>
          <a:p>
            <a:r>
              <a:rPr lang="en-AU"/>
              <a:t>Xác định các từ khởi tạo cho 8259 ghép nối với 8086 ở chế độ độc lập, trong hệ có đệm bus, chế độ ưu tiên cố định và với EOI thường, IR kích hoạt theo mức, tín hiệu IR được gán số hiệu ngắt 50H.</a:t>
            </a:r>
          </a:p>
        </p:txBody>
      </p:sp>
    </p:spTree>
    <p:extLst>
      <p:ext uri="{BB962C8B-B14F-4D97-AF65-F5344CB8AC3E}">
        <p14:creationId xmlns:p14="http://schemas.microsoft.com/office/powerpoint/2010/main" val="2748670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7.3 </a:t>
            </a:r>
            <a:r>
              <a:rPr lang="en-US" dirty="0" err="1"/>
              <a:t>Lập</a:t>
            </a:r>
            <a:r>
              <a:rPr lang="en-US" dirty="0"/>
              <a:t> </a:t>
            </a:r>
            <a:r>
              <a:rPr lang="en-US" dirty="0" err="1"/>
              <a:t>trình</a:t>
            </a:r>
            <a:r>
              <a:rPr lang="en-US" dirty="0"/>
              <a:t> PIC 8259A – OCW1</a:t>
            </a:r>
            <a:endParaRPr lang="en-AU"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305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7315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7.3 </a:t>
            </a:r>
            <a:r>
              <a:rPr lang="en-US" dirty="0" err="1"/>
              <a:t>Lập</a:t>
            </a:r>
            <a:r>
              <a:rPr lang="en-US" dirty="0"/>
              <a:t> </a:t>
            </a:r>
            <a:r>
              <a:rPr lang="en-US" dirty="0" err="1"/>
              <a:t>trình</a:t>
            </a:r>
            <a:r>
              <a:rPr lang="en-US" dirty="0"/>
              <a:t> PIC 8259A – OCW2</a:t>
            </a:r>
            <a:endParaRPr lang="en-A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613775"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9216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a:t>
            </a:r>
            <a:r>
              <a:rPr lang="en-AU" dirty="0"/>
              <a:t> PIC 8259 – </a:t>
            </a:r>
            <a:r>
              <a:rPr lang="en-AU" dirty="0" err="1"/>
              <a:t>Trình</a:t>
            </a:r>
            <a:r>
              <a:rPr lang="en-AU" dirty="0"/>
              <a:t> </a:t>
            </a:r>
            <a:r>
              <a:rPr lang="en-AU" dirty="0" err="1"/>
              <a:t>tự</a:t>
            </a:r>
            <a:r>
              <a:rPr lang="en-AU" dirty="0"/>
              <a:t> </a:t>
            </a:r>
            <a:r>
              <a:rPr lang="en-AU" dirty="0" err="1"/>
              <a:t>xử</a:t>
            </a:r>
            <a:r>
              <a:rPr lang="en-AU" dirty="0"/>
              <a:t> </a:t>
            </a:r>
            <a:r>
              <a:rPr lang="en-AU" dirty="0" err="1"/>
              <a:t>lý</a:t>
            </a:r>
            <a:r>
              <a:rPr lang="en-AU" dirty="0"/>
              <a:t> </a:t>
            </a:r>
            <a:r>
              <a:rPr lang="en-AU" dirty="0" err="1"/>
              <a:t>các</a:t>
            </a:r>
            <a:r>
              <a:rPr lang="en-AU" dirty="0"/>
              <a:t> </a:t>
            </a:r>
            <a:r>
              <a:rPr lang="en-AU" dirty="0" err="1"/>
              <a:t>sự</a:t>
            </a:r>
            <a:r>
              <a:rPr lang="en-AU" dirty="0"/>
              <a:t> </a:t>
            </a:r>
            <a:r>
              <a:rPr lang="en-AU" dirty="0" err="1"/>
              <a:t>kiện</a:t>
            </a:r>
            <a:endParaRPr lang="en-AU" dirty="0"/>
          </a:p>
        </p:txBody>
      </p:sp>
      <p:sp>
        <p:nvSpPr>
          <p:cNvPr id="3" name="Content Placeholder 2"/>
          <p:cNvSpPr>
            <a:spLocks noGrp="1"/>
          </p:cNvSpPr>
          <p:nvPr>
            <p:ph idx="1"/>
          </p:nvPr>
        </p:nvSpPr>
        <p:spPr/>
        <p:txBody>
          <a:bodyPr/>
          <a:lstStyle/>
          <a:p>
            <a:pPr eaLnBrk="1" hangingPunct="1">
              <a:defRPr/>
            </a:pPr>
            <a:r>
              <a:rPr lang="en-US"/>
              <a:t>Các tín hiệu yêu cầu ngắt do thiết bị vào/ra gửi tới PIC làm cho các bít tương ứng trong IRR được bật lên</a:t>
            </a:r>
          </a:p>
          <a:p>
            <a:pPr eaLnBrk="1" hangingPunct="1">
              <a:defRPr/>
            </a:pPr>
            <a:r>
              <a:rPr lang="en-US"/>
              <a:t>PIC xem xét các yêu cầu ngắt và báo hiệu cho CPU khi cần (INTR)</a:t>
            </a:r>
          </a:p>
          <a:p>
            <a:pPr eaLnBrk="1" hangingPunct="1">
              <a:defRPr/>
            </a:pPr>
            <a:r>
              <a:rPr lang="en-US"/>
              <a:t>CPU xác nhận ngắt bằng cách đưa ra INTA</a:t>
            </a:r>
          </a:p>
          <a:p>
            <a:pPr eaLnBrk="1" hangingPunct="1">
              <a:defRPr/>
            </a:pPr>
            <a:r>
              <a:rPr lang="en-US"/>
              <a:t>Khi nhận được INTA, PIC xóa bít tương ứng trong IRR và bít ưu tiên cao nhất của ISR được bật</a:t>
            </a:r>
          </a:p>
          <a:p>
            <a:pPr eaLnBrk="1" hangingPunct="1">
              <a:defRPr/>
            </a:pPr>
            <a:r>
              <a:rPr lang="en-US"/>
              <a:t>CPU đưa ra INTA thứ 2, PIC đưa ra 1 byte dữ liệu về số hiệu ngắt </a:t>
            </a:r>
          </a:p>
          <a:p>
            <a:pPr eaLnBrk="1" hangingPunct="1">
              <a:defRPr/>
            </a:pPr>
            <a:r>
              <a:rPr lang="en-US"/>
              <a:t>Kết thúc chu kỳ ngắt. Nếu dùng AEOI thì bit ISR bị xóa vào cuối xung INTA thứ 2. Nếu không, bít ISR giữ nguyên cho đến khi có câu lệnh EOI</a:t>
            </a:r>
            <a:r>
              <a:rPr lang="en-AU"/>
              <a:t>.</a:t>
            </a:r>
            <a:endParaRPr lang="en-US"/>
          </a:p>
        </p:txBody>
      </p:sp>
    </p:spTree>
    <p:extLst>
      <p:ext uri="{BB962C8B-B14F-4D97-AF65-F5344CB8AC3E}">
        <p14:creationId xmlns:p14="http://schemas.microsoft.com/office/powerpoint/2010/main" val="2562781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marL="533400" indent="-533400" eaLnBrk="1" hangingPunct="1"/>
            <a:r>
              <a:rPr lang="en-US" dirty="0"/>
              <a:t>7.4 </a:t>
            </a:r>
            <a:r>
              <a:rPr lang="en-US" dirty="0" err="1"/>
              <a:t>Vào</a:t>
            </a:r>
            <a:r>
              <a:rPr lang="en-US" dirty="0"/>
              <a:t> </a:t>
            </a:r>
            <a:r>
              <a:rPr lang="en-US" dirty="0" err="1"/>
              <a:t>ra</a:t>
            </a:r>
            <a:r>
              <a:rPr lang="en-US" dirty="0"/>
              <a:t> </a:t>
            </a:r>
            <a:r>
              <a:rPr lang="en-US" dirty="0" err="1"/>
              <a:t>bằng</a:t>
            </a:r>
            <a:r>
              <a:rPr lang="en-US" dirty="0"/>
              <a:t> DMA – </a:t>
            </a:r>
            <a:r>
              <a:rPr lang="en-US" dirty="0" err="1"/>
              <a:t>Giới</a:t>
            </a:r>
            <a:r>
              <a:rPr lang="en-US" dirty="0"/>
              <a:t> </a:t>
            </a:r>
            <a:r>
              <a:rPr lang="en-US" dirty="0" err="1"/>
              <a:t>thiệu</a:t>
            </a:r>
            <a:endParaRPr lang="en-AU" dirty="0"/>
          </a:p>
        </p:txBody>
      </p:sp>
      <p:sp>
        <p:nvSpPr>
          <p:cNvPr id="36867" name="Rectangle 3"/>
          <p:cNvSpPr>
            <a:spLocks noGrp="1" noChangeArrowheads="1"/>
          </p:cNvSpPr>
          <p:nvPr>
            <p:ph type="body" idx="1"/>
          </p:nvPr>
        </p:nvSpPr>
        <p:spPr>
          <a:xfrm>
            <a:off x="228600" y="1447800"/>
            <a:ext cx="3998913" cy="4678363"/>
          </a:xfrm>
        </p:spPr>
        <p:txBody>
          <a:bodyPr/>
          <a:lstStyle/>
          <a:p>
            <a:pPr eaLnBrk="1" hangingPunct="1">
              <a:lnSpc>
                <a:spcPct val="90000"/>
              </a:lnSpc>
            </a:pPr>
            <a:r>
              <a:rPr lang="en-US" sz="2200"/>
              <a:t>Trong các phương pháp vào ra bằng thăm dò và ngắt thiết bị vào ra trao đổi dữ liệu với bộ nhớ thông qua CPU.</a:t>
            </a:r>
          </a:p>
          <a:p>
            <a:pPr eaLnBrk="1" hangingPunct="1">
              <a:lnSpc>
                <a:spcPct val="90000"/>
              </a:lnSpc>
            </a:pPr>
            <a:r>
              <a:rPr lang="en-AU" sz="2200"/>
              <a:t>Phương pháp vào ra bằng DMA (</a:t>
            </a:r>
            <a:r>
              <a:rPr lang="en-US" sz="2200"/>
              <a:t>Direct Memory Access) cho phép thiết bị vào ra trao đổi dữ liệu trực tiếp với bộ nhớ theo khối, không thông qua CPU;</a:t>
            </a:r>
            <a:endParaRPr lang="en-AU" sz="2200"/>
          </a:p>
          <a:p>
            <a:pPr eaLnBrk="1" hangingPunct="1">
              <a:lnSpc>
                <a:spcPct val="90000"/>
              </a:lnSpc>
            </a:pPr>
            <a:r>
              <a:rPr lang="en-AU" sz="2200"/>
              <a:t>DMA thích hợp khi cần trao đổi dữ liệu với khối lượng lớn trong khoảng thời gian ngắn.</a:t>
            </a:r>
          </a:p>
        </p:txBody>
      </p:sp>
      <p:grpSp>
        <p:nvGrpSpPr>
          <p:cNvPr id="36868" name="Group 25"/>
          <p:cNvGrpSpPr>
            <a:grpSpLocks/>
          </p:cNvGrpSpPr>
          <p:nvPr/>
        </p:nvGrpSpPr>
        <p:grpSpPr bwMode="auto">
          <a:xfrm>
            <a:off x="4310063" y="1447800"/>
            <a:ext cx="4576762" cy="4392613"/>
            <a:chOff x="2488" y="912"/>
            <a:chExt cx="2883" cy="2767"/>
          </a:xfrm>
        </p:grpSpPr>
        <p:sp>
          <p:nvSpPr>
            <p:cNvPr id="36869" name="Rectangle 4"/>
            <p:cNvSpPr>
              <a:spLocks noChangeArrowheads="1"/>
            </p:cNvSpPr>
            <p:nvPr/>
          </p:nvSpPr>
          <p:spPr bwMode="auto">
            <a:xfrm>
              <a:off x="2709" y="1281"/>
              <a:ext cx="592" cy="3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600">
                  <a:solidFill>
                    <a:schemeClr val="tx2"/>
                  </a:solidFill>
                </a:rPr>
                <a:t>CPU</a:t>
              </a:r>
            </a:p>
          </p:txBody>
        </p:sp>
        <p:sp>
          <p:nvSpPr>
            <p:cNvPr id="36870" name="Rectangle 5"/>
            <p:cNvSpPr>
              <a:spLocks noChangeArrowheads="1"/>
            </p:cNvSpPr>
            <p:nvPr/>
          </p:nvSpPr>
          <p:spPr bwMode="auto">
            <a:xfrm>
              <a:off x="3835" y="912"/>
              <a:ext cx="592" cy="3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600">
                  <a:solidFill>
                    <a:schemeClr val="tx2"/>
                  </a:solidFill>
                </a:rPr>
                <a:t>Memory</a:t>
              </a:r>
            </a:p>
          </p:txBody>
        </p:sp>
        <p:sp>
          <p:nvSpPr>
            <p:cNvPr id="36871" name="AutoShape 6"/>
            <p:cNvSpPr>
              <a:spLocks noChangeArrowheads="1"/>
            </p:cNvSpPr>
            <p:nvPr/>
          </p:nvSpPr>
          <p:spPr bwMode="auto">
            <a:xfrm>
              <a:off x="3840" y="1632"/>
              <a:ext cx="576" cy="528"/>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a:solidFill>
                    <a:schemeClr val="tx2"/>
                  </a:solidFill>
                </a:rPr>
                <a:t>I/O</a:t>
              </a:r>
              <a:endParaRPr lang="en-AU" sz="1600">
                <a:solidFill>
                  <a:schemeClr val="tx2"/>
                </a:solidFill>
              </a:endParaRPr>
            </a:p>
          </p:txBody>
        </p:sp>
        <p:sp>
          <p:nvSpPr>
            <p:cNvPr id="36872" name="Line 7"/>
            <p:cNvSpPr>
              <a:spLocks noChangeShapeType="1"/>
            </p:cNvSpPr>
            <p:nvPr/>
          </p:nvSpPr>
          <p:spPr bwMode="auto">
            <a:xfrm flipH="1" flipV="1">
              <a:off x="3312" y="1682"/>
              <a:ext cx="515" cy="3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6873" name="Line 8"/>
            <p:cNvSpPr>
              <a:spLocks noChangeShapeType="1"/>
            </p:cNvSpPr>
            <p:nvPr/>
          </p:nvSpPr>
          <p:spPr bwMode="auto">
            <a:xfrm flipV="1">
              <a:off x="3312" y="1012"/>
              <a:ext cx="509" cy="2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6874" name="Line 9"/>
            <p:cNvSpPr>
              <a:spLocks noChangeShapeType="1"/>
            </p:cNvSpPr>
            <p:nvPr/>
          </p:nvSpPr>
          <p:spPr bwMode="auto">
            <a:xfrm flipH="1">
              <a:off x="3318" y="1213"/>
              <a:ext cx="496" cy="2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6875" name="Line 10"/>
            <p:cNvSpPr>
              <a:spLocks noChangeShapeType="1"/>
            </p:cNvSpPr>
            <p:nvPr/>
          </p:nvSpPr>
          <p:spPr bwMode="auto">
            <a:xfrm>
              <a:off x="3325" y="1542"/>
              <a:ext cx="502" cy="294"/>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6876" name="Rectangle 11"/>
            <p:cNvSpPr>
              <a:spLocks noChangeArrowheads="1"/>
            </p:cNvSpPr>
            <p:nvPr/>
          </p:nvSpPr>
          <p:spPr bwMode="auto">
            <a:xfrm>
              <a:off x="2709" y="2795"/>
              <a:ext cx="592" cy="3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600">
                  <a:solidFill>
                    <a:schemeClr val="tx2"/>
                  </a:solidFill>
                </a:rPr>
                <a:t>CPU</a:t>
              </a:r>
            </a:p>
          </p:txBody>
        </p:sp>
        <p:sp>
          <p:nvSpPr>
            <p:cNvPr id="36877" name="Rectangle 12"/>
            <p:cNvSpPr>
              <a:spLocks noChangeArrowheads="1"/>
            </p:cNvSpPr>
            <p:nvPr/>
          </p:nvSpPr>
          <p:spPr bwMode="auto">
            <a:xfrm>
              <a:off x="3835" y="2426"/>
              <a:ext cx="592" cy="3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600">
                  <a:solidFill>
                    <a:schemeClr val="tx2"/>
                  </a:solidFill>
                </a:rPr>
                <a:t>Memory</a:t>
              </a:r>
            </a:p>
          </p:txBody>
        </p:sp>
        <p:sp>
          <p:nvSpPr>
            <p:cNvPr id="36878" name="AutoShape 13"/>
            <p:cNvSpPr>
              <a:spLocks noChangeArrowheads="1"/>
            </p:cNvSpPr>
            <p:nvPr/>
          </p:nvSpPr>
          <p:spPr bwMode="auto">
            <a:xfrm>
              <a:off x="3840" y="3146"/>
              <a:ext cx="576" cy="528"/>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a:solidFill>
                    <a:schemeClr val="tx2"/>
                  </a:solidFill>
                </a:rPr>
                <a:t>I/O</a:t>
              </a:r>
              <a:endParaRPr lang="en-AU" sz="1600">
                <a:solidFill>
                  <a:schemeClr val="tx2"/>
                </a:solidFill>
              </a:endParaRPr>
            </a:p>
          </p:txBody>
        </p:sp>
        <p:sp>
          <p:nvSpPr>
            <p:cNvPr id="36879" name="Line 18"/>
            <p:cNvSpPr>
              <a:spLocks noChangeShapeType="1"/>
            </p:cNvSpPr>
            <p:nvPr/>
          </p:nvSpPr>
          <p:spPr bwMode="auto">
            <a:xfrm>
              <a:off x="3985" y="2833"/>
              <a:ext cx="0" cy="40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AU"/>
            </a:p>
          </p:txBody>
        </p:sp>
        <p:sp>
          <p:nvSpPr>
            <p:cNvPr id="36880" name="Line 19"/>
            <p:cNvSpPr>
              <a:spLocks noChangeShapeType="1"/>
            </p:cNvSpPr>
            <p:nvPr/>
          </p:nvSpPr>
          <p:spPr bwMode="auto">
            <a:xfrm>
              <a:off x="4240" y="2826"/>
              <a:ext cx="0" cy="396"/>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6881" name="Rectangle 20"/>
            <p:cNvSpPr>
              <a:spLocks noChangeArrowheads="1"/>
            </p:cNvSpPr>
            <p:nvPr/>
          </p:nvSpPr>
          <p:spPr bwMode="auto">
            <a:xfrm>
              <a:off x="4779" y="2795"/>
              <a:ext cx="592" cy="3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600">
                  <a:solidFill>
                    <a:schemeClr val="tx2"/>
                  </a:solidFill>
                </a:rPr>
                <a:t>DMAC</a:t>
              </a:r>
            </a:p>
          </p:txBody>
        </p:sp>
        <p:cxnSp>
          <p:nvCxnSpPr>
            <p:cNvPr id="36882" name="AutoShape 21"/>
            <p:cNvCxnSpPr>
              <a:cxnSpLocks noChangeShapeType="1"/>
              <a:stCxn id="36881" idx="0"/>
            </p:cNvCxnSpPr>
            <p:nvPr/>
          </p:nvCxnSpPr>
          <p:spPr bwMode="auto">
            <a:xfrm rot="5400000" flipH="1">
              <a:off x="4666" y="2386"/>
              <a:ext cx="170" cy="64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83" name="AutoShape 22"/>
            <p:cNvCxnSpPr>
              <a:cxnSpLocks noChangeShapeType="1"/>
              <a:stCxn id="36881" idx="2"/>
            </p:cNvCxnSpPr>
            <p:nvPr/>
          </p:nvCxnSpPr>
          <p:spPr bwMode="auto">
            <a:xfrm rot="5400000">
              <a:off x="4634" y="2983"/>
              <a:ext cx="233" cy="64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6884" name="Rectangle 23"/>
            <p:cNvSpPr>
              <a:spLocks noChangeArrowheads="1"/>
            </p:cNvSpPr>
            <p:nvPr/>
          </p:nvSpPr>
          <p:spPr bwMode="auto">
            <a:xfrm>
              <a:off x="2488" y="1766"/>
              <a:ext cx="1056"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AU" sz="1600" b="0">
                  <a:solidFill>
                    <a:schemeClr val="tx2"/>
                  </a:solidFill>
                </a:rPr>
                <a:t>Vào ra bằng </a:t>
              </a:r>
              <a:br>
                <a:rPr lang="en-AU" sz="1600" b="0">
                  <a:solidFill>
                    <a:schemeClr val="tx2"/>
                  </a:solidFill>
                </a:rPr>
              </a:br>
              <a:r>
                <a:rPr lang="en-AU" sz="1600" b="0">
                  <a:solidFill>
                    <a:schemeClr val="tx2"/>
                  </a:solidFill>
                </a:rPr>
                <a:t>ngắt và thăm dò</a:t>
              </a:r>
            </a:p>
          </p:txBody>
        </p:sp>
        <p:sp>
          <p:nvSpPr>
            <p:cNvPr id="36885" name="Rectangle 24"/>
            <p:cNvSpPr>
              <a:spLocks noChangeArrowheads="1"/>
            </p:cNvSpPr>
            <p:nvPr/>
          </p:nvSpPr>
          <p:spPr bwMode="auto">
            <a:xfrm>
              <a:off x="2593" y="3284"/>
              <a:ext cx="1056"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AU" sz="1600" b="0">
                  <a:solidFill>
                    <a:schemeClr val="tx2"/>
                  </a:solidFill>
                </a:rPr>
                <a:t>Vào ra bằng DMA</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7.4 </a:t>
            </a:r>
            <a:r>
              <a:rPr lang="en-US" dirty="0" err="1"/>
              <a:t>Vào</a:t>
            </a:r>
            <a:r>
              <a:rPr lang="en-US" dirty="0"/>
              <a:t> </a:t>
            </a:r>
            <a:r>
              <a:rPr lang="en-US" dirty="0" err="1"/>
              <a:t>ra</a:t>
            </a:r>
            <a:r>
              <a:rPr lang="en-US" dirty="0"/>
              <a:t> </a:t>
            </a:r>
            <a:r>
              <a:rPr lang="en-US" dirty="0" err="1"/>
              <a:t>bằng</a:t>
            </a:r>
            <a:r>
              <a:rPr lang="en-US" dirty="0"/>
              <a:t> DMA – </a:t>
            </a:r>
            <a:r>
              <a:rPr lang="en-US" dirty="0" err="1"/>
              <a:t>Giới</a:t>
            </a:r>
            <a:r>
              <a:rPr lang="en-US" dirty="0"/>
              <a:t> </a:t>
            </a:r>
            <a:r>
              <a:rPr lang="en-US" dirty="0" err="1"/>
              <a:t>thiệu</a:t>
            </a:r>
            <a:endParaRPr lang="en-AU" dirty="0"/>
          </a:p>
        </p:txBody>
      </p:sp>
      <p:sp>
        <p:nvSpPr>
          <p:cNvPr id="37891" name="Rectangle 3"/>
          <p:cNvSpPr>
            <a:spLocks noGrp="1" noChangeArrowheads="1"/>
          </p:cNvSpPr>
          <p:nvPr>
            <p:ph type="body" idx="1"/>
          </p:nvPr>
        </p:nvSpPr>
        <p:spPr/>
        <p:txBody>
          <a:bodyPr/>
          <a:lstStyle/>
          <a:p>
            <a:pPr eaLnBrk="1" hangingPunct="1">
              <a:lnSpc>
                <a:spcPct val="90000"/>
              </a:lnSpc>
            </a:pPr>
            <a:r>
              <a:rPr lang="en-US"/>
              <a:t>DMAC (DMA Controller) thay mặt CPU điều khiển quá trình trao đổi dữ liệu trực tiếp giữa thiết bị vào ra và bộ nhớ;</a:t>
            </a:r>
            <a:endParaRPr lang="en-AU"/>
          </a:p>
          <a:p>
            <a:pPr eaLnBrk="1" hangingPunct="1">
              <a:lnSpc>
                <a:spcPct val="90000"/>
              </a:lnSpc>
            </a:pPr>
            <a:r>
              <a:rPr lang="en-AU"/>
              <a:t>DMA có tốc độ cao hơn nhiều lần so với </a:t>
            </a:r>
            <a:r>
              <a:rPr lang="en-US"/>
              <a:t>vào ra bằng thăm dò và ngắt. Ví dụ, với VXL 8088:</a:t>
            </a:r>
          </a:p>
          <a:p>
            <a:pPr lvl="1" eaLnBrk="1" hangingPunct="1">
              <a:lnSpc>
                <a:spcPct val="90000"/>
              </a:lnSpc>
            </a:pPr>
            <a:r>
              <a:rPr lang="en-US"/>
              <a:t>Vào ra bằng DMA mất 4 chu kỳ đồng hồ để chuyển 1 byte thiết bị ngoại vi vào bộ nhớ;</a:t>
            </a:r>
          </a:p>
          <a:p>
            <a:pPr lvl="1" eaLnBrk="1" hangingPunct="1">
              <a:lnSpc>
                <a:spcPct val="90000"/>
              </a:lnSpc>
            </a:pPr>
            <a:r>
              <a:rPr lang="en-US"/>
              <a:t>Vào ra thông qua CPU mất 39 chu kỳ đồng hồ để chuyển 1 byte thiết bị ngoại vi vào bộ nhớ:</a:t>
            </a:r>
          </a:p>
          <a:p>
            <a:pPr lvl="2" eaLnBrk="1" hangingPunct="1">
              <a:lnSpc>
                <a:spcPct val="90000"/>
              </a:lnSpc>
              <a:buFontTx/>
              <a:buNone/>
            </a:pPr>
            <a:r>
              <a:rPr lang="en-US" sz="1800"/>
              <a:t>				;Số chu kỳ đồng hồ </a:t>
            </a:r>
          </a:p>
          <a:p>
            <a:pPr lvl="2" eaLnBrk="1" hangingPunct="1">
              <a:lnSpc>
                <a:spcPct val="90000"/>
              </a:lnSpc>
              <a:buFontTx/>
              <a:buNone/>
            </a:pPr>
            <a:r>
              <a:rPr lang="en-US" sz="1800"/>
              <a:t>	LAP:	MOV AL, [SI];	 10</a:t>
            </a:r>
          </a:p>
          <a:p>
            <a:pPr lvl="2" eaLnBrk="1" hangingPunct="1">
              <a:lnSpc>
                <a:spcPct val="90000"/>
              </a:lnSpc>
              <a:buFontTx/>
              <a:buNone/>
            </a:pPr>
            <a:r>
              <a:rPr lang="en-US" sz="1800"/>
              <a:t>		OUT PORT, AL;	 10</a:t>
            </a:r>
          </a:p>
          <a:p>
            <a:pPr lvl="2" eaLnBrk="1" hangingPunct="1">
              <a:lnSpc>
                <a:spcPct val="90000"/>
              </a:lnSpc>
              <a:buFontTx/>
              <a:buNone/>
            </a:pPr>
            <a:r>
              <a:rPr lang="en-US" sz="1800"/>
              <a:t>		INC SI;		   2</a:t>
            </a:r>
          </a:p>
          <a:p>
            <a:pPr lvl="2" eaLnBrk="1" hangingPunct="1">
              <a:lnSpc>
                <a:spcPct val="90000"/>
              </a:lnSpc>
              <a:buFontTx/>
              <a:buNone/>
            </a:pPr>
            <a:r>
              <a:rPr lang="en-US" sz="1800"/>
              <a:t>		LOOP LAP;	 17</a:t>
            </a:r>
          </a:p>
          <a:p>
            <a:pPr lvl="2" eaLnBrk="1" hangingPunct="1">
              <a:lnSpc>
                <a:spcPct val="90000"/>
              </a:lnSpc>
              <a:buFontTx/>
              <a:buNone/>
            </a:pPr>
            <a:r>
              <a:rPr lang="en-US" sz="1800"/>
              <a:t>			; Cộng:	 39 chu kỳ</a:t>
            </a:r>
            <a:endParaRPr lang="en-AU"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7.4 </a:t>
            </a:r>
            <a:r>
              <a:rPr lang="en-US" dirty="0" err="1"/>
              <a:t>Vào</a:t>
            </a:r>
            <a:r>
              <a:rPr lang="en-US" dirty="0"/>
              <a:t> </a:t>
            </a:r>
            <a:r>
              <a:rPr lang="en-US" dirty="0" err="1"/>
              <a:t>ra</a:t>
            </a:r>
            <a:r>
              <a:rPr lang="en-US" dirty="0"/>
              <a:t> </a:t>
            </a:r>
            <a:r>
              <a:rPr lang="en-US" dirty="0" err="1"/>
              <a:t>bằng</a:t>
            </a:r>
            <a:r>
              <a:rPr lang="en-US" dirty="0"/>
              <a:t> DMA – </a:t>
            </a:r>
            <a:r>
              <a:rPr lang="en-US" dirty="0" err="1"/>
              <a:t>Hệ</a:t>
            </a:r>
            <a:r>
              <a:rPr lang="en-US" dirty="0"/>
              <a:t> VXL </a:t>
            </a:r>
            <a:r>
              <a:rPr lang="en-US" dirty="0" err="1"/>
              <a:t>với</a:t>
            </a:r>
            <a:r>
              <a:rPr lang="en-US" dirty="0"/>
              <a:t> DMAC</a:t>
            </a:r>
            <a:endParaRPr lang="en-AU" dirty="0"/>
          </a:p>
        </p:txBody>
      </p:sp>
      <p:sp>
        <p:nvSpPr>
          <p:cNvPr id="5" name="Rectangle 4"/>
          <p:cNvSpPr>
            <a:spLocks noChangeArrowheads="1"/>
          </p:cNvSpPr>
          <p:nvPr/>
        </p:nvSpPr>
        <p:spPr bwMode="auto">
          <a:xfrm>
            <a:off x="1066800" y="2247900"/>
            <a:ext cx="1214438" cy="3286125"/>
          </a:xfrm>
          <a:prstGeom prst="rect">
            <a:avLst/>
          </a:prstGeom>
          <a:solidFill>
            <a:schemeClr val="bg1"/>
          </a:solidFill>
          <a:ln w="25400" algn="ctr">
            <a:solidFill>
              <a:srgbClr val="4371A0"/>
            </a:solidFill>
            <a:miter lim="800000"/>
            <a:headEnd/>
            <a:tailEnd/>
          </a:ln>
        </p:spPr>
        <p:txBody>
          <a:bodyPr anchor="ctr"/>
          <a:lstStyle/>
          <a:p>
            <a:pPr algn="ctr">
              <a:defRPr/>
            </a:pPr>
            <a:endParaRPr lang="en-US">
              <a:solidFill>
                <a:schemeClr val="lt1"/>
              </a:solidFill>
              <a:latin typeface="+mn-lt"/>
            </a:endParaRPr>
          </a:p>
        </p:txBody>
      </p:sp>
      <p:sp>
        <p:nvSpPr>
          <p:cNvPr id="38916" name="TextBox 5"/>
          <p:cNvSpPr txBox="1">
            <a:spLocks noChangeArrowheads="1"/>
          </p:cNvSpPr>
          <p:nvPr/>
        </p:nvSpPr>
        <p:spPr bwMode="auto">
          <a:xfrm>
            <a:off x="1209675" y="3676650"/>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CPU</a:t>
            </a:r>
          </a:p>
        </p:txBody>
      </p:sp>
      <p:sp>
        <p:nvSpPr>
          <p:cNvPr id="38917" name="TextBox 30"/>
          <p:cNvSpPr txBox="1">
            <a:spLocks noChangeArrowheads="1"/>
          </p:cNvSpPr>
          <p:nvPr/>
        </p:nvSpPr>
        <p:spPr bwMode="auto">
          <a:xfrm>
            <a:off x="2495550" y="4462463"/>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HOLD</a:t>
            </a:r>
          </a:p>
        </p:txBody>
      </p:sp>
      <p:grpSp>
        <p:nvGrpSpPr>
          <p:cNvPr id="38918" name="Group 11"/>
          <p:cNvGrpSpPr>
            <a:grpSpLocks/>
          </p:cNvGrpSpPr>
          <p:nvPr/>
        </p:nvGrpSpPr>
        <p:grpSpPr bwMode="auto">
          <a:xfrm>
            <a:off x="6210300" y="1676400"/>
            <a:ext cx="1785938" cy="1071563"/>
            <a:chOff x="4071934" y="1928802"/>
            <a:chExt cx="1785950" cy="1071570"/>
          </a:xfrm>
        </p:grpSpPr>
        <p:sp>
          <p:nvSpPr>
            <p:cNvPr id="7" name="Rectangle 6"/>
            <p:cNvSpPr>
              <a:spLocks noChangeArrowheads="1"/>
            </p:cNvSpPr>
            <p:nvPr/>
          </p:nvSpPr>
          <p:spPr bwMode="auto">
            <a:xfrm>
              <a:off x="4071934" y="1928802"/>
              <a:ext cx="1785950" cy="1071570"/>
            </a:xfrm>
            <a:prstGeom prst="rect">
              <a:avLst/>
            </a:prstGeom>
            <a:solidFill>
              <a:schemeClr val="bg1"/>
            </a:solidFill>
            <a:ln w="25400" algn="ctr">
              <a:solidFill>
                <a:srgbClr val="4371A0"/>
              </a:solidFill>
              <a:miter lim="800000"/>
              <a:headEnd/>
              <a:tailEnd/>
            </a:ln>
          </p:spPr>
          <p:txBody>
            <a:bodyPr anchor="ctr"/>
            <a:lstStyle/>
            <a:p>
              <a:pPr algn="ctr">
                <a:defRPr/>
              </a:pPr>
              <a:endParaRPr lang="en-US">
                <a:solidFill>
                  <a:schemeClr val="lt1"/>
                </a:solidFill>
                <a:latin typeface="+mn-lt"/>
              </a:endParaRPr>
            </a:p>
          </p:txBody>
        </p:sp>
        <p:sp>
          <p:nvSpPr>
            <p:cNvPr id="38936" name="TextBox 7"/>
            <p:cNvSpPr txBox="1">
              <a:spLocks noChangeArrowheads="1"/>
            </p:cNvSpPr>
            <p:nvPr/>
          </p:nvSpPr>
          <p:spPr bwMode="auto">
            <a:xfrm>
              <a:off x="4429124" y="2285992"/>
              <a:ext cx="1260484" cy="3667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Bộ nhớ</a:t>
              </a:r>
            </a:p>
          </p:txBody>
        </p:sp>
      </p:grpSp>
      <p:grpSp>
        <p:nvGrpSpPr>
          <p:cNvPr id="38919" name="Group 10"/>
          <p:cNvGrpSpPr>
            <a:grpSpLocks/>
          </p:cNvGrpSpPr>
          <p:nvPr/>
        </p:nvGrpSpPr>
        <p:grpSpPr bwMode="auto">
          <a:xfrm>
            <a:off x="6281738" y="4676775"/>
            <a:ext cx="1785937" cy="1071563"/>
            <a:chOff x="4071934" y="4286256"/>
            <a:chExt cx="1785950" cy="1071570"/>
          </a:xfrm>
        </p:grpSpPr>
        <p:sp>
          <p:nvSpPr>
            <p:cNvPr id="9" name="Rectangle 8"/>
            <p:cNvSpPr>
              <a:spLocks noChangeArrowheads="1"/>
            </p:cNvSpPr>
            <p:nvPr/>
          </p:nvSpPr>
          <p:spPr bwMode="auto">
            <a:xfrm>
              <a:off x="4071934" y="4286256"/>
              <a:ext cx="1785950" cy="1071570"/>
            </a:xfrm>
            <a:prstGeom prst="rect">
              <a:avLst/>
            </a:prstGeom>
            <a:solidFill>
              <a:schemeClr val="bg1"/>
            </a:solidFill>
            <a:ln w="25400" algn="ctr">
              <a:solidFill>
                <a:srgbClr val="4371A0"/>
              </a:solidFill>
              <a:miter lim="800000"/>
              <a:headEnd/>
              <a:tailEnd/>
            </a:ln>
          </p:spPr>
          <p:txBody>
            <a:bodyPr anchor="ctr"/>
            <a:lstStyle/>
            <a:p>
              <a:pPr algn="ctr">
                <a:defRPr/>
              </a:pPr>
              <a:endParaRPr lang="en-US">
                <a:solidFill>
                  <a:schemeClr val="lt1"/>
                </a:solidFill>
                <a:latin typeface="+mn-lt"/>
              </a:endParaRPr>
            </a:p>
          </p:txBody>
        </p:sp>
        <p:sp>
          <p:nvSpPr>
            <p:cNvPr id="38934" name="TextBox 9"/>
            <p:cNvSpPr txBox="1">
              <a:spLocks noChangeArrowheads="1"/>
            </p:cNvSpPr>
            <p:nvPr/>
          </p:nvSpPr>
          <p:spPr bwMode="auto">
            <a:xfrm>
              <a:off x="4357686" y="4429132"/>
              <a:ext cx="1260484" cy="6413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Thiết bị vào/ra</a:t>
              </a:r>
            </a:p>
          </p:txBody>
        </p:sp>
      </p:grpSp>
      <p:grpSp>
        <p:nvGrpSpPr>
          <p:cNvPr id="38920" name="Group 17"/>
          <p:cNvGrpSpPr>
            <a:grpSpLocks/>
          </p:cNvGrpSpPr>
          <p:nvPr/>
        </p:nvGrpSpPr>
        <p:grpSpPr bwMode="auto">
          <a:xfrm>
            <a:off x="3567113" y="4676775"/>
            <a:ext cx="1785937" cy="1071563"/>
            <a:chOff x="3500430" y="4500570"/>
            <a:chExt cx="1785950" cy="1071570"/>
          </a:xfrm>
        </p:grpSpPr>
        <p:sp>
          <p:nvSpPr>
            <p:cNvPr id="16" name="Rectangle 15"/>
            <p:cNvSpPr>
              <a:spLocks noChangeArrowheads="1"/>
            </p:cNvSpPr>
            <p:nvPr/>
          </p:nvSpPr>
          <p:spPr bwMode="auto">
            <a:xfrm>
              <a:off x="3500430" y="4500570"/>
              <a:ext cx="1785950" cy="1071570"/>
            </a:xfrm>
            <a:prstGeom prst="rect">
              <a:avLst/>
            </a:prstGeom>
            <a:solidFill>
              <a:schemeClr val="bg1"/>
            </a:solidFill>
            <a:ln w="25400" algn="ctr">
              <a:solidFill>
                <a:srgbClr val="4371A0"/>
              </a:solidFill>
              <a:miter lim="800000"/>
              <a:headEnd/>
              <a:tailEnd/>
            </a:ln>
          </p:spPr>
          <p:txBody>
            <a:bodyPr anchor="ctr"/>
            <a:lstStyle/>
            <a:p>
              <a:pPr algn="ctr">
                <a:defRPr/>
              </a:pPr>
              <a:endParaRPr lang="en-US">
                <a:solidFill>
                  <a:schemeClr val="lt1"/>
                </a:solidFill>
                <a:latin typeface="+mn-lt"/>
              </a:endParaRPr>
            </a:p>
          </p:txBody>
        </p:sp>
        <p:sp>
          <p:nvSpPr>
            <p:cNvPr id="38932" name="TextBox 16"/>
            <p:cNvSpPr txBox="1">
              <a:spLocks noChangeArrowheads="1"/>
            </p:cNvSpPr>
            <p:nvPr/>
          </p:nvSpPr>
          <p:spPr bwMode="auto">
            <a:xfrm>
              <a:off x="3571868" y="4714884"/>
              <a:ext cx="1714512" cy="6413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Bộ điều khiển DMA</a:t>
              </a:r>
            </a:p>
          </p:txBody>
        </p:sp>
      </p:grpSp>
      <p:cxnSp>
        <p:nvCxnSpPr>
          <p:cNvPr id="23" name="Straight Arrow Connector 22"/>
          <p:cNvCxnSpPr/>
          <p:nvPr/>
        </p:nvCxnSpPr>
        <p:spPr>
          <a:xfrm rot="10800000">
            <a:off x="2281238" y="4892675"/>
            <a:ext cx="12858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5353050" y="4894263"/>
            <a:ext cx="92868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281238" y="5319713"/>
            <a:ext cx="1214437"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353050" y="5321300"/>
            <a:ext cx="9286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925" name="TextBox 31"/>
          <p:cNvSpPr txBox="1">
            <a:spLocks noChangeArrowheads="1"/>
          </p:cNvSpPr>
          <p:nvPr/>
        </p:nvSpPr>
        <p:spPr bwMode="auto">
          <a:xfrm>
            <a:off x="2495550" y="4962525"/>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HLDA</a:t>
            </a:r>
          </a:p>
        </p:txBody>
      </p:sp>
      <p:sp>
        <p:nvSpPr>
          <p:cNvPr id="38926" name="TextBox 32"/>
          <p:cNvSpPr txBox="1">
            <a:spLocks noChangeArrowheads="1"/>
          </p:cNvSpPr>
          <p:nvPr/>
        </p:nvSpPr>
        <p:spPr bwMode="auto">
          <a:xfrm>
            <a:off x="5424488" y="4462463"/>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DRQ</a:t>
            </a:r>
          </a:p>
        </p:txBody>
      </p:sp>
      <p:sp>
        <p:nvSpPr>
          <p:cNvPr id="38927" name="TextBox 33"/>
          <p:cNvSpPr txBox="1">
            <a:spLocks noChangeArrowheads="1"/>
          </p:cNvSpPr>
          <p:nvPr/>
        </p:nvSpPr>
        <p:spPr bwMode="auto">
          <a:xfrm>
            <a:off x="5424488" y="4962525"/>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DACK</a:t>
            </a:r>
          </a:p>
        </p:txBody>
      </p:sp>
      <p:sp>
        <p:nvSpPr>
          <p:cNvPr id="38928" name="Left-Right-Up Arrow 13"/>
          <p:cNvSpPr>
            <a:spLocks/>
          </p:cNvSpPr>
          <p:nvPr/>
        </p:nvSpPr>
        <p:spPr bwMode="auto">
          <a:xfrm rot="-5400000">
            <a:off x="4138613" y="890588"/>
            <a:ext cx="1928812" cy="5643562"/>
          </a:xfrm>
          <a:custGeom>
            <a:avLst/>
            <a:gdLst>
              <a:gd name="T0" fmla="*/ 964392 w 1928826"/>
              <a:gd name="T1" fmla="*/ 0 h 5643602"/>
              <a:gd name="T2" fmla="*/ 0 w 1928826"/>
              <a:gd name="T3" fmla="*/ 5161288 h 5643602"/>
              <a:gd name="T4" fmla="*/ 964392 w 1928826"/>
              <a:gd name="T5" fmla="*/ 5341618 h 5643602"/>
              <a:gd name="T6" fmla="*/ 1928784 w 1928826"/>
              <a:gd name="T7" fmla="*/ 5161288 h 5643602"/>
              <a:gd name="T8" fmla="*/ 17694720 60000 65536"/>
              <a:gd name="T9" fmla="*/ 11796480 60000 65536"/>
              <a:gd name="T10" fmla="*/ 5898240 60000 65536"/>
              <a:gd name="T11" fmla="*/ 0 60000 65536"/>
              <a:gd name="T12" fmla="*/ 151922 w 1928826"/>
              <a:gd name="T13" fmla="*/ 4981062 h 5643602"/>
              <a:gd name="T14" fmla="*/ 1776904 w 1928826"/>
              <a:gd name="T15" fmla="*/ 5341730 h 5643602"/>
            </a:gdLst>
            <a:ahLst/>
            <a:cxnLst>
              <a:cxn ang="T8">
                <a:pos x="T0" y="T1"/>
              </a:cxn>
              <a:cxn ang="T9">
                <a:pos x="T2" y="T3"/>
              </a:cxn>
              <a:cxn ang="T10">
                <a:pos x="T4" y="T5"/>
              </a:cxn>
              <a:cxn ang="T11">
                <a:pos x="T6" y="T7"/>
              </a:cxn>
            </a:cxnLst>
            <a:rect l="T12" t="T13" r="T14" b="T15"/>
            <a:pathLst>
              <a:path w="1928826" h="5643602">
                <a:moveTo>
                  <a:pt x="0" y="5161396"/>
                </a:moveTo>
                <a:lnTo>
                  <a:pt x="406230" y="4679189"/>
                </a:lnTo>
                <a:lnTo>
                  <a:pt x="406230" y="4981060"/>
                </a:lnTo>
                <a:lnTo>
                  <a:pt x="784077" y="4981060"/>
                </a:lnTo>
                <a:lnTo>
                  <a:pt x="784077" y="406230"/>
                </a:lnTo>
                <a:lnTo>
                  <a:pt x="482207" y="406230"/>
                </a:lnTo>
                <a:lnTo>
                  <a:pt x="964413" y="0"/>
                </a:lnTo>
                <a:lnTo>
                  <a:pt x="1446620" y="406230"/>
                </a:lnTo>
                <a:lnTo>
                  <a:pt x="1144749" y="406230"/>
                </a:lnTo>
                <a:lnTo>
                  <a:pt x="1144749" y="4981060"/>
                </a:lnTo>
                <a:lnTo>
                  <a:pt x="1522596" y="4981060"/>
                </a:lnTo>
                <a:lnTo>
                  <a:pt x="1522596" y="4679189"/>
                </a:lnTo>
                <a:lnTo>
                  <a:pt x="1928826" y="5161396"/>
                </a:lnTo>
                <a:lnTo>
                  <a:pt x="1522596" y="5643602"/>
                </a:lnTo>
                <a:lnTo>
                  <a:pt x="1522596" y="5341731"/>
                </a:lnTo>
                <a:lnTo>
                  <a:pt x="406230" y="5341731"/>
                </a:lnTo>
                <a:lnTo>
                  <a:pt x="406230" y="5643602"/>
                </a:lnTo>
                <a:lnTo>
                  <a:pt x="0" y="5161396"/>
                </a:lnTo>
                <a:close/>
              </a:path>
            </a:pathLst>
          </a:custGeom>
          <a:solidFill>
            <a:schemeClr val="bg1"/>
          </a:solidFill>
          <a:ln w="25400" algn="ctr">
            <a:solidFill>
              <a:srgbClr val="4371A0"/>
            </a:solidFill>
            <a:round/>
            <a:headEnd/>
            <a:tailEnd/>
          </a:ln>
        </p:spPr>
        <p:txBody>
          <a:bodyPr anchor="ctr"/>
          <a:lstStyle/>
          <a:p>
            <a:endParaRPr lang="en-AU"/>
          </a:p>
        </p:txBody>
      </p:sp>
      <p:sp>
        <p:nvSpPr>
          <p:cNvPr id="40" name="Down Arrow 39"/>
          <p:cNvSpPr>
            <a:spLocks noChangeArrowheads="1"/>
          </p:cNvSpPr>
          <p:nvPr/>
        </p:nvSpPr>
        <p:spPr bwMode="auto">
          <a:xfrm>
            <a:off x="4138613" y="3890963"/>
            <a:ext cx="785812" cy="785812"/>
          </a:xfrm>
          <a:prstGeom prst="downArrow">
            <a:avLst>
              <a:gd name="adj1" fmla="val 42843"/>
              <a:gd name="adj2" fmla="val 51792"/>
            </a:avLst>
          </a:prstGeom>
          <a:solidFill>
            <a:schemeClr val="bg1"/>
          </a:solidFill>
          <a:ln w="25400" algn="ctr">
            <a:solidFill>
              <a:srgbClr val="4371A0"/>
            </a:solidFill>
            <a:miter lim="800000"/>
            <a:headEnd/>
            <a:tailEnd/>
          </a:ln>
        </p:spPr>
        <p:txBody>
          <a:bodyPr anchor="ctr"/>
          <a:lstStyle/>
          <a:p>
            <a:pPr algn="ctr">
              <a:defRPr/>
            </a:pPr>
            <a:endParaRPr lang="en-US">
              <a:solidFill>
                <a:schemeClr val="lt1"/>
              </a:solidFill>
              <a:latin typeface="+mn-lt"/>
            </a:endParaRPr>
          </a:p>
        </p:txBody>
      </p:sp>
      <p:sp>
        <p:nvSpPr>
          <p:cNvPr id="38930" name="TextBox 41"/>
          <p:cNvSpPr txBox="1">
            <a:spLocks noChangeArrowheads="1"/>
          </p:cNvSpPr>
          <p:nvPr/>
        </p:nvSpPr>
        <p:spPr bwMode="auto">
          <a:xfrm>
            <a:off x="3209925" y="3533775"/>
            <a:ext cx="314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Bus hệ thống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t>7.1. </a:t>
            </a:r>
            <a:r>
              <a:rPr lang="en-US" dirty="0" err="1"/>
              <a:t>Giới</a:t>
            </a:r>
            <a:r>
              <a:rPr lang="en-US" dirty="0"/>
              <a:t> </a:t>
            </a:r>
            <a:r>
              <a:rPr lang="en-US" dirty="0" err="1"/>
              <a:t>thiệu</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vào</a:t>
            </a:r>
            <a:r>
              <a:rPr lang="en-US" dirty="0"/>
              <a:t> </a:t>
            </a:r>
            <a:r>
              <a:rPr lang="en-US" dirty="0" err="1"/>
              <a:t>ra</a:t>
            </a:r>
            <a:r>
              <a:rPr lang="en-US" dirty="0"/>
              <a:t> </a:t>
            </a:r>
            <a:r>
              <a:rPr lang="en-US" dirty="0" err="1"/>
              <a:t>dữ</a:t>
            </a:r>
            <a:r>
              <a:rPr lang="en-US" dirty="0"/>
              <a:t> </a:t>
            </a:r>
            <a:r>
              <a:rPr lang="en-US" dirty="0" err="1"/>
              <a:t>liệu</a:t>
            </a:r>
            <a:endParaRPr lang="en-AU" dirty="0"/>
          </a:p>
        </p:txBody>
      </p:sp>
      <p:sp>
        <p:nvSpPr>
          <p:cNvPr id="6147" name="Rectangle 3"/>
          <p:cNvSpPr>
            <a:spLocks noGrp="1" noChangeArrowheads="1"/>
          </p:cNvSpPr>
          <p:nvPr>
            <p:ph type="body" idx="1"/>
          </p:nvPr>
        </p:nvSpPr>
        <p:spPr/>
        <p:txBody>
          <a:bodyPr/>
          <a:lstStyle/>
          <a:p>
            <a:pPr eaLnBrk="1" hangingPunct="1">
              <a:lnSpc>
                <a:spcPct val="90000"/>
              </a:lnSpc>
            </a:pPr>
            <a:r>
              <a:rPr lang="en-US"/>
              <a:t>Các cổng vào ra của máy tính</a:t>
            </a:r>
          </a:p>
          <a:p>
            <a:pPr lvl="1" eaLnBrk="1" hangingPunct="1">
              <a:lnSpc>
                <a:spcPct val="90000"/>
              </a:lnSpc>
            </a:pPr>
            <a:r>
              <a:rPr lang="en-US"/>
              <a:t>PS/2: cổng ghép nối với bàn phím và chuột</a:t>
            </a:r>
          </a:p>
          <a:p>
            <a:pPr lvl="1" eaLnBrk="1" hangingPunct="1">
              <a:lnSpc>
                <a:spcPct val="90000"/>
              </a:lnSpc>
            </a:pPr>
            <a:r>
              <a:rPr lang="en-US"/>
              <a:t>COM: các cổng ghép nối nối tiếp</a:t>
            </a:r>
          </a:p>
          <a:p>
            <a:pPr lvl="1" eaLnBrk="1" hangingPunct="1">
              <a:lnSpc>
                <a:spcPct val="90000"/>
              </a:lnSpc>
            </a:pPr>
            <a:r>
              <a:rPr lang="en-US"/>
              <a:t>LPT: các cổng ghép nối song song</a:t>
            </a:r>
          </a:p>
          <a:p>
            <a:pPr lvl="1" eaLnBrk="1" hangingPunct="1">
              <a:lnSpc>
                <a:spcPct val="90000"/>
              </a:lnSpc>
            </a:pPr>
            <a:r>
              <a:rPr lang="en-US"/>
              <a:t>IDE, SATA, SCSI: các cổng ghép nối ổ đĩa</a:t>
            </a:r>
          </a:p>
          <a:p>
            <a:pPr lvl="1" eaLnBrk="1" hangingPunct="1">
              <a:lnSpc>
                <a:spcPct val="90000"/>
              </a:lnSpc>
            </a:pPr>
            <a:r>
              <a:rPr lang="en-US"/>
              <a:t>LAN: cổng ghép nối mạng cục bộ</a:t>
            </a:r>
          </a:p>
          <a:p>
            <a:pPr lvl="1" eaLnBrk="1" hangingPunct="1">
              <a:lnSpc>
                <a:spcPct val="90000"/>
              </a:lnSpc>
            </a:pPr>
            <a:r>
              <a:rPr lang="en-US"/>
              <a:t>Audio: cổng ghép nối âm thanh (speaker, mic và line-in)</a:t>
            </a:r>
          </a:p>
          <a:p>
            <a:pPr lvl="1" eaLnBrk="1" hangingPunct="1">
              <a:lnSpc>
                <a:spcPct val="90000"/>
              </a:lnSpc>
            </a:pPr>
            <a:r>
              <a:rPr lang="en-US"/>
              <a:t>Video: Cổng ghép nối với màn hình (tương tự)</a:t>
            </a:r>
          </a:p>
          <a:p>
            <a:pPr lvl="1" eaLnBrk="1" hangingPunct="1">
              <a:lnSpc>
                <a:spcPct val="90000"/>
              </a:lnSpc>
            </a:pPr>
            <a:r>
              <a:rPr lang="en-US"/>
              <a:t>DVI : Cổng ghép nối với màn hình (số)</a:t>
            </a:r>
          </a:p>
          <a:p>
            <a:pPr lvl="1" eaLnBrk="1" hangingPunct="1">
              <a:lnSpc>
                <a:spcPct val="90000"/>
              </a:lnSpc>
            </a:pPr>
            <a:r>
              <a:rPr lang="en-US"/>
              <a:t>USB: Cổng ghép nối theo chuẩn USB</a:t>
            </a:r>
          </a:p>
          <a:p>
            <a:pPr lvl="2" eaLnBrk="1" hangingPunct="1">
              <a:lnSpc>
                <a:spcPct val="90000"/>
              </a:lnSpc>
            </a:pPr>
            <a:r>
              <a:rPr lang="en-US" sz="1800"/>
              <a:t>USB 1.0: 12Mb/s</a:t>
            </a:r>
          </a:p>
          <a:p>
            <a:pPr lvl="2" eaLnBrk="1" hangingPunct="1">
              <a:lnSpc>
                <a:spcPct val="90000"/>
              </a:lnSpc>
            </a:pPr>
            <a:r>
              <a:rPr lang="en-US" sz="1800"/>
              <a:t>USB 2.0: 480Mb/s</a:t>
            </a:r>
          </a:p>
          <a:p>
            <a:pPr lvl="2" eaLnBrk="1" hangingPunct="1">
              <a:lnSpc>
                <a:spcPct val="90000"/>
              </a:lnSpc>
            </a:pPr>
            <a:r>
              <a:rPr lang="en-US" sz="1800"/>
              <a:t>USB 3.0: 1.5Gb/s (tương lai)</a:t>
            </a:r>
            <a:endParaRPr lang="en-AU"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6200" y="762000"/>
            <a:ext cx="9004300" cy="522288"/>
          </a:xfrm>
        </p:spPr>
        <p:txBody>
          <a:bodyPr/>
          <a:lstStyle/>
          <a:p>
            <a:pPr eaLnBrk="1" hangingPunct="1"/>
            <a:r>
              <a:rPr lang="en-US" dirty="0"/>
              <a:t>7.4 </a:t>
            </a:r>
            <a:r>
              <a:rPr lang="en-US" dirty="0" err="1"/>
              <a:t>Vào</a:t>
            </a:r>
            <a:r>
              <a:rPr lang="en-US" dirty="0"/>
              <a:t> </a:t>
            </a:r>
            <a:r>
              <a:rPr lang="en-US" dirty="0" err="1"/>
              <a:t>ra</a:t>
            </a:r>
            <a:r>
              <a:rPr lang="en-US" dirty="0"/>
              <a:t> </a:t>
            </a:r>
            <a:r>
              <a:rPr lang="en-US" dirty="0" err="1"/>
              <a:t>bằng</a:t>
            </a:r>
            <a:r>
              <a:rPr lang="en-US" dirty="0"/>
              <a:t> DMA – Chu </a:t>
            </a:r>
            <a:r>
              <a:rPr lang="en-US" dirty="0" err="1"/>
              <a:t>trình</a:t>
            </a:r>
            <a:r>
              <a:rPr lang="en-US" dirty="0"/>
              <a:t> </a:t>
            </a:r>
            <a:r>
              <a:rPr lang="en-US" dirty="0" err="1"/>
              <a:t>vào</a:t>
            </a:r>
            <a:r>
              <a:rPr lang="en-US" dirty="0"/>
              <a:t> </a:t>
            </a:r>
            <a:r>
              <a:rPr lang="en-US" dirty="0" err="1"/>
              <a:t>ra</a:t>
            </a:r>
            <a:r>
              <a:rPr lang="en-US" dirty="0"/>
              <a:t> </a:t>
            </a:r>
            <a:r>
              <a:rPr lang="en-US" dirty="0" err="1"/>
              <a:t>bằng</a:t>
            </a:r>
            <a:r>
              <a:rPr lang="en-US" dirty="0"/>
              <a:t> DMA</a:t>
            </a:r>
            <a:endParaRPr lang="en-AU" dirty="0"/>
          </a:p>
        </p:txBody>
      </p:sp>
      <p:sp>
        <p:nvSpPr>
          <p:cNvPr id="39939" name="Rectangle 3"/>
          <p:cNvSpPr>
            <a:spLocks noGrp="1" noChangeArrowheads="1"/>
          </p:cNvSpPr>
          <p:nvPr>
            <p:ph type="body" idx="1"/>
          </p:nvPr>
        </p:nvSpPr>
        <p:spPr/>
        <p:txBody>
          <a:bodyPr/>
          <a:lstStyle/>
          <a:p>
            <a:pPr marL="457200" indent="-457200" eaLnBrk="1" hangingPunct="1">
              <a:buFont typeface="Wingdings" pitchFamily="2" charset="2"/>
              <a:buAutoNum type="arabicPeriod"/>
            </a:pPr>
            <a:r>
              <a:rPr lang="en-US" sz="2000"/>
              <a:t>Thiết bị vào ra có yêu cầu trao đổi dữ liệu gửi yêu cầu DRQ đến CPU thông qua DMAC;</a:t>
            </a:r>
          </a:p>
          <a:p>
            <a:pPr marL="457200" indent="-457200" eaLnBrk="1" hangingPunct="1">
              <a:buFont typeface="Wingdings" pitchFamily="2" charset="2"/>
              <a:buAutoNum type="arabicPeriod"/>
            </a:pPr>
            <a:r>
              <a:rPr lang="en-US" sz="2000"/>
              <a:t>DMAC chuyển yêu cầu DRQ thành HRQ và gửi đến chân tín hiệu HOLD của CPU;</a:t>
            </a:r>
          </a:p>
          <a:p>
            <a:pPr marL="457200" indent="-457200" eaLnBrk="1" hangingPunct="1">
              <a:buFont typeface="Wingdings" pitchFamily="2" charset="2"/>
              <a:buAutoNum type="arabicPeriod"/>
            </a:pPr>
            <a:r>
              <a:rPr lang="en-US" sz="2000"/>
              <a:t>Nhận được yêu cầu sử dụng bus HRQ, CPU:</a:t>
            </a:r>
          </a:p>
          <a:p>
            <a:pPr marL="876300" lvl="1" indent="-419100" eaLnBrk="1" hangingPunct="1">
              <a:buFont typeface="Wingdings" pitchFamily="2" charset="2"/>
              <a:buAutoNum type="alphaLcPeriod"/>
            </a:pPr>
            <a:r>
              <a:rPr lang="en-US" sz="1800"/>
              <a:t>Gửi các tham số điều khiển trao đổi dữ liệu và tín hiệu xác nhận yêu cầu sử dụng bus HACK cho DMAC qua chân tín hiệu HLDA;</a:t>
            </a:r>
          </a:p>
          <a:p>
            <a:pPr marL="876300" lvl="1" indent="-419100" eaLnBrk="1" hangingPunct="1">
              <a:buFont typeface="Wingdings" pitchFamily="2" charset="2"/>
              <a:buAutoNum type="alphaLcPeriod"/>
            </a:pPr>
            <a:r>
              <a:rPr lang="en-US" sz="1800"/>
              <a:t>Tự tách ra khỏi bus hệ thống (100% các tín hiệu của bus A và D và một số tín hiệu của bus C)</a:t>
            </a:r>
          </a:p>
          <a:p>
            <a:pPr marL="457200" indent="-457200" eaLnBrk="1" hangingPunct="1">
              <a:buFont typeface="Wingdings" pitchFamily="2" charset="2"/>
              <a:buAutoNum type="arabicPeriod"/>
            </a:pPr>
            <a:r>
              <a:rPr lang="en-US" sz="2000"/>
              <a:t>Nhận được HACK, DMAC chiếm quyền điều khiển bus hệ thống và gửi tín hiệu xác nhận DACK cho thiết bị vào ra;</a:t>
            </a:r>
          </a:p>
          <a:p>
            <a:pPr marL="457200" indent="-457200" eaLnBrk="1" hangingPunct="1">
              <a:buFont typeface="Wingdings" pitchFamily="2" charset="2"/>
              <a:buAutoNum type="arabicPeriod"/>
            </a:pPr>
            <a:r>
              <a:rPr lang="en-US" sz="2000"/>
              <a:t>DMAC điều khiển quá trình trao đổi dữ liệu trực tiếp giữa thiết bị vào ra và bộ nhớ;</a:t>
            </a:r>
          </a:p>
          <a:p>
            <a:pPr marL="457200" indent="-457200" eaLnBrk="1" hangingPunct="1">
              <a:buFont typeface="Wingdings" pitchFamily="2" charset="2"/>
              <a:buAutoNum type="arabicPeriod"/>
            </a:pPr>
            <a:r>
              <a:rPr lang="en-US" sz="2000"/>
              <a:t>Kết thúc quá trình DMA, DMAC trả quyền điều khiển bus cho CPU.</a:t>
            </a:r>
            <a:endParaRPr lang="en-AU"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a:t>7.4 </a:t>
            </a:r>
            <a:r>
              <a:rPr lang="en-US" dirty="0" err="1"/>
              <a:t>Vào</a:t>
            </a:r>
            <a:r>
              <a:rPr lang="en-US" dirty="0"/>
              <a:t> </a:t>
            </a:r>
            <a:r>
              <a:rPr lang="en-US" dirty="0" err="1"/>
              <a:t>ra</a:t>
            </a:r>
            <a:r>
              <a:rPr lang="en-US" dirty="0"/>
              <a:t> </a:t>
            </a:r>
            <a:r>
              <a:rPr lang="en-US" dirty="0" err="1"/>
              <a:t>bằng</a:t>
            </a:r>
            <a:r>
              <a:rPr lang="en-US" dirty="0"/>
              <a:t> DMA – </a:t>
            </a:r>
            <a:r>
              <a:rPr lang="en-US" dirty="0" err="1"/>
              <a:t>Ưu</a:t>
            </a:r>
            <a:r>
              <a:rPr lang="en-US" dirty="0"/>
              <a:t> </a:t>
            </a:r>
            <a:r>
              <a:rPr lang="en-US" dirty="0" err="1"/>
              <a:t>và</a:t>
            </a:r>
            <a:r>
              <a:rPr lang="en-US" dirty="0"/>
              <a:t> </a:t>
            </a:r>
            <a:r>
              <a:rPr lang="en-US" dirty="0" err="1"/>
              <a:t>nhược</a:t>
            </a:r>
            <a:r>
              <a:rPr lang="en-US" dirty="0"/>
              <a:t> </a:t>
            </a:r>
            <a:r>
              <a:rPr lang="en-US" dirty="0" err="1"/>
              <a:t>điểm</a:t>
            </a:r>
            <a:endParaRPr lang="en-AU" dirty="0"/>
          </a:p>
        </p:txBody>
      </p:sp>
      <p:sp>
        <p:nvSpPr>
          <p:cNvPr id="43011" name="Rectangle 3"/>
          <p:cNvSpPr>
            <a:spLocks noGrp="1" noChangeArrowheads="1"/>
          </p:cNvSpPr>
          <p:nvPr>
            <p:ph type="body" idx="1"/>
          </p:nvPr>
        </p:nvSpPr>
        <p:spPr/>
        <p:txBody>
          <a:bodyPr/>
          <a:lstStyle/>
          <a:p>
            <a:pPr eaLnBrk="1" hangingPunct="1"/>
            <a:r>
              <a:rPr lang="en-US"/>
              <a:t>Ưu điểm:</a:t>
            </a:r>
          </a:p>
          <a:p>
            <a:pPr lvl="1" eaLnBrk="1" hangingPunct="1"/>
            <a:r>
              <a:rPr lang="en-US"/>
              <a:t>Hiệu suất rất cao do dữ liệu được trao đổi trực tiếp theo khối giữa thiết bị vào ra và bộ nhớ không thông qua CPU</a:t>
            </a:r>
          </a:p>
          <a:p>
            <a:pPr eaLnBrk="1" hangingPunct="1"/>
            <a:r>
              <a:rPr lang="en-US"/>
              <a:t>Nhược điểm:</a:t>
            </a:r>
          </a:p>
          <a:p>
            <a:pPr lvl="1" eaLnBrk="1" hangingPunct="1"/>
            <a:r>
              <a:rPr lang="en-US"/>
              <a:t>Phức tạp hơn vào ra bằng thăm dò và ngắt</a:t>
            </a:r>
          </a:p>
          <a:p>
            <a:pPr lvl="1" eaLnBrk="1" hangingPunct="1"/>
            <a:r>
              <a:rPr lang="en-US"/>
              <a:t>Cần mạch phần cứng để điều khiển quá trình DMA</a:t>
            </a:r>
          </a:p>
          <a:p>
            <a:pPr eaLnBrk="1" hangingPunct="1"/>
            <a:r>
              <a:rPr lang="en-US"/>
              <a:t>Bên chủ động trong vào ra bằng DMA: </a:t>
            </a:r>
          </a:p>
          <a:p>
            <a:pPr lvl="1" eaLnBrk="1" hangingPunct="1"/>
            <a:r>
              <a:rPr lang="en-US"/>
              <a:t>Thiết bị vào ra</a:t>
            </a:r>
            <a:endParaRPr lang="en-AU"/>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Mạch</a:t>
            </a:r>
            <a:r>
              <a:rPr lang="en-US" dirty="0"/>
              <a:t> </a:t>
            </a:r>
            <a:r>
              <a:rPr lang="en-US" dirty="0" err="1"/>
              <a:t>điều</a:t>
            </a:r>
            <a:r>
              <a:rPr lang="en-US" dirty="0"/>
              <a:t> </a:t>
            </a:r>
            <a:r>
              <a:rPr lang="en-US" dirty="0" err="1"/>
              <a:t>khiển</a:t>
            </a:r>
            <a:r>
              <a:rPr lang="en-US" dirty="0"/>
              <a:t> DMA 8237</a:t>
            </a:r>
            <a:endParaRPr lang="en-AU" dirty="0"/>
          </a:p>
        </p:txBody>
      </p:sp>
      <p:sp>
        <p:nvSpPr>
          <p:cNvPr id="3" name="Content Placeholder 2"/>
          <p:cNvSpPr>
            <a:spLocks noGrp="1"/>
          </p:cNvSpPr>
          <p:nvPr>
            <p:ph idx="1"/>
          </p:nvPr>
        </p:nvSpPr>
        <p:spPr>
          <a:xfrm>
            <a:off x="533400" y="1524000"/>
            <a:ext cx="8153400" cy="4602163"/>
          </a:xfrm>
        </p:spPr>
        <p:txBody>
          <a:bodyPr/>
          <a:lstStyle/>
          <a:p>
            <a:pPr eaLnBrk="1" hangingPunct="1"/>
            <a:r>
              <a:rPr lang="en-US"/>
              <a:t>Hỗ trợ 4 kênh DMA độc lập</a:t>
            </a:r>
          </a:p>
          <a:p>
            <a:pPr eaLnBrk="1" hangingPunct="1"/>
            <a:r>
              <a:rPr lang="en-US"/>
              <a:t>Tự động khởi tạo độc lập cho tất cả các kênh</a:t>
            </a:r>
          </a:p>
          <a:p>
            <a:pPr eaLnBrk="1" hangingPunct="1"/>
            <a:r>
              <a:rPr lang="en-US"/>
              <a:t>Điều khiển cho phép hoặc cấm từng yêu cầu DMA riêng lẻ</a:t>
            </a:r>
          </a:p>
          <a:p>
            <a:pPr eaLnBrk="1" hangingPunct="1"/>
            <a:r>
              <a:rPr lang="en-US"/>
              <a:t>Truyền từ bộ nhớ tới bộ nhớ</a:t>
            </a:r>
          </a:p>
          <a:p>
            <a:pPr eaLnBrk="1" hangingPunct="1"/>
            <a:r>
              <a:rPr lang="en-US"/>
              <a:t>Khởi tạo các khối bộ nhớ</a:t>
            </a:r>
          </a:p>
          <a:p>
            <a:pPr eaLnBrk="1" hangingPunct="1"/>
            <a:r>
              <a:rPr lang="en-US"/>
              <a:t>Tự động tăng/giảm địa chỉ</a:t>
            </a:r>
          </a:p>
          <a:p>
            <a:pPr eaLnBrk="1" hangingPunct="1"/>
            <a:r>
              <a:rPr lang="en-US"/>
              <a:t>Tốc độ truyền dữ liệu tới 1.6MB/s với 8237A ở 5MHz</a:t>
            </a:r>
            <a:endParaRPr lang="en-AU"/>
          </a:p>
        </p:txBody>
      </p:sp>
    </p:spTree>
    <p:extLst>
      <p:ext uri="{BB962C8B-B14F-4D97-AF65-F5344CB8AC3E}">
        <p14:creationId xmlns:p14="http://schemas.microsoft.com/office/powerpoint/2010/main" val="108777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7.4 </a:t>
            </a:r>
            <a:r>
              <a:rPr lang="en-US" dirty="0" err="1"/>
              <a:t>Các</a:t>
            </a:r>
            <a:r>
              <a:rPr lang="en-US" dirty="0"/>
              <a:t> </a:t>
            </a:r>
            <a:r>
              <a:rPr lang="en-US" dirty="0" err="1"/>
              <a:t>tín</a:t>
            </a:r>
            <a:r>
              <a:rPr lang="en-US" dirty="0"/>
              <a:t> </a:t>
            </a:r>
            <a:r>
              <a:rPr lang="en-US" dirty="0" err="1"/>
              <a:t>hiệu</a:t>
            </a:r>
            <a:r>
              <a:rPr lang="en-US" dirty="0"/>
              <a:t> </a:t>
            </a:r>
            <a:r>
              <a:rPr lang="en-US" dirty="0" err="1"/>
              <a:t>của</a:t>
            </a:r>
            <a:r>
              <a:rPr lang="en-US" dirty="0"/>
              <a:t> 8237</a:t>
            </a:r>
            <a:endParaRPr lang="en-AU"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357313"/>
            <a:ext cx="7643813"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646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533400" indent="-533400" eaLnBrk="1" hangingPunct="1"/>
            <a:r>
              <a:rPr lang="en-US" dirty="0"/>
              <a:t>7.2. </a:t>
            </a:r>
            <a:r>
              <a:rPr lang="en-US" dirty="0" err="1"/>
              <a:t>Vào</a:t>
            </a:r>
            <a:r>
              <a:rPr lang="en-US" dirty="0"/>
              <a:t> </a:t>
            </a:r>
            <a:r>
              <a:rPr lang="en-US" dirty="0" err="1"/>
              <a:t>ra</a:t>
            </a:r>
            <a:r>
              <a:rPr lang="en-US" dirty="0"/>
              <a:t> </a:t>
            </a:r>
            <a:r>
              <a:rPr lang="en-US" dirty="0" err="1"/>
              <a:t>bằng</a:t>
            </a:r>
            <a:r>
              <a:rPr lang="en-US" dirty="0"/>
              <a:t> </a:t>
            </a:r>
            <a:r>
              <a:rPr lang="en-US" dirty="0" err="1"/>
              <a:t>thăm</a:t>
            </a:r>
            <a:r>
              <a:rPr lang="en-US" dirty="0"/>
              <a:t> </a:t>
            </a:r>
            <a:r>
              <a:rPr lang="en-US" dirty="0" err="1"/>
              <a:t>dò</a:t>
            </a:r>
            <a:endParaRPr lang="en-AU" dirty="0"/>
          </a:p>
        </p:txBody>
      </p:sp>
      <p:sp>
        <p:nvSpPr>
          <p:cNvPr id="7171" name="Rectangle 3"/>
          <p:cNvSpPr>
            <a:spLocks noGrp="1" noChangeArrowheads="1"/>
          </p:cNvSpPr>
          <p:nvPr>
            <p:ph type="body" idx="1"/>
          </p:nvPr>
        </p:nvSpPr>
        <p:spPr>
          <a:xfrm>
            <a:off x="381000" y="1447800"/>
            <a:ext cx="8458200" cy="4678363"/>
          </a:xfrm>
        </p:spPr>
        <p:txBody>
          <a:bodyPr/>
          <a:lstStyle/>
          <a:p>
            <a:pPr eaLnBrk="1" hangingPunct="1"/>
            <a:r>
              <a:rPr lang="en-US"/>
              <a:t>Cơ chế vào ra bằng thăm dò:</a:t>
            </a:r>
          </a:p>
          <a:p>
            <a:pPr lvl="1" eaLnBrk="1" hangingPunct="1"/>
            <a:r>
              <a:rPr lang="en-US"/>
              <a:t>CPU quản lý danh sách các thiết bị vào ra kèm theo địa chỉ các cổng giao tiếp;</a:t>
            </a:r>
          </a:p>
          <a:p>
            <a:pPr lvl="1" eaLnBrk="1" hangingPunct="1"/>
            <a:r>
              <a:rPr lang="en-US"/>
              <a:t>Các thiết bị vào ra định kỳ cập nhật trạng thái sẵn sàng làm việc của mình lên các bít cờ trạng thái vào ra của mình;</a:t>
            </a:r>
          </a:p>
          <a:p>
            <a:pPr lvl="1" eaLnBrk="1" hangingPunct="1"/>
            <a:r>
              <a:rPr lang="en-US"/>
              <a:t>CPU định kỳ lần lượt “quét” các thiết bị vào ra để “đọc” các bit cờ trạng thái vào ra;</a:t>
            </a:r>
          </a:p>
          <a:p>
            <a:pPr lvl="2" eaLnBrk="1" hangingPunct="1"/>
            <a:r>
              <a:rPr lang="en-US" sz="2000"/>
              <a:t>Nếu gặp một thiết bị sẵn sàng làm việc, 2 bên tiến hành trao đổi dữ liệu;</a:t>
            </a:r>
          </a:p>
          <a:p>
            <a:pPr lvl="2" eaLnBrk="1" hangingPunct="1"/>
            <a:r>
              <a:rPr lang="en-US" sz="2000"/>
              <a:t>Trao đổi dữ liệu xong, CPU tiếp tục quét thiết bị khác.</a:t>
            </a:r>
          </a:p>
          <a:p>
            <a:pPr lvl="1" eaLnBrk="1" hangingPunct="1"/>
            <a:r>
              <a:rPr lang="en-US"/>
              <a:t>CPU là bên chủ động trong quá trình trao đổi dữ liệu</a:t>
            </a:r>
          </a:p>
          <a:p>
            <a:pPr eaLnBrk="1" hangingPunct="1"/>
            <a:endParaRPr lang="en-A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marL="533400" indent="-533400" eaLnBrk="1" hangingPunct="1"/>
            <a:r>
              <a:rPr lang="en-US" dirty="0"/>
              <a:t>7.2. </a:t>
            </a:r>
            <a:r>
              <a:rPr lang="en-US" dirty="0" err="1"/>
              <a:t>Vào</a:t>
            </a:r>
            <a:r>
              <a:rPr lang="en-US" dirty="0"/>
              <a:t> </a:t>
            </a:r>
            <a:r>
              <a:rPr lang="en-US" dirty="0" err="1"/>
              <a:t>ra</a:t>
            </a:r>
            <a:r>
              <a:rPr lang="en-US" dirty="0"/>
              <a:t> </a:t>
            </a:r>
            <a:r>
              <a:rPr lang="en-US" dirty="0" err="1"/>
              <a:t>bằng</a:t>
            </a:r>
            <a:r>
              <a:rPr lang="en-US" dirty="0"/>
              <a:t> </a:t>
            </a:r>
            <a:r>
              <a:rPr lang="en-US" dirty="0" err="1"/>
              <a:t>thăm</a:t>
            </a:r>
            <a:r>
              <a:rPr lang="en-US" dirty="0"/>
              <a:t> </a:t>
            </a:r>
            <a:r>
              <a:rPr lang="en-US" dirty="0" err="1"/>
              <a:t>dò</a:t>
            </a:r>
            <a:endParaRPr lang="en-AU" dirty="0"/>
          </a:p>
        </p:txBody>
      </p:sp>
      <p:sp>
        <p:nvSpPr>
          <p:cNvPr id="8195" name="Rectangle 3"/>
          <p:cNvSpPr>
            <a:spLocks noGrp="1" noChangeArrowheads="1"/>
          </p:cNvSpPr>
          <p:nvPr>
            <p:ph type="body" idx="1"/>
          </p:nvPr>
        </p:nvSpPr>
        <p:spPr>
          <a:xfrm>
            <a:off x="381000" y="1447800"/>
            <a:ext cx="8458200" cy="4678363"/>
          </a:xfrm>
        </p:spPr>
        <p:txBody>
          <a:bodyPr/>
          <a:lstStyle/>
          <a:p>
            <a:pPr eaLnBrk="1" hangingPunct="1">
              <a:lnSpc>
                <a:spcPct val="90000"/>
              </a:lnSpc>
            </a:pPr>
            <a:r>
              <a:rPr lang="en-US"/>
              <a:t>Ưu điểm:</a:t>
            </a:r>
          </a:p>
          <a:p>
            <a:pPr lvl="1" eaLnBrk="1" hangingPunct="1">
              <a:lnSpc>
                <a:spcPct val="90000"/>
              </a:lnSpc>
            </a:pPr>
            <a:r>
              <a:rPr lang="en-US"/>
              <a:t>Đơn giản, dễ cài đặt</a:t>
            </a:r>
          </a:p>
          <a:p>
            <a:pPr lvl="1" eaLnBrk="1" hangingPunct="1">
              <a:lnSpc>
                <a:spcPct val="90000"/>
              </a:lnSpc>
            </a:pPr>
            <a:r>
              <a:rPr lang="en-US"/>
              <a:t>Có thể được cài đặt bằng phần mềm</a:t>
            </a:r>
          </a:p>
          <a:p>
            <a:pPr eaLnBrk="1" hangingPunct="1">
              <a:lnSpc>
                <a:spcPct val="90000"/>
              </a:lnSpc>
            </a:pPr>
            <a:r>
              <a:rPr lang="en-US"/>
              <a:t>Nhược điểm:</a:t>
            </a:r>
          </a:p>
          <a:p>
            <a:pPr lvl="1" eaLnBrk="1" hangingPunct="1">
              <a:lnSpc>
                <a:spcPct val="90000"/>
              </a:lnSpc>
            </a:pPr>
            <a:r>
              <a:rPr lang="en-US"/>
              <a:t>Hiệu quả thấp do CPU tốn nhiều thời gian để thăm dò các thiết bị</a:t>
            </a:r>
          </a:p>
          <a:p>
            <a:pPr lvl="1" eaLnBrk="1" hangingPunct="1">
              <a:lnSpc>
                <a:spcPct val="90000"/>
              </a:lnSpc>
            </a:pPr>
            <a:r>
              <a:rPr lang="en-US"/>
              <a:t>Không thực sự khả thi khi có nhiều thiết bị trong danh sách thăm dò</a:t>
            </a:r>
          </a:p>
          <a:p>
            <a:pPr eaLnBrk="1" hangingPunct="1">
              <a:lnSpc>
                <a:spcPct val="90000"/>
              </a:lnSpc>
            </a:pPr>
            <a:r>
              <a:rPr lang="en-US"/>
              <a:t>Ứng dụng của vào ra bằng thăm dò:</a:t>
            </a:r>
          </a:p>
          <a:p>
            <a:pPr lvl="1" eaLnBrk="1" hangingPunct="1">
              <a:lnSpc>
                <a:spcPct val="90000"/>
              </a:lnSpc>
            </a:pPr>
            <a:r>
              <a:rPr lang="en-US"/>
              <a:t>Thăm dò thường được sử dụng khi hệ thống khởi động: CPU thăm dò hầu hết các thiết bị để xác lập cấu hình</a:t>
            </a:r>
          </a:p>
          <a:p>
            <a:pPr lvl="1" eaLnBrk="1" hangingPunct="1">
              <a:lnSpc>
                <a:spcPct val="90000"/>
              </a:lnSpc>
            </a:pPr>
            <a:r>
              <a:rPr lang="en-US"/>
              <a:t>Thăm dò được sử dụng trong quá trình hoạt động với các thiết bị rời (removable) như ổ đĩa CD/DVD, ổ mềm,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7.2. </a:t>
            </a:r>
            <a:r>
              <a:rPr lang="en-US" dirty="0" err="1"/>
              <a:t>Vào</a:t>
            </a:r>
            <a:r>
              <a:rPr lang="en-US" dirty="0"/>
              <a:t> </a:t>
            </a:r>
            <a:r>
              <a:rPr lang="en-US" dirty="0" err="1"/>
              <a:t>ra</a:t>
            </a:r>
            <a:r>
              <a:rPr lang="en-US" dirty="0"/>
              <a:t> </a:t>
            </a:r>
            <a:r>
              <a:rPr lang="en-US" dirty="0" err="1"/>
              <a:t>bằng</a:t>
            </a:r>
            <a:r>
              <a:rPr lang="en-US" dirty="0"/>
              <a:t> </a:t>
            </a:r>
            <a:r>
              <a:rPr lang="en-US" dirty="0" err="1"/>
              <a:t>thăm</a:t>
            </a:r>
            <a:r>
              <a:rPr lang="en-US" dirty="0"/>
              <a:t> </a:t>
            </a:r>
            <a:r>
              <a:rPr lang="en-US" dirty="0" err="1"/>
              <a:t>dò</a:t>
            </a:r>
            <a:r>
              <a:rPr lang="en-US" dirty="0"/>
              <a:t> – </a:t>
            </a:r>
            <a:r>
              <a:rPr lang="en-US" dirty="0" err="1"/>
              <a:t>không</a:t>
            </a:r>
            <a:r>
              <a:rPr lang="en-US" dirty="0"/>
              <a:t> </a:t>
            </a:r>
            <a:r>
              <a:rPr lang="en-US" dirty="0" err="1"/>
              <a:t>ưu</a:t>
            </a:r>
            <a:r>
              <a:rPr lang="en-US" dirty="0"/>
              <a:t> </a:t>
            </a:r>
            <a:r>
              <a:rPr lang="en-US" dirty="0" err="1"/>
              <a:t>tiên</a:t>
            </a:r>
            <a:endParaRPr lang="en-AU" dirty="0"/>
          </a:p>
        </p:txBody>
      </p:sp>
      <p:sp>
        <p:nvSpPr>
          <p:cNvPr id="9219" name="Rectangle 3"/>
          <p:cNvSpPr>
            <a:spLocks noGrp="1" noChangeArrowheads="1"/>
          </p:cNvSpPr>
          <p:nvPr>
            <p:ph type="body" idx="1"/>
          </p:nvPr>
        </p:nvSpPr>
        <p:spPr>
          <a:xfrm>
            <a:off x="304800" y="1676400"/>
            <a:ext cx="4191000" cy="4449763"/>
          </a:xfrm>
        </p:spPr>
        <p:txBody>
          <a:bodyPr/>
          <a:lstStyle/>
          <a:p>
            <a:pPr eaLnBrk="1" hangingPunct="1"/>
            <a:r>
              <a:rPr lang="en-AU" sz="2000"/>
              <a:t>Ba thiết bị A, B, C được thăm dò không ưu tiên</a:t>
            </a:r>
          </a:p>
          <a:p>
            <a:pPr eaLnBrk="1" hangingPunct="1"/>
            <a:r>
              <a:rPr lang="en-AU" sz="2000"/>
              <a:t>CPU quét tất cả các thiết bị trong một chu trình thăm dò</a:t>
            </a:r>
          </a:p>
          <a:p>
            <a:pPr eaLnBrk="1" hangingPunct="1"/>
            <a:r>
              <a:rPr lang="en-AU" sz="2000"/>
              <a:t>CPU có thể trao đổi dữ liệu với nhiều hơn 1 thiết bị trong một chu trình thăm dò</a:t>
            </a:r>
          </a:p>
          <a:p>
            <a:pPr eaLnBrk="1" hangingPunct="1"/>
            <a:r>
              <a:rPr lang="en-AU" sz="2000"/>
              <a:t>Các thiết bị được “thăm” lần lượt, không phụ thuộc vào thiết bị đứng trước chu trình.</a:t>
            </a:r>
          </a:p>
          <a:p>
            <a:pPr eaLnBrk="1" hangingPunct="1"/>
            <a:r>
              <a:rPr lang="en-US" sz="2000"/>
              <a:t>CPU bắt đầu 1 chu trình thăm dò mới sau khi đã quét qua tất cả các thiết bị.</a:t>
            </a:r>
            <a:endParaRPr lang="en-AU" sz="2000"/>
          </a:p>
        </p:txBody>
      </p:sp>
      <p:sp>
        <p:nvSpPr>
          <p:cNvPr id="9220" name="Rectangle 9"/>
          <p:cNvSpPr>
            <a:spLocks noChangeArrowheads="1"/>
          </p:cNvSpPr>
          <p:nvPr/>
        </p:nvSpPr>
        <p:spPr bwMode="auto">
          <a:xfrm>
            <a:off x="5629275" y="17526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0">
                <a:solidFill>
                  <a:schemeClr val="tx2"/>
                </a:solidFill>
              </a:rPr>
              <a:t>Start</a:t>
            </a:r>
            <a:endParaRPr lang="en-AU" sz="1600" b="0">
              <a:solidFill>
                <a:schemeClr val="tx2"/>
              </a:solidFill>
            </a:endParaRPr>
          </a:p>
        </p:txBody>
      </p:sp>
      <p:grpSp>
        <p:nvGrpSpPr>
          <p:cNvPr id="9221" name="Group 37"/>
          <p:cNvGrpSpPr>
            <a:grpSpLocks/>
          </p:cNvGrpSpPr>
          <p:nvPr/>
        </p:nvGrpSpPr>
        <p:grpSpPr bwMode="auto">
          <a:xfrm>
            <a:off x="4876800" y="2109788"/>
            <a:ext cx="3735388" cy="3360737"/>
            <a:chOff x="3072" y="1329"/>
            <a:chExt cx="2353" cy="2117"/>
          </a:xfrm>
        </p:grpSpPr>
        <p:sp>
          <p:nvSpPr>
            <p:cNvPr id="9222" name="Line 8"/>
            <p:cNvSpPr>
              <a:spLocks noChangeShapeType="1"/>
            </p:cNvSpPr>
            <p:nvPr/>
          </p:nvSpPr>
          <p:spPr bwMode="auto">
            <a:xfrm>
              <a:off x="3762" y="1329"/>
              <a:ext cx="0" cy="1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23" name="AutoShape 4"/>
            <p:cNvSpPr>
              <a:spLocks noChangeArrowheads="1"/>
            </p:cNvSpPr>
            <p:nvPr/>
          </p:nvSpPr>
          <p:spPr bwMode="auto">
            <a:xfrm>
              <a:off x="3312" y="1526"/>
              <a:ext cx="912" cy="384"/>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A Ready?</a:t>
              </a:r>
              <a:endParaRPr lang="en-AU" sz="1600" b="0">
                <a:solidFill>
                  <a:schemeClr val="tx2"/>
                </a:solidFill>
              </a:endParaRPr>
            </a:p>
          </p:txBody>
        </p:sp>
        <p:sp>
          <p:nvSpPr>
            <p:cNvPr id="9224" name="Rectangle 5"/>
            <p:cNvSpPr>
              <a:spLocks noChangeArrowheads="1"/>
            </p:cNvSpPr>
            <p:nvPr/>
          </p:nvSpPr>
          <p:spPr bwMode="auto">
            <a:xfrm>
              <a:off x="4609" y="1556"/>
              <a:ext cx="816" cy="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Exchange </a:t>
              </a:r>
              <a:br>
                <a:rPr lang="en-US" sz="1600" b="0">
                  <a:solidFill>
                    <a:schemeClr val="tx2"/>
                  </a:solidFill>
                </a:rPr>
              </a:br>
              <a:r>
                <a:rPr lang="en-US" sz="1600" b="0">
                  <a:solidFill>
                    <a:schemeClr val="tx2"/>
                  </a:solidFill>
                </a:rPr>
                <a:t>data with A</a:t>
              </a:r>
              <a:endParaRPr lang="en-AU" sz="1600" b="0">
                <a:solidFill>
                  <a:schemeClr val="tx2"/>
                </a:solidFill>
              </a:endParaRPr>
            </a:p>
          </p:txBody>
        </p:sp>
        <p:sp>
          <p:nvSpPr>
            <p:cNvPr id="9225" name="Line 6"/>
            <p:cNvSpPr>
              <a:spLocks noChangeShapeType="1"/>
            </p:cNvSpPr>
            <p:nvPr/>
          </p:nvSpPr>
          <p:spPr bwMode="auto">
            <a:xfrm>
              <a:off x="4224" y="1718"/>
              <a:ext cx="3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26" name="Line 7"/>
            <p:cNvSpPr>
              <a:spLocks noChangeShapeType="1"/>
            </p:cNvSpPr>
            <p:nvPr/>
          </p:nvSpPr>
          <p:spPr bwMode="auto">
            <a:xfrm>
              <a:off x="3762" y="1912"/>
              <a:ext cx="0" cy="2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27" name="Rectangle 10"/>
            <p:cNvSpPr>
              <a:spLocks noChangeArrowheads="1"/>
            </p:cNvSpPr>
            <p:nvPr/>
          </p:nvSpPr>
          <p:spPr bwMode="auto">
            <a:xfrm>
              <a:off x="4176" y="1498"/>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0">
                  <a:solidFill>
                    <a:schemeClr val="tx2"/>
                  </a:solidFill>
                </a:rPr>
                <a:t>Yes</a:t>
              </a:r>
              <a:endParaRPr lang="en-AU" sz="1600" b="0">
                <a:solidFill>
                  <a:schemeClr val="tx2"/>
                </a:solidFill>
              </a:endParaRPr>
            </a:p>
          </p:txBody>
        </p:sp>
        <p:sp>
          <p:nvSpPr>
            <p:cNvPr id="9228" name="Rectangle 11"/>
            <p:cNvSpPr>
              <a:spLocks noChangeArrowheads="1"/>
            </p:cNvSpPr>
            <p:nvPr/>
          </p:nvSpPr>
          <p:spPr bwMode="auto">
            <a:xfrm>
              <a:off x="3483" y="1874"/>
              <a:ext cx="3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AU" sz="1600" b="0">
                  <a:solidFill>
                    <a:schemeClr val="tx2"/>
                  </a:solidFill>
                </a:rPr>
                <a:t>No</a:t>
              </a:r>
            </a:p>
          </p:txBody>
        </p:sp>
        <p:cxnSp>
          <p:nvCxnSpPr>
            <p:cNvPr id="9229" name="AutoShape 17"/>
            <p:cNvCxnSpPr>
              <a:cxnSpLocks noChangeShapeType="1"/>
              <a:stCxn id="9224" idx="3"/>
            </p:cNvCxnSpPr>
            <p:nvPr/>
          </p:nvCxnSpPr>
          <p:spPr bwMode="auto">
            <a:xfrm flipH="1">
              <a:off x="3801" y="1717"/>
              <a:ext cx="1624" cy="371"/>
            </a:xfrm>
            <a:prstGeom prst="bentConnector3">
              <a:avLst>
                <a:gd name="adj1" fmla="val -886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30" name="AutoShape 20"/>
            <p:cNvSpPr>
              <a:spLocks noChangeArrowheads="1"/>
            </p:cNvSpPr>
            <p:nvPr/>
          </p:nvSpPr>
          <p:spPr bwMode="auto">
            <a:xfrm>
              <a:off x="3312" y="2189"/>
              <a:ext cx="912" cy="384"/>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B Ready?</a:t>
              </a:r>
              <a:endParaRPr lang="en-AU" sz="1600" b="0">
                <a:solidFill>
                  <a:schemeClr val="tx2"/>
                </a:solidFill>
              </a:endParaRPr>
            </a:p>
          </p:txBody>
        </p:sp>
        <p:sp>
          <p:nvSpPr>
            <p:cNvPr id="9231" name="Rectangle 21"/>
            <p:cNvSpPr>
              <a:spLocks noChangeArrowheads="1"/>
            </p:cNvSpPr>
            <p:nvPr/>
          </p:nvSpPr>
          <p:spPr bwMode="auto">
            <a:xfrm>
              <a:off x="4609" y="2219"/>
              <a:ext cx="816" cy="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Exchange </a:t>
              </a:r>
              <a:br>
                <a:rPr lang="en-US" sz="1600" b="0">
                  <a:solidFill>
                    <a:schemeClr val="tx2"/>
                  </a:solidFill>
                </a:rPr>
              </a:br>
              <a:r>
                <a:rPr lang="en-US" sz="1600" b="0">
                  <a:solidFill>
                    <a:schemeClr val="tx2"/>
                  </a:solidFill>
                </a:rPr>
                <a:t>data with B</a:t>
              </a:r>
              <a:endParaRPr lang="en-AU" sz="1600" b="0">
                <a:solidFill>
                  <a:schemeClr val="tx2"/>
                </a:solidFill>
              </a:endParaRPr>
            </a:p>
          </p:txBody>
        </p:sp>
        <p:sp>
          <p:nvSpPr>
            <p:cNvPr id="9232" name="Line 22"/>
            <p:cNvSpPr>
              <a:spLocks noChangeShapeType="1"/>
            </p:cNvSpPr>
            <p:nvPr/>
          </p:nvSpPr>
          <p:spPr bwMode="auto">
            <a:xfrm>
              <a:off x="4224" y="2381"/>
              <a:ext cx="3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33" name="Line 23"/>
            <p:cNvSpPr>
              <a:spLocks noChangeShapeType="1"/>
            </p:cNvSpPr>
            <p:nvPr/>
          </p:nvSpPr>
          <p:spPr bwMode="auto">
            <a:xfrm>
              <a:off x="3762" y="2575"/>
              <a:ext cx="0" cy="2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34" name="Rectangle 24"/>
            <p:cNvSpPr>
              <a:spLocks noChangeArrowheads="1"/>
            </p:cNvSpPr>
            <p:nvPr/>
          </p:nvSpPr>
          <p:spPr bwMode="auto">
            <a:xfrm>
              <a:off x="4176" y="2161"/>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0">
                  <a:solidFill>
                    <a:schemeClr val="tx2"/>
                  </a:solidFill>
                </a:rPr>
                <a:t>Yes</a:t>
              </a:r>
              <a:endParaRPr lang="en-AU" sz="1600" b="0">
                <a:solidFill>
                  <a:schemeClr val="tx2"/>
                </a:solidFill>
              </a:endParaRPr>
            </a:p>
          </p:txBody>
        </p:sp>
        <p:sp>
          <p:nvSpPr>
            <p:cNvPr id="9235" name="Rectangle 25"/>
            <p:cNvSpPr>
              <a:spLocks noChangeArrowheads="1"/>
            </p:cNvSpPr>
            <p:nvPr/>
          </p:nvSpPr>
          <p:spPr bwMode="auto">
            <a:xfrm>
              <a:off x="3484" y="2537"/>
              <a:ext cx="3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AU" sz="1600" b="0">
                  <a:solidFill>
                    <a:schemeClr val="tx2"/>
                  </a:solidFill>
                </a:rPr>
                <a:t>No</a:t>
              </a:r>
            </a:p>
          </p:txBody>
        </p:sp>
        <p:cxnSp>
          <p:nvCxnSpPr>
            <p:cNvPr id="9236" name="AutoShape 26"/>
            <p:cNvCxnSpPr>
              <a:cxnSpLocks noChangeShapeType="1"/>
              <a:stCxn id="9231" idx="3"/>
            </p:cNvCxnSpPr>
            <p:nvPr/>
          </p:nvCxnSpPr>
          <p:spPr bwMode="auto">
            <a:xfrm flipH="1">
              <a:off x="3801" y="2380"/>
              <a:ext cx="1624" cy="371"/>
            </a:xfrm>
            <a:prstGeom prst="bentConnector3">
              <a:avLst>
                <a:gd name="adj1" fmla="val -886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37" name="AutoShape 28"/>
            <p:cNvSpPr>
              <a:spLocks noChangeArrowheads="1"/>
            </p:cNvSpPr>
            <p:nvPr/>
          </p:nvSpPr>
          <p:spPr bwMode="auto">
            <a:xfrm>
              <a:off x="3312" y="2865"/>
              <a:ext cx="912" cy="384"/>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C Ready?</a:t>
              </a:r>
              <a:endParaRPr lang="en-AU" sz="1600" b="0">
                <a:solidFill>
                  <a:schemeClr val="tx2"/>
                </a:solidFill>
              </a:endParaRPr>
            </a:p>
          </p:txBody>
        </p:sp>
        <p:sp>
          <p:nvSpPr>
            <p:cNvPr id="9238" name="Rectangle 29"/>
            <p:cNvSpPr>
              <a:spLocks noChangeArrowheads="1"/>
            </p:cNvSpPr>
            <p:nvPr/>
          </p:nvSpPr>
          <p:spPr bwMode="auto">
            <a:xfrm>
              <a:off x="4609" y="2895"/>
              <a:ext cx="816" cy="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Exchange </a:t>
              </a:r>
              <a:br>
                <a:rPr lang="en-US" sz="1600" b="0">
                  <a:solidFill>
                    <a:schemeClr val="tx2"/>
                  </a:solidFill>
                </a:rPr>
              </a:br>
              <a:r>
                <a:rPr lang="en-US" sz="1600" b="0">
                  <a:solidFill>
                    <a:schemeClr val="tx2"/>
                  </a:solidFill>
                </a:rPr>
                <a:t>data with C</a:t>
              </a:r>
              <a:endParaRPr lang="en-AU" sz="1600" b="0">
                <a:solidFill>
                  <a:schemeClr val="tx2"/>
                </a:solidFill>
              </a:endParaRPr>
            </a:p>
          </p:txBody>
        </p:sp>
        <p:sp>
          <p:nvSpPr>
            <p:cNvPr id="9239" name="Line 30"/>
            <p:cNvSpPr>
              <a:spLocks noChangeShapeType="1"/>
            </p:cNvSpPr>
            <p:nvPr/>
          </p:nvSpPr>
          <p:spPr bwMode="auto">
            <a:xfrm>
              <a:off x="4224" y="3057"/>
              <a:ext cx="3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40" name="Line 31"/>
            <p:cNvSpPr>
              <a:spLocks noChangeShapeType="1"/>
            </p:cNvSpPr>
            <p:nvPr/>
          </p:nvSpPr>
          <p:spPr bwMode="auto">
            <a:xfrm>
              <a:off x="3762" y="3251"/>
              <a:ext cx="0" cy="1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41" name="Rectangle 32"/>
            <p:cNvSpPr>
              <a:spLocks noChangeArrowheads="1"/>
            </p:cNvSpPr>
            <p:nvPr/>
          </p:nvSpPr>
          <p:spPr bwMode="auto">
            <a:xfrm>
              <a:off x="4176" y="2837"/>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0">
                  <a:solidFill>
                    <a:schemeClr val="tx2"/>
                  </a:solidFill>
                </a:rPr>
                <a:t>Yes</a:t>
              </a:r>
              <a:endParaRPr lang="en-AU" sz="1600" b="0">
                <a:solidFill>
                  <a:schemeClr val="tx2"/>
                </a:solidFill>
              </a:endParaRPr>
            </a:p>
          </p:txBody>
        </p:sp>
        <p:sp>
          <p:nvSpPr>
            <p:cNvPr id="9242" name="Rectangle 33"/>
            <p:cNvSpPr>
              <a:spLocks noChangeArrowheads="1"/>
            </p:cNvSpPr>
            <p:nvPr/>
          </p:nvSpPr>
          <p:spPr bwMode="auto">
            <a:xfrm>
              <a:off x="3496" y="3206"/>
              <a:ext cx="3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AU" sz="1600" b="0">
                  <a:solidFill>
                    <a:schemeClr val="tx2"/>
                  </a:solidFill>
                </a:rPr>
                <a:t>No</a:t>
              </a:r>
            </a:p>
          </p:txBody>
        </p:sp>
        <p:cxnSp>
          <p:nvCxnSpPr>
            <p:cNvPr id="9243" name="AutoShape 34"/>
            <p:cNvCxnSpPr>
              <a:cxnSpLocks noChangeShapeType="1"/>
              <a:stCxn id="9238" idx="3"/>
            </p:cNvCxnSpPr>
            <p:nvPr/>
          </p:nvCxnSpPr>
          <p:spPr bwMode="auto">
            <a:xfrm flipH="1">
              <a:off x="3072" y="3056"/>
              <a:ext cx="2353" cy="390"/>
            </a:xfrm>
            <a:prstGeom prst="bentConnector3">
              <a:avLst>
                <a:gd name="adj1" fmla="val -612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9244" name="AutoShape 35"/>
            <p:cNvCxnSpPr>
              <a:cxnSpLocks noChangeShapeType="1"/>
            </p:cNvCxnSpPr>
            <p:nvPr/>
          </p:nvCxnSpPr>
          <p:spPr bwMode="auto">
            <a:xfrm rot="-5400000">
              <a:off x="2352" y="2102"/>
              <a:ext cx="2064" cy="624"/>
            </a:xfrm>
            <a:prstGeom prst="bentConnector3">
              <a:avLst>
                <a:gd name="adj1" fmla="val 1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7.2. </a:t>
            </a:r>
            <a:r>
              <a:rPr lang="en-US" dirty="0" err="1"/>
              <a:t>Vào</a:t>
            </a:r>
            <a:r>
              <a:rPr lang="en-US" dirty="0"/>
              <a:t> </a:t>
            </a:r>
            <a:r>
              <a:rPr lang="en-US" dirty="0" err="1"/>
              <a:t>ra</a:t>
            </a:r>
            <a:r>
              <a:rPr lang="en-US" dirty="0"/>
              <a:t> </a:t>
            </a:r>
            <a:r>
              <a:rPr lang="en-US" dirty="0" err="1"/>
              <a:t>bằng</a:t>
            </a:r>
            <a:r>
              <a:rPr lang="en-US" dirty="0"/>
              <a:t> </a:t>
            </a:r>
            <a:r>
              <a:rPr lang="en-US" dirty="0" err="1"/>
              <a:t>thăm</a:t>
            </a:r>
            <a:r>
              <a:rPr lang="en-US" dirty="0"/>
              <a:t> </a:t>
            </a:r>
            <a:r>
              <a:rPr lang="en-US" dirty="0" err="1"/>
              <a:t>dò</a:t>
            </a:r>
            <a:r>
              <a:rPr lang="en-US" dirty="0"/>
              <a:t> – </a:t>
            </a:r>
            <a:r>
              <a:rPr lang="en-US" dirty="0" err="1"/>
              <a:t>có</a:t>
            </a:r>
            <a:r>
              <a:rPr lang="en-US" dirty="0"/>
              <a:t> </a:t>
            </a:r>
            <a:r>
              <a:rPr lang="en-US" dirty="0" err="1"/>
              <a:t>ưu</a:t>
            </a:r>
            <a:r>
              <a:rPr lang="en-US" dirty="0"/>
              <a:t> </a:t>
            </a:r>
            <a:r>
              <a:rPr lang="en-US" dirty="0" err="1"/>
              <a:t>tiên</a:t>
            </a:r>
            <a:endParaRPr lang="en-AU" dirty="0"/>
          </a:p>
        </p:txBody>
      </p:sp>
      <p:sp>
        <p:nvSpPr>
          <p:cNvPr id="10243" name="Rectangle 3"/>
          <p:cNvSpPr>
            <a:spLocks noGrp="1" noChangeArrowheads="1"/>
          </p:cNvSpPr>
          <p:nvPr>
            <p:ph type="body" idx="1"/>
          </p:nvPr>
        </p:nvSpPr>
        <p:spPr>
          <a:xfrm>
            <a:off x="304800" y="1524000"/>
            <a:ext cx="4343400" cy="4602163"/>
          </a:xfrm>
        </p:spPr>
        <p:txBody>
          <a:bodyPr/>
          <a:lstStyle/>
          <a:p>
            <a:pPr eaLnBrk="1" hangingPunct="1">
              <a:lnSpc>
                <a:spcPct val="90000"/>
              </a:lnSpc>
            </a:pPr>
            <a:r>
              <a:rPr lang="en-AU" sz="2000"/>
              <a:t>Ba thiết bị A, B, C được thăm dò có ưu tiên theo thứ tự: A, B, C;</a:t>
            </a:r>
          </a:p>
          <a:p>
            <a:pPr eaLnBrk="1" hangingPunct="1">
              <a:lnSpc>
                <a:spcPct val="90000"/>
              </a:lnSpc>
            </a:pPr>
            <a:r>
              <a:rPr lang="en-AU" sz="2000"/>
              <a:t>CPU có thể quét tất cả các thiết bị trong một chu trình thăm dò</a:t>
            </a:r>
          </a:p>
          <a:p>
            <a:pPr eaLnBrk="1" hangingPunct="1">
              <a:lnSpc>
                <a:spcPct val="90000"/>
              </a:lnSpc>
            </a:pPr>
            <a:r>
              <a:rPr lang="en-AU" sz="2000"/>
              <a:t>CPU chỉ trao đổi dữ liệu với tối đa 1 thiết bị trong một chu trình thăm dò</a:t>
            </a:r>
          </a:p>
          <a:p>
            <a:pPr eaLnBrk="1" hangingPunct="1">
              <a:lnSpc>
                <a:spcPct val="90000"/>
              </a:lnSpc>
            </a:pPr>
            <a:r>
              <a:rPr lang="en-AU" sz="2000"/>
              <a:t>Các thiết bị có mức ưu tiên cao luôn được thăm trước;</a:t>
            </a:r>
          </a:p>
          <a:p>
            <a:pPr eaLnBrk="1" hangingPunct="1">
              <a:lnSpc>
                <a:spcPct val="90000"/>
              </a:lnSpc>
            </a:pPr>
            <a:r>
              <a:rPr lang="en-AU" sz="2000"/>
              <a:t>Các thiết bị có mức ưu tiên thấp chỉ được thăm nếu các thiết bị đứng trước nó không sẵn sàng.</a:t>
            </a:r>
          </a:p>
          <a:p>
            <a:pPr eaLnBrk="1" hangingPunct="1">
              <a:lnSpc>
                <a:spcPct val="90000"/>
              </a:lnSpc>
            </a:pPr>
            <a:r>
              <a:rPr lang="en-US" sz="1800"/>
              <a:t>CPU bắt đầu 1 chu trình thăm dò mới ngay sau khi trao đổi dữ liệu với một thiết bị.</a:t>
            </a:r>
            <a:endParaRPr lang="en-AU" sz="1800"/>
          </a:p>
        </p:txBody>
      </p:sp>
      <p:grpSp>
        <p:nvGrpSpPr>
          <p:cNvPr id="10244" name="Group 32"/>
          <p:cNvGrpSpPr>
            <a:grpSpLocks/>
          </p:cNvGrpSpPr>
          <p:nvPr/>
        </p:nvGrpSpPr>
        <p:grpSpPr bwMode="auto">
          <a:xfrm>
            <a:off x="4876800" y="1752600"/>
            <a:ext cx="3968750" cy="3717925"/>
            <a:chOff x="3072" y="1104"/>
            <a:chExt cx="2500" cy="2342"/>
          </a:xfrm>
        </p:grpSpPr>
        <p:sp>
          <p:nvSpPr>
            <p:cNvPr id="10245" name="Rectangle 4"/>
            <p:cNvSpPr>
              <a:spLocks noChangeArrowheads="1"/>
            </p:cNvSpPr>
            <p:nvPr/>
          </p:nvSpPr>
          <p:spPr bwMode="auto">
            <a:xfrm>
              <a:off x="3546" y="1104"/>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0">
                  <a:solidFill>
                    <a:schemeClr val="tx2"/>
                  </a:solidFill>
                </a:rPr>
                <a:t>Start</a:t>
              </a:r>
              <a:endParaRPr lang="en-AU" sz="1600" b="0">
                <a:solidFill>
                  <a:schemeClr val="tx2"/>
                </a:solidFill>
              </a:endParaRPr>
            </a:p>
          </p:txBody>
        </p:sp>
        <p:sp>
          <p:nvSpPr>
            <p:cNvPr id="10246" name="Line 6"/>
            <p:cNvSpPr>
              <a:spLocks noChangeShapeType="1"/>
            </p:cNvSpPr>
            <p:nvPr/>
          </p:nvSpPr>
          <p:spPr bwMode="auto">
            <a:xfrm>
              <a:off x="3762" y="1329"/>
              <a:ext cx="0" cy="1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247" name="AutoShape 7"/>
            <p:cNvSpPr>
              <a:spLocks noChangeArrowheads="1"/>
            </p:cNvSpPr>
            <p:nvPr/>
          </p:nvSpPr>
          <p:spPr bwMode="auto">
            <a:xfrm>
              <a:off x="3312" y="1526"/>
              <a:ext cx="912" cy="384"/>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A Ready?</a:t>
              </a:r>
              <a:endParaRPr lang="en-AU" sz="1600" b="0">
                <a:solidFill>
                  <a:schemeClr val="tx2"/>
                </a:solidFill>
              </a:endParaRPr>
            </a:p>
          </p:txBody>
        </p:sp>
        <p:sp>
          <p:nvSpPr>
            <p:cNvPr id="10248" name="Rectangle 8"/>
            <p:cNvSpPr>
              <a:spLocks noChangeArrowheads="1"/>
            </p:cNvSpPr>
            <p:nvPr/>
          </p:nvSpPr>
          <p:spPr bwMode="auto">
            <a:xfrm>
              <a:off x="4609" y="1556"/>
              <a:ext cx="816" cy="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Exchange </a:t>
              </a:r>
              <a:br>
                <a:rPr lang="en-US" sz="1600" b="0">
                  <a:solidFill>
                    <a:schemeClr val="tx2"/>
                  </a:solidFill>
                </a:rPr>
              </a:br>
              <a:r>
                <a:rPr lang="en-US" sz="1600" b="0">
                  <a:solidFill>
                    <a:schemeClr val="tx2"/>
                  </a:solidFill>
                </a:rPr>
                <a:t>data with A</a:t>
              </a:r>
              <a:endParaRPr lang="en-AU" sz="1600" b="0">
                <a:solidFill>
                  <a:schemeClr val="tx2"/>
                </a:solidFill>
              </a:endParaRPr>
            </a:p>
          </p:txBody>
        </p:sp>
        <p:sp>
          <p:nvSpPr>
            <p:cNvPr id="10249" name="Line 9"/>
            <p:cNvSpPr>
              <a:spLocks noChangeShapeType="1"/>
            </p:cNvSpPr>
            <p:nvPr/>
          </p:nvSpPr>
          <p:spPr bwMode="auto">
            <a:xfrm>
              <a:off x="4224" y="1718"/>
              <a:ext cx="3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250" name="Line 10"/>
            <p:cNvSpPr>
              <a:spLocks noChangeShapeType="1"/>
            </p:cNvSpPr>
            <p:nvPr/>
          </p:nvSpPr>
          <p:spPr bwMode="auto">
            <a:xfrm>
              <a:off x="3762" y="1912"/>
              <a:ext cx="0" cy="2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251" name="Rectangle 11"/>
            <p:cNvSpPr>
              <a:spLocks noChangeArrowheads="1"/>
            </p:cNvSpPr>
            <p:nvPr/>
          </p:nvSpPr>
          <p:spPr bwMode="auto">
            <a:xfrm>
              <a:off x="4176" y="1498"/>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0">
                  <a:solidFill>
                    <a:schemeClr val="tx2"/>
                  </a:solidFill>
                </a:rPr>
                <a:t>Yes</a:t>
              </a:r>
              <a:endParaRPr lang="en-AU" sz="1600" b="0">
                <a:solidFill>
                  <a:schemeClr val="tx2"/>
                </a:solidFill>
              </a:endParaRPr>
            </a:p>
          </p:txBody>
        </p:sp>
        <p:sp>
          <p:nvSpPr>
            <p:cNvPr id="10252" name="Rectangle 12"/>
            <p:cNvSpPr>
              <a:spLocks noChangeArrowheads="1"/>
            </p:cNvSpPr>
            <p:nvPr/>
          </p:nvSpPr>
          <p:spPr bwMode="auto">
            <a:xfrm>
              <a:off x="3483" y="1874"/>
              <a:ext cx="3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AU" sz="1600" b="0">
                  <a:solidFill>
                    <a:schemeClr val="tx2"/>
                  </a:solidFill>
                </a:rPr>
                <a:t>No</a:t>
              </a:r>
            </a:p>
          </p:txBody>
        </p:sp>
        <p:sp>
          <p:nvSpPr>
            <p:cNvPr id="10253" name="AutoShape 14"/>
            <p:cNvSpPr>
              <a:spLocks noChangeArrowheads="1"/>
            </p:cNvSpPr>
            <p:nvPr/>
          </p:nvSpPr>
          <p:spPr bwMode="auto">
            <a:xfrm>
              <a:off x="3312" y="2189"/>
              <a:ext cx="912" cy="384"/>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B Ready?</a:t>
              </a:r>
              <a:endParaRPr lang="en-AU" sz="1600" b="0">
                <a:solidFill>
                  <a:schemeClr val="tx2"/>
                </a:solidFill>
              </a:endParaRPr>
            </a:p>
          </p:txBody>
        </p:sp>
        <p:sp>
          <p:nvSpPr>
            <p:cNvPr id="10254" name="Rectangle 15"/>
            <p:cNvSpPr>
              <a:spLocks noChangeArrowheads="1"/>
            </p:cNvSpPr>
            <p:nvPr/>
          </p:nvSpPr>
          <p:spPr bwMode="auto">
            <a:xfrm>
              <a:off x="4609" y="2219"/>
              <a:ext cx="816" cy="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Exchange </a:t>
              </a:r>
              <a:br>
                <a:rPr lang="en-US" sz="1600" b="0">
                  <a:solidFill>
                    <a:schemeClr val="tx2"/>
                  </a:solidFill>
                </a:rPr>
              </a:br>
              <a:r>
                <a:rPr lang="en-US" sz="1600" b="0">
                  <a:solidFill>
                    <a:schemeClr val="tx2"/>
                  </a:solidFill>
                </a:rPr>
                <a:t>data with B</a:t>
              </a:r>
              <a:endParaRPr lang="en-AU" sz="1600" b="0">
                <a:solidFill>
                  <a:schemeClr val="tx2"/>
                </a:solidFill>
              </a:endParaRPr>
            </a:p>
          </p:txBody>
        </p:sp>
        <p:sp>
          <p:nvSpPr>
            <p:cNvPr id="10255" name="Line 16"/>
            <p:cNvSpPr>
              <a:spLocks noChangeShapeType="1"/>
            </p:cNvSpPr>
            <p:nvPr/>
          </p:nvSpPr>
          <p:spPr bwMode="auto">
            <a:xfrm>
              <a:off x="4224" y="2381"/>
              <a:ext cx="3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256" name="Line 17"/>
            <p:cNvSpPr>
              <a:spLocks noChangeShapeType="1"/>
            </p:cNvSpPr>
            <p:nvPr/>
          </p:nvSpPr>
          <p:spPr bwMode="auto">
            <a:xfrm>
              <a:off x="3762" y="2575"/>
              <a:ext cx="0" cy="2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257" name="Rectangle 18"/>
            <p:cNvSpPr>
              <a:spLocks noChangeArrowheads="1"/>
            </p:cNvSpPr>
            <p:nvPr/>
          </p:nvSpPr>
          <p:spPr bwMode="auto">
            <a:xfrm>
              <a:off x="4176" y="2161"/>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0">
                  <a:solidFill>
                    <a:schemeClr val="tx2"/>
                  </a:solidFill>
                </a:rPr>
                <a:t>Yes</a:t>
              </a:r>
              <a:endParaRPr lang="en-AU" sz="1600" b="0">
                <a:solidFill>
                  <a:schemeClr val="tx2"/>
                </a:solidFill>
              </a:endParaRPr>
            </a:p>
          </p:txBody>
        </p:sp>
        <p:sp>
          <p:nvSpPr>
            <p:cNvPr id="10258" name="Rectangle 19"/>
            <p:cNvSpPr>
              <a:spLocks noChangeArrowheads="1"/>
            </p:cNvSpPr>
            <p:nvPr/>
          </p:nvSpPr>
          <p:spPr bwMode="auto">
            <a:xfrm>
              <a:off x="3484" y="2537"/>
              <a:ext cx="3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AU" sz="1600" b="0">
                  <a:solidFill>
                    <a:schemeClr val="tx2"/>
                  </a:solidFill>
                </a:rPr>
                <a:t>No</a:t>
              </a:r>
            </a:p>
          </p:txBody>
        </p:sp>
        <p:sp>
          <p:nvSpPr>
            <p:cNvPr id="10259" name="AutoShape 21"/>
            <p:cNvSpPr>
              <a:spLocks noChangeArrowheads="1"/>
            </p:cNvSpPr>
            <p:nvPr/>
          </p:nvSpPr>
          <p:spPr bwMode="auto">
            <a:xfrm>
              <a:off x="3312" y="2865"/>
              <a:ext cx="912" cy="384"/>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C Ready?</a:t>
              </a:r>
              <a:endParaRPr lang="en-AU" sz="1600" b="0">
                <a:solidFill>
                  <a:schemeClr val="tx2"/>
                </a:solidFill>
              </a:endParaRPr>
            </a:p>
          </p:txBody>
        </p:sp>
        <p:sp>
          <p:nvSpPr>
            <p:cNvPr id="10260" name="Rectangle 22"/>
            <p:cNvSpPr>
              <a:spLocks noChangeArrowheads="1"/>
            </p:cNvSpPr>
            <p:nvPr/>
          </p:nvSpPr>
          <p:spPr bwMode="auto">
            <a:xfrm>
              <a:off x="4609" y="2895"/>
              <a:ext cx="816" cy="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Exchange </a:t>
              </a:r>
              <a:br>
                <a:rPr lang="en-US" sz="1600" b="0">
                  <a:solidFill>
                    <a:schemeClr val="tx2"/>
                  </a:solidFill>
                </a:rPr>
              </a:br>
              <a:r>
                <a:rPr lang="en-US" sz="1600" b="0">
                  <a:solidFill>
                    <a:schemeClr val="tx2"/>
                  </a:solidFill>
                </a:rPr>
                <a:t>data with C</a:t>
              </a:r>
              <a:endParaRPr lang="en-AU" sz="1600" b="0">
                <a:solidFill>
                  <a:schemeClr val="tx2"/>
                </a:solidFill>
              </a:endParaRPr>
            </a:p>
          </p:txBody>
        </p:sp>
        <p:sp>
          <p:nvSpPr>
            <p:cNvPr id="10261" name="Line 23"/>
            <p:cNvSpPr>
              <a:spLocks noChangeShapeType="1"/>
            </p:cNvSpPr>
            <p:nvPr/>
          </p:nvSpPr>
          <p:spPr bwMode="auto">
            <a:xfrm>
              <a:off x="4224" y="3057"/>
              <a:ext cx="3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262" name="Line 24"/>
            <p:cNvSpPr>
              <a:spLocks noChangeShapeType="1"/>
            </p:cNvSpPr>
            <p:nvPr/>
          </p:nvSpPr>
          <p:spPr bwMode="auto">
            <a:xfrm>
              <a:off x="3762" y="3251"/>
              <a:ext cx="0" cy="1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263" name="Rectangle 25"/>
            <p:cNvSpPr>
              <a:spLocks noChangeArrowheads="1"/>
            </p:cNvSpPr>
            <p:nvPr/>
          </p:nvSpPr>
          <p:spPr bwMode="auto">
            <a:xfrm>
              <a:off x="4176" y="2837"/>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0">
                  <a:solidFill>
                    <a:schemeClr val="tx2"/>
                  </a:solidFill>
                </a:rPr>
                <a:t>Yes</a:t>
              </a:r>
              <a:endParaRPr lang="en-AU" sz="1600" b="0">
                <a:solidFill>
                  <a:schemeClr val="tx2"/>
                </a:solidFill>
              </a:endParaRPr>
            </a:p>
          </p:txBody>
        </p:sp>
        <p:sp>
          <p:nvSpPr>
            <p:cNvPr id="10264" name="Rectangle 26"/>
            <p:cNvSpPr>
              <a:spLocks noChangeArrowheads="1"/>
            </p:cNvSpPr>
            <p:nvPr/>
          </p:nvSpPr>
          <p:spPr bwMode="auto">
            <a:xfrm>
              <a:off x="3496" y="3206"/>
              <a:ext cx="3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AU" sz="1600" b="0">
                  <a:solidFill>
                    <a:schemeClr val="tx2"/>
                  </a:solidFill>
                </a:rPr>
                <a:t>No</a:t>
              </a:r>
            </a:p>
          </p:txBody>
        </p:sp>
        <p:cxnSp>
          <p:nvCxnSpPr>
            <p:cNvPr id="10265" name="AutoShape 27"/>
            <p:cNvCxnSpPr>
              <a:cxnSpLocks noChangeShapeType="1"/>
              <a:stCxn id="10260" idx="3"/>
            </p:cNvCxnSpPr>
            <p:nvPr/>
          </p:nvCxnSpPr>
          <p:spPr bwMode="auto">
            <a:xfrm flipH="1">
              <a:off x="3072" y="3056"/>
              <a:ext cx="2353" cy="390"/>
            </a:xfrm>
            <a:prstGeom prst="bentConnector3">
              <a:avLst>
                <a:gd name="adj1" fmla="val -612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0266" name="AutoShape 28"/>
            <p:cNvCxnSpPr>
              <a:cxnSpLocks noChangeShapeType="1"/>
            </p:cNvCxnSpPr>
            <p:nvPr/>
          </p:nvCxnSpPr>
          <p:spPr bwMode="auto">
            <a:xfrm rot="-5400000">
              <a:off x="2352" y="2102"/>
              <a:ext cx="2064" cy="624"/>
            </a:xfrm>
            <a:prstGeom prst="bentConnector3">
              <a:avLst>
                <a:gd name="adj1" fmla="val 1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267" name="Line 29"/>
            <p:cNvSpPr>
              <a:spLocks noChangeShapeType="1"/>
            </p:cNvSpPr>
            <p:nvPr/>
          </p:nvSpPr>
          <p:spPr bwMode="auto">
            <a:xfrm>
              <a:off x="5418" y="1708"/>
              <a:ext cx="1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268" name="Line 30"/>
            <p:cNvSpPr>
              <a:spLocks noChangeShapeType="1"/>
            </p:cNvSpPr>
            <p:nvPr/>
          </p:nvSpPr>
          <p:spPr bwMode="auto">
            <a:xfrm>
              <a:off x="5572" y="1708"/>
              <a:ext cx="0" cy="13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269" name="Line 31"/>
            <p:cNvSpPr>
              <a:spLocks noChangeShapeType="1"/>
            </p:cNvSpPr>
            <p:nvPr/>
          </p:nvSpPr>
          <p:spPr bwMode="auto">
            <a:xfrm>
              <a:off x="5418" y="2371"/>
              <a:ext cx="1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t>7.3 </a:t>
            </a:r>
            <a:r>
              <a:rPr lang="en-US" dirty="0" err="1"/>
              <a:t>Ngắt</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ngắt</a:t>
            </a:r>
            <a:endParaRPr lang="en-AU" dirty="0"/>
          </a:p>
        </p:txBody>
      </p:sp>
      <p:sp>
        <p:nvSpPr>
          <p:cNvPr id="11267" name="Rectangle 3"/>
          <p:cNvSpPr>
            <a:spLocks noGrp="1" noChangeArrowheads="1"/>
          </p:cNvSpPr>
          <p:nvPr>
            <p:ph type="body" idx="1"/>
          </p:nvPr>
        </p:nvSpPr>
        <p:spPr/>
        <p:txBody>
          <a:bodyPr/>
          <a:lstStyle/>
          <a:p>
            <a:pPr eaLnBrk="1" hangingPunct="1">
              <a:lnSpc>
                <a:spcPct val="90000"/>
              </a:lnSpc>
            </a:pPr>
            <a:r>
              <a:rPr lang="en-US"/>
              <a:t>Ngắt là gì?</a:t>
            </a:r>
          </a:p>
          <a:p>
            <a:pPr lvl="1" eaLnBrk="1" hangingPunct="1">
              <a:lnSpc>
                <a:spcPct val="90000"/>
              </a:lnSpc>
            </a:pPr>
            <a:r>
              <a:rPr lang="en-US" sz="2000"/>
              <a:t>Ngắt (Interrupt) là một sự kiện mà CPU tạm dừng thực hiện một chương trình để thực hiện một đoạn chương trình khác theo yêu cầu từ bên ngoài;</a:t>
            </a:r>
          </a:p>
          <a:p>
            <a:pPr lvl="1" eaLnBrk="1" hangingPunct="1">
              <a:lnSpc>
                <a:spcPct val="90000"/>
              </a:lnSpc>
            </a:pPr>
            <a:r>
              <a:rPr lang="en-US" sz="2000"/>
              <a:t>Thông thường các yêu cầu từ bên ngoài thường xuất phát từ các thiết bị vào ra. Các yêu cầu này gọi là các yêu cầu ngắt;</a:t>
            </a:r>
          </a:p>
          <a:p>
            <a:pPr lvl="1" eaLnBrk="1" hangingPunct="1">
              <a:lnSpc>
                <a:spcPct val="90000"/>
              </a:lnSpc>
            </a:pPr>
            <a:r>
              <a:rPr lang="en-US" sz="2000"/>
              <a:t>Đoạn chương trình CPU thực hiện trong thời gian ngắt được gọi là chương trình con phục vụ ngắt (CTCPVN).</a:t>
            </a:r>
          </a:p>
          <a:p>
            <a:pPr eaLnBrk="1" hangingPunct="1">
              <a:lnSpc>
                <a:spcPct val="90000"/>
              </a:lnSpc>
            </a:pPr>
            <a:r>
              <a:rPr lang="en-US"/>
              <a:t>Các CTCPVN là các đoạn chương trình:</a:t>
            </a:r>
          </a:p>
          <a:p>
            <a:pPr lvl="1" eaLnBrk="1" hangingPunct="1">
              <a:lnSpc>
                <a:spcPct val="90000"/>
              </a:lnSpc>
            </a:pPr>
            <a:r>
              <a:rPr lang="en-US" sz="2000"/>
              <a:t>Được viết sẵn và lưu trong ROM; </a:t>
            </a:r>
          </a:p>
          <a:p>
            <a:pPr lvl="1" eaLnBrk="1" hangingPunct="1">
              <a:lnSpc>
                <a:spcPct val="90000"/>
              </a:lnSpc>
            </a:pPr>
            <a:r>
              <a:rPr lang="en-US" sz="2000"/>
              <a:t>Mỗi CTCPVN có nhiệm vụ riêng và thường là đảm nhiệm việc trao đổi dữ liệu với thiết bị vào ra.</a:t>
            </a:r>
          </a:p>
          <a:p>
            <a:pPr eaLnBrk="1" hangingPunct="1">
              <a:lnSpc>
                <a:spcPct val="90000"/>
              </a:lnSpc>
            </a:pPr>
            <a:r>
              <a:rPr lang="en-US"/>
              <a:t>Khi nào CPU kiểm tra và xử lý ngắt: CPU kiểm tra yêu cầu ngắt tại chu kỳ đồng hồ cuối cùng của chu kỳ lệnh.</a:t>
            </a:r>
            <a:endParaRPr lang="en-AU"/>
          </a:p>
        </p:txBody>
      </p:sp>
    </p:spTree>
  </p:cSld>
  <p:clrMapOvr>
    <a:masterClrMapping/>
  </p:clrMapOvr>
</p:sld>
</file>

<file path=ppt/theme/theme1.xml><?xml version="1.0" encoding="utf-8"?>
<a:theme xmlns:a="http://schemas.openxmlformats.org/drawingml/2006/main" name="213TGp_natural_light_v2">
  <a:themeElements>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213TGp_natural_light_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213TGp_natural_light_v2</Template>
  <TotalTime>7228</TotalTime>
  <Words>3554</Words>
  <Application>Microsoft Office PowerPoint</Application>
  <PresentationFormat>On-screen Show (4:3)</PresentationFormat>
  <Paragraphs>343</Paragraphs>
  <Slides>43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Wingdings</vt:lpstr>
      <vt:lpstr>213TGp_natural_light_v2</vt:lpstr>
      <vt:lpstr>PowerPoint Presentation</vt:lpstr>
      <vt:lpstr>NỘI DUNG</vt:lpstr>
      <vt:lpstr>7.1. Giới thiệu các phương pháp vào ra dữ liệu</vt:lpstr>
      <vt:lpstr>7.1. Giới thiệu các phương pháp vào ra dữ liệu</vt:lpstr>
      <vt:lpstr>7.2. Vào ra bằng thăm dò</vt:lpstr>
      <vt:lpstr>7.2. Vào ra bằng thăm dò</vt:lpstr>
      <vt:lpstr>7.2. Vào ra bằng thăm dò – không ưu tiên</vt:lpstr>
      <vt:lpstr>7.2. Vào ra bằng thăm dò – có ưu tiên</vt:lpstr>
      <vt:lpstr>7.3 Ngắt và xử lý ngắt</vt:lpstr>
      <vt:lpstr>7.3 Ngắt và xử lý ngắt</vt:lpstr>
      <vt:lpstr>7.3 Ngắt và xử lý ngắt</vt:lpstr>
      <vt:lpstr>7.3 Ngắt và xử lý ngắt – Bảng vector ngắt</vt:lpstr>
      <vt:lpstr>7.3 Ngắt và xử lý ngắt – Bảng vector ngắt</vt:lpstr>
      <vt:lpstr>7.3 Ngắt và xử lý ngắt – Chu trình xử lý ngắt</vt:lpstr>
      <vt:lpstr>7.3 Ngắt và xử lý ngắt – Chu trình xử lý ngắt</vt:lpstr>
      <vt:lpstr>7.3 Vào ra bằng ngắt – Chu trình vào ra bằng ngắt</vt:lpstr>
      <vt:lpstr>7.3 Vào ra bằng ngắt – Chu trình vào ra bằng ngắt</vt:lpstr>
      <vt:lpstr>7.3 Vào ra bằng ngắt – Ưu và nhược điểm</vt:lpstr>
      <vt:lpstr>7.3 Mạch điều khiển ngắt 8259A</vt:lpstr>
      <vt:lpstr>7.3 PIC 8259A – Sơ đồ chân và các tín hiệu</vt:lpstr>
      <vt:lpstr>7.3 PIC 8259A – Sơ đồ khối</vt:lpstr>
      <vt:lpstr>7.3 PIC 8259A – Sơ đồ khối</vt:lpstr>
      <vt:lpstr>7.3 PIC 8259A – Sơ đồ khối</vt:lpstr>
      <vt:lpstr>7.3 PIC 8259A – Ghép nối với CPU </vt:lpstr>
      <vt:lpstr>7.3 PIC 8259A – Ghép nối nhiều tầng với CPU </vt:lpstr>
      <vt:lpstr>7.3 Lập trình cho PIC 8259A</vt:lpstr>
      <vt:lpstr>7.3 L.trình PIC 8259A – Xác lập chế độ làm việc</vt:lpstr>
      <vt:lpstr>7.3 Lập trình PIC 8259A – ICW1</vt:lpstr>
      <vt:lpstr>7.3 Lập trình PIC 8259A – ICW2</vt:lpstr>
      <vt:lpstr>7.3 Lập trình PIC 8259A – ICW2</vt:lpstr>
      <vt:lpstr>7.3 Lập trình PIC 8259A – ICW3</vt:lpstr>
      <vt:lpstr>7.3 Lập trình PIC 8259A – ICW4</vt:lpstr>
      <vt:lpstr>7.3 Lập trình PIC 8259A – Ví dụ</vt:lpstr>
      <vt:lpstr>7.3 Lập trình PIC 8259A – OCW1</vt:lpstr>
      <vt:lpstr>7.3 Lập trình PIC 8259A – OCW2</vt:lpstr>
      <vt:lpstr>7.3 PIC 8259 – Trình tự xử lý các sự kiện</vt:lpstr>
      <vt:lpstr>7.4 Vào ra bằng DMA – Giới thiệu</vt:lpstr>
      <vt:lpstr>7.4 Vào ra bằng DMA – Giới thiệu</vt:lpstr>
      <vt:lpstr>7.4 Vào ra bằng DMA – Hệ VXL với DMAC</vt:lpstr>
      <vt:lpstr>7.4 Vào ra bằng DMA – Chu trình vào ra bằng DMA</vt:lpstr>
      <vt:lpstr>7.4 Vào ra bằng DMA – Ưu và nhược điểm</vt:lpstr>
      <vt:lpstr>7.4 Mạch điều khiển DMA 8237</vt:lpstr>
      <vt:lpstr>7.4 Các tín hiệu của 8237</vt:lpstr>
    </vt:vector>
  </TitlesOfParts>
  <Company>PTIT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Hoang Minh</dc:creator>
  <cp:lastModifiedBy>Phạm Văn Cường (VinAI-NC-TGMT)</cp:lastModifiedBy>
  <cp:revision>178</cp:revision>
  <dcterms:created xsi:type="dcterms:W3CDTF">2008-09-11T07:24:50Z</dcterms:created>
  <dcterms:modified xsi:type="dcterms:W3CDTF">2022-10-26T09:45:24Z</dcterms:modified>
</cp:coreProperties>
</file>