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embeddedFontLst>
    <p:embeddedFont>
      <p:font typeface="AppleSDGothicNeoEB00" panose="02000503000000000000" pitchFamily="2" charset="-127"/>
      <p:regular r:id="rId17"/>
    </p:embeddedFont>
    <p:embeddedFont>
      <p:font typeface="Malgun Gothic" panose="020B0503020000020004" pitchFamily="50" charset="-127"/>
      <p:regular r:id="rId18"/>
      <p:bold r:id="rId19"/>
    </p:embeddedFont>
    <p:embeddedFont>
      <p:font typeface="Impact" panose="020B0806030902050204" pitchFamily="34" charset="0"/>
      <p:regular r:id="rId20"/>
    </p:embeddedFont>
    <p:embeddedFont>
      <p:font typeface="SB 어그로 Medium" panose="02020603020101020101" pitchFamily="18" charset="-127"/>
      <p:regular r:id="rId21"/>
    </p:embeddedFont>
    <p:embeddedFont>
      <p:font typeface="SB 어그로 Bold" panose="02020603020101020101" pitchFamily="18" charset="-127"/>
      <p:regular r:id="rId22"/>
    </p:embeddedFont>
    <p:embeddedFont>
      <p:font typeface="AppleSDGothicNeoL00" panose="02000503000000000000" pitchFamily="2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AppleSDGothicNeoB00" panose="02000503000000000000" pitchFamily="2" charset="-127"/>
      <p:regular r:id="rId26"/>
    </p:embeddedFont>
    <p:embeddedFont>
      <p:font typeface="AppleSDGothicNeoM00" panose="02000503000000000000" pitchFamily="2" charset="-127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82240"/>
    <a:srgbClr val="F0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9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8-49EF-8B9A-C8DBA5D8E5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F58-49EF-8B9A-C8DBA5D8E51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8-49EF-8B9A-C8DBA5D8E51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F58-49EF-8B9A-C8DBA5D8E51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F58-49EF-8B9A-C8DBA5D8E5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54.4</c:v>
                </c:pt>
                <c:pt idx="1">
                  <c:v>73.599999999999994</c:v>
                </c:pt>
                <c:pt idx="2">
                  <c:v>60</c:v>
                </c:pt>
                <c:pt idx="3">
                  <c:v>88</c:v>
                </c:pt>
                <c:pt idx="4">
                  <c:v>101.6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8-49EF-8B9A-C8DBA5D8E5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7369391"/>
        <c:axId val="287368559"/>
      </c:barChart>
      <c:catAx>
        <c:axId val="28736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7368559"/>
        <c:crosses val="autoZero"/>
        <c:auto val="1"/>
        <c:lblAlgn val="ctr"/>
        <c:lblOffset val="100"/>
        <c:noMultiLvlLbl val="0"/>
      </c:catAx>
      <c:valAx>
        <c:axId val="2873685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8736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A8-4EC6-A7BD-D3AF0947A5F7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AA8-4EC6-A7BD-D3AF0947A5F7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8-4EC6-A7BD-D3AF0947A5F7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AA8-4EC6-A7BD-D3AF0947A5F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5AA8-4EC6-A7BD-D3AF0947A5F7}"/>
                </c:ext>
              </c:extLst>
            </c:dLbl>
            <c:dLbl>
              <c:idx val="1"/>
              <c:layout>
                <c:manualLayout>
                  <c:x val="0.19510524229260975"/>
                  <c:y val="-0.104499236457477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4-5AA8-4EC6-A7BD-D3AF0947A5F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altLang="ko-KR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5AA8-4EC6-A7BD-D3AF0947A5F7}"/>
                </c:ext>
              </c:extLst>
            </c:dLbl>
            <c:dLbl>
              <c:idx val="3"/>
              <c:layout>
                <c:manualLayout>
                  <c:x val="7.4487671904994279E-2"/>
                  <c:y val="0.115953596827270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  <c:ext xmlns:c16="http://schemas.microsoft.com/office/drawing/2014/chart" uri="{C3380CC4-5D6E-409C-BE32-E72D297353CC}">
                  <c16:uniqueId val="{00000002-5AA8-4EC6-A7BD-D3AF0947A5F7}"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불쾌함을 느낀적이 있다</c:v>
                </c:pt>
                <c:pt idx="1">
                  <c:v>가끔 어려움을 느낀다</c:v>
                </c:pt>
                <c:pt idx="2">
                  <c:v>잘 모르겠다</c:v>
                </c:pt>
                <c:pt idx="3">
                  <c:v>어려움이 없다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A8-4EC6-A7BD-D3AF0947A5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CAAD8-FB35-4F89-B07C-5E95FBA61C21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AC89-4B13-46CC-86E7-747C5A1B7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4800A09-BA8A-4C9F-982F-FE9189DE70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5A569D-84FF-4E40-B559-5E2DCA8E7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012" y="2667785"/>
            <a:ext cx="6227976" cy="842177"/>
          </a:xfrm>
        </p:spPr>
        <p:txBody>
          <a:bodyPr anchor="b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7E1C335-15E1-4BD4-8FAB-A444062D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012" y="3602038"/>
            <a:ext cx="6227976" cy="69658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5422A06E-ED7D-4325-8DAF-64DDD0B29E1A}"/>
              </a:ext>
            </a:extLst>
          </p:cNvPr>
          <p:cNvSpPr/>
          <p:nvPr userDrawn="1"/>
        </p:nvSpPr>
        <p:spPr>
          <a:xfrm>
            <a:off x="-800100" y="0"/>
            <a:ext cx="3979772" cy="6858000"/>
          </a:xfrm>
          <a:prstGeom prst="flowChartInputOutput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BB398B05-05E3-48FF-A3B9-DC963D6D0D4C}"/>
              </a:ext>
            </a:extLst>
          </p:cNvPr>
          <p:cNvSpPr/>
          <p:nvPr userDrawn="1"/>
        </p:nvSpPr>
        <p:spPr>
          <a:xfrm>
            <a:off x="9012328" y="0"/>
            <a:ext cx="3979772" cy="6858000"/>
          </a:xfrm>
          <a:prstGeom prst="flowChartInputOutput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1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610822"/>
            <a:ext cx="2810607" cy="305557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2208" y="6492875"/>
            <a:ext cx="389792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fld id="{74BA8DBE-78BF-4DF4-BD0E-BA0F2B0E27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59618D-DD31-410E-83B0-3EC7957F478D}"/>
              </a:ext>
            </a:extLst>
          </p:cNvPr>
          <p:cNvSpPr/>
          <p:nvPr userDrawn="1"/>
        </p:nvSpPr>
        <p:spPr>
          <a:xfrm>
            <a:off x="369278" y="0"/>
            <a:ext cx="61546" cy="6858000"/>
          </a:xfrm>
          <a:prstGeom prst="rect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610822"/>
            <a:ext cx="2810607" cy="305557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59618D-DD31-410E-83B0-3EC7957F478D}"/>
              </a:ext>
            </a:extLst>
          </p:cNvPr>
          <p:cNvSpPr/>
          <p:nvPr userDrawn="1"/>
        </p:nvSpPr>
        <p:spPr>
          <a:xfrm>
            <a:off x="369278" y="0"/>
            <a:ext cx="61546" cy="6858000"/>
          </a:xfrm>
          <a:prstGeom prst="rect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B99581-87D0-4F56-9133-23BC1B79CFFB}"/>
              </a:ext>
            </a:extLst>
          </p:cNvPr>
          <p:cNvSpPr/>
          <p:nvPr userDrawn="1"/>
        </p:nvSpPr>
        <p:spPr>
          <a:xfrm>
            <a:off x="3634153" y="0"/>
            <a:ext cx="855784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051602-3752-47F3-90B1-BC33ED4E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208" y="6492875"/>
            <a:ext cx="389792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fld id="{74BA8DBE-78BF-4DF4-BD0E-BA0F2B0E2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3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610822"/>
            <a:ext cx="2810607" cy="305557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7054" y="6365143"/>
            <a:ext cx="389792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fld id="{74BA8DBE-78BF-4DF4-BD0E-BA0F2B0E27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59618D-DD31-410E-83B0-3EC7957F478D}"/>
              </a:ext>
            </a:extLst>
          </p:cNvPr>
          <p:cNvSpPr/>
          <p:nvPr userDrawn="1"/>
        </p:nvSpPr>
        <p:spPr>
          <a:xfrm>
            <a:off x="369278" y="0"/>
            <a:ext cx="61546" cy="6858000"/>
          </a:xfrm>
          <a:prstGeom prst="rect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길, 장면, 도로, 고속도로이(가) 표시된 사진&#10;&#10;자동 생성된 설명">
            <a:extLst>
              <a:ext uri="{FF2B5EF4-FFF2-40B4-BE49-F238E27FC236}">
                <a16:creationId xmlns:a16="http://schemas.microsoft.com/office/drawing/2014/main" id="{7C309488-FE92-4DEC-B112-F4566A2E65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9" r="24087"/>
          <a:stretch/>
        </p:blipFill>
        <p:spPr>
          <a:xfrm>
            <a:off x="9381393" y="0"/>
            <a:ext cx="2810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610822"/>
            <a:ext cx="2810607" cy="305557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7054" y="6365143"/>
            <a:ext cx="389792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fld id="{74BA8DBE-78BF-4DF4-BD0E-BA0F2B0E27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실외, 장면, 도로, 길이(가) 표시된 사진&#10;&#10;자동 생성된 설명">
            <a:extLst>
              <a:ext uri="{FF2B5EF4-FFF2-40B4-BE49-F238E27FC236}">
                <a16:creationId xmlns:a16="http://schemas.microsoft.com/office/drawing/2014/main" id="{21A067D8-2D4F-4436-A8DA-6CF0943A9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8" b="6093"/>
          <a:stretch/>
        </p:blipFill>
        <p:spPr>
          <a:xfrm>
            <a:off x="4598" y="4159249"/>
            <a:ext cx="12201960" cy="26987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A4E85F-8063-4DA4-B09B-F65526C769D8}"/>
              </a:ext>
            </a:extLst>
          </p:cNvPr>
          <p:cNvSpPr/>
          <p:nvPr userDrawn="1"/>
        </p:nvSpPr>
        <p:spPr>
          <a:xfrm>
            <a:off x="369278" y="0"/>
            <a:ext cx="61546" cy="6858000"/>
          </a:xfrm>
          <a:prstGeom prst="rect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0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6FDCD3D-A590-49E8-B165-5ABB72D5A61D}"/>
              </a:ext>
            </a:extLst>
          </p:cNvPr>
          <p:cNvGrpSpPr/>
          <p:nvPr userDrawn="1"/>
        </p:nvGrpSpPr>
        <p:grpSpPr>
          <a:xfrm>
            <a:off x="12700" y="-304800"/>
            <a:ext cx="12866389" cy="7405116"/>
            <a:chOff x="-259938" y="-610386"/>
            <a:chExt cx="14413584" cy="829558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99B846F-8780-4BA1-BB4C-A1E448C77F46}"/>
                </a:ext>
              </a:extLst>
            </p:cNvPr>
            <p:cNvSpPr/>
            <p:nvPr userDrawn="1"/>
          </p:nvSpPr>
          <p:spPr>
            <a:xfrm>
              <a:off x="5858058" y="-610386"/>
              <a:ext cx="8295588" cy="829558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2">
                    <a:alpha val="79000"/>
                  </a:schemeClr>
                </a:gs>
                <a:gs pos="100000">
                  <a:schemeClr val="accent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77D4FAE-6E66-48EF-9AF2-B11642A4E740}"/>
                </a:ext>
              </a:extLst>
            </p:cNvPr>
            <p:cNvSpPr/>
            <p:nvPr userDrawn="1"/>
          </p:nvSpPr>
          <p:spPr>
            <a:xfrm>
              <a:off x="-259938" y="-610386"/>
              <a:ext cx="8295588" cy="8295588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2">
                    <a:alpha val="79000"/>
                  </a:schemeClr>
                </a:gs>
                <a:gs pos="100000">
                  <a:schemeClr val="accent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76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>
            <a:lum/>
          </a:blip>
          <a:srcRect/>
          <a:stretch>
            <a:fillRect t="-93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4800A09-BA8A-4C9F-982F-FE9189DE70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5A569D-84FF-4E40-B559-5E2DCA8E7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012" y="2667785"/>
            <a:ext cx="6227976" cy="842177"/>
          </a:xfrm>
        </p:spPr>
        <p:txBody>
          <a:bodyPr anchor="b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7E1C335-15E1-4BD4-8FAB-A444062D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012" y="3602038"/>
            <a:ext cx="6227976" cy="69658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71286D-3E6B-4612-8386-1E1059806D9A}"/>
              </a:ext>
            </a:extLst>
          </p:cNvPr>
          <p:cNvSpPr/>
          <p:nvPr userDrawn="1"/>
        </p:nvSpPr>
        <p:spPr>
          <a:xfrm>
            <a:off x="4466377" y="4472412"/>
            <a:ext cx="32592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0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4800A09-BA8A-4C9F-982F-FE9189DE70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5A569D-84FF-4E40-B559-5E2DCA8E7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012" y="2667785"/>
            <a:ext cx="6227976" cy="842177"/>
          </a:xfrm>
        </p:spPr>
        <p:txBody>
          <a:bodyPr anchor="b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7E1C335-15E1-4BD4-8FAB-A444062D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012" y="3602038"/>
            <a:ext cx="6227976" cy="69658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71286D-3E6B-4612-8386-1E1059806D9A}"/>
              </a:ext>
            </a:extLst>
          </p:cNvPr>
          <p:cNvSpPr/>
          <p:nvPr userDrawn="1"/>
        </p:nvSpPr>
        <p:spPr>
          <a:xfrm>
            <a:off x="4466377" y="4472412"/>
            <a:ext cx="32592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E94931-D4A3-49BA-91A5-DCB78F1AA833}"/>
              </a:ext>
            </a:extLst>
          </p:cNvPr>
          <p:cNvSpPr/>
          <p:nvPr userDrawn="1"/>
        </p:nvSpPr>
        <p:spPr>
          <a:xfrm>
            <a:off x="0" y="1"/>
            <a:ext cx="12192000" cy="72428"/>
          </a:xfrm>
          <a:prstGeom prst="rect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9B77E1-A77B-4E5F-93D2-E83793DCB475}"/>
              </a:ext>
            </a:extLst>
          </p:cNvPr>
          <p:cNvSpPr/>
          <p:nvPr userDrawn="1"/>
        </p:nvSpPr>
        <p:spPr>
          <a:xfrm>
            <a:off x="0" y="6785572"/>
            <a:ext cx="12192000" cy="72428"/>
          </a:xfrm>
          <a:prstGeom prst="rect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5F14FE-E63F-4C85-8D04-B4A91BC9732D}"/>
              </a:ext>
            </a:extLst>
          </p:cNvPr>
          <p:cNvCxnSpPr>
            <a:cxnSpLocks/>
          </p:cNvCxnSpPr>
          <p:nvPr userDrawn="1"/>
        </p:nvCxnSpPr>
        <p:spPr>
          <a:xfrm>
            <a:off x="307818" y="742384"/>
            <a:ext cx="32411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3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교통, 옅은, 실외, 중지이(가) 표시된 사진&#10;&#10;자동 생성된 설명">
            <a:extLst>
              <a:ext uri="{FF2B5EF4-FFF2-40B4-BE49-F238E27FC236}">
                <a16:creationId xmlns:a16="http://schemas.microsoft.com/office/drawing/2014/main" id="{505A0947-AF7D-45BF-8E54-57D41F986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419C898-B094-45F9-8457-8FFE9EFADA66}"/>
              </a:ext>
            </a:extLst>
          </p:cNvPr>
          <p:cNvGrpSpPr/>
          <p:nvPr userDrawn="1"/>
        </p:nvGrpSpPr>
        <p:grpSpPr>
          <a:xfrm>
            <a:off x="-19060" y="0"/>
            <a:ext cx="9435617" cy="6858000"/>
            <a:chOff x="1611517" y="0"/>
            <a:chExt cx="7036449" cy="6858000"/>
          </a:xfrm>
        </p:grpSpPr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99D18A9C-A12F-4F83-A8E7-C69F23A4AD62}"/>
                </a:ext>
              </a:extLst>
            </p:cNvPr>
            <p:cNvSpPr/>
            <p:nvPr userDrawn="1"/>
          </p:nvSpPr>
          <p:spPr>
            <a:xfrm>
              <a:off x="2225180" y="0"/>
              <a:ext cx="6422786" cy="6858000"/>
            </a:xfrm>
            <a:prstGeom prst="flowChartInputOutput">
              <a:avLst/>
            </a:prstGeom>
            <a:solidFill>
              <a:srgbClr val="182240">
                <a:alpha val="50196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E50F3AFF-FF87-4ACF-9D3E-0463C37FC302}"/>
                </a:ext>
              </a:extLst>
            </p:cNvPr>
            <p:cNvSpPr/>
            <p:nvPr userDrawn="1"/>
          </p:nvSpPr>
          <p:spPr>
            <a:xfrm>
              <a:off x="1611517" y="0"/>
              <a:ext cx="6422786" cy="6858000"/>
            </a:xfrm>
            <a:prstGeom prst="flowChartInputOutp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4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외, 걷기, 사람들, 활주로이(가) 표시된 사진&#10;&#10;자동 생성된 설명">
            <a:extLst>
              <a:ext uri="{FF2B5EF4-FFF2-40B4-BE49-F238E27FC236}">
                <a16:creationId xmlns:a16="http://schemas.microsoft.com/office/drawing/2014/main" id="{6FAB5276-54F6-42C8-AF94-06F00E6079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810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E1226-A7C6-4B8A-AD43-4172C43DCB8E}"/>
              </a:ext>
            </a:extLst>
          </p:cNvPr>
          <p:cNvSpPr txBox="1"/>
          <p:nvPr userDrawn="1"/>
        </p:nvSpPr>
        <p:spPr>
          <a:xfrm>
            <a:off x="5758129" y="571501"/>
            <a:ext cx="213712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accent2"/>
                </a:solidFill>
                <a:latin typeface="Impact" panose="020B0806030902050204" pitchFamily="34" charset="0"/>
              </a:rPr>
              <a:t>01</a:t>
            </a:r>
            <a:endParaRPr lang="ko-KR" altLang="en-US" sz="166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55979-1AD0-4A27-B233-83571A5EB49A}"/>
              </a:ext>
            </a:extLst>
          </p:cNvPr>
          <p:cNvSpPr txBox="1"/>
          <p:nvPr userDrawn="1"/>
        </p:nvSpPr>
        <p:spPr>
          <a:xfrm>
            <a:off x="8861813" y="571501"/>
            <a:ext cx="23952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accent2"/>
                </a:solidFill>
                <a:latin typeface="Impact" panose="020B0806030902050204" pitchFamily="34" charset="0"/>
              </a:rPr>
              <a:t>02</a:t>
            </a:r>
            <a:endParaRPr lang="ko-KR" altLang="en-US" sz="166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3FBD4-D5FC-4C61-8A19-E5F8007B2E56}"/>
              </a:ext>
            </a:extLst>
          </p:cNvPr>
          <p:cNvSpPr txBox="1"/>
          <p:nvPr userDrawn="1"/>
        </p:nvSpPr>
        <p:spPr>
          <a:xfrm>
            <a:off x="5758129" y="3481755"/>
            <a:ext cx="245451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accent2"/>
                </a:solidFill>
                <a:latin typeface="Impact" panose="020B0806030902050204" pitchFamily="34" charset="0"/>
              </a:rPr>
              <a:t>03</a:t>
            </a:r>
            <a:endParaRPr lang="ko-KR" altLang="en-US" sz="166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87D48-2E6C-467B-8353-BF203492B288}"/>
              </a:ext>
            </a:extLst>
          </p:cNvPr>
          <p:cNvSpPr txBox="1"/>
          <p:nvPr userDrawn="1"/>
        </p:nvSpPr>
        <p:spPr>
          <a:xfrm>
            <a:off x="8861813" y="3481755"/>
            <a:ext cx="238879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accent2"/>
                </a:solidFill>
                <a:latin typeface="Impact" panose="020B0806030902050204" pitchFamily="34" charset="0"/>
              </a:rPr>
              <a:t>04</a:t>
            </a:r>
            <a:endParaRPr lang="ko-KR" altLang="en-US" sz="166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EAA4E0-EE4F-429C-9308-26E47181757C}"/>
              </a:ext>
            </a:extLst>
          </p:cNvPr>
          <p:cNvSpPr/>
          <p:nvPr userDrawn="1"/>
        </p:nvSpPr>
        <p:spPr>
          <a:xfrm>
            <a:off x="5758129" y="1694380"/>
            <a:ext cx="2178092" cy="40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4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C1FBC0-1D23-417C-B092-4C4AAD9724E2}"/>
              </a:ext>
            </a:extLst>
          </p:cNvPr>
          <p:cNvSpPr/>
          <p:nvPr userDrawn="1"/>
        </p:nvSpPr>
        <p:spPr>
          <a:xfrm>
            <a:off x="8967164" y="1694380"/>
            <a:ext cx="2178092" cy="40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4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4C59FE-2808-4CE1-BDDF-6826E822FB30}"/>
              </a:ext>
            </a:extLst>
          </p:cNvPr>
          <p:cNvSpPr/>
          <p:nvPr userDrawn="1"/>
        </p:nvSpPr>
        <p:spPr>
          <a:xfrm>
            <a:off x="5565532" y="4604634"/>
            <a:ext cx="2563286" cy="40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4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61112A-DFE3-4710-BD6E-D57E93F49217}"/>
              </a:ext>
            </a:extLst>
          </p:cNvPr>
          <p:cNvSpPr/>
          <p:nvPr userDrawn="1"/>
        </p:nvSpPr>
        <p:spPr>
          <a:xfrm>
            <a:off x="8967164" y="4604634"/>
            <a:ext cx="2178092" cy="40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4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5B8333-88D8-42C0-9BAA-5FA682D57E3E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8C91E15-458F-4DD5-A8B6-31519A7B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815" y="3194721"/>
            <a:ext cx="3540369" cy="468557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800">
                <a:solidFill>
                  <a:schemeClr val="accent1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9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5B8333-88D8-42C0-9BAA-5FA682D57E3E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8C91E15-458F-4DD5-A8B6-31519A7B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4" y="3194721"/>
            <a:ext cx="4857752" cy="46855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>
            <a:noAutofit/>
          </a:bodyPr>
          <a:lstStyle>
            <a:lvl1pPr algn="ctr">
              <a:lnSpc>
                <a:spcPct val="110000"/>
              </a:lnSpc>
              <a:defRPr sz="1800">
                <a:solidFill>
                  <a:schemeClr val="accent6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795460"/>
            <a:ext cx="10515600" cy="530103"/>
          </a:xfrm>
        </p:spPr>
        <p:txBody>
          <a:bodyPr anchor="b">
            <a:normAutofit/>
          </a:bodyPr>
          <a:lstStyle>
            <a:lvl1pPr>
              <a:defRPr lang="en-US" altLang="ko-KR" sz="2400" kern="1200" dirty="0" smtClean="0">
                <a:solidFill>
                  <a:schemeClr val="accent2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2208" y="6492875"/>
            <a:ext cx="389792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fld id="{74BA8DBE-78BF-4DF4-BD0E-BA0F2B0E27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183EE7-9E11-47EB-AEA4-52DB3943D152}"/>
              </a:ext>
            </a:extLst>
          </p:cNvPr>
          <p:cNvCxnSpPr>
            <a:cxnSpLocks/>
          </p:cNvCxnSpPr>
          <p:nvPr userDrawn="1"/>
        </p:nvCxnSpPr>
        <p:spPr>
          <a:xfrm>
            <a:off x="433754" y="668215"/>
            <a:ext cx="113244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4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6" y="795460"/>
            <a:ext cx="10515600" cy="530103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02208" y="6492875"/>
            <a:ext cx="389792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fld id="{74BA8DBE-78BF-4DF4-BD0E-BA0F2B0E27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183EE7-9E11-47EB-AEA4-52DB3943D152}"/>
              </a:ext>
            </a:extLst>
          </p:cNvPr>
          <p:cNvCxnSpPr>
            <a:cxnSpLocks/>
          </p:cNvCxnSpPr>
          <p:nvPr userDrawn="1"/>
        </p:nvCxnSpPr>
        <p:spPr>
          <a:xfrm>
            <a:off x="433754" y="668215"/>
            <a:ext cx="1132449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82125" y="64484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8DBE-78BF-4DF4-BD0E-BA0F2B0E2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0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6" r:id="rId2"/>
    <p:sldLayoutId id="2147483747" r:id="rId3"/>
    <p:sldLayoutId id="2147483757" r:id="rId4"/>
    <p:sldLayoutId id="2147483758" r:id="rId5"/>
    <p:sldLayoutId id="2147483750" r:id="rId6"/>
    <p:sldLayoutId id="2147483759" r:id="rId7"/>
    <p:sldLayoutId id="2147483746" r:id="rId8"/>
    <p:sldLayoutId id="2147483762" r:id="rId9"/>
    <p:sldLayoutId id="2147483764" r:id="rId10"/>
    <p:sldLayoutId id="2147483761" r:id="rId11"/>
    <p:sldLayoutId id="2147483765" r:id="rId12"/>
    <p:sldLayoutId id="2147483766" r:id="rId13"/>
    <p:sldLayoutId id="2147483763" r:id="rId14"/>
    <p:sldLayoutId id="2147483760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0B8FE-A150-43F4-9807-87FCE3BB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600" y="3359943"/>
            <a:ext cx="3860800" cy="728663"/>
          </a:xfrm>
        </p:spPr>
        <p:txBody>
          <a:bodyPr anchor="ctr">
            <a:normAutofit fontScale="90000"/>
          </a:bodyPr>
          <a:lstStyle/>
          <a:p>
            <a:pPr algn="dist"/>
            <a:r>
              <a:rPr lang="ko-KR" altLang="en-US" dirty="0"/>
              <a:t>대한민국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모빌리티</a:t>
            </a:r>
            <a:r>
              <a:rPr lang="ko-KR" altLang="en-US" dirty="0"/>
              <a:t> 산업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분석 리포트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F9F38-7721-4345-9BBB-A3DC97962D39}"/>
              </a:ext>
            </a:extLst>
          </p:cNvPr>
          <p:cNvSpPr txBox="1"/>
          <p:nvPr/>
        </p:nvSpPr>
        <p:spPr>
          <a:xfrm>
            <a:off x="4165600" y="2593975"/>
            <a:ext cx="16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Made by Ursula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43990A-418C-4BF9-B3A6-B4446ABCC38D}"/>
              </a:ext>
            </a:extLst>
          </p:cNvPr>
          <p:cNvSpPr/>
          <p:nvPr/>
        </p:nvSpPr>
        <p:spPr>
          <a:xfrm>
            <a:off x="5892800" y="2755900"/>
            <a:ext cx="19939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4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8E11B0E-999C-41AF-9434-DDB71796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사진 배치를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활용해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더 있어 보이게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만들어봅시다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D1832-A17D-4647-8158-4022B779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DBE-78BF-4DF4-BD0E-BA0F2B0E27D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74104-2DE1-4218-B337-6E8C5D7B0536}"/>
              </a:ext>
            </a:extLst>
          </p:cNvPr>
          <p:cNvSpPr txBox="1"/>
          <p:nvPr/>
        </p:nvSpPr>
        <p:spPr>
          <a:xfrm>
            <a:off x="651363" y="334479"/>
            <a:ext cx="138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Mobility Trend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C0BD6-E62F-4847-A4B2-0542A4AA37EB}"/>
              </a:ext>
            </a:extLst>
          </p:cNvPr>
          <p:cNvSpPr txBox="1"/>
          <p:nvPr/>
        </p:nvSpPr>
        <p:spPr>
          <a:xfrm>
            <a:off x="627185" y="2856363"/>
            <a:ext cx="2662553" cy="1620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세상에 저렇게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차들이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/>
            </a:r>
            <a:b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</a:b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지천에 널리고 깔렸는데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/>
            </a:r>
            <a:b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</a:b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나의 차는 도대체 어디에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아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100" dirty="0" err="1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캐스퍼가</a:t>
            </a: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너무나도 사고 싶지만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/>
            </a:r>
            <a:b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</a:b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그래도 한 번 참는다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기념으로 저는 오늘 치킨을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/>
            </a:r>
            <a:b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</a:br>
            <a:r>
              <a:rPr lang="ko-KR" altLang="en-US" sz="1100" dirty="0" err="1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사먹을건데</a:t>
            </a: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무슨 브랜드로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100" dirty="0" err="1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사먹을까요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12106-5874-4F48-A2DD-F6EDB71BD993}"/>
              </a:ext>
            </a:extLst>
          </p:cNvPr>
          <p:cNvSpPr txBox="1"/>
          <p:nvPr/>
        </p:nvSpPr>
        <p:spPr>
          <a:xfrm>
            <a:off x="651363" y="2548586"/>
            <a:ext cx="138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KIA vs Hyundai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9" name="그림 8" descr="장면, 길, 도로, 하늘이(가) 표시된 사진&#10;&#10;자동 생성된 설명">
            <a:extLst>
              <a:ext uri="{FF2B5EF4-FFF2-40B4-BE49-F238E27FC236}">
                <a16:creationId xmlns:a16="http://schemas.microsoft.com/office/drawing/2014/main" id="{5C61967D-697C-4127-8F75-B442F2A86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92" y="1552575"/>
            <a:ext cx="2963793" cy="1914610"/>
          </a:xfrm>
          <a:prstGeom prst="rect">
            <a:avLst/>
          </a:prstGeom>
        </p:spPr>
      </p:pic>
      <p:pic>
        <p:nvPicPr>
          <p:cNvPr id="11" name="그림 10" descr="자동차, 옅은이(가) 표시된 사진&#10;&#10;자동 생성된 설명">
            <a:extLst>
              <a:ext uri="{FF2B5EF4-FFF2-40B4-BE49-F238E27FC236}">
                <a16:creationId xmlns:a16="http://schemas.microsoft.com/office/drawing/2014/main" id="{8FF5238A-220F-4DB5-82E5-22456AA60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"/>
          <a:stretch/>
        </p:blipFill>
        <p:spPr>
          <a:xfrm>
            <a:off x="3789670" y="3487045"/>
            <a:ext cx="4421615" cy="305557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3B82C0B-7E24-4094-8E2D-D1C6D61F47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4" r="9694"/>
          <a:stretch/>
        </p:blipFill>
        <p:spPr>
          <a:xfrm>
            <a:off x="8239860" y="610822"/>
            <a:ext cx="3817955" cy="592023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847716-7DDC-4460-98AF-73487D364D4E}"/>
              </a:ext>
            </a:extLst>
          </p:cNvPr>
          <p:cNvCxnSpPr/>
          <p:nvPr/>
        </p:nvCxnSpPr>
        <p:spPr>
          <a:xfrm flipH="1" flipV="1">
            <a:off x="3628242" y="1847935"/>
            <a:ext cx="1619250" cy="161925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68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F6B48-260C-4D80-B76F-68DE5E1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DBE-78BF-4DF4-BD0E-BA0F2B0E27D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2E4557CC-F2F7-494C-9FF1-D4862551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610822"/>
            <a:ext cx="2810607" cy="3055571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</a:rPr>
              <a:t>픽토그램을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적절히 활용해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단순하게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알립시다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1F4F2-26E3-4382-BBC4-706CC8B506C3}"/>
              </a:ext>
            </a:extLst>
          </p:cNvPr>
          <p:cNvSpPr txBox="1"/>
          <p:nvPr/>
        </p:nvSpPr>
        <p:spPr>
          <a:xfrm>
            <a:off x="651363" y="334479"/>
            <a:ext cx="138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Mobility Trend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3B48-13D8-4AA2-B08D-D28ABA065640}"/>
              </a:ext>
            </a:extLst>
          </p:cNvPr>
          <p:cNvSpPr txBox="1"/>
          <p:nvPr/>
        </p:nvSpPr>
        <p:spPr>
          <a:xfrm>
            <a:off x="627185" y="2856363"/>
            <a:ext cx="2662553" cy="1620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대내외 어려운 상황과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50000"/>
                </a:srgbClr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 err="1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코시국</a:t>
            </a: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상황에서도 </a:t>
            </a:r>
            <a:r>
              <a:rPr lang="ko-KR" altLang="en-US" sz="1100" dirty="0" err="1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쏘카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100" dirty="0" err="1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그린카</a:t>
            </a: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등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국내 주요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카셰어링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이용자 증가세 지속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50000"/>
                </a:srgbClr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국내외 주요 제조업체 또한 반도체 산업의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재가동과 함께 크게 성장하는 모습을 보여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2022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년 미래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모빌리티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산업 또한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2021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년과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50000"/>
                </a:srgbClr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비슷한 수준 이상으로 성장할 것으로 보임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50000"/>
                </a:srgbClr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B9C4F-6F96-412F-830F-63A5FC1D1626}"/>
              </a:ext>
            </a:extLst>
          </p:cNvPr>
          <p:cNvSpPr txBox="1"/>
          <p:nvPr/>
        </p:nvSpPr>
        <p:spPr>
          <a:xfrm>
            <a:off x="651363" y="2548586"/>
            <a:ext cx="138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KIA vs Hyundai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5C1CE6-E30F-404E-AD7B-D5971835DC61}"/>
              </a:ext>
            </a:extLst>
          </p:cNvPr>
          <p:cNvGrpSpPr/>
          <p:nvPr/>
        </p:nvGrpSpPr>
        <p:grpSpPr>
          <a:xfrm>
            <a:off x="4802406" y="3808666"/>
            <a:ext cx="6679536" cy="2598728"/>
            <a:chOff x="3945156" y="497498"/>
            <a:chExt cx="8482141" cy="330004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1F3DB36-C8EF-45C1-9E02-441C9B413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51" y="497498"/>
              <a:ext cx="3300046" cy="330004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E2A240-4DF9-4966-B768-780CB919A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27"/>
            <a:stretch/>
          </p:blipFill>
          <p:spPr>
            <a:xfrm>
              <a:off x="6662816" y="724146"/>
              <a:ext cx="2828924" cy="230480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F822F8A-A8B5-4146-BBA9-A5A43EDE0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5156" y="724144"/>
              <a:ext cx="2828925" cy="2828925"/>
            </a:xfrm>
            <a:prstGeom prst="rect">
              <a:avLst/>
            </a:prstGeom>
          </p:spPr>
        </p:pic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96196EC2-C849-4B12-96D5-0E566DAD8CF4}"/>
              </a:ext>
            </a:extLst>
          </p:cNvPr>
          <p:cNvSpPr/>
          <p:nvPr/>
        </p:nvSpPr>
        <p:spPr>
          <a:xfrm>
            <a:off x="4158760" y="642256"/>
            <a:ext cx="2490648" cy="2490648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자사 플랫폼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4804AF-5FBE-4A08-876D-74D46A7DC32D}"/>
              </a:ext>
            </a:extLst>
          </p:cNvPr>
          <p:cNvSpPr/>
          <p:nvPr/>
        </p:nvSpPr>
        <p:spPr>
          <a:xfrm>
            <a:off x="5983273" y="642256"/>
            <a:ext cx="2490648" cy="2490648"/>
          </a:xfrm>
          <a:prstGeom prst="ellipse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</a:t>
            </a:r>
            <a:r>
              <a:rPr lang="ko-KR" altLang="en-US" dirty="0"/>
              <a:t>데이터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DE77B6-0D4D-4B79-AEB7-A2E5F1D69463}"/>
              </a:ext>
            </a:extLst>
          </p:cNvPr>
          <p:cNvSpPr/>
          <p:nvPr/>
        </p:nvSpPr>
        <p:spPr>
          <a:xfrm>
            <a:off x="9220706" y="642256"/>
            <a:ext cx="2490648" cy="249064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서비스의 완성</a:t>
            </a: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62249D97-4C75-4D97-B526-B544655C1443}"/>
              </a:ext>
            </a:extLst>
          </p:cNvPr>
          <p:cNvSpPr/>
          <p:nvPr/>
        </p:nvSpPr>
        <p:spPr>
          <a:xfrm rot="5400000">
            <a:off x="8596730" y="1671562"/>
            <a:ext cx="501166" cy="432039"/>
          </a:xfrm>
          <a:prstGeom prst="triangle">
            <a:avLst/>
          </a:prstGeom>
          <a:solidFill>
            <a:srgbClr val="1822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0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B87C7-DEA3-4A8C-95B9-801B49EA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DBE-78BF-4DF4-BD0E-BA0F2B0E27D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id="{F8F08042-9A48-4D55-8C0E-BD1A2AB3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610822"/>
            <a:ext cx="2810607" cy="3055571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나는 오늘도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은행을 갈 때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택시를 타겠지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4933-15F1-4B26-AD41-2C1D3EFBF0C5}"/>
              </a:ext>
            </a:extLst>
          </p:cNvPr>
          <p:cNvSpPr txBox="1"/>
          <p:nvPr/>
        </p:nvSpPr>
        <p:spPr>
          <a:xfrm>
            <a:off x="651363" y="334479"/>
            <a:ext cx="138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Mobility Trend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3D357-7E82-4117-8A90-B38A85533341}"/>
              </a:ext>
            </a:extLst>
          </p:cNvPr>
          <p:cNvSpPr txBox="1"/>
          <p:nvPr/>
        </p:nvSpPr>
        <p:spPr>
          <a:xfrm>
            <a:off x="627185" y="2856363"/>
            <a:ext cx="2662553" cy="1399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신한은행 가서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50000"/>
                </a:srgbClr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체크카드 만들어야 하는데 오늘 타는 택시는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제발 택시가 아니라 타다 넥스트였으면 좋겠음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타다 넥스트 할인 쿠폰도</a:t>
            </a:r>
            <a:r>
              <a:rPr lang="en-US" altLang="ko-KR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</a:t>
            </a: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얼마 남지 않아서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열심히 쓰고 싶다는 나의 주관적인 생각을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R="0" lvl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이렇게 주저리 </a:t>
            </a:r>
            <a:r>
              <a:rPr lang="ko-KR" altLang="en-US" sz="1100" dirty="0" err="1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주저리</a:t>
            </a:r>
            <a:r>
              <a:rPr lang="ko-KR" altLang="en-US" sz="1100" dirty="0">
                <a:solidFill>
                  <a:srgbClr val="F0F1F2">
                    <a:lumMod val="50000"/>
                  </a:srgb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써도 되나 몰라</a:t>
            </a:r>
            <a:endParaRPr lang="en-US" altLang="ko-KR" sz="1100" dirty="0">
              <a:solidFill>
                <a:srgbClr val="F0F1F2">
                  <a:lumMod val="50000"/>
                </a:srgbClr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AB7ED-0DF6-4C2E-B7FD-0EE871688C79}"/>
              </a:ext>
            </a:extLst>
          </p:cNvPr>
          <p:cNvSpPr txBox="1"/>
          <p:nvPr/>
        </p:nvSpPr>
        <p:spPr>
          <a:xfrm>
            <a:off x="651363" y="2548586"/>
            <a:ext cx="138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KIA vs Hyundai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F9F3F5-049C-45AD-A012-EB47B4831D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9"/>
          <a:stretch/>
        </p:blipFill>
        <p:spPr>
          <a:xfrm>
            <a:off x="4587050" y="2702474"/>
            <a:ext cx="1163458" cy="8844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19975D-2295-49EC-8164-57C9C3D956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50"/>
          <a:stretch/>
        </p:blipFill>
        <p:spPr>
          <a:xfrm>
            <a:off x="4587050" y="4725893"/>
            <a:ext cx="1163458" cy="8336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6D4F251-5D88-4BAC-A6C1-EB110898E27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9"/>
          <a:stretch/>
        </p:blipFill>
        <p:spPr>
          <a:xfrm>
            <a:off x="4587050" y="808489"/>
            <a:ext cx="1163458" cy="8844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8874D0-72F6-4E46-9004-7CA06C45BB01}"/>
              </a:ext>
            </a:extLst>
          </p:cNvPr>
          <p:cNvSpPr txBox="1"/>
          <p:nvPr/>
        </p:nvSpPr>
        <p:spPr>
          <a:xfrm>
            <a:off x="5750508" y="1038913"/>
            <a:ext cx="245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성장</a:t>
            </a:r>
            <a:endParaRPr lang="en-US" altLang="ko-KR" sz="2800" dirty="0"/>
          </a:p>
          <a:p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배고픈데 오늘은 김치찌개를 끓이기 귀찮다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</a:p>
          <a:p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하지만 나는 인간적인 본능이 충실한 사람이라</a:t>
            </a:r>
            <a:endParaRPr lang="en-US" altLang="ko-KR" sz="1000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오늘은 내가 기필코 김치찌개를 먹고 말겠다는</a:t>
            </a:r>
            <a:endParaRPr lang="en-US" altLang="ko-KR" sz="1000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 그만하자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설마 누가 여기까지 </a:t>
            </a:r>
            <a:r>
              <a:rPr lang="ko-KR" altLang="en-US" sz="1000" dirty="0" err="1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읽겠어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0BAF2-4F15-47E0-BB40-183A441F0120}"/>
              </a:ext>
            </a:extLst>
          </p:cNvPr>
          <p:cNvSpPr txBox="1"/>
          <p:nvPr/>
        </p:nvSpPr>
        <p:spPr>
          <a:xfrm>
            <a:off x="5750508" y="2756306"/>
            <a:ext cx="245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82240"/>
                </a:solidFill>
                <a:effectLst/>
                <a:uLnTx/>
                <a:uFillTx/>
                <a:latin typeface="AppleSDGothicNeoB00"/>
                <a:ea typeface="AppleSDGothicNeoB00"/>
                <a:cs typeface="+mn-cs"/>
              </a:rPr>
              <a:t>자동화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182240"/>
              </a:solidFill>
              <a:effectLst/>
              <a:uLnTx/>
              <a:uFillTx/>
              <a:latin typeface="AppleSDGothicNeoB00"/>
              <a:ea typeface="AppleSDGothicNeoB0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배고픈데 오늘은 김치찌개를 끓이기 귀찮다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하지만 나는 인간적인 본능이 충실한 사람이라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75000"/>
                </a:srgb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오늘은 내가 기필코 김치찌개를 먹고 말겠다는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75000"/>
                </a:srgb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아 그만하자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설마 누가 여기까지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읽겠어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75000"/>
                </a:srgb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9DFD3-3D2A-4D49-A9BE-45688A2719D1}"/>
              </a:ext>
            </a:extLst>
          </p:cNvPr>
          <p:cNvSpPr txBox="1"/>
          <p:nvPr/>
        </p:nvSpPr>
        <p:spPr>
          <a:xfrm>
            <a:off x="5750508" y="4814416"/>
            <a:ext cx="245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182240"/>
                </a:solidFill>
                <a:effectLst/>
                <a:uLnTx/>
                <a:uFillTx/>
                <a:latin typeface="AppleSDGothicNeoB00"/>
                <a:ea typeface="AppleSDGothicNeoB00"/>
                <a:cs typeface="+mn-cs"/>
              </a:rPr>
              <a:t>AI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82240"/>
                </a:solidFill>
                <a:effectLst/>
                <a:uLnTx/>
                <a:uFillTx/>
                <a:latin typeface="AppleSDGothicNeoB00"/>
                <a:ea typeface="AppleSDGothicNeoB00"/>
                <a:cs typeface="+mn-cs"/>
              </a:rPr>
              <a:t>산업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182240"/>
              </a:solidFill>
              <a:effectLst/>
              <a:uLnTx/>
              <a:uFillTx/>
              <a:latin typeface="AppleSDGothicNeoB00"/>
              <a:ea typeface="AppleSDGothicNeoB0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배고픈데 오늘은 김치찌개를 끓이기 귀찮다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하지만 나는 인간적인 본능이 충실한 사람이라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75000"/>
                </a:srgb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오늘은 내가 기필코 김치찌개를 먹고 말겠다는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75000"/>
                </a:srgb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아 그만하자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설마 누가 여기까지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읽겠어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75000"/>
                  </a:srgb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.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75000"/>
                </a:srgb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77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F6F0BFF-6E07-4160-89CF-D6011531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610822"/>
            <a:ext cx="10250366" cy="3055571"/>
          </a:xfrm>
        </p:spPr>
        <p:txBody>
          <a:bodyPr>
            <a:normAutofit/>
          </a:bodyPr>
          <a:lstStyle/>
          <a:p>
            <a:r>
              <a:rPr lang="en-US" altLang="ko-KR" dirty="0"/>
              <a:t>" </a:t>
            </a:r>
            <a:r>
              <a:rPr lang="ko-KR" altLang="en-US" dirty="0"/>
              <a:t>자동차가 만들어진 이유는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더 넓은 세상을 만끽</a:t>
            </a:r>
            <a:r>
              <a:rPr lang="ko-KR" altLang="en-US" dirty="0"/>
              <a:t>하기 </a:t>
            </a:r>
            <a:r>
              <a:rPr lang="ko-KR" altLang="en-US" dirty="0" err="1"/>
              <a:t>위함이지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  사람들을 정신 나가게 하기 위해서가 아니란 </a:t>
            </a:r>
            <a:r>
              <a:rPr lang="ko-KR" altLang="en-US" dirty="0" err="1"/>
              <a:t>말야</a:t>
            </a:r>
            <a:r>
              <a:rPr lang="en-US" altLang="ko-KR" dirty="0"/>
              <a:t>!“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sz="1800" dirty="0" err="1"/>
              <a:t>엔초</a:t>
            </a:r>
            <a:r>
              <a:rPr lang="ko-KR" altLang="en-US" sz="1800" dirty="0"/>
              <a:t> 페라리</a:t>
            </a:r>
            <a:r>
              <a:rPr lang="en-US" altLang="ko-KR" sz="1800" dirty="0"/>
              <a:t>, </a:t>
            </a:r>
            <a:r>
              <a:rPr lang="ko-KR" altLang="en-US" sz="1800" dirty="0"/>
              <a:t>페라리 창업자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08323-19EB-4FF9-BB0C-42ED3447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DBE-78BF-4DF4-BD0E-BA0F2B0E27D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7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293C6-C153-4709-B0F3-FFA06EFEC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9339AA-C41C-4B31-977B-9704754F3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질문은 하지 마세요</a:t>
            </a:r>
            <a:r>
              <a:rPr lang="en-US" altLang="ko-KR" dirty="0"/>
              <a:t> </a:t>
            </a:r>
            <a:r>
              <a:rPr lang="ko-KR" altLang="en-US" dirty="0"/>
              <a:t>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705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62E3F-73F3-4748-AE47-8902B28B5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2657476"/>
            <a:ext cx="3962400" cy="124301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2022</a:t>
            </a:r>
            <a:br>
              <a:rPr lang="en-US" altLang="ko-KR" dirty="0">
                <a:latin typeface="+mj-ea"/>
              </a:rPr>
            </a:br>
            <a:r>
              <a:rPr lang="ko-KR" altLang="en-US" dirty="0">
                <a:latin typeface="+mj-ea"/>
              </a:rPr>
              <a:t>자동차 시장 리포트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6C567-B83A-4175-85C3-63AC548A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012" y="3992564"/>
            <a:ext cx="6227976" cy="322262"/>
          </a:xfrm>
        </p:spPr>
        <p:txBody>
          <a:bodyPr/>
          <a:lstStyle/>
          <a:p>
            <a:r>
              <a:rPr lang="en-US" altLang="ko-KR" dirty="0">
                <a:solidFill>
                  <a:schemeClr val="accent4"/>
                </a:solidFill>
              </a:rPr>
              <a:t>Made by Ursula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78343-CB18-404C-885D-EE6CD335BA23}"/>
              </a:ext>
            </a:extLst>
          </p:cNvPr>
          <p:cNvSpPr txBox="1"/>
          <p:nvPr/>
        </p:nvSpPr>
        <p:spPr>
          <a:xfrm>
            <a:off x="323850" y="408235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MOBILITY TREND REPORT</a:t>
            </a:r>
            <a:endParaRPr lang="ko-KR" alt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5B90A-A929-433D-84B5-ACF5769A7E2E}"/>
              </a:ext>
            </a:extLst>
          </p:cNvPr>
          <p:cNvSpPr txBox="1"/>
          <p:nvPr/>
        </p:nvSpPr>
        <p:spPr>
          <a:xfrm>
            <a:off x="323850" y="827565"/>
            <a:ext cx="244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AGEND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CC8B5-97B0-4B5E-B24F-31C0A0981222}"/>
              </a:ext>
            </a:extLst>
          </p:cNvPr>
          <p:cNvSpPr txBox="1"/>
          <p:nvPr/>
        </p:nvSpPr>
        <p:spPr>
          <a:xfrm>
            <a:off x="2910656" y="1526096"/>
            <a:ext cx="2598788" cy="2140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01</a:t>
            </a:r>
          </a:p>
          <a:p>
            <a:pPr>
              <a:lnSpc>
                <a:spcPct val="130000"/>
              </a:lnSpc>
            </a:pPr>
            <a:r>
              <a:rPr lang="ko-KR" altLang="en-US" sz="2000" dirty="0" err="1">
                <a:solidFill>
                  <a:schemeClr val="accent4">
                    <a:lumMod val="75000"/>
                  </a:schemeClr>
                </a:solidFill>
              </a:rPr>
              <a:t>모빌리티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 국내 시장 현황</a:t>
            </a:r>
            <a:endParaRPr lang="en-US" altLang="ko-K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저는 카카오</a:t>
            </a: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를 타지 않아요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타다 넥스트를 타고 다니는데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이거 생각보다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개꿀이라니까요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여러분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타다에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미래가 있습니다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타다 타세요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95386-F88B-40E2-93C7-45B74EB15ACE}"/>
              </a:ext>
            </a:extLst>
          </p:cNvPr>
          <p:cNvSpPr txBox="1"/>
          <p:nvPr/>
        </p:nvSpPr>
        <p:spPr>
          <a:xfrm>
            <a:off x="6139631" y="1526096"/>
            <a:ext cx="3100529" cy="192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02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Hyundai Motor Company 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요즘 기아에서 나온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쏘렌토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SUV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세상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대존예라는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사실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계약 작년에 했는데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올 해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언제즈음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나오려나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FFF06-C858-4CA9-B5FE-EB635043722A}"/>
              </a:ext>
            </a:extLst>
          </p:cNvPr>
          <p:cNvSpPr txBox="1"/>
          <p:nvPr/>
        </p:nvSpPr>
        <p:spPr>
          <a:xfrm>
            <a:off x="9368606" y="1526096"/>
            <a:ext cx="2589170" cy="1880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03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I Don’t Like Numbers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저는 숫자가 너무 싫어요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트렌드도 싫어요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우리는 이런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피피티를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도대체 왜 만들어야 할까요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C91E0-4758-4A98-8170-12E884C96608}"/>
              </a:ext>
            </a:extLst>
          </p:cNvPr>
          <p:cNvSpPr txBox="1"/>
          <p:nvPr/>
        </p:nvSpPr>
        <p:spPr>
          <a:xfrm>
            <a:off x="2910656" y="3878926"/>
            <a:ext cx="1811714" cy="2300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04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택시 타기 싫다</a:t>
            </a:r>
            <a:endParaRPr lang="en-US" altLang="ko-KR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나만 그런 거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아니잖아요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다들 월급의 대부분은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택시가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루팡했잖아요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오늘도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담배냄새랑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정치인 욕을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들으면서 택시를 탔어요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타다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타고싶다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FE6AD-B48D-443F-9DCD-12B317468246}"/>
              </a:ext>
            </a:extLst>
          </p:cNvPr>
          <p:cNvSpPr txBox="1"/>
          <p:nvPr/>
        </p:nvSpPr>
        <p:spPr>
          <a:xfrm>
            <a:off x="6139631" y="3878926"/>
            <a:ext cx="1846980" cy="2300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05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AD</a:t>
            </a:r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Trend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그거 알아요</a:t>
            </a: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?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괜히 어려운 말을 대문자로 쓰면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굉장히 </a:t>
            </a: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있어보인다는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사실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indent="-171450">
              <a:lnSpc>
                <a:spcPct val="130000"/>
              </a:lnSpc>
              <a:buFontTx/>
              <a:buChar char="-"/>
            </a:pP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SECOND</a:t>
            </a:r>
          </a:p>
          <a:p>
            <a:pPr indent="-171450">
              <a:lnSpc>
                <a:spcPct val="130000"/>
              </a:lnSpc>
              <a:buFontTx/>
              <a:buChar char="-"/>
            </a:pP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HALF</a:t>
            </a:r>
          </a:p>
          <a:p>
            <a:pPr indent="-171450">
              <a:lnSpc>
                <a:spcPct val="130000"/>
              </a:lnSpc>
              <a:buFontTx/>
              <a:buChar char="-"/>
            </a:pP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BTS ZZANG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94206-AB60-427E-ADF8-3665A5773806}"/>
              </a:ext>
            </a:extLst>
          </p:cNvPr>
          <p:cNvSpPr txBox="1"/>
          <p:nvPr/>
        </p:nvSpPr>
        <p:spPr>
          <a:xfrm>
            <a:off x="9368606" y="3878926"/>
            <a:ext cx="2488182" cy="1460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06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</a:rPr>
              <a:t>2022 SECOND HALF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아</a:t>
            </a: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점심 뭐 먹지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김치찌개 콜</a:t>
            </a: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16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676B5-F97F-4BE7-9C9E-BE72CFB5F197}"/>
              </a:ext>
            </a:extLst>
          </p:cNvPr>
          <p:cNvSpPr txBox="1"/>
          <p:nvPr/>
        </p:nvSpPr>
        <p:spPr>
          <a:xfrm>
            <a:off x="866775" y="827565"/>
            <a:ext cx="244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</a:t>
            </a:r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dex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CEF1D-D8B3-4C8E-924E-0EAF573FA9AC}"/>
              </a:ext>
            </a:extLst>
          </p:cNvPr>
          <p:cNvSpPr txBox="1"/>
          <p:nvPr/>
        </p:nvSpPr>
        <p:spPr>
          <a:xfrm>
            <a:off x="1416977" y="1357279"/>
            <a:ext cx="3111749" cy="4143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01 / </a:t>
            </a:r>
            <a:r>
              <a:rPr lang="ko-KR" altLang="en-US" dirty="0" err="1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모빌리티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국내 시장 현황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02 / Hyundai Motor Company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03 / I Don’t Like Numbers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04 / </a:t>
            </a:r>
            <a:r>
              <a:rPr lang="ko-KR" altLang="en-US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택시 타기 싫다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05 / AD Trend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06 / 2022 SECOND HALF</a:t>
            </a:r>
            <a:endParaRPr lang="ko-KR" altLang="en-US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77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25C087-16DA-41C5-B68D-95ECF9D7FE27}"/>
              </a:ext>
            </a:extLst>
          </p:cNvPr>
          <p:cNvSpPr/>
          <p:nvPr/>
        </p:nvSpPr>
        <p:spPr>
          <a:xfrm>
            <a:off x="5758129" y="1694380"/>
            <a:ext cx="2178092" cy="40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Hyundai Motor Company </a:t>
            </a:r>
            <a:endParaRPr lang="ko-KR" altLang="en-US" sz="1400" dirty="0">
              <a:solidFill>
                <a:schemeClr val="accent4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D7CD94-E362-4558-9A16-5617BCBB7B0E}"/>
              </a:ext>
            </a:extLst>
          </p:cNvPr>
          <p:cNvSpPr/>
          <p:nvPr/>
        </p:nvSpPr>
        <p:spPr>
          <a:xfrm>
            <a:off x="8967164" y="1694380"/>
            <a:ext cx="2178092" cy="40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AD Trend</a:t>
            </a:r>
            <a:endParaRPr lang="ko-KR" altLang="en-US" sz="1400" dirty="0">
              <a:solidFill>
                <a:schemeClr val="accent4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AEB544-F698-469D-8A88-A353EDF89F54}"/>
              </a:ext>
            </a:extLst>
          </p:cNvPr>
          <p:cNvSpPr/>
          <p:nvPr/>
        </p:nvSpPr>
        <p:spPr>
          <a:xfrm>
            <a:off x="5565532" y="4604634"/>
            <a:ext cx="2563286" cy="40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 Don’t Like Numbers</a:t>
            </a:r>
            <a:endParaRPr lang="ko-KR" altLang="en-US" sz="1400" dirty="0">
              <a:solidFill>
                <a:schemeClr val="accent4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50AA7C-E674-409B-9B73-293C1B695049}"/>
              </a:ext>
            </a:extLst>
          </p:cNvPr>
          <p:cNvSpPr/>
          <p:nvPr/>
        </p:nvSpPr>
        <p:spPr>
          <a:xfrm>
            <a:off x="8967164" y="4604634"/>
            <a:ext cx="2178092" cy="401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2022 SECOND HALF</a:t>
            </a:r>
            <a:endParaRPr lang="ko-KR" altLang="en-US" sz="1400" dirty="0">
              <a:solidFill>
                <a:schemeClr val="accent4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02664-33AD-473B-A3A3-BFA0FCC4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/ </a:t>
            </a:r>
            <a:r>
              <a:rPr lang="ko-KR" altLang="en-US" dirty="0" err="1"/>
              <a:t>모빌리티</a:t>
            </a:r>
            <a:r>
              <a:rPr lang="ko-KR" altLang="en-US" dirty="0"/>
              <a:t> 국내 시장 현황</a:t>
            </a:r>
          </a:p>
        </p:txBody>
      </p:sp>
    </p:spTree>
    <p:extLst>
      <p:ext uri="{BB962C8B-B14F-4D97-AF65-F5344CB8AC3E}">
        <p14:creationId xmlns:p14="http://schemas.microsoft.com/office/powerpoint/2010/main" val="421969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ED5220-F207-42D9-9A8D-07B68592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/ Hyundai Motor Company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26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FF10F05-CA23-43D2-942E-6FFC3BBD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모빌리티</a:t>
            </a:r>
            <a:r>
              <a:rPr lang="ko-KR" altLang="en-US" dirty="0"/>
              <a:t> 산업 연평균 </a:t>
            </a:r>
            <a:r>
              <a:rPr lang="en-US" altLang="ko-KR" dirty="0"/>
              <a:t>20% </a:t>
            </a:r>
            <a:r>
              <a:rPr lang="ko-KR" altLang="en-US" dirty="0"/>
              <a:t>고성장</a:t>
            </a:r>
            <a:r>
              <a:rPr lang="en-US" altLang="ko-KR" dirty="0"/>
              <a:t>, </a:t>
            </a:r>
            <a:r>
              <a:rPr lang="ko-KR" altLang="en-US" dirty="0"/>
              <a:t>플랫폼 전쟁 시대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13026D-6FE1-4B9B-9E51-F75234BB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DBE-78BF-4DF4-BD0E-BA0F2B0E27D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BABBE-6900-4DA6-93C6-D120E483E167}"/>
              </a:ext>
            </a:extLst>
          </p:cNvPr>
          <p:cNvSpPr txBox="1"/>
          <p:nvPr/>
        </p:nvSpPr>
        <p:spPr>
          <a:xfrm>
            <a:off x="556846" y="1325563"/>
            <a:ext cx="11245362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marR="0" lvl="0" indent="-180975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국내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모빌리티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산업은 저렇게 성장하는데 나는 왜 아직도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자차가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 없는지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배 궁금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0F1F2">
                  <a:lumMod val="50000"/>
                </a:srgbClr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marL="180975" marR="0" lvl="0" indent="-180975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2021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월 기준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0F1F2">
                    <a:lumMod val="50000"/>
                  </a:srgb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유례없는 성장을 기록해 올 해 또한 투자산업으로서 각광받을 예정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D1C3D-03A9-48BB-9364-CB099ED6A2C5}"/>
              </a:ext>
            </a:extLst>
          </p:cNvPr>
          <p:cNvSpPr txBox="1"/>
          <p:nvPr/>
        </p:nvSpPr>
        <p:spPr>
          <a:xfrm>
            <a:off x="347296" y="376520"/>
            <a:ext cx="138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182240"/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Mobility Trend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82240"/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398100-6F64-435E-8119-73DCFE272C7A}"/>
              </a:ext>
            </a:extLst>
          </p:cNvPr>
          <p:cNvSpPr/>
          <p:nvPr/>
        </p:nvSpPr>
        <p:spPr>
          <a:xfrm>
            <a:off x="438150" y="2381250"/>
            <a:ext cx="11364058" cy="41002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C93C4-47C4-4E04-BFF0-7A4CD2C57ADE}"/>
              </a:ext>
            </a:extLst>
          </p:cNvPr>
          <p:cNvSpPr txBox="1"/>
          <p:nvPr/>
        </p:nvSpPr>
        <p:spPr>
          <a:xfrm>
            <a:off x="4919958" y="2142723"/>
            <a:ext cx="2392000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연평균 국내 </a:t>
            </a:r>
            <a:r>
              <a:rPr lang="ko-KR" altLang="en-US" sz="1400" dirty="0" err="1"/>
              <a:t>모빌리티</a:t>
            </a:r>
            <a:r>
              <a:rPr lang="ko-KR" altLang="en-US" sz="1400" dirty="0"/>
              <a:t> 산업 현황</a:t>
            </a:r>
            <a:endParaRPr lang="en-US" altLang="ko-KR" sz="1400" dirty="0"/>
          </a:p>
          <a:p>
            <a:pPr algn="ctr"/>
            <a:r>
              <a:rPr lang="ko-KR" altLang="en-US" sz="1050" dirty="0">
                <a:solidFill>
                  <a:schemeClr val="accent4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미래안전부</a:t>
            </a:r>
            <a:r>
              <a:rPr lang="en-US" altLang="ko-KR" sz="1050" dirty="0">
                <a:solidFill>
                  <a:schemeClr val="accent4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</a:t>
            </a:r>
            <a:r>
              <a:rPr lang="ko-KR" altLang="en-US" sz="1050" dirty="0">
                <a:solidFill>
                  <a:schemeClr val="accent4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자동차산업통계</a:t>
            </a:r>
            <a:r>
              <a:rPr lang="en-US" altLang="ko-KR" sz="1050" dirty="0">
                <a:solidFill>
                  <a:schemeClr val="accent4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2021.01</a:t>
            </a:r>
            <a:endParaRPr lang="ko-KR" altLang="en-US" sz="1050" dirty="0">
              <a:solidFill>
                <a:schemeClr val="accent4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7A745393-6B20-4D50-ABBB-DF4211CBF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927341"/>
              </p:ext>
            </p:extLst>
          </p:nvPr>
        </p:nvGraphicFramePr>
        <p:xfrm>
          <a:off x="2032000" y="2733674"/>
          <a:ext cx="81280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404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44C0E-F997-496C-ACF7-62EC0563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DBE-78BF-4DF4-BD0E-BA0F2B0E27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787D92A1-8FAB-4FB7-AE31-81545AEC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795460"/>
            <a:ext cx="10515600" cy="530103"/>
          </a:xfrm>
        </p:spPr>
        <p:txBody>
          <a:bodyPr/>
          <a:lstStyle/>
          <a:p>
            <a:r>
              <a:rPr lang="ko-KR" altLang="en-US" dirty="0">
                <a:latin typeface="+mj-ea"/>
              </a:rPr>
              <a:t>서울 거주 </a:t>
            </a:r>
            <a:r>
              <a:rPr lang="en-US" altLang="ko-KR" dirty="0">
                <a:latin typeface="+mj-ea"/>
              </a:rPr>
              <a:t>30</a:t>
            </a:r>
            <a:r>
              <a:rPr lang="ko-KR" altLang="en-US" dirty="0">
                <a:latin typeface="+mj-ea"/>
              </a:rPr>
              <a:t>대 여성</a:t>
            </a:r>
            <a:r>
              <a:rPr lang="en-US" altLang="ko-KR" dirty="0">
                <a:latin typeface="+mj-ea"/>
              </a:rPr>
              <a:t>, ＇ </a:t>
            </a:r>
            <a:r>
              <a:rPr lang="ko-KR" altLang="en-US" dirty="0">
                <a:latin typeface="+mj-ea"/>
              </a:rPr>
              <a:t>역시 택시 보다는 타다가 최고</a:t>
            </a:r>
            <a:r>
              <a:rPr lang="en-US" altLang="ko-KR" dirty="0">
                <a:latin typeface="+mj-ea"/>
              </a:rPr>
              <a:t>＇</a:t>
            </a:r>
            <a:endParaRPr lang="ko-KR" altLang="en-US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A0CE6-343A-4AA1-85AB-61E0D25467CD}"/>
              </a:ext>
            </a:extLst>
          </p:cNvPr>
          <p:cNvSpPr txBox="1"/>
          <p:nvPr/>
        </p:nvSpPr>
        <p:spPr>
          <a:xfrm>
            <a:off x="556846" y="1325563"/>
            <a:ext cx="11245362" cy="636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marR="0" lvl="0" indent="-180975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택시 탈 때 마다 느끼는 가장 큰 고충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냄새와 알 수 없는 뽕짝의 라디오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’</a:t>
            </a:r>
          </a:p>
          <a:p>
            <a:pPr marL="180975" marR="0" lvl="0" indent="-180975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타다 넥스트를 타고난 뒤 만족감이 더 높아져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95000"/>
                  </a:schemeClr>
                </a:solidFill>
                <a:effectLst/>
                <a:uLnTx/>
                <a:uFillTx/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사실 이 정도 서비스면 택시 안타죠</a:t>
            </a:r>
            <a:r>
              <a:rPr lang="en-US" altLang="ko-KR" sz="1400" dirty="0">
                <a:solidFill>
                  <a:schemeClr val="accent6">
                    <a:lumMod val="9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… </a:t>
            </a:r>
            <a:r>
              <a:rPr lang="ko-KR" altLang="en-US" sz="1400" dirty="0">
                <a:solidFill>
                  <a:schemeClr val="accent6">
                    <a:lumMod val="9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뭐 그런 걸 물어요</a:t>
            </a:r>
            <a:r>
              <a:rPr lang="en-US" altLang="ko-KR" sz="1400" dirty="0">
                <a:solidFill>
                  <a:schemeClr val="accent6">
                    <a:lumMod val="95000"/>
                  </a:schemeClr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?’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95000"/>
                </a:schemeClr>
              </a:solidFill>
              <a:effectLst/>
              <a:uLnTx/>
              <a:uFillTx/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332FE-F81B-45E3-94A4-301B212AD1F5}"/>
              </a:ext>
            </a:extLst>
          </p:cNvPr>
          <p:cNvSpPr txBox="1"/>
          <p:nvPr/>
        </p:nvSpPr>
        <p:spPr>
          <a:xfrm>
            <a:off x="347296" y="376520"/>
            <a:ext cx="1381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5000"/>
                  </a:schemeClr>
                </a:solidFill>
                <a:effectLst/>
                <a:uLnTx/>
                <a:uFillTx/>
                <a:latin typeface="AppleSDGothicNeoM00" panose="02000503000000000000" pitchFamily="2" charset="-127"/>
                <a:ea typeface="AppleSDGothicNeoM00" panose="02000503000000000000" pitchFamily="2" charset="-127"/>
                <a:cs typeface="+mn-cs"/>
              </a:rPr>
              <a:t>Mobility Trend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5000"/>
                </a:schemeClr>
              </a:solidFill>
              <a:effectLst/>
              <a:uLnTx/>
              <a:uFillTx/>
              <a:latin typeface="AppleSDGothicNeoM00" panose="02000503000000000000" pitchFamily="2" charset="-127"/>
              <a:ea typeface="AppleSDGothicNeoM00" panose="02000503000000000000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A10D47-F2E5-4CB5-ADCC-0558D1E210C7}"/>
              </a:ext>
            </a:extLst>
          </p:cNvPr>
          <p:cNvSpPr/>
          <p:nvPr/>
        </p:nvSpPr>
        <p:spPr>
          <a:xfrm>
            <a:off x="438150" y="2381250"/>
            <a:ext cx="5657850" cy="41002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647CC-86F9-48DF-B6F5-54C58A5CC47B}"/>
              </a:ext>
            </a:extLst>
          </p:cNvPr>
          <p:cNvSpPr txBox="1"/>
          <p:nvPr/>
        </p:nvSpPr>
        <p:spPr>
          <a:xfrm>
            <a:off x="1742466" y="2142723"/>
            <a:ext cx="3049218" cy="4770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택시 산업에 대한 인식 변화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accent4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트렌드가굿</a:t>
            </a:r>
            <a:r>
              <a:rPr lang="en-US" altLang="ko-KR" sz="1050" dirty="0">
                <a:solidFill>
                  <a:schemeClr val="accent4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2019 </a:t>
            </a:r>
            <a:r>
              <a:rPr lang="ko-KR" altLang="en-US" sz="1050" dirty="0">
                <a:solidFill>
                  <a:schemeClr val="accent4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택시 인식 조사</a:t>
            </a:r>
            <a:r>
              <a:rPr lang="en-US" altLang="ko-KR" sz="1050" dirty="0">
                <a:solidFill>
                  <a:schemeClr val="accent4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, 2019.07</a:t>
            </a:r>
            <a:endParaRPr lang="ko-KR" altLang="en-US" sz="1050" dirty="0">
              <a:solidFill>
                <a:schemeClr val="accent4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31592DC2-3FE3-4291-978D-B4AE78BEE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003496"/>
              </p:ext>
            </p:extLst>
          </p:nvPr>
        </p:nvGraphicFramePr>
        <p:xfrm>
          <a:off x="429633" y="2701114"/>
          <a:ext cx="5657849" cy="368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13957E-5EB7-4942-B982-0EB5AAE96E31}"/>
              </a:ext>
            </a:extLst>
          </p:cNvPr>
          <p:cNvCxnSpPr>
            <a:cxnSpLocks/>
          </p:cNvCxnSpPr>
          <p:nvPr/>
        </p:nvCxnSpPr>
        <p:spPr>
          <a:xfrm>
            <a:off x="6179527" y="2381250"/>
            <a:ext cx="56226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325DC5-BE5F-45EE-91FB-86ECA577C939}"/>
              </a:ext>
            </a:extLst>
          </p:cNvPr>
          <p:cNvSpPr txBox="1"/>
          <p:nvPr/>
        </p:nvSpPr>
        <p:spPr>
          <a:xfrm>
            <a:off x="7400316" y="2142723"/>
            <a:ext cx="304921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모빌리티</a:t>
            </a:r>
            <a:r>
              <a:rPr lang="ko-KR" altLang="en-US" sz="1400" dirty="0">
                <a:solidFill>
                  <a:schemeClr val="bg1"/>
                </a:solidFill>
              </a:rPr>
              <a:t> 산업 구조 및 특장점</a:t>
            </a:r>
            <a:endParaRPr lang="ko-KR" altLang="en-US" sz="1050" dirty="0">
              <a:solidFill>
                <a:schemeClr val="accent4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078C9FD-F9BE-406E-A98B-D7BD66026D42}"/>
              </a:ext>
            </a:extLst>
          </p:cNvPr>
          <p:cNvSpPr/>
          <p:nvPr/>
        </p:nvSpPr>
        <p:spPr>
          <a:xfrm>
            <a:off x="6762141" y="2741353"/>
            <a:ext cx="1276350" cy="12763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42CFB70-A8A2-4EAA-BCCB-6B73E09BFFA8}"/>
              </a:ext>
            </a:extLst>
          </p:cNvPr>
          <p:cNvSpPr/>
          <p:nvPr/>
        </p:nvSpPr>
        <p:spPr>
          <a:xfrm>
            <a:off x="6814528" y="2792453"/>
            <a:ext cx="1174149" cy="117414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7312884-E148-4349-A2E8-9CA74CA1A6A9}"/>
              </a:ext>
            </a:extLst>
          </p:cNvPr>
          <p:cNvGrpSpPr/>
          <p:nvPr/>
        </p:nvGrpSpPr>
        <p:grpSpPr>
          <a:xfrm>
            <a:off x="8215773" y="2741353"/>
            <a:ext cx="1276350" cy="1276350"/>
            <a:chOff x="8198020" y="2741353"/>
            <a:chExt cx="1276350" cy="127635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E34807-354D-4CD0-9F31-818F3C476E61}"/>
                </a:ext>
              </a:extLst>
            </p:cNvPr>
            <p:cNvSpPr/>
            <p:nvPr/>
          </p:nvSpPr>
          <p:spPr>
            <a:xfrm>
              <a:off x="8198020" y="2741353"/>
              <a:ext cx="1276350" cy="12763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DE8582C-AD3A-46F7-8105-871DF7D4A834}"/>
                </a:ext>
              </a:extLst>
            </p:cNvPr>
            <p:cNvSpPr/>
            <p:nvPr/>
          </p:nvSpPr>
          <p:spPr>
            <a:xfrm>
              <a:off x="8250407" y="2792453"/>
              <a:ext cx="1174149" cy="117414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99F3DD1-A2E4-4209-80F2-788969365045}"/>
              </a:ext>
            </a:extLst>
          </p:cNvPr>
          <p:cNvGrpSpPr/>
          <p:nvPr/>
        </p:nvGrpSpPr>
        <p:grpSpPr>
          <a:xfrm>
            <a:off x="10166782" y="2741353"/>
            <a:ext cx="1276350" cy="1276350"/>
            <a:chOff x="10477500" y="2741353"/>
            <a:chExt cx="1276350" cy="127635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D5FB140-9F82-444E-8DCC-1DF6E13D8F8E}"/>
                </a:ext>
              </a:extLst>
            </p:cNvPr>
            <p:cNvSpPr/>
            <p:nvPr/>
          </p:nvSpPr>
          <p:spPr>
            <a:xfrm>
              <a:off x="10477500" y="2741353"/>
              <a:ext cx="1276350" cy="127635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85D0252-50BB-4FD6-BC4E-AEC110F183A0}"/>
                </a:ext>
              </a:extLst>
            </p:cNvPr>
            <p:cNvSpPr/>
            <p:nvPr/>
          </p:nvSpPr>
          <p:spPr>
            <a:xfrm>
              <a:off x="10529887" y="2792453"/>
              <a:ext cx="1174149" cy="117414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B3FDB7BD-2447-4A63-A49B-69162C6F08F5}"/>
              </a:ext>
            </a:extLst>
          </p:cNvPr>
          <p:cNvSpPr/>
          <p:nvPr/>
        </p:nvSpPr>
        <p:spPr>
          <a:xfrm>
            <a:off x="7862753" y="3116516"/>
            <a:ext cx="547474" cy="547474"/>
          </a:xfrm>
          <a:prstGeom prst="mathPlus">
            <a:avLst>
              <a:gd name="adj1" fmla="val 1379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EEB0A6-480A-441C-91BE-64F077B945B1}"/>
              </a:ext>
            </a:extLst>
          </p:cNvPr>
          <p:cNvSpPr txBox="1"/>
          <p:nvPr/>
        </p:nvSpPr>
        <p:spPr>
          <a:xfrm>
            <a:off x="7153778" y="322563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3246C-8AB3-4541-A996-CD513190CC81}"/>
              </a:ext>
            </a:extLst>
          </p:cNvPr>
          <p:cNvSpPr txBox="1"/>
          <p:nvPr/>
        </p:nvSpPr>
        <p:spPr>
          <a:xfrm>
            <a:off x="8427389" y="3225640"/>
            <a:ext cx="85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구매 의사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36DF3-BAB8-4985-8B0F-857282E030DA}"/>
              </a:ext>
            </a:extLst>
          </p:cNvPr>
          <p:cNvSpPr txBox="1"/>
          <p:nvPr/>
        </p:nvSpPr>
        <p:spPr>
          <a:xfrm>
            <a:off x="10378398" y="3225640"/>
            <a:ext cx="853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수익 발생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9D4E205-70E9-4E40-9939-7AE3F6690821}"/>
              </a:ext>
            </a:extLst>
          </p:cNvPr>
          <p:cNvCxnSpPr/>
          <p:nvPr/>
        </p:nvCxnSpPr>
        <p:spPr>
          <a:xfrm>
            <a:off x="9468943" y="3258976"/>
            <a:ext cx="724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E578DB3-CF11-4E3D-A442-31BFB0F67BD8}"/>
              </a:ext>
            </a:extLst>
          </p:cNvPr>
          <p:cNvCxnSpPr/>
          <p:nvPr/>
        </p:nvCxnSpPr>
        <p:spPr>
          <a:xfrm>
            <a:off x="9468943" y="3580086"/>
            <a:ext cx="7244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84411A5-C2A0-4320-9A11-4B85F0D5B50C}"/>
              </a:ext>
            </a:extLst>
          </p:cNvPr>
          <p:cNvSpPr txBox="1"/>
          <p:nvPr/>
        </p:nvSpPr>
        <p:spPr>
          <a:xfrm>
            <a:off x="9628730" y="309324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4E19E3-82CE-4DE6-92E0-61BB6BEA837C}"/>
              </a:ext>
            </a:extLst>
          </p:cNvPr>
          <p:cNvSpPr txBox="1"/>
          <p:nvPr/>
        </p:nvSpPr>
        <p:spPr>
          <a:xfrm>
            <a:off x="9628730" y="341435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B67E07-8651-4DCE-8499-D271231B83C1}"/>
              </a:ext>
            </a:extLst>
          </p:cNvPr>
          <p:cNvSpPr txBox="1"/>
          <p:nvPr/>
        </p:nvSpPr>
        <p:spPr>
          <a:xfrm>
            <a:off x="9280507" y="283933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커뮤니케이션 단절</a:t>
            </a:r>
            <a:endParaRPr lang="en-US" altLang="ko-KR" sz="900" dirty="0">
              <a:solidFill>
                <a:schemeClr val="bg1"/>
              </a:solidFill>
              <a:latin typeface="AppleSDGothicNeoL00" panose="02000503000000000000" pitchFamily="2" charset="-127"/>
              <a:ea typeface="AppleSDGothicNeoL00" panose="02000503000000000000" pitchFamily="2" charset="-127"/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124% </a:t>
            </a:r>
            <a:r>
              <a:rPr lang="ko-KR" altLang="en-US" sz="900" dirty="0">
                <a:solidFill>
                  <a:schemeClr val="bg1"/>
                </a:solidFill>
                <a:latin typeface="AppleSDGothicNeoL00" panose="02000503000000000000" pitchFamily="2" charset="-127"/>
                <a:ea typeface="AppleSDGothicNeoL00" panose="02000503000000000000" pitchFamily="2" charset="-127"/>
              </a:rPr>
              <a:t>성장 강화</a:t>
            </a:r>
          </a:p>
        </p:txBody>
      </p: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A05AD6A4-5091-4413-8A41-8064B765F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47465"/>
              </p:ext>
            </p:extLst>
          </p:nvPr>
        </p:nvGraphicFramePr>
        <p:xfrm>
          <a:off x="6179527" y="4220517"/>
          <a:ext cx="5622681" cy="226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776">
                  <a:extLst>
                    <a:ext uri="{9D8B030D-6E8A-4147-A177-3AD203B41FA5}">
                      <a16:colId xmlns:a16="http://schemas.microsoft.com/office/drawing/2014/main" val="1689684766"/>
                    </a:ext>
                  </a:extLst>
                </a:gridCol>
                <a:gridCol w="1260385">
                  <a:extLst>
                    <a:ext uri="{9D8B030D-6E8A-4147-A177-3AD203B41FA5}">
                      <a16:colId xmlns:a16="http://schemas.microsoft.com/office/drawing/2014/main" val="562213864"/>
                    </a:ext>
                  </a:extLst>
                </a:gridCol>
                <a:gridCol w="2096520">
                  <a:extLst>
                    <a:ext uri="{9D8B030D-6E8A-4147-A177-3AD203B41FA5}">
                      <a16:colId xmlns:a16="http://schemas.microsoft.com/office/drawing/2014/main" val="1904270002"/>
                    </a:ext>
                  </a:extLst>
                </a:gridCol>
              </a:tblGrid>
              <a:tr h="31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택시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/>
                        <a:t>vs</a:t>
                      </a:r>
                      <a:endParaRPr lang="ko-KR" altLang="en-US" sz="105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/>
                        <a:t>타다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535193"/>
                  </a:ext>
                </a:extLst>
              </a:tr>
              <a:tr h="31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엄청남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냄새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타다만의</a:t>
                      </a:r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</a:t>
                      </a:r>
                      <a:r>
                        <a:rPr lang="ko-KR" altLang="en-US" sz="1050" dirty="0" err="1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시그니처</a:t>
                      </a:r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31156"/>
                  </a:ext>
                </a:extLst>
              </a:tr>
              <a:tr h="356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저렴함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솔직히 좀 일반보다 비쌈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57345"/>
                  </a:ext>
                </a:extLst>
              </a:tr>
              <a:tr h="31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안 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할인 쿠폰증정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개꿀띠</a:t>
                      </a:r>
                      <a:endParaRPr lang="ko-KR" altLang="en-US" sz="105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792209"/>
                  </a:ext>
                </a:extLst>
              </a:tr>
              <a:tr h="31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꼬릿함</a:t>
                      </a:r>
                      <a:endParaRPr lang="ko-KR" altLang="en-US" sz="1050" dirty="0">
                        <a:latin typeface="AppleSDGothicNeoL00" panose="02000503000000000000" pitchFamily="2" charset="-127"/>
                        <a:ea typeface="AppleSDGothicNeoL00" panose="020005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청각적 환경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클래식 좋다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770055"/>
                  </a:ext>
                </a:extLst>
              </a:tr>
              <a:tr h="31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마스크 </a:t>
                      </a:r>
                      <a:r>
                        <a:rPr lang="ko-KR" altLang="en-US" sz="1050" dirty="0" err="1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안하는</a:t>
                      </a:r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 경우도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시각적 환경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깔끔</a:t>
                      </a:r>
                      <a:r>
                        <a:rPr lang="en-US" altLang="ko-KR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 </a:t>
                      </a:r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청결</a:t>
                      </a:r>
                      <a:r>
                        <a:rPr lang="en-US" altLang="ko-KR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, </a:t>
                      </a:r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아멘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476731"/>
                  </a:ext>
                </a:extLst>
              </a:tr>
              <a:tr h="317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셀 수 없음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부정적 경험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AppleSDGothicNeoL00" panose="02000503000000000000" pitchFamily="2" charset="-127"/>
                          <a:ea typeface="AppleSDGothicNeoL00" panose="02000503000000000000" pitchFamily="2" charset="-127"/>
                        </a:rPr>
                        <a:t>전혀 없음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52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9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타다 모빌리티 영감">
      <a:dk1>
        <a:srgbClr val="182240"/>
      </a:dk1>
      <a:lt1>
        <a:sysClr val="window" lastClr="FFFFFF"/>
      </a:lt1>
      <a:dk2>
        <a:srgbClr val="44546A"/>
      </a:dk2>
      <a:lt2>
        <a:srgbClr val="E7E6E6"/>
      </a:lt2>
      <a:accent1>
        <a:srgbClr val="182240"/>
      </a:accent1>
      <a:accent2>
        <a:srgbClr val="233059"/>
      </a:accent2>
      <a:accent3>
        <a:srgbClr val="4F5873"/>
      </a:accent3>
      <a:accent4>
        <a:srgbClr val="9297A6"/>
      </a:accent4>
      <a:accent5>
        <a:srgbClr val="F0F1F2"/>
      </a:accent5>
      <a:accent6>
        <a:srgbClr val="FFFFFF"/>
      </a:accent6>
      <a:hlink>
        <a:srgbClr val="0563C1"/>
      </a:hlink>
      <a:folHlink>
        <a:srgbClr val="954F72"/>
      </a:folHlink>
    </a:clrScheme>
    <a:fontScheme name="사용자 지정 3">
      <a:majorFont>
        <a:latin typeface="Calibri Light"/>
        <a:ea typeface="SB 어그로 Bold"/>
        <a:cs typeface=""/>
      </a:majorFont>
      <a:minorFont>
        <a:latin typeface="AppleSDGothicNeoB00"/>
        <a:ea typeface="AppleSDGothicNeoB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224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561</Words>
  <Application>Microsoft Office PowerPoint</Application>
  <PresentationFormat>와이드스크린</PresentationFormat>
  <Paragraphs>155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AppleSDGothicNeoEB00</vt:lpstr>
      <vt:lpstr>Apple SD Gothic Neo</vt:lpstr>
      <vt:lpstr>Malgun Gothic</vt:lpstr>
      <vt:lpstr>Impact</vt:lpstr>
      <vt:lpstr>Arial</vt:lpstr>
      <vt:lpstr>SB 어그로 Medium</vt:lpstr>
      <vt:lpstr>SB 어그로 Bold</vt:lpstr>
      <vt:lpstr>AppleSDGothicNeoL00</vt:lpstr>
      <vt:lpstr>Calibri Light</vt:lpstr>
      <vt:lpstr>AppleSDGothicNeoB00</vt:lpstr>
      <vt:lpstr>AppleSDGothicNeoM00</vt:lpstr>
      <vt:lpstr>Office Theme</vt:lpstr>
      <vt:lpstr>대한민국 모빌리티 산업 분석 리포트</vt:lpstr>
      <vt:lpstr>2022 자동차 시장 리포트</vt:lpstr>
      <vt:lpstr>PowerPoint 프레젠테이션</vt:lpstr>
      <vt:lpstr>PowerPoint 프레젠테이션</vt:lpstr>
      <vt:lpstr>PowerPoint 프레젠테이션</vt:lpstr>
      <vt:lpstr>01 / 모빌리티 국내 시장 현황</vt:lpstr>
      <vt:lpstr>02 / Hyundai Motor Company </vt:lpstr>
      <vt:lpstr>국내 모빌리티 산업 연평균 20% 고성장, 플랫폼 전쟁 시대</vt:lpstr>
      <vt:lpstr>서울 거주 30대 여성, ＇ 역시 택시 보다는 타다가 최고＇</vt:lpstr>
      <vt:lpstr>사진 배치를 활용해 더 있어 보이게 만들어봅시다</vt:lpstr>
      <vt:lpstr>픽토그램을 적절히 활용해 단순하게 알립시다</vt:lpstr>
      <vt:lpstr>나는 오늘도 은행을 갈 때 택시를 타겠지</vt:lpstr>
      <vt:lpstr>" 자동차가 만들어진 이유는,    더 넓은 세상을 만끽하기 위함이지    사람들을 정신 나가게 하기 위해서가 아니란 말야!“     엔초 페라리, 페라리 창업자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keywords>Ursula</cp:keywords>
  <cp:lastModifiedBy>SSAFY</cp:lastModifiedBy>
  <cp:revision>9</cp:revision>
  <dcterms:created xsi:type="dcterms:W3CDTF">2022-01-14T01:20:26Z</dcterms:created>
  <dcterms:modified xsi:type="dcterms:W3CDTF">2023-03-31T08:38:52Z</dcterms:modified>
</cp:coreProperties>
</file>