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85" r:id="rId4"/>
    <p:sldId id="258" r:id="rId5"/>
    <p:sldId id="259" r:id="rId6"/>
    <p:sldId id="292" r:id="rId7"/>
    <p:sldId id="260" r:id="rId8"/>
    <p:sldId id="261" r:id="rId9"/>
    <p:sldId id="262" r:id="rId10"/>
    <p:sldId id="263" r:id="rId11"/>
    <p:sldId id="264" r:id="rId12"/>
    <p:sldId id="286" r:id="rId13"/>
    <p:sldId id="265" r:id="rId14"/>
    <p:sldId id="287" r:id="rId15"/>
    <p:sldId id="266" r:id="rId16"/>
    <p:sldId id="267" r:id="rId17"/>
    <p:sldId id="268" r:id="rId18"/>
    <p:sldId id="269" r:id="rId19"/>
    <p:sldId id="270" r:id="rId20"/>
    <p:sldId id="271" r:id="rId21"/>
    <p:sldId id="288" r:id="rId22"/>
    <p:sldId id="273" r:id="rId23"/>
    <p:sldId id="290" r:id="rId24"/>
    <p:sldId id="272" r:id="rId25"/>
    <p:sldId id="274" r:id="rId26"/>
    <p:sldId id="289" r:id="rId27"/>
    <p:sldId id="275" r:id="rId28"/>
    <p:sldId id="276" r:id="rId29"/>
  </p:sldIdLst>
  <p:sldSz cx="12192000" cy="6858000"/>
  <p:notesSz cx="6858000" cy="9144000"/>
  <p:embeddedFontLst>
    <p:embeddedFont>
      <p:font typeface="맑은 고딕" panose="020B0503020000020004" pitchFamily="50" charset="-127"/>
      <p:regular r:id="rId31"/>
      <p:bold r:id="rId32"/>
    </p:embeddedFont>
    <p:embeddedFont>
      <p:font typeface="Do Hyeon" panose="020B0600000101010101" charset="-127"/>
      <p:regular r:id="rId33"/>
    </p:embeddedFont>
    <p:embeddedFont>
      <p:font typeface="배달의민족 주아" panose="02020603020101020101" pitchFamily="18" charset="-127"/>
      <p:regular r:id="rId34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배달의민족 주아" panose="02020603020101020101" pitchFamily="18" charset="-127"/>
        <a:ea typeface="배달의민족 주아" panose="02020603020101020101" pitchFamily="18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def79d8b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g21def79d8b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ddd338d2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g21ddd338d2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ddd338d2f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400" dirty="0" err="1">
                <a:solidFill>
                  <a:schemeClr val="dk1"/>
                </a:solidFill>
              </a:rPr>
              <a:t>청인과</a:t>
            </a:r>
            <a:r>
              <a:rPr lang="ko-KR" sz="1400" dirty="0">
                <a:solidFill>
                  <a:schemeClr val="dk1"/>
                </a:solidFill>
              </a:rPr>
              <a:t> 농인 사이의 소통을 편리하게 하는 보조 수단이 필요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dirty="0">
                <a:solidFill>
                  <a:schemeClr val="dk1"/>
                </a:solidFill>
              </a:rPr>
              <a:t>보조 수단 없이 소통하고자 할 때 말을 할 수 있도록 발음 교정 지원이 필요</a:t>
            </a:r>
            <a:endParaRPr sz="1400" dirty="0">
              <a:solidFill>
                <a:schemeClr val="dk1"/>
              </a:solidFill>
            </a:endParaRPr>
          </a:p>
        </p:txBody>
      </p:sp>
      <p:sp>
        <p:nvSpPr>
          <p:cNvPr id="204" name="Google Shape;204;g21ddd338d2f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33228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1ddd338d2f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" name="Google Shape;218;g21ddd338d2f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2374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ddd338d2f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g21ddd338d2f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1ddd338d2f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" name="Google Shape;255;g21ddd338d2f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ddd338d2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>
                <a:solidFill>
                  <a:srgbClr val="262626"/>
                </a:solidFill>
              </a:rPr>
              <a:t>청각장애인 회원 메인 페이지</a:t>
            </a:r>
            <a:endParaRPr sz="1900" b="1" dirty="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dirty="0">
                <a:solidFill>
                  <a:schemeClr val="dk1"/>
                </a:solidFill>
              </a:rPr>
              <a:t>자주 사용 문장을 카테고리별로 등록하여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dirty="0">
                <a:solidFill>
                  <a:schemeClr val="dk1"/>
                </a:solidFill>
              </a:rPr>
              <a:t>빠른 TTS 기능 제공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dirty="0">
                <a:solidFill>
                  <a:schemeClr val="dk1"/>
                </a:solidFill>
              </a:rPr>
              <a:t>채팅 로그를 통해 채팅 자동완성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dirty="0">
                <a:solidFill>
                  <a:schemeClr val="dk1"/>
                </a:solidFill>
              </a:rPr>
              <a:t>상대방의 말 STT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900" b="1" dirty="0">
              <a:solidFill>
                <a:srgbClr val="26262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g21ddd338d2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ddd338d2f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dirty="0">
                <a:solidFill>
                  <a:schemeClr val="dk1"/>
                </a:solidFill>
              </a:rPr>
              <a:t>마이크 버튼으로 실시간 발음 연습 결과를 텍스트로 화면에 출력 (STT)</a:t>
            </a:r>
            <a:br>
              <a:rPr lang="ko-KR" sz="1400" dirty="0">
                <a:solidFill>
                  <a:schemeClr val="dk1"/>
                </a:solidFill>
              </a:rPr>
            </a:br>
            <a:r>
              <a:rPr lang="ko-KR" sz="1400" dirty="0" err="1">
                <a:solidFill>
                  <a:schemeClr val="dk1"/>
                </a:solidFill>
              </a:rPr>
              <a:t>STT로</a:t>
            </a:r>
            <a:r>
              <a:rPr lang="ko-KR" sz="1400" dirty="0">
                <a:solidFill>
                  <a:schemeClr val="dk1"/>
                </a:solidFill>
              </a:rPr>
              <a:t> 연습한 텍스트와 실제 단어 발음을 비교 후, 성공 시 성공 횟수 증가 </a:t>
            </a:r>
            <a:endParaRPr dirty="0"/>
          </a:p>
        </p:txBody>
      </p:sp>
      <p:sp>
        <p:nvSpPr>
          <p:cNvPr id="304" name="Google Shape;304;g21ddd338d2f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ddd338d2f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dirty="0">
                <a:solidFill>
                  <a:schemeClr val="dk1"/>
                </a:solidFill>
              </a:rPr>
              <a:t>발음교정 상담이 필요한 농인 분들은 게시판을 통해 상담 신청 할 수 있음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dirty="0">
                <a:solidFill>
                  <a:schemeClr val="dk1"/>
                </a:solidFill>
              </a:rPr>
              <a:t>자원봉사자는 게시판에 등록된 상담 신청 글을 보고 수락하여 미팅 약속을 잡음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323;g21ddd338d2f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1ddd338d2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dirty="0" err="1">
                <a:solidFill>
                  <a:schemeClr val="dk1"/>
                </a:solidFill>
              </a:rPr>
              <a:t>마이페이지에</a:t>
            </a:r>
            <a:r>
              <a:rPr lang="ko-KR" sz="1400" dirty="0">
                <a:solidFill>
                  <a:schemeClr val="dk1"/>
                </a:solidFill>
              </a:rPr>
              <a:t> 발음 피드백 조회 에서 약속된 상담 미팅 조회 가능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dirty="0">
                <a:solidFill>
                  <a:schemeClr val="dk1"/>
                </a:solidFill>
              </a:rPr>
              <a:t>상담 시작 시간에 농인, 자원봉사자는 상담 방을 생성 하고, 참가할 수 있다.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400" dirty="0" err="1">
                <a:solidFill>
                  <a:schemeClr val="dk1"/>
                </a:solidFill>
              </a:rPr>
              <a:t>WebRTC를</a:t>
            </a:r>
            <a:r>
              <a:rPr lang="ko-KR" sz="1400" dirty="0">
                <a:solidFill>
                  <a:schemeClr val="dk1"/>
                </a:solidFill>
              </a:rPr>
              <a:t> 통해 서로의 화면이 공유되고, 봉사자의 말은 </a:t>
            </a:r>
            <a:r>
              <a:rPr lang="ko-KR" sz="1400" dirty="0" err="1">
                <a:solidFill>
                  <a:schemeClr val="dk1"/>
                </a:solidFill>
              </a:rPr>
              <a:t>STT를</a:t>
            </a:r>
            <a:r>
              <a:rPr lang="ko-KR" sz="1400" dirty="0">
                <a:solidFill>
                  <a:schemeClr val="dk1"/>
                </a:solidFill>
              </a:rPr>
              <a:t> 통해 텍스트로</a:t>
            </a:r>
            <a:br>
              <a:rPr lang="ko-KR" sz="1400" dirty="0">
                <a:solidFill>
                  <a:schemeClr val="dk1"/>
                </a:solidFill>
              </a:rPr>
            </a:br>
            <a:r>
              <a:rPr lang="ko-KR" sz="1400" dirty="0">
                <a:solidFill>
                  <a:schemeClr val="dk1"/>
                </a:solidFill>
              </a:rPr>
              <a:t>화면에 출력된다. </a:t>
            </a:r>
            <a:endParaRPr sz="1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2" name="Google Shape;342;g21ddd338d2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5087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def79d8bf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g21def79d8bf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def79d8bf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4" name="Google Shape;374;g21def79d8bf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0362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def79d8bf_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1" name="Google Shape;361;g21def79d8bf_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1def79d8bf_3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1" name="Google Shape;391;g21def79d8bf_3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88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1def79d8bf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1def79d8bf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37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ddd338d2f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g21ddd338d2f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ddd338d2f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g21ddd338d2f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07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ddd338d2f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0" name="Google Shape;160;g21ddd338d2f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ddd338d2f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5" name="Google Shape;175;g21ddd338d2f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5" name="Google Shape;15;p2"/>
          <p:cNvSpPr txBox="1"/>
          <p:nvPr/>
        </p:nvSpPr>
        <p:spPr>
          <a:xfrm>
            <a:off x="10032313" y="6588607"/>
            <a:ext cx="216918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none" strike="noStrike" cap="none" dirty="0">
                <a:solidFill>
                  <a:srgbClr val="6C676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ⓒ</a:t>
            </a:r>
            <a:r>
              <a:rPr lang="ko-KR" sz="900" b="0" i="0" u="none" strike="noStrike" cap="none" dirty="0" err="1">
                <a:solidFill>
                  <a:srgbClr val="6C676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Saebyeol</a:t>
            </a:r>
            <a:r>
              <a:rPr lang="ko-KR" sz="900" b="0" i="0" u="none" strike="noStrike" cap="none" dirty="0">
                <a:solidFill>
                  <a:srgbClr val="6C676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 </a:t>
            </a:r>
            <a:r>
              <a:rPr lang="ko-KR" sz="900" b="0" i="0" u="none" strike="noStrike" cap="none" dirty="0" err="1">
                <a:solidFill>
                  <a:srgbClr val="6C676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Yu</a:t>
            </a:r>
            <a:r>
              <a:rPr lang="ko-KR" sz="900" b="0" i="0" u="none" strike="noStrike" cap="none" dirty="0">
                <a:solidFill>
                  <a:srgbClr val="6C676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. </a:t>
            </a:r>
            <a:r>
              <a:rPr lang="ko-KR" sz="900" b="0" i="0" u="none" strike="noStrike" cap="none" dirty="0" err="1">
                <a:solidFill>
                  <a:srgbClr val="6C676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Saebyeol’s</a:t>
            </a:r>
            <a:r>
              <a:rPr lang="ko-KR" sz="900" b="0" i="0" u="none" strike="noStrike" cap="none" dirty="0">
                <a:solidFill>
                  <a:srgbClr val="6C6767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rPr>
              <a:t> PowerPoint</a:t>
            </a:r>
            <a:endParaRPr sz="900" b="0" i="0" u="none" strike="noStrike" cap="none" dirty="0">
              <a:solidFill>
                <a:srgbClr val="6C6767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ko-KR" altLang="en-US" dirty="0"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o Hyeon"/>
              <a:buNone/>
              <a:defRPr sz="440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 sz="1800">
                <a:latin typeface="Do Hyeon"/>
                <a:ea typeface="Do Hyeon"/>
                <a:cs typeface="Do Hyeon"/>
                <a:sym typeface="Do Hye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 sz="1800">
                <a:latin typeface="Do Hyeon"/>
                <a:ea typeface="Do Hyeon"/>
                <a:cs typeface="Do Hyeon"/>
                <a:sym typeface="Do Hye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 sz="1800">
                <a:latin typeface="Do Hyeon"/>
                <a:ea typeface="Do Hyeon"/>
                <a:cs typeface="Do Hyeon"/>
                <a:sym typeface="Do Hye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 sz="1800">
                <a:latin typeface="Do Hyeon"/>
                <a:ea typeface="Do Hyeon"/>
                <a:cs typeface="Do Hyeon"/>
                <a:sym typeface="Do Hye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 sz="1800">
                <a:latin typeface="Do Hyeon"/>
                <a:ea typeface="Do Hyeon"/>
                <a:cs typeface="Do Hyeon"/>
                <a:sym typeface="Do Hye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 sz="1800">
                <a:latin typeface="Do Hyeon"/>
                <a:ea typeface="Do Hyeon"/>
                <a:cs typeface="Do Hyeon"/>
                <a:sym typeface="Do Hye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 sz="1800">
                <a:latin typeface="Do Hyeon"/>
                <a:ea typeface="Do Hyeon"/>
                <a:cs typeface="Do Hyeon"/>
                <a:sym typeface="Do Hye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o Hyeon"/>
              <a:buNone/>
              <a:defRPr sz="1800"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 Hyeon"/>
              <a:buChar char="•"/>
              <a:defRPr sz="280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o Hyeon"/>
              <a:buChar char="•"/>
              <a:defRPr sz="240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 Hyeon"/>
              <a:buChar char="•"/>
              <a:defRPr sz="200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•"/>
              <a:defRPr sz="180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•"/>
              <a:defRPr sz="180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•"/>
              <a:defRPr sz="180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•"/>
              <a:defRPr sz="180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•"/>
              <a:defRPr sz="180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•"/>
              <a:defRPr sz="1800" i="0" u="none" strike="noStrike" cap="none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E8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F8E8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F8E8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0" y="8878"/>
            <a:ext cx="12192000" cy="6858000"/>
          </a:xfrm>
          <a:prstGeom prst="rect">
            <a:avLst/>
          </a:prstGeom>
          <a:solidFill>
            <a:srgbClr val="CEE6FC"/>
          </a:solidFill>
          <a:ln w="9525" cap="flat" cmpd="sng">
            <a:solidFill>
              <a:srgbClr val="CEE6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800" b="0" i="0" u="none" strike="noStrike" cap="none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5055061" y="2573272"/>
            <a:ext cx="4188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sz="79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79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675" y="2730812"/>
            <a:ext cx="1260459" cy="1254825"/>
          </a:xfrm>
          <a:prstGeom prst="rect">
            <a:avLst/>
          </a:prstGeom>
          <a:noFill/>
          <a:ln w="9525" cap="flat" cmpd="sng">
            <a:solidFill>
              <a:srgbClr val="CEE6F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8" name="Google Shape;88;p13"/>
          <p:cNvSpPr txBox="1"/>
          <p:nvPr/>
        </p:nvSpPr>
        <p:spPr>
          <a:xfrm>
            <a:off x="5136575" y="3696775"/>
            <a:ext cx="3945300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700" dirty="0" smtClean="0">
                <a:solidFill>
                  <a:srgbClr val="557C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</a:t>
            </a:r>
            <a:r>
              <a:rPr lang="ko-KR" sz="1700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각장애인</a:t>
            </a:r>
            <a:r>
              <a:rPr lang="ko-KR" altLang="en-US" sz="1700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</a:t>
            </a:r>
            <a:r>
              <a:rPr lang="ko-KR" altLang="en-US" sz="17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700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마음을 </a:t>
            </a:r>
            <a:r>
              <a:rPr lang="ko-KR" sz="1700" dirty="0" smtClean="0">
                <a:solidFill>
                  <a:srgbClr val="557C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</a:t>
            </a:r>
            <a:r>
              <a:rPr lang="ko-KR" sz="1700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</a:t>
            </a:r>
            <a:r>
              <a:rPr lang="ko-KR" altLang="en-US" sz="1700" dirty="0" smtClean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하다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Google Shape;88;p13">
            <a:extLst>
              <a:ext uri="{FF2B5EF4-FFF2-40B4-BE49-F238E27FC236}">
                <a16:creationId xmlns:a16="http://schemas.microsoft.com/office/drawing/2014/main" id="{4C8F4C9A-0C19-F5FA-BC6F-6F1B10706847}"/>
              </a:ext>
            </a:extLst>
          </p:cNvPr>
          <p:cNvSpPr txBox="1"/>
          <p:nvPr/>
        </p:nvSpPr>
        <p:spPr>
          <a:xfrm>
            <a:off x="8841245" y="6242477"/>
            <a:ext cx="3945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A703 TEAM </a:t>
            </a:r>
            <a:r>
              <a:rPr lang="ko-KR" altLang="en-US" sz="2800" dirty="0" err="1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오백원</a:t>
            </a:r>
            <a:endParaRPr sz="28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192" name="Google Shape;192;p20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문제점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193" name="Google Shape;193;p20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194" name="Google Shape;194;p20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195" name="Google Shape;195;p20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96" name="Google Shape;196;p20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780250" y="1876848"/>
            <a:ext cx="11351100" cy="17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소통을 원활하게 할 수 있도록 도와주는 </a:t>
            </a:r>
            <a:r>
              <a:rPr 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수단</a:t>
            </a:r>
            <a:r>
              <a:rPr 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부재</a:t>
            </a:r>
            <a:br>
              <a:rPr 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/>
            </a:r>
            <a:br>
              <a:rPr 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endParaRPr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75" y="2144700"/>
            <a:ext cx="521528" cy="52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25" y="3870525"/>
            <a:ext cx="584650" cy="58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314650" y="3107481"/>
            <a:ext cx="12282300" cy="323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endParaRPr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청각 장애인에게 비장애인과 동일한 수준으로 말을 하기에 </a:t>
            </a:r>
            <a:r>
              <a:rPr lang="ko-KR" sz="2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현실적인 어려움</a:t>
            </a:r>
            <a:r>
              <a:rPr 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많음</a:t>
            </a:r>
            <a:endParaRPr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SzPts val="2000"/>
              <a:buChar char="-"/>
            </a:pPr>
            <a:r>
              <a:rPr 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고가의 발음 교정 프로그램</a:t>
            </a:r>
            <a:endParaRPr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9144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발음을 개선할 환경 부족</a:t>
            </a:r>
            <a:endParaRPr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개선 방안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207" name="Google Shape;207;p21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208" name="Google Shape;208;p21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209" name="Google Shape;209;p21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10" name="Google Shape;210;p21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11" name="Google Shape;211;p21"/>
          <p:cNvSpPr txBox="1"/>
          <p:nvPr/>
        </p:nvSpPr>
        <p:spPr>
          <a:xfrm>
            <a:off x="1910856" y="4612475"/>
            <a:ext cx="4462200" cy="128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소통을 편리하게 하는 서비스 제공</a:t>
            </a:r>
            <a:endParaRPr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450" y="1496871"/>
            <a:ext cx="4753683" cy="315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7100" y="1932362"/>
            <a:ext cx="3311101" cy="25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/>
        </p:nvSpPr>
        <p:spPr>
          <a:xfrm>
            <a:off x="6586491" y="4612475"/>
            <a:ext cx="4607986" cy="81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비용 없이 일상에서 </a:t>
            </a:r>
            <a:r>
              <a:rPr lang="ko-KR" sz="18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발음교정이</a:t>
            </a:r>
            <a:r>
              <a:rPr 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가능한 서비스 제공</a:t>
            </a:r>
            <a:endParaRPr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4FB06-DB81-035C-D3ED-3978FA226198}"/>
              </a:ext>
            </a:extLst>
          </p:cNvPr>
          <p:cNvSpPr txBox="1"/>
          <p:nvPr/>
        </p:nvSpPr>
        <p:spPr>
          <a:xfrm>
            <a:off x="5398313" y="945490"/>
            <a:ext cx="651892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02</a:t>
            </a:r>
            <a:endParaRPr lang="ko-KR" altLang="en-US" sz="35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Google Shape;96;p14">
            <a:extLst>
              <a:ext uri="{FF2B5EF4-FFF2-40B4-BE49-F238E27FC236}">
                <a16:creationId xmlns:a16="http://schemas.microsoft.com/office/drawing/2014/main" id="{0F573F80-B4FC-F51E-08D3-55FD83DB63A2}"/>
              </a:ext>
            </a:extLst>
          </p:cNvPr>
          <p:cNvCxnSpPr>
            <a:cxnSpLocks/>
          </p:cNvCxnSpPr>
          <p:nvPr/>
        </p:nvCxnSpPr>
        <p:spPr>
          <a:xfrm>
            <a:off x="2476735" y="2921052"/>
            <a:ext cx="672869" cy="0"/>
          </a:xfrm>
          <a:prstGeom prst="straightConnector1">
            <a:avLst/>
          </a:prstGeom>
          <a:noFill/>
          <a:ln w="317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C94DA5-9FBC-71B4-BCAD-A6FA16EDD2B2}"/>
              </a:ext>
            </a:extLst>
          </p:cNvPr>
          <p:cNvSpPr txBox="1"/>
          <p:nvPr/>
        </p:nvSpPr>
        <p:spPr>
          <a:xfrm>
            <a:off x="2308152" y="2976816"/>
            <a:ext cx="3085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소개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624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 소개</a:t>
            </a:r>
            <a:endParaRPr sz="1600" b="1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22" name="Google Shape;222;p22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223" name="Google Shape;223;p22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224" name="Google Shape;224;p22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25" name="Google Shape;225;p22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26" name="Google Shape;226;p22"/>
          <p:cNvSpPr txBox="1"/>
          <p:nvPr/>
        </p:nvSpPr>
        <p:spPr>
          <a:xfrm>
            <a:off x="640900" y="934725"/>
            <a:ext cx="5519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2400" b="1">
                <a:latin typeface="Malgun Gothic"/>
                <a:ea typeface="Malgun Gothic"/>
                <a:cs typeface="Malgun Gothic"/>
                <a:sym typeface="Malgun Gothic"/>
              </a:rPr>
              <a:t>청인과 농인의 소통 지원 서비스</a:t>
            </a:r>
            <a:endParaRPr sz="40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7" name="Google Shape;2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250" y="2649850"/>
            <a:ext cx="2828925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2"/>
          <p:cNvSpPr txBox="1"/>
          <p:nvPr/>
        </p:nvSpPr>
        <p:spPr>
          <a:xfrm>
            <a:off x="7289450" y="4545459"/>
            <a:ext cx="28290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발음 재활 </a:t>
            </a:r>
            <a:r>
              <a:rPr lang="ko-KR" sz="1800" dirty="0"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발음 교정 연습</a:t>
            </a:r>
            <a:endParaRPr sz="1800" dirty="0">
              <a:latin typeface="배달의민족 주아" panose="02020603020101020101" pitchFamily="18" charset="-127"/>
              <a:ea typeface="배달의민족 주아" panose="02020603020101020101" pitchFamily="18" charset="-127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봉사자와 화상 발음 상담</a:t>
            </a:r>
            <a:endParaRPr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29" name="Google Shape;2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1263" y="2649862"/>
            <a:ext cx="1570650" cy="157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1309888" y="4600875"/>
            <a:ext cx="3727500" cy="9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대화 보조 수단 </a:t>
            </a:r>
            <a:r>
              <a:rPr lang="ko-KR" sz="1800" dirty="0">
                <a:latin typeface="Malgun Gothic"/>
                <a:ea typeface="Malgun Gothic"/>
                <a:cs typeface="Malgun Gothic"/>
                <a:sym typeface="Malgun Gothic"/>
              </a:rPr>
              <a:t>→ </a:t>
            </a:r>
            <a:r>
              <a:rPr lang="ko-KR" sz="1800" dirty="0">
                <a:latin typeface="배달의민족 주아" panose="02020603020101020101" pitchFamily="18" charset="-127"/>
                <a:ea typeface="배달의민족 주아" panose="02020603020101020101" pitchFamily="18" charset="-127"/>
                <a:cs typeface="Malgun Gothic"/>
                <a:sym typeface="Malgun Gothic"/>
              </a:rPr>
              <a:t>TTS, STT 대화 지원</a:t>
            </a:r>
            <a:endParaRPr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1" name="Google Shape;231;p22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4FB06-DB81-035C-D3ED-3978FA226198}"/>
              </a:ext>
            </a:extLst>
          </p:cNvPr>
          <p:cNvSpPr txBox="1"/>
          <p:nvPr/>
        </p:nvSpPr>
        <p:spPr>
          <a:xfrm>
            <a:off x="5255498" y="945490"/>
            <a:ext cx="55002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03</a:t>
            </a:r>
            <a:endParaRPr lang="ko-KR" altLang="en-US" sz="35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Google Shape;96;p14">
            <a:extLst>
              <a:ext uri="{FF2B5EF4-FFF2-40B4-BE49-F238E27FC236}">
                <a16:creationId xmlns:a16="http://schemas.microsoft.com/office/drawing/2014/main" id="{0F573F80-B4FC-F51E-08D3-55FD83DB63A2}"/>
              </a:ext>
            </a:extLst>
          </p:cNvPr>
          <p:cNvCxnSpPr>
            <a:cxnSpLocks/>
          </p:cNvCxnSpPr>
          <p:nvPr/>
        </p:nvCxnSpPr>
        <p:spPr>
          <a:xfrm>
            <a:off x="2310487" y="2921052"/>
            <a:ext cx="672869" cy="0"/>
          </a:xfrm>
          <a:prstGeom prst="straightConnector1">
            <a:avLst/>
          </a:prstGeom>
          <a:noFill/>
          <a:ln w="317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C94DA5-9FBC-71B4-BCAD-A6FA16EDD2B2}"/>
              </a:ext>
            </a:extLst>
          </p:cNvPr>
          <p:cNvSpPr txBox="1"/>
          <p:nvPr/>
        </p:nvSpPr>
        <p:spPr>
          <a:xfrm>
            <a:off x="2169612" y="2976816"/>
            <a:ext cx="3085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및 기능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040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238050" y="92305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4825600" y="2140200"/>
            <a:ext cx="4777200" cy="25776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및 기능 설명 -  </a:t>
            </a:r>
            <a:r>
              <a:rPr lang="ko-KR" sz="1600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목소리 기부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240" name="Google Shape;240;p23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241" name="Google Shape;241;p23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242" name="Google Shape;242;p23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43" name="Google Shape;243;p23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5075775" y="2314300"/>
            <a:ext cx="48465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목소리 기부자 녹음 페이지</a:t>
            </a:r>
            <a:endParaRPr sz="1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5281275" y="2835525"/>
            <a:ext cx="47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녹음해야 하는 문장 출력 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5281275" y="3356250"/>
            <a:ext cx="47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녹음한 내용 들으면서 체크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5281275" y="3942400"/>
            <a:ext cx="47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저장하면 다음문장으로 넘어간다.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48" name="Google Shape;248;p23"/>
          <p:cNvGrpSpPr/>
          <p:nvPr/>
        </p:nvGrpSpPr>
        <p:grpSpPr>
          <a:xfrm>
            <a:off x="1922885" y="1096038"/>
            <a:ext cx="2452350" cy="5341401"/>
            <a:chOff x="5486385" y="1096050"/>
            <a:chExt cx="2452350" cy="5341401"/>
          </a:xfrm>
        </p:grpSpPr>
        <p:pic>
          <p:nvPicPr>
            <p:cNvPr id="249" name="Google Shape;24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4250" y="1192750"/>
              <a:ext cx="2316600" cy="5148000"/>
            </a:xfrm>
            <a:prstGeom prst="roundRect">
              <a:avLst>
                <a:gd name="adj" fmla="val 10615"/>
              </a:avLst>
            </a:prstGeom>
            <a:noFill/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</p:pic>
        <p:pic>
          <p:nvPicPr>
            <p:cNvPr id="250" name="Google Shape;250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486385" y="1096050"/>
              <a:ext cx="2452350" cy="5341401"/>
            </a:xfrm>
            <a:prstGeom prst="rect">
              <a:avLst/>
            </a:prstGeom>
            <a:noFill/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</p:pic>
      </p:grpSp>
      <p:cxnSp>
        <p:nvCxnSpPr>
          <p:cNvPr id="251" name="Google Shape;251;p23"/>
          <p:cNvCxnSpPr/>
          <p:nvPr/>
        </p:nvCxnSpPr>
        <p:spPr>
          <a:xfrm flipH="1">
            <a:off x="5181100" y="2868025"/>
            <a:ext cx="5400" cy="1552800"/>
          </a:xfrm>
          <a:prstGeom prst="straightConnector1">
            <a:avLst/>
          </a:prstGeom>
          <a:noFill/>
          <a:ln w="19050" cap="flat" cmpd="sng">
            <a:solidFill>
              <a:srgbClr val="00A9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23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및 기능 설명 -  </a:t>
            </a:r>
            <a:r>
              <a:rPr lang="ko-KR" sz="1600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목소리 기부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259" name="Google Shape;259;p24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260" name="Google Shape;260;p24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261" name="Google Shape;261;p24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2" name="Google Shape;262;p24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63" name="Google Shape;263;p24"/>
          <p:cNvSpPr/>
          <p:nvPr/>
        </p:nvSpPr>
        <p:spPr>
          <a:xfrm>
            <a:off x="238050" y="92305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5088900" y="2264425"/>
            <a:ext cx="47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65" name="Google Shape;26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7114" y="1566477"/>
            <a:ext cx="4162425" cy="44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4"/>
          <p:cNvSpPr/>
          <p:nvPr/>
        </p:nvSpPr>
        <p:spPr>
          <a:xfrm>
            <a:off x="5678639" y="1099479"/>
            <a:ext cx="15978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 err="1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Glow</a:t>
            </a:r>
            <a:r>
              <a:rPr lang="ko-KR" sz="2200" b="1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-TTS</a:t>
            </a:r>
            <a:endParaRPr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474417" y="3209550"/>
            <a:ext cx="19800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기부자 목소리 </a:t>
            </a:r>
            <a:endParaRPr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8" name="Google Shape;268;p24"/>
          <p:cNvCxnSpPr/>
          <p:nvPr/>
        </p:nvCxnSpPr>
        <p:spPr>
          <a:xfrm rot="10800000" flipH="1">
            <a:off x="2250592" y="3501025"/>
            <a:ext cx="20385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4"/>
          <p:cNvCxnSpPr/>
          <p:nvPr/>
        </p:nvCxnSpPr>
        <p:spPr>
          <a:xfrm rot="10800000">
            <a:off x="3193808" y="3827698"/>
            <a:ext cx="0" cy="13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24"/>
          <p:cNvSpPr/>
          <p:nvPr/>
        </p:nvSpPr>
        <p:spPr>
          <a:xfrm>
            <a:off x="2250592" y="5170798"/>
            <a:ext cx="22758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 err="1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사전학습</a:t>
            </a:r>
            <a:r>
              <a:rPr lang="ko-KR" sz="2200" b="1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데이터</a:t>
            </a:r>
            <a:endParaRPr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1" name="Google Shape;271;p24"/>
          <p:cNvCxnSpPr/>
          <p:nvPr/>
        </p:nvCxnSpPr>
        <p:spPr>
          <a:xfrm>
            <a:off x="8781317" y="3531855"/>
            <a:ext cx="65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2" name="Google Shape;272;p24"/>
          <p:cNvSpPr/>
          <p:nvPr/>
        </p:nvSpPr>
        <p:spPr>
          <a:xfrm>
            <a:off x="9623336" y="3209550"/>
            <a:ext cx="15978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TTS 모델</a:t>
            </a:r>
            <a:endParaRPr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Google Shape;272;p24"/>
          <p:cNvSpPr/>
          <p:nvPr/>
        </p:nvSpPr>
        <p:spPr>
          <a:xfrm>
            <a:off x="9705383" y="4162112"/>
            <a:ext cx="129671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Vocoder</a:t>
            </a:r>
            <a:endParaRPr sz="2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덧셈 기호 1"/>
          <p:cNvSpPr/>
          <p:nvPr/>
        </p:nvSpPr>
        <p:spPr>
          <a:xfrm>
            <a:off x="10111170" y="3877428"/>
            <a:ext cx="311066" cy="31106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glowtts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477539" y="5855295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및 기능 설명 -  </a:t>
            </a:r>
            <a:r>
              <a:rPr lang="ko-KR" sz="1600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소통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279" name="Google Shape;279;p25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280" name="Google Shape;280;p25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281" name="Google Shape;281;p25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2" name="Google Shape;282;p25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4P MIX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238050" y="92305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84" name="Google Shape;284;p25"/>
          <p:cNvSpPr/>
          <p:nvPr/>
        </p:nvSpPr>
        <p:spPr>
          <a:xfrm>
            <a:off x="5088900" y="1726725"/>
            <a:ext cx="48465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청각장애인 회원 메인 페이지</a:t>
            </a:r>
            <a:endParaRPr sz="1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5088900" y="2264425"/>
            <a:ext cx="47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자주 사용 문장을 등록하여 빠른 TTS 기능 제공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86" name="Google Shape;286;p25"/>
          <p:cNvGrpSpPr/>
          <p:nvPr/>
        </p:nvGrpSpPr>
        <p:grpSpPr>
          <a:xfrm>
            <a:off x="2464022" y="1096050"/>
            <a:ext cx="2452350" cy="5341401"/>
            <a:chOff x="884922" y="1096050"/>
            <a:chExt cx="2452350" cy="5341401"/>
          </a:xfrm>
        </p:grpSpPr>
        <p:pic>
          <p:nvPicPr>
            <p:cNvPr id="287" name="Google Shape;287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52788" y="1191850"/>
              <a:ext cx="2316600" cy="5149800"/>
            </a:xfrm>
            <a:prstGeom prst="roundRect">
              <a:avLst>
                <a:gd name="adj" fmla="val 10046"/>
              </a:avLst>
            </a:prstGeom>
            <a:noFill/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</p:pic>
        <p:pic>
          <p:nvPicPr>
            <p:cNvPr id="288" name="Google Shape;288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84922" y="1096050"/>
              <a:ext cx="2452350" cy="5341401"/>
            </a:xfrm>
            <a:prstGeom prst="rect">
              <a:avLst/>
            </a:prstGeom>
            <a:noFill/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</p:pic>
      </p:grpSp>
      <p:sp>
        <p:nvSpPr>
          <p:cNvPr id="289" name="Google Shape;289;p25"/>
          <p:cNvSpPr txBox="1"/>
          <p:nvPr/>
        </p:nvSpPr>
        <p:spPr>
          <a:xfrm>
            <a:off x="5088900" y="3507875"/>
            <a:ext cx="47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로그를 통해 채팅 자동완성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5088900" y="4052125"/>
            <a:ext cx="47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상대방의 말 STT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Google Shape;291;p25"/>
          <p:cNvSpPr/>
          <p:nvPr/>
        </p:nvSpPr>
        <p:spPr>
          <a:xfrm>
            <a:off x="238125" y="92305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4869450" y="2118300"/>
            <a:ext cx="4180200" cy="2621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293" name="Google Shape;293;p25"/>
          <p:cNvGrpSpPr/>
          <p:nvPr/>
        </p:nvGrpSpPr>
        <p:grpSpPr>
          <a:xfrm>
            <a:off x="1922872" y="1096050"/>
            <a:ext cx="2452350" cy="5341401"/>
            <a:chOff x="884922" y="1096050"/>
            <a:chExt cx="2452350" cy="5341401"/>
          </a:xfrm>
        </p:grpSpPr>
        <p:pic>
          <p:nvPicPr>
            <p:cNvPr id="294" name="Google Shape;294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52788" y="1191850"/>
              <a:ext cx="2316600" cy="5149800"/>
            </a:xfrm>
            <a:prstGeom prst="roundRect">
              <a:avLst>
                <a:gd name="adj" fmla="val 10046"/>
              </a:avLst>
            </a:prstGeom>
            <a:noFill/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</p:pic>
        <p:pic>
          <p:nvPicPr>
            <p:cNvPr id="295" name="Google Shape;295;p2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84922" y="1096050"/>
              <a:ext cx="2452350" cy="5341401"/>
            </a:xfrm>
            <a:prstGeom prst="rect">
              <a:avLst/>
            </a:prstGeom>
            <a:noFill/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</p:pic>
      </p:grpSp>
      <p:sp>
        <p:nvSpPr>
          <p:cNvPr id="296" name="Google Shape;296;p25"/>
          <p:cNvSpPr/>
          <p:nvPr/>
        </p:nvSpPr>
        <p:spPr>
          <a:xfrm>
            <a:off x="5076625" y="2274788"/>
            <a:ext cx="48465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청각장애인 회원 메인 페이지</a:t>
            </a:r>
            <a:endParaRPr sz="1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5377650" y="2860250"/>
            <a:ext cx="47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카테고리별</a:t>
            </a: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빠른 TTS 기능 제공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5377650" y="3435313"/>
            <a:ext cx="47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채팅 로그를 통해 채팅 자동완성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5377650" y="3996838"/>
            <a:ext cx="4777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상대방의 말 STT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0" name="Google Shape;300;p25"/>
          <p:cNvCxnSpPr/>
          <p:nvPr/>
        </p:nvCxnSpPr>
        <p:spPr>
          <a:xfrm>
            <a:off x="5216600" y="2928400"/>
            <a:ext cx="8700" cy="1552800"/>
          </a:xfrm>
          <a:prstGeom prst="straightConnector1">
            <a:avLst/>
          </a:prstGeom>
          <a:noFill/>
          <a:ln w="19050" cap="flat" cmpd="sng">
            <a:solidFill>
              <a:srgbClr val="00A9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1" name="Google Shape;301;p25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및 기능 설명 -  </a:t>
            </a:r>
            <a:r>
              <a:rPr lang="ko-KR" sz="1600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발음 연습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308" name="Google Shape;308;p26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309" name="Google Shape;309;p26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310" name="Google Shape;310;p26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1" name="Google Shape;311;p26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4P MIX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297775" y="92305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4897525" y="2228100"/>
            <a:ext cx="4122000" cy="24018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5094425" y="2425150"/>
            <a:ext cx="48465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발음 연습 상세 페이지</a:t>
            </a:r>
            <a:endParaRPr sz="1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15" name="Google Shape;315;p26"/>
          <p:cNvGrpSpPr/>
          <p:nvPr/>
        </p:nvGrpSpPr>
        <p:grpSpPr>
          <a:xfrm>
            <a:off x="1922885" y="1096050"/>
            <a:ext cx="2452350" cy="5341401"/>
            <a:chOff x="2464035" y="1096050"/>
            <a:chExt cx="2452350" cy="5341401"/>
          </a:xfrm>
        </p:grpSpPr>
        <p:pic>
          <p:nvPicPr>
            <p:cNvPr id="316" name="Google Shape;31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1900" y="1192750"/>
              <a:ext cx="2316600" cy="5148000"/>
            </a:xfrm>
            <a:prstGeom prst="roundRect">
              <a:avLst>
                <a:gd name="adj" fmla="val 8375"/>
              </a:avLst>
            </a:prstGeom>
            <a:noFill/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</p:pic>
        <p:pic>
          <p:nvPicPr>
            <p:cNvPr id="317" name="Google Shape;317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64035" y="1096050"/>
              <a:ext cx="2452350" cy="5341401"/>
            </a:xfrm>
            <a:prstGeom prst="rect">
              <a:avLst/>
            </a:prstGeom>
            <a:noFill/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</p:pic>
      </p:grpSp>
      <p:cxnSp>
        <p:nvCxnSpPr>
          <p:cNvPr id="318" name="Google Shape;318;p26"/>
          <p:cNvCxnSpPr/>
          <p:nvPr/>
        </p:nvCxnSpPr>
        <p:spPr>
          <a:xfrm>
            <a:off x="5194375" y="3152625"/>
            <a:ext cx="0" cy="1148100"/>
          </a:xfrm>
          <a:prstGeom prst="straightConnector1">
            <a:avLst/>
          </a:prstGeom>
          <a:noFill/>
          <a:ln w="19050" cap="flat" cmpd="sng">
            <a:solidFill>
              <a:srgbClr val="00A9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26"/>
          <p:cNvSpPr txBox="1"/>
          <p:nvPr/>
        </p:nvSpPr>
        <p:spPr>
          <a:xfrm>
            <a:off x="5395725" y="3194200"/>
            <a:ext cx="655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발음 연습 결과 출력 (STT)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실제 단어 발음과 비교, 성공 여부 체크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및 기능 설명 -  </a:t>
            </a:r>
            <a:r>
              <a:rPr lang="ko-KR" sz="1600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발음 교정 상담 게시판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327" name="Google Shape;327;p27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328" name="Google Shape;328;p27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329" name="Google Shape;329;p27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30" name="Google Shape;330;p27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4P MIX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238050" y="86030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32" name="Google Shape;332;p27"/>
          <p:cNvSpPr/>
          <p:nvPr/>
        </p:nvSpPr>
        <p:spPr>
          <a:xfrm>
            <a:off x="4877938" y="2331150"/>
            <a:ext cx="4641300" cy="21957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33" name="Google Shape;333;p27"/>
          <p:cNvSpPr txBox="1"/>
          <p:nvPr/>
        </p:nvSpPr>
        <p:spPr>
          <a:xfrm>
            <a:off x="5258613" y="3180650"/>
            <a:ext cx="717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발음교정 상담이 필요한 </a:t>
            </a:r>
            <a:r>
              <a:rPr 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농인은</a:t>
            </a: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상담 신청 글 게시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자원봉사자는 상담 신청 글을 보고 수락하여 미팅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34" name="Google Shape;334;p27"/>
          <p:cNvGrpSpPr/>
          <p:nvPr/>
        </p:nvGrpSpPr>
        <p:grpSpPr>
          <a:xfrm>
            <a:off x="1922885" y="1096050"/>
            <a:ext cx="2452350" cy="5341401"/>
            <a:chOff x="2464035" y="1096050"/>
            <a:chExt cx="2452350" cy="5341401"/>
          </a:xfrm>
        </p:grpSpPr>
        <p:pic>
          <p:nvPicPr>
            <p:cNvPr id="335" name="Google Shape;33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1900" y="1191850"/>
              <a:ext cx="2316600" cy="5148000"/>
            </a:xfrm>
            <a:prstGeom prst="roundRect">
              <a:avLst>
                <a:gd name="adj" fmla="val 10282"/>
              </a:avLst>
            </a:prstGeom>
            <a:noFill/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</p:pic>
        <p:pic>
          <p:nvPicPr>
            <p:cNvPr id="336" name="Google Shape;336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64035" y="1096050"/>
              <a:ext cx="2452350" cy="5341401"/>
            </a:xfrm>
            <a:prstGeom prst="rect">
              <a:avLst/>
            </a:prstGeom>
            <a:noFill/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</p:pic>
      </p:grpSp>
      <p:cxnSp>
        <p:nvCxnSpPr>
          <p:cNvPr id="337" name="Google Shape;337;p27"/>
          <p:cNvCxnSpPr/>
          <p:nvPr/>
        </p:nvCxnSpPr>
        <p:spPr>
          <a:xfrm>
            <a:off x="5174438" y="3180650"/>
            <a:ext cx="0" cy="1148100"/>
          </a:xfrm>
          <a:prstGeom prst="straightConnector1">
            <a:avLst/>
          </a:prstGeom>
          <a:noFill/>
          <a:ln w="19050" cap="flat" cmpd="sng">
            <a:solidFill>
              <a:srgbClr val="00A9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27"/>
          <p:cNvSpPr/>
          <p:nvPr/>
        </p:nvSpPr>
        <p:spPr>
          <a:xfrm>
            <a:off x="5074838" y="2528200"/>
            <a:ext cx="48465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발음교정 상담 신청 게시판</a:t>
            </a:r>
            <a:endParaRPr sz="1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9" name="Google Shape;339;p27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269240" y="436875"/>
            <a:ext cx="5445760" cy="914405"/>
            <a:chOff x="650240" y="741675"/>
            <a:chExt cx="5445760" cy="914405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792472" y="741675"/>
              <a:ext cx="19794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0" i="0" u="none" strike="noStrike" cap="none" dirty="0">
                  <a:solidFill>
                    <a:schemeClr val="dk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rPr>
                <a:t>목차</a:t>
              </a: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96" name="Google Shape;96;p14"/>
            <p:cNvCxnSpPr/>
            <p:nvPr/>
          </p:nvCxnSpPr>
          <p:spPr>
            <a:xfrm>
              <a:off x="650240" y="1656080"/>
              <a:ext cx="544576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7" name="Google Shape;97;p14"/>
          <p:cNvGrpSpPr/>
          <p:nvPr/>
        </p:nvGrpSpPr>
        <p:grpSpPr>
          <a:xfrm>
            <a:off x="1231541" y="2181641"/>
            <a:ext cx="3355034" cy="3235128"/>
            <a:chOff x="850541" y="2564953"/>
            <a:chExt cx="3355034" cy="3235128"/>
          </a:xfrm>
        </p:grpSpPr>
        <p:grpSp>
          <p:nvGrpSpPr>
            <p:cNvPr id="98" name="Google Shape;98;p14"/>
            <p:cNvGrpSpPr/>
            <p:nvPr/>
          </p:nvGrpSpPr>
          <p:grpSpPr>
            <a:xfrm>
              <a:off x="873760" y="2564953"/>
              <a:ext cx="3331815" cy="461700"/>
              <a:chOff x="873760" y="2564953"/>
              <a:chExt cx="3331815" cy="461700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873760" y="2611119"/>
                <a:ext cx="44916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Arial"/>
                  </a:rPr>
                  <a:t>01</a:t>
                </a:r>
                <a:endParaRPr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1561975" y="2564953"/>
                <a:ext cx="2643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기획</a:t>
                </a:r>
                <a:r>
                  <a:rPr lang="en-US" altLang="ko-KR" sz="24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ko-KR" sz="24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의도</a:t>
                </a:r>
                <a:endParaRPr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01" name="Google Shape;101;p14"/>
            <p:cNvGrpSpPr/>
            <p:nvPr/>
          </p:nvGrpSpPr>
          <p:grpSpPr>
            <a:xfrm>
              <a:off x="850541" y="3258329"/>
              <a:ext cx="3340914" cy="461700"/>
              <a:chOff x="856006" y="2170678"/>
              <a:chExt cx="3340914" cy="461700"/>
            </a:xfrm>
          </p:grpSpPr>
          <p:sp>
            <p:nvSpPr>
              <p:cNvPr id="102" name="Google Shape;102;p14"/>
              <p:cNvSpPr txBox="1"/>
              <p:nvPr/>
            </p:nvSpPr>
            <p:spPr>
              <a:xfrm>
                <a:off x="856006" y="2211839"/>
                <a:ext cx="4956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Arial"/>
                  </a:rPr>
                  <a:t>02</a:t>
                </a:r>
                <a:endParaRPr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3" name="Google Shape;103;p14"/>
              <p:cNvSpPr txBox="1"/>
              <p:nvPr/>
            </p:nvSpPr>
            <p:spPr>
              <a:xfrm>
                <a:off x="1553320" y="2170678"/>
                <a:ext cx="2643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서비스 </a:t>
                </a:r>
                <a:r>
                  <a:rPr lang="ko-KR" altLang="en-US" sz="24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소개</a:t>
                </a:r>
                <a:endParaRPr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04" name="Google Shape;104;p14"/>
            <p:cNvGrpSpPr/>
            <p:nvPr/>
          </p:nvGrpSpPr>
          <p:grpSpPr>
            <a:xfrm>
              <a:off x="876135" y="3951705"/>
              <a:ext cx="3329440" cy="461700"/>
              <a:chOff x="881600" y="1776403"/>
              <a:chExt cx="3329440" cy="461700"/>
            </a:xfrm>
          </p:grpSpPr>
          <p:sp>
            <p:nvSpPr>
              <p:cNvPr id="105" name="Google Shape;105;p14"/>
              <p:cNvSpPr txBox="1"/>
              <p:nvPr/>
            </p:nvSpPr>
            <p:spPr>
              <a:xfrm>
                <a:off x="881600" y="1799956"/>
                <a:ext cx="497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Arial"/>
                  </a:rPr>
                  <a:t>03</a:t>
                </a:r>
                <a:endParaRPr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6" name="Google Shape;106;p14"/>
              <p:cNvSpPr txBox="1"/>
              <p:nvPr/>
            </p:nvSpPr>
            <p:spPr>
              <a:xfrm>
                <a:off x="1567440" y="1776403"/>
                <a:ext cx="2643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화면 및 기능 설명</a:t>
                </a:r>
                <a:endParaRPr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07" name="Google Shape;107;p14"/>
            <p:cNvGrpSpPr/>
            <p:nvPr/>
          </p:nvGrpSpPr>
          <p:grpSpPr>
            <a:xfrm>
              <a:off x="868295" y="4645081"/>
              <a:ext cx="3337280" cy="461700"/>
              <a:chOff x="748985" y="1681254"/>
              <a:chExt cx="3337280" cy="461700"/>
            </a:xfrm>
          </p:grpSpPr>
          <p:sp>
            <p:nvSpPr>
              <p:cNvPr id="108" name="Google Shape;108;p14"/>
              <p:cNvSpPr txBox="1"/>
              <p:nvPr/>
            </p:nvSpPr>
            <p:spPr>
              <a:xfrm>
                <a:off x="748985" y="1727418"/>
                <a:ext cx="497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Arial"/>
                  </a:rPr>
                  <a:t>0</a:t>
                </a:r>
                <a:r>
                  <a:rPr lang="ko-KR" sz="18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4</a:t>
                </a:r>
                <a:endParaRPr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09" name="Google Shape;109;p14"/>
              <p:cNvSpPr txBox="1"/>
              <p:nvPr/>
            </p:nvSpPr>
            <p:spPr>
              <a:xfrm>
                <a:off x="1442665" y="1681254"/>
                <a:ext cx="2643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24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진행상황</a:t>
                </a:r>
                <a:endParaRPr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p:grpSp>
        <p:grpSp>
          <p:nvGrpSpPr>
            <p:cNvPr id="110" name="Google Shape;110;p14"/>
            <p:cNvGrpSpPr/>
            <p:nvPr/>
          </p:nvGrpSpPr>
          <p:grpSpPr>
            <a:xfrm>
              <a:off x="876135" y="5338457"/>
              <a:ext cx="3315320" cy="461624"/>
              <a:chOff x="881600" y="1576855"/>
              <a:chExt cx="3315320" cy="461624"/>
            </a:xfrm>
          </p:grpSpPr>
          <p:sp>
            <p:nvSpPr>
              <p:cNvPr id="111" name="Google Shape;111;p14"/>
              <p:cNvSpPr txBox="1"/>
              <p:nvPr/>
            </p:nvSpPr>
            <p:spPr>
              <a:xfrm>
                <a:off x="881600" y="1623017"/>
                <a:ext cx="497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  <a:sym typeface="Arial"/>
                  </a:rPr>
                  <a:t>0</a:t>
                </a:r>
                <a:r>
                  <a:rPr lang="ko-KR" sz="1800" dirty="0">
                    <a:solidFill>
                      <a:schemeClr val="dk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5</a:t>
                </a:r>
                <a:endParaRPr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112" name="Google Shape;112;p14"/>
              <p:cNvSpPr txBox="1"/>
              <p:nvPr/>
            </p:nvSpPr>
            <p:spPr>
              <a:xfrm>
                <a:off x="1553320" y="1576855"/>
                <a:ext cx="2643600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팀원 소개</a:t>
                </a:r>
              </a:p>
            </p:txBody>
          </p:sp>
        </p:grpSp>
      </p:grpSp>
      <p:sp>
        <p:nvSpPr>
          <p:cNvPr id="113" name="Google Shape;113;p14"/>
          <p:cNvSpPr txBox="1"/>
          <p:nvPr/>
        </p:nvSpPr>
        <p:spPr>
          <a:xfrm>
            <a:off x="8179261" y="2573272"/>
            <a:ext cx="41889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5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</a:t>
            </a:r>
            <a:r>
              <a:rPr lang="ko-KR" sz="7900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79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875" y="2730812"/>
            <a:ext cx="1260459" cy="1254825"/>
          </a:xfrm>
          <a:prstGeom prst="rect">
            <a:avLst/>
          </a:prstGeom>
          <a:noFill/>
          <a:ln w="9525" cap="flat" cmpd="sng">
            <a:solidFill>
              <a:srgbClr val="CEE6F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5" name="Google Shape;115;p14"/>
          <p:cNvSpPr txBox="1"/>
          <p:nvPr/>
        </p:nvSpPr>
        <p:spPr>
          <a:xfrm>
            <a:off x="8260775" y="3696775"/>
            <a:ext cx="394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sz="1700" dirty="0">
                <a:solidFill>
                  <a:srgbClr val="557C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</a:t>
            </a:r>
            <a:r>
              <a:rPr lang="ko-KR" altLang="en-US" sz="17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각장애인의 마음을 </a:t>
            </a:r>
            <a:r>
              <a:rPr lang="ko-KR" altLang="en-US" sz="1700" dirty="0">
                <a:solidFill>
                  <a:srgbClr val="557C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</a:t>
            </a:r>
            <a:r>
              <a:rPr lang="ko-KR" altLang="en-US" sz="1700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결하다</a:t>
            </a:r>
            <a:endParaRPr lang="ko-KR" altLang="en-US" sz="1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화면 및 기능 설명 -  </a:t>
            </a:r>
            <a:r>
              <a:rPr lang="ko-KR" sz="1600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피드백 상담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346" name="Google Shape;346;p28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347" name="Google Shape;347;p28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348" name="Google Shape;348;p28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9" name="Google Shape;349;p28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4P MIX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50" name="Google Shape;350;p28"/>
          <p:cNvSpPr/>
          <p:nvPr/>
        </p:nvSpPr>
        <p:spPr>
          <a:xfrm>
            <a:off x="238125" y="92305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4870113" y="2437350"/>
            <a:ext cx="4369800" cy="19833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52" name="Google Shape;352;p28"/>
          <p:cNvSpPr/>
          <p:nvPr/>
        </p:nvSpPr>
        <p:spPr>
          <a:xfrm>
            <a:off x="5087725" y="2656075"/>
            <a:ext cx="48465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>
                <a:solidFill>
                  <a:srgbClr val="262626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피드백 상담 페이지</a:t>
            </a:r>
            <a:endParaRPr sz="19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3" name="Google Shape;353;p28"/>
          <p:cNvSpPr txBox="1"/>
          <p:nvPr/>
        </p:nvSpPr>
        <p:spPr>
          <a:xfrm>
            <a:off x="5266425" y="3166950"/>
            <a:ext cx="7179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WebRTC를</a:t>
            </a: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통해 봉사자와 발음 피드백 상담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봉사자의 말은 </a:t>
            </a:r>
            <a:r>
              <a:rPr 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STT로</a:t>
            </a: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출력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54" name="Google Shape;354;p28"/>
          <p:cNvGrpSpPr/>
          <p:nvPr/>
        </p:nvGrpSpPr>
        <p:grpSpPr>
          <a:xfrm>
            <a:off x="1922885" y="1096050"/>
            <a:ext cx="2452350" cy="5341401"/>
            <a:chOff x="2464035" y="1095150"/>
            <a:chExt cx="2452350" cy="5341401"/>
          </a:xfrm>
        </p:grpSpPr>
        <p:pic>
          <p:nvPicPr>
            <p:cNvPr id="355" name="Google Shape;355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1900" y="1191850"/>
              <a:ext cx="2316600" cy="5148000"/>
            </a:xfrm>
            <a:prstGeom prst="roundRect">
              <a:avLst>
                <a:gd name="adj" fmla="val 10758"/>
              </a:avLst>
            </a:prstGeom>
            <a:noFill/>
            <a:ln>
              <a:noFill/>
            </a:ln>
          </p:spPr>
        </p:pic>
        <p:pic>
          <p:nvPicPr>
            <p:cNvPr id="356" name="Google Shape;356;p2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64035" y="1095150"/>
              <a:ext cx="2452350" cy="5341401"/>
            </a:xfrm>
            <a:prstGeom prst="rect">
              <a:avLst/>
            </a:prstGeom>
            <a:noFill/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</p:pic>
      </p:grpSp>
      <p:cxnSp>
        <p:nvCxnSpPr>
          <p:cNvPr id="357" name="Google Shape;357;p28"/>
          <p:cNvCxnSpPr/>
          <p:nvPr/>
        </p:nvCxnSpPr>
        <p:spPr>
          <a:xfrm>
            <a:off x="5178388" y="3166950"/>
            <a:ext cx="3600" cy="924600"/>
          </a:xfrm>
          <a:prstGeom prst="straightConnector1">
            <a:avLst/>
          </a:prstGeom>
          <a:noFill/>
          <a:ln w="19050" cap="flat" cmpd="sng">
            <a:solidFill>
              <a:srgbClr val="00A9EA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8" name="Google Shape;358;p28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4FB06-DB81-035C-D3ED-3978FA226198}"/>
              </a:ext>
            </a:extLst>
          </p:cNvPr>
          <p:cNvSpPr txBox="1"/>
          <p:nvPr/>
        </p:nvSpPr>
        <p:spPr>
          <a:xfrm>
            <a:off x="5255498" y="945490"/>
            <a:ext cx="632548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04</a:t>
            </a:r>
            <a:endParaRPr lang="ko-KR" altLang="en-US" sz="35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Google Shape;96;p14">
            <a:extLst>
              <a:ext uri="{FF2B5EF4-FFF2-40B4-BE49-F238E27FC236}">
                <a16:creationId xmlns:a16="http://schemas.microsoft.com/office/drawing/2014/main" id="{0F573F80-B4FC-F51E-08D3-55FD83DB63A2}"/>
              </a:ext>
            </a:extLst>
          </p:cNvPr>
          <p:cNvCxnSpPr>
            <a:cxnSpLocks/>
          </p:cNvCxnSpPr>
          <p:nvPr/>
        </p:nvCxnSpPr>
        <p:spPr>
          <a:xfrm>
            <a:off x="2310487" y="2921052"/>
            <a:ext cx="672869" cy="0"/>
          </a:xfrm>
          <a:prstGeom prst="straightConnector1">
            <a:avLst/>
          </a:prstGeom>
          <a:noFill/>
          <a:ln w="317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C94DA5-9FBC-71B4-BCAD-A6FA16EDD2B2}"/>
              </a:ext>
            </a:extLst>
          </p:cNvPr>
          <p:cNvSpPr txBox="1"/>
          <p:nvPr/>
        </p:nvSpPr>
        <p:spPr>
          <a:xfrm>
            <a:off x="2169612" y="2976816"/>
            <a:ext cx="3085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진행 상황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915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API 명세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378" name="Google Shape;378;p30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379" name="Google Shape;379;p30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380" name="Google Shape;380;p30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1" name="Google Shape;381;p30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4P MIX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238125" y="92305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3500D-7C42-BF26-21CD-495F2B9B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17" y="1013718"/>
            <a:ext cx="10891843" cy="55420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975AC45-491A-BC7E-3087-969AEBDB1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87" y="1217237"/>
            <a:ext cx="11369547" cy="53205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Figma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378" name="Google Shape;378;p30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379" name="Google Shape;379;p30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380" name="Google Shape;380;p30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81" name="Google Shape;381;p30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4P MIX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238125" y="92305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C85E32-1258-0697-61C2-DA0A29942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491" y="1048033"/>
            <a:ext cx="5339135" cy="543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11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64" name="Google Shape;364;p29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ERD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365" name="Google Shape;365;p29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366" name="Google Shape;366;p29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367" name="Google Shape;367;p29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68" name="Google Shape;368;p29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4P MIX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69" name="Google Shape;369;p29"/>
          <p:cNvSpPr/>
          <p:nvPr/>
        </p:nvSpPr>
        <p:spPr>
          <a:xfrm>
            <a:off x="238125" y="92305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pic>
        <p:nvPicPr>
          <p:cNvPr id="370" name="Google Shape;3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594" y="985462"/>
            <a:ext cx="10119831" cy="55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9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94" name="Google Shape;394;p31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 err="1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Architecture</a:t>
            </a: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395" name="Google Shape;395;p31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396" name="Google Shape;396;p31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397" name="Google Shape;397;p31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98" name="Google Shape;398;p31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4P MIX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399" name="Google Shape;399;p31"/>
          <p:cNvSpPr/>
          <p:nvPr/>
        </p:nvSpPr>
        <p:spPr>
          <a:xfrm>
            <a:off x="238125" y="92305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200" y="867825"/>
            <a:ext cx="10236198" cy="5687400"/>
          </a:xfrm>
          <a:prstGeom prst="rect">
            <a:avLst/>
          </a:prstGeom>
          <a:noFill/>
          <a:ln>
            <a:noFill/>
          </a:ln>
          <a:effectLst>
            <a:outerShdw blurRad="57150" dist="19050" dir="4380000" algn="bl" rotWithShape="0">
              <a:srgbClr val="000000">
                <a:alpha val="25000"/>
              </a:srgbClr>
            </a:outerShdw>
          </a:effectLst>
        </p:spPr>
      </p:pic>
      <p:sp>
        <p:nvSpPr>
          <p:cNvPr id="401" name="Google Shape;401;p31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4FB06-DB81-035C-D3ED-3978FA226198}"/>
              </a:ext>
            </a:extLst>
          </p:cNvPr>
          <p:cNvSpPr txBox="1"/>
          <p:nvPr/>
        </p:nvSpPr>
        <p:spPr>
          <a:xfrm>
            <a:off x="5324763" y="945490"/>
            <a:ext cx="55002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05</a:t>
            </a:r>
            <a:endParaRPr lang="ko-KR" altLang="en-US" sz="35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Google Shape;96;p14">
            <a:extLst>
              <a:ext uri="{FF2B5EF4-FFF2-40B4-BE49-F238E27FC236}">
                <a16:creationId xmlns:a16="http://schemas.microsoft.com/office/drawing/2014/main" id="{0F573F80-B4FC-F51E-08D3-55FD83DB63A2}"/>
              </a:ext>
            </a:extLst>
          </p:cNvPr>
          <p:cNvCxnSpPr>
            <a:cxnSpLocks/>
          </p:cNvCxnSpPr>
          <p:nvPr/>
        </p:nvCxnSpPr>
        <p:spPr>
          <a:xfrm>
            <a:off x="2310487" y="2921052"/>
            <a:ext cx="672869" cy="0"/>
          </a:xfrm>
          <a:prstGeom prst="straightConnector1">
            <a:avLst/>
          </a:prstGeom>
          <a:noFill/>
          <a:ln w="317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C94DA5-9FBC-71B4-BCAD-A6FA16EDD2B2}"/>
              </a:ext>
            </a:extLst>
          </p:cNvPr>
          <p:cNvSpPr txBox="1"/>
          <p:nvPr/>
        </p:nvSpPr>
        <p:spPr>
          <a:xfrm>
            <a:off x="2169612" y="2976816"/>
            <a:ext cx="3085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 소개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9643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8FACFC">
              <a:alpha val="784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팀원소개 - </a:t>
            </a:r>
            <a:r>
              <a:rPr lang="ko-KR" sz="2000" i="1" dirty="0" err="1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오백원</a:t>
            </a: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(5BE &amp; 1 FE)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408" name="Google Shape;408;p32"/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409" name="Google Shape;409;p32"/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410" name="Google Shape;410;p32"/>
            <p:cNvCxnSpPr/>
            <p:nvPr/>
          </p:nvCxnSpPr>
          <p:spPr>
            <a:xfrm>
              <a:off x="711978" y="612918"/>
              <a:ext cx="54785" cy="4545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411" name="Google Shape;411;p32"/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rPr>
              <a:t>4P MIX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238125" y="923052"/>
            <a:ext cx="11715900" cy="56874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413" name="Google Shape;413;p32"/>
          <p:cNvGrpSpPr/>
          <p:nvPr/>
        </p:nvGrpSpPr>
        <p:grpSpPr>
          <a:xfrm>
            <a:off x="2087091" y="2747126"/>
            <a:ext cx="260146" cy="315697"/>
            <a:chOff x="2647" y="1727"/>
            <a:chExt cx="192" cy="233"/>
          </a:xfrm>
        </p:grpSpPr>
        <p:sp>
          <p:nvSpPr>
            <p:cNvPr id="414" name="Google Shape;414;p32"/>
            <p:cNvSpPr/>
            <p:nvPr/>
          </p:nvSpPr>
          <p:spPr>
            <a:xfrm>
              <a:off x="2699" y="1727"/>
              <a:ext cx="140" cy="152"/>
            </a:xfrm>
            <a:custGeom>
              <a:avLst/>
              <a:gdLst/>
              <a:ahLst/>
              <a:cxnLst/>
              <a:rect l="l" t="t" r="r" b="b"/>
              <a:pathLst>
                <a:path w="421" h="455" extrusionOk="0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647" y="1856"/>
              <a:ext cx="76" cy="104"/>
            </a:xfrm>
            <a:custGeom>
              <a:avLst/>
              <a:gdLst/>
              <a:ahLst/>
              <a:cxnLst/>
              <a:rect l="l" t="t" r="r" b="b"/>
              <a:pathLst>
                <a:path w="226" h="314" extrusionOk="0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</p:grpSp>
      <p:pic>
        <p:nvPicPr>
          <p:cNvPr id="416" name="Google Shape;4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00" y="2000150"/>
            <a:ext cx="11794427" cy="3533200"/>
          </a:xfrm>
          <a:prstGeom prst="rect">
            <a:avLst/>
          </a:prstGeom>
          <a:noFill/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</p:pic>
      <p:sp>
        <p:nvSpPr>
          <p:cNvPr id="417" name="Google Shape;417;p32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4088300" y="2577875"/>
            <a:ext cx="57591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</a:t>
            </a:r>
            <a:r>
              <a:rPr lang="ko-KR" sz="9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&amp; </a:t>
            </a:r>
            <a:r>
              <a:rPr lang="ko-KR" sz="9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</a:t>
            </a:r>
            <a:endParaRPr sz="9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2545575" y="2856400"/>
            <a:ext cx="2545500" cy="5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4FB06-DB81-035C-D3ED-3978FA226198}"/>
              </a:ext>
            </a:extLst>
          </p:cNvPr>
          <p:cNvSpPr txBox="1"/>
          <p:nvPr/>
        </p:nvSpPr>
        <p:spPr>
          <a:xfrm>
            <a:off x="5574145" y="945490"/>
            <a:ext cx="550025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0" b="1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01</a:t>
            </a:r>
            <a:endParaRPr lang="ko-KR" altLang="en-US" sz="35000" b="1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" name="Google Shape;96;p14">
            <a:extLst>
              <a:ext uri="{FF2B5EF4-FFF2-40B4-BE49-F238E27FC236}">
                <a16:creationId xmlns:a16="http://schemas.microsoft.com/office/drawing/2014/main" id="{0F573F80-B4FC-F51E-08D3-55FD83DB63A2}"/>
              </a:ext>
            </a:extLst>
          </p:cNvPr>
          <p:cNvCxnSpPr>
            <a:cxnSpLocks/>
          </p:cNvCxnSpPr>
          <p:nvPr/>
        </p:nvCxnSpPr>
        <p:spPr>
          <a:xfrm>
            <a:off x="2781531" y="2921052"/>
            <a:ext cx="672869" cy="0"/>
          </a:xfrm>
          <a:prstGeom prst="straightConnector1">
            <a:avLst/>
          </a:prstGeom>
          <a:noFill/>
          <a:ln w="317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C94DA5-9FBC-71B4-BCAD-A6FA16EDD2B2}"/>
              </a:ext>
            </a:extLst>
          </p:cNvPr>
          <p:cNvSpPr txBox="1"/>
          <p:nvPr/>
        </p:nvSpPr>
        <p:spPr>
          <a:xfrm>
            <a:off x="2631423" y="2976816"/>
            <a:ext cx="24614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 의도</a:t>
            </a:r>
            <a:endParaRPr lang="ko-KR" altLang="en-US" sz="4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33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5"/>
          <p:cNvGrpSpPr/>
          <p:nvPr/>
        </p:nvGrpSpPr>
        <p:grpSpPr>
          <a:xfrm>
            <a:off x="2598997" y="4069763"/>
            <a:ext cx="7154419" cy="612230"/>
            <a:chOff x="3642633" y="3190494"/>
            <a:chExt cx="4956300" cy="438906"/>
          </a:xfrm>
        </p:grpSpPr>
        <p:sp>
          <p:nvSpPr>
            <p:cNvPr id="121" name="Google Shape;121;p15"/>
            <p:cNvSpPr/>
            <p:nvPr/>
          </p:nvSpPr>
          <p:spPr>
            <a:xfrm>
              <a:off x="3642633" y="3190494"/>
              <a:ext cx="4956300" cy="438900"/>
            </a:xfrm>
            <a:prstGeom prst="roundRect">
              <a:avLst>
                <a:gd name="adj" fmla="val 29167"/>
              </a:avLst>
            </a:prstGeom>
            <a:solidFill>
              <a:schemeClr val="lt1"/>
            </a:solidFill>
            <a:ln>
              <a:noFill/>
            </a:ln>
            <a:effectLst>
              <a:outerShdw blurRad="139700" dist="38100" dir="5400000" algn="t" rotWithShape="0">
                <a:srgbClr val="8FACFC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36195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dirty="0" err="1">
                  <a:solidFill>
                    <a:srgbClr val="0F1D4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TTS가</a:t>
              </a:r>
              <a:r>
                <a:rPr lang="ko-KR" sz="2400" dirty="0">
                  <a:solidFill>
                    <a:srgbClr val="0F1D4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가장 필요한 사람은 누구일까?</a:t>
              </a:r>
              <a:endParaRPr sz="2400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grpSp>
          <p:nvGrpSpPr>
            <p:cNvPr id="122" name="Google Shape;122;p15"/>
            <p:cNvGrpSpPr/>
            <p:nvPr/>
          </p:nvGrpSpPr>
          <p:grpSpPr>
            <a:xfrm>
              <a:off x="3716336" y="3300222"/>
              <a:ext cx="245670" cy="219606"/>
              <a:chOff x="468420" y="438912"/>
              <a:chExt cx="245670" cy="219606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468420" y="438912"/>
                <a:ext cx="219600" cy="219600"/>
              </a:xfrm>
              <a:prstGeom prst="ellipse">
                <a:avLst/>
              </a:prstGeom>
              <a:noFill/>
              <a:ln w="12700" cap="flat" cmpd="sng">
                <a:solidFill>
                  <a:srgbClr val="0F1D4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FFFFFF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sym typeface="Arial"/>
                </a:endParaRPr>
              </a:p>
            </p:txBody>
          </p:sp>
          <p:cxnSp>
            <p:nvCxnSpPr>
              <p:cNvPr id="124" name="Google Shape;124;p15"/>
              <p:cNvCxnSpPr/>
              <p:nvPr/>
            </p:nvCxnSpPr>
            <p:spPr>
              <a:xfrm>
                <a:off x="659190" y="612918"/>
                <a:ext cx="54900" cy="45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F1D4A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25" name="Google Shape;125;p15"/>
            <p:cNvSpPr/>
            <p:nvPr/>
          </p:nvSpPr>
          <p:spPr>
            <a:xfrm>
              <a:off x="7658348" y="3190500"/>
              <a:ext cx="940500" cy="438900"/>
            </a:xfrm>
            <a:prstGeom prst="roundRect">
              <a:avLst>
                <a:gd name="adj" fmla="val 16146"/>
              </a:avLst>
            </a:prstGeom>
            <a:solidFill>
              <a:srgbClr val="0F1D4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</p:grp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25" y="1926194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5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</a:t>
            </a:r>
            <a:r>
              <a:rPr lang="en-US" alt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의도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128" name="Google Shape;128;p15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129" name="Google Shape;129;p15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130" name="Google Shape;130;p15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2091600" y="3743225"/>
            <a:ext cx="8008800" cy="20829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109325" y="3743225"/>
            <a:ext cx="9881100" cy="2279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557C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</a:t>
            </a:r>
            <a:r>
              <a:rPr 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sz="2400" dirty="0">
                <a:solidFill>
                  <a:srgbClr val="557C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말</a:t>
            </a:r>
            <a:r>
              <a:rPr 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바꿔줄 필요가 있는 상황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rgbClr val="557C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말</a:t>
            </a:r>
            <a:r>
              <a:rPr 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</a:t>
            </a:r>
            <a:r>
              <a:rPr lang="ko-KR" sz="2400" dirty="0">
                <a:solidFill>
                  <a:srgbClr val="557C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</a:t>
            </a:r>
            <a:r>
              <a:rPr 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바꿔줄 필요가 있는 상황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→ 청각장애인의 대화</a:t>
            </a:r>
            <a:endParaRPr sz="2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500" y="1852069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6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</a:t>
            </a:r>
            <a:r>
              <a:rPr lang="en-US" alt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의도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139" name="Google Shape;139;p16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140" name="Google Shape;140;p16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141" name="Google Shape;141;p16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;p16">
            <a:extLst>
              <a:ext uri="{FF2B5EF4-FFF2-40B4-BE49-F238E27FC236}">
                <a16:creationId xmlns:a16="http://schemas.microsoft.com/office/drawing/2014/main" id="{36CE04E6-3A53-519E-9038-437EC929D8A5}"/>
              </a:ext>
            </a:extLst>
          </p:cNvPr>
          <p:cNvSpPr/>
          <p:nvPr/>
        </p:nvSpPr>
        <p:spPr>
          <a:xfrm>
            <a:off x="2091600" y="3750059"/>
            <a:ext cx="8008800" cy="2082900"/>
          </a:xfrm>
          <a:prstGeom prst="roundRect">
            <a:avLst>
              <a:gd name="adj" fmla="val 2435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759451" y="3795846"/>
            <a:ext cx="4771113" cy="81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농인 </a:t>
            </a:r>
            <a:r>
              <a:rPr lang="en-US" altLang="ko-KR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청각을 사용하지 않는 사람</a:t>
            </a:r>
            <a:endParaRPr lang="en-US" altLang="ko-KR" sz="24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</a:t>
            </a:r>
            <a:r>
              <a:rPr lang="en-US" alt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의도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139" name="Google Shape;139;p16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140" name="Google Shape;140;p16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141" name="Google Shape;141;p16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028" name="Picture 4" descr="사전 - 무료 교육개 아이콘">
            <a:extLst>
              <a:ext uri="{FF2B5EF4-FFF2-40B4-BE49-F238E27FC236}">
                <a16:creationId xmlns:a16="http://schemas.microsoft.com/office/drawing/2014/main" id="{A4E12A95-46E7-8405-BC62-2D4A6979B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400" y="1941531"/>
            <a:ext cx="1429200" cy="14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36;p16">
            <a:extLst>
              <a:ext uri="{FF2B5EF4-FFF2-40B4-BE49-F238E27FC236}">
                <a16:creationId xmlns:a16="http://schemas.microsoft.com/office/drawing/2014/main" id="{07FD1ECC-EB45-AF02-5F9C-665CB40F906F}"/>
              </a:ext>
            </a:extLst>
          </p:cNvPr>
          <p:cNvSpPr txBox="1"/>
          <p:nvPr/>
        </p:nvSpPr>
        <p:spPr>
          <a:xfrm>
            <a:off x="2759451" y="4585165"/>
            <a:ext cx="6673097" cy="814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청인 </a:t>
            </a:r>
            <a:r>
              <a:rPr lang="en-US" altLang="ko-KR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2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청각을 사용하는 신체적 특징을 가진 사람</a:t>
            </a:r>
          </a:p>
        </p:txBody>
      </p:sp>
    </p:spTree>
    <p:extLst>
      <p:ext uri="{BB962C8B-B14F-4D97-AF65-F5344CB8AC3E}">
        <p14:creationId xmlns:p14="http://schemas.microsoft.com/office/powerpoint/2010/main" val="2799911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2545575" y="2856400"/>
            <a:ext cx="2545500" cy="5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238125" y="291084"/>
            <a:ext cx="11715750" cy="438912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</a:t>
            </a:r>
            <a:r>
              <a:rPr lang="en-US" alt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의도 - 청각장애인의 의사소통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149" name="Google Shape;149;p17"/>
          <p:cNvGrpSpPr/>
          <p:nvPr/>
        </p:nvGrpSpPr>
        <p:grpSpPr>
          <a:xfrm>
            <a:off x="364617" y="400812"/>
            <a:ext cx="245555" cy="219456"/>
            <a:chOff x="521208" y="438912"/>
            <a:chExt cx="245555" cy="219456"/>
          </a:xfrm>
        </p:grpSpPr>
        <p:sp>
          <p:nvSpPr>
            <p:cNvPr id="150" name="Google Shape;150;p17"/>
            <p:cNvSpPr/>
            <p:nvPr/>
          </p:nvSpPr>
          <p:spPr>
            <a:xfrm>
              <a:off x="521208" y="438912"/>
              <a:ext cx="219456" cy="219456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151" name="Google Shape;151;p17"/>
            <p:cNvCxnSpPr/>
            <p:nvPr/>
          </p:nvCxnSpPr>
          <p:spPr>
            <a:xfrm>
              <a:off x="711978" y="612918"/>
              <a:ext cx="54785" cy="4545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2" name="Google Shape;152;p17"/>
          <p:cNvSpPr/>
          <p:nvPr/>
        </p:nvSpPr>
        <p:spPr>
          <a:xfrm>
            <a:off x="10460609" y="291084"/>
            <a:ext cx="1493266" cy="438912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153" name="Google Shape;153;p17"/>
          <p:cNvGrpSpPr/>
          <p:nvPr/>
        </p:nvGrpSpPr>
        <p:grpSpPr>
          <a:xfrm>
            <a:off x="2670200" y="1938022"/>
            <a:ext cx="6626125" cy="2751150"/>
            <a:chOff x="2670200" y="1938022"/>
            <a:chExt cx="6626125" cy="2751150"/>
          </a:xfrm>
        </p:grpSpPr>
        <p:pic>
          <p:nvPicPr>
            <p:cNvPr id="154" name="Google Shape;15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70200" y="1938022"/>
              <a:ext cx="6626125" cy="2751150"/>
            </a:xfrm>
            <a:prstGeom prst="rect">
              <a:avLst/>
            </a:prstGeom>
            <a:noFill/>
            <a:ln w="9525" cap="flat" cmpd="sng">
              <a:solidFill>
                <a:srgbClr val="8FACFC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55" name="Google Shape;155;p17"/>
            <p:cNvSpPr/>
            <p:nvPr/>
          </p:nvSpPr>
          <p:spPr>
            <a:xfrm>
              <a:off x="2857725" y="3429000"/>
              <a:ext cx="6245700" cy="2691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56" name="Google Shape;156;p17"/>
          <p:cNvSpPr/>
          <p:nvPr/>
        </p:nvSpPr>
        <p:spPr>
          <a:xfrm>
            <a:off x="3286150" y="5208050"/>
            <a:ext cx="6245700" cy="4389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평소 의사소통으로 </a:t>
            </a:r>
            <a:r>
              <a:rPr lang="ko-KR" sz="24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말</a:t>
            </a:r>
            <a:r>
              <a:rPr lang="ko-KR" sz="24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사용하는 사람이 많음</a:t>
            </a:r>
            <a:endParaRPr sz="28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</a:t>
            </a:r>
            <a:r>
              <a:rPr lang="en-US" alt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의도 - 청각장애인의 의사소통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164" name="Google Shape;164;p18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165" name="Google Shape;165;p18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166" name="Google Shape;166;p18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7" name="Google Shape;167;p18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985883" y="4623350"/>
            <a:ext cx="9412200" cy="4389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rgbClr val="557C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관공서, 금융기관, 업무</a:t>
            </a:r>
            <a:r>
              <a:rPr lang="ko-KR" sz="1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등 </a:t>
            </a:r>
            <a:r>
              <a:rPr lang="ko-KR" sz="1800" b="1" dirty="0">
                <a:solidFill>
                  <a:srgbClr val="557CF9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정확한 정보전달</a:t>
            </a:r>
            <a:r>
              <a:rPr lang="ko-KR" sz="1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</a:t>
            </a:r>
            <a:r>
              <a:rPr lang="ko-KR" sz="1800" b="1" dirty="0" err="1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오고가는</a:t>
            </a:r>
            <a:r>
              <a:rPr lang="ko-KR" sz="1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대화 상황에서는 </a:t>
            </a:r>
            <a:r>
              <a:rPr lang="ko-KR" sz="1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필담</a:t>
            </a:r>
            <a:r>
              <a:rPr lang="ko-KR" sz="1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을 많이 사용함</a:t>
            </a:r>
            <a:endParaRPr sz="2400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035" y="2229459"/>
            <a:ext cx="27432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3625" y="3093688"/>
            <a:ext cx="7524750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45373" y="1377575"/>
            <a:ext cx="4184050" cy="445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/>
          <p:nvPr/>
        </p:nvSpPr>
        <p:spPr>
          <a:xfrm>
            <a:off x="5123546" y="1"/>
            <a:ext cx="7068454" cy="6857999"/>
          </a:xfrm>
          <a:custGeom>
            <a:avLst/>
            <a:gdLst/>
            <a:ahLst/>
            <a:cxnLst/>
            <a:rect l="l" t="t" r="r" b="b"/>
            <a:pathLst>
              <a:path w="7068454" h="6857999" extrusionOk="0">
                <a:moveTo>
                  <a:pt x="2500663" y="0"/>
                </a:moveTo>
                <a:lnTo>
                  <a:pt x="7068454" y="0"/>
                </a:lnTo>
                <a:lnTo>
                  <a:pt x="7068454" y="6857999"/>
                </a:lnTo>
                <a:lnTo>
                  <a:pt x="470836" y="6857999"/>
                </a:lnTo>
                <a:lnTo>
                  <a:pt x="434534" y="6777703"/>
                </a:lnTo>
                <a:cubicBezTo>
                  <a:pt x="154727" y="6116164"/>
                  <a:pt x="0" y="5388839"/>
                  <a:pt x="0" y="4625376"/>
                </a:cubicBezTo>
                <a:cubicBezTo>
                  <a:pt x="0" y="2716719"/>
                  <a:pt x="967045" y="1033926"/>
                  <a:pt x="2437899" y="40237"/>
                </a:cubicBezTo>
                <a:close/>
              </a:path>
            </a:pathLst>
          </a:custGeom>
          <a:solidFill>
            <a:srgbClr val="CEE6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238125" y="291084"/>
            <a:ext cx="11715900" cy="438900"/>
          </a:xfrm>
          <a:prstGeom prst="roundRect">
            <a:avLst>
              <a:gd name="adj" fmla="val 29167"/>
            </a:avLst>
          </a:prstGeom>
          <a:solidFill>
            <a:schemeClr val="lt1"/>
          </a:solidFill>
          <a:ln>
            <a:noFill/>
          </a:ln>
          <a:effectLst>
            <a:outerShdw blurRad="139700" dist="38100" dir="5400000" algn="t" rotWithShape="0">
              <a:srgbClr val="8FACFC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619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기획</a:t>
            </a:r>
            <a:r>
              <a:rPr lang="en-US" alt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sz="2000" i="1" dirty="0">
                <a:solidFill>
                  <a:srgbClr val="0F1D4A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의도 - 청각장애인의 의사소통</a:t>
            </a:r>
            <a:endParaRPr sz="1600" dirty="0">
              <a:solidFill>
                <a:srgbClr val="0F1D4A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grpSp>
        <p:nvGrpSpPr>
          <p:cNvPr id="180" name="Google Shape;180;p19"/>
          <p:cNvGrpSpPr/>
          <p:nvPr/>
        </p:nvGrpSpPr>
        <p:grpSpPr>
          <a:xfrm>
            <a:off x="364617" y="400812"/>
            <a:ext cx="245670" cy="219606"/>
            <a:chOff x="521208" y="438912"/>
            <a:chExt cx="245670" cy="219606"/>
          </a:xfrm>
        </p:grpSpPr>
        <p:sp>
          <p:nvSpPr>
            <p:cNvPr id="181" name="Google Shape;181;p19"/>
            <p:cNvSpPr/>
            <p:nvPr/>
          </p:nvSpPr>
          <p:spPr>
            <a:xfrm>
              <a:off x="521208" y="438912"/>
              <a:ext cx="219600" cy="219600"/>
            </a:xfrm>
            <a:prstGeom prst="ellipse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sym typeface="Arial"/>
              </a:endParaRPr>
            </a:p>
          </p:txBody>
        </p:sp>
        <p:cxnSp>
          <p:nvCxnSpPr>
            <p:cNvPr id="182" name="Google Shape;182;p19"/>
            <p:cNvCxnSpPr/>
            <p:nvPr/>
          </p:nvCxnSpPr>
          <p:spPr>
            <a:xfrm>
              <a:off x="711978" y="612918"/>
              <a:ext cx="54900" cy="45600"/>
            </a:xfrm>
            <a:prstGeom prst="straightConnector1">
              <a:avLst/>
            </a:prstGeom>
            <a:noFill/>
            <a:ln w="12700" cap="flat" cmpd="sng">
              <a:solidFill>
                <a:srgbClr val="0F1D4A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3" name="Google Shape;183;p19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3474000" y="3254600"/>
            <a:ext cx="8547300" cy="9438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후천적으로 청력을 손실한 사람들은 말을 할 수 있으나 </a:t>
            </a:r>
            <a:r>
              <a:rPr lang="ko-KR" sz="1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듣지 못해서 발음 구분이 힘듦</a:t>
            </a:r>
            <a:endParaRPr sz="1800" b="1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선천적으로 청력을 손실하면 </a:t>
            </a:r>
            <a:r>
              <a:rPr lang="ko-KR" sz="1800" b="1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말을 배우는데 엄청난 노력</a:t>
            </a:r>
            <a:r>
              <a:rPr lang="ko-KR" sz="1800" b="1" dirty="0">
                <a:solidFill>
                  <a:schemeClr val="dk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 필요</a:t>
            </a:r>
            <a:endParaRPr sz="1800" b="1" dirty="0">
              <a:solidFill>
                <a:schemeClr val="dk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426200" y="5833550"/>
            <a:ext cx="356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네이버 웹툰 ‘나는 귀머거리다’ - </a:t>
            </a:r>
            <a:r>
              <a:rPr 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발음편</a:t>
            </a:r>
            <a:endParaRPr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10460609" y="291084"/>
            <a:ext cx="1493400" cy="438900"/>
          </a:xfrm>
          <a:prstGeom prst="roundRect">
            <a:avLst>
              <a:gd name="adj" fmla="val 16146"/>
            </a:avLst>
          </a:prstGeom>
          <a:solidFill>
            <a:srgbClr val="0F1D4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연청</a:t>
            </a:r>
            <a:endParaRPr sz="2400" b="1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OLOR_SKY_BLUE">
      <a:dk1>
        <a:srgbClr val="3A3838"/>
      </a:dk1>
      <a:lt1>
        <a:srgbClr val="FFFFFF"/>
      </a:lt1>
      <a:dk2>
        <a:srgbClr val="3A3838"/>
      </a:dk2>
      <a:lt2>
        <a:srgbClr val="F2F2F2"/>
      </a:lt2>
      <a:accent1>
        <a:srgbClr val="0D509E"/>
      </a:accent1>
      <a:accent2>
        <a:srgbClr val="F5C437"/>
      </a:accent2>
      <a:accent3>
        <a:srgbClr val="00A9EA"/>
      </a:accent3>
      <a:accent4>
        <a:srgbClr val="018EDD"/>
      </a:accent4>
      <a:accent5>
        <a:srgbClr val="FDF54F"/>
      </a:accent5>
      <a:accent6>
        <a:srgbClr val="59D3F5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546</Words>
  <Application>Microsoft Office PowerPoint</Application>
  <PresentationFormat>와이드스크린</PresentationFormat>
  <Paragraphs>145</Paragraphs>
  <Slides>28</Slides>
  <Notes>28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Do Hyeon</vt:lpstr>
      <vt:lpstr>배달의민족 주아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SSAFY</cp:lastModifiedBy>
  <cp:revision>11</cp:revision>
  <dcterms:modified xsi:type="dcterms:W3CDTF">2023-03-17T00:17:45Z</dcterms:modified>
</cp:coreProperties>
</file>