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80" r:id="rId2"/>
    <p:sldId id="274" r:id="rId3"/>
    <p:sldId id="281" r:id="rId4"/>
    <p:sldId id="259" r:id="rId5"/>
    <p:sldId id="289" r:id="rId6"/>
    <p:sldId id="261" r:id="rId7"/>
    <p:sldId id="278" r:id="rId8"/>
    <p:sldId id="279" r:id="rId9"/>
    <p:sldId id="282" r:id="rId10"/>
    <p:sldId id="285" r:id="rId11"/>
    <p:sldId id="266" r:id="rId12"/>
    <p:sldId id="267" r:id="rId13"/>
    <p:sldId id="283" r:id="rId14"/>
    <p:sldId id="287" r:id="rId15"/>
    <p:sldId id="288" r:id="rId16"/>
    <p:sldId id="284" r:id="rId17"/>
    <p:sldId id="286" r:id="rId18"/>
    <p:sldId id="29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icrosoft GothicNeo" panose="020B0500000101010101" pitchFamily="50" charset="-127"/>
      <p:regular r:id="rId23"/>
      <p:bold r:id="rId24"/>
    </p:embeddedFont>
    <p:embeddedFont>
      <p:font typeface="-윤고딕340" panose="02030504000101010101" pitchFamily="18" charset="-127"/>
      <p:regular r:id="rId25"/>
    </p:embeddedFont>
    <p:embeddedFont>
      <p:font typeface="-윤고딕350" panose="02030504000101010101" pitchFamily="18" charset="-127"/>
      <p:regular r:id="rId26"/>
    </p:embeddedFont>
    <p:embeddedFont>
      <p:font typeface="-윤명조240" panose="02030504000101010101" pitchFamily="18" charset="-12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3E"/>
    <a:srgbClr val="15332A"/>
    <a:srgbClr val="558575"/>
    <a:srgbClr val="8DC63F"/>
    <a:srgbClr val="2B6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D2969-AAB9-4A7C-9E5D-BFA7C52F83AA}" v="5" dt="2023-11-23T19:10:4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588" autoAdjust="0"/>
  </p:normalViewPr>
  <p:slideViewPr>
    <p:cSldViewPr snapToGrid="0">
      <p:cViewPr varScale="1">
        <p:scale>
          <a:sx n="147" d="100"/>
          <a:sy n="147" d="100"/>
        </p:scale>
        <p:origin x="10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60b0e2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60b0e2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52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e60b0e2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e60b0e2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60b0e2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60b0e2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36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7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60b0e2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60b0e2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e60b0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e60b0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48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e60b0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e60b0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e60b0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e60b0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60b0e2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60b0e2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6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맨위</a:t>
            </a:r>
            <a:r>
              <a:rPr lang="ko-KR" altLang="en-US" dirty="0"/>
              <a:t> 각 </a:t>
            </a:r>
            <a:r>
              <a:rPr lang="en-US" altLang="ko-KR" dirty="0"/>
              <a:t>loss </a:t>
            </a:r>
            <a:r>
              <a:rPr lang="ko-KR" altLang="en-US" dirty="0"/>
              <a:t>별 핵심 </a:t>
            </a:r>
            <a:r>
              <a:rPr lang="en-US" altLang="ko-KR" dirty="0"/>
              <a:t>concept</a:t>
            </a:r>
          </a:p>
          <a:p>
            <a:r>
              <a:rPr lang="en-US" altLang="ko-KR" dirty="0"/>
              <a:t>MMD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  <a:r>
              <a:rPr lang="ko-KR" altLang="en-US" dirty="0"/>
              <a:t> 입력 분포 일치</a:t>
            </a:r>
            <a:endParaRPr lang="en-US" altLang="ko-KR" dirty="0"/>
          </a:p>
          <a:p>
            <a:r>
              <a:rPr lang="en-US" altLang="ko-KR" dirty="0"/>
              <a:t>NS : </a:t>
            </a:r>
            <a:r>
              <a:rPr lang="ko-KR" altLang="en-US" dirty="0" err="1"/>
              <a:t>출력값</a:t>
            </a:r>
            <a:r>
              <a:rPr lang="ko-KR" altLang="en-US" dirty="0"/>
              <a:t> 반영 각 </a:t>
            </a:r>
            <a:r>
              <a:rPr lang="en-US" altLang="ko-KR" dirty="0"/>
              <a:t>point 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대응</a:t>
            </a:r>
            <a:endParaRPr lang="en-US" altLang="ko-KR" dirty="0"/>
          </a:p>
          <a:p>
            <a:r>
              <a:rPr lang="en-US" altLang="ko-KR" dirty="0"/>
              <a:t>Target</a:t>
            </a:r>
            <a:r>
              <a:rPr lang="ko-KR" altLang="en-US" dirty="0"/>
              <a:t>의 어느 </a:t>
            </a:r>
            <a:r>
              <a:rPr lang="en-US" altLang="ko-KR" dirty="0"/>
              <a:t>point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 err="1"/>
              <a:t>y_t</a:t>
            </a:r>
            <a:r>
              <a:rPr lang="ko-KR" altLang="en-US" dirty="0"/>
              <a:t>라고 할 때 그와 비슷한 </a:t>
            </a:r>
            <a:r>
              <a:rPr lang="en-US" altLang="ko-KR" dirty="0" err="1"/>
              <a:t>y_s</a:t>
            </a:r>
            <a:r>
              <a:rPr lang="ko-KR" altLang="en-US" dirty="0"/>
              <a:t>값을 갖는 </a:t>
            </a:r>
            <a:r>
              <a:rPr lang="en-US" altLang="ko-KR" dirty="0"/>
              <a:t>Source data</a:t>
            </a:r>
            <a:r>
              <a:rPr lang="ko-KR" altLang="en-US" dirty="0"/>
              <a:t>를 찾아서 가깝게 위치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2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60b0e2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60b0e2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1C2D5-D570-47C9-82FC-5FC39443FC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e60b0e2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e60b0e2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33AEC-C44C-C0A8-579F-278E999A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E3B9F-74B3-53FD-1DB5-F736600B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D24C1-12F1-6268-EBED-3EFD5003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5161-05D1-4026-879C-D8CCC42F6F2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01E2D-EE3B-BF65-3A52-E000267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2C3-2606-5484-EAEB-F125A35B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9291-696F-4942-ADD8-60704F4CF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5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3.xml"/><Relationship Id="rId19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2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22.png"/><Relationship Id="rId5" Type="http://schemas.openxmlformats.org/officeDocument/2006/relationships/tags" Target="../tags/tag14.xml"/><Relationship Id="rId10" Type="http://schemas.openxmlformats.org/officeDocument/2006/relationships/image" Target="../media/image25.png"/><Relationship Id="rId4" Type="http://schemas.openxmlformats.org/officeDocument/2006/relationships/tags" Target="../tags/tag13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C680999-0B40-AF05-0FB6-26856412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11524"/>
              </p:ext>
            </p:extLst>
          </p:nvPr>
        </p:nvGraphicFramePr>
        <p:xfrm>
          <a:off x="247647" y="1627660"/>
          <a:ext cx="8426450" cy="11858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26450">
                  <a:extLst>
                    <a:ext uri="{9D8B030D-6E8A-4147-A177-3AD203B41FA5}">
                      <a16:colId xmlns:a16="http://schemas.microsoft.com/office/drawing/2014/main" val="1088711830"/>
                    </a:ext>
                  </a:extLst>
                </a:gridCol>
              </a:tblGrid>
              <a:tr h="1185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50" panose="02030504000101010101" pitchFamily="18" charset="-127"/>
                          <a:ea typeface="-윤고딕350" panose="02030504000101010101" pitchFamily="18" charset="-127"/>
                          <a:cs typeface="Microsoft GothicNeo" panose="020B0500000101010101" pitchFamily="50" charset="-127"/>
                        </a:rPr>
                        <a:t>2023 POSTECH OIBC CHALLENGE</a:t>
                      </a:r>
                      <a:endParaRPr lang="en-US" altLang="ko-KR" sz="2100" dirty="0">
                        <a:latin typeface="-윤고딕350" panose="02030504000101010101" pitchFamily="18" charset="-127"/>
                        <a:ea typeface="-윤고딕350" panose="02030504000101010101" pitchFamily="18" charset="-127"/>
                        <a:cs typeface="Microsoft GothicNeo" panose="020B05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21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-윤고딕350" panose="02030504000101010101" pitchFamily="18" charset="-127"/>
                        <a:ea typeface="-윤고딕350" panose="02030504000101010101" pitchFamily="18" charset="-127"/>
                        <a:cs typeface="Microsoft GothicNeo" panose="020B0500000101010101" pitchFamily="50" charset="-127"/>
                      </a:endParaRP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5662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5C82A94-1A55-51C0-0280-BC0E3361D8B9}"/>
              </a:ext>
            </a:extLst>
          </p:cNvPr>
          <p:cNvSpPr txBox="1"/>
          <p:nvPr/>
        </p:nvSpPr>
        <p:spPr>
          <a:xfrm>
            <a:off x="2540492" y="2922667"/>
            <a:ext cx="406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0" kern="1200" dirty="0">
                <a:solidFill>
                  <a:schemeClr val="dk1"/>
                </a:solidFill>
                <a:effectLst/>
                <a:latin typeface="-윤고딕350" panose="02030504000101010101" pitchFamily="18" charset="-127"/>
                <a:ea typeface="-윤고딕350" panose="02030504000101010101" pitchFamily="18" charset="-127"/>
                <a:cs typeface="+mn-cs"/>
              </a:rPr>
              <a:t>仁義禮智信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F7AA86-6093-2835-2F41-CAFEB38FB271}"/>
              </a:ext>
            </a:extLst>
          </p:cNvPr>
          <p:cNvSpPr/>
          <p:nvPr/>
        </p:nvSpPr>
        <p:spPr>
          <a:xfrm>
            <a:off x="1079500" y="2339861"/>
            <a:ext cx="6762749" cy="6465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7FC53-22DE-9184-9AB4-FFF6DDB8C23F}"/>
              </a:ext>
            </a:extLst>
          </p:cNvPr>
          <p:cNvSpPr/>
          <p:nvPr/>
        </p:nvSpPr>
        <p:spPr>
          <a:xfrm>
            <a:off x="1079498" y="1434986"/>
            <a:ext cx="6762749" cy="6465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그림 9" descr="로고, 상징, 엠블럼, 그래픽이(가) 표시된 사진&#10;&#10;자동 생성된 설명">
            <a:extLst>
              <a:ext uri="{FF2B5EF4-FFF2-40B4-BE49-F238E27FC236}">
                <a16:creationId xmlns:a16="http://schemas.microsoft.com/office/drawing/2014/main" id="{8C25A8B0-79AE-BA0C-86BB-8D4B7D2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" y="3876312"/>
            <a:ext cx="1267188" cy="1267188"/>
          </a:xfrm>
          <a:prstGeom prst="rect">
            <a:avLst/>
          </a:prstGeom>
        </p:spPr>
      </p:pic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15EB8B6-4AD6-6B5A-377C-38C2A529E7AE}"/>
              </a:ext>
            </a:extLst>
          </p:cNvPr>
          <p:cNvSpPr/>
          <p:nvPr/>
        </p:nvSpPr>
        <p:spPr>
          <a:xfrm>
            <a:off x="5677081" y="2813522"/>
            <a:ext cx="3466919" cy="2329978"/>
          </a:xfrm>
          <a:prstGeom prst="triangle">
            <a:avLst>
              <a:gd name="adj" fmla="val 100000"/>
            </a:avLst>
          </a:prstGeom>
          <a:solidFill>
            <a:srgbClr val="204C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4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540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-9-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CC417-EF52-DDE8-B413-A4697DA50704}"/>
              </a:ext>
            </a:extLst>
          </p:cNvPr>
          <p:cNvSpPr/>
          <p:nvPr/>
        </p:nvSpPr>
        <p:spPr>
          <a:xfrm>
            <a:off x="284118" y="880464"/>
            <a:ext cx="4182812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69067D-1FEF-CEFF-B0CE-83BD07800633}"/>
              </a:ext>
            </a:extLst>
          </p:cNvPr>
          <p:cNvSpPr/>
          <p:nvPr/>
        </p:nvSpPr>
        <p:spPr>
          <a:xfrm>
            <a:off x="4674104" y="875841"/>
            <a:ext cx="4185780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09855F-0D5B-3A31-1E0E-72F354CA9962}"/>
              </a:ext>
            </a:extLst>
          </p:cNvPr>
          <p:cNvSpPr/>
          <p:nvPr/>
        </p:nvSpPr>
        <p:spPr>
          <a:xfrm>
            <a:off x="5836335" y="7576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아키텍처 제안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C81B89-FB5A-3A60-5133-08654E1FDEB2}"/>
              </a:ext>
            </a:extLst>
          </p:cNvPr>
          <p:cNvCxnSpPr>
            <a:cxnSpLocks/>
          </p:cNvCxnSpPr>
          <p:nvPr/>
        </p:nvCxnSpPr>
        <p:spPr>
          <a:xfrm flipH="1">
            <a:off x="4574969" y="873666"/>
            <a:ext cx="1" cy="3450260"/>
          </a:xfrm>
          <a:prstGeom prst="line">
            <a:avLst/>
          </a:prstGeom>
          <a:ln w="28575">
            <a:solidFill>
              <a:srgbClr val="2B665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-1" y="88789"/>
            <a:ext cx="59054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System Architecture.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실제 시스템 분석 </a:t>
            </a: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아키텍처 설계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C9BB04-112D-A6CE-DD97-C2B1B901C996}"/>
              </a:ext>
            </a:extLst>
          </p:cNvPr>
          <p:cNvSpPr/>
          <p:nvPr/>
        </p:nvSpPr>
        <p:spPr>
          <a:xfrm>
            <a:off x="1444865" y="762253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실제 시스템 그래프 모델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A0A7F-23D0-3F6A-FCE7-3493EBC9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081" y="1112263"/>
            <a:ext cx="2064248" cy="13577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6B7D2B-E951-4967-B7E0-2F04E869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36" y="2288293"/>
            <a:ext cx="2566986" cy="17668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D1D5F1-44EF-53CA-81E1-8AFD5CDD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69" y="2370478"/>
            <a:ext cx="3271838" cy="17903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973D68-EF32-8D7F-A2B2-FC4509178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775"/>
          <a:stretch/>
        </p:blipFill>
        <p:spPr>
          <a:xfrm>
            <a:off x="685069" y="1122387"/>
            <a:ext cx="1835707" cy="13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121576-7D2B-A31B-B0C9-1EA615136767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A24EF-48B3-F197-83B2-33C38C5DA745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-10-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9877D0-543A-9054-A42C-E5EF6DA08C97}"/>
              </a:ext>
            </a:extLst>
          </p:cNvPr>
          <p:cNvSpPr/>
          <p:nvPr/>
        </p:nvSpPr>
        <p:spPr>
          <a:xfrm>
            <a:off x="0" y="462915"/>
            <a:ext cx="306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80681-83C3-FBD4-E136-146302C2F2F2}"/>
              </a:ext>
            </a:extLst>
          </p:cNvPr>
          <p:cNvSpPr txBox="1"/>
          <p:nvPr/>
        </p:nvSpPr>
        <p:spPr>
          <a:xfrm>
            <a:off x="0" y="8878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Loss Function.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손실함수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683B23-7DFE-2CF1-FC23-8F30EF50C91F}"/>
              </a:ext>
            </a:extLst>
          </p:cNvPr>
          <p:cNvSpPr/>
          <p:nvPr/>
        </p:nvSpPr>
        <p:spPr>
          <a:xfrm>
            <a:off x="4674104" y="939341"/>
            <a:ext cx="4185780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9D98F8-23B6-9CF9-73C7-F90D0D3059A3}"/>
              </a:ext>
            </a:extLst>
          </p:cNvPr>
          <p:cNvSpPr/>
          <p:nvPr/>
        </p:nvSpPr>
        <p:spPr>
          <a:xfrm>
            <a:off x="5836335" y="8211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손실함수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00B5B-7F74-6E1B-6BC1-F37766BDB6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5104" y="1189952"/>
            <a:ext cx="3379541" cy="27381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D558FA-4200-B5EA-C5C1-709B05AF764E}"/>
              </a:ext>
            </a:extLst>
          </p:cNvPr>
          <p:cNvSpPr/>
          <p:nvPr/>
        </p:nvSpPr>
        <p:spPr>
          <a:xfrm>
            <a:off x="282824" y="939341"/>
            <a:ext cx="4185780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D09E58-C13D-CCFC-11BC-4564C1909009}"/>
              </a:ext>
            </a:extLst>
          </p:cNvPr>
          <p:cNvSpPr/>
          <p:nvPr/>
        </p:nvSpPr>
        <p:spPr>
          <a:xfrm>
            <a:off x="1445055" y="8211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손실함수</a:t>
            </a:r>
          </a:p>
        </p:txBody>
      </p:sp>
      <p:pic>
        <p:nvPicPr>
          <p:cNvPr id="27" name="그림 26" descr="\documentclass{article}&#10;\usepackage{amsmath}&#10;\usepackage{amsfonts}&#10;\pagestyle{empty}&#10;\begin{document}&#10;\begin{align*}&#10;\text{for dataset} \; D:= {(x_i, y_i)}_{i=1}^n&#10;\end{align*}&#10;\end{document}" title="IguanaTex Bitmap Display">
            <a:extLst>
              <a:ext uri="{FF2B5EF4-FFF2-40B4-BE49-F238E27FC236}">
                <a16:creationId xmlns:a16="http://schemas.microsoft.com/office/drawing/2014/main" id="{A2AD8B1D-5CB8-6315-0481-8EF7A7E45C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5" y="1232561"/>
            <a:ext cx="1686547" cy="162084"/>
          </a:xfrm>
          <a:prstGeom prst="rect">
            <a:avLst/>
          </a:prstGeom>
        </p:spPr>
      </p:pic>
      <p:pic>
        <p:nvPicPr>
          <p:cNvPr id="28" name="그림 27" descr="\documentclass{article}&#10;\usepackage{amsmath}&#10;\usepackage{amsfonts}&#10;\pagestyle{empty}&#10;\begin{document}&#10;\begin{align*}&#10;\text{quantitative loss} \; (L_{quan}) := c_iy_i&#10;\end{align*}&#10;\end{document}" title="IguanaTex Bitmap Display">
            <a:extLst>
              <a:ext uri="{FF2B5EF4-FFF2-40B4-BE49-F238E27FC236}">
                <a16:creationId xmlns:a16="http://schemas.microsoft.com/office/drawing/2014/main" id="{EC4E26E2-55DB-F7C6-F842-952E1AC179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2" y="1512066"/>
            <a:ext cx="2012470" cy="151570"/>
          </a:xfrm>
          <a:prstGeom prst="rect">
            <a:avLst/>
          </a:prstGeom>
        </p:spPr>
      </p:pic>
      <p:pic>
        <p:nvPicPr>
          <p:cNvPr id="29" name="그림 28" descr="\documentclass{article}&#10;\usepackage{amsmath}&#10;\usepackage{amsfonts}&#10;\pagestyle{empty}&#10;\begin{document}&#10;\begin{align*}&#10;\text{qualitative loss} \; (L_{qual}) := |f(x_i)-y_i|^{\alpha} (\alpha: hyperparameter, 0&lt;\alpha&lt;1)&#10;\end{align*}&#10;\end{document}" title="IguanaTex Bitmap Display">
            <a:extLst>
              <a:ext uri="{FF2B5EF4-FFF2-40B4-BE49-F238E27FC236}">
                <a16:creationId xmlns:a16="http://schemas.microsoft.com/office/drawing/2014/main" id="{5E8829DE-BAE8-1B7B-AA20-91DAC9AEEB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37" r="45417" b="-38237"/>
          <a:stretch/>
        </p:blipFill>
        <p:spPr>
          <a:xfrm>
            <a:off x="697522" y="2486698"/>
            <a:ext cx="2460938" cy="259593"/>
          </a:xfrm>
          <a:prstGeom prst="rect">
            <a:avLst/>
          </a:prstGeom>
        </p:spPr>
      </p:pic>
      <p:pic>
        <p:nvPicPr>
          <p:cNvPr id="30" name="그림 29" descr="\documentclass{article}&#10;\usepackage{amsmath}&#10;\usepackage{amsfonts}&#10;\pagestyle{empty}&#10;\begin{document}&#10;\begin{align*}&#10;L = L_{quan} \cdot L_{qual}&#10;\end{align*}&#10;\end{document}" title="IguanaTex Bitmap Display">
            <a:extLst>
              <a:ext uri="{FF2B5EF4-FFF2-40B4-BE49-F238E27FC236}">
                <a16:creationId xmlns:a16="http://schemas.microsoft.com/office/drawing/2014/main" id="{9EF4EA52-91EC-8D38-293C-87201FB508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5" y="3249804"/>
            <a:ext cx="1076769" cy="141058"/>
          </a:xfrm>
          <a:prstGeom prst="rect">
            <a:avLst/>
          </a:prstGeom>
        </p:spPr>
      </p:pic>
      <p:pic>
        <p:nvPicPr>
          <p:cNvPr id="31" name="그림 30" descr="\documentclass{article}&#10;\usepackage{amsmath}&#10;\usepackage{amsfonts}&#10;\pagestyle{empty}&#10;\begin{document}&#10;\begin{align*}&#10;\text{i.e.} \; L = \frac{1}{n} \sum_{i=1}^n c_iy_i|f(x_i)-y_i|^{\alpha}&#10;\end{align*}&#10;\end{document}" title="IguanaTex Bitmap Display">
            <a:extLst>
              <a:ext uri="{FF2B5EF4-FFF2-40B4-BE49-F238E27FC236}">
                <a16:creationId xmlns:a16="http://schemas.microsoft.com/office/drawing/2014/main" id="{772C6DCB-28F2-19F9-C8C8-2F478CCB2F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5" y="3464507"/>
            <a:ext cx="1905590" cy="398640"/>
          </a:xfrm>
          <a:prstGeom prst="rect">
            <a:avLst/>
          </a:prstGeom>
        </p:spPr>
      </p:pic>
      <p:pic>
        <p:nvPicPr>
          <p:cNvPr id="32" name="그림 31" descr="\documentclass{article}&#10;\usepackage{amsmath}&#10;\usepackage{amsfonts}&#10;\pagestyle{empty}&#10;\begin{document}&#10;\begin{align*}&#10;&amp; \text{where} \; c_i &#10;\begin{cases}&#10;4 &amp; \text{if} \; |f(x_i)-y_i| \times \frac{100}{99} &gt; 8 \; \text{and} \; y_i \ge 9.9  \\&#10;1 &amp; \text{if} \; 6 &lt; |f(x_i)-y_i| \times \frac{100}{99} \le 8  \;\text{and} \; y_i \ge 9.9 \\&#10;0 &amp; \text{otherwise}&#10;\end{cases}&#10;\end{align*}&#10;\end{document}" title="IguanaTex Bitmap Display">
            <a:extLst>
              <a:ext uri="{FF2B5EF4-FFF2-40B4-BE49-F238E27FC236}">
                <a16:creationId xmlns:a16="http://schemas.microsoft.com/office/drawing/2014/main" id="{F8FBB8AA-6F16-2FEF-F7CF-FEA338F708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1" y="1754584"/>
            <a:ext cx="3457216" cy="611540"/>
          </a:xfrm>
          <a:prstGeom prst="rect">
            <a:avLst/>
          </a:prstGeom>
        </p:spPr>
      </p:pic>
      <p:pic>
        <p:nvPicPr>
          <p:cNvPr id="33" name="그림 32" descr="\documentclass{article}&#10;\usepackage{amsmath}&#10;\usepackage{amsfonts}&#10;\pagestyle{empty}&#10;\begin{document}&#10;\begin{align*}&#10;\text{qualitative loss} \; (L_{qual}) := |f(x_i)-y_i|^{\alpha} (\alpha: hyperparameter, 0&lt;\alpha&lt;1)&#10;\end{align*}&#10;\end{document}" title="IguanaTex Bitmap Display">
            <a:extLst>
              <a:ext uri="{FF2B5EF4-FFF2-40B4-BE49-F238E27FC236}">
                <a16:creationId xmlns:a16="http://schemas.microsoft.com/office/drawing/2014/main" id="{1BDB6D95-D916-BEAA-976F-109969DCD3B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9" t="-53100" r="-459" b="-42614"/>
          <a:stretch/>
        </p:blipFill>
        <p:spPr>
          <a:xfrm>
            <a:off x="912601" y="2711950"/>
            <a:ext cx="2078428" cy="296639"/>
          </a:xfrm>
          <a:prstGeom prst="rect">
            <a:avLst/>
          </a:prstGeom>
        </p:spPr>
      </p:pic>
      <p:pic>
        <p:nvPicPr>
          <p:cNvPr id="34" name="그림 33" descr="\documentclass{article}&#10;\usepackage{amsmath}&#10;\usepackage{amsfonts}&#10;\usepackage{kotex}&#10;\pagestyle{empty}&#10;\begin{document}&#10;&#10;$y_i$ : 태양광 발전소 $i$ 시간대 실제 발전량&#10;&#10;\end{document}" title="IguanaTex Bitmap Display">
            <a:extLst>
              <a:ext uri="{FF2B5EF4-FFF2-40B4-BE49-F238E27FC236}">
                <a16:creationId xmlns:a16="http://schemas.microsoft.com/office/drawing/2014/main" id="{19B347F8-D988-3AC4-F07A-7A53B20E3A2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23" y="4217466"/>
            <a:ext cx="2026294" cy="115993"/>
          </a:xfrm>
          <a:prstGeom prst="rect">
            <a:avLst/>
          </a:prstGeom>
        </p:spPr>
      </p:pic>
      <p:pic>
        <p:nvPicPr>
          <p:cNvPr id="36" name="그림 35" descr="\documentclass{article}&#10;\usepackage{amsmath}&#10;\usepackage{amsfonts}&#10;\usepackage{kotex}&#10;\pagestyle{empty}&#10;\begin{document}&#10;&#10;$f(x_i)$ : 태양광 발전소 $i$ 시간대 앙상블 결과값&#10;&#10;\end{document}" title="IguanaTex Bitmap Display">
            <a:extLst>
              <a:ext uri="{FF2B5EF4-FFF2-40B4-BE49-F238E27FC236}">
                <a16:creationId xmlns:a16="http://schemas.microsoft.com/office/drawing/2014/main" id="{63483C3D-B34A-620E-3906-94F6739413A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03" y="4052169"/>
            <a:ext cx="2285214" cy="120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68B7E2-307D-BBF5-A292-B75567AAAB75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C5430-F5F3-A61A-9196-37C1F05C8C26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-11-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12AE5-23B5-3E2A-B984-E3F7FE129127}"/>
              </a:ext>
            </a:extLst>
          </p:cNvPr>
          <p:cNvSpPr/>
          <p:nvPr/>
        </p:nvSpPr>
        <p:spPr>
          <a:xfrm>
            <a:off x="0" y="462915"/>
            <a:ext cx="360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F53BA-17C3-EB26-E841-961E6789D186}"/>
              </a:ext>
            </a:extLst>
          </p:cNvPr>
          <p:cNvSpPr txBox="1"/>
          <p:nvPr/>
        </p:nvSpPr>
        <p:spPr>
          <a:xfrm>
            <a:off x="0" y="88789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Performance Metrics.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성능지표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F9CA1-A0F9-6250-C282-05E382E21E86}"/>
              </a:ext>
            </a:extLst>
          </p:cNvPr>
          <p:cNvSpPr/>
          <p:nvPr/>
        </p:nvSpPr>
        <p:spPr>
          <a:xfrm>
            <a:off x="282824" y="939341"/>
            <a:ext cx="4185780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B430AF-D68A-EA23-F4D1-D87AF833CE5A}"/>
              </a:ext>
            </a:extLst>
          </p:cNvPr>
          <p:cNvSpPr/>
          <p:nvPr/>
        </p:nvSpPr>
        <p:spPr>
          <a:xfrm>
            <a:off x="1445055" y="8211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성능지표</a:t>
            </a:r>
          </a:p>
        </p:txBody>
      </p:sp>
      <p:pic>
        <p:nvPicPr>
          <p:cNvPr id="14" name="그림 13" descr="\documentclass{article}&#10;\usepackage{amsmath}&#10;\usepackage{amsfonts}&#10;\pagestyle{empty}&#10;\begin{document}&#10;\begin{align*}&#10;\text{efficiency} \; = \left( 1 - \frac{\sum_{i=1}^n c_iy_i}{\sum_{i=1}^n 4I_iy_i} \right) \times 100\%&#10;\end{align*}&#10;\end{document}" title="IguanaTex Bitmap Display">
            <a:extLst>
              <a:ext uri="{FF2B5EF4-FFF2-40B4-BE49-F238E27FC236}">
                <a16:creationId xmlns:a16="http://schemas.microsoft.com/office/drawing/2014/main" id="{D36887FA-A601-3D0E-460E-7AA6F08653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1" y="1628573"/>
            <a:ext cx="3105377" cy="452505"/>
          </a:xfrm>
          <a:prstGeom prst="rect">
            <a:avLst/>
          </a:prstGeom>
        </p:spPr>
      </p:pic>
      <p:pic>
        <p:nvPicPr>
          <p:cNvPr id="15" name="그림 14" descr="\documentclass{article}&#10;\usepackage{amsmath}&#10;\usepackage{amsfonts}&#10;\pagestyle{empty}&#10;\begin{document}&#10;\begin{align*}&#10;&amp; \text{where} \; c_i &#10;\begin{cases}&#10;4 &amp; \text{if} \; |f(x_i)-y_i| \times \frac{100}{99} &gt; 8 \; \text{and} \; y_i \ge 9.9  \\&#10;1 &amp; \text{if} \; 6 &lt; |f(x_i)-y_i| \times \frac{100}{99} \le 8  \;\text{and} \; y_i \ge 9.9 \\&#10;0 &amp; \text{otherwise}&#10;\end{cases}&#10;\end{align*}&#10;\end{document}" title="IguanaTex Bitmap Display">
            <a:extLst>
              <a:ext uri="{FF2B5EF4-FFF2-40B4-BE49-F238E27FC236}">
                <a16:creationId xmlns:a16="http://schemas.microsoft.com/office/drawing/2014/main" id="{3E4E09C7-E5DA-3CE7-A7E8-9B94F69AB6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90" y="2403521"/>
            <a:ext cx="3326872" cy="588484"/>
          </a:xfrm>
          <a:prstGeom prst="rect">
            <a:avLst/>
          </a:prstGeom>
        </p:spPr>
      </p:pic>
      <p:pic>
        <p:nvPicPr>
          <p:cNvPr id="16" name="그림 15" descr="\documentclass{article}&#10;\usepackage{amsmath}&#10;\usepackage{amsfonts}&#10;\pagestyle{empty}&#10;\begin{document}&#10;\begin{align*}&#10;I_i &#10;\begin{cases}&#10;1 &amp; \text{if} \; y_i \ge 9.9 \\&#10;0 &amp; \text{otherwise}&#10;\end{cases}&#10;\end{align*}&#10;\end{document}" title="IguanaTex Bitmap Display">
            <a:extLst>
              <a:ext uri="{FF2B5EF4-FFF2-40B4-BE49-F238E27FC236}">
                <a16:creationId xmlns:a16="http://schemas.microsoft.com/office/drawing/2014/main" id="{C1C6429F-3437-9811-81E4-9EF3FE847A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41" y="3149550"/>
            <a:ext cx="1044601" cy="419864"/>
          </a:xfrm>
          <a:prstGeom prst="rect">
            <a:avLst/>
          </a:prstGeom>
        </p:spPr>
      </p:pic>
      <p:pic>
        <p:nvPicPr>
          <p:cNvPr id="20" name="그림 19" descr="\documentclass{article}&#10;\usepackage{amsmath}&#10;\usepackage{amsfonts}&#10;\usepackage{kotex}&#10;\pagestyle{empty}&#10;\begin{document}&#10;&#10;$y_i$ : 태양광 발전소 $i$ 시간대 실제 발전량&#10;&#10;\end{document}" title="IguanaTex Bitmap Display">
            <a:extLst>
              <a:ext uri="{FF2B5EF4-FFF2-40B4-BE49-F238E27FC236}">
                <a16:creationId xmlns:a16="http://schemas.microsoft.com/office/drawing/2014/main" id="{FEB3A3A8-704A-8846-F373-480E69B4E7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23" y="4217466"/>
            <a:ext cx="2026294" cy="1159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7C1E3-F094-ABA6-A947-9A9FDBC9CFB8}"/>
              </a:ext>
            </a:extLst>
          </p:cNvPr>
          <p:cNvSpPr/>
          <p:nvPr/>
        </p:nvSpPr>
        <p:spPr>
          <a:xfrm>
            <a:off x="4721111" y="939341"/>
            <a:ext cx="4185780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2AB491-3D6E-1B71-BEF4-5520EA181C8F}"/>
              </a:ext>
            </a:extLst>
          </p:cNvPr>
          <p:cNvSpPr/>
          <p:nvPr/>
        </p:nvSpPr>
        <p:spPr>
          <a:xfrm>
            <a:off x="5883342" y="8211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성능지표 해석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4CFC7-9E43-5542-5D5D-289ACCD9F771}"/>
              </a:ext>
            </a:extLst>
          </p:cNvPr>
          <p:cNvSpPr txBox="1"/>
          <p:nvPr/>
        </p:nvSpPr>
        <p:spPr>
          <a:xfrm>
            <a:off x="4992891" y="1320284"/>
            <a:ext cx="3702989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오차율이 전부 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6% </a:t>
            </a: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이하인 경우</a:t>
            </a: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204C3E"/>
                </a:highlight>
                <a:latin typeface="-윤고딕340" panose="02030504000101010101" pitchFamily="18" charset="-127"/>
                <a:ea typeface="-윤고딕340" panose="02030504000101010101" pitchFamily="18" charset="-127"/>
              </a:rPr>
              <a:t>100%</a:t>
            </a: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오차율이 전부 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6% </a:t>
            </a: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초과 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8% </a:t>
            </a: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이하인 경우</a:t>
            </a: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204C3E"/>
                </a:highlight>
                <a:latin typeface="-윤고딕340" panose="02030504000101010101" pitchFamily="18" charset="-127"/>
                <a:ea typeface="-윤고딕340" panose="02030504000101010101" pitchFamily="18" charset="-127"/>
              </a:rPr>
              <a:t>75%</a:t>
            </a:r>
          </a:p>
          <a:p>
            <a:pPr algn="ctr">
              <a:lnSpc>
                <a:spcPct val="120000"/>
              </a:lnSpc>
            </a:pP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오차율이 전부 </a:t>
            </a:r>
            <a:r>
              <a:rPr lang="en-US" altLang="ko-KR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8% </a:t>
            </a:r>
            <a:r>
              <a:rPr lang="ko-KR" altLang="en-US" sz="15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초과인 경우</a:t>
            </a:r>
            <a:endParaRPr lang="en-US" altLang="ko-KR" sz="15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500" dirty="0">
                <a:solidFill>
                  <a:schemeClr val="bg1"/>
                </a:solidFill>
                <a:highlight>
                  <a:srgbClr val="204C3E"/>
                </a:highlight>
                <a:latin typeface="-윤고딕340" panose="02030504000101010101" pitchFamily="18" charset="-127"/>
                <a:ea typeface="-윤고딕340" panose="02030504000101010101" pitchFamily="18" charset="-127"/>
              </a:rPr>
              <a:t>0%</a:t>
            </a:r>
          </a:p>
        </p:txBody>
      </p:sp>
      <p:pic>
        <p:nvPicPr>
          <p:cNvPr id="25" name="그림 24" descr="\documentclass{article}&#10;\usepackage{amsmath}&#10;\usepackage{amsfonts}&#10;\usepackage{kotex}&#10;\pagestyle{empty}&#10;\begin{document}&#10;&#10;$f(x_i)$ : 태양광 발전소 $i$ 시간대 앙상블 결과값&#10;&#10;\end{document}" title="IguanaTex Bitmap Display">
            <a:extLst>
              <a:ext uri="{FF2B5EF4-FFF2-40B4-BE49-F238E27FC236}">
                <a16:creationId xmlns:a16="http://schemas.microsoft.com/office/drawing/2014/main" id="{3F9EA72B-AB0B-5CC2-3159-0552D8021D1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03" y="4052169"/>
            <a:ext cx="2285214" cy="120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77931-EE8D-8B34-1118-26B9BE1FDA67}"/>
              </a:ext>
            </a:extLst>
          </p:cNvPr>
          <p:cNvSpPr/>
          <p:nvPr/>
        </p:nvSpPr>
        <p:spPr>
          <a:xfrm>
            <a:off x="0" y="3299254"/>
            <a:ext cx="9144000" cy="184424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2B6652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IMPLEMENT</a:t>
            </a:r>
            <a:endParaRPr dirty="0">
              <a:solidFill>
                <a:srgbClr val="2B6652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E3D855F-765B-F146-50D6-5F5A803CF634}"/>
              </a:ext>
            </a:extLst>
          </p:cNvPr>
          <p:cNvSpPr txBox="1"/>
          <p:nvPr/>
        </p:nvSpPr>
        <p:spPr>
          <a:xfrm>
            <a:off x="7897537" y="3375943"/>
            <a:ext cx="1090613" cy="10229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FF0D1E-4F9A-98CC-A89D-54A6645150DE}"/>
              </a:ext>
            </a:extLst>
          </p:cNvPr>
          <p:cNvSpPr/>
          <p:nvPr/>
        </p:nvSpPr>
        <p:spPr>
          <a:xfrm rot="3653092">
            <a:off x="7062237" y="4218378"/>
            <a:ext cx="727863" cy="316930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BAF28B5-C70E-A8F7-ACFC-247F538844CB}"/>
              </a:ext>
            </a:extLst>
          </p:cNvPr>
          <p:cNvSpPr/>
          <p:nvPr/>
        </p:nvSpPr>
        <p:spPr>
          <a:xfrm rot="3653092">
            <a:off x="5187403" y="4295211"/>
            <a:ext cx="1399821" cy="296816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FEE43B59-352D-E221-CBB7-541A1649E1A9}"/>
              </a:ext>
            </a:extLst>
          </p:cNvPr>
          <p:cNvSpPr/>
          <p:nvPr/>
        </p:nvSpPr>
        <p:spPr>
          <a:xfrm rot="3653092">
            <a:off x="3927455" y="3705243"/>
            <a:ext cx="345534" cy="364379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35939628-0C2E-59A5-C974-6473987E123F}"/>
              </a:ext>
            </a:extLst>
          </p:cNvPr>
          <p:cNvSpPr/>
          <p:nvPr/>
        </p:nvSpPr>
        <p:spPr>
          <a:xfrm>
            <a:off x="1072028" y="3538082"/>
            <a:ext cx="443711" cy="443711"/>
          </a:xfrm>
          <a:prstGeom prst="ellipse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B47F1177-288D-8372-EC6D-53E0A83EA472}"/>
              </a:ext>
            </a:extLst>
          </p:cNvPr>
          <p:cNvSpPr/>
          <p:nvPr/>
        </p:nvSpPr>
        <p:spPr>
          <a:xfrm rot="3653092">
            <a:off x="2584688" y="4441858"/>
            <a:ext cx="345534" cy="36437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15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2988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CC417-EF52-DDE8-B413-A4697DA50704}"/>
              </a:ext>
            </a:extLst>
          </p:cNvPr>
          <p:cNvSpPr/>
          <p:nvPr/>
        </p:nvSpPr>
        <p:spPr>
          <a:xfrm>
            <a:off x="147933" y="943964"/>
            <a:ext cx="2841703" cy="1874587"/>
          </a:xfrm>
          <a:prstGeom prst="rect">
            <a:avLst/>
          </a:prstGeom>
          <a:solidFill>
            <a:schemeClr val="lt1">
              <a:alpha val="58000"/>
            </a:schemeClr>
          </a:solidFill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-13-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0" y="88789"/>
            <a:ext cx="3454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Model Tuning. </a:t>
            </a:r>
            <a:r>
              <a:rPr lang="ko-KR" altLang="en-US" sz="1600" dirty="0">
                <a:latin typeface="-윤명조240" panose="02030504000101010101" pitchFamily="18" charset="-127"/>
                <a:ea typeface="-윤고딕340" panose="02030504000101010101"/>
                <a:cs typeface="Microsoft GothicNeo" panose="020B0500000101010101" pitchFamily="50" charset="-127"/>
              </a:rPr>
              <a:t>모델 구조 결정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C9BB04-112D-A6CE-DD97-C2B1B901C996}"/>
              </a:ext>
            </a:extLst>
          </p:cNvPr>
          <p:cNvSpPr/>
          <p:nvPr/>
        </p:nvSpPr>
        <p:spPr>
          <a:xfrm>
            <a:off x="621257" y="829751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결측치</a:t>
            </a:r>
            <a:r>
              <a:rPr lang="ko-KR" altLang="en-US" sz="1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제거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4E90CD-52E0-0364-86B1-5FDEE4AD1E92}"/>
              </a:ext>
            </a:extLst>
          </p:cNvPr>
          <p:cNvSpPr/>
          <p:nvPr/>
        </p:nvSpPr>
        <p:spPr>
          <a:xfrm>
            <a:off x="3157022" y="943963"/>
            <a:ext cx="2841703" cy="1874587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3E9D3D-03F9-8E7A-F7EA-8550E3921383}"/>
              </a:ext>
            </a:extLst>
          </p:cNvPr>
          <p:cNvSpPr/>
          <p:nvPr/>
        </p:nvSpPr>
        <p:spPr>
          <a:xfrm>
            <a:off x="6166112" y="944099"/>
            <a:ext cx="2841703" cy="1874451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676C51-1EA6-5F76-5BA3-CB8B81BC9127}"/>
              </a:ext>
            </a:extLst>
          </p:cNvPr>
          <p:cNvSpPr/>
          <p:nvPr/>
        </p:nvSpPr>
        <p:spPr>
          <a:xfrm>
            <a:off x="3644629" y="829751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분할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6A4D98-C23C-F2BB-4AC4-E87FA2C089E8}"/>
              </a:ext>
            </a:extLst>
          </p:cNvPr>
          <p:cNvSpPr/>
          <p:nvPr/>
        </p:nvSpPr>
        <p:spPr>
          <a:xfrm>
            <a:off x="6668001" y="829751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세팅 탐색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79B92C-DC21-DFE3-5F71-11B4C62F20B9}"/>
              </a:ext>
            </a:extLst>
          </p:cNvPr>
          <p:cNvGrpSpPr/>
          <p:nvPr/>
        </p:nvGrpSpPr>
        <p:grpSpPr>
          <a:xfrm>
            <a:off x="868680" y="1273069"/>
            <a:ext cx="1358196" cy="682510"/>
            <a:chOff x="807720" y="1237509"/>
            <a:chExt cx="1358196" cy="6825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30B8887-3919-2EFA-39A4-349C8BB0DB1B}"/>
                </a:ext>
              </a:extLst>
            </p:cNvPr>
            <p:cNvSpPr/>
            <p:nvPr/>
          </p:nvSpPr>
          <p:spPr>
            <a:xfrm>
              <a:off x="807720" y="1245568"/>
              <a:ext cx="877435" cy="674451"/>
            </a:xfrm>
            <a:prstGeom prst="ellipse">
              <a:avLst/>
            </a:prstGeom>
            <a:solidFill>
              <a:srgbClr val="2B6652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A569172-54C6-61CE-82B5-E1F2B87C1521}"/>
                </a:ext>
              </a:extLst>
            </p:cNvPr>
            <p:cNvSpPr/>
            <p:nvPr/>
          </p:nvSpPr>
          <p:spPr>
            <a:xfrm>
              <a:off x="1288481" y="1237509"/>
              <a:ext cx="877435" cy="674451"/>
            </a:xfrm>
            <a:prstGeom prst="ellipse">
              <a:avLst/>
            </a:prstGeom>
            <a:solidFill>
              <a:srgbClr val="2B6652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30DC77-1961-2B9E-6968-5499A584FC1F}"/>
                  </a:ext>
                </a:extLst>
              </p:cNvPr>
              <p:cNvSpPr txBox="1"/>
              <p:nvPr/>
            </p:nvSpPr>
            <p:spPr>
              <a:xfrm>
                <a:off x="1075372" y="1090943"/>
                <a:ext cx="379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30DC77-1961-2B9E-6968-5499A584F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" y="1090943"/>
                <a:ext cx="379163" cy="307777"/>
              </a:xfrm>
              <a:prstGeom prst="rect">
                <a:avLst/>
              </a:prstGeom>
              <a:blipFill>
                <a:blip r:embed="rId3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ABF8BC-D5E2-1B67-8ED1-034FCCBFD1B6}"/>
                  </a:ext>
                </a:extLst>
              </p:cNvPr>
              <p:cNvSpPr txBox="1"/>
              <p:nvPr/>
            </p:nvSpPr>
            <p:spPr>
              <a:xfrm>
                <a:off x="1595082" y="1090942"/>
                <a:ext cx="379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ABF8BC-D5E2-1B67-8ED1-034FCCBFD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82" y="1090942"/>
                <a:ext cx="379163" cy="307777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757669-DE45-4BE4-6A67-14F4118DD35D}"/>
                  </a:ext>
                </a:extLst>
              </p:cNvPr>
              <p:cNvSpPr txBox="1"/>
              <p:nvPr/>
            </p:nvSpPr>
            <p:spPr>
              <a:xfrm>
                <a:off x="1454933" y="1473123"/>
                <a:ext cx="240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757669-DE45-4BE4-6A67-14F4118D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933" y="1473123"/>
                <a:ext cx="240450" cy="215444"/>
              </a:xfrm>
              <a:prstGeom prst="rect">
                <a:avLst/>
              </a:prstGeom>
              <a:blipFill>
                <a:blip r:embed="rId5"/>
                <a:stretch>
                  <a:fillRect l="-15385" r="-15385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47B5E73-83C7-163F-129B-E10F43BA5D83}"/>
              </a:ext>
            </a:extLst>
          </p:cNvPr>
          <p:cNvSpPr txBox="1"/>
          <p:nvPr/>
        </p:nvSpPr>
        <p:spPr>
          <a:xfrm>
            <a:off x="326287" y="2309794"/>
            <a:ext cx="329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-윤고딕340" panose="02030504000101010101"/>
              </a:rPr>
              <a:t>10</a:t>
            </a:r>
            <a:r>
              <a:rPr lang="ko-KR" altLang="en-US" sz="1200" dirty="0">
                <a:ea typeface="-윤고딕340" panose="02030504000101010101"/>
              </a:rPr>
              <a:t>시와 </a:t>
            </a:r>
            <a:r>
              <a:rPr lang="en-US" altLang="ko-KR" sz="1200" dirty="0">
                <a:ea typeface="-윤고딕340" panose="02030504000101010101"/>
              </a:rPr>
              <a:t>17</a:t>
            </a:r>
            <a:r>
              <a:rPr lang="ko-KR" altLang="en-US" sz="1200" dirty="0">
                <a:ea typeface="-윤고딕340" panose="02030504000101010101"/>
              </a:rPr>
              <a:t>시 중 어느 하나라도</a:t>
            </a:r>
            <a:endParaRPr lang="en-US" altLang="ko-KR" sz="1200" dirty="0">
              <a:ea typeface="-윤고딕340" panose="02030504000101010101"/>
            </a:endParaRPr>
          </a:p>
          <a:p>
            <a:r>
              <a:rPr lang="ko-KR" altLang="en-US" sz="1200" dirty="0" err="1">
                <a:ea typeface="-윤고딕340" panose="02030504000101010101"/>
              </a:rPr>
              <a:t>결측치가</a:t>
            </a:r>
            <a:r>
              <a:rPr lang="ko-KR" altLang="en-US" sz="1200" dirty="0">
                <a:ea typeface="-윤고딕340" panose="02030504000101010101"/>
              </a:rPr>
              <a:t> 존재하는 시간대 제거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427FA89-090E-3216-FE33-B4375913BA15}"/>
              </a:ext>
            </a:extLst>
          </p:cNvPr>
          <p:cNvGrpSpPr/>
          <p:nvPr/>
        </p:nvGrpSpPr>
        <p:grpSpPr>
          <a:xfrm>
            <a:off x="3664084" y="1580845"/>
            <a:ext cx="1820031" cy="307777"/>
            <a:chOff x="3674025" y="1180385"/>
            <a:chExt cx="1820031" cy="30777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C46542-ABD5-903D-CB7B-0E65CFF99720}"/>
                </a:ext>
              </a:extLst>
            </p:cNvPr>
            <p:cNvSpPr/>
            <p:nvPr/>
          </p:nvSpPr>
          <p:spPr>
            <a:xfrm>
              <a:off x="3674025" y="1183275"/>
              <a:ext cx="1456287" cy="289848"/>
            </a:xfrm>
            <a:prstGeom prst="rect">
              <a:avLst/>
            </a:prstGeom>
            <a:solidFill>
              <a:srgbClr val="2B6652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E044F5-C916-43BE-A941-30B7638BD51B}"/>
                </a:ext>
              </a:extLst>
            </p:cNvPr>
            <p:cNvSpPr/>
            <p:nvPr/>
          </p:nvSpPr>
          <p:spPr>
            <a:xfrm>
              <a:off x="5129984" y="1183275"/>
              <a:ext cx="364072" cy="289848"/>
            </a:xfrm>
            <a:prstGeom prst="rect">
              <a:avLst/>
            </a:prstGeom>
            <a:solidFill>
              <a:srgbClr val="92D05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27CB1D-185D-4B21-2402-63DA03527489}"/>
                </a:ext>
              </a:extLst>
            </p:cNvPr>
            <p:cNvSpPr txBox="1"/>
            <p:nvPr/>
          </p:nvSpPr>
          <p:spPr>
            <a:xfrm>
              <a:off x="4314752" y="1180385"/>
              <a:ext cx="29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C69C31-C5B4-931B-3FC1-053E1745FC9E}"/>
                </a:ext>
              </a:extLst>
            </p:cNvPr>
            <p:cNvSpPr txBox="1"/>
            <p:nvPr/>
          </p:nvSpPr>
          <p:spPr>
            <a:xfrm>
              <a:off x="5166379" y="1180385"/>
              <a:ext cx="29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D9E21E-960D-3C18-B5D2-CF24AD300D30}"/>
                  </a:ext>
                </a:extLst>
              </p:cNvPr>
              <p:cNvSpPr txBox="1"/>
              <p:nvPr/>
            </p:nvSpPr>
            <p:spPr>
              <a:xfrm>
                <a:off x="4498052" y="1137108"/>
                <a:ext cx="302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D9E21E-960D-3C18-B5D2-CF24AD300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52" y="1137108"/>
                <a:ext cx="302390" cy="215444"/>
              </a:xfrm>
              <a:prstGeom prst="rect">
                <a:avLst/>
              </a:prstGeom>
              <a:blipFill>
                <a:blip r:embed="rId6"/>
                <a:stretch>
                  <a:fillRect l="-12245" r="-2041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72A9A8E-E1BE-3CFF-32DC-1CF6C2592CCE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662824" y="1244830"/>
            <a:ext cx="835228" cy="336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891798-2400-FA72-28BB-8EE99A08BDE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800442" y="1244830"/>
            <a:ext cx="681026" cy="337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912D3B-CF6C-A9B0-7CF9-6E266437FAEF}"/>
                  </a:ext>
                </a:extLst>
              </p:cNvPr>
              <p:cNvSpPr txBox="1"/>
              <p:nvPr/>
            </p:nvSpPr>
            <p:spPr>
              <a:xfrm>
                <a:off x="3185234" y="2063573"/>
                <a:ext cx="29280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800" b="1" i="1">
                            <a:latin typeface="Cambria Math" panose="02040503050406030204" pitchFamily="18" charset="0"/>
                          </a:rPr>
                          <m:t>𝓓</m:t>
                        </m:r>
                        <m:r>
                          <a:rPr lang="en-US" altLang="ko-KR" sz="800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800" b="1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ko-KR" altLang="en-US" sz="800" dirty="0" err="1">
                    <a:ea typeface="-윤고딕340" panose="02030504000101010101"/>
                  </a:rPr>
                  <a:t>결측치가</a:t>
                </a:r>
                <a:r>
                  <a:rPr lang="ko-KR" altLang="en-US" sz="800" dirty="0">
                    <a:ea typeface="-윤고딕340" panose="02030504000101010101"/>
                  </a:rPr>
                  <a:t> 제거된 데이터 </a:t>
                </a:r>
                <a14:m>
                  <m:oMath xmlns:m="http://schemas.openxmlformats.org/officeDocument/2006/math">
                    <m:r>
                      <a:rPr lang="ko-KR" altLang="en-US" sz="800" b="1" i="1"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altLang="ko-KR" sz="8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800" dirty="0">
                    <a:ea typeface="-윤고딕340" panose="02030504000101010101"/>
                  </a:rPr>
                  <a:t>의 </a:t>
                </a:r>
                <a:r>
                  <a:rPr lang="en-US" altLang="ko-KR" sz="800" dirty="0">
                    <a:ea typeface="-윤고딕340" panose="02030504000101010101"/>
                  </a:rPr>
                  <a:t>t</a:t>
                </a:r>
                <a:r>
                  <a:rPr lang="ko-KR" altLang="en-US" sz="800" dirty="0">
                    <a:ea typeface="-윤고딕340" panose="02030504000101010101"/>
                  </a:rPr>
                  <a:t>시 데이터 </a:t>
                </a:r>
                <a:r>
                  <a:rPr lang="en-US" altLang="ko-KR" sz="800" dirty="0">
                    <a:ea typeface="-윤고딕340" panose="02030504000101010101"/>
                  </a:rPr>
                  <a:t>(t=10, 17)</a:t>
                </a:r>
                <a:r>
                  <a:rPr lang="ko-KR" altLang="en-US" sz="800" dirty="0">
                    <a:ea typeface="-윤고딕340" panose="02030504000101010101"/>
                  </a:rPr>
                  <a:t> </a:t>
                </a:r>
                <a:endParaRPr lang="en-US" altLang="ko-KR" sz="800" dirty="0">
                  <a:ea typeface="-윤고딕340" panose="02030504000101010101"/>
                </a:endParaRPr>
              </a:p>
              <a:p>
                <a:endParaRPr lang="en-US" altLang="ko-KR" sz="800" dirty="0">
                  <a:ea typeface="-윤고딕340" panose="02030504000101010101"/>
                </a:endParaRPr>
              </a:p>
              <a:p>
                <a:r>
                  <a:rPr lang="en-US" altLang="ko-KR" sz="800" dirty="0">
                    <a:ea typeface="-윤고딕340" panose="02030504000101010101"/>
                  </a:rPr>
                  <a:t>  </a:t>
                </a:r>
                <a:r>
                  <a:rPr lang="ko-KR" altLang="en-US" sz="1200" dirty="0">
                    <a:ea typeface="-윤고딕340" panose="02030504000101010101"/>
                  </a:rPr>
                  <a:t>데이터</a:t>
                </a:r>
                <a:r>
                  <a:rPr lang="en-US" altLang="ko-KR" sz="1200" dirty="0">
                    <a:ea typeface="-윤고딕340" panose="02030504000101010101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𝓓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-윤고딕340" panose="02030504000101010101"/>
                  </a:rPr>
                  <a:t>)</a:t>
                </a:r>
                <a:r>
                  <a:rPr lang="ko-KR" altLang="en-US" sz="1200" dirty="0">
                    <a:ea typeface="-윤고딕340" panose="02030504000101010101"/>
                  </a:rPr>
                  <a:t>를 </a:t>
                </a:r>
                <a:r>
                  <a:rPr lang="en-US" altLang="ko-KR" sz="1200" dirty="0">
                    <a:ea typeface="-윤고딕340" panose="02030504000101010101"/>
                  </a:rPr>
                  <a:t>8:2</a:t>
                </a:r>
                <a:r>
                  <a:rPr lang="ko-KR" altLang="en-US" sz="1200" dirty="0">
                    <a:ea typeface="-윤고딕340" panose="02030504000101010101"/>
                  </a:rPr>
                  <a:t>로 분할하여</a:t>
                </a:r>
                <a:endParaRPr lang="en-US" altLang="ko-KR" sz="1200" dirty="0">
                  <a:ea typeface="-윤고딕340" panose="02030504000101010101"/>
                </a:endParaRPr>
              </a:p>
              <a:p>
                <a:r>
                  <a:rPr lang="ko-KR" altLang="en-US" sz="1200" dirty="0">
                    <a:ea typeface="-윤고딕340" panose="02030504000101010101"/>
                  </a:rPr>
                  <a:t> 각각 앙상블 모델 </a:t>
                </a:r>
                <a:r>
                  <a:rPr lang="en-US" altLang="ko-KR" sz="1200" dirty="0">
                    <a:ea typeface="-윤고딕340" panose="02030504000101010101"/>
                  </a:rPr>
                  <a:t>t</a:t>
                </a:r>
                <a:r>
                  <a:rPr lang="ko-KR" altLang="en-US" sz="1200" dirty="0">
                    <a:ea typeface="-윤고딕340" panose="02030504000101010101"/>
                  </a:rPr>
                  <a:t>의 학습과 검증에 사용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912D3B-CF6C-A9B0-7CF9-6E266437F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34" y="2063573"/>
                <a:ext cx="2928025" cy="707886"/>
              </a:xfrm>
              <a:prstGeom prst="rect">
                <a:avLst/>
              </a:prstGeom>
              <a:blipFill>
                <a:blip r:embed="rId7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FFEF9220-E7BB-667E-A12E-2FDB9B9F9C2F}"/>
              </a:ext>
            </a:extLst>
          </p:cNvPr>
          <p:cNvGrpSpPr/>
          <p:nvPr/>
        </p:nvGrpSpPr>
        <p:grpSpPr>
          <a:xfrm>
            <a:off x="6332518" y="1137108"/>
            <a:ext cx="4051858" cy="907647"/>
            <a:chOff x="6636439" y="1045156"/>
            <a:chExt cx="4051858" cy="90764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A54951C-2279-22CC-C0D9-7D590CC9C9B1}"/>
                </a:ext>
              </a:extLst>
            </p:cNvPr>
            <p:cNvSpPr txBox="1"/>
            <p:nvPr/>
          </p:nvSpPr>
          <p:spPr>
            <a:xfrm>
              <a:off x="8662368" y="1691193"/>
              <a:ext cx="2025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H.p</a:t>
              </a:r>
              <a:r>
                <a:rPr lang="en-US" altLang="ko-KR" sz="1050" dirty="0"/>
                <a:t> 1</a:t>
              </a:r>
              <a:endParaRPr lang="ko-KR" altLang="en-US" sz="1050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2029641-69FA-E994-D98D-B8C72E5C808D}"/>
                </a:ext>
              </a:extLst>
            </p:cNvPr>
            <p:cNvGrpSpPr/>
            <p:nvPr/>
          </p:nvGrpSpPr>
          <p:grpSpPr>
            <a:xfrm>
              <a:off x="7108374" y="1118406"/>
              <a:ext cx="1599487" cy="709434"/>
              <a:chOff x="6698971" y="949455"/>
              <a:chExt cx="2095779" cy="931801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041586E5-720A-AD3A-9371-C82359ED90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-3061" r="24654"/>
              <a:stretch/>
            </p:blipFill>
            <p:spPr>
              <a:xfrm rot="5400000">
                <a:off x="7269417" y="621356"/>
                <a:ext cx="689455" cy="1830346"/>
              </a:xfrm>
              <a:prstGeom prst="rect">
                <a:avLst/>
              </a:prstGeom>
            </p:spPr>
          </p:pic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DF3346C1-C630-A9AB-A0DA-6B4D43637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8971" y="1873583"/>
                <a:ext cx="209577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C600FACC-44D1-A0C4-E1A1-E3009622F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971" y="949455"/>
                <a:ext cx="0" cy="9241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DFE14D-D754-54E2-A2FA-5853FCEBEE8D}"/>
                </a:ext>
              </a:extLst>
            </p:cNvPr>
            <p:cNvSpPr txBox="1"/>
            <p:nvPr/>
          </p:nvSpPr>
          <p:spPr>
            <a:xfrm>
              <a:off x="6636439" y="1045156"/>
              <a:ext cx="20259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H.p</a:t>
              </a:r>
              <a:r>
                <a:rPr lang="en-US" altLang="ko-KR" sz="1050" dirty="0"/>
                <a:t> 2</a:t>
              </a:r>
              <a:endParaRPr lang="ko-KR" altLang="en-US" sz="105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D77D73D-F58D-1917-1A7A-41AAD7408648}"/>
              </a:ext>
            </a:extLst>
          </p:cNvPr>
          <p:cNvSpPr txBox="1"/>
          <p:nvPr/>
        </p:nvSpPr>
        <p:spPr>
          <a:xfrm>
            <a:off x="6508652" y="2155265"/>
            <a:ext cx="275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-윤고딕340" panose="02030504000101010101"/>
              </a:rPr>
              <a:t>그리드 </a:t>
            </a:r>
            <a:r>
              <a:rPr lang="ko-KR" altLang="en-US" sz="1200" dirty="0" err="1">
                <a:ea typeface="-윤고딕340" panose="02030504000101010101"/>
              </a:rPr>
              <a:t>서치를</a:t>
            </a:r>
            <a:r>
              <a:rPr lang="ko-KR" altLang="en-US" sz="1200" dirty="0">
                <a:ea typeface="-윤고딕340" panose="02030504000101010101"/>
              </a:rPr>
              <a:t> 활용하여 </a:t>
            </a:r>
            <a:endParaRPr lang="en-US" altLang="ko-KR" sz="1200" dirty="0">
              <a:ea typeface="-윤고딕340" panose="02030504000101010101"/>
            </a:endParaRPr>
          </a:p>
          <a:p>
            <a:r>
              <a:rPr lang="ko-KR" altLang="en-US" sz="1200" dirty="0">
                <a:ea typeface="-윤고딕340" panose="02030504000101010101"/>
              </a:rPr>
              <a:t>앙상블 모델 </a:t>
            </a:r>
            <a:r>
              <a:rPr lang="en-US" altLang="ko-KR" sz="1200" dirty="0">
                <a:ea typeface="-윤고딕340" panose="02030504000101010101"/>
              </a:rPr>
              <a:t>t(t=10,17)</a:t>
            </a:r>
            <a:r>
              <a:rPr lang="ko-KR" altLang="en-US" sz="1200" dirty="0">
                <a:ea typeface="-윤고딕340" panose="02030504000101010101"/>
              </a:rPr>
              <a:t>의</a:t>
            </a:r>
            <a:endParaRPr lang="en-US" altLang="ko-KR" sz="1200" dirty="0">
              <a:ea typeface="-윤고딕340" panose="02030504000101010101"/>
            </a:endParaRPr>
          </a:p>
          <a:p>
            <a:r>
              <a:rPr lang="ko-KR" altLang="en-US" sz="1200" dirty="0">
                <a:ea typeface="-윤고딕340" panose="02030504000101010101"/>
              </a:rPr>
              <a:t>최적 </a:t>
            </a:r>
            <a:r>
              <a:rPr lang="ko-KR" altLang="en-US" sz="1200" dirty="0" err="1">
                <a:ea typeface="-윤고딕340" panose="02030504000101010101"/>
              </a:rPr>
              <a:t>하이퍼파라미터</a:t>
            </a:r>
            <a:r>
              <a:rPr lang="ko-KR" altLang="en-US" sz="1200" dirty="0">
                <a:ea typeface="-윤고딕340" panose="02030504000101010101"/>
              </a:rPr>
              <a:t> 조합 탐색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36D211C-BEF3-309C-2F18-E45099056422}"/>
              </a:ext>
            </a:extLst>
          </p:cNvPr>
          <p:cNvGrpSpPr/>
          <p:nvPr/>
        </p:nvGrpSpPr>
        <p:grpSpPr>
          <a:xfrm>
            <a:off x="147932" y="3063815"/>
            <a:ext cx="4740073" cy="885766"/>
            <a:chOff x="600658" y="3265311"/>
            <a:chExt cx="3897394" cy="76369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64989D6-6501-D8D3-383E-2277748974B8}"/>
                </a:ext>
              </a:extLst>
            </p:cNvPr>
            <p:cNvSpPr/>
            <p:nvPr/>
          </p:nvSpPr>
          <p:spPr>
            <a:xfrm>
              <a:off x="1363221" y="3265311"/>
              <a:ext cx="1119354" cy="763692"/>
            </a:xfrm>
            <a:prstGeom prst="rect">
              <a:avLst/>
            </a:prstGeom>
            <a:solidFill>
              <a:srgbClr val="2B6652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13A02ED-B3B3-DAEE-E7E7-B34234179A31}"/>
                    </a:ext>
                  </a:extLst>
                </p:cNvPr>
                <p:cNvSpPr txBox="1"/>
                <p:nvPr/>
              </p:nvSpPr>
              <p:spPr>
                <a:xfrm>
                  <a:off x="600658" y="3475547"/>
                  <a:ext cx="889759" cy="291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600" dirty="0"/>
                            <m:t>X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a14:m>
                  <a:r>
                    <a:rPr lang="en-US" altLang="ko-KR" sz="1600" dirty="0"/>
                    <a:t>|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/>
                        <m:t>X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]→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13A02ED-B3B3-DAEE-E7E7-B34234179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58" y="3475547"/>
                  <a:ext cx="889759" cy="291895"/>
                </a:xfrm>
                <a:prstGeom prst="rect">
                  <a:avLst/>
                </a:prstGeom>
                <a:blipFill>
                  <a:blip r:embed="rId9"/>
                  <a:stretch>
                    <a:fillRect l="-2809" t="-5455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61BC83-465E-1737-0FDE-5C72229B995F}"/>
                </a:ext>
              </a:extLst>
            </p:cNvPr>
            <p:cNvSpPr txBox="1"/>
            <p:nvPr/>
          </p:nvSpPr>
          <p:spPr>
            <a:xfrm>
              <a:off x="1455909" y="3353440"/>
              <a:ext cx="917621" cy="55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Fully</a:t>
              </a:r>
            </a:p>
            <a:p>
              <a:r>
                <a:rPr lang="en-US" altLang="ko-KR" sz="1200" b="1" dirty="0"/>
                <a:t>Connected</a:t>
              </a:r>
            </a:p>
            <a:p>
              <a:r>
                <a:rPr lang="en-US" altLang="ko-KR" sz="1200" b="1" dirty="0"/>
                <a:t>Layer (FCL)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865EA64-9290-671A-8D02-4378A4354F04}"/>
                    </a:ext>
                  </a:extLst>
                </p:cNvPr>
                <p:cNvSpPr txBox="1"/>
                <p:nvPr/>
              </p:nvSpPr>
              <p:spPr>
                <a:xfrm>
                  <a:off x="2482574" y="3487297"/>
                  <a:ext cx="2015478" cy="477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̂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a14:m>
                  <a:r>
                    <a:rPr lang="ko-KR" altLang="en-US" sz="160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̂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altLang="ko-KR" sz="1600" dirty="0"/>
                        <m:t>X</m:t>
                      </m:r>
                    </m:oMath>
                  </a14:m>
                  <a:endParaRPr lang="ko-KR" altLang="en-US" sz="160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A865EA64-9290-671A-8D02-4378A4354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574" y="3487297"/>
                  <a:ext cx="2015478" cy="477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F9FCF6B-4CFB-7107-143D-AB8E49B713DE}"/>
              </a:ext>
            </a:extLst>
          </p:cNvPr>
          <p:cNvSpPr txBox="1"/>
          <p:nvPr/>
        </p:nvSpPr>
        <p:spPr>
          <a:xfrm>
            <a:off x="878990" y="4141846"/>
            <a:ext cx="2850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앙상블 모델 </a:t>
            </a:r>
            <a:r>
              <a:rPr lang="en-US" altLang="ko-KR" b="1" dirty="0"/>
              <a:t>t </a:t>
            </a:r>
            <a:r>
              <a:rPr lang="ko-KR" altLang="en-US" b="1" dirty="0"/>
              <a:t>구조</a:t>
            </a:r>
            <a:r>
              <a:rPr lang="en-US" altLang="ko-KR" b="1" dirty="0"/>
              <a:t>, t=10, 17&gt;</a:t>
            </a:r>
            <a:endParaRPr lang="ko-KR" altLang="en-US" b="1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C339224-3E62-A605-56A1-56E0DE9A68B0}"/>
              </a:ext>
            </a:extLst>
          </p:cNvPr>
          <p:cNvCxnSpPr>
            <a:cxnSpLocks/>
          </p:cNvCxnSpPr>
          <p:nvPr/>
        </p:nvCxnSpPr>
        <p:spPr>
          <a:xfrm>
            <a:off x="4595033" y="3005196"/>
            <a:ext cx="0" cy="1451945"/>
          </a:xfrm>
          <a:prstGeom prst="line">
            <a:avLst/>
          </a:prstGeom>
          <a:ln w="28575">
            <a:solidFill>
              <a:srgbClr val="2B665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743824-123A-0629-2C36-9303BF3B89D8}"/>
                  </a:ext>
                </a:extLst>
              </p:cNvPr>
              <p:cNvSpPr txBox="1"/>
              <p:nvPr/>
            </p:nvSpPr>
            <p:spPr>
              <a:xfrm>
                <a:off x="4726883" y="2870585"/>
                <a:ext cx="4155140" cy="1804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/>
                  <a:t>Learning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rate 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/>
                  <a:t>Batch size </a:t>
                </a:r>
                <a:r>
                  <a:rPr lang="en-US" altLang="ko-KR" sz="1200" dirty="0"/>
                  <a:t>= 128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/>
                  <a:t>Optimizer </a:t>
                </a:r>
                <a:r>
                  <a:rPr lang="en-US" altLang="ko-KR" sz="1200" dirty="0"/>
                  <a:t>= Adam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200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b="1" dirty="0"/>
                  <a:t>Structure of FCL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/>
                  <a:t>     - model_10 = (128, 128, 128, 128, 5)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ko-KR" sz="1200" dirty="0"/>
                  <a:t>     - model_17 = (64, 64, 64, 64, 64, 64, 5)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743824-123A-0629-2C36-9303BF3B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3" y="2870585"/>
                <a:ext cx="4155140" cy="1804212"/>
              </a:xfrm>
              <a:prstGeom prst="rect">
                <a:avLst/>
              </a:prstGeom>
              <a:blipFill>
                <a:blip r:embed="rId11"/>
                <a:stretch>
                  <a:fillRect b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E99906C-2646-0EA7-D003-9E9EB2C12532}"/>
              </a:ext>
            </a:extLst>
          </p:cNvPr>
          <p:cNvCxnSpPr>
            <a:cxnSpLocks/>
          </p:cNvCxnSpPr>
          <p:nvPr/>
        </p:nvCxnSpPr>
        <p:spPr>
          <a:xfrm>
            <a:off x="4800442" y="3156355"/>
            <a:ext cx="4169115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5F0A57-8EFE-96C4-E108-992E90BE30CE}"/>
              </a:ext>
            </a:extLst>
          </p:cNvPr>
          <p:cNvCxnSpPr>
            <a:cxnSpLocks/>
          </p:cNvCxnSpPr>
          <p:nvPr/>
        </p:nvCxnSpPr>
        <p:spPr>
          <a:xfrm>
            <a:off x="4800442" y="3373387"/>
            <a:ext cx="4169115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DD038C8-D5F8-19CC-E3BC-DEFCA15392FE}"/>
              </a:ext>
            </a:extLst>
          </p:cNvPr>
          <p:cNvCxnSpPr>
            <a:cxnSpLocks/>
          </p:cNvCxnSpPr>
          <p:nvPr/>
        </p:nvCxnSpPr>
        <p:spPr>
          <a:xfrm>
            <a:off x="4800442" y="3949117"/>
            <a:ext cx="4169115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A3B26B4-2AF8-76E0-3AA2-D48806535B08}"/>
              </a:ext>
            </a:extLst>
          </p:cNvPr>
          <p:cNvCxnSpPr>
            <a:cxnSpLocks/>
          </p:cNvCxnSpPr>
          <p:nvPr/>
        </p:nvCxnSpPr>
        <p:spPr>
          <a:xfrm>
            <a:off x="4800442" y="4155473"/>
            <a:ext cx="4169115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593A081-20AD-566F-6E4B-7E2A375F5F9D}"/>
              </a:ext>
            </a:extLst>
          </p:cNvPr>
          <p:cNvSpPr txBox="1"/>
          <p:nvPr/>
        </p:nvSpPr>
        <p:spPr>
          <a:xfrm>
            <a:off x="4224307" y="1832889"/>
            <a:ext cx="52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2B6652"/>
                </a:solidFill>
              </a:rPr>
              <a:t>train</a:t>
            </a:r>
            <a:endParaRPr lang="ko-KR" altLang="en-US" sz="1100" dirty="0">
              <a:solidFill>
                <a:srgbClr val="2B665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0D1625-A778-908B-F5E4-9933B2B5282E}"/>
              </a:ext>
            </a:extLst>
          </p:cNvPr>
          <p:cNvSpPr txBox="1"/>
          <p:nvPr/>
        </p:nvSpPr>
        <p:spPr>
          <a:xfrm>
            <a:off x="4947854" y="1832889"/>
            <a:ext cx="899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A4D86E"/>
                </a:solidFill>
              </a:rPr>
              <a:t>validation</a:t>
            </a:r>
            <a:endParaRPr lang="ko-KR" altLang="en-US" sz="1100" dirty="0">
              <a:solidFill>
                <a:srgbClr val="A4D86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D0731C-B155-6A75-6CB0-F46A0ADDD726}"/>
              </a:ext>
            </a:extLst>
          </p:cNvPr>
          <p:cNvCxnSpPr>
            <a:cxnSpLocks/>
          </p:cNvCxnSpPr>
          <p:nvPr/>
        </p:nvCxnSpPr>
        <p:spPr>
          <a:xfrm>
            <a:off x="4800442" y="3620271"/>
            <a:ext cx="4169115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6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396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-14-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0" y="88789"/>
            <a:ext cx="40112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Model Selection. </a:t>
            </a:r>
            <a:r>
              <a:rPr lang="ko-KR" altLang="en-US" sz="1600" dirty="0">
                <a:latin typeface="-윤명조240" panose="02030504000101010101" pitchFamily="18" charset="-127"/>
                <a:ea typeface="-윤고딕340" panose="02030504000101010101"/>
                <a:cs typeface="Microsoft GothicNeo" panose="020B0500000101010101" pitchFamily="50" charset="-127"/>
              </a:rPr>
              <a:t>최적의 모델 조합 도출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39794E9-57D8-8516-E29A-900E1D80F491}"/>
              </a:ext>
            </a:extLst>
          </p:cNvPr>
          <p:cNvGrpSpPr/>
          <p:nvPr/>
        </p:nvGrpSpPr>
        <p:grpSpPr>
          <a:xfrm>
            <a:off x="318068" y="811563"/>
            <a:ext cx="4474743" cy="3674301"/>
            <a:chOff x="476818" y="963963"/>
            <a:chExt cx="4474743" cy="367430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AA1C0BC-0EBB-FF41-E476-BB785580A7DD}"/>
                </a:ext>
              </a:extLst>
            </p:cNvPr>
            <p:cNvGrpSpPr/>
            <p:nvPr/>
          </p:nvGrpSpPr>
          <p:grpSpPr>
            <a:xfrm>
              <a:off x="476818" y="963963"/>
              <a:ext cx="2248182" cy="858132"/>
              <a:chOff x="796858" y="929675"/>
              <a:chExt cx="1820308" cy="751513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2466D2D-A114-3753-CBF0-D08124857C92}"/>
                  </a:ext>
                </a:extLst>
              </p:cNvPr>
              <p:cNvGrpSpPr/>
              <p:nvPr/>
            </p:nvGrpSpPr>
            <p:grpSpPr>
              <a:xfrm>
                <a:off x="798118" y="1373411"/>
                <a:ext cx="1819048" cy="307777"/>
                <a:chOff x="3674025" y="1180385"/>
                <a:chExt cx="1819048" cy="307777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AA190BF-0F62-B83F-884E-8C37E51B76C7}"/>
                    </a:ext>
                  </a:extLst>
                </p:cNvPr>
                <p:cNvSpPr/>
                <p:nvPr/>
              </p:nvSpPr>
              <p:spPr>
                <a:xfrm>
                  <a:off x="3674025" y="1183275"/>
                  <a:ext cx="1456287" cy="289848"/>
                </a:xfrm>
                <a:prstGeom prst="rect">
                  <a:avLst/>
                </a:prstGeom>
                <a:solidFill>
                  <a:srgbClr val="2B6652">
                    <a:alpha val="6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1CC4AA0-716D-FDE9-3673-970500649A7B}"/>
                    </a:ext>
                  </a:extLst>
                </p:cNvPr>
                <p:cNvSpPr/>
                <p:nvPr/>
              </p:nvSpPr>
              <p:spPr>
                <a:xfrm>
                  <a:off x="5129001" y="1183275"/>
                  <a:ext cx="364072" cy="289848"/>
                </a:xfrm>
                <a:prstGeom prst="rect">
                  <a:avLst/>
                </a:prstGeom>
                <a:solidFill>
                  <a:srgbClr val="92D050">
                    <a:alpha val="8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b="1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45144CC-209C-1193-BC94-DD98E7114FC9}"/>
                    </a:ext>
                  </a:extLst>
                </p:cNvPr>
                <p:cNvSpPr txBox="1"/>
                <p:nvPr/>
              </p:nvSpPr>
              <p:spPr>
                <a:xfrm>
                  <a:off x="4314752" y="1180385"/>
                  <a:ext cx="290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8</a:t>
                  </a:r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D4B040-CFBE-C848-9C60-DFE47F2C45D4}"/>
                    </a:ext>
                  </a:extLst>
                </p:cNvPr>
                <p:cNvSpPr txBox="1"/>
                <p:nvPr/>
              </p:nvSpPr>
              <p:spPr>
                <a:xfrm>
                  <a:off x="5166379" y="1180385"/>
                  <a:ext cx="2902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99A97D4-7948-D2E4-A7E8-92CF1EFB551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086" y="929675"/>
                    <a:ext cx="193963" cy="3773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b="1" dirty="0"/>
                  </a:p>
                  <a:p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99A97D4-7948-D2E4-A7E8-92CF1EFB55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086" y="929675"/>
                    <a:ext cx="193963" cy="3773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7C29137-6E15-80B0-382D-226FA1217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58" y="1051247"/>
                <a:ext cx="791326" cy="322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F1363AC-35B7-57C5-6497-F0CFFB36DB54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>
                <a:off x="1826049" y="1043292"/>
                <a:ext cx="789453" cy="3320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78979AD-CA61-694F-8CBB-E60A29846FA1}"/>
                </a:ext>
              </a:extLst>
            </p:cNvPr>
            <p:cNvCxnSpPr>
              <a:cxnSpLocks/>
            </p:cNvCxnSpPr>
            <p:nvPr/>
          </p:nvCxnSpPr>
          <p:spPr>
            <a:xfrm>
              <a:off x="485574" y="1470653"/>
              <a:ext cx="0" cy="875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5CF075D-11F9-F616-0A50-2A5B4B1DD62C}"/>
                </a:ext>
              </a:extLst>
            </p:cNvPr>
            <p:cNvCxnSpPr>
              <a:cxnSpLocks/>
            </p:cNvCxnSpPr>
            <p:nvPr/>
          </p:nvCxnSpPr>
          <p:spPr>
            <a:xfrm>
              <a:off x="2719568" y="1470653"/>
              <a:ext cx="0" cy="875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8AA3E86-B0BA-CC88-DF87-6F3E57E8A305}"/>
                </a:ext>
              </a:extLst>
            </p:cNvPr>
            <p:cNvSpPr/>
            <p:nvPr/>
          </p:nvSpPr>
          <p:spPr>
            <a:xfrm>
              <a:off x="490338" y="2017797"/>
              <a:ext cx="2219703" cy="330969"/>
            </a:xfrm>
            <a:prstGeom prst="rect">
              <a:avLst/>
            </a:prstGeom>
            <a:solidFill>
              <a:srgbClr val="2B6652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7AAA00E-ED67-FC19-7CD7-6F33C1B24EB7}"/>
                </a:ext>
              </a:extLst>
            </p:cNvPr>
            <p:cNvSpPr/>
            <p:nvPr/>
          </p:nvSpPr>
          <p:spPr>
            <a:xfrm>
              <a:off x="2729130" y="2017473"/>
              <a:ext cx="449649" cy="330969"/>
            </a:xfrm>
            <a:prstGeom prst="rect">
              <a:avLst/>
            </a:prstGeom>
            <a:solidFill>
              <a:srgbClr val="92D050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FC306A-7B4E-F6DC-3E63-084ED640C0E6}"/>
                </a:ext>
              </a:extLst>
            </p:cNvPr>
            <p:cNvSpPr txBox="1"/>
            <p:nvPr/>
          </p:nvSpPr>
          <p:spPr>
            <a:xfrm>
              <a:off x="1377672" y="2357014"/>
              <a:ext cx="525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2B6652"/>
                  </a:solidFill>
                </a:rPr>
                <a:t>train</a:t>
              </a:r>
              <a:endParaRPr lang="ko-KR" altLang="en-US" sz="1100" dirty="0">
                <a:solidFill>
                  <a:srgbClr val="2B6652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BEE5A85-B368-88B0-BF35-75E4913712E7}"/>
                </a:ext>
              </a:extLst>
            </p:cNvPr>
            <p:cNvSpPr txBox="1"/>
            <p:nvPr/>
          </p:nvSpPr>
          <p:spPr>
            <a:xfrm>
              <a:off x="2887794" y="2334923"/>
              <a:ext cx="1092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A4D86E"/>
                  </a:solidFill>
                </a:rPr>
                <a:t>validation</a:t>
              </a:r>
              <a:endParaRPr lang="ko-KR" altLang="en-US" sz="1100" dirty="0">
                <a:solidFill>
                  <a:srgbClr val="A4D86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C7EB82-B292-462B-D5FF-944160CCD900}"/>
                    </a:ext>
                  </a:extLst>
                </p:cNvPr>
                <p:cNvSpPr txBox="1"/>
                <p:nvPr/>
              </p:nvSpPr>
              <p:spPr>
                <a:xfrm>
                  <a:off x="1515883" y="2062642"/>
                  <a:ext cx="2395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𝓓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AC7EB82-B292-462B-D5FF-944160CCD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83" y="2062642"/>
                  <a:ext cx="2395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5385" r="-15385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8B77C8F-9C31-C081-85F9-87A67A6BAD18}"/>
                </a:ext>
              </a:extLst>
            </p:cNvPr>
            <p:cNvSpPr/>
            <p:nvPr/>
          </p:nvSpPr>
          <p:spPr>
            <a:xfrm>
              <a:off x="1851949" y="2781671"/>
              <a:ext cx="828008" cy="539171"/>
            </a:xfrm>
            <a:prstGeom prst="rect">
              <a:avLst/>
            </a:prstGeom>
            <a:solidFill>
              <a:srgbClr val="2B6652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앙상블 모델 </a:t>
              </a:r>
              <a:r>
                <a:rPr lang="en-US" altLang="ko-KR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32DA1B3-0318-CA69-E44B-65F197336BF9}"/>
                </a:ext>
              </a:extLst>
            </p:cNvPr>
            <p:cNvSpPr/>
            <p:nvPr/>
          </p:nvSpPr>
          <p:spPr>
            <a:xfrm>
              <a:off x="1851949" y="3786946"/>
              <a:ext cx="828008" cy="539171"/>
            </a:xfrm>
            <a:prstGeom prst="rect">
              <a:avLst/>
            </a:prstGeom>
            <a:solidFill>
              <a:srgbClr val="2B6652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앙상블 모델 </a:t>
              </a:r>
              <a:r>
                <a:rPr lang="en-US" altLang="ko-KR" sz="110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9" name="화살표: 위로 굽음 88">
              <a:extLst>
                <a:ext uri="{FF2B5EF4-FFF2-40B4-BE49-F238E27FC236}">
                  <a16:creationId xmlns:a16="http://schemas.microsoft.com/office/drawing/2014/main" id="{25520C7D-770B-2B4D-739F-0AC37DCF30E4}"/>
                </a:ext>
              </a:extLst>
            </p:cNvPr>
            <p:cNvSpPr/>
            <p:nvPr/>
          </p:nvSpPr>
          <p:spPr>
            <a:xfrm rot="5400000">
              <a:off x="760109" y="2264452"/>
              <a:ext cx="869147" cy="1106486"/>
            </a:xfrm>
            <a:prstGeom prst="bentUpArrow">
              <a:avLst>
                <a:gd name="adj1" fmla="val 10375"/>
                <a:gd name="adj2" fmla="val 25000"/>
                <a:gd name="adj3" fmla="val 25000"/>
              </a:avLst>
            </a:prstGeom>
            <a:solidFill>
              <a:srgbClr val="2B6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화살표: 위로 굽음 89">
              <a:extLst>
                <a:ext uri="{FF2B5EF4-FFF2-40B4-BE49-F238E27FC236}">
                  <a16:creationId xmlns:a16="http://schemas.microsoft.com/office/drawing/2014/main" id="{E44CAAB0-B027-1F5F-E4D5-D681E5ADAC8D}"/>
                </a:ext>
              </a:extLst>
            </p:cNvPr>
            <p:cNvSpPr/>
            <p:nvPr/>
          </p:nvSpPr>
          <p:spPr>
            <a:xfrm rot="5400000">
              <a:off x="591540" y="3101157"/>
              <a:ext cx="1206285" cy="1106486"/>
            </a:xfrm>
            <a:prstGeom prst="bentUpArrow">
              <a:avLst>
                <a:gd name="adj1" fmla="val 8653"/>
                <a:gd name="adj2" fmla="val 20696"/>
                <a:gd name="adj3" fmla="val 18400"/>
              </a:avLst>
            </a:prstGeom>
            <a:solidFill>
              <a:srgbClr val="2B66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DCC69B-C0F9-05A4-262C-1DD23CE9E0A1}"/>
                    </a:ext>
                  </a:extLst>
                </p:cNvPr>
                <p:cNvSpPr txBox="1"/>
                <p:nvPr/>
              </p:nvSpPr>
              <p:spPr>
                <a:xfrm>
                  <a:off x="925830" y="2670533"/>
                  <a:ext cx="4130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DCC69B-C0F9-05A4-262C-1DD23CE9E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30" y="2670533"/>
                  <a:ext cx="413007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46C037-2180-5EC1-5BD3-000F3B29E9E3}"/>
                    </a:ext>
                  </a:extLst>
                </p:cNvPr>
                <p:cNvSpPr txBox="1"/>
                <p:nvPr/>
              </p:nvSpPr>
              <p:spPr>
                <a:xfrm>
                  <a:off x="916662" y="3654341"/>
                  <a:ext cx="4130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𝓓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𝟏𝟕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46C037-2180-5EC1-5BD3-000F3B29E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662" y="3654341"/>
                  <a:ext cx="413007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6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화살표: 원형 99">
              <a:extLst>
                <a:ext uri="{FF2B5EF4-FFF2-40B4-BE49-F238E27FC236}">
                  <a16:creationId xmlns:a16="http://schemas.microsoft.com/office/drawing/2014/main" id="{CA0A3BD6-6A57-3498-4EBF-B989526AFB5E}"/>
                </a:ext>
              </a:extLst>
            </p:cNvPr>
            <p:cNvSpPr/>
            <p:nvPr/>
          </p:nvSpPr>
          <p:spPr>
            <a:xfrm rot="13101753">
              <a:off x="1673847" y="2949926"/>
              <a:ext cx="504666" cy="687786"/>
            </a:xfrm>
            <a:prstGeom prst="circularArrow">
              <a:avLst>
                <a:gd name="adj1" fmla="val 8128"/>
                <a:gd name="adj2" fmla="val 1142319"/>
                <a:gd name="adj3" fmla="val 20409345"/>
                <a:gd name="adj4" fmla="val 1080000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F495B7F-F729-10BB-3E47-A0EAF63B879E}"/>
                </a:ext>
              </a:extLst>
            </p:cNvPr>
            <p:cNvSpPr txBox="1"/>
            <p:nvPr/>
          </p:nvSpPr>
          <p:spPr>
            <a:xfrm>
              <a:off x="2076967" y="3277871"/>
              <a:ext cx="729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update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화살표: 원형 105">
              <a:extLst>
                <a:ext uri="{FF2B5EF4-FFF2-40B4-BE49-F238E27FC236}">
                  <a16:creationId xmlns:a16="http://schemas.microsoft.com/office/drawing/2014/main" id="{14E16CF2-0F6D-E970-281E-C0AE4C8A1DE0}"/>
                </a:ext>
              </a:extLst>
            </p:cNvPr>
            <p:cNvSpPr/>
            <p:nvPr/>
          </p:nvSpPr>
          <p:spPr>
            <a:xfrm rot="13101753">
              <a:off x="1667324" y="3950478"/>
              <a:ext cx="504666" cy="687786"/>
            </a:xfrm>
            <a:prstGeom prst="circularArrow">
              <a:avLst>
                <a:gd name="adj1" fmla="val 8128"/>
                <a:gd name="adj2" fmla="val 1142319"/>
                <a:gd name="adj3" fmla="val 20409345"/>
                <a:gd name="adj4" fmla="val 10800000"/>
                <a:gd name="adj5" fmla="val 1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874DEB0-967D-840E-E00F-506F7AAB6265}"/>
                </a:ext>
              </a:extLst>
            </p:cNvPr>
            <p:cNvSpPr txBox="1"/>
            <p:nvPr/>
          </p:nvSpPr>
          <p:spPr>
            <a:xfrm>
              <a:off x="2070444" y="4288295"/>
              <a:ext cx="729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update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화살표: 위로 굽음 109">
              <a:extLst>
                <a:ext uri="{FF2B5EF4-FFF2-40B4-BE49-F238E27FC236}">
                  <a16:creationId xmlns:a16="http://schemas.microsoft.com/office/drawing/2014/main" id="{5CE111BD-0462-EACB-97A7-1A37E7D8627B}"/>
                </a:ext>
              </a:extLst>
            </p:cNvPr>
            <p:cNvSpPr/>
            <p:nvPr/>
          </p:nvSpPr>
          <p:spPr>
            <a:xfrm rot="5400000">
              <a:off x="2915170" y="2274338"/>
              <a:ext cx="869147" cy="1106486"/>
            </a:xfrm>
            <a:prstGeom prst="bentUpArrow">
              <a:avLst>
                <a:gd name="adj1" fmla="val 10375"/>
                <a:gd name="adj2" fmla="val 25000"/>
                <a:gd name="adj3" fmla="val 25000"/>
              </a:avLst>
            </a:prstGeom>
            <a:solidFill>
              <a:srgbClr val="A4D8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화살표: 위로 굽음 110">
              <a:extLst>
                <a:ext uri="{FF2B5EF4-FFF2-40B4-BE49-F238E27FC236}">
                  <a16:creationId xmlns:a16="http://schemas.microsoft.com/office/drawing/2014/main" id="{C174168A-2960-BFC1-515D-4FECC41F8928}"/>
                </a:ext>
              </a:extLst>
            </p:cNvPr>
            <p:cNvSpPr/>
            <p:nvPr/>
          </p:nvSpPr>
          <p:spPr>
            <a:xfrm rot="5400000">
              <a:off x="2746601" y="3111043"/>
              <a:ext cx="1206285" cy="1106486"/>
            </a:xfrm>
            <a:prstGeom prst="bentUpArrow">
              <a:avLst>
                <a:gd name="adj1" fmla="val 8653"/>
                <a:gd name="adj2" fmla="val 20696"/>
                <a:gd name="adj3" fmla="val 19261"/>
              </a:avLst>
            </a:prstGeom>
            <a:solidFill>
              <a:srgbClr val="A4D8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A3192EB-3FA3-5379-DF89-A977E20DEC9D}"/>
                </a:ext>
              </a:extLst>
            </p:cNvPr>
            <p:cNvSpPr txBox="1"/>
            <p:nvPr/>
          </p:nvSpPr>
          <p:spPr>
            <a:xfrm>
              <a:off x="3858903" y="2909472"/>
              <a:ext cx="1092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A4D86E"/>
                  </a:solidFill>
                </a:rPr>
                <a:t>Efficiency_10</a:t>
              </a:r>
              <a:endParaRPr lang="ko-KR" altLang="en-US" sz="1100" dirty="0">
                <a:solidFill>
                  <a:srgbClr val="A4D86E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49E9D0D-DD6C-2F6B-8F44-D6CB137BA912}"/>
                </a:ext>
              </a:extLst>
            </p:cNvPr>
            <p:cNvSpPr txBox="1"/>
            <p:nvPr/>
          </p:nvSpPr>
          <p:spPr>
            <a:xfrm>
              <a:off x="3858903" y="3895034"/>
              <a:ext cx="1092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A4D86E"/>
                  </a:solidFill>
                </a:rPr>
                <a:t>Efficiency_17</a:t>
              </a:r>
              <a:endParaRPr lang="ko-KR" altLang="en-US" sz="1100" dirty="0">
                <a:solidFill>
                  <a:srgbClr val="A4D86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C7ADB6-CE6B-54DC-8C3B-ADB1269E533A}"/>
                  </a:ext>
                </a:extLst>
              </p:cNvPr>
              <p:cNvSpPr txBox="1"/>
              <p:nvPr/>
            </p:nvSpPr>
            <p:spPr>
              <a:xfrm>
                <a:off x="2688106" y="1902124"/>
                <a:ext cx="247888" cy="235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C7ADB6-CE6B-54DC-8C3B-ADB1269E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06" y="1902124"/>
                <a:ext cx="247888" cy="235834"/>
              </a:xfrm>
              <a:prstGeom prst="rect">
                <a:avLst/>
              </a:prstGeom>
              <a:blipFill>
                <a:blip r:embed="rId7"/>
                <a:stretch>
                  <a:fillRect l="-14634" r="-9756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화살표: 위로 굽음 119">
            <a:extLst>
              <a:ext uri="{FF2B5EF4-FFF2-40B4-BE49-F238E27FC236}">
                <a16:creationId xmlns:a16="http://schemas.microsoft.com/office/drawing/2014/main" id="{EF1BB847-3B44-5DE3-E73C-E6DD654888DC}"/>
              </a:ext>
            </a:extLst>
          </p:cNvPr>
          <p:cNvSpPr/>
          <p:nvPr/>
        </p:nvSpPr>
        <p:spPr>
          <a:xfrm rot="5400000">
            <a:off x="2757466" y="2611070"/>
            <a:ext cx="869147" cy="1106486"/>
          </a:xfrm>
          <a:prstGeom prst="bentUpArrow">
            <a:avLst>
              <a:gd name="adj1" fmla="val 10375"/>
              <a:gd name="adj2" fmla="val 25000"/>
              <a:gd name="adj3" fmla="val 25000"/>
            </a:avLst>
          </a:prstGeom>
          <a:solidFill>
            <a:srgbClr val="A4D8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CF52B5-D791-93EF-3D0B-D8DF3E35FF51}"/>
              </a:ext>
            </a:extLst>
          </p:cNvPr>
          <p:cNvSpPr txBox="1"/>
          <p:nvPr/>
        </p:nvSpPr>
        <p:spPr>
          <a:xfrm>
            <a:off x="3695837" y="3255358"/>
            <a:ext cx="45952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A4D86E"/>
                </a:solidFill>
              </a:rPr>
              <a:t>Efficiency_10&amp;17</a:t>
            </a:r>
            <a:endParaRPr lang="ko-KR" altLang="en-US" sz="1100" b="1" dirty="0">
              <a:solidFill>
                <a:srgbClr val="A4D86E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B18707-430A-95EE-34F8-5CEEDEB01CD3}"/>
              </a:ext>
            </a:extLst>
          </p:cNvPr>
          <p:cNvSpPr/>
          <p:nvPr/>
        </p:nvSpPr>
        <p:spPr>
          <a:xfrm>
            <a:off x="5229407" y="462913"/>
            <a:ext cx="3595484" cy="2212239"/>
          </a:xfrm>
          <a:prstGeom prst="rect">
            <a:avLst/>
          </a:prstGeom>
          <a:solidFill>
            <a:schemeClr val="lt1">
              <a:alpha val="58000"/>
            </a:schemeClr>
          </a:solidFill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52197013-8816-F6A6-AFB9-27EFA7DEEEB2}"/>
              </a:ext>
            </a:extLst>
          </p:cNvPr>
          <p:cNvSpPr/>
          <p:nvPr/>
        </p:nvSpPr>
        <p:spPr>
          <a:xfrm>
            <a:off x="5772339" y="355240"/>
            <a:ext cx="2597523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검증을 통한 최적 모델 조합 도출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155E4B-5C4A-E52A-2CC7-33B9ED8738B3}"/>
                  </a:ext>
                </a:extLst>
              </p:cNvPr>
              <p:cNvSpPr txBox="1"/>
              <p:nvPr/>
            </p:nvSpPr>
            <p:spPr>
              <a:xfrm>
                <a:off x="5385176" y="654050"/>
                <a:ext cx="3371850" cy="2183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-윤고딕340" panose="02030504000101010101"/>
                  </a:rPr>
                  <a:t>앞서 </a:t>
                </a:r>
                <a:r>
                  <a:rPr lang="en-US" altLang="ko-KR" sz="1100" b="1" dirty="0">
                    <a:ea typeface="-윤고딕340" panose="02030504000101010101"/>
                  </a:rPr>
                  <a:t>8:2</a:t>
                </a:r>
                <a:r>
                  <a:rPr lang="ko-KR" altLang="en-US" sz="1100" b="1" dirty="0">
                    <a:ea typeface="-윤고딕340" panose="02030504000101010101"/>
                  </a:rPr>
                  <a:t>로 </a:t>
                </a:r>
                <a:r>
                  <a:rPr lang="en-US" altLang="ko-KR" sz="1100" b="1" dirty="0">
                    <a:ea typeface="-윤고딕340" panose="02030504000101010101"/>
                  </a:rPr>
                  <a:t>train/validation split</a:t>
                </a:r>
                <a:r>
                  <a:rPr lang="ko-KR" altLang="en-US" sz="1100" b="1" dirty="0">
                    <a:ea typeface="-윤고딕340" panose="02030504000101010101"/>
                  </a:rPr>
                  <a:t>한 데이터를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r>
                  <a:rPr lang="ko-KR" altLang="en-US" sz="1100" b="1" dirty="0">
                    <a:ea typeface="-윤고딕340" panose="02030504000101010101"/>
                  </a:rPr>
                  <a:t>     합쳐서 앙상블 모델을 </a:t>
                </a:r>
                <a:r>
                  <a:rPr lang="ko-KR" altLang="en-US" sz="1100" b="1" dirty="0" err="1">
                    <a:ea typeface="-윤고딕340" panose="02030504000101010101"/>
                  </a:rPr>
                  <a:t>재학습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endParaRPr lang="en-US" altLang="ko-KR" sz="1100" b="1" dirty="0">
                  <a:ea typeface="-윤고딕340" panose="02030504000101010101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-윤고딕340" panose="02030504000101010101"/>
                  </a:rPr>
                  <a:t>대회 사전참여 기간의 데이터</a:t>
                </a:r>
                <a:r>
                  <a:rPr lang="en-US" altLang="ko-KR" sz="1100" b="1" dirty="0">
                    <a:ea typeface="-윤고딕340" panose="02030504000101010101"/>
                  </a:rPr>
                  <a:t>(10/17-11/12)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ko-KR" altLang="en-US" sz="1100" b="1" dirty="0">
                    <a:ea typeface="-윤고딕340" panose="02030504000101010101"/>
                  </a:rPr>
                  <a:t>를 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r>
                  <a:rPr lang="en-US" altLang="ko-KR" sz="1100" b="1" dirty="0">
                    <a:ea typeface="-윤고딕340" panose="02030504000101010101"/>
                  </a:rPr>
                  <a:t>    </a:t>
                </a:r>
                <a:r>
                  <a:rPr lang="ko-KR" altLang="en-US" sz="1100" b="1" dirty="0">
                    <a:ea typeface="-윤고딕340" panose="02030504000101010101"/>
                  </a:rPr>
                  <a:t>사용하여 학습과 동시에 모델을 검증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endParaRPr lang="en-US" altLang="ko-KR" sz="1100" b="1" dirty="0">
                  <a:ea typeface="-윤고딕340" panose="02030504000101010101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-윤고딕340" panose="02030504000101010101"/>
                  </a:rPr>
                  <a:t>각 모델의 </a:t>
                </a:r>
                <a:r>
                  <a:rPr lang="en-US" altLang="ko-KR" sz="1100" b="1" dirty="0">
                    <a:ea typeface="-윤고딕340" panose="02030504000101010101"/>
                  </a:rPr>
                  <a:t>efficiency</a:t>
                </a:r>
                <a:r>
                  <a:rPr lang="ko-KR" altLang="en-US" sz="1100" b="1" dirty="0">
                    <a:ea typeface="-윤고딕340" panose="02030504000101010101"/>
                  </a:rPr>
                  <a:t>와 두 모델 예측의 평균을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r>
                  <a:rPr lang="ko-KR" altLang="en-US" sz="1100" b="1" dirty="0">
                    <a:ea typeface="-윤고딕340" panose="02030504000101010101"/>
                  </a:rPr>
                  <a:t>     </a:t>
                </a:r>
                <a:r>
                  <a:rPr lang="ko-KR" altLang="en-US" sz="1100" b="1" dirty="0" err="1">
                    <a:ea typeface="-윤고딕340" panose="02030504000101010101"/>
                  </a:rPr>
                  <a:t>예측값으로</a:t>
                </a:r>
                <a:r>
                  <a:rPr lang="ko-KR" altLang="en-US" sz="1100" b="1" dirty="0">
                    <a:ea typeface="-윤고딕340" panose="02030504000101010101"/>
                  </a:rPr>
                  <a:t> 할 때의 </a:t>
                </a:r>
                <a:r>
                  <a:rPr lang="en-US" altLang="ko-KR" sz="1100" b="1" dirty="0">
                    <a:ea typeface="-윤고딕340" panose="02030504000101010101"/>
                  </a:rPr>
                  <a:t>efficiency </a:t>
                </a:r>
                <a:r>
                  <a:rPr lang="ko-KR" altLang="en-US" sz="1100" b="1" dirty="0">
                    <a:ea typeface="-윤고딕340" panose="02030504000101010101"/>
                  </a:rPr>
                  <a:t>계산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endParaRPr lang="en-US" altLang="ko-KR" sz="1100" b="1" dirty="0">
                  <a:ea typeface="-윤고딕340" panose="02030504000101010101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-윤고딕340" panose="02030504000101010101"/>
                  </a:rPr>
                  <a:t>두 모델 예측 평균의 </a:t>
                </a:r>
                <a:r>
                  <a:rPr lang="en-US" altLang="ko-KR" sz="1100" b="1" dirty="0">
                    <a:ea typeface="-윤고딕340" panose="02030504000101010101"/>
                  </a:rPr>
                  <a:t>efficiency</a:t>
                </a:r>
                <a:r>
                  <a:rPr lang="ko-KR" altLang="en-US" sz="1100" b="1" dirty="0">
                    <a:ea typeface="-윤고딕340" panose="02030504000101010101"/>
                  </a:rPr>
                  <a:t>를 최대화하는</a:t>
                </a:r>
                <a:endParaRPr lang="en-US" altLang="ko-KR" sz="1100" b="1" dirty="0">
                  <a:ea typeface="-윤고딕340" panose="02030504000101010101"/>
                </a:endParaRPr>
              </a:p>
              <a:p>
                <a:r>
                  <a:rPr lang="en-US" altLang="ko-KR" sz="1100" b="1" dirty="0">
                    <a:ea typeface="-윤고딕340" panose="02030504000101010101"/>
                  </a:rPr>
                  <a:t>     </a:t>
                </a:r>
                <a:r>
                  <a:rPr lang="ko-KR" altLang="en-US" sz="1100" b="1" dirty="0">
                    <a:ea typeface="-윤고딕340" panose="02030504000101010101"/>
                  </a:rPr>
                  <a:t>앙상블 모델 </a:t>
                </a:r>
                <a:r>
                  <a:rPr lang="en-US" altLang="ko-KR" sz="1100" b="1" dirty="0">
                    <a:ea typeface="-윤고딕340" panose="02030504000101010101"/>
                  </a:rPr>
                  <a:t>10</a:t>
                </a:r>
                <a:r>
                  <a:rPr lang="ko-KR" altLang="en-US" sz="1100" b="1" dirty="0">
                    <a:ea typeface="-윤고딕340" panose="02030504000101010101"/>
                  </a:rPr>
                  <a:t>과 앙상블 모델 </a:t>
                </a:r>
                <a:r>
                  <a:rPr lang="en-US" altLang="ko-KR" sz="1100" b="1" dirty="0">
                    <a:ea typeface="-윤고딕340" panose="02030504000101010101"/>
                  </a:rPr>
                  <a:t>17 </a:t>
                </a:r>
                <a:r>
                  <a:rPr lang="ko-KR" altLang="en-US" sz="1100" b="1" dirty="0">
                    <a:ea typeface="-윤고딕340" panose="02030504000101010101"/>
                  </a:rPr>
                  <a:t>선정</a:t>
                </a:r>
              </a:p>
              <a:p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E155E4B-5C4A-E52A-2CC7-33B9ED87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76" y="654050"/>
                <a:ext cx="3371850" cy="2183355"/>
              </a:xfrm>
              <a:prstGeom prst="rect">
                <a:avLst/>
              </a:prstGeom>
              <a:blipFill>
                <a:blip r:embed="rId8"/>
                <a:stretch>
                  <a:fillRect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EB7921D5-ABC2-7D9D-EFDB-F5BF4A68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40598"/>
              </p:ext>
            </p:extLst>
          </p:nvPr>
        </p:nvGraphicFramePr>
        <p:xfrm>
          <a:off x="5132784" y="3040029"/>
          <a:ext cx="3758816" cy="714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704">
                  <a:extLst>
                    <a:ext uri="{9D8B030D-6E8A-4147-A177-3AD203B41FA5}">
                      <a16:colId xmlns:a16="http://schemas.microsoft.com/office/drawing/2014/main" val="2854262354"/>
                    </a:ext>
                  </a:extLst>
                </a:gridCol>
                <a:gridCol w="939704">
                  <a:extLst>
                    <a:ext uri="{9D8B030D-6E8A-4147-A177-3AD203B41FA5}">
                      <a16:colId xmlns:a16="http://schemas.microsoft.com/office/drawing/2014/main" val="2355312293"/>
                    </a:ext>
                  </a:extLst>
                </a:gridCol>
                <a:gridCol w="939704">
                  <a:extLst>
                    <a:ext uri="{9D8B030D-6E8A-4147-A177-3AD203B41FA5}">
                      <a16:colId xmlns:a16="http://schemas.microsoft.com/office/drawing/2014/main" val="3629614430"/>
                    </a:ext>
                  </a:extLst>
                </a:gridCol>
                <a:gridCol w="939704">
                  <a:extLst>
                    <a:ext uri="{9D8B030D-6E8A-4147-A177-3AD203B41FA5}">
                      <a16:colId xmlns:a16="http://schemas.microsoft.com/office/drawing/2014/main" val="103810445"/>
                    </a:ext>
                  </a:extLst>
                </a:gridCol>
              </a:tblGrid>
              <a:tr h="3441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>
                    <a:solidFill>
                      <a:srgbClr val="2B6652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앙상블 모델 </a:t>
                      </a:r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2B6652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앙상블 모델 </a:t>
                      </a:r>
                      <a:r>
                        <a:rPr lang="en-US" altLang="ko-KR" sz="800" b="1" dirty="0"/>
                        <a:t>17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2B6652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앙상블 모델 </a:t>
                      </a:r>
                      <a:r>
                        <a:rPr lang="en-US" altLang="ko-KR" sz="800" b="1" dirty="0"/>
                        <a:t>10&amp;17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2B6652">
                        <a:alpha val="6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Efficiency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2B6652">
                        <a:alpha val="6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57.59%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58.13%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61.00%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51023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218FC43E-F900-DF9F-0181-47C2734B3D80}"/>
              </a:ext>
            </a:extLst>
          </p:cNvPr>
          <p:cNvSpPr txBox="1"/>
          <p:nvPr/>
        </p:nvSpPr>
        <p:spPr>
          <a:xfrm>
            <a:off x="4895602" y="3939045"/>
            <a:ext cx="42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B6652"/>
                </a:solidFill>
                <a:ea typeface="-윤고딕340" panose="02030504000101010101"/>
              </a:rPr>
              <a:t>“</a:t>
            </a:r>
            <a:r>
              <a:rPr lang="ko-KR" altLang="en-US" b="1" dirty="0">
                <a:solidFill>
                  <a:srgbClr val="2B6652"/>
                </a:solidFill>
                <a:ea typeface="-윤고딕340" panose="02030504000101010101"/>
              </a:rPr>
              <a:t>평가 산식상 최대 인센티브의 </a:t>
            </a:r>
            <a:r>
              <a:rPr lang="en-US" altLang="ko-KR" b="1" dirty="0">
                <a:solidFill>
                  <a:srgbClr val="2B6652"/>
                </a:solidFill>
                <a:ea typeface="-윤고딕340" panose="02030504000101010101"/>
              </a:rPr>
              <a:t>61%</a:t>
            </a:r>
            <a:r>
              <a:rPr lang="ko-KR" altLang="en-US" b="1" dirty="0">
                <a:solidFill>
                  <a:srgbClr val="2B6652"/>
                </a:solidFill>
                <a:ea typeface="-윤고딕340" panose="02030504000101010101"/>
              </a:rPr>
              <a:t>를 획득하게끔 하는 앙상블 모델 </a:t>
            </a:r>
            <a:r>
              <a:rPr lang="en-US" altLang="ko-KR" b="1" dirty="0">
                <a:solidFill>
                  <a:srgbClr val="2B6652"/>
                </a:solidFill>
                <a:ea typeface="-윤고딕340" panose="02030504000101010101"/>
              </a:rPr>
              <a:t>10</a:t>
            </a:r>
            <a:r>
              <a:rPr lang="ko-KR" altLang="en-US" b="1" dirty="0">
                <a:solidFill>
                  <a:srgbClr val="2B6652"/>
                </a:solidFill>
                <a:ea typeface="-윤고딕340" panose="02030504000101010101"/>
              </a:rPr>
              <a:t>과 앙상블 모델 </a:t>
            </a:r>
            <a:r>
              <a:rPr lang="en-US" altLang="ko-KR" b="1" dirty="0">
                <a:solidFill>
                  <a:srgbClr val="2B6652"/>
                </a:solidFill>
                <a:ea typeface="-윤고딕340" panose="02030504000101010101"/>
              </a:rPr>
              <a:t>17 </a:t>
            </a:r>
            <a:r>
              <a:rPr lang="ko-KR" altLang="en-US" b="1" dirty="0">
                <a:solidFill>
                  <a:srgbClr val="2B6652"/>
                </a:solidFill>
                <a:ea typeface="-윤고딕340" panose="02030504000101010101"/>
              </a:rPr>
              <a:t>학습 완료</a:t>
            </a:r>
            <a:r>
              <a:rPr lang="en-US" altLang="ko-KR" b="1" dirty="0">
                <a:solidFill>
                  <a:srgbClr val="2B6652"/>
                </a:solidFill>
                <a:ea typeface="-윤고딕340" panose="02030504000101010101"/>
              </a:rPr>
              <a:t>＂</a:t>
            </a:r>
            <a:endParaRPr lang="ko-KR" altLang="en-US" b="1" dirty="0">
              <a:solidFill>
                <a:srgbClr val="2B6652"/>
              </a:solidFill>
              <a:ea typeface="-윤고딕340" panose="02030504000101010101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F64BCF-4F5E-BBFD-5814-F3CA762259D6}"/>
              </a:ext>
            </a:extLst>
          </p:cNvPr>
          <p:cNvCxnSpPr>
            <a:cxnSpLocks/>
          </p:cNvCxnSpPr>
          <p:nvPr/>
        </p:nvCxnSpPr>
        <p:spPr>
          <a:xfrm>
            <a:off x="5457263" y="1115996"/>
            <a:ext cx="3204137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E32D10-6298-22F3-5EFB-06B298250A88}"/>
              </a:ext>
            </a:extLst>
          </p:cNvPr>
          <p:cNvCxnSpPr>
            <a:cxnSpLocks/>
          </p:cNvCxnSpPr>
          <p:nvPr/>
        </p:nvCxnSpPr>
        <p:spPr>
          <a:xfrm>
            <a:off x="5457263" y="1615530"/>
            <a:ext cx="3204137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4E0B75-5B1D-6986-7439-719445DF2A17}"/>
              </a:ext>
            </a:extLst>
          </p:cNvPr>
          <p:cNvCxnSpPr>
            <a:cxnSpLocks/>
          </p:cNvCxnSpPr>
          <p:nvPr/>
        </p:nvCxnSpPr>
        <p:spPr>
          <a:xfrm>
            <a:off x="5457263" y="2136783"/>
            <a:ext cx="3204137" cy="0"/>
          </a:xfrm>
          <a:prstGeom prst="line">
            <a:avLst/>
          </a:prstGeom>
          <a:ln>
            <a:solidFill>
              <a:srgbClr val="2B6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77931-EE8D-8B34-1118-26B9BE1FDA67}"/>
              </a:ext>
            </a:extLst>
          </p:cNvPr>
          <p:cNvSpPr/>
          <p:nvPr/>
        </p:nvSpPr>
        <p:spPr>
          <a:xfrm>
            <a:off x="0" y="3299254"/>
            <a:ext cx="9144000" cy="184424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2B6652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OUTRO</a:t>
            </a:r>
            <a:endParaRPr dirty="0">
              <a:solidFill>
                <a:srgbClr val="2B6652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E3D855F-765B-F146-50D6-5F5A803CF634}"/>
              </a:ext>
            </a:extLst>
          </p:cNvPr>
          <p:cNvSpPr txBox="1"/>
          <p:nvPr/>
        </p:nvSpPr>
        <p:spPr>
          <a:xfrm>
            <a:off x="7897537" y="3375943"/>
            <a:ext cx="1090613" cy="10229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4D3C106-0426-61A4-8BB3-FB87B5A55B1A}"/>
              </a:ext>
            </a:extLst>
          </p:cNvPr>
          <p:cNvSpPr/>
          <p:nvPr/>
        </p:nvSpPr>
        <p:spPr>
          <a:xfrm rot="3653092">
            <a:off x="7062237" y="4218378"/>
            <a:ext cx="727863" cy="316930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FEA161A-ED14-E8A1-0F7C-D465F50D16F8}"/>
              </a:ext>
            </a:extLst>
          </p:cNvPr>
          <p:cNvSpPr/>
          <p:nvPr/>
        </p:nvSpPr>
        <p:spPr>
          <a:xfrm rot="3653092">
            <a:off x="5187403" y="4295211"/>
            <a:ext cx="1399821" cy="296816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001FD5C1-F90E-E0E7-5B0F-79840EC44434}"/>
              </a:ext>
            </a:extLst>
          </p:cNvPr>
          <p:cNvSpPr/>
          <p:nvPr/>
        </p:nvSpPr>
        <p:spPr>
          <a:xfrm rot="3653092">
            <a:off x="3927455" y="3705243"/>
            <a:ext cx="345534" cy="364379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D8AE81A8-04F0-C343-1053-047227E6158F}"/>
              </a:ext>
            </a:extLst>
          </p:cNvPr>
          <p:cNvSpPr/>
          <p:nvPr/>
        </p:nvSpPr>
        <p:spPr>
          <a:xfrm>
            <a:off x="1072028" y="3538082"/>
            <a:ext cx="443711" cy="443711"/>
          </a:xfrm>
          <a:prstGeom prst="ellipse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6062A16F-954C-666F-DF70-303A36D4E4BD}"/>
              </a:ext>
            </a:extLst>
          </p:cNvPr>
          <p:cNvSpPr/>
          <p:nvPr/>
        </p:nvSpPr>
        <p:spPr>
          <a:xfrm rot="3653092">
            <a:off x="2584688" y="4441858"/>
            <a:ext cx="345534" cy="36437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37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180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-16-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CC417-EF52-DDE8-B413-A4697DA50704}"/>
              </a:ext>
            </a:extLst>
          </p:cNvPr>
          <p:cNvSpPr/>
          <p:nvPr/>
        </p:nvSpPr>
        <p:spPr>
          <a:xfrm>
            <a:off x="284116" y="752501"/>
            <a:ext cx="4065634" cy="1428424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69067D-1FEF-CEFF-B0CE-83BD07800633}"/>
              </a:ext>
            </a:extLst>
          </p:cNvPr>
          <p:cNvSpPr/>
          <p:nvPr/>
        </p:nvSpPr>
        <p:spPr>
          <a:xfrm>
            <a:off x="284117" y="2462703"/>
            <a:ext cx="8616043" cy="2042167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09855F-0D5B-3A31-1E0E-72F354CA9962}"/>
              </a:ext>
            </a:extLst>
          </p:cNvPr>
          <p:cNvSpPr/>
          <p:nvPr/>
        </p:nvSpPr>
        <p:spPr>
          <a:xfrm>
            <a:off x="1444862" y="2337244"/>
            <a:ext cx="1861317" cy="242761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최종 결과 시각화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0" y="82016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Results.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결과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C9BB04-112D-A6CE-DD97-C2B1B901C996}"/>
              </a:ext>
            </a:extLst>
          </p:cNvPr>
          <p:cNvSpPr/>
          <p:nvPr/>
        </p:nvSpPr>
        <p:spPr>
          <a:xfrm>
            <a:off x="1386274" y="653523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Weight 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변화 추이</a:t>
            </a:r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(10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</a:t>
            </a:r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96768F-2909-427E-BE74-DB9C1EC8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95" y="2643419"/>
            <a:ext cx="5147733" cy="1808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A0B0B7-0E21-46EA-A7DD-30283131DC6E}"/>
              </a:ext>
            </a:extLst>
          </p:cNvPr>
          <p:cNvSpPr txBox="1"/>
          <p:nvPr/>
        </p:nvSpPr>
        <p:spPr>
          <a:xfrm>
            <a:off x="5597494" y="3162480"/>
            <a:ext cx="3220600" cy="64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전체 인센티브 </a:t>
            </a:r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2,841</a:t>
            </a:r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</a:t>
            </a:r>
            <a:endParaRPr lang="en-US" altLang="ko-KR" sz="1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*2023-11-17 17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 입찰만 진행한 경우 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: 2,669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원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sz="9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650E7B-F3DE-7B91-88C4-998D251455B0}"/>
              </a:ext>
            </a:extLst>
          </p:cNvPr>
          <p:cNvSpPr/>
          <p:nvPr/>
        </p:nvSpPr>
        <p:spPr>
          <a:xfrm>
            <a:off x="4814388" y="752501"/>
            <a:ext cx="4065634" cy="1428424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489524-49F6-9A01-2E07-C43532A173DC}"/>
              </a:ext>
            </a:extLst>
          </p:cNvPr>
          <p:cNvSpPr/>
          <p:nvPr/>
        </p:nvSpPr>
        <p:spPr>
          <a:xfrm>
            <a:off x="5916546" y="6342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Weight 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변화 추이</a:t>
            </a:r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(17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</a:t>
            </a:r>
            <a:r>
              <a:rPr lang="en-US" altLang="ko-KR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8B1588-5764-B0BE-3057-DC704508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8290" y="974547"/>
            <a:ext cx="2935420" cy="1087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5F420F-98E2-1384-942B-69EAC5C51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494" y="959153"/>
            <a:ext cx="2935420" cy="10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CE2AB3A-C990-66E4-86AD-5687F519CBD1}"/>
              </a:ext>
            </a:extLst>
          </p:cNvPr>
          <p:cNvSpPr/>
          <p:nvPr/>
        </p:nvSpPr>
        <p:spPr>
          <a:xfrm>
            <a:off x="0" y="3803844"/>
            <a:ext cx="9144000" cy="834393"/>
          </a:xfrm>
          <a:prstGeom prst="rect">
            <a:avLst/>
          </a:prstGeom>
          <a:solidFill>
            <a:srgbClr val="204C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180EB-C916-3064-3F63-5588AA7EC89A}"/>
              </a:ext>
            </a:extLst>
          </p:cNvPr>
          <p:cNvSpPr/>
          <p:nvPr/>
        </p:nvSpPr>
        <p:spPr>
          <a:xfrm>
            <a:off x="0" y="462915"/>
            <a:ext cx="1908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3869B-69F4-DDC8-2078-C796F94D06FB}"/>
              </a:ext>
            </a:extLst>
          </p:cNvPr>
          <p:cNvSpPr txBox="1"/>
          <p:nvPr/>
        </p:nvSpPr>
        <p:spPr>
          <a:xfrm>
            <a:off x="0" y="88789"/>
            <a:ext cx="3454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Conclusion. </a:t>
            </a:r>
            <a:r>
              <a:rPr lang="ko-KR" altLang="en-US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결론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6FD2D-933D-D5BB-A2D1-4E1147A1B5D3}"/>
              </a:ext>
            </a:extLst>
          </p:cNvPr>
          <p:cNvSpPr/>
          <p:nvPr/>
        </p:nvSpPr>
        <p:spPr>
          <a:xfrm>
            <a:off x="284117" y="943965"/>
            <a:ext cx="2520000" cy="2682284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103C4-64F6-AF35-0FDD-CE4A47212ED6}"/>
              </a:ext>
            </a:extLst>
          </p:cNvPr>
          <p:cNvSpPr/>
          <p:nvPr/>
        </p:nvSpPr>
        <p:spPr>
          <a:xfrm>
            <a:off x="63534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상황별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앙상블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9E0E7-BE00-974A-2ACE-386D81773059}"/>
              </a:ext>
            </a:extLst>
          </p:cNvPr>
          <p:cNvSpPr/>
          <p:nvPr/>
        </p:nvSpPr>
        <p:spPr>
          <a:xfrm>
            <a:off x="3312000" y="939201"/>
            <a:ext cx="2520000" cy="2687048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F04B2E-CB8A-D618-4DC4-148194BBB83D}"/>
              </a:ext>
            </a:extLst>
          </p:cNvPr>
          <p:cNvSpPr/>
          <p:nvPr/>
        </p:nvSpPr>
        <p:spPr>
          <a:xfrm>
            <a:off x="6339883" y="939200"/>
            <a:ext cx="2520000" cy="2687047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E5557B-3E33-E928-ACF4-77100F9217C6}"/>
              </a:ext>
            </a:extLst>
          </p:cNvPr>
          <p:cNvSpPr/>
          <p:nvPr/>
        </p:nvSpPr>
        <p:spPr>
          <a:xfrm>
            <a:off x="364709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기반 의사결정</a:t>
            </a:r>
            <a:endParaRPr lang="ko-KR" altLang="en-US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1394EC-7BCF-2019-B2B7-6C9A4B9270AE}"/>
              </a:ext>
            </a:extLst>
          </p:cNvPr>
          <p:cNvSpPr/>
          <p:nvPr/>
        </p:nvSpPr>
        <p:spPr>
          <a:xfrm>
            <a:off x="6674974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시스템 최적화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32036-C2BC-C4C0-7BE8-5EBC69CC6F2A}"/>
              </a:ext>
            </a:extLst>
          </p:cNvPr>
          <p:cNvSpPr txBox="1"/>
          <p:nvPr/>
        </p:nvSpPr>
        <p:spPr>
          <a:xfrm>
            <a:off x="441417" y="2862184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날씨 및 모델 </a:t>
            </a:r>
            <a:r>
              <a:rPr lang="ko-KR" altLang="en-US" sz="120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예측값</a:t>
            </a: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고려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가중치 변화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BEBD4-F6D2-23B8-4847-AFE2F03B00C7}"/>
              </a:ext>
            </a:extLst>
          </p:cNvPr>
          <p:cNvSpPr txBox="1"/>
          <p:nvPr/>
        </p:nvSpPr>
        <p:spPr>
          <a:xfrm>
            <a:off x="3312000" y="2862184"/>
            <a:ext cx="2520000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데이터와 손실함수 기반 추정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앙상블 및 개별 모델</a:t>
            </a: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확장성</a:t>
            </a:r>
            <a:endParaRPr lang="en-US" altLang="ko-KR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39AEE-F159-D5D6-B4B7-23560E8DDBBF}"/>
              </a:ext>
            </a:extLst>
          </p:cNvPr>
          <p:cNvSpPr txBox="1"/>
          <p:nvPr/>
        </p:nvSpPr>
        <p:spPr>
          <a:xfrm>
            <a:off x="6475301" y="2862184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정량</a:t>
            </a:r>
            <a:r>
              <a:rPr lang="en-US" altLang="ko-KR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정성적 손실 최소화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인센티브 최대화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646A6-B739-6B1F-6DC3-CE14B53797F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53251" y="1418344"/>
            <a:ext cx="2025495" cy="115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FA0399-35F9-61BC-829B-55E2ACB96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2" r="1952"/>
          <a:stretch/>
        </p:blipFill>
        <p:spPr>
          <a:xfrm>
            <a:off x="3559252" y="1418344"/>
            <a:ext cx="2025495" cy="1153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B195FB-54B1-B8F6-A0B6-05F8AB4FB092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6586483" y="1418344"/>
            <a:ext cx="2026800" cy="1153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6E5E0-A626-ED8B-3885-5D8EF335CBA5}"/>
              </a:ext>
            </a:extLst>
          </p:cNvPr>
          <p:cNvSpPr txBox="1"/>
          <p:nvPr/>
        </p:nvSpPr>
        <p:spPr>
          <a:xfrm>
            <a:off x="0" y="3980015"/>
            <a:ext cx="9144000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시스템 최적해</a:t>
            </a:r>
            <a:r>
              <a:rPr lang="en-US" altLang="ko-KR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”</a:t>
            </a:r>
            <a:r>
              <a:rPr lang="ko-KR" altLang="en-US" sz="25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를 향한</a:t>
            </a:r>
            <a:r>
              <a:rPr lang="en-US" altLang="ko-KR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“</a:t>
            </a:r>
            <a:r>
              <a:rPr lang="ko-KR" altLang="en-US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앙상블</a:t>
            </a:r>
            <a:r>
              <a:rPr lang="en-US" altLang="ko-KR" sz="25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”</a:t>
            </a:r>
            <a:r>
              <a:rPr lang="ko-KR" altLang="en-US" sz="25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의 시작</a:t>
            </a:r>
            <a:r>
              <a:rPr lang="en-US" altLang="ko-KR" sz="25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, </a:t>
            </a:r>
            <a:r>
              <a:rPr lang="ko-KR" altLang="en-US" sz="2800" i="0" kern="1200" dirty="0">
                <a:solidFill>
                  <a:schemeClr val="bg1"/>
                </a:solidFill>
                <a:effectLst/>
                <a:latin typeface="-윤고딕350" panose="02030504000101010101" pitchFamily="18" charset="-127"/>
                <a:ea typeface="-윤고딕350" panose="02030504000101010101" pitchFamily="18" charset="-127"/>
                <a:cs typeface="+mn-cs"/>
              </a:rPr>
              <a:t>仁義禮智信</a:t>
            </a:r>
            <a:endParaRPr lang="ko-KR" altLang="en-US" sz="2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  <a:p>
            <a:pPr algn="ctr"/>
            <a:endParaRPr lang="ko-KR" altLang="en-US" sz="25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B38968-B64C-A4C9-D94D-9EDE3DFF62BD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AA80A-B375-B0A0-B265-25BB86FCFE36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-17-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9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2857500" cy="34289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7E240-6C51-7318-0F3E-D8A98911C30E}"/>
              </a:ext>
            </a:extLst>
          </p:cNvPr>
          <p:cNvSpPr txBox="1"/>
          <p:nvPr/>
        </p:nvSpPr>
        <p:spPr>
          <a:xfrm>
            <a:off x="1" y="63922"/>
            <a:ext cx="2678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9BD7B-EB70-46B6-E62E-94187B1CEEFD}"/>
              </a:ext>
            </a:extLst>
          </p:cNvPr>
          <p:cNvSpPr txBox="1"/>
          <p:nvPr/>
        </p:nvSpPr>
        <p:spPr>
          <a:xfrm>
            <a:off x="1532633" y="701682"/>
            <a:ext cx="2089346" cy="349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8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INTRO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1-1. Background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1-2. Problem Definition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2. EDA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2-1. Feature Analysis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2-2. Incentive Analysis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3. DESIGN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3-1. System Architecture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3-2. Loss Function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3-3. Performance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F1872-4798-0186-2641-D0BD8CE1B385}"/>
              </a:ext>
            </a:extLst>
          </p:cNvPr>
          <p:cNvSpPr txBox="1"/>
          <p:nvPr/>
        </p:nvSpPr>
        <p:spPr>
          <a:xfrm>
            <a:off x="5021854" y="701682"/>
            <a:ext cx="319608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4. IMPLEMENT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4-1. Model Tuning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4-2. Model Selection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4. OUTRO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5-1. Results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  5-2. Conclusion</a:t>
            </a:r>
          </a:p>
          <a:p>
            <a:endParaRPr lang="ko-KR" altLang="en-US" sz="105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AF979-836C-6BB7-AF38-53ED0DA21FAE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-1-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504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77931-EE8D-8B34-1118-26B9BE1FDA67}"/>
              </a:ext>
            </a:extLst>
          </p:cNvPr>
          <p:cNvSpPr/>
          <p:nvPr/>
        </p:nvSpPr>
        <p:spPr>
          <a:xfrm>
            <a:off x="0" y="3299254"/>
            <a:ext cx="9144000" cy="184424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2B6652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INTRO</a:t>
            </a:r>
            <a:endParaRPr dirty="0">
              <a:solidFill>
                <a:srgbClr val="2B6652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E3D855F-765B-F146-50D6-5F5A803CF634}"/>
              </a:ext>
            </a:extLst>
          </p:cNvPr>
          <p:cNvSpPr txBox="1"/>
          <p:nvPr/>
        </p:nvSpPr>
        <p:spPr>
          <a:xfrm>
            <a:off x="7897537" y="3375943"/>
            <a:ext cx="1090613" cy="10229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C11101-CAA4-1F74-7607-A4A23E1174E5}"/>
              </a:ext>
            </a:extLst>
          </p:cNvPr>
          <p:cNvSpPr/>
          <p:nvPr/>
        </p:nvSpPr>
        <p:spPr>
          <a:xfrm rot="3653092">
            <a:off x="7062237" y="4218378"/>
            <a:ext cx="727863" cy="316930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CFC2408-2827-70DE-283E-DD30ED487126}"/>
              </a:ext>
            </a:extLst>
          </p:cNvPr>
          <p:cNvSpPr/>
          <p:nvPr/>
        </p:nvSpPr>
        <p:spPr>
          <a:xfrm rot="3653092">
            <a:off x="5187403" y="4295211"/>
            <a:ext cx="1399821" cy="296816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3DC601E-1373-D55B-C330-9CAC253B6EB5}"/>
              </a:ext>
            </a:extLst>
          </p:cNvPr>
          <p:cNvSpPr/>
          <p:nvPr/>
        </p:nvSpPr>
        <p:spPr>
          <a:xfrm rot="3653092">
            <a:off x="3927455" y="3705243"/>
            <a:ext cx="345534" cy="364379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DCAC8D5B-1A57-01AF-7741-BC2149A0AA84}"/>
              </a:ext>
            </a:extLst>
          </p:cNvPr>
          <p:cNvSpPr/>
          <p:nvPr/>
        </p:nvSpPr>
        <p:spPr>
          <a:xfrm>
            <a:off x="1072028" y="3538082"/>
            <a:ext cx="443711" cy="443711"/>
          </a:xfrm>
          <a:prstGeom prst="ellipse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5D7974E4-3FE9-2FA3-E9E1-2F26A27361AD}"/>
              </a:ext>
            </a:extLst>
          </p:cNvPr>
          <p:cNvSpPr/>
          <p:nvPr/>
        </p:nvSpPr>
        <p:spPr>
          <a:xfrm rot="3653092">
            <a:off x="2584688" y="4441858"/>
            <a:ext cx="345534" cy="36437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50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9180EB-C916-3064-3F63-5588AA7EC89A}"/>
              </a:ext>
            </a:extLst>
          </p:cNvPr>
          <p:cNvSpPr/>
          <p:nvPr/>
        </p:nvSpPr>
        <p:spPr>
          <a:xfrm>
            <a:off x="0" y="462915"/>
            <a:ext cx="3132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3869B-69F4-DDC8-2078-C796F94D06FB}"/>
              </a:ext>
            </a:extLst>
          </p:cNvPr>
          <p:cNvSpPr txBox="1"/>
          <p:nvPr/>
        </p:nvSpPr>
        <p:spPr>
          <a:xfrm>
            <a:off x="0" y="88789"/>
            <a:ext cx="3454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Background. </a:t>
            </a:r>
            <a:r>
              <a:rPr lang="ko-KR" altLang="en-US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좋은 앙상블이란</a:t>
            </a:r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?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6FD2D-933D-D5BB-A2D1-4E1147A1B5D3}"/>
              </a:ext>
            </a:extLst>
          </p:cNvPr>
          <p:cNvSpPr/>
          <p:nvPr/>
        </p:nvSpPr>
        <p:spPr>
          <a:xfrm>
            <a:off x="284117" y="943964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103C4-64F6-AF35-0FDD-CE4A47212ED6}"/>
              </a:ext>
            </a:extLst>
          </p:cNvPr>
          <p:cNvSpPr/>
          <p:nvPr/>
        </p:nvSpPr>
        <p:spPr>
          <a:xfrm>
            <a:off x="63534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상황별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앙상블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9E0E7-BE00-974A-2ACE-386D81773059}"/>
              </a:ext>
            </a:extLst>
          </p:cNvPr>
          <p:cNvSpPr/>
          <p:nvPr/>
        </p:nvSpPr>
        <p:spPr>
          <a:xfrm>
            <a:off x="3312000" y="939201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F04B2E-CB8A-D618-4DC4-148194BBB83D}"/>
              </a:ext>
            </a:extLst>
          </p:cNvPr>
          <p:cNvSpPr/>
          <p:nvPr/>
        </p:nvSpPr>
        <p:spPr>
          <a:xfrm>
            <a:off x="6339883" y="939201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E5557B-3E33-E928-ACF4-77100F9217C6}"/>
              </a:ext>
            </a:extLst>
          </p:cNvPr>
          <p:cNvSpPr/>
          <p:nvPr/>
        </p:nvSpPr>
        <p:spPr>
          <a:xfrm>
            <a:off x="364709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기반 의사결정</a:t>
            </a:r>
            <a:endParaRPr lang="ko-KR" altLang="en-US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1394EC-7BCF-2019-B2B7-6C9A4B9270AE}"/>
              </a:ext>
            </a:extLst>
          </p:cNvPr>
          <p:cNvSpPr/>
          <p:nvPr/>
        </p:nvSpPr>
        <p:spPr>
          <a:xfrm>
            <a:off x="6674974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시스템 최적화</a:t>
            </a:r>
          </a:p>
        </p:txBody>
      </p:sp>
      <p:pic>
        <p:nvPicPr>
          <p:cNvPr id="21" name="그림 20" descr="의류, 사람, 인간의 얼굴, 신발류이(가) 표시된 사진&#10;&#10;자동 생성된 설명">
            <a:extLst>
              <a:ext uri="{FF2B5EF4-FFF2-40B4-BE49-F238E27FC236}">
                <a16:creationId xmlns:a16="http://schemas.microsoft.com/office/drawing/2014/main" id="{F411A093-4086-D12B-B1C1-78A71F1A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7" y="1420474"/>
            <a:ext cx="2095459" cy="148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D32036-C2BC-C4C0-7BE8-5EBC69CC6F2A}"/>
              </a:ext>
            </a:extLst>
          </p:cNvPr>
          <p:cNvSpPr txBox="1"/>
          <p:nvPr/>
        </p:nvSpPr>
        <p:spPr>
          <a:xfrm>
            <a:off x="441417" y="3285426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상황에 따른 유동성 고려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상황별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 가중치 변화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 descr="영화 '머니볼'과 빅데이터의 활용 : 네이버 블로그">
            <a:extLst>
              <a:ext uri="{FF2B5EF4-FFF2-40B4-BE49-F238E27FC236}">
                <a16:creationId xmlns:a16="http://schemas.microsoft.com/office/drawing/2014/main" id="{98B8A686-3D20-6E4F-E5DD-22D11F2EA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-347" r="11414" b="347"/>
          <a:stretch/>
        </p:blipFill>
        <p:spPr bwMode="auto">
          <a:xfrm>
            <a:off x="3574711" y="1420474"/>
            <a:ext cx="2098043" cy="149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BEBD4-F6D2-23B8-4847-AFE2F03B00C7}"/>
              </a:ext>
            </a:extLst>
          </p:cNvPr>
          <p:cNvSpPr txBox="1"/>
          <p:nvPr/>
        </p:nvSpPr>
        <p:spPr>
          <a:xfrm>
            <a:off x="3454399" y="3290857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확장성 고려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객관적인 척도 기반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1372A22-0AE1-8273-5998-A05564FC6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883" r="883" b="14767"/>
          <a:stretch/>
        </p:blipFill>
        <p:spPr bwMode="auto">
          <a:xfrm>
            <a:off x="6550861" y="1420474"/>
            <a:ext cx="2098043" cy="149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839AEE-F159-D5D6-B4B7-23560E8DDBBF}"/>
              </a:ext>
            </a:extLst>
          </p:cNvPr>
          <p:cNvSpPr txBox="1"/>
          <p:nvPr/>
        </p:nvSpPr>
        <p:spPr>
          <a:xfrm>
            <a:off x="6475300" y="3315780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해당 시스템 이해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목표 명세화 및 달성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962632-4313-4077-E3A6-FF539F7747F7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B1D85-F607-A9A4-4981-F27556125130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-3-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DFF8A1-F31A-C096-C383-F51D271F37EE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180EB-C916-3064-3F63-5588AA7EC89A}"/>
              </a:ext>
            </a:extLst>
          </p:cNvPr>
          <p:cNvSpPr/>
          <p:nvPr/>
        </p:nvSpPr>
        <p:spPr>
          <a:xfrm>
            <a:off x="0" y="462915"/>
            <a:ext cx="3132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3869B-69F4-DDC8-2078-C796F94D06FB}"/>
              </a:ext>
            </a:extLst>
          </p:cNvPr>
          <p:cNvSpPr txBox="1"/>
          <p:nvPr/>
        </p:nvSpPr>
        <p:spPr>
          <a:xfrm>
            <a:off x="0" y="88789"/>
            <a:ext cx="3454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Problem Definition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E6FD2D-933D-D5BB-A2D1-4E1147A1B5D3}"/>
              </a:ext>
            </a:extLst>
          </p:cNvPr>
          <p:cNvSpPr/>
          <p:nvPr/>
        </p:nvSpPr>
        <p:spPr>
          <a:xfrm>
            <a:off x="284117" y="943964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103C4-64F6-AF35-0FDD-CE4A47212ED6}"/>
              </a:ext>
            </a:extLst>
          </p:cNvPr>
          <p:cNvSpPr/>
          <p:nvPr/>
        </p:nvSpPr>
        <p:spPr>
          <a:xfrm>
            <a:off x="63534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상황별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앙상블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99E0E7-BE00-974A-2ACE-386D81773059}"/>
              </a:ext>
            </a:extLst>
          </p:cNvPr>
          <p:cNvSpPr/>
          <p:nvPr/>
        </p:nvSpPr>
        <p:spPr>
          <a:xfrm>
            <a:off x="3312000" y="939201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F04B2E-CB8A-D618-4DC4-148194BBB83D}"/>
              </a:ext>
            </a:extLst>
          </p:cNvPr>
          <p:cNvSpPr/>
          <p:nvPr/>
        </p:nvSpPr>
        <p:spPr>
          <a:xfrm>
            <a:off x="6339883" y="939201"/>
            <a:ext cx="2520000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DE5557B-3E33-E928-ACF4-77100F9217C6}"/>
              </a:ext>
            </a:extLst>
          </p:cNvPr>
          <p:cNvSpPr/>
          <p:nvPr/>
        </p:nvSpPr>
        <p:spPr>
          <a:xfrm>
            <a:off x="3647091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atin typeface="-윤고딕340" panose="02030504000101010101" pitchFamily="18" charset="-127"/>
                <a:ea typeface="-윤고딕340" panose="02030504000101010101" pitchFamily="18" charset="-127"/>
              </a:rPr>
              <a:t>데이터 기반 의사결정</a:t>
            </a:r>
            <a:endParaRPr lang="ko-KR" altLang="en-US" sz="1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1394EC-7BCF-2019-B2B7-6C9A4B9270AE}"/>
              </a:ext>
            </a:extLst>
          </p:cNvPr>
          <p:cNvSpPr/>
          <p:nvPr/>
        </p:nvSpPr>
        <p:spPr>
          <a:xfrm>
            <a:off x="6674974" y="820990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시스템 최적화</a:t>
            </a:r>
          </a:p>
        </p:txBody>
      </p:sp>
      <p:pic>
        <p:nvPicPr>
          <p:cNvPr id="21" name="그림 20" descr="의류, 사람, 인간의 얼굴, 신발류이(가) 표시된 사진&#10;&#10;자동 생성된 설명">
            <a:extLst>
              <a:ext uri="{FF2B5EF4-FFF2-40B4-BE49-F238E27FC236}">
                <a16:creationId xmlns:a16="http://schemas.microsoft.com/office/drawing/2014/main" id="{F411A093-4086-D12B-B1C1-78A71F1A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7" y="1420474"/>
            <a:ext cx="2095459" cy="148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D32036-C2BC-C4C0-7BE8-5EBC69CC6F2A}"/>
              </a:ext>
            </a:extLst>
          </p:cNvPr>
          <p:cNvSpPr txBox="1"/>
          <p:nvPr/>
        </p:nvSpPr>
        <p:spPr>
          <a:xfrm>
            <a:off x="441417" y="3285426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상황에 따른 유동성 고려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상황별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 가중치 변화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26" name="Picture 2" descr="영화 '머니볼'과 빅데이터의 활용 : 네이버 블로그">
            <a:extLst>
              <a:ext uri="{FF2B5EF4-FFF2-40B4-BE49-F238E27FC236}">
                <a16:creationId xmlns:a16="http://schemas.microsoft.com/office/drawing/2014/main" id="{98B8A686-3D20-6E4F-E5DD-22D11F2EA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-347" r="11414" b="347"/>
          <a:stretch/>
        </p:blipFill>
        <p:spPr bwMode="auto">
          <a:xfrm>
            <a:off x="3574711" y="1420474"/>
            <a:ext cx="2098043" cy="149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BEBD4-F6D2-23B8-4847-AFE2F03B00C7}"/>
              </a:ext>
            </a:extLst>
          </p:cNvPr>
          <p:cNvSpPr txBox="1"/>
          <p:nvPr/>
        </p:nvSpPr>
        <p:spPr>
          <a:xfrm>
            <a:off x="3454399" y="3290857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확장성 고려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객관적인 척도 기반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1372A22-0AE1-8273-5998-A05564FC6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883" r="883" b="14767"/>
          <a:stretch/>
        </p:blipFill>
        <p:spPr bwMode="auto">
          <a:xfrm>
            <a:off x="6550861" y="1420474"/>
            <a:ext cx="2098043" cy="149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839AEE-F159-D5D6-B4B7-23560E8DDBBF}"/>
              </a:ext>
            </a:extLst>
          </p:cNvPr>
          <p:cNvSpPr txBox="1"/>
          <p:nvPr/>
        </p:nvSpPr>
        <p:spPr>
          <a:xfrm>
            <a:off x="6475300" y="3315780"/>
            <a:ext cx="2249164" cy="66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해당 시스템 이해</a:t>
            </a:r>
            <a:endParaRPr lang="en-US" altLang="ko-KR" sz="12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목표 명세화 및 달성</a:t>
            </a:r>
            <a:endParaRPr lang="ko-KR" altLang="en-US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6BF29-C480-085A-277B-3657E6883F2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332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85E19-DE43-4811-7DDE-40870B38AFD7}"/>
              </a:ext>
            </a:extLst>
          </p:cNvPr>
          <p:cNvSpPr txBox="1"/>
          <p:nvPr/>
        </p:nvSpPr>
        <p:spPr>
          <a:xfrm>
            <a:off x="1688431" y="758389"/>
            <a:ext cx="57671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“</a:t>
            </a:r>
            <a:r>
              <a:rPr lang="ko-KR" altLang="en-US" sz="40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최적의 앙상블 기법</a:t>
            </a:r>
            <a:r>
              <a:rPr lang="en-US" altLang="ko-KR" sz="4000" b="1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”</a:t>
            </a:r>
            <a:endParaRPr lang="ko-KR" altLang="en-US" sz="40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C6B09-3127-7D6D-2694-47D98045BD60}"/>
              </a:ext>
            </a:extLst>
          </p:cNvPr>
          <p:cNvSpPr txBox="1"/>
          <p:nvPr/>
        </p:nvSpPr>
        <p:spPr>
          <a:xfrm>
            <a:off x="967751" y="1655785"/>
            <a:ext cx="7369990" cy="249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WHAT?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“</a:t>
            </a:r>
            <a:r>
              <a:rPr lang="ko-KR" altLang="en-US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시스템 최적화</a:t>
            </a:r>
            <a:r>
              <a:rPr lang="en-US" altLang="ko-KR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관점에서</a:t>
            </a:r>
            <a:r>
              <a:rPr lang="ko-KR" altLang="en-US" sz="2000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“</a:t>
            </a:r>
            <a:r>
              <a:rPr lang="ko-KR" altLang="en-US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집단 지성</a:t>
            </a:r>
            <a:r>
              <a:rPr lang="en-US" altLang="ko-KR" sz="2200" b="1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”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활용</a:t>
            </a:r>
            <a:endParaRPr lang="en-US" altLang="ko-KR" sz="1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HOW?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 분야 전문가들의 </a:t>
            </a:r>
            <a:r>
              <a:rPr lang="ko-KR" altLang="en-US" sz="1800" b="1" u="sng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협력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 </a:t>
            </a:r>
            <a:r>
              <a:rPr lang="ko-KR" altLang="en-US" sz="1800" b="1" u="sng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경쟁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800" b="1" u="sng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손실 최소화 관점</a:t>
            </a:r>
            <a:r>
              <a:rPr lang="ko-KR" altLang="en-US" sz="1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sym typeface="Wingdings" panose="05000000000000000000" pitchFamily="2" charset="2"/>
              </a:rPr>
              <a:t>의 의사결정</a:t>
            </a:r>
            <a:endParaRPr lang="ko-KR" altLang="en-US" sz="1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D6F37-BB56-6FB8-25CF-2F92744724A4}"/>
              </a:ext>
            </a:extLst>
          </p:cNvPr>
          <p:cNvSpPr txBox="1"/>
          <p:nvPr/>
        </p:nvSpPr>
        <p:spPr>
          <a:xfrm>
            <a:off x="4011215" y="4682740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-4-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0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77931-EE8D-8B34-1118-26B9BE1FDA67}"/>
              </a:ext>
            </a:extLst>
          </p:cNvPr>
          <p:cNvSpPr/>
          <p:nvPr/>
        </p:nvSpPr>
        <p:spPr>
          <a:xfrm>
            <a:off x="0" y="3299254"/>
            <a:ext cx="9144000" cy="184424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2B6652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EDA</a:t>
            </a:r>
            <a:endParaRPr dirty="0">
              <a:solidFill>
                <a:srgbClr val="2B6652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E3D855F-765B-F146-50D6-5F5A803CF634}"/>
              </a:ext>
            </a:extLst>
          </p:cNvPr>
          <p:cNvSpPr txBox="1"/>
          <p:nvPr/>
        </p:nvSpPr>
        <p:spPr>
          <a:xfrm>
            <a:off x="7897537" y="3375943"/>
            <a:ext cx="1090613" cy="10229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C1D6F3-34A5-C054-7A80-2D4594B9E3A6}"/>
              </a:ext>
            </a:extLst>
          </p:cNvPr>
          <p:cNvSpPr/>
          <p:nvPr/>
        </p:nvSpPr>
        <p:spPr>
          <a:xfrm rot="3653092">
            <a:off x="7062237" y="4218378"/>
            <a:ext cx="727863" cy="316930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DF818EC-32EC-9B1E-97E2-65B574ED630E}"/>
              </a:ext>
            </a:extLst>
          </p:cNvPr>
          <p:cNvSpPr/>
          <p:nvPr/>
        </p:nvSpPr>
        <p:spPr>
          <a:xfrm rot="3653092">
            <a:off x="5187403" y="4295211"/>
            <a:ext cx="1399821" cy="296816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D135113A-B0F6-58F2-4BAD-8EF719B1FCF7}"/>
              </a:ext>
            </a:extLst>
          </p:cNvPr>
          <p:cNvSpPr/>
          <p:nvPr/>
        </p:nvSpPr>
        <p:spPr>
          <a:xfrm rot="3653092">
            <a:off x="3927455" y="3705243"/>
            <a:ext cx="345534" cy="364379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3FD0A134-3A93-CDA6-6D3A-C23579C9975C}"/>
              </a:ext>
            </a:extLst>
          </p:cNvPr>
          <p:cNvSpPr/>
          <p:nvPr/>
        </p:nvSpPr>
        <p:spPr>
          <a:xfrm>
            <a:off x="1072028" y="3538082"/>
            <a:ext cx="443711" cy="443711"/>
          </a:xfrm>
          <a:prstGeom prst="ellipse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27BE4AD4-4835-E277-2DAF-50F4AF45D960}"/>
              </a:ext>
            </a:extLst>
          </p:cNvPr>
          <p:cNvSpPr/>
          <p:nvPr/>
        </p:nvSpPr>
        <p:spPr>
          <a:xfrm rot="3653092">
            <a:off x="2584688" y="4441858"/>
            <a:ext cx="345534" cy="36437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432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-6-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CC417-EF52-DDE8-B413-A4697DA50704}"/>
              </a:ext>
            </a:extLst>
          </p:cNvPr>
          <p:cNvSpPr/>
          <p:nvPr/>
        </p:nvSpPr>
        <p:spPr>
          <a:xfrm>
            <a:off x="266904" y="905864"/>
            <a:ext cx="4182812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69067D-1FEF-CEFF-B0CE-83BD07800633}"/>
              </a:ext>
            </a:extLst>
          </p:cNvPr>
          <p:cNvSpPr/>
          <p:nvPr/>
        </p:nvSpPr>
        <p:spPr>
          <a:xfrm>
            <a:off x="4673446" y="901241"/>
            <a:ext cx="4186438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09855F-0D5B-3A31-1E0E-72F354CA9962}"/>
              </a:ext>
            </a:extLst>
          </p:cNvPr>
          <p:cNvSpPr/>
          <p:nvPr/>
        </p:nvSpPr>
        <p:spPr>
          <a:xfrm>
            <a:off x="5836335" y="783029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 </a:t>
            </a:r>
            <a:r>
              <a:rPr lang="ko-KR" altLang="en-US" sz="10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예측값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반영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0" y="88789"/>
            <a:ext cx="50355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Feature Analysis.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날씨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예측값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모델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예측값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DFC862-C501-DBAE-8436-08D78758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6354" y="1125885"/>
            <a:ext cx="1880759" cy="1506685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5B5CD0-6417-CA02-DFA1-78F43798BD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35560" y="1125885"/>
            <a:ext cx="1880760" cy="1506686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E631E4-0CAE-1D3C-3769-507EA0F9E799}"/>
              </a:ext>
            </a:extLst>
          </p:cNvPr>
          <p:cNvSpPr txBox="1"/>
          <p:nvPr/>
        </p:nvSpPr>
        <p:spPr>
          <a:xfrm>
            <a:off x="4891054" y="3802863"/>
            <a:ext cx="3751296" cy="307777"/>
          </a:xfrm>
          <a:prstGeom prst="rect">
            <a:avLst/>
          </a:prstGeom>
          <a:solidFill>
            <a:srgbClr val="204C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각 모델 예측의 선형 결합으로 </a:t>
            </a:r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최적점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도달 가능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C9BB04-112D-A6CE-DD97-C2B1B901C996}"/>
              </a:ext>
            </a:extLst>
          </p:cNvPr>
          <p:cNvSpPr/>
          <p:nvPr/>
        </p:nvSpPr>
        <p:spPr>
          <a:xfrm>
            <a:off x="1444865" y="787653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날씨 </a:t>
            </a:r>
            <a:r>
              <a:rPr lang="ko-KR" altLang="en-US" sz="10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예측값</a:t>
            </a:r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반영 배경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797E1F-36AD-4865-C0E5-ECF53BE0F03F}"/>
              </a:ext>
            </a:extLst>
          </p:cNvPr>
          <p:cNvSpPr txBox="1"/>
          <p:nvPr/>
        </p:nvSpPr>
        <p:spPr>
          <a:xfrm>
            <a:off x="4826074" y="2651948"/>
            <a:ext cx="18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실제 발전량이 </a:t>
            </a:r>
            <a:endParaRPr lang="en-US" altLang="ko-KR" sz="9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각 모델 발전량의 내분점에 해당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D103A-C634-A323-076B-0C6F6C985ED5}"/>
              </a:ext>
            </a:extLst>
          </p:cNvPr>
          <p:cNvSpPr txBox="1"/>
          <p:nvPr/>
        </p:nvSpPr>
        <p:spPr>
          <a:xfrm>
            <a:off x="6842979" y="2657627"/>
            <a:ext cx="18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실제 발전량이 </a:t>
            </a:r>
            <a:endParaRPr lang="en-US" altLang="ko-KR" sz="9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각 모델 발전량의 외분점에 해당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6BB58E6-5AE9-1AC7-E16C-38AFE72BE0E6}"/>
              </a:ext>
            </a:extLst>
          </p:cNvPr>
          <p:cNvSpPr/>
          <p:nvPr/>
        </p:nvSpPr>
        <p:spPr>
          <a:xfrm>
            <a:off x="5707703" y="3035526"/>
            <a:ext cx="2117268" cy="306869"/>
          </a:xfrm>
          <a:custGeom>
            <a:avLst/>
            <a:gdLst>
              <a:gd name="connsiteX0" fmla="*/ 0 w 2033470"/>
              <a:gd name="connsiteY0" fmla="*/ 0 h 369332"/>
              <a:gd name="connsiteX1" fmla="*/ 42580 w 2033470"/>
              <a:gd name="connsiteY1" fmla="*/ 0 h 369332"/>
              <a:gd name="connsiteX2" fmla="*/ 42580 w 2033470"/>
              <a:gd name="connsiteY2" fmla="*/ 326755 h 369332"/>
              <a:gd name="connsiteX3" fmla="*/ 986111 w 2033470"/>
              <a:gd name="connsiteY3" fmla="*/ 326755 h 369332"/>
              <a:gd name="connsiteX4" fmla="*/ 1047359 w 2033470"/>
              <a:gd name="connsiteY4" fmla="*/ 326755 h 369332"/>
              <a:gd name="connsiteX5" fmla="*/ 1990890 w 2033470"/>
              <a:gd name="connsiteY5" fmla="*/ 326755 h 369332"/>
              <a:gd name="connsiteX6" fmla="*/ 1990890 w 2033470"/>
              <a:gd name="connsiteY6" fmla="*/ 0 h 369332"/>
              <a:gd name="connsiteX7" fmla="*/ 2033470 w 2033470"/>
              <a:gd name="connsiteY7" fmla="*/ 0 h 369332"/>
              <a:gd name="connsiteX8" fmla="*/ 2033470 w 2033470"/>
              <a:gd name="connsiteY8" fmla="*/ 369332 h 369332"/>
              <a:gd name="connsiteX9" fmla="*/ 1047359 w 2033470"/>
              <a:gd name="connsiteY9" fmla="*/ 369332 h 369332"/>
              <a:gd name="connsiteX10" fmla="*/ 986111 w 2033470"/>
              <a:gd name="connsiteY10" fmla="*/ 369332 h 369332"/>
              <a:gd name="connsiteX11" fmla="*/ 0 w 2033470"/>
              <a:gd name="connsiteY11" fmla="*/ 369332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3470" h="369332">
                <a:moveTo>
                  <a:pt x="0" y="0"/>
                </a:moveTo>
                <a:lnTo>
                  <a:pt x="42580" y="0"/>
                </a:lnTo>
                <a:lnTo>
                  <a:pt x="42580" y="326755"/>
                </a:lnTo>
                <a:lnTo>
                  <a:pt x="986111" y="326755"/>
                </a:lnTo>
                <a:lnTo>
                  <a:pt x="1047359" y="326755"/>
                </a:lnTo>
                <a:lnTo>
                  <a:pt x="1990890" y="326755"/>
                </a:lnTo>
                <a:lnTo>
                  <a:pt x="1990890" y="0"/>
                </a:lnTo>
                <a:lnTo>
                  <a:pt x="2033470" y="0"/>
                </a:lnTo>
                <a:lnTo>
                  <a:pt x="2033470" y="369332"/>
                </a:lnTo>
                <a:lnTo>
                  <a:pt x="1047359" y="369332"/>
                </a:lnTo>
                <a:lnTo>
                  <a:pt x="986111" y="369332"/>
                </a:lnTo>
                <a:lnTo>
                  <a:pt x="0" y="369332"/>
                </a:lnTo>
                <a:close/>
              </a:path>
            </a:pathLst>
          </a:cu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16894-CC86-E939-2DDE-4F9CD14A1BC4}"/>
              </a:ext>
            </a:extLst>
          </p:cNvPr>
          <p:cNvSpPr txBox="1"/>
          <p:nvPr/>
        </p:nvSpPr>
        <p:spPr>
          <a:xfrm>
            <a:off x="4673446" y="3334170"/>
            <a:ext cx="418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실제 발전량을 각 모델 발전량의 </a:t>
            </a:r>
            <a:endParaRPr lang="en-US" altLang="ko-KR" sz="80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선형 결합으로 도출할 수 있음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F0333D4-051B-0FE4-EEFA-B1BBC86C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41799" y="1157884"/>
            <a:ext cx="1849907" cy="1400206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68CE0A-09E2-C91D-8518-F658233C756B}"/>
              </a:ext>
            </a:extLst>
          </p:cNvPr>
          <p:cNvSpPr txBox="1"/>
          <p:nvPr/>
        </p:nvSpPr>
        <p:spPr>
          <a:xfrm>
            <a:off x="423692" y="2625283"/>
            <a:ext cx="18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5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 모델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3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보다 </a:t>
            </a:r>
            <a:endParaRPr lang="en-US" altLang="ko-KR" sz="9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실제 발전량에 가깝게 예측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F4490-9644-BFD3-3911-23D23D3E7940}"/>
              </a:ext>
            </a:extLst>
          </p:cNvPr>
          <p:cNvSpPr txBox="1"/>
          <p:nvPr/>
        </p:nvSpPr>
        <p:spPr>
          <a:xfrm>
            <a:off x="2451157" y="2625283"/>
            <a:ext cx="186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모델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3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이 모델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5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보다 </a:t>
            </a:r>
            <a:endParaRPr lang="en-US" altLang="ko-KR" sz="9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실제 발전량에 가깝게 예측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2738866-B64E-CBD9-404B-6680926E685B}"/>
              </a:ext>
            </a:extLst>
          </p:cNvPr>
          <p:cNvSpPr/>
          <p:nvPr/>
        </p:nvSpPr>
        <p:spPr>
          <a:xfrm>
            <a:off x="1354350" y="3032453"/>
            <a:ext cx="2117268" cy="306869"/>
          </a:xfrm>
          <a:custGeom>
            <a:avLst/>
            <a:gdLst>
              <a:gd name="connsiteX0" fmla="*/ 0 w 2033470"/>
              <a:gd name="connsiteY0" fmla="*/ 0 h 369332"/>
              <a:gd name="connsiteX1" fmla="*/ 42580 w 2033470"/>
              <a:gd name="connsiteY1" fmla="*/ 0 h 369332"/>
              <a:gd name="connsiteX2" fmla="*/ 42580 w 2033470"/>
              <a:gd name="connsiteY2" fmla="*/ 326755 h 369332"/>
              <a:gd name="connsiteX3" fmla="*/ 986111 w 2033470"/>
              <a:gd name="connsiteY3" fmla="*/ 326755 h 369332"/>
              <a:gd name="connsiteX4" fmla="*/ 1047359 w 2033470"/>
              <a:gd name="connsiteY4" fmla="*/ 326755 h 369332"/>
              <a:gd name="connsiteX5" fmla="*/ 1990890 w 2033470"/>
              <a:gd name="connsiteY5" fmla="*/ 326755 h 369332"/>
              <a:gd name="connsiteX6" fmla="*/ 1990890 w 2033470"/>
              <a:gd name="connsiteY6" fmla="*/ 0 h 369332"/>
              <a:gd name="connsiteX7" fmla="*/ 2033470 w 2033470"/>
              <a:gd name="connsiteY7" fmla="*/ 0 h 369332"/>
              <a:gd name="connsiteX8" fmla="*/ 2033470 w 2033470"/>
              <a:gd name="connsiteY8" fmla="*/ 369332 h 369332"/>
              <a:gd name="connsiteX9" fmla="*/ 1047359 w 2033470"/>
              <a:gd name="connsiteY9" fmla="*/ 369332 h 369332"/>
              <a:gd name="connsiteX10" fmla="*/ 986111 w 2033470"/>
              <a:gd name="connsiteY10" fmla="*/ 369332 h 369332"/>
              <a:gd name="connsiteX11" fmla="*/ 0 w 2033470"/>
              <a:gd name="connsiteY11" fmla="*/ 369332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3470" h="369332">
                <a:moveTo>
                  <a:pt x="0" y="0"/>
                </a:moveTo>
                <a:lnTo>
                  <a:pt x="42580" y="0"/>
                </a:lnTo>
                <a:lnTo>
                  <a:pt x="42580" y="326755"/>
                </a:lnTo>
                <a:lnTo>
                  <a:pt x="986111" y="326755"/>
                </a:lnTo>
                <a:lnTo>
                  <a:pt x="1047359" y="326755"/>
                </a:lnTo>
                <a:lnTo>
                  <a:pt x="1990890" y="326755"/>
                </a:lnTo>
                <a:lnTo>
                  <a:pt x="1990890" y="0"/>
                </a:lnTo>
                <a:lnTo>
                  <a:pt x="2033470" y="0"/>
                </a:lnTo>
                <a:lnTo>
                  <a:pt x="2033470" y="369332"/>
                </a:lnTo>
                <a:lnTo>
                  <a:pt x="1047359" y="369332"/>
                </a:lnTo>
                <a:lnTo>
                  <a:pt x="986111" y="369332"/>
                </a:lnTo>
                <a:lnTo>
                  <a:pt x="0" y="369332"/>
                </a:lnTo>
                <a:close/>
              </a:path>
            </a:pathLst>
          </a:cu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A1E5F4-1E02-B609-2F7A-36C486C8C83E}"/>
              </a:ext>
            </a:extLst>
          </p:cNvPr>
          <p:cNvSpPr txBox="1"/>
          <p:nvPr/>
        </p:nvSpPr>
        <p:spPr>
          <a:xfrm>
            <a:off x="287742" y="3341959"/>
            <a:ext cx="4185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날씨</a:t>
            </a:r>
            <a:r>
              <a:rPr lang="en-US" altLang="ko-KR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상황</a:t>
            </a:r>
            <a:r>
              <a:rPr lang="en-US" altLang="ko-KR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별 개별 모델 성능이 상이함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FF398-F210-7A81-6003-C417DA26ECFC}"/>
              </a:ext>
            </a:extLst>
          </p:cNvPr>
          <p:cNvSpPr txBox="1"/>
          <p:nvPr/>
        </p:nvSpPr>
        <p:spPr>
          <a:xfrm>
            <a:off x="501650" y="3796098"/>
            <a:ext cx="3708400" cy="307777"/>
          </a:xfrm>
          <a:prstGeom prst="rect">
            <a:avLst/>
          </a:prstGeom>
          <a:solidFill>
            <a:srgbClr val="204C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날씨에 적응하여 모델에 매번 다른 가중치 할당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D598DA-B667-669F-AA57-5F674EC551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9396" y="1157884"/>
            <a:ext cx="1849907" cy="1400206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FD596F-2CAC-109E-47BE-5710E8F1EF8C}"/>
              </a:ext>
            </a:extLst>
          </p:cNvPr>
          <p:cNvCxnSpPr>
            <a:cxnSpLocks/>
          </p:cNvCxnSpPr>
          <p:nvPr/>
        </p:nvCxnSpPr>
        <p:spPr>
          <a:xfrm>
            <a:off x="4568619" y="867064"/>
            <a:ext cx="0" cy="3482262"/>
          </a:xfrm>
          <a:prstGeom prst="line">
            <a:avLst/>
          </a:prstGeom>
          <a:ln w="28575">
            <a:solidFill>
              <a:srgbClr val="2B665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7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860322-37E0-8628-A989-F4D64697FDA1}"/>
              </a:ext>
            </a:extLst>
          </p:cNvPr>
          <p:cNvSpPr/>
          <p:nvPr/>
        </p:nvSpPr>
        <p:spPr>
          <a:xfrm>
            <a:off x="4673446" y="869491"/>
            <a:ext cx="4186438" cy="3448085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2AAF7-103F-60E3-E378-B547736982A1}"/>
              </a:ext>
            </a:extLst>
          </p:cNvPr>
          <p:cNvSpPr/>
          <p:nvPr/>
        </p:nvSpPr>
        <p:spPr>
          <a:xfrm>
            <a:off x="0" y="462915"/>
            <a:ext cx="4320000" cy="34289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6BA5-00BF-ED08-E2D7-923CC489EDF3}"/>
              </a:ext>
            </a:extLst>
          </p:cNvPr>
          <p:cNvSpPr/>
          <p:nvPr/>
        </p:nvSpPr>
        <p:spPr>
          <a:xfrm flipV="1">
            <a:off x="1" y="4646296"/>
            <a:ext cx="9144000" cy="34290"/>
          </a:xfrm>
          <a:prstGeom prst="rect">
            <a:avLst/>
          </a:prstGeom>
          <a:solidFill>
            <a:srgbClr val="2B6652"/>
          </a:solidFill>
          <a:ln>
            <a:solidFill>
              <a:srgbClr val="2B6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A35C5-8547-0FA0-F351-DF77EA499A7F}"/>
              </a:ext>
            </a:extLst>
          </p:cNvPr>
          <p:cNvSpPr txBox="1"/>
          <p:nvPr/>
        </p:nvSpPr>
        <p:spPr>
          <a:xfrm>
            <a:off x="4011215" y="4688645"/>
            <a:ext cx="11215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-윤고딕350" panose="02030504000101010101" pitchFamily="18" charset="-127"/>
                <a:ea typeface="-윤고딕350" panose="02030504000101010101" pitchFamily="18" charset="-127"/>
                <a:cs typeface="Aldhabi" panose="01000000000000000000" pitchFamily="2" charset="-78"/>
              </a:rPr>
              <a:t>-7-</a:t>
            </a:r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  <a:cs typeface="Aldhabi" panose="01000000000000000000" pitchFamily="2" charset="-7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CC417-EF52-DDE8-B413-A4697DA50704}"/>
              </a:ext>
            </a:extLst>
          </p:cNvPr>
          <p:cNvSpPr/>
          <p:nvPr/>
        </p:nvSpPr>
        <p:spPr>
          <a:xfrm>
            <a:off x="284118" y="874114"/>
            <a:ext cx="4182812" cy="3443462"/>
          </a:xfrm>
          <a:prstGeom prst="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09855F-0D5B-3A31-1E0E-72F354CA9962}"/>
              </a:ext>
            </a:extLst>
          </p:cNvPr>
          <p:cNvSpPr/>
          <p:nvPr/>
        </p:nvSpPr>
        <p:spPr>
          <a:xfrm>
            <a:off x="5837820" y="760193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정성적 손실 반영 배경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C81B89-FB5A-3A60-5133-08654E1FDEB2}"/>
              </a:ext>
            </a:extLst>
          </p:cNvPr>
          <p:cNvCxnSpPr>
            <a:cxnSpLocks/>
          </p:cNvCxnSpPr>
          <p:nvPr/>
        </p:nvCxnSpPr>
        <p:spPr>
          <a:xfrm>
            <a:off x="4568619" y="835314"/>
            <a:ext cx="0" cy="3482262"/>
          </a:xfrm>
          <a:prstGeom prst="line">
            <a:avLst/>
          </a:prstGeom>
          <a:ln w="28575">
            <a:solidFill>
              <a:srgbClr val="2B665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3B6F6-975F-87E7-6A81-36EBBF39537E}"/>
              </a:ext>
            </a:extLst>
          </p:cNvPr>
          <p:cNvSpPr txBox="1"/>
          <p:nvPr/>
        </p:nvSpPr>
        <p:spPr>
          <a:xfrm>
            <a:off x="0" y="88789"/>
            <a:ext cx="46734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Incentive Analysis. </a:t>
            </a:r>
            <a:r>
              <a:rPr lang="ko-KR" altLang="en-US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실제 발전량 </a:t>
            </a:r>
            <a:r>
              <a:rPr lang="en-US" altLang="ko-KR" sz="1600" dirty="0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600" dirty="0" err="1">
                <a:latin typeface="-윤고딕350" panose="02030504000101010101" pitchFamily="18" charset="-127"/>
                <a:ea typeface="-윤고딕350" panose="02030504000101010101" pitchFamily="18" charset="-127"/>
                <a:cs typeface="Microsoft GothicNeo" panose="020B0500000101010101" pitchFamily="50" charset="-127"/>
              </a:rPr>
              <a:t>인센티브량</a:t>
            </a:r>
            <a:endParaRPr lang="ko-KR" altLang="en-US" sz="1600" dirty="0">
              <a:latin typeface="-윤고딕350" panose="02030504000101010101" pitchFamily="18" charset="-127"/>
              <a:ea typeface="-윤고딕350" panose="02030504000101010101" pitchFamily="18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631E4-0CAE-1D3C-3769-507EA0F9E799}"/>
              </a:ext>
            </a:extLst>
          </p:cNvPr>
          <p:cNvSpPr txBox="1"/>
          <p:nvPr/>
        </p:nvSpPr>
        <p:spPr>
          <a:xfrm>
            <a:off x="5036377" y="3632235"/>
            <a:ext cx="3460576" cy="307777"/>
          </a:xfrm>
          <a:prstGeom prst="rect">
            <a:avLst/>
          </a:prstGeom>
          <a:solidFill>
            <a:srgbClr val="204C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임계오차율을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상회하는 예측에 집중 필요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C9BB04-112D-A6CE-DD97-C2B1B901C996}"/>
              </a:ext>
            </a:extLst>
          </p:cNvPr>
          <p:cNvSpPr/>
          <p:nvPr/>
        </p:nvSpPr>
        <p:spPr>
          <a:xfrm>
            <a:off x="1444865" y="755903"/>
            <a:ext cx="1861317" cy="236422"/>
          </a:xfrm>
          <a:prstGeom prst="roundRect">
            <a:avLst/>
          </a:prstGeom>
          <a:ln w="38100">
            <a:solidFill>
              <a:srgbClr val="2B66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정량적 손실 반영 배경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D103A-C634-A323-076B-0C6F6C985ED5}"/>
              </a:ext>
            </a:extLst>
          </p:cNvPr>
          <p:cNvSpPr txBox="1"/>
          <p:nvPr/>
        </p:nvSpPr>
        <p:spPr>
          <a:xfrm>
            <a:off x="4928860" y="3068760"/>
            <a:ext cx="2646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평균오차와 확보 가능한 최대 인센티브가 상이함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06DF2-D532-BFC3-4159-A431D36B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51120" y="1345355"/>
            <a:ext cx="2274945" cy="1685603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024148-D69A-48AA-0DDA-083E073DA557}"/>
              </a:ext>
            </a:extLst>
          </p:cNvPr>
          <p:cNvSpPr/>
          <p:nvPr/>
        </p:nvSpPr>
        <p:spPr>
          <a:xfrm>
            <a:off x="6634120" y="1860550"/>
            <a:ext cx="211179" cy="1022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961891-F251-D2C0-4BA0-97593C0BC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91" t="82671" r="25468" b="4923"/>
          <a:stretch/>
        </p:blipFill>
        <p:spPr>
          <a:xfrm>
            <a:off x="7974527" y="2012950"/>
            <a:ext cx="378228" cy="1014103"/>
          </a:xfrm>
          <a:prstGeom prst="rect">
            <a:avLst/>
          </a:prstGeom>
          <a:ln w="19050">
            <a:noFill/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598C36F-951C-B9F5-E85F-A81C65711574}"/>
              </a:ext>
            </a:extLst>
          </p:cNvPr>
          <p:cNvCxnSpPr>
            <a:cxnSpLocks/>
          </p:cNvCxnSpPr>
          <p:nvPr/>
        </p:nvCxnSpPr>
        <p:spPr>
          <a:xfrm>
            <a:off x="6852678" y="1866765"/>
            <a:ext cx="1094226" cy="1523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EEB3DD8-4B23-EE4A-6621-17BEFC141708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739710" y="2867322"/>
            <a:ext cx="1234817" cy="155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D53DC4-9C53-B79F-E760-4AD9987825A9}"/>
              </a:ext>
            </a:extLst>
          </p:cNvPr>
          <p:cNvSpPr txBox="1"/>
          <p:nvPr/>
        </p:nvSpPr>
        <p:spPr>
          <a:xfrm>
            <a:off x="7899709" y="2272904"/>
            <a:ext cx="3273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9.1%</a:t>
            </a:r>
            <a:endParaRPr lang="ko-KR" altLang="en-US" sz="500" b="1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EF625-6064-B475-DB03-FB7C3574C75F}"/>
              </a:ext>
            </a:extLst>
          </p:cNvPr>
          <p:cNvSpPr txBox="1"/>
          <p:nvPr/>
        </p:nvSpPr>
        <p:spPr>
          <a:xfrm>
            <a:off x="8050575" y="2028534"/>
            <a:ext cx="362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17.2%</a:t>
            </a:r>
            <a:endParaRPr lang="ko-KR" altLang="en-US" sz="500" b="1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34F3-328E-FE88-36B8-7D6884DF76C6}"/>
              </a:ext>
            </a:extLst>
          </p:cNvPr>
          <p:cNvSpPr/>
          <p:nvPr/>
        </p:nvSpPr>
        <p:spPr>
          <a:xfrm>
            <a:off x="7951212" y="2012950"/>
            <a:ext cx="397235" cy="854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9AEC9D-A8F0-70D4-714A-47EB048C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8228" y="1269969"/>
            <a:ext cx="2394590" cy="1803659"/>
          </a:xfrm>
          <a:prstGeom prst="rect">
            <a:avLst/>
          </a:prstGeom>
          <a:ln w="19050">
            <a:solidFill>
              <a:srgbClr val="2B6652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D76512-7E2F-848C-F10D-721A49A044EF}"/>
              </a:ext>
            </a:extLst>
          </p:cNvPr>
          <p:cNvSpPr txBox="1"/>
          <p:nvPr/>
        </p:nvSpPr>
        <p:spPr>
          <a:xfrm>
            <a:off x="1090561" y="3111207"/>
            <a:ext cx="2559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일자</a:t>
            </a:r>
            <a:r>
              <a:rPr lang="en-US" altLang="ko-KR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9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시간별 확보 가능한 최대 인센티브가 상이함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A6B1EE-C4CE-A118-D1D7-53ABFAFDDA9F}"/>
              </a:ext>
            </a:extLst>
          </p:cNvPr>
          <p:cNvSpPr txBox="1"/>
          <p:nvPr/>
        </p:nvSpPr>
        <p:spPr>
          <a:xfrm>
            <a:off x="780300" y="3632236"/>
            <a:ext cx="3190445" cy="307777"/>
          </a:xfrm>
          <a:prstGeom prst="rect">
            <a:avLst/>
          </a:prstGeom>
          <a:solidFill>
            <a:srgbClr val="204C3E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획득 가능 최대 인센티브 고려 필요</a:t>
            </a:r>
          </a:p>
        </p:txBody>
      </p:sp>
    </p:spTree>
    <p:extLst>
      <p:ext uri="{BB962C8B-B14F-4D97-AF65-F5344CB8AC3E}">
        <p14:creationId xmlns:p14="http://schemas.microsoft.com/office/powerpoint/2010/main" val="263069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277931-EE8D-8B34-1118-26B9BE1FDA67}"/>
              </a:ext>
            </a:extLst>
          </p:cNvPr>
          <p:cNvSpPr/>
          <p:nvPr/>
        </p:nvSpPr>
        <p:spPr>
          <a:xfrm>
            <a:off x="0" y="3299254"/>
            <a:ext cx="9144000" cy="1844246"/>
          </a:xfrm>
          <a:prstGeom prst="rect">
            <a:avLst/>
          </a:prstGeom>
          <a:solidFill>
            <a:srgbClr val="2B6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2B6652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DESIGN</a:t>
            </a:r>
            <a:endParaRPr dirty="0">
              <a:solidFill>
                <a:srgbClr val="2B6652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E3D855F-765B-F146-50D6-5F5A803CF634}"/>
              </a:ext>
            </a:extLst>
          </p:cNvPr>
          <p:cNvSpPr txBox="1"/>
          <p:nvPr/>
        </p:nvSpPr>
        <p:spPr>
          <a:xfrm>
            <a:off x="7897537" y="3375943"/>
            <a:ext cx="1090613" cy="102298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2C33647-26C1-7E3C-ECDD-762378F48557}"/>
              </a:ext>
            </a:extLst>
          </p:cNvPr>
          <p:cNvSpPr/>
          <p:nvPr/>
        </p:nvSpPr>
        <p:spPr>
          <a:xfrm rot="3653092">
            <a:off x="7062237" y="4218378"/>
            <a:ext cx="727863" cy="316930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9AF4F31-76AC-3AB1-7437-2BD95315FCCA}"/>
              </a:ext>
            </a:extLst>
          </p:cNvPr>
          <p:cNvSpPr/>
          <p:nvPr/>
        </p:nvSpPr>
        <p:spPr>
          <a:xfrm rot="3653092">
            <a:off x="5187403" y="4295211"/>
            <a:ext cx="1399821" cy="296816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B7DF1387-55F5-27FD-B33B-726DEE78B715}"/>
              </a:ext>
            </a:extLst>
          </p:cNvPr>
          <p:cNvSpPr/>
          <p:nvPr/>
        </p:nvSpPr>
        <p:spPr>
          <a:xfrm rot="3653092">
            <a:off x="3927455" y="3705243"/>
            <a:ext cx="345534" cy="364379"/>
          </a:xfrm>
          <a:prstGeom prst="rect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34">
            <a:extLst>
              <a:ext uri="{FF2B5EF4-FFF2-40B4-BE49-F238E27FC236}">
                <a16:creationId xmlns:a16="http://schemas.microsoft.com/office/drawing/2014/main" id="{78787AF4-C987-6D67-1D19-98269449F235}"/>
              </a:ext>
            </a:extLst>
          </p:cNvPr>
          <p:cNvSpPr/>
          <p:nvPr/>
        </p:nvSpPr>
        <p:spPr>
          <a:xfrm>
            <a:off x="1072028" y="3538082"/>
            <a:ext cx="443711" cy="443711"/>
          </a:xfrm>
          <a:prstGeom prst="ellipse">
            <a:avLst/>
          </a:prstGeom>
          <a:solidFill>
            <a:srgbClr val="558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4947F62F-E9A0-0F2D-761D-6B32103E86F9}"/>
              </a:ext>
            </a:extLst>
          </p:cNvPr>
          <p:cNvSpPr/>
          <p:nvPr/>
        </p:nvSpPr>
        <p:spPr>
          <a:xfrm rot="3653092">
            <a:off x="2584688" y="4441858"/>
            <a:ext cx="345534" cy="36437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429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43.569"/>
  <p:tag name="OUTPUTTYPE" val="PNG"/>
  <p:tag name="IGUANATEXVERSION" val="160"/>
  <p:tag name="LATEXADDIN" val="\documentclass{article}&#10;\usepackage{amsmath}&#10;\usepackage{amsfonts}&#10;\pagestyle{empty}&#10;\begin{document}&#10;\begin{align*}&#10;\text{for dataset} \; D:= {(x_i, y_i)}_{i=1}^n&#10;\end{align*}&#10;\end{document}"/>
  <p:tag name="IGUANATEXSIZE" val="18"/>
  <p:tag name="IGUANATEXCURSOR" val="117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2135.733"/>
  <p:tag name="OUTPUTTYPE" val="PNG"/>
  <p:tag name="IGUANATEXVERSION" val="160"/>
  <p:tag name="LATEXADDIN" val="\documentclass{article}&#10;\usepackage{amsmath}&#10;\usepackage{amsfonts}&#10;\pagestyle{empty}&#10;\begin{document}&#10;\begin{align*}&#10;\text{efficiency} \; = \left( 1 - \frac{\sum_{i=1}^n c_iy_i}{\sum_{i=1}^n 4I_iy_i} \right) \times 100\%&#10;\end{align*}&#10;\end{document}"/>
  <p:tag name="IGUANATEXSIZE" val="18"/>
  <p:tag name="IGUANATEXCURSOR" val="191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959.13"/>
  <p:tag name="OUTPUTTYPE" val="PNG"/>
  <p:tag name="IGUANATEXVERSION" val="160"/>
  <p:tag name="LATEXADDIN" val="\documentclass{article}&#10;\usepackage{amsmath}&#10;\usepackage{amsfonts}&#10;\pagestyle{empty}&#10;\begin{document}&#10;\begin{align*}&#10;&amp; \text{where} \; c_i &#10;\begin{cases}&#10;4 &amp; \text{if} \; |f(x_i)-y_i| \times \frac{100}{99} &gt; 8 \; \text{and} \; y_i \ge 9.9  \\&#10;1 &amp; \text{if} \; 6 &lt; |f(x_i)-y_i| \times \frac{100}{99} \le 8  \;\text{and} \; y_i \ge 9.9 \\&#10;0 &amp; \text{otherwise}&#10;\end{cases}&#10;\end{align*}&#10;\end{document}"/>
  <p:tag name="IGUANATEXSIZE" val="18"/>
  <p:tag name="IGUANATEXCURSOR" val="369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929.1339"/>
  <p:tag name="OUTPUTTYPE" val="PNG"/>
  <p:tag name="IGUANATEXVERSION" val="160"/>
  <p:tag name="LATEXADDIN" val="\documentclass{article}&#10;\usepackage{amsmath}&#10;\usepackage{amsfonts}&#10;\pagestyle{empty}&#10;\begin{document}&#10;\begin{align*}&#10;I_i &#10;\begin{cases}&#10;1 &amp; \text{if} \; y_i \ge 9.9 \\&#10;0 &amp; \text{otherwise}&#10;\end{cases}&#10;\end{align*}&#10;\end{document}"/>
  <p:tag name="IGUANATEXSIZE" val="18"/>
  <p:tag name="IGUANATEXCURSOR" val="200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2122.235"/>
  <p:tag name="OUTPUTTYPE" val="PNG"/>
  <p:tag name="IGUANATEXVERSION" val="160"/>
  <p:tag name="LATEXADDIN" val="\documentclass{article}&#10;\usepackage{amsmath}&#10;\usepackage{amsfonts}&#10;\usepackage{kotex}&#10;\pagestyle{empty}&#10;\begin{document}&#10;&#10;$y_i$ : 태양광 발전소 $i$ 시간대 실제 발전량&#10;&#10;\end{document}"/>
  <p:tag name="IGUANATEXSIZE" val="18"/>
  <p:tag name="IGUANATEXCURSOR" val="140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419.198"/>
  <p:tag name="OUTPUTTYPE" val="PNG"/>
  <p:tag name="IGUANATEXVERSION" val="160"/>
  <p:tag name="LATEXADDIN" val="\documentclass{article}&#10;\usepackage{amsmath}&#10;\usepackage{amsfonts}&#10;\usepackage{kotex}&#10;\pagestyle{empty}&#10;\begin{document}&#10;&#10;$f(x_i)$ : 태양광 발전소 $i$ 시간대 앙상블 결과값&#10;&#10;\end{document}"/>
  <p:tag name="IGUANATEXSIZE" val="18"/>
  <p:tag name="IGUANATEXCURSOR" val="156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722.535"/>
  <p:tag name="OUTPUTTYPE" val="PNG"/>
  <p:tag name="IGUANATEXVERSION" val="160"/>
  <p:tag name="LATEXADDIN" val="\documentclass{article}&#10;\usepackage{amsmath}&#10;\usepackage{amsfonts}&#10;\pagestyle{empty}&#10;\begin{document}&#10;\begin{align*}&#10;\text{quantitative loss} \; (L_{quan}) := c_iy_i&#10;\end{align*}&#10;\end{document}"/>
  <p:tag name="IGUANATEXSIZE" val="18"/>
  <p:tag name="IGUANATEXCURSOR" val="166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859.018"/>
  <p:tag name="OUTPUTTYPE" val="PNG"/>
  <p:tag name="IGUANATEXVERSION" val="160"/>
  <p:tag name="LATEXADDIN" val="\documentclass{article}&#10;\usepackage{amsmath}&#10;\usepackage{amsfonts}&#10;\pagestyle{empty}&#10;\begin{document}&#10;\begin{align*}&#10;\text{qualitative loss} \; (L_{qual}) := |f(x_i)-y_i|^{\alpha} (\alpha: hyperparameter, 0&lt;\alpha&lt;1)&#10;\end{align*}&#10;\end{document}"/>
  <p:tag name="IGUANATEXSIZE" val="18"/>
  <p:tag name="IGUANATEXCURSOR" val="189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921.6348"/>
  <p:tag name="OUTPUTTYPE" val="PNG"/>
  <p:tag name="IGUANATEXVERSION" val="160"/>
  <p:tag name="LATEXADDIN" val="\documentclass{article}&#10;\usepackage{amsmath}&#10;\usepackage{amsfonts}&#10;\pagestyle{empty}&#10;\begin{document}&#10;\begin{align*}&#10;L = L_{quan} \cdot L_{qual}&#10;\end{align*}&#10;\end{document}"/>
  <p:tag name="IGUANATEXSIZE" val="18"/>
  <p:tag name="IGUANATEXCURSOR" val="144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631.046"/>
  <p:tag name="OUTPUTTYPE" val="PNG"/>
  <p:tag name="IGUANATEXVERSION" val="160"/>
  <p:tag name="LATEXADDIN" val="\documentclass{article}&#10;\usepackage{amsmath}&#10;\usepackage{amsfonts}&#10;\pagestyle{empty}&#10;\begin{document}&#10;\begin{align*}&#10;\text{i.e.} \; L = \frac{1}{n} \sum_{i=1}^n c_iy_i|f(x_i)-y_i|^{\alpha}&#10;\end{align*}&#10;\end{document}"/>
  <p:tag name="IGUANATEXSIZE" val="18"/>
  <p:tag name="IGUANATEXCURSOR" val="188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959.13"/>
  <p:tag name="OUTPUTTYPE" val="PNG"/>
  <p:tag name="IGUANATEXVERSION" val="160"/>
  <p:tag name="LATEXADDIN" val="\documentclass{article}&#10;\usepackage{amsmath}&#10;\usepackage{amsfonts}&#10;\pagestyle{empty}&#10;\begin{document}&#10;\begin{align*}&#10;&amp; \text{where} \; c_i &#10;\begin{cases}&#10;4 &amp; \text{if} \; |f(x_i)-y_i| \times \frac{100}{99} &gt; 8 \; \text{and} \; y_i \ge 9.9  \\&#10;1 &amp; \text{if} \; 6 &lt; |f(x_i)-y_i| \times \frac{100}{99} \le 8  \;\text{and} \; y_i \ge 9.9 \\&#10;0 &amp; \text{otherwise}&#10;\end{cases}&#10;\end{align*}&#10;\end{document}"/>
  <p:tag name="IGUANATEXSIZE" val="18"/>
  <p:tag name="IGUANATEXCURSOR" val="369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859.018"/>
  <p:tag name="OUTPUTTYPE" val="PNG"/>
  <p:tag name="IGUANATEXVERSION" val="160"/>
  <p:tag name="LATEXADDIN" val="\documentclass{article}&#10;\usepackage{amsmath}&#10;\usepackage{amsfonts}&#10;\pagestyle{empty}&#10;\begin{document}&#10;\begin{align*}&#10;\text{qualitative loss} \; (L_{qual}) := |f(x_i)-y_i|^{\alpha} (\alpha: hyperparameter, 0&lt;\alpha&lt;1)&#10;\end{align*}&#10;\end{document}"/>
  <p:tag name="IGUANATEXSIZE" val="18"/>
  <p:tag name="IGUANATEXCURSOR" val="189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2122.235"/>
  <p:tag name="OUTPUTTYPE" val="PNG"/>
  <p:tag name="IGUANATEXVERSION" val="160"/>
  <p:tag name="LATEXADDIN" val="\documentclass{article}&#10;\usepackage{amsmath}&#10;\usepackage{amsfonts}&#10;\usepackage{kotex}&#10;\pagestyle{empty}&#10;\begin{document}&#10;&#10;$y_i$ : 태양광 발전소 $i$ 시간대 실제 발전량&#10;&#10;\end{document}"/>
  <p:tag name="IGUANATEXSIZE" val="18"/>
  <p:tag name="IGUANATEXCURSOR" val="140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419.198"/>
  <p:tag name="OUTPUTTYPE" val="PNG"/>
  <p:tag name="IGUANATEXVERSION" val="160"/>
  <p:tag name="LATEXADDIN" val="\documentclass{article}&#10;\usepackage{amsmath}&#10;\usepackage{amsfonts}&#10;\usepackage{kotex}&#10;\pagestyle{empty}&#10;\begin{document}&#10;&#10;$f(x_i)$ : 태양광 발전소 $i$ 시간대 앙상블 결과값&#10;&#10;\end{document}"/>
  <p:tag name="IGUANATEXSIZE" val="18"/>
  <p:tag name="IGUANATEXCURSOR" val="156"/>
  <p:tag name="TRANSPARENCY" val="True"/>
  <p:tag name="LATEXENGINEID" val="0"/>
  <p:tag name="TEMPFOLDER" val="c:\temp\"/>
  <p:tag name="LATEXFORMHEIGHT" val="320"/>
  <p:tag name="LATEXFORMWIDTH" val="685"/>
  <p:tag name="LATEXFORMWRAP" val="Fals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843</Words>
  <Application>Microsoft Office PowerPoint</Application>
  <PresentationFormat>화면 슬라이드 쇼(16:9)</PresentationFormat>
  <Paragraphs>215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</vt:lpstr>
      <vt:lpstr>-윤고딕340</vt:lpstr>
      <vt:lpstr>-윤명조240</vt:lpstr>
      <vt:lpstr>Wingdings</vt:lpstr>
      <vt:lpstr>-윤고딕350</vt:lpstr>
      <vt:lpstr>Cambria Math</vt:lpstr>
      <vt:lpstr>Microsoft GothicNeo</vt:lpstr>
      <vt:lpstr>Impact</vt:lpstr>
      <vt:lpstr>Simple Light</vt:lpstr>
      <vt:lpstr>PowerPoint 프레젠테이션</vt:lpstr>
      <vt:lpstr>PowerPoint 프레젠테이션</vt:lpstr>
      <vt:lpstr>INTRO</vt:lpstr>
      <vt:lpstr>PowerPoint 프레젠테이션</vt:lpstr>
      <vt:lpstr>PowerPoint 프레젠테이션</vt:lpstr>
      <vt:lpstr>EDA</vt:lpstr>
      <vt:lpstr>PowerPoint 프레젠테이션</vt:lpstr>
      <vt:lpstr>PowerPoint 프레젠테이션</vt:lpstr>
      <vt:lpstr>DESIGN</vt:lpstr>
      <vt:lpstr>PowerPoint 프레젠테이션</vt:lpstr>
      <vt:lpstr>PowerPoint 프레젠테이션</vt:lpstr>
      <vt:lpstr>PowerPoint 프레젠테이션</vt:lpstr>
      <vt:lpstr>IMPLEMENT</vt:lpstr>
      <vt:lpstr>PowerPoint 프레젠테이션</vt:lpstr>
      <vt:lpstr>PowerPoint 프레젠테이션</vt:lpstr>
      <vt:lpstr>OUTRO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예쁜 이름의 제목 :)</dc:title>
  <dc:creator>datacommand</dc:creator>
  <cp:lastModifiedBy>도현 부</cp:lastModifiedBy>
  <cp:revision>84</cp:revision>
  <dcterms:modified xsi:type="dcterms:W3CDTF">2023-11-27T17:25:42Z</dcterms:modified>
</cp:coreProperties>
</file>