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43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F754C-F380-4BD5-A9EF-AF3434CACC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0670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E7216-1005-4622-9E40-CACF2B1DFC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590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835EE-F732-4466-A687-1031154D6A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143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F84BD-D652-45A8-BF76-14021ACC819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112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1C434-AF67-45F9-8AF9-ECE7AC3F7EA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492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2E738-5561-43DD-85F7-1795D452ABB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018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456FE-924A-42BA-9377-E0469F71403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436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E5462-ABB4-4C7A-A190-BB024D2CCA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562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A11C6-F723-44F0-AE01-0C5176E9E9C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23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A1A61-8D04-42C6-ABA6-7EB3B9BF41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9596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8F079-6386-4441-85BB-76A3D0E2090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6494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8E999EC-4C48-46CD-BFF9-4BBE3B634E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テキスト ボックス 3"/>
          <p:cNvSpPr txBox="1">
            <a:spLocks noChangeArrowheads="1"/>
          </p:cNvSpPr>
          <p:nvPr/>
        </p:nvSpPr>
        <p:spPr bwMode="auto">
          <a:xfrm>
            <a:off x="228600" y="228600"/>
            <a:ext cx="65710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5400" dirty="0" smtClean="0"/>
              <a:t>Emotion Recognition</a:t>
            </a:r>
            <a:endParaRPr lang="ja-JP" altLang="en-US" sz="5400" dirty="0"/>
          </a:p>
        </p:txBody>
      </p:sp>
      <p:pic>
        <p:nvPicPr>
          <p:cNvPr id="1027" name="Picture 3" descr="C:\user\development\faceapitest\imada\FireShot Capture 4 - Emotion API使ってみたよ！ - https___www.doi-ken.com_public_html_faceapi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5" y="1177330"/>
            <a:ext cx="12058650" cy="744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16"/>
          <p:cNvSpPr txBox="1">
            <a:spLocks noChangeArrowheads="1"/>
          </p:cNvSpPr>
          <p:nvPr/>
        </p:nvSpPr>
        <p:spPr bwMode="auto">
          <a:xfrm>
            <a:off x="2525143" y="5791200"/>
            <a:ext cx="41296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rgbClr val="0070C0"/>
                </a:solidFill>
              </a:rPr>
              <a:t>顔認識してくれるよ</a:t>
            </a:r>
            <a:r>
              <a:rPr lang="en-US" altLang="ja-JP" sz="3600" dirty="0" smtClean="0">
                <a:solidFill>
                  <a:srgbClr val="0070C0"/>
                </a:solidFill>
              </a:rPr>
              <a:t>!!</a:t>
            </a:r>
            <a:endParaRPr lang="ja-JP" alt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\development\faceapitest\imada\FireShot Capture 5 - Emotion API使ってみたよ！ - https___www.doi-ken.com_public_html_faceapi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5" y="1177330"/>
            <a:ext cx="12058650" cy="69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テキスト ボックス 3"/>
          <p:cNvSpPr txBox="1">
            <a:spLocks noChangeArrowheads="1"/>
          </p:cNvSpPr>
          <p:nvPr/>
        </p:nvSpPr>
        <p:spPr bwMode="auto">
          <a:xfrm>
            <a:off x="228600" y="228600"/>
            <a:ext cx="65710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5400" dirty="0" smtClean="0"/>
              <a:t>Emotion Recognition</a:t>
            </a:r>
            <a:endParaRPr lang="ja-JP" altLang="en-US" sz="5400" dirty="0"/>
          </a:p>
        </p:txBody>
      </p:sp>
      <p:sp>
        <p:nvSpPr>
          <p:cNvPr id="2052" name="テキスト ボックス 16"/>
          <p:cNvSpPr txBox="1">
            <a:spLocks noChangeArrowheads="1"/>
          </p:cNvSpPr>
          <p:nvPr/>
        </p:nvSpPr>
        <p:spPr bwMode="auto">
          <a:xfrm>
            <a:off x="1631604" y="5791200"/>
            <a:ext cx="59121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3600" dirty="0" smtClean="0">
                <a:solidFill>
                  <a:srgbClr val="0070C0"/>
                </a:solidFill>
              </a:rPr>
              <a:t>Capture</a:t>
            </a:r>
            <a:r>
              <a:rPr lang="ja-JP" altLang="en-US" sz="3600" dirty="0" smtClean="0">
                <a:solidFill>
                  <a:srgbClr val="0070C0"/>
                </a:solidFill>
              </a:rPr>
              <a:t>をクリックで写真撮影</a:t>
            </a:r>
            <a:endParaRPr lang="ja-JP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\development\faceapitest\imada\FireShot Capture 6 - Emotion API使ってみたよ！ - https___www.doi-ken.com_public_html_faceapi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5" y="1177330"/>
            <a:ext cx="12058650" cy="69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テキスト ボックス 3"/>
          <p:cNvSpPr txBox="1">
            <a:spLocks noChangeArrowheads="1"/>
          </p:cNvSpPr>
          <p:nvPr/>
        </p:nvSpPr>
        <p:spPr bwMode="auto">
          <a:xfrm>
            <a:off x="228600" y="228600"/>
            <a:ext cx="65710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5400" dirty="0" smtClean="0"/>
              <a:t>Emotion Recognition</a:t>
            </a:r>
            <a:endParaRPr lang="ja-JP" altLang="en-US" sz="5400" dirty="0"/>
          </a:p>
        </p:txBody>
      </p:sp>
      <p:sp>
        <p:nvSpPr>
          <p:cNvPr id="2052" name="テキスト ボックス 16"/>
          <p:cNvSpPr txBox="1">
            <a:spLocks noChangeArrowheads="1"/>
          </p:cNvSpPr>
          <p:nvPr/>
        </p:nvSpPr>
        <p:spPr bwMode="auto">
          <a:xfrm>
            <a:off x="1143000" y="5791200"/>
            <a:ext cx="69108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rgbClr val="0070C0"/>
                </a:solidFill>
              </a:rPr>
              <a:t>Start </a:t>
            </a:r>
            <a:r>
              <a:rPr lang="en-US" altLang="ja-JP" sz="3600" dirty="0" smtClean="0">
                <a:solidFill>
                  <a:srgbClr val="0070C0"/>
                </a:solidFill>
              </a:rPr>
              <a:t>Recognition</a:t>
            </a:r>
            <a:r>
              <a:rPr lang="ja-JP" altLang="en-US" sz="3600" dirty="0" smtClean="0">
                <a:solidFill>
                  <a:srgbClr val="0070C0"/>
                </a:solidFill>
              </a:rPr>
              <a:t>で表情識別開始</a:t>
            </a:r>
            <a:endParaRPr lang="ja-JP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\development\faceapitest\imada\FireShot Capture 7 - 表情認識できたよ！ - https___www.doi-ken.com_public_html_faceapi_result.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5" y="1177330"/>
            <a:ext cx="12058650" cy="69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テキスト ボックス 3"/>
          <p:cNvSpPr txBox="1">
            <a:spLocks noChangeArrowheads="1"/>
          </p:cNvSpPr>
          <p:nvPr/>
        </p:nvSpPr>
        <p:spPr bwMode="auto">
          <a:xfrm>
            <a:off x="228600" y="228600"/>
            <a:ext cx="65710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5400" dirty="0" smtClean="0"/>
              <a:t>Emotion Recognition</a:t>
            </a:r>
            <a:endParaRPr lang="ja-JP" altLang="en-US" sz="5400" dirty="0"/>
          </a:p>
        </p:txBody>
      </p:sp>
      <p:sp>
        <p:nvSpPr>
          <p:cNvPr id="2" name="正方形/長方形 1"/>
          <p:cNvSpPr/>
          <p:nvPr/>
        </p:nvSpPr>
        <p:spPr bwMode="auto">
          <a:xfrm>
            <a:off x="-228600" y="5486400"/>
            <a:ext cx="13182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2" name="テキスト ボックス 16"/>
          <p:cNvSpPr txBox="1">
            <a:spLocks noChangeArrowheads="1"/>
          </p:cNvSpPr>
          <p:nvPr/>
        </p:nvSpPr>
        <p:spPr bwMode="auto">
          <a:xfrm>
            <a:off x="152400" y="5457372"/>
            <a:ext cx="895642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3600" dirty="0" smtClean="0">
                <a:solidFill>
                  <a:srgbClr val="0070C0"/>
                </a:solidFill>
              </a:rPr>
              <a:t>しばらくすると識別結果を得られます．</a:t>
            </a:r>
            <a:endParaRPr lang="en-US" altLang="ja-JP" sz="3600" dirty="0" smtClean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70C0"/>
                </a:solidFill>
              </a:rPr>
              <a:t>識別</a:t>
            </a:r>
            <a:r>
              <a:rPr lang="ja-JP" altLang="en-US" sz="2400" dirty="0" smtClean="0">
                <a:solidFill>
                  <a:srgbClr val="0070C0"/>
                </a:solidFill>
              </a:rPr>
              <a:t>結果の画像が出力されます</a:t>
            </a:r>
            <a:r>
              <a:rPr lang="en-US" altLang="ja-JP" sz="2400" dirty="0" smtClean="0">
                <a:solidFill>
                  <a:srgbClr val="0070C0"/>
                </a:solidFill>
              </a:rPr>
              <a:t>!</a:t>
            </a:r>
            <a:r>
              <a:rPr lang="ja-JP" altLang="en-US" sz="2400" dirty="0">
                <a:solidFill>
                  <a:srgbClr val="0070C0"/>
                </a:solidFill>
              </a:rPr>
              <a:t> </a:t>
            </a:r>
            <a:endParaRPr lang="en-US" altLang="ja-JP" sz="2400" dirty="0" smtClean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solidFill>
                  <a:srgbClr val="0070C0"/>
                </a:solidFill>
              </a:rPr>
              <a:t>(</a:t>
            </a:r>
            <a:r>
              <a:rPr lang="ja-JP" altLang="en-US" sz="1800" dirty="0" smtClean="0">
                <a:solidFill>
                  <a:srgbClr val="0070C0"/>
                </a:solidFill>
              </a:rPr>
              <a:t>表情属性</a:t>
            </a:r>
            <a:r>
              <a:rPr lang="en-US" altLang="ja-JP" sz="1800" dirty="0" smtClean="0">
                <a:solidFill>
                  <a:srgbClr val="0070C0"/>
                </a:solidFill>
              </a:rPr>
              <a:t>: anger, contempt, disgust, fear, happiness, neutral, sadness, surprise</a:t>
            </a:r>
            <a:r>
              <a:rPr lang="ja-JP" altLang="en-US" sz="1800" dirty="0" smtClean="0">
                <a:solidFill>
                  <a:srgbClr val="0070C0"/>
                </a:solidFill>
              </a:rPr>
              <a:t>の</a:t>
            </a:r>
            <a:r>
              <a:rPr lang="en-US" altLang="ja-JP" sz="1800" dirty="0" smtClean="0">
                <a:solidFill>
                  <a:srgbClr val="0070C0"/>
                </a:solidFill>
              </a:rPr>
              <a:t>8</a:t>
            </a:r>
            <a:r>
              <a:rPr lang="ja-JP" altLang="en-US" sz="1800" dirty="0" smtClean="0">
                <a:solidFill>
                  <a:srgbClr val="0070C0"/>
                </a:solidFill>
              </a:rPr>
              <a:t>種</a:t>
            </a:r>
            <a:r>
              <a:rPr lang="en-US" altLang="ja-JP" sz="1800" dirty="0" smtClean="0">
                <a:solidFill>
                  <a:srgbClr val="0070C0"/>
                </a:solidFill>
              </a:rPr>
              <a:t>)</a:t>
            </a:r>
            <a:endParaRPr lang="ja-JP" altLang="en-US" sz="1800" dirty="0"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609600" y="1447800"/>
            <a:ext cx="63246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C:\user\development\faceapitest\img\iloveimg-resized-images\ang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9" t="24651" r="15869" b="30838"/>
          <a:stretch/>
        </p:blipFill>
        <p:spPr bwMode="auto">
          <a:xfrm>
            <a:off x="7696200" y="2930842"/>
            <a:ext cx="896046" cy="57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\development\faceapitest\img\iloveimg-resized-images\disgust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9" t="24651" r="15869" b="30838"/>
          <a:stretch>
            <a:fillRect/>
          </a:stretch>
        </p:blipFill>
        <p:spPr bwMode="auto">
          <a:xfrm>
            <a:off x="7696200" y="3654254"/>
            <a:ext cx="896046" cy="57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741176" y="43180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等，計</a:t>
            </a:r>
            <a:r>
              <a:rPr lang="en-US" altLang="ja-JP" dirty="0" smtClean="0"/>
              <a:t>8</a:t>
            </a:r>
            <a:r>
              <a:rPr lang="ja-JP" altLang="en-US" dirty="0" smtClean="0"/>
              <a:t>種類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86600" y="254000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他に</a:t>
            </a:r>
            <a:r>
              <a:rPr lang="ja-JP" altLang="en-US" dirty="0" smtClean="0"/>
              <a:t>も</a:t>
            </a:r>
            <a:r>
              <a:rPr lang="ja-JP" altLang="en-US" dirty="0" err="1" smtClean="0"/>
              <a:t>．．．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02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\development\faceapitest\imada\FireShot Capture 7 - 表情認識できたよ！ - https___www.doi-ken.com_public_html_faceapi_result.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5" y="1177330"/>
            <a:ext cx="12058650" cy="69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テキスト ボックス 3"/>
          <p:cNvSpPr txBox="1">
            <a:spLocks noChangeArrowheads="1"/>
          </p:cNvSpPr>
          <p:nvPr/>
        </p:nvSpPr>
        <p:spPr bwMode="auto">
          <a:xfrm>
            <a:off x="228600" y="228600"/>
            <a:ext cx="65710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5400" dirty="0" smtClean="0"/>
              <a:t>Emotion Recognition</a:t>
            </a:r>
            <a:endParaRPr lang="ja-JP" altLang="en-US" sz="5400" dirty="0"/>
          </a:p>
        </p:txBody>
      </p:sp>
      <p:sp>
        <p:nvSpPr>
          <p:cNvPr id="2" name="正方形/長方形 1"/>
          <p:cNvSpPr/>
          <p:nvPr/>
        </p:nvSpPr>
        <p:spPr bwMode="auto">
          <a:xfrm>
            <a:off x="-228600" y="5486400"/>
            <a:ext cx="13182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2" name="テキスト ボックス 16"/>
          <p:cNvSpPr txBox="1">
            <a:spLocks noChangeArrowheads="1"/>
          </p:cNvSpPr>
          <p:nvPr/>
        </p:nvSpPr>
        <p:spPr bwMode="auto">
          <a:xfrm>
            <a:off x="2092925" y="5791200"/>
            <a:ext cx="4993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3600" dirty="0" smtClean="0">
                <a:solidFill>
                  <a:srgbClr val="0070C0"/>
                </a:solidFill>
              </a:rPr>
              <a:t>画像をツイートできます．</a:t>
            </a:r>
            <a:endParaRPr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609600" y="1447800"/>
            <a:ext cx="63246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円/楕円 2"/>
          <p:cNvSpPr/>
          <p:nvPr/>
        </p:nvSpPr>
        <p:spPr bwMode="auto">
          <a:xfrm>
            <a:off x="770305" y="4668242"/>
            <a:ext cx="2049095" cy="97055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\development\faceapitest\imada\FireShot Capture 8 - Twitter でツイートを投稿する_ - https___twitter.com_intent_tw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6850" y="1177330"/>
            <a:ext cx="12058650" cy="69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テキスト ボックス 3"/>
          <p:cNvSpPr txBox="1">
            <a:spLocks noChangeArrowheads="1"/>
          </p:cNvSpPr>
          <p:nvPr/>
        </p:nvSpPr>
        <p:spPr bwMode="auto">
          <a:xfrm>
            <a:off x="228600" y="228600"/>
            <a:ext cx="65710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5400" dirty="0" smtClean="0"/>
              <a:t>Emotion Recognition</a:t>
            </a:r>
            <a:endParaRPr lang="ja-JP" altLang="en-US" sz="5400" dirty="0"/>
          </a:p>
        </p:txBody>
      </p:sp>
      <p:sp>
        <p:nvSpPr>
          <p:cNvPr id="2052" name="テキスト ボックス 16"/>
          <p:cNvSpPr txBox="1">
            <a:spLocks noChangeArrowheads="1"/>
          </p:cNvSpPr>
          <p:nvPr/>
        </p:nvSpPr>
        <p:spPr bwMode="auto">
          <a:xfrm>
            <a:off x="2092925" y="5791200"/>
            <a:ext cx="4993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3600" dirty="0" smtClean="0">
                <a:solidFill>
                  <a:srgbClr val="0070C0"/>
                </a:solidFill>
              </a:rPr>
              <a:t>画像をツイートできます．</a:t>
            </a:r>
            <a:endParaRPr lang="ja-JP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\development\faceapitest\imada\FireShot Capture 9 - Twitter でツイートを投稿する_ - https___twitter.com_intent_twee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8058" r="24644" b="38827"/>
          <a:stretch/>
        </p:blipFill>
        <p:spPr bwMode="auto">
          <a:xfrm>
            <a:off x="1498600" y="1739899"/>
            <a:ext cx="6121400" cy="370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テキスト ボックス 3"/>
          <p:cNvSpPr txBox="1">
            <a:spLocks noChangeArrowheads="1"/>
          </p:cNvSpPr>
          <p:nvPr/>
        </p:nvSpPr>
        <p:spPr bwMode="auto">
          <a:xfrm>
            <a:off x="228600" y="228600"/>
            <a:ext cx="65710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5400" dirty="0" smtClean="0"/>
              <a:t>Emotion Recognition</a:t>
            </a:r>
            <a:endParaRPr lang="ja-JP" altLang="en-US" sz="5400" dirty="0"/>
          </a:p>
        </p:txBody>
      </p:sp>
      <p:sp>
        <p:nvSpPr>
          <p:cNvPr id="2052" name="テキスト ボックス 16"/>
          <p:cNvSpPr txBox="1">
            <a:spLocks noChangeArrowheads="1"/>
          </p:cNvSpPr>
          <p:nvPr/>
        </p:nvSpPr>
        <p:spPr bwMode="auto">
          <a:xfrm>
            <a:off x="2092925" y="5791200"/>
            <a:ext cx="4993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3600" dirty="0" smtClean="0">
                <a:solidFill>
                  <a:srgbClr val="0070C0"/>
                </a:solidFill>
              </a:rPr>
              <a:t>画像をツイートできます．</a:t>
            </a:r>
            <a:endParaRPr lang="ja-JP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7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テキスト ボックス 3"/>
          <p:cNvSpPr txBox="1">
            <a:spLocks noChangeArrowheads="1"/>
          </p:cNvSpPr>
          <p:nvPr/>
        </p:nvSpPr>
        <p:spPr bwMode="auto">
          <a:xfrm>
            <a:off x="228600" y="228600"/>
            <a:ext cx="65710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5400" dirty="0" smtClean="0">
                <a:solidFill>
                  <a:srgbClr val="000000"/>
                </a:solidFill>
              </a:rPr>
              <a:t>Emotion Recognition</a:t>
            </a:r>
            <a:endParaRPr lang="ja-JP" altLang="en-US" sz="5400" dirty="0">
              <a:solidFill>
                <a:srgbClr val="000000"/>
              </a:solidFill>
            </a:endParaRPr>
          </a:p>
        </p:txBody>
      </p:sp>
      <p:sp>
        <p:nvSpPr>
          <p:cNvPr id="2052" name="テキスト ボックス 16"/>
          <p:cNvSpPr txBox="1">
            <a:spLocks noChangeArrowheads="1"/>
          </p:cNvSpPr>
          <p:nvPr/>
        </p:nvSpPr>
        <p:spPr bwMode="auto">
          <a:xfrm>
            <a:off x="576942" y="1600200"/>
            <a:ext cx="798648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Microsoft Azure Emotion API</a:t>
            </a:r>
            <a:r>
              <a:rPr lang="ja-JP" altLang="en-US" dirty="0" smtClean="0">
                <a:solidFill>
                  <a:srgbClr val="0070C0"/>
                </a:solidFill>
              </a:rPr>
              <a:t>を使用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rgbClr val="0070C0"/>
                </a:solidFill>
              </a:rPr>
              <a:t>https://azure.microsoft.com/ja-jp/services/cognitive-services/emotion/</a:t>
            </a:r>
            <a:endParaRPr lang="ja-JP" altLang="en-US" sz="20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 t="10000" r="57710" b="45000"/>
          <a:stretch/>
        </p:blipFill>
        <p:spPr bwMode="auto">
          <a:xfrm>
            <a:off x="1458839" y="2667000"/>
            <a:ext cx="6222688" cy="393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3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テキスト ボックス 3"/>
          <p:cNvSpPr txBox="1">
            <a:spLocks noChangeArrowheads="1"/>
          </p:cNvSpPr>
          <p:nvPr/>
        </p:nvSpPr>
        <p:spPr bwMode="auto">
          <a:xfrm>
            <a:off x="228600" y="228600"/>
            <a:ext cx="65710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5400" dirty="0" smtClean="0"/>
              <a:t>Emotion Recognition</a:t>
            </a:r>
            <a:endParaRPr lang="ja-JP" altLang="en-US" sz="5400" dirty="0"/>
          </a:p>
        </p:txBody>
      </p:sp>
      <p:sp>
        <p:nvSpPr>
          <p:cNvPr id="2052" name="テキスト ボックス 16"/>
          <p:cNvSpPr txBox="1">
            <a:spLocks noChangeArrowheads="1"/>
          </p:cNvSpPr>
          <p:nvPr/>
        </p:nvSpPr>
        <p:spPr bwMode="auto">
          <a:xfrm>
            <a:off x="451255" y="5651500"/>
            <a:ext cx="82028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200" dirty="0" smtClean="0">
                <a:solidFill>
                  <a:srgbClr val="0070C0"/>
                </a:solidFill>
              </a:rPr>
              <a:t>PC</a:t>
            </a:r>
            <a:r>
              <a:rPr lang="ja-JP" altLang="en-US" sz="2200" dirty="0" smtClean="0">
                <a:solidFill>
                  <a:srgbClr val="0070C0"/>
                </a:solidFill>
              </a:rPr>
              <a:t>ブラウザで使えます．</a:t>
            </a:r>
            <a:r>
              <a:rPr lang="en-US" altLang="ja-JP" sz="2200" dirty="0" smtClean="0">
                <a:solidFill>
                  <a:srgbClr val="0070C0"/>
                </a:solidFill>
              </a:rPr>
              <a:t>(Google chrome, Fire fox</a:t>
            </a:r>
            <a:r>
              <a:rPr lang="ja-JP" altLang="en-US" sz="2200" dirty="0" smtClean="0">
                <a:solidFill>
                  <a:srgbClr val="0070C0"/>
                </a:solidFill>
              </a:rPr>
              <a:t>動作確認済み</a:t>
            </a:r>
            <a:r>
              <a:rPr lang="en-US" altLang="ja-JP" sz="2200" dirty="0" smtClean="0">
                <a:solidFill>
                  <a:srgbClr val="0070C0"/>
                </a:solidFill>
              </a:rPr>
              <a:t>)</a:t>
            </a:r>
            <a:r>
              <a:rPr lang="ja-JP" altLang="en-US" sz="2200" dirty="0" err="1" smtClean="0">
                <a:solidFill>
                  <a:srgbClr val="0070C0"/>
                </a:solidFill>
              </a:rPr>
              <a:t>．</a:t>
            </a:r>
            <a:endParaRPr lang="ja-JP" altLang="en-US" sz="2200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16"/>
          <p:cNvSpPr txBox="1">
            <a:spLocks noChangeArrowheads="1"/>
          </p:cNvSpPr>
          <p:nvPr/>
        </p:nvSpPr>
        <p:spPr bwMode="auto">
          <a:xfrm>
            <a:off x="891633" y="3286780"/>
            <a:ext cx="73607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800" dirty="0">
                <a:solidFill>
                  <a:srgbClr val="0070C0"/>
                </a:solidFill>
              </a:rPr>
              <a:t>https://www.doi-ken.com/public_html/faceapi</a:t>
            </a:r>
            <a:r>
              <a:rPr lang="en-US" altLang="ja-JP" sz="2800" dirty="0" smtClean="0">
                <a:solidFill>
                  <a:srgbClr val="0070C0"/>
                </a:solidFill>
              </a:rPr>
              <a:t>/</a:t>
            </a:r>
            <a:endParaRPr lang="ja-JP" alt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テーマ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129</Words>
  <Application>Microsoft Office PowerPoint</Application>
  <PresentationFormat>画面に合わせる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nojima</dc:creator>
  <cp:lastModifiedBy>doiken</cp:lastModifiedBy>
  <cp:revision>63</cp:revision>
  <cp:lastPrinted>1601-01-01T00:00:00Z</cp:lastPrinted>
  <dcterms:created xsi:type="dcterms:W3CDTF">2012-11-03T03:00:42Z</dcterms:created>
  <dcterms:modified xsi:type="dcterms:W3CDTF">2017-11-03T10:54:15Z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