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77" r:id="rId3"/>
    <p:sldId id="278" r:id="rId4"/>
    <p:sldId id="272" r:id="rId5"/>
    <p:sldId id="279" r:id="rId6"/>
    <p:sldId id="280" r:id="rId7"/>
    <p:sldId id="276" r:id="rId8"/>
    <p:sldId id="281" r:id="rId9"/>
    <p:sldId id="265" r:id="rId10"/>
    <p:sldId id="270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E9"/>
    <a:srgbClr val="43CEFF"/>
    <a:srgbClr val="00B0EE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>
      <p:cViewPr varScale="1">
        <p:scale>
          <a:sx n="108" d="100"/>
          <a:sy n="108" d="100"/>
        </p:scale>
        <p:origin x="103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4872C-8811-44B1-8BCD-DF7FAEA641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365C278-2284-442A-A72A-D8D3E3BB1B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Social media platforms like twitter are excellent platforms for reaching out to prospective candidates and require engaging content with timed delivery for maximum impact. </a:t>
          </a:r>
        </a:p>
      </dgm:t>
    </dgm:pt>
    <dgm:pt modelId="{6B2555F8-D826-44C4-8C5D-89A29AB90937}" type="parTrans" cxnId="{F7EEBB95-A948-4AAC-B46F-3FF6CC311727}">
      <dgm:prSet/>
      <dgm:spPr/>
      <dgm:t>
        <a:bodyPr/>
        <a:lstStyle/>
        <a:p>
          <a:endParaRPr lang="en-US" sz="2000"/>
        </a:p>
      </dgm:t>
    </dgm:pt>
    <dgm:pt modelId="{0850D26D-4C36-46FF-AE19-1D25F4E01E46}" type="sibTrans" cxnId="{F7EEBB95-A948-4AAC-B46F-3FF6CC311727}">
      <dgm:prSet/>
      <dgm:spPr/>
      <dgm:t>
        <a:bodyPr/>
        <a:lstStyle/>
        <a:p>
          <a:endParaRPr lang="en-US" sz="2000"/>
        </a:p>
      </dgm:t>
    </dgm:pt>
    <dgm:pt modelId="{6122EDD4-215A-480A-AC82-9F77F064B3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We analyzed the profiles of several key </a:t>
          </a:r>
          <a:r>
            <a:rPr lang="en-US" sz="2000" i="1" dirty="0" err="1"/>
            <a:t>Twitterers</a:t>
          </a:r>
          <a:r>
            <a:rPr lang="en-US" sz="2000" i="1" dirty="0"/>
            <a:t> </a:t>
          </a:r>
          <a:r>
            <a:rPr lang="en-US" sz="2000" dirty="0"/>
            <a:t>to model a scheme that can improve reach to the vast users of twitter, and attract candidates with higher potential. </a:t>
          </a:r>
        </a:p>
      </dgm:t>
    </dgm:pt>
    <dgm:pt modelId="{84A6BFA5-F4FA-41F1-A6D1-B364C21DC194}" type="parTrans" cxnId="{9F12B3A2-E6FE-4306-8F66-9F0377D82AD8}">
      <dgm:prSet/>
      <dgm:spPr/>
      <dgm:t>
        <a:bodyPr/>
        <a:lstStyle/>
        <a:p>
          <a:endParaRPr lang="en-US" sz="2000"/>
        </a:p>
      </dgm:t>
    </dgm:pt>
    <dgm:pt modelId="{CDEBF8B3-D886-4510-8901-C05BE11946A1}" type="sibTrans" cxnId="{9F12B3A2-E6FE-4306-8F66-9F0377D82AD8}">
      <dgm:prSet/>
      <dgm:spPr/>
      <dgm:t>
        <a:bodyPr/>
        <a:lstStyle/>
        <a:p>
          <a:endParaRPr lang="en-US" sz="2000"/>
        </a:p>
      </dgm:t>
    </dgm:pt>
    <dgm:pt modelId="{87E93930-FE29-4758-8F87-E95E7871A8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Some key recommendations to improve social media outreach were specified. The main factors that determine reach are </a:t>
          </a:r>
          <a:r>
            <a:rPr lang="en-US" sz="2000" i="1" dirty="0"/>
            <a:t>Time, Content length </a:t>
          </a:r>
          <a:r>
            <a:rPr lang="en-US" sz="2000" i="0" dirty="0"/>
            <a:t>and </a:t>
          </a:r>
          <a:r>
            <a:rPr lang="en-US" sz="2000" i="1" dirty="0"/>
            <a:t>Originality. </a:t>
          </a:r>
          <a:r>
            <a:rPr lang="en-US" sz="2000" i="0" dirty="0"/>
            <a:t>These factors are explored in this presentation</a:t>
          </a:r>
          <a:endParaRPr lang="en-US" sz="2000" dirty="0"/>
        </a:p>
      </dgm:t>
    </dgm:pt>
    <dgm:pt modelId="{42CD05C8-1D85-49C2-8BAE-39E13E5C5C01}" type="sibTrans" cxnId="{1860A07E-E93A-4F21-BD73-AA1F203D97E1}">
      <dgm:prSet/>
      <dgm:spPr/>
      <dgm:t>
        <a:bodyPr/>
        <a:lstStyle/>
        <a:p>
          <a:endParaRPr lang="en-US" sz="2000"/>
        </a:p>
      </dgm:t>
    </dgm:pt>
    <dgm:pt modelId="{39D6E649-EDF3-4D46-9763-5CEF0E9FE4D5}" type="parTrans" cxnId="{1860A07E-E93A-4F21-BD73-AA1F203D97E1}">
      <dgm:prSet/>
      <dgm:spPr/>
      <dgm:t>
        <a:bodyPr/>
        <a:lstStyle/>
        <a:p>
          <a:endParaRPr lang="en-US" sz="2000"/>
        </a:p>
      </dgm:t>
    </dgm:pt>
    <dgm:pt modelId="{84DE4944-8ED1-440A-8044-7D8E7AC57D0F}" type="pres">
      <dgm:prSet presAssocID="{5C34872C-8811-44B1-8BCD-DF7FAEA641D2}" presName="root" presStyleCnt="0">
        <dgm:presLayoutVars>
          <dgm:dir/>
          <dgm:resizeHandles val="exact"/>
        </dgm:presLayoutVars>
      </dgm:prSet>
      <dgm:spPr/>
    </dgm:pt>
    <dgm:pt modelId="{66757294-C76A-40B1-A935-6647C2525605}" type="pres">
      <dgm:prSet presAssocID="{7365C278-2284-442A-A72A-D8D3E3BB1B37}" presName="compNode" presStyleCnt="0"/>
      <dgm:spPr/>
    </dgm:pt>
    <dgm:pt modelId="{1D02A212-2448-4CB7-8CF7-24B6011053E5}" type="pres">
      <dgm:prSet presAssocID="{7365C278-2284-442A-A72A-D8D3E3BB1B37}" presName="bgRect" presStyleLbl="bgShp" presStyleIdx="0" presStyleCnt="3"/>
      <dgm:spPr>
        <a:solidFill>
          <a:schemeClr val="bg1"/>
        </a:solidFill>
      </dgm:spPr>
    </dgm:pt>
    <dgm:pt modelId="{582A2E70-B025-46DF-BF0C-478E93AC84E7}" type="pres">
      <dgm:prSet presAssocID="{7365C278-2284-442A-A72A-D8D3E3BB1B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7D395B7-88B5-4031-A521-F2A1793AFBEC}" type="pres">
      <dgm:prSet presAssocID="{7365C278-2284-442A-A72A-D8D3E3BB1B37}" presName="spaceRect" presStyleCnt="0"/>
      <dgm:spPr/>
    </dgm:pt>
    <dgm:pt modelId="{4F88DED6-227C-475A-802B-089BDAFE1479}" type="pres">
      <dgm:prSet presAssocID="{7365C278-2284-442A-A72A-D8D3E3BB1B37}" presName="parTx" presStyleLbl="revTx" presStyleIdx="0" presStyleCnt="3">
        <dgm:presLayoutVars>
          <dgm:chMax val="0"/>
          <dgm:chPref val="0"/>
        </dgm:presLayoutVars>
      </dgm:prSet>
      <dgm:spPr/>
    </dgm:pt>
    <dgm:pt modelId="{AA412EFE-635B-41B1-B6D2-BF47FC5D2DE4}" type="pres">
      <dgm:prSet presAssocID="{0850D26D-4C36-46FF-AE19-1D25F4E01E46}" presName="sibTrans" presStyleCnt="0"/>
      <dgm:spPr/>
    </dgm:pt>
    <dgm:pt modelId="{1E53FFD4-2BC5-4F6C-A792-830B77D40C68}" type="pres">
      <dgm:prSet presAssocID="{6122EDD4-215A-480A-AC82-9F77F064B34A}" presName="compNode" presStyleCnt="0"/>
      <dgm:spPr/>
    </dgm:pt>
    <dgm:pt modelId="{E2508C7D-8DCB-43C6-AFBD-8987B21BC03B}" type="pres">
      <dgm:prSet presAssocID="{6122EDD4-215A-480A-AC82-9F77F064B34A}" presName="bgRect" presStyleLbl="bgShp" presStyleIdx="1" presStyleCnt="3"/>
      <dgm:spPr>
        <a:solidFill>
          <a:schemeClr val="bg1"/>
        </a:solidFill>
      </dgm:spPr>
    </dgm:pt>
    <dgm:pt modelId="{2254A15D-6E54-41E4-B87C-18F712F9B14B}" type="pres">
      <dgm:prSet presAssocID="{6122EDD4-215A-480A-AC82-9F77F064B3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FC5A254-46A9-455F-8A1C-B4EEB3BC71E9}" type="pres">
      <dgm:prSet presAssocID="{6122EDD4-215A-480A-AC82-9F77F064B34A}" presName="spaceRect" presStyleCnt="0"/>
      <dgm:spPr/>
    </dgm:pt>
    <dgm:pt modelId="{51F6D650-0B2B-45D6-9586-0AF5185BF333}" type="pres">
      <dgm:prSet presAssocID="{6122EDD4-215A-480A-AC82-9F77F064B34A}" presName="parTx" presStyleLbl="revTx" presStyleIdx="1" presStyleCnt="3">
        <dgm:presLayoutVars>
          <dgm:chMax val="0"/>
          <dgm:chPref val="0"/>
        </dgm:presLayoutVars>
      </dgm:prSet>
      <dgm:spPr/>
    </dgm:pt>
    <dgm:pt modelId="{B8E051C9-3028-4E36-947F-61A8450B2398}" type="pres">
      <dgm:prSet presAssocID="{CDEBF8B3-D886-4510-8901-C05BE11946A1}" presName="sibTrans" presStyleCnt="0"/>
      <dgm:spPr/>
    </dgm:pt>
    <dgm:pt modelId="{CD725C52-260B-4D52-996C-2A47A8E0BB98}" type="pres">
      <dgm:prSet presAssocID="{87E93930-FE29-4758-8F87-E95E7871A828}" presName="compNode" presStyleCnt="0"/>
      <dgm:spPr/>
    </dgm:pt>
    <dgm:pt modelId="{10D22C55-9557-4E96-8C8D-DBE769DCEC05}" type="pres">
      <dgm:prSet presAssocID="{87E93930-FE29-4758-8F87-E95E7871A828}" presName="bgRect" presStyleLbl="bgShp" presStyleIdx="2" presStyleCnt="3"/>
      <dgm:spPr>
        <a:solidFill>
          <a:schemeClr val="bg1"/>
        </a:solidFill>
      </dgm:spPr>
    </dgm:pt>
    <dgm:pt modelId="{FA4FA976-3FE2-413E-ADE8-64793E41CC1A}" type="pres">
      <dgm:prSet presAssocID="{87E93930-FE29-4758-8F87-E95E7871A8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669BC79-B4C1-41A4-BF53-2F54800E1EC2}" type="pres">
      <dgm:prSet presAssocID="{87E93930-FE29-4758-8F87-E95E7871A828}" presName="spaceRect" presStyleCnt="0"/>
      <dgm:spPr/>
    </dgm:pt>
    <dgm:pt modelId="{35907ECD-B02D-42A8-9DBA-4E6E2B3787C4}" type="pres">
      <dgm:prSet presAssocID="{87E93930-FE29-4758-8F87-E95E7871A8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DDF636-7B15-470F-841E-9D5656B8E369}" type="presOf" srcId="{87E93930-FE29-4758-8F87-E95E7871A828}" destId="{35907ECD-B02D-42A8-9DBA-4E6E2B3787C4}" srcOrd="0" destOrd="0" presId="urn:microsoft.com/office/officeart/2018/2/layout/IconVerticalSolidList"/>
    <dgm:cxn modelId="{3750F07A-7300-4C03-83DD-C39F99C60C73}" type="presOf" srcId="{6122EDD4-215A-480A-AC82-9F77F064B34A}" destId="{51F6D650-0B2B-45D6-9586-0AF5185BF333}" srcOrd="0" destOrd="0" presId="urn:microsoft.com/office/officeart/2018/2/layout/IconVerticalSolidList"/>
    <dgm:cxn modelId="{1860A07E-E93A-4F21-BD73-AA1F203D97E1}" srcId="{5C34872C-8811-44B1-8BCD-DF7FAEA641D2}" destId="{87E93930-FE29-4758-8F87-E95E7871A828}" srcOrd="2" destOrd="0" parTransId="{39D6E649-EDF3-4D46-9763-5CEF0E9FE4D5}" sibTransId="{42CD05C8-1D85-49C2-8BAE-39E13E5C5C01}"/>
    <dgm:cxn modelId="{F7EEBB95-A948-4AAC-B46F-3FF6CC311727}" srcId="{5C34872C-8811-44B1-8BCD-DF7FAEA641D2}" destId="{7365C278-2284-442A-A72A-D8D3E3BB1B37}" srcOrd="0" destOrd="0" parTransId="{6B2555F8-D826-44C4-8C5D-89A29AB90937}" sibTransId="{0850D26D-4C36-46FF-AE19-1D25F4E01E46}"/>
    <dgm:cxn modelId="{9F12B3A2-E6FE-4306-8F66-9F0377D82AD8}" srcId="{5C34872C-8811-44B1-8BCD-DF7FAEA641D2}" destId="{6122EDD4-215A-480A-AC82-9F77F064B34A}" srcOrd="1" destOrd="0" parTransId="{84A6BFA5-F4FA-41F1-A6D1-B364C21DC194}" sibTransId="{CDEBF8B3-D886-4510-8901-C05BE11946A1}"/>
    <dgm:cxn modelId="{8776DAC8-37DD-4635-B590-D1ABD2937BAD}" type="presOf" srcId="{7365C278-2284-442A-A72A-D8D3E3BB1B37}" destId="{4F88DED6-227C-475A-802B-089BDAFE1479}" srcOrd="0" destOrd="0" presId="urn:microsoft.com/office/officeart/2018/2/layout/IconVerticalSolidList"/>
    <dgm:cxn modelId="{8A964BDC-EE7E-4192-ACD9-BC19AC9397C2}" type="presOf" srcId="{5C34872C-8811-44B1-8BCD-DF7FAEA641D2}" destId="{84DE4944-8ED1-440A-8044-7D8E7AC57D0F}" srcOrd="0" destOrd="0" presId="urn:microsoft.com/office/officeart/2018/2/layout/IconVerticalSolidList"/>
    <dgm:cxn modelId="{FD4792A8-5F98-4068-839B-C110F6B08918}" type="presParOf" srcId="{84DE4944-8ED1-440A-8044-7D8E7AC57D0F}" destId="{66757294-C76A-40B1-A935-6647C2525605}" srcOrd="0" destOrd="0" presId="urn:microsoft.com/office/officeart/2018/2/layout/IconVerticalSolidList"/>
    <dgm:cxn modelId="{2A612338-BAC2-4C58-A145-07A485FBF94D}" type="presParOf" srcId="{66757294-C76A-40B1-A935-6647C2525605}" destId="{1D02A212-2448-4CB7-8CF7-24B6011053E5}" srcOrd="0" destOrd="0" presId="urn:microsoft.com/office/officeart/2018/2/layout/IconVerticalSolidList"/>
    <dgm:cxn modelId="{425E5083-D883-4753-A3B0-2710A3FCFE26}" type="presParOf" srcId="{66757294-C76A-40B1-A935-6647C2525605}" destId="{582A2E70-B025-46DF-BF0C-478E93AC84E7}" srcOrd="1" destOrd="0" presId="urn:microsoft.com/office/officeart/2018/2/layout/IconVerticalSolidList"/>
    <dgm:cxn modelId="{99A35207-C929-4DE7-9AC2-38F589F40371}" type="presParOf" srcId="{66757294-C76A-40B1-A935-6647C2525605}" destId="{97D395B7-88B5-4031-A521-F2A1793AFBEC}" srcOrd="2" destOrd="0" presId="urn:microsoft.com/office/officeart/2018/2/layout/IconVerticalSolidList"/>
    <dgm:cxn modelId="{469AAED2-EE55-495D-B802-29CE559EA667}" type="presParOf" srcId="{66757294-C76A-40B1-A935-6647C2525605}" destId="{4F88DED6-227C-475A-802B-089BDAFE1479}" srcOrd="3" destOrd="0" presId="urn:microsoft.com/office/officeart/2018/2/layout/IconVerticalSolidList"/>
    <dgm:cxn modelId="{1DB61F27-23BF-4B50-A00C-BF05135D9E42}" type="presParOf" srcId="{84DE4944-8ED1-440A-8044-7D8E7AC57D0F}" destId="{AA412EFE-635B-41B1-B6D2-BF47FC5D2DE4}" srcOrd="1" destOrd="0" presId="urn:microsoft.com/office/officeart/2018/2/layout/IconVerticalSolidList"/>
    <dgm:cxn modelId="{96F98668-1E7E-4F49-978E-0B6027095515}" type="presParOf" srcId="{84DE4944-8ED1-440A-8044-7D8E7AC57D0F}" destId="{1E53FFD4-2BC5-4F6C-A792-830B77D40C68}" srcOrd="2" destOrd="0" presId="urn:microsoft.com/office/officeart/2018/2/layout/IconVerticalSolidList"/>
    <dgm:cxn modelId="{81F9C9C0-8B19-4FB2-B4AD-2583E0CA2083}" type="presParOf" srcId="{1E53FFD4-2BC5-4F6C-A792-830B77D40C68}" destId="{E2508C7D-8DCB-43C6-AFBD-8987B21BC03B}" srcOrd="0" destOrd="0" presId="urn:microsoft.com/office/officeart/2018/2/layout/IconVerticalSolidList"/>
    <dgm:cxn modelId="{E188ACD7-604C-44AA-B541-E9F7A3211DDE}" type="presParOf" srcId="{1E53FFD4-2BC5-4F6C-A792-830B77D40C68}" destId="{2254A15D-6E54-41E4-B87C-18F712F9B14B}" srcOrd="1" destOrd="0" presId="urn:microsoft.com/office/officeart/2018/2/layout/IconVerticalSolidList"/>
    <dgm:cxn modelId="{71565B98-7E94-4B0F-8283-D18B0095D1BB}" type="presParOf" srcId="{1E53FFD4-2BC5-4F6C-A792-830B77D40C68}" destId="{0FC5A254-46A9-455F-8A1C-B4EEB3BC71E9}" srcOrd="2" destOrd="0" presId="urn:microsoft.com/office/officeart/2018/2/layout/IconVerticalSolidList"/>
    <dgm:cxn modelId="{28F2C326-9D8F-427E-8EDE-0534DF73D7B9}" type="presParOf" srcId="{1E53FFD4-2BC5-4F6C-A792-830B77D40C68}" destId="{51F6D650-0B2B-45D6-9586-0AF5185BF333}" srcOrd="3" destOrd="0" presId="urn:microsoft.com/office/officeart/2018/2/layout/IconVerticalSolidList"/>
    <dgm:cxn modelId="{8ABA6002-57A0-4C76-8DA1-69396619E2D1}" type="presParOf" srcId="{84DE4944-8ED1-440A-8044-7D8E7AC57D0F}" destId="{B8E051C9-3028-4E36-947F-61A8450B2398}" srcOrd="3" destOrd="0" presId="urn:microsoft.com/office/officeart/2018/2/layout/IconVerticalSolidList"/>
    <dgm:cxn modelId="{BBD18E21-B19D-421A-AE5F-B78349353867}" type="presParOf" srcId="{84DE4944-8ED1-440A-8044-7D8E7AC57D0F}" destId="{CD725C52-260B-4D52-996C-2A47A8E0BB98}" srcOrd="4" destOrd="0" presId="urn:microsoft.com/office/officeart/2018/2/layout/IconVerticalSolidList"/>
    <dgm:cxn modelId="{C7493BC8-EDEC-40ED-BCF3-7473E10943C1}" type="presParOf" srcId="{CD725C52-260B-4D52-996C-2A47A8E0BB98}" destId="{10D22C55-9557-4E96-8C8D-DBE769DCEC05}" srcOrd="0" destOrd="0" presId="urn:microsoft.com/office/officeart/2018/2/layout/IconVerticalSolidList"/>
    <dgm:cxn modelId="{44659C7B-F29A-48FB-A16A-BED3926217E7}" type="presParOf" srcId="{CD725C52-260B-4D52-996C-2A47A8E0BB98}" destId="{FA4FA976-3FE2-413E-ADE8-64793E41CC1A}" srcOrd="1" destOrd="0" presId="urn:microsoft.com/office/officeart/2018/2/layout/IconVerticalSolidList"/>
    <dgm:cxn modelId="{0DC4AD8D-1B1E-4D7B-B536-B99D3A7E7A2F}" type="presParOf" srcId="{CD725C52-260B-4D52-996C-2A47A8E0BB98}" destId="{1669BC79-B4C1-41A4-BF53-2F54800E1EC2}" srcOrd="2" destOrd="0" presId="urn:microsoft.com/office/officeart/2018/2/layout/IconVerticalSolidList"/>
    <dgm:cxn modelId="{BC36B3DF-01E4-49F2-BA1C-E85CCF3B73F8}" type="presParOf" srcId="{CD725C52-260B-4D52-996C-2A47A8E0BB98}" destId="{35907ECD-B02D-42A8-9DBA-4E6E2B3787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2A212-2448-4CB7-8CF7-24B6011053E5}">
      <dsp:nvSpPr>
        <dsp:cNvPr id="0" name=""/>
        <dsp:cNvSpPr/>
      </dsp:nvSpPr>
      <dsp:spPr>
        <a:xfrm>
          <a:off x="0" y="3591"/>
          <a:ext cx="8027633" cy="1580704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A2E70-B025-46DF-BF0C-478E93AC84E7}">
      <dsp:nvSpPr>
        <dsp:cNvPr id="0" name=""/>
        <dsp:cNvSpPr/>
      </dsp:nvSpPr>
      <dsp:spPr>
        <a:xfrm>
          <a:off x="478162" y="359249"/>
          <a:ext cx="870237" cy="8693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8DED6-227C-475A-802B-089BDAFE1479}">
      <dsp:nvSpPr>
        <dsp:cNvPr id="0" name=""/>
        <dsp:cNvSpPr/>
      </dsp:nvSpPr>
      <dsp:spPr>
        <a:xfrm>
          <a:off x="1826562" y="3591"/>
          <a:ext cx="614574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Social media platforms like twitter are excellent platforms for reaching out to prospective candidates and require engaging content with timed delivery for maximum impact. </a:t>
          </a:r>
        </a:p>
      </dsp:txBody>
      <dsp:txXfrm>
        <a:off x="1826562" y="3591"/>
        <a:ext cx="6145745" cy="1679498"/>
      </dsp:txXfrm>
    </dsp:sp>
    <dsp:sp modelId="{E2508C7D-8DCB-43C6-AFBD-8987B21BC03B}">
      <dsp:nvSpPr>
        <dsp:cNvPr id="0" name=""/>
        <dsp:cNvSpPr/>
      </dsp:nvSpPr>
      <dsp:spPr>
        <a:xfrm>
          <a:off x="0" y="2102963"/>
          <a:ext cx="8027633" cy="1580704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4A15D-6E54-41E4-B87C-18F712F9B14B}">
      <dsp:nvSpPr>
        <dsp:cNvPr id="0" name=""/>
        <dsp:cNvSpPr/>
      </dsp:nvSpPr>
      <dsp:spPr>
        <a:xfrm>
          <a:off x="478162" y="2458622"/>
          <a:ext cx="870237" cy="8693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6D650-0B2B-45D6-9586-0AF5185BF333}">
      <dsp:nvSpPr>
        <dsp:cNvPr id="0" name=""/>
        <dsp:cNvSpPr/>
      </dsp:nvSpPr>
      <dsp:spPr>
        <a:xfrm>
          <a:off x="1826562" y="2102963"/>
          <a:ext cx="614574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analyzed the profiles of several key </a:t>
          </a:r>
          <a:r>
            <a:rPr lang="en-US" sz="2000" i="1" kern="1200" dirty="0" err="1"/>
            <a:t>Twitterers</a:t>
          </a:r>
          <a:r>
            <a:rPr lang="en-US" sz="2000" i="1" kern="1200" dirty="0"/>
            <a:t> </a:t>
          </a:r>
          <a:r>
            <a:rPr lang="en-US" sz="2000" kern="1200" dirty="0"/>
            <a:t>to model a scheme that can improve reach to the vast users of twitter, and attract candidates with higher potential. </a:t>
          </a:r>
        </a:p>
      </dsp:txBody>
      <dsp:txXfrm>
        <a:off x="1826562" y="2102963"/>
        <a:ext cx="6145745" cy="1679498"/>
      </dsp:txXfrm>
    </dsp:sp>
    <dsp:sp modelId="{10D22C55-9557-4E96-8C8D-DBE769DCEC05}">
      <dsp:nvSpPr>
        <dsp:cNvPr id="0" name=""/>
        <dsp:cNvSpPr/>
      </dsp:nvSpPr>
      <dsp:spPr>
        <a:xfrm>
          <a:off x="0" y="4202336"/>
          <a:ext cx="8027633" cy="1580704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A976-3FE2-413E-ADE8-64793E41CC1A}">
      <dsp:nvSpPr>
        <dsp:cNvPr id="0" name=""/>
        <dsp:cNvSpPr/>
      </dsp:nvSpPr>
      <dsp:spPr>
        <a:xfrm>
          <a:off x="478630" y="4557994"/>
          <a:ext cx="870237" cy="8693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07ECD-B02D-42A8-9DBA-4E6E2B3787C4}">
      <dsp:nvSpPr>
        <dsp:cNvPr id="0" name=""/>
        <dsp:cNvSpPr/>
      </dsp:nvSpPr>
      <dsp:spPr>
        <a:xfrm>
          <a:off x="1827497" y="4202336"/>
          <a:ext cx="6085916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key recommendations to improve social media outreach were specified. The main factors that determine reach are </a:t>
          </a:r>
          <a:r>
            <a:rPr lang="en-US" sz="2000" i="1" kern="1200" dirty="0"/>
            <a:t>Time, Content length </a:t>
          </a:r>
          <a:r>
            <a:rPr lang="en-US" sz="2000" i="0" kern="1200" dirty="0"/>
            <a:t>and </a:t>
          </a:r>
          <a:r>
            <a:rPr lang="en-US" sz="2000" i="1" kern="1200" dirty="0"/>
            <a:t>Originality. </a:t>
          </a:r>
          <a:r>
            <a:rPr lang="en-US" sz="2000" i="0" kern="1200" dirty="0"/>
            <a:t>These factors are explored in this presentation</a:t>
          </a:r>
          <a:endParaRPr lang="en-US" sz="2000" kern="1200" dirty="0"/>
        </a:p>
      </dsp:txBody>
      <dsp:txXfrm>
        <a:off x="1827497" y="4202336"/>
        <a:ext cx="6085916" cy="167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8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9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8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7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docs/tweets/data-dictionary/overview/tweet-ob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F498-E973-41A6-8AAC-A1491E966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Feed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1406A-A9F2-41E6-8DB0-6783C8EF5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Srihari Seshadri</a:t>
            </a:r>
          </a:p>
        </p:txBody>
      </p:sp>
    </p:spTree>
    <p:extLst>
      <p:ext uri="{BB962C8B-B14F-4D97-AF65-F5344CB8AC3E}">
        <p14:creationId xmlns:p14="http://schemas.microsoft.com/office/powerpoint/2010/main" val="26853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52FA-83C7-4B0A-B7CC-1DF971B4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FDF4-0074-4671-A673-EB74C6E2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three key factors to consider when trying to increase social media presence</a:t>
            </a:r>
          </a:p>
          <a:p>
            <a:r>
              <a:rPr lang="en-US" b="1" dirty="0"/>
              <a:t>When –</a:t>
            </a:r>
            <a:r>
              <a:rPr lang="en-US" dirty="0"/>
              <a:t> There are clear trends visible on when maximum twitter traffic is generated at a given time. The Beginning of </a:t>
            </a:r>
            <a:r>
              <a:rPr lang="en-US" i="1" dirty="0"/>
              <a:t>Fall season </a:t>
            </a:r>
            <a:r>
              <a:rPr lang="en-US" dirty="0"/>
              <a:t>has been observed to contain the most amount of traffic. Likewise, </a:t>
            </a:r>
            <a:r>
              <a:rPr lang="en-US" b="1" i="1" dirty="0"/>
              <a:t>Mondays</a:t>
            </a:r>
            <a:r>
              <a:rPr lang="en-US" dirty="0"/>
              <a:t> within a week also have the most traffic.</a:t>
            </a:r>
          </a:p>
          <a:p>
            <a:r>
              <a:rPr lang="en-US" b="1" dirty="0"/>
              <a:t>Content – </a:t>
            </a:r>
            <a:r>
              <a:rPr lang="en-US" dirty="0"/>
              <a:t>Duplicated tweets do not add value. Having novel content can play a key role. Universities such as </a:t>
            </a:r>
            <a:r>
              <a:rPr lang="en-US" i="1" dirty="0"/>
              <a:t>Stanford</a:t>
            </a:r>
            <a:r>
              <a:rPr lang="en-US" dirty="0"/>
              <a:t> and </a:t>
            </a:r>
            <a:r>
              <a:rPr lang="en-US" i="1" dirty="0" err="1"/>
              <a:t>U.Pennsylvania</a:t>
            </a:r>
            <a:r>
              <a:rPr lang="en-US" i="1" dirty="0"/>
              <a:t> </a:t>
            </a:r>
            <a:r>
              <a:rPr lang="en-US" dirty="0"/>
              <a:t>severely restrict the value of their content by having several tweets that are near-duplicates.</a:t>
            </a:r>
          </a:p>
          <a:p>
            <a:r>
              <a:rPr lang="en-US" b="1" dirty="0"/>
              <a:t>Focus –</a:t>
            </a:r>
            <a:r>
              <a:rPr lang="en-US" dirty="0"/>
              <a:t> Tweeters that consistently keep their content related to the university can help in maintaining focus on reaching out to potential candidates. Having a high ratio of tweets related to the University vs. Other content can have a large impact.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67EE5-199F-4F27-930F-C8BC436849DD}"/>
              </a:ext>
            </a:extLst>
          </p:cNvPr>
          <p:cNvSpPr/>
          <p:nvPr/>
        </p:nvSpPr>
        <p:spPr>
          <a:xfrm>
            <a:off x="266330" y="190501"/>
            <a:ext cx="11387508" cy="1638299"/>
          </a:xfrm>
          <a:prstGeom prst="rect">
            <a:avLst/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2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2F46-29E3-4C4A-B3A7-E2CD378C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234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ED426E-98A7-482C-8896-97FFE0A2DB58}"/>
              </a:ext>
            </a:extLst>
          </p:cNvPr>
          <p:cNvSpPr/>
          <p:nvPr/>
        </p:nvSpPr>
        <p:spPr>
          <a:xfrm>
            <a:off x="228600" y="228600"/>
            <a:ext cx="3416158" cy="6477000"/>
          </a:xfrm>
          <a:prstGeom prst="rect">
            <a:avLst/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C1BA0-AB51-43DE-8B4B-687CE370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1650"/>
            <a:ext cx="2819400" cy="1768812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7F2AF7-2281-4F54-BB10-EA4FABFCF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232115"/>
              </p:ext>
            </p:extLst>
          </p:nvPr>
        </p:nvGraphicFramePr>
        <p:xfrm>
          <a:off x="3630967" y="470924"/>
          <a:ext cx="802763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3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88F58A-25C0-4F0F-9939-A432209D3FAE}"/>
              </a:ext>
            </a:extLst>
          </p:cNvPr>
          <p:cNvSpPr/>
          <p:nvPr/>
        </p:nvSpPr>
        <p:spPr>
          <a:xfrm>
            <a:off x="228600" y="228600"/>
            <a:ext cx="3416158" cy="6477000"/>
          </a:xfrm>
          <a:prstGeom prst="rect">
            <a:avLst/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C1BA0-AB51-43DE-8B4B-687CE370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69" y="609600"/>
            <a:ext cx="2362200" cy="1616412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FAAC-6A8A-47CC-BF4D-318948F32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604837"/>
            <a:ext cx="7467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Twitter data can be scraped using the twitter API released to the public. It is a comprehensive data structure that contains several key features used for this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Tweet (text)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Hashtags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User info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Re-tweet flags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Original tweet (if this is a retweet)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Original tweet user info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Location information</a:t>
            </a:r>
          </a:p>
          <a:p>
            <a:pPr lvl="0"/>
            <a:endParaRPr lang="en-US" dirty="0"/>
          </a:p>
          <a:p>
            <a:pPr marL="0" indent="0">
              <a:buNone/>
            </a:pPr>
            <a:r>
              <a:rPr lang="en-US" dirty="0"/>
              <a:t>A full list of all available features can be 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1BA0-AB51-43DE-8B4B-687CE370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756635"/>
            <a:ext cx="3390899" cy="11430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369D34-CB6B-4CDC-B568-AB913C62F071}"/>
              </a:ext>
            </a:extLst>
          </p:cNvPr>
          <p:cNvGrpSpPr/>
          <p:nvPr/>
        </p:nvGrpSpPr>
        <p:grpSpPr>
          <a:xfrm>
            <a:off x="5829301" y="2234113"/>
            <a:ext cx="1485900" cy="4166687"/>
            <a:chOff x="4724400" y="2157913"/>
            <a:chExt cx="1485900" cy="4166687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B5AEA3-2430-430F-8099-C6F0BD84C46C}"/>
                </a:ext>
              </a:extLst>
            </p:cNvPr>
            <p:cNvGrpSpPr/>
            <p:nvPr/>
          </p:nvGrpSpPr>
          <p:grpSpPr>
            <a:xfrm>
              <a:off x="4724400" y="2362200"/>
              <a:ext cx="1371600" cy="3962400"/>
              <a:chOff x="4724400" y="2362200"/>
              <a:chExt cx="1371600" cy="3962400"/>
            </a:xfrm>
            <a:grp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2287D8-BA20-4AB8-BB17-0126E28376EB}"/>
                  </a:ext>
                </a:extLst>
              </p:cNvPr>
              <p:cNvSpPr/>
              <p:nvPr/>
            </p:nvSpPr>
            <p:spPr>
              <a:xfrm>
                <a:off x="4724400" y="2362200"/>
                <a:ext cx="228600" cy="3276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27783F-9E0B-4A52-AB6B-862F4E8D3F67}"/>
                  </a:ext>
                </a:extLst>
              </p:cNvPr>
              <p:cNvSpPr/>
              <p:nvPr/>
            </p:nvSpPr>
            <p:spPr>
              <a:xfrm>
                <a:off x="5867400" y="2818198"/>
                <a:ext cx="228600" cy="27444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E448D80A-2378-41FB-ABFB-29F676DF0673}"/>
                  </a:ext>
                </a:extLst>
              </p:cNvPr>
              <p:cNvSpPr/>
              <p:nvPr/>
            </p:nvSpPr>
            <p:spPr>
              <a:xfrm rot="10800000">
                <a:off x="4724400" y="4724400"/>
                <a:ext cx="1371600" cy="1600200"/>
              </a:xfrm>
              <a:prstGeom prst="blockArc">
                <a:avLst>
                  <a:gd name="adj1" fmla="val 10800000"/>
                  <a:gd name="adj2" fmla="val 66258"/>
                  <a:gd name="adj3" fmla="val 1657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3943CD6C-02A9-428E-926B-43226D1D9B49}"/>
                </a:ext>
              </a:extLst>
            </p:cNvPr>
            <p:cNvSpPr/>
            <p:nvPr/>
          </p:nvSpPr>
          <p:spPr>
            <a:xfrm rot="10800000">
              <a:off x="5753100" y="2157913"/>
              <a:ext cx="457200" cy="6858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980A387-8474-4445-9ACF-F233D116EB4F}"/>
              </a:ext>
            </a:extLst>
          </p:cNvPr>
          <p:cNvSpPr/>
          <p:nvPr/>
        </p:nvSpPr>
        <p:spPr>
          <a:xfrm>
            <a:off x="5829300" y="2894398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409989A-5B4F-4A45-84C6-606DC1E26505}"/>
              </a:ext>
            </a:extLst>
          </p:cNvPr>
          <p:cNvSpPr/>
          <p:nvPr/>
        </p:nvSpPr>
        <p:spPr>
          <a:xfrm>
            <a:off x="5829300" y="4851000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628929F-12E1-486C-915F-C28599D84173}"/>
              </a:ext>
            </a:extLst>
          </p:cNvPr>
          <p:cNvSpPr/>
          <p:nvPr/>
        </p:nvSpPr>
        <p:spPr>
          <a:xfrm>
            <a:off x="6972301" y="4908059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198658B-0CD1-4B49-AABA-3FCFBEA1C5F6}"/>
              </a:ext>
            </a:extLst>
          </p:cNvPr>
          <p:cNvSpPr/>
          <p:nvPr/>
        </p:nvSpPr>
        <p:spPr>
          <a:xfrm>
            <a:off x="6972301" y="2817638"/>
            <a:ext cx="228600" cy="2286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D0BD63-0014-41DB-A8E0-BC81DCFBF7B4}"/>
              </a:ext>
            </a:extLst>
          </p:cNvPr>
          <p:cNvSpPr txBox="1"/>
          <p:nvPr/>
        </p:nvSpPr>
        <p:spPr>
          <a:xfrm>
            <a:off x="2209800" y="2711934"/>
            <a:ext cx="339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Tweets were continuously scraped from the web using Twitter API.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086DFA-E3FD-42D2-A595-F2A0C9BF865F}"/>
              </a:ext>
            </a:extLst>
          </p:cNvPr>
          <p:cNvSpPr txBox="1"/>
          <p:nvPr/>
        </p:nvSpPr>
        <p:spPr>
          <a:xfrm>
            <a:off x="2247901" y="4400371"/>
            <a:ext cx="3390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Hashtags were used as the primary filter for selected competitive universities with significant social media presence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C0F47-3D2A-4A07-B2B5-734FFEA38EF5}"/>
              </a:ext>
            </a:extLst>
          </p:cNvPr>
          <p:cNvSpPr txBox="1"/>
          <p:nvPr/>
        </p:nvSpPr>
        <p:spPr>
          <a:xfrm>
            <a:off x="7581901" y="4422195"/>
            <a:ext cx="3390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Patterns relating to frequency, content and volume of tweets were analyzed for chosen universities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6366EC-FF7C-496F-9377-91D88D9241A2}"/>
              </a:ext>
            </a:extLst>
          </p:cNvPr>
          <p:cNvSpPr txBox="1"/>
          <p:nvPr/>
        </p:nvSpPr>
        <p:spPr>
          <a:xfrm>
            <a:off x="7581900" y="2331773"/>
            <a:ext cx="3390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Characteristics of key users such as timing, geographical location, content and frequency were studied to generate insights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10A7EF-471D-466F-A50F-33FD5DAD2CEA}"/>
              </a:ext>
            </a:extLst>
          </p:cNvPr>
          <p:cNvSpPr/>
          <p:nvPr/>
        </p:nvSpPr>
        <p:spPr>
          <a:xfrm>
            <a:off x="266330" y="342901"/>
            <a:ext cx="11387508" cy="1638299"/>
          </a:xfrm>
          <a:prstGeom prst="rect">
            <a:avLst/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635195-16C3-4A73-9E19-91E6C66EC2D9}"/>
              </a:ext>
            </a:extLst>
          </p:cNvPr>
          <p:cNvSpPr/>
          <p:nvPr/>
        </p:nvSpPr>
        <p:spPr>
          <a:xfrm>
            <a:off x="228600" y="228600"/>
            <a:ext cx="3416158" cy="6477000"/>
          </a:xfrm>
          <a:prstGeom prst="rect">
            <a:avLst/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712D0-6BD7-4D33-A493-D6939352A1FA}"/>
              </a:ext>
            </a:extLst>
          </p:cNvPr>
          <p:cNvSpPr txBox="1"/>
          <p:nvPr/>
        </p:nvSpPr>
        <p:spPr>
          <a:xfrm>
            <a:off x="232300" y="2638044"/>
            <a:ext cx="3363974" cy="34156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2EC78-96F0-4047-88E0-0A0AF92D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75451"/>
            <a:ext cx="4594412" cy="3124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2F9E076-4017-4E71-93BD-CDB18A16D740}"/>
              </a:ext>
            </a:extLst>
          </p:cNvPr>
          <p:cNvSpPr txBox="1">
            <a:spLocks/>
          </p:cNvSpPr>
          <p:nvPr/>
        </p:nvSpPr>
        <p:spPr>
          <a:xfrm>
            <a:off x="762000" y="501650"/>
            <a:ext cx="2819400" cy="1768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Tweet Volume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7634FF-D90F-406F-B0DF-2183FAB9842A}"/>
              </a:ext>
            </a:extLst>
          </p:cNvPr>
          <p:cNvSpPr/>
          <p:nvPr/>
        </p:nvSpPr>
        <p:spPr>
          <a:xfrm>
            <a:off x="3909024" y="647978"/>
            <a:ext cx="3329976" cy="2163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Stanford</a:t>
            </a:r>
            <a:r>
              <a:rPr lang="en-US" dirty="0"/>
              <a:t> has had the highest number of tweets in the last 2 years, followed by </a:t>
            </a:r>
            <a:r>
              <a:rPr lang="en-US" b="1" dirty="0"/>
              <a:t>Northwestern University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dirty="0"/>
            </a:br>
            <a:r>
              <a:rPr lang="en-US" b="1" dirty="0"/>
              <a:t>University of Illinois, Chicago </a:t>
            </a:r>
            <a:r>
              <a:rPr lang="en-US" dirty="0"/>
              <a:t>and </a:t>
            </a:r>
            <a:r>
              <a:rPr lang="en-US" b="1" dirty="0"/>
              <a:t>University of Chicago </a:t>
            </a:r>
            <a:r>
              <a:rPr lang="en-US" dirty="0"/>
              <a:t>are very close in volume activity.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9A31F-7927-442B-AD08-0BE8FCDEDA16}"/>
              </a:ext>
            </a:extLst>
          </p:cNvPr>
          <p:cNvSpPr/>
          <p:nvPr/>
        </p:nvSpPr>
        <p:spPr>
          <a:xfrm>
            <a:off x="3931063" y="3772178"/>
            <a:ext cx="3329976" cy="224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Most tweets have a similar distribution in terms of number of characters (length).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Northwestern University</a:t>
            </a:r>
            <a:r>
              <a:rPr lang="en-US" dirty="0"/>
              <a:t> is the outlier in terms of having a bi-model distribution, with more emphasis on shorter tweets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49D9E2-E701-40ED-98BE-A53B3150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620598"/>
            <a:ext cx="4594412" cy="284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8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831925-2880-483E-A835-A93FB9C37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5"/>
          <a:stretch/>
        </p:blipFill>
        <p:spPr>
          <a:xfrm>
            <a:off x="7557323" y="762000"/>
            <a:ext cx="3833009" cy="24757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2F4C9B-E2CB-4A5D-AFBF-8E23B9F04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896" y="463480"/>
            <a:ext cx="3440078" cy="19740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2D654A-5252-483E-A09A-29C712DD6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301" y="4609472"/>
            <a:ext cx="3105714" cy="1909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4F9059-DD76-4A20-A761-F7758C827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640" y="2514600"/>
            <a:ext cx="3034985" cy="19804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2AB4BC-1CC4-4EF3-A57C-144F8321AEC2}"/>
              </a:ext>
            </a:extLst>
          </p:cNvPr>
          <p:cNvSpPr/>
          <p:nvPr/>
        </p:nvSpPr>
        <p:spPr>
          <a:xfrm>
            <a:off x="228600" y="228600"/>
            <a:ext cx="3416158" cy="6477000"/>
          </a:xfrm>
          <a:prstGeom prst="rect">
            <a:avLst/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6695D-3C2E-4D4B-9FF8-90CAA8C0A582}"/>
              </a:ext>
            </a:extLst>
          </p:cNvPr>
          <p:cNvSpPr txBox="1"/>
          <p:nvPr/>
        </p:nvSpPr>
        <p:spPr>
          <a:xfrm>
            <a:off x="228601" y="2638044"/>
            <a:ext cx="3363974" cy="34156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UC, Stanford and UIC have similar patterns with respect to location, i.e., they have a large bias towards a single location.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University of Pennsylvania and Northwestern have a large spread across several cities and suburbs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0E3B8-84E9-45EB-BC47-CEB541DDD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323" y="3504828"/>
            <a:ext cx="3858598" cy="247579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2A1D025-022D-4CC3-B82A-405DD9E66A81}"/>
              </a:ext>
            </a:extLst>
          </p:cNvPr>
          <p:cNvSpPr txBox="1">
            <a:spLocks/>
          </p:cNvSpPr>
          <p:nvPr/>
        </p:nvSpPr>
        <p:spPr>
          <a:xfrm>
            <a:off x="756862" y="533400"/>
            <a:ext cx="2976938" cy="161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Geographical analysis</a:t>
            </a:r>
          </a:p>
        </p:txBody>
      </p:sp>
    </p:spTree>
    <p:extLst>
      <p:ext uri="{BB962C8B-B14F-4D97-AF65-F5344CB8AC3E}">
        <p14:creationId xmlns:p14="http://schemas.microsoft.com/office/powerpoint/2010/main" val="24553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5F8C1-9BD1-437E-BB98-F387C5EA4E0A}"/>
              </a:ext>
            </a:extLst>
          </p:cNvPr>
          <p:cNvSpPr/>
          <p:nvPr/>
        </p:nvSpPr>
        <p:spPr>
          <a:xfrm>
            <a:off x="228600" y="228600"/>
            <a:ext cx="3416158" cy="6477000"/>
          </a:xfrm>
          <a:prstGeom prst="rect">
            <a:avLst/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1F8F1-5E39-4847-8316-56CD428E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92" y="990213"/>
            <a:ext cx="2840266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Tweets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C55D3-BE00-4C4D-A9B5-07E1F2A7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1066800"/>
            <a:ext cx="3575955" cy="2984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60AEE-30B2-4D41-9A5E-03C4619AE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002323"/>
            <a:ext cx="3607859" cy="30492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1D1520-1258-41CE-8438-B4D03F05FD4C}"/>
              </a:ext>
            </a:extLst>
          </p:cNvPr>
          <p:cNvSpPr/>
          <p:nvPr/>
        </p:nvSpPr>
        <p:spPr>
          <a:xfrm>
            <a:off x="7924800" y="4147517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we have a closer look at a weekly level, </a:t>
            </a:r>
            <a:r>
              <a:rPr lang="en-US" b="1" dirty="0"/>
              <a:t>Monday</a:t>
            </a:r>
            <a:r>
              <a:rPr lang="en-US" dirty="0"/>
              <a:t> seems to generate the most traffic, with Tuesday having the least.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1B108-E9F3-4B86-B601-70DF3CBE5CFF}"/>
              </a:ext>
            </a:extLst>
          </p:cNvPr>
          <p:cNvSpPr/>
          <p:nvPr/>
        </p:nvSpPr>
        <p:spPr>
          <a:xfrm>
            <a:off x="3886200" y="4147517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significant traffic during the </a:t>
            </a:r>
            <a:r>
              <a:rPr lang="en-US" b="1" dirty="0"/>
              <a:t>beginning of Fall </a:t>
            </a:r>
            <a:r>
              <a:rPr lang="en-US" dirty="0"/>
              <a:t>season across a year, and a significant dip at the beginning of Spring.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could correspond to the beginning of university classes and Spring break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42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F8F1-5E39-4847-8316-56CD428E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92" y="982662"/>
            <a:ext cx="2548308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Message uniqueness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548A5-565F-4D3D-AEFA-93F4F9FA8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87933"/>
            <a:ext cx="6000750" cy="35042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6E731C-DED6-4FCA-B775-E191743F2D51}"/>
              </a:ext>
            </a:extLst>
          </p:cNvPr>
          <p:cNvSpPr/>
          <p:nvPr/>
        </p:nvSpPr>
        <p:spPr>
          <a:xfrm>
            <a:off x="228600" y="228600"/>
            <a:ext cx="3416158" cy="6477000"/>
          </a:xfrm>
          <a:prstGeom prst="rect">
            <a:avLst/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BA4902-8AD7-4FE2-84FE-120C6A5A856F}"/>
              </a:ext>
            </a:extLst>
          </p:cNvPr>
          <p:cNvSpPr/>
          <p:nvPr/>
        </p:nvSpPr>
        <p:spPr>
          <a:xfrm>
            <a:off x="4419600" y="3922138"/>
            <a:ext cx="6781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 re-tweet redundancy was filtered out, the study for uniqueness in content of the tweets for each university was assessed as well.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Stanford</a:t>
            </a:r>
            <a:r>
              <a:rPr lang="en-US" dirty="0"/>
              <a:t> had the maximum number of tweets that were nearly replicas followed by </a:t>
            </a:r>
            <a:r>
              <a:rPr lang="en-US" b="1" dirty="0"/>
              <a:t>University of Pennsylvania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The University of Chicago </a:t>
            </a:r>
            <a:r>
              <a:rPr lang="en-US" dirty="0"/>
              <a:t>and the </a:t>
            </a:r>
            <a:r>
              <a:rPr lang="en-US" b="1" dirty="0"/>
              <a:t>University of Illinois, Chicago</a:t>
            </a:r>
            <a:r>
              <a:rPr lang="en-US" dirty="0"/>
              <a:t>, proved to have the least number of duplicated tweets in their social media.</a:t>
            </a:r>
          </a:p>
        </p:txBody>
      </p:sp>
    </p:spTree>
    <p:extLst>
      <p:ext uri="{BB962C8B-B14F-4D97-AF65-F5344CB8AC3E}">
        <p14:creationId xmlns:p14="http://schemas.microsoft.com/office/powerpoint/2010/main" val="22652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79CB5D-BE75-4E80-BE21-5EDED5E5CFB5}"/>
              </a:ext>
            </a:extLst>
          </p:cNvPr>
          <p:cNvSpPr/>
          <p:nvPr/>
        </p:nvSpPr>
        <p:spPr>
          <a:xfrm>
            <a:off x="266330" y="190501"/>
            <a:ext cx="11387508" cy="1638299"/>
          </a:xfrm>
          <a:prstGeom prst="rect">
            <a:avLst/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252FA-83C7-4B0A-B7CC-1DF971B4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38" y="826943"/>
            <a:ext cx="11387508" cy="774570"/>
          </a:xfrm>
        </p:spPr>
        <p:txBody>
          <a:bodyPr>
            <a:normAutofit/>
          </a:bodyPr>
          <a:lstStyle/>
          <a:p>
            <a:r>
              <a:rPr lang="en-US" dirty="0"/>
              <a:t>Author identification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0615A-9FA0-40EB-B7FB-538C8B3A1D7B}"/>
              </a:ext>
            </a:extLst>
          </p:cNvPr>
          <p:cNvSpPr txBox="1"/>
          <p:nvPr/>
        </p:nvSpPr>
        <p:spPr>
          <a:xfrm>
            <a:off x="524892" y="1788877"/>
            <a:ext cx="5110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Key profiles were identified cross-university. </a:t>
            </a:r>
          </a:p>
          <a:p>
            <a:r>
              <a:rPr lang="en-US" dirty="0"/>
              <a:t>These users were observed on their volume of tweets and how often do they tweet on their respective universities.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D7020-83AD-446E-9E2B-3AE33D50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997698"/>
            <a:ext cx="4495800" cy="35555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A9D289-7EAF-49BF-B375-A2E78DCEDB8A}"/>
              </a:ext>
            </a:extLst>
          </p:cNvPr>
          <p:cNvSpPr/>
          <p:nvPr/>
        </p:nvSpPr>
        <p:spPr>
          <a:xfrm>
            <a:off x="5964523" y="1774977"/>
            <a:ext cx="5617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Northwestern Spyder </a:t>
            </a:r>
            <a:r>
              <a:rPr lang="en-US" dirty="0"/>
              <a:t>and</a:t>
            </a:r>
            <a:r>
              <a:rPr lang="en-US" b="1" dirty="0"/>
              <a:t> Stanford Spyder </a:t>
            </a:r>
            <a:r>
              <a:rPr lang="en-US" dirty="0"/>
              <a:t>for Northwestern &amp; Stanford University respectively lead with the most number tweets overall.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36A9EB-A496-443E-877F-D8EAF2567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2" t="1982"/>
          <a:stretch/>
        </p:blipFill>
        <p:spPr>
          <a:xfrm>
            <a:off x="6019800" y="2999390"/>
            <a:ext cx="4535275" cy="358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7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143</TotalTime>
  <Words>591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Tw Cen MT</vt:lpstr>
      <vt:lpstr>Tw Cen MT Condensed</vt:lpstr>
      <vt:lpstr>Wingdings</vt:lpstr>
      <vt:lpstr>Wingdings 3</vt:lpstr>
      <vt:lpstr>Integral</vt:lpstr>
      <vt:lpstr>Twitter Feed analysis</vt:lpstr>
      <vt:lpstr>Executive Summary</vt:lpstr>
      <vt:lpstr>Data Overview</vt:lpstr>
      <vt:lpstr>Methodology</vt:lpstr>
      <vt:lpstr>PowerPoint Presentation</vt:lpstr>
      <vt:lpstr>PowerPoint Presentation</vt:lpstr>
      <vt:lpstr>Tweets over time</vt:lpstr>
      <vt:lpstr>Message uniqueness</vt:lpstr>
      <vt:lpstr>Author identification</vt:lpstr>
      <vt:lpstr>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Feed analysis</dc:title>
  <dc:creator>Srihari Seshadri</dc:creator>
  <cp:lastModifiedBy>Srihari Seshadri</cp:lastModifiedBy>
  <cp:revision>62</cp:revision>
  <dcterms:created xsi:type="dcterms:W3CDTF">2019-03-24T00:41:48Z</dcterms:created>
  <dcterms:modified xsi:type="dcterms:W3CDTF">2019-03-24T04:22:27Z</dcterms:modified>
</cp:coreProperties>
</file>