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79" r:id="rId4"/>
    <p:sldId id="343" r:id="rId5"/>
    <p:sldId id="381" r:id="rId6"/>
    <p:sldId id="345" r:id="rId7"/>
    <p:sldId id="423" r:id="rId8"/>
    <p:sldId id="346" r:id="rId9"/>
    <p:sldId id="424" r:id="rId1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8/29/2018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1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6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8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0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9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" y="1282536"/>
            <a:ext cx="12189302" cy="2855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029" y="1610551"/>
            <a:ext cx="8098971" cy="1885206"/>
          </a:xfrm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MSCA 31008</a:t>
            </a: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Boot Camp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1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6124"/>
            <a:ext cx="10515600" cy="5250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Sampling</a:t>
            </a:r>
          </a:p>
          <a:p>
            <a:pPr marL="0" indent="0">
              <a:buNone/>
            </a:pPr>
            <a:r>
              <a:rPr lang="en-US" dirty="0"/>
              <a:t>Scales</a:t>
            </a:r>
          </a:p>
          <a:p>
            <a:pPr marL="0" indent="0">
              <a:buNone/>
            </a:pPr>
            <a:r>
              <a:rPr lang="en-US" dirty="0"/>
              <a:t>Summation Notation</a:t>
            </a:r>
          </a:p>
          <a:p>
            <a:pPr marL="0" indent="0">
              <a:buNone/>
            </a:pPr>
            <a:r>
              <a:rPr lang="en-US" dirty="0"/>
              <a:t>Logs</a:t>
            </a:r>
          </a:p>
          <a:p>
            <a:pPr marL="0" indent="0">
              <a:buNone/>
            </a:pPr>
            <a:r>
              <a:rPr lang="en-US" dirty="0"/>
              <a:t>Central Tendency</a:t>
            </a:r>
          </a:p>
          <a:p>
            <a:pPr marL="0" indent="0">
              <a:buNone/>
            </a:pPr>
            <a:r>
              <a:rPr lang="en-US" dirty="0"/>
              <a:t>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3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462"/>
            <a:ext cx="10515600" cy="51805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Random Sampling</a:t>
            </a:r>
          </a:p>
          <a:p>
            <a:pPr lvl="2"/>
            <a:r>
              <a:rPr lang="en-US" dirty="0"/>
              <a:t>All items must have an equal chance of being chosen</a:t>
            </a:r>
          </a:p>
          <a:p>
            <a:pPr lvl="3"/>
            <a:r>
              <a:rPr lang="en-US" dirty="0"/>
              <a:t>Not alphabetical, not every other,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Sample size matters</a:t>
            </a:r>
          </a:p>
          <a:p>
            <a:pPr lvl="3"/>
            <a:r>
              <a:rPr lang="en-US" dirty="0"/>
              <a:t>Needs to be large enough to represent the population</a:t>
            </a:r>
          </a:p>
          <a:p>
            <a:pPr lvl="1"/>
            <a:r>
              <a:rPr lang="en-US" dirty="0"/>
              <a:t>Stratified Sampling</a:t>
            </a:r>
          </a:p>
          <a:p>
            <a:pPr lvl="2"/>
            <a:r>
              <a:rPr lang="en-US" dirty="0"/>
              <a:t>Make the mix of the sample match the mix of the population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47584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Nominal – names and categories</a:t>
            </a:r>
          </a:p>
          <a:p>
            <a:pPr marL="0" indent="0">
              <a:buNone/>
            </a:pPr>
            <a:r>
              <a:rPr lang="en-US" dirty="0"/>
              <a:t>	Gender, color,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Ordinal – these have rank but aren’t proportional to each other</a:t>
            </a:r>
          </a:p>
          <a:p>
            <a:pPr marL="0" indent="0">
              <a:buNone/>
            </a:pPr>
            <a:r>
              <a:rPr lang="en-US" dirty="0"/>
              <a:t>	Pain scales, Very Satisfied vs Very Dissatisfied</a:t>
            </a:r>
          </a:p>
          <a:p>
            <a:pPr marL="0" indent="0">
              <a:buNone/>
            </a:pPr>
            <a:r>
              <a:rPr lang="en-US" dirty="0"/>
              <a:t>Interval – are proportional between steps but no true zero</a:t>
            </a:r>
          </a:p>
          <a:p>
            <a:pPr marL="0" indent="0">
              <a:buNone/>
            </a:pPr>
            <a:r>
              <a:rPr lang="en-US" dirty="0"/>
              <a:t>	Centigrade</a:t>
            </a:r>
          </a:p>
          <a:p>
            <a:pPr marL="0" indent="0">
              <a:buNone/>
            </a:pPr>
            <a:r>
              <a:rPr lang="en-US" dirty="0"/>
              <a:t>Ratio – proportional between the step AND a true zero</a:t>
            </a:r>
          </a:p>
          <a:p>
            <a:pPr marL="0" indent="0">
              <a:buNone/>
            </a:pPr>
            <a:r>
              <a:rPr lang="en-US" dirty="0"/>
              <a:t>	Kelvin, weight, length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Continuous – all values are equally likely 7 is as probable as 4.3245669.</a:t>
            </a:r>
          </a:p>
          <a:p>
            <a:pPr marL="0" indent="0">
              <a:buNone/>
            </a:pPr>
            <a:r>
              <a:rPr lang="en-US" dirty="0"/>
              <a:t>Discrete – only whole values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Summation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5039"/>
                <a:ext cx="10515600" cy="4751924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3600" b="0" dirty="0"/>
                  <a:t> X = X</a:t>
                </a:r>
                <a:r>
                  <a:rPr lang="en-US" sz="3600" b="0" baseline="-25000" dirty="0"/>
                  <a:t>1</a:t>
                </a:r>
                <a:r>
                  <a:rPr lang="en-US" sz="3600" b="0" dirty="0"/>
                  <a:t> + X</a:t>
                </a:r>
                <a:r>
                  <a:rPr lang="en-US" sz="3600" b="0" baseline="-25000" dirty="0"/>
                  <a:t>2</a:t>
                </a:r>
                <a:r>
                  <a:rPr lang="en-US" sz="3600" b="0" dirty="0"/>
                  <a:t> + … + </a:t>
                </a:r>
                <a:r>
                  <a:rPr lang="en-US" sz="3600" b="0" dirty="0" err="1"/>
                  <a:t>X</a:t>
                </a:r>
                <a:r>
                  <a:rPr lang="en-US" sz="3600" b="0" baseline="-25000" dirty="0" err="1"/>
                  <a:t>n</a:t>
                </a:r>
                <a:endParaRPr lang="en-US" sz="3600" b="0" baseline="-25000" dirty="0"/>
              </a:p>
              <a:p>
                <a:pPr marL="457200" lvl="1" indent="0">
                  <a:buNone/>
                </a:pPr>
                <a:endParaRPr lang="en-US" sz="3600" b="0" baseline="-25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3600" dirty="0"/>
                  <a:t> X</a:t>
                </a:r>
                <a:r>
                  <a:rPr lang="en-US" sz="3600" baseline="30000" dirty="0"/>
                  <a:t>2</a:t>
                </a:r>
                <a:r>
                  <a:rPr lang="en-US" sz="3600" dirty="0"/>
                  <a:t> = X</a:t>
                </a:r>
                <a:r>
                  <a:rPr lang="en-US" sz="3600" baseline="-25000" dirty="0"/>
                  <a:t>1</a:t>
                </a:r>
                <a:r>
                  <a:rPr lang="en-US" sz="3600" baseline="30000" dirty="0"/>
                  <a:t>2</a:t>
                </a:r>
                <a:r>
                  <a:rPr lang="en-US" sz="3600" dirty="0"/>
                  <a:t> + X</a:t>
                </a:r>
                <a:r>
                  <a:rPr lang="en-US" sz="3600" baseline="-25000" dirty="0"/>
                  <a:t>2</a:t>
                </a:r>
                <a:r>
                  <a:rPr lang="en-US" sz="3600" baseline="30000" dirty="0"/>
                  <a:t>2</a:t>
                </a:r>
                <a:r>
                  <a:rPr lang="en-US" sz="3600" dirty="0"/>
                  <a:t> + … + X</a:t>
                </a:r>
                <a:r>
                  <a:rPr lang="en-US" sz="3600" baseline="-25000" dirty="0"/>
                  <a:t>n</a:t>
                </a:r>
                <a:r>
                  <a:rPr lang="en-US" sz="3600" baseline="30000" dirty="0"/>
                  <a:t>2</a:t>
                </a:r>
              </a:p>
              <a:p>
                <a:pPr marL="457200" lvl="1" indent="0">
                  <a:buNone/>
                </a:pPr>
                <a:endParaRPr lang="en-US" sz="3600" b="0" baseline="30000" dirty="0"/>
              </a:p>
              <a:p>
                <a:pPr marL="457200" lvl="1" indent="0">
                  <a:buNone/>
                </a:pP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3600" dirty="0"/>
                  <a:t> X)</a:t>
                </a:r>
                <a:r>
                  <a:rPr lang="en-US" sz="3600" baseline="30000" dirty="0"/>
                  <a:t>2</a:t>
                </a:r>
                <a:r>
                  <a:rPr lang="en-US" sz="3600" dirty="0"/>
                  <a:t> = (XX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+ … + 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</a:t>
                </a:r>
                <a:r>
                  <a:rPr lang="en-US" sz="3600" dirty="0" err="1"/>
                  <a:t>X</a:t>
                </a:r>
                <a:r>
                  <a:rPr lang="en-US" sz="3600" baseline="-25000" dirty="0" err="1"/>
                  <a:t>n</a:t>
                </a:r>
                <a:r>
                  <a:rPr lang="en-US" sz="3600" dirty="0"/>
                  <a:t>)</a:t>
                </a:r>
                <a:r>
                  <a:rPr lang="en-US" sz="3600" baseline="30000" dirty="0"/>
                  <a:t>2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5039"/>
                <a:ext cx="10515600" cy="4751924"/>
              </a:xfrm>
              <a:blipFill>
                <a:blip r:embed="rId3"/>
                <a:stretch>
                  <a:fillRect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Logs and Exponents are inverses of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10</a:t>
            </a:r>
            <a:r>
              <a:rPr lang="en-US" baseline="30000" dirty="0"/>
              <a:t>2 </a:t>
            </a:r>
            <a:r>
              <a:rPr lang="en-US" dirty="0"/>
              <a:t>= 100</a:t>
            </a:r>
          </a:p>
          <a:p>
            <a:pPr marL="0" indent="0">
              <a:buNone/>
            </a:pPr>
            <a:r>
              <a:rPr lang="en-US" dirty="0"/>
              <a:t>Log</a:t>
            </a:r>
            <a:r>
              <a:rPr lang="en-US" baseline="-25000" dirty="0"/>
              <a:t>(10)</a:t>
            </a:r>
            <a:r>
              <a:rPr lang="en-US" dirty="0"/>
              <a:t>100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baseline="30000" dirty="0"/>
              <a:t>3</a:t>
            </a:r>
            <a:r>
              <a:rPr lang="en-US" dirty="0"/>
              <a:t> = 20.0855</a:t>
            </a:r>
          </a:p>
          <a:p>
            <a:pPr marL="0" indent="0">
              <a:buNone/>
            </a:pPr>
            <a:r>
              <a:rPr lang="en-US" dirty="0"/>
              <a:t>Log</a:t>
            </a:r>
            <a:r>
              <a:rPr lang="en-US" baseline="-25000" dirty="0"/>
              <a:t>(n)</a:t>
            </a:r>
            <a:r>
              <a:rPr lang="en-US" dirty="0"/>
              <a:t>20.0855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R, log() is the function for natural log.  If you want other bases use log2(), log10(),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1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324"/>
            <a:ext cx="10515600" cy="51484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Percentile – 3 ways to calculate.  The book uses the 3</a:t>
            </a:r>
            <a:r>
              <a:rPr lang="en-US" baseline="30000" dirty="0"/>
              <a:t>rd</a:t>
            </a:r>
            <a:r>
              <a:rPr lang="en-US" dirty="0"/>
              <a:t> one</a:t>
            </a:r>
          </a:p>
          <a:p>
            <a:pPr lvl="2"/>
            <a:r>
              <a:rPr lang="en-US" dirty="0"/>
              <a:t>Rank all of your data</a:t>
            </a:r>
          </a:p>
          <a:p>
            <a:pPr lvl="2"/>
            <a:r>
              <a:rPr lang="en-US" dirty="0"/>
              <a:t>Compute the rank for the desired percentile</a:t>
            </a:r>
          </a:p>
          <a:p>
            <a:pPr lvl="3"/>
            <a:r>
              <a:rPr lang="en-US" dirty="0"/>
              <a:t>R=P/100 x (N+1)</a:t>
            </a:r>
          </a:p>
          <a:p>
            <a:pPr lvl="3"/>
            <a:r>
              <a:rPr lang="en-US" dirty="0"/>
              <a:t>25% of 5 items = 25/100 x (5+1) = 1.5 so we would find the halfway point between the scores in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Arithmetic Mean – M = mean for the sample, µ = mean for population</a:t>
            </a:r>
          </a:p>
          <a:p>
            <a:pPr lvl="1"/>
            <a:r>
              <a:rPr lang="en-US" dirty="0"/>
              <a:t>Median – midpoint of the distribution</a:t>
            </a:r>
          </a:p>
          <a:p>
            <a:pPr lvl="1"/>
            <a:r>
              <a:rPr lang="en-US" dirty="0"/>
              <a:t>Trimean – (P25 + 2xP50 + P75)/4 </a:t>
            </a:r>
          </a:p>
          <a:p>
            <a:pPr lvl="1"/>
            <a:r>
              <a:rPr lang="en-US" dirty="0"/>
              <a:t>Geometric Mean – (</a:t>
            </a:r>
            <a:r>
              <a:rPr lang="en-US" sz="2800" dirty="0"/>
              <a:t>π</a:t>
            </a:r>
            <a:r>
              <a:rPr lang="en-US" dirty="0"/>
              <a:t>X)</a:t>
            </a:r>
            <a:r>
              <a:rPr lang="en-US" baseline="30000" dirty="0"/>
              <a:t>1/N </a:t>
            </a:r>
            <a:r>
              <a:rPr lang="en-US" dirty="0"/>
              <a:t>– use if you have percentage change data and are all positive</a:t>
            </a:r>
          </a:p>
          <a:p>
            <a:pPr lvl="1"/>
            <a:r>
              <a:rPr lang="en-US" dirty="0"/>
              <a:t>Trimmed Mean – Remove the outliers, top 10% and bottom 10% then compute the mean </a:t>
            </a:r>
          </a:p>
          <a:p>
            <a:pPr lvl="1"/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5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 = </a:t>
            </a:r>
            <a:r>
              <a:rPr lang="en-US" sz="4400" dirty="0" err="1"/>
              <a:t>Ʃxy</a:t>
            </a:r>
            <a:r>
              <a:rPr lang="en-US" sz="4400" dirty="0"/>
              <a:t> / sqrt(Ʃx</a:t>
            </a:r>
            <a:r>
              <a:rPr lang="en-US" sz="4400" baseline="30000" dirty="0"/>
              <a:t>2</a:t>
            </a:r>
            <a:r>
              <a:rPr lang="en-US" sz="4400" dirty="0"/>
              <a:t> * Ʃy</a:t>
            </a:r>
            <a:r>
              <a:rPr lang="en-US" sz="4400" baseline="30000" dirty="0"/>
              <a:t>2</a:t>
            </a:r>
            <a:r>
              <a:rPr lang="en-US" sz="4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2" y="999874"/>
            <a:ext cx="10515600" cy="18493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Binomial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700" dirty="0"/>
              <a:t>Each trial can result in one of the same two possible outcomes, success (S) or </a:t>
            </a:r>
            <a:br>
              <a:rPr lang="en-US" sz="2700" dirty="0"/>
            </a:br>
            <a:r>
              <a:rPr lang="en-US" sz="2700" dirty="0"/>
              <a:t>Failure (F).  The n over x is the combination to be calculated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6479"/>
            <a:ext cx="10515600" cy="38604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74195-727D-47C0-A369-F6F8AD015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00" t="62895" r="50875" b="24946"/>
          <a:stretch/>
        </p:blipFill>
        <p:spPr>
          <a:xfrm>
            <a:off x="2381305" y="2932611"/>
            <a:ext cx="7067495" cy="18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27985</TotalTime>
  <Words>323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  MSCA 31008 Boot Camp Review</vt:lpstr>
      <vt:lpstr>Week 1 Agenda</vt:lpstr>
      <vt:lpstr>Sampling</vt:lpstr>
      <vt:lpstr>Scales</vt:lpstr>
      <vt:lpstr>Summation Notation</vt:lpstr>
      <vt:lpstr>Logs and Exponents are inverses of each other</vt:lpstr>
      <vt:lpstr>Measures of Central Tendency</vt:lpstr>
      <vt:lpstr>Correlation</vt:lpstr>
      <vt:lpstr>Binomial Each trial can result in one of the same two possible outcomes, success (S) or  Failure (F).  The n over x is the combination to be calculated 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Wendy Klusendorf</cp:lastModifiedBy>
  <cp:revision>1384</cp:revision>
  <cp:lastPrinted>2014-06-20T14:10:14Z</cp:lastPrinted>
  <dcterms:created xsi:type="dcterms:W3CDTF">2014-05-31T22:30:28Z</dcterms:created>
  <dcterms:modified xsi:type="dcterms:W3CDTF">2018-08-30T03:06:28Z</dcterms:modified>
</cp:coreProperties>
</file>