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79" r:id="rId4"/>
    <p:sldId id="343" r:id="rId5"/>
    <p:sldId id="425" r:id="rId6"/>
    <p:sldId id="381" r:id="rId7"/>
    <p:sldId id="426" r:id="rId8"/>
    <p:sldId id="345" r:id="rId9"/>
    <p:sldId id="423" r:id="rId1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1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6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0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8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0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" y="1282536"/>
            <a:ext cx="12189302" cy="2855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029" y="1610551"/>
            <a:ext cx="8098971" cy="1885206"/>
          </a:xfrm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MSCA 31008</a:t>
            </a: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Boot Camp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/>
              <a:t>Week 2</a:t>
            </a:r>
            <a:endParaRPr lang="en-US" sz="4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999"/>
            <a:ext cx="10515600" cy="560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Week 2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Binomial Probability</a:t>
            </a:r>
          </a:p>
          <a:p>
            <a:pPr marL="0" indent="0">
              <a:buNone/>
            </a:pPr>
            <a:r>
              <a:rPr lang="en-US" sz="4000" dirty="0"/>
              <a:t>Normal Distribution</a:t>
            </a:r>
          </a:p>
          <a:p>
            <a:pPr marL="0" indent="0">
              <a:buNone/>
            </a:pPr>
            <a:r>
              <a:rPr lang="en-US" sz="4000" dirty="0"/>
              <a:t>Sampling Distribution of the Mean</a:t>
            </a:r>
          </a:p>
          <a:p>
            <a:pPr marL="0" indent="0">
              <a:buNone/>
            </a:pPr>
            <a:r>
              <a:rPr lang="en-US" sz="4000" dirty="0"/>
              <a:t>Difference between the Means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4" y="531812"/>
            <a:ext cx="9909176" cy="19217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Binomial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dirty="0"/>
              <a:t>Each trial can result in one of the same two possible outcomes, success (S) or </a:t>
            </a:r>
            <a:br>
              <a:rPr lang="en-US" sz="2400" dirty="0"/>
            </a:br>
            <a:r>
              <a:rPr lang="en-US" sz="2400" dirty="0"/>
              <a:t>Failure (F).  The n over x is the combination to be calculated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DAAE8-DCA2-4594-A9DD-00067BE0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55" y="3094362"/>
            <a:ext cx="5108845" cy="2542022"/>
          </a:xfrm>
          <a:prstGeom prst="rect">
            <a:avLst/>
          </a:prstGeom>
        </p:spPr>
      </p:pic>
      <p:sp>
        <p:nvSpPr>
          <p:cNvPr id="8" name="AutoShape 4" descr="(x+y)^{n}=\sum _{k=0}^{n}{n \choose k}x^{n-k}y^{k}=\sum _{k=0}^{n}{n \choose k}x^{k}y^{n-k}.">
            <a:extLst>
              <a:ext uri="{FF2B5EF4-FFF2-40B4-BE49-F238E27FC236}">
                <a16:creationId xmlns:a16="http://schemas.microsoft.com/office/drawing/2014/main" id="{8F5CE1DF-6312-4D58-8EB1-21E71FAD9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822158"/>
            <a:ext cx="4403558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8D55EA4-1F7C-48CB-A944-C016299F2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4629"/>
          <a:stretch/>
        </p:blipFill>
        <p:spPr>
          <a:xfrm>
            <a:off x="1387723" y="3199571"/>
            <a:ext cx="4703514" cy="20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Binomial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://onlinestatbook.com/2/probability/graphics/binomial2.gif">
            <a:extLst>
              <a:ext uri="{FF2B5EF4-FFF2-40B4-BE49-F238E27FC236}">
                <a16:creationId xmlns:a16="http://schemas.microsoft.com/office/drawing/2014/main" id="{54EBAA44-5905-423C-A041-5A41767C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464" y="365125"/>
            <a:ext cx="5374692" cy="27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EB3D9-50DD-4FDE-90D9-F08EE77F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0" y="1717821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475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85CF6-791F-4894-8CF7-41BEFB5D2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809" y="1781381"/>
            <a:ext cx="5752381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Normalizing Data – Z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When your data is in different scales you can normalize it for accurate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200" dirty="0"/>
              <a:t>Z</a:t>
            </a:r>
            <a:r>
              <a:rPr lang="en-US" dirty="0"/>
              <a:t> = (X-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)/</a:t>
            </a:r>
            <a:r>
              <a:rPr lang="en-US" dirty="0">
                <a:latin typeface="Symbol" panose="05050102010706020507" pitchFamily="18" charset="2"/>
              </a:rPr>
              <a:t>s</a:t>
            </a:r>
          </a:p>
          <a:p>
            <a:pPr marL="457200" lvl="1" indent="0" algn="ctr">
              <a:buNone/>
            </a:pPr>
            <a:endParaRPr lang="en-US" dirty="0">
              <a:latin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>
                <a:latin typeface="Symbol" panose="05050102010706020507" pitchFamily="18" charset="2"/>
              </a:rPr>
              <a:t>100, 200, 150, 200, 300, 600, 450, 300, 250, 275</a:t>
            </a:r>
          </a:p>
          <a:p>
            <a:pPr lvl="1">
              <a:buFont typeface="Symbol" panose="05050102010706020507" pitchFamily="18" charset="2"/>
              <a:buChar char="m"/>
            </a:pPr>
            <a:r>
              <a:rPr lang="en-US" dirty="0">
                <a:latin typeface="Symbol" panose="05050102010706020507" pitchFamily="18" charset="2"/>
              </a:rPr>
              <a:t>= 282.5</a:t>
            </a:r>
          </a:p>
          <a:p>
            <a:pPr lvl="1">
              <a:buFont typeface="Symbol" panose="05050102010706020507" pitchFamily="18" charset="2"/>
              <a:buChar char="s"/>
            </a:pPr>
            <a:r>
              <a:rPr lang="en-US" dirty="0">
                <a:latin typeface="Symbol" panose="05050102010706020507" pitchFamily="18" charset="2"/>
              </a:rPr>
              <a:t>= 147.22</a:t>
            </a:r>
          </a:p>
          <a:p>
            <a:pPr marL="457200" lvl="1" indent="0">
              <a:buNone/>
            </a:pPr>
            <a:r>
              <a:rPr lang="en-US" dirty="0">
                <a:latin typeface="Symbol" panose="05050102010706020507" pitchFamily="18" charset="2"/>
              </a:rPr>
              <a:t>(100-282.5)/147.22 = -1.24 </a:t>
            </a:r>
          </a:p>
          <a:p>
            <a:pPr marL="457200" lvl="1" indent="0">
              <a:buNone/>
            </a:pPr>
            <a:r>
              <a:rPr lang="en-US" dirty="0">
                <a:cs typeface="Segoe UI Semilight" panose="020B0402040204020203" pitchFamily="34" charset="0"/>
              </a:rPr>
              <a:t>This is 1.24 standard deviations from the mean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25039"/>
            <a:ext cx="11023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Central Limit Theorem</a:t>
            </a:r>
          </a:p>
          <a:p>
            <a:pPr marL="457200" lvl="1" indent="0">
              <a:buNone/>
            </a:pPr>
            <a:r>
              <a:rPr lang="en-US" dirty="0"/>
              <a:t>Assuming your data has a measurable mean and some variance, the mean of samples taken from that data will eventually form a distribution that approaches normal, depending on how large your sample is and how many samples you pull.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is true, regardless of the shape of your original data.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These samples will have a mean that is the same as the mean of the data and the variance of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30000" dirty="0">
                <a:latin typeface="Symbol" panose="05050102010706020507" pitchFamily="18" charset="2"/>
              </a:rPr>
              <a:t>2</a:t>
            </a:r>
            <a:r>
              <a:rPr lang="en-US" dirty="0"/>
              <a:t>/N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Sqrt</a:t>
            </a:r>
            <a:r>
              <a:rPr lang="en-US" dirty="0">
                <a:latin typeface="Symbol" panose="05050102010706020507" pitchFamily="18" charset="2"/>
              </a:rPr>
              <a:t>(s</a:t>
            </a:r>
            <a:r>
              <a:rPr lang="en-US" baseline="30000" dirty="0">
                <a:latin typeface="Symbol" panose="05050102010706020507" pitchFamily="18" charset="2"/>
              </a:rPr>
              <a:t>2</a:t>
            </a:r>
            <a:r>
              <a:rPr lang="en-US" dirty="0"/>
              <a:t>/N ) =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/sqrt(N) = Standard Error of the Sampling Distribution of the Mean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5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Difference between the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Sampling distribution of the difference between the means:</a:t>
            </a:r>
          </a:p>
          <a:p>
            <a:pPr marL="0" indent="0" algn="ctr">
              <a:buNone/>
            </a:pPr>
            <a:r>
              <a:rPr lang="en-US" sz="4000" dirty="0">
                <a:latin typeface="Symbol" panose="05050102010706020507" pitchFamily="18" charset="2"/>
              </a:rPr>
              <a:t>m</a:t>
            </a:r>
            <a:r>
              <a:rPr lang="en-US" baseline="-25000" dirty="0">
                <a:latin typeface="Symbol" panose="05050102010706020507" pitchFamily="18" charset="2"/>
              </a:rPr>
              <a:t>M</a:t>
            </a:r>
            <a:r>
              <a:rPr lang="en-US" baseline="-50000" dirty="0"/>
              <a:t>1</a:t>
            </a:r>
            <a:r>
              <a:rPr lang="en-US" baseline="-25000" dirty="0"/>
              <a:t>-M</a:t>
            </a:r>
            <a:r>
              <a:rPr lang="en-US" baseline="-50000" dirty="0"/>
              <a:t>2</a:t>
            </a:r>
            <a:r>
              <a:rPr lang="en-US" dirty="0"/>
              <a:t> = M</a:t>
            </a:r>
            <a:r>
              <a:rPr lang="en-US" baseline="-25000" dirty="0"/>
              <a:t>1</a:t>
            </a:r>
            <a:r>
              <a:rPr lang="en-US" dirty="0"/>
              <a:t>-M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Error of the Difference between the Means</a:t>
            </a:r>
          </a:p>
          <a:p>
            <a:pPr marL="0" indent="0">
              <a:buNone/>
            </a:pPr>
            <a:r>
              <a:rPr lang="en-US" dirty="0"/>
              <a:t>Please note that there is a PLUS sign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3076" name="Picture 4" descr="http://onlinestatbook.com/2/sampling_distributions/graphics/se_diff.gif">
            <a:extLst>
              <a:ext uri="{FF2B5EF4-FFF2-40B4-BE49-F238E27FC236}">
                <a16:creationId xmlns:a16="http://schemas.microsoft.com/office/drawing/2014/main" id="{D31E5EEE-604D-4A9E-A397-6DC18FE4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4001294"/>
            <a:ext cx="336550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1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Standard Error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9160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Standard Error of the Mean is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/>
              <a:t> =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/>
              <a:t>/sqrt(N) and tells us how much variation there is in the sampling means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The more sampling you do the smaller the variability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29309</TotalTime>
  <Words>284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   MSCA 31008 Boot Camp Review</vt:lpstr>
      <vt:lpstr>Week 2 Agenda</vt:lpstr>
      <vt:lpstr>Binomial Each trial can result in one of the same two possible outcomes, success (S) or  Failure (F).  The n over x is the combination to be calculated</vt:lpstr>
      <vt:lpstr>Binomial Distribution</vt:lpstr>
      <vt:lpstr>Normal Distribution</vt:lpstr>
      <vt:lpstr>Normalizing Data – Z Score</vt:lpstr>
      <vt:lpstr>Sampling Distribution of the Mean</vt:lpstr>
      <vt:lpstr>Difference between the Means</vt:lpstr>
      <vt:lpstr>Standard Error of the Mean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Wendy Klusendorf</cp:lastModifiedBy>
  <cp:revision>1401</cp:revision>
  <cp:lastPrinted>2014-06-20T14:10:14Z</cp:lastPrinted>
  <dcterms:created xsi:type="dcterms:W3CDTF">2014-05-31T22:30:28Z</dcterms:created>
  <dcterms:modified xsi:type="dcterms:W3CDTF">2019-03-16T16:16:54Z</dcterms:modified>
</cp:coreProperties>
</file>