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427" r:id="rId4"/>
    <p:sldId id="343" r:id="rId5"/>
    <p:sldId id="379" r:id="rId6"/>
    <p:sldId id="423" r:id="rId7"/>
    <p:sldId id="345" r:id="rId8"/>
    <p:sldId id="425" r:id="rId9"/>
    <p:sldId id="381" r:id="rId10"/>
    <p:sldId id="426" r:id="rId11"/>
    <p:sldId id="431" r:id="rId12"/>
    <p:sldId id="437" r:id="rId13"/>
    <p:sldId id="432" r:id="rId14"/>
    <p:sldId id="429" r:id="rId15"/>
    <p:sldId id="428" r:id="rId16"/>
    <p:sldId id="434" r:id="rId17"/>
    <p:sldId id="436" r:id="rId1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6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3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9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1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6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0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ll_hypothesi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Type_I_and_type_II_errors#Type_II_error" TargetMode="External"/><Relationship Id="rId4" Type="http://schemas.openxmlformats.org/officeDocument/2006/relationships/hyperlink" Target="https://en.wikipedia.org/wiki/Alternative_hypothesi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" y="1282536"/>
            <a:ext cx="12189302" cy="2855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029" y="1610551"/>
            <a:ext cx="8098971" cy="1885206"/>
          </a:xfrm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MSCA 31008</a:t>
            </a: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Boot Camp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49251"/>
            <a:ext cx="11023600" cy="909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Difference Between 2 Means (Independent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196439"/>
            <a:ext cx="11023600" cy="47519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The first step is to compute the statistic, which is simply the difference between means: M</a:t>
            </a:r>
            <a:r>
              <a:rPr lang="en-US" baseline="-25000" dirty="0"/>
              <a:t>1</a:t>
            </a:r>
            <a:r>
              <a:rPr lang="en-US" dirty="0"/>
              <a:t> - M</a:t>
            </a:r>
            <a:r>
              <a:rPr lang="en-US" baseline="-25000" dirty="0"/>
              <a:t>2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Calculate the  Mean Square Error- MSE</a:t>
            </a:r>
          </a:p>
          <a:p>
            <a:pPr marL="514350" indent="-514350">
              <a:spcAft>
                <a:spcPts val="2400"/>
              </a:spcAft>
              <a:buAutoNum type="arabicPeriod"/>
            </a:pPr>
            <a:r>
              <a:rPr lang="en-US" dirty="0"/>
              <a:t>Calculate the Standard Error –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Calculate the t-value – t=  (M</a:t>
            </a:r>
            <a:r>
              <a:rPr lang="en-US" baseline="-25000" dirty="0"/>
              <a:t>1</a:t>
            </a:r>
            <a:r>
              <a:rPr lang="en-US" dirty="0"/>
              <a:t> - M</a:t>
            </a:r>
            <a:r>
              <a:rPr lang="en-US" baseline="-25000" dirty="0"/>
              <a:t>2</a:t>
            </a:r>
            <a:r>
              <a:rPr lang="en-US" dirty="0"/>
              <a:t>) / Std Error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Compute the degrees of freedom (n</a:t>
            </a:r>
            <a:r>
              <a:rPr lang="en-US" baseline="-25000" dirty="0"/>
              <a:t>1</a:t>
            </a:r>
            <a:r>
              <a:rPr lang="en-US" dirty="0"/>
              <a:t>–1)+(n</a:t>
            </a:r>
            <a:r>
              <a:rPr lang="en-US" baseline="-25000" dirty="0"/>
              <a:t>2</a:t>
            </a:r>
            <a:r>
              <a:rPr lang="en-US" dirty="0"/>
              <a:t>-1)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Find the probability - p-value – for the t-value (two tailed).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Is it lower than .05?  Then the value is significant.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FE7C87-D7C6-4F4C-BB4B-B22BAA68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: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 </a:t>
            </a:r>
            <a:endParaRPr kumimoji="0" lang="en-US" altLang="en-US" sz="4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</p:txBody>
      </p:sp>
      <p:pic>
        <p:nvPicPr>
          <p:cNvPr id="3074" name="Picture 2" descr="http://onlinestatbook.com/2/estimation/graphics/MSE.gif">
            <a:extLst>
              <a:ext uri="{FF2B5EF4-FFF2-40B4-BE49-F238E27FC236}">
                <a16:creationId xmlns:a16="http://schemas.microsoft.com/office/drawing/2014/main" id="{700023A7-51D7-4EF4-A4AF-8DAA18C8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12" y="1632309"/>
            <a:ext cx="1697037" cy="9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80DEEE8-2151-451E-BEFC-4E7A12BC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712" y="2786821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http://onlinestatbook.com/2/estimation/graphics/smd.gif">
            <a:extLst>
              <a:ext uri="{FF2B5EF4-FFF2-40B4-BE49-F238E27FC236}">
                <a16:creationId xmlns:a16="http://schemas.microsoft.com/office/drawing/2014/main" id="{AF0F0D76-2A49-4CBE-AB04-28A06CB1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35" y="2771690"/>
            <a:ext cx="975097" cy="4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onlinestatbook.com/2/estimation/graphics/sed.gif">
            <a:extLst>
              <a:ext uri="{FF2B5EF4-FFF2-40B4-BE49-F238E27FC236}">
                <a16:creationId xmlns:a16="http://schemas.microsoft.com/office/drawing/2014/main" id="{DECD892F-F767-4A84-8166-9495CD59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12" y="2514130"/>
            <a:ext cx="1106510" cy="9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Difference Between 2 Means (Correlated Pairs)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Same as Testing a Single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Geneva"/>
              </a:rPr>
              <a:t>The special case of this formula applicable to testing a single mean is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Geneva"/>
              </a:rPr>
              <a:t>The estimate of the standard error of the mean is computed as:</a:t>
            </a:r>
            <a:endParaRPr lang="en-US" altLang="en-US" dirty="0"/>
          </a:p>
          <a:p>
            <a:pPr marL="457200" lvl="1" indent="0">
              <a:buNone/>
            </a:pPr>
            <a:endParaRPr lang="en-US" dirty="0"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http://onlinestatbook.com/2/tests_of_means/graphics/t_general.gif">
            <a:extLst>
              <a:ext uri="{FF2B5EF4-FFF2-40B4-BE49-F238E27FC236}">
                <a16:creationId xmlns:a16="http://schemas.microsoft.com/office/drawing/2014/main" id="{C5701CFE-1534-4BF4-8A78-4E625E2A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889125"/>
            <a:ext cx="4865239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onlinestatbook.com/2/tests_of_means/graphics/t_mean.gif">
            <a:extLst>
              <a:ext uri="{FF2B5EF4-FFF2-40B4-BE49-F238E27FC236}">
                <a16:creationId xmlns:a16="http://schemas.microsoft.com/office/drawing/2014/main" id="{5F14B5B3-DC1E-488A-9537-0383F01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87" y="1889125"/>
            <a:ext cx="1564813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onlinestatbook.com/2/tests_of_means/graphics/se1.gif">
            <a:extLst>
              <a:ext uri="{FF2B5EF4-FFF2-40B4-BE49-F238E27FC236}">
                <a16:creationId xmlns:a16="http://schemas.microsoft.com/office/drawing/2014/main" id="{3C8F650B-F2C8-4062-B5B0-37FBDA59A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61562" b="11958"/>
          <a:stretch/>
        </p:blipFill>
        <p:spPr bwMode="auto">
          <a:xfrm>
            <a:off x="4972618" y="3594894"/>
            <a:ext cx="1539555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8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Knowing the Population Variance and Not Knowing 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300650"/>
            <a:ext cx="11023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t=(statistic – hypothesized value)/Std Error</a:t>
            </a:r>
          </a:p>
          <a:p>
            <a:pPr marL="457200" lvl="1" indent="0">
              <a:buNone/>
            </a:pPr>
            <a:r>
              <a:rPr lang="en-US" dirty="0"/>
              <a:t>Chapter 9: When you know the variance Std Error is</a:t>
            </a:r>
          </a:p>
          <a:p>
            <a:pPr marL="457200" lvl="1" indent="0">
              <a:buNone/>
            </a:pPr>
            <a:r>
              <a:rPr lang="en-US" dirty="0"/>
              <a:t>Just the square root of the sum.      </a:t>
            </a:r>
          </a:p>
          <a:p>
            <a:pPr marL="457200" lvl="1" indent="0">
              <a:buNone/>
            </a:pPr>
            <a:r>
              <a:rPr lang="en-US" dirty="0"/>
              <a:t>N = 20, M1 = 10, M2 = 5, V1 = 36, V2 = 64</a:t>
            </a:r>
          </a:p>
          <a:p>
            <a:pPr marL="457200" lvl="1" indent="0">
              <a:buNone/>
            </a:pPr>
            <a:r>
              <a:rPr lang="en-US" dirty="0"/>
              <a:t>Sd = sqrt(36/20 + 64/20) = 2.236</a:t>
            </a:r>
          </a:p>
          <a:p>
            <a:pPr marL="457200" lvl="1" indent="0">
              <a:buNone/>
            </a:pPr>
            <a:r>
              <a:rPr lang="en-US" dirty="0"/>
              <a:t>Normal </a:t>
            </a:r>
            <a:r>
              <a:rPr lang="en-US" dirty="0" err="1"/>
              <a:t>dist</a:t>
            </a:r>
            <a:r>
              <a:rPr lang="en-US" dirty="0"/>
              <a:t> = .98732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Chapter 12:  When you have to estimate the variance</a:t>
            </a:r>
          </a:p>
          <a:p>
            <a:pPr marL="457200" lvl="1" indent="0">
              <a:buNone/>
            </a:pPr>
            <a:r>
              <a:rPr lang="en-US" dirty="0"/>
              <a:t>1. Find the average of the observed variances</a:t>
            </a:r>
          </a:p>
          <a:p>
            <a:pPr marL="457200" lvl="1" indent="0">
              <a:buNone/>
            </a:pPr>
            <a:r>
              <a:rPr lang="en-US" dirty="0"/>
              <a:t>2. Take the square root of 2*that average / n             </a:t>
            </a:r>
          </a:p>
          <a:p>
            <a:pPr marL="457200" lvl="1" indent="0">
              <a:buNone/>
            </a:pPr>
            <a:r>
              <a:rPr lang="en-US" dirty="0"/>
              <a:t>MSE = (36+64)/2 = 50, Se = sqrt(2*50/20) = 2.236</a:t>
            </a:r>
          </a:p>
          <a:p>
            <a:pPr marL="457200" lvl="1" indent="0">
              <a:buNone/>
            </a:pPr>
            <a:r>
              <a:rPr lang="en-US" dirty="0"/>
              <a:t>t=(10-5) / .8366 = 2.236 df = 38, p = .982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http://onlinestatbook.com/2/sampling_distributions/graphics/se_diff.gif">
            <a:extLst>
              <a:ext uri="{FF2B5EF4-FFF2-40B4-BE49-F238E27FC236}">
                <a16:creationId xmlns:a16="http://schemas.microsoft.com/office/drawing/2014/main" id="{969DB9E7-7541-48A7-A9FB-7AC5DEF1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1300650"/>
            <a:ext cx="3111500" cy="14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onlinestatbook.com/2/estimation/graphics/MSE.gif">
            <a:extLst>
              <a:ext uri="{FF2B5EF4-FFF2-40B4-BE49-F238E27FC236}">
                <a16:creationId xmlns:a16="http://schemas.microsoft.com/office/drawing/2014/main" id="{6413FAB4-6B5F-4AC5-B50A-FF1146AE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31" y="3272338"/>
            <a:ext cx="1697037" cy="9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onlinestatbook.com/2/estimation/graphics/smd.gif">
            <a:extLst>
              <a:ext uri="{FF2B5EF4-FFF2-40B4-BE49-F238E27FC236}">
                <a16:creationId xmlns:a16="http://schemas.microsoft.com/office/drawing/2014/main" id="{F90679F2-DF3B-4970-A720-7B27EA2F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251" y="3518424"/>
            <a:ext cx="975097" cy="4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://onlinestatbook.com/2/estimation/graphics/sed.gif">
            <a:extLst>
              <a:ext uri="{FF2B5EF4-FFF2-40B4-BE49-F238E27FC236}">
                <a16:creationId xmlns:a16="http://schemas.microsoft.com/office/drawing/2014/main" id="{762EBF78-4DD1-4669-BA4B-52A2F2B3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27" y="3219254"/>
            <a:ext cx="1106510" cy="9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Tukey’s HSD Test – All Pairwise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25039"/>
            <a:ext cx="11023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This method reduces the risk of Type 1 error over the multiple comparisons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# of groups is the total combinations possible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MSE = mean of all of the groups</a:t>
            </a:r>
          </a:p>
          <a:p>
            <a:pPr marL="457200" lvl="1" indent="0">
              <a:buNone/>
            </a:pPr>
            <a:r>
              <a:rPr lang="en-US" dirty="0"/>
              <a:t>Q =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Df = (number of subjects in each group * number of groups) – (number of groups)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Use the t-distribution calculator to find the probability for each Q value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There are differences if the group sizes are unequal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 descr="http://onlinestatbook.com/2/tests_of_means/graphics/ts_form.gif">
            <a:extLst>
              <a:ext uri="{FF2B5EF4-FFF2-40B4-BE49-F238E27FC236}">
                <a16:creationId xmlns:a16="http://schemas.microsoft.com/office/drawing/2014/main" id="{F36B7453-7976-447B-B3FE-232B7214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676525"/>
            <a:ext cx="12877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Specific Comparisons (Independent Groups) Planned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300650"/>
            <a:ext cx="11023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N = the total number of subjects</a:t>
            </a:r>
          </a:p>
          <a:p>
            <a:pPr marL="457200" lvl="1" indent="0">
              <a:buNone/>
            </a:pPr>
            <a:r>
              <a:rPr lang="en-US" dirty="0"/>
              <a:t>n = the number of subjects per group</a:t>
            </a:r>
          </a:p>
          <a:p>
            <a:pPr marL="457200" lvl="1" indent="0">
              <a:buNone/>
            </a:pPr>
            <a:r>
              <a:rPr lang="en-US" dirty="0"/>
              <a:t>K = the number of groups</a:t>
            </a:r>
          </a:p>
          <a:p>
            <a:pPr marL="457200" lvl="1" indent="0">
              <a:buNone/>
            </a:pPr>
            <a:r>
              <a:rPr lang="en-US" dirty="0"/>
              <a:t>Df = N-k</a:t>
            </a:r>
          </a:p>
          <a:p>
            <a:pPr marL="457200" lvl="1" indent="0">
              <a:buNone/>
            </a:pPr>
            <a:r>
              <a:rPr lang="en-US" dirty="0"/>
              <a:t>Calculate the mean and variance for each group</a:t>
            </a:r>
          </a:p>
          <a:p>
            <a:pPr marL="457200" lvl="1" indent="0">
              <a:buNone/>
            </a:pPr>
            <a:r>
              <a:rPr lang="en-US" dirty="0"/>
              <a:t>Based on the question being asked, determine the coefficients for each group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Multiply the coefficients and the means and sum them to get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457200" lvl="1" indent="0">
              <a:spcAft>
                <a:spcPts val="1800"/>
              </a:spcAft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t-value is L divided by standard error multiplied by the sum of </a:t>
            </a:r>
          </a:p>
          <a:p>
            <a:pPr marL="457200" lvl="1" indent="0">
              <a:buNone/>
            </a:pPr>
            <a:r>
              <a:rPr lang="en-US" dirty="0"/>
              <a:t>square of the coefficients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http://onlinestatbook.com/2/tests_of_means/graphics/L1.gif">
            <a:extLst>
              <a:ext uri="{FF2B5EF4-FFF2-40B4-BE49-F238E27FC236}">
                <a16:creationId xmlns:a16="http://schemas.microsoft.com/office/drawing/2014/main" id="{6FAD259C-CF3D-45C2-9EAF-09781D8B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64" y="3621329"/>
            <a:ext cx="1981973" cy="7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onlinestatbook.com/2/tests_of_means/graphics/L.gif">
            <a:extLst>
              <a:ext uri="{FF2B5EF4-FFF2-40B4-BE49-F238E27FC236}">
                <a16:creationId xmlns:a16="http://schemas.microsoft.com/office/drawing/2014/main" id="{E1AEF45F-B3EE-4325-AF2B-59153B68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64" y="4446279"/>
            <a:ext cx="1981973" cy="144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3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Bonferroni Inequality - Unplanned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965201"/>
            <a:ext cx="11023600" cy="52117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Unplanned multiple comparisons can lead to Type I errors (rejecting the null when you shouldn’t)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003301"/>
            <a:ext cx="11023600" cy="51736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probability that the test correctly rejects the </a:t>
            </a:r>
            <a:r>
              <a:rPr lang="en-US" dirty="0">
                <a:hlinkClick r:id="rId3" tooltip="Null hypothesis"/>
              </a:rPr>
              <a:t>null hypothesis</a:t>
            </a:r>
            <a:r>
              <a:rPr lang="en-US" dirty="0"/>
              <a:t> (H</a:t>
            </a:r>
            <a:r>
              <a:rPr lang="en-US" baseline="-25000" dirty="0"/>
              <a:t>0</a:t>
            </a:r>
            <a:r>
              <a:rPr lang="en-US" dirty="0"/>
              <a:t>) when a specific </a:t>
            </a:r>
            <a:r>
              <a:rPr lang="en-US" dirty="0">
                <a:hlinkClick r:id="rId4" tooltip="Alternative hypothesis"/>
              </a:rPr>
              <a:t>alternative hypothesis</a:t>
            </a:r>
            <a:r>
              <a:rPr lang="en-US" dirty="0"/>
              <a:t> (H</a:t>
            </a:r>
            <a:r>
              <a:rPr lang="en-US" baseline="-25000" dirty="0"/>
              <a:t>1</a:t>
            </a:r>
            <a:r>
              <a:rPr lang="en-US" dirty="0"/>
              <a:t>) is true.</a:t>
            </a:r>
          </a:p>
          <a:p>
            <a:pPr lvl="1"/>
            <a:r>
              <a:rPr lang="en-US" dirty="0"/>
              <a:t>As statistical power increases, the probability of making a </a:t>
            </a:r>
            <a:r>
              <a:rPr lang="en-US" dirty="0">
                <a:hlinkClick r:id="rId5" tooltip="Type I and type II errors"/>
              </a:rPr>
              <a:t>type II error</a:t>
            </a:r>
            <a:r>
              <a:rPr lang="en-US" dirty="0"/>
              <a:t> (wrongly failing to reject the null) decreases.</a:t>
            </a:r>
          </a:p>
          <a:p>
            <a:pPr lvl="1"/>
            <a:r>
              <a:rPr lang="en-US" dirty="0"/>
              <a:t>Start by assuming that the means are different (you don’t know it but they are)</a:t>
            </a:r>
          </a:p>
          <a:p>
            <a:pPr lvl="1"/>
            <a:r>
              <a:rPr lang="en-US" dirty="0"/>
              <a:t>How to prove it?</a:t>
            </a:r>
          </a:p>
          <a:p>
            <a:pPr lvl="1"/>
            <a:r>
              <a:rPr lang="en-US" dirty="0"/>
              <a:t>What factors increase our power?</a:t>
            </a:r>
          </a:p>
          <a:p>
            <a:pPr lvl="1"/>
            <a:r>
              <a:rPr lang="en-US" dirty="0"/>
              <a:t>What is the p-value that you are trying to surpass?</a:t>
            </a:r>
          </a:p>
          <a:p>
            <a:pPr lvl="1"/>
            <a:r>
              <a:rPr lang="en-US" dirty="0"/>
              <a:t>How many successes will you need in order to reach that p-value</a:t>
            </a:r>
          </a:p>
          <a:p>
            <a:pPr lvl="1"/>
            <a:r>
              <a:rPr lang="en-US" dirty="0"/>
              <a:t>What happens when you change pi to reflect the actual (special) pi?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CF25-F0B1-4A1B-B832-B2C9BD521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1071" y="1785369"/>
            <a:ext cx="6342857" cy="36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999"/>
            <a:ext cx="10515600" cy="560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Week 3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Confidence Intervals</a:t>
            </a:r>
          </a:p>
          <a:p>
            <a:pPr marL="0" indent="0">
              <a:buNone/>
            </a:pPr>
            <a:r>
              <a:rPr lang="en-US" dirty="0"/>
              <a:t>Degrees of Freedom</a:t>
            </a:r>
          </a:p>
          <a:p>
            <a:pPr marL="0" indent="0">
              <a:buNone/>
            </a:pPr>
            <a:r>
              <a:rPr lang="en-US" dirty="0"/>
              <a:t>Difference Between the Means</a:t>
            </a:r>
          </a:p>
          <a:p>
            <a:pPr marL="0" indent="0">
              <a:buNone/>
            </a:pPr>
            <a:r>
              <a:rPr lang="en-US" dirty="0"/>
              <a:t>Tukey’s HSD</a:t>
            </a:r>
          </a:p>
          <a:p>
            <a:pPr marL="0" indent="0">
              <a:buNone/>
            </a:pPr>
            <a:r>
              <a:rPr lang="en-US" dirty="0"/>
              <a:t>Bonferroni</a:t>
            </a:r>
          </a:p>
          <a:p>
            <a:pPr marL="0" indent="0">
              <a:buNone/>
            </a:pPr>
            <a:r>
              <a:rPr lang="en-US" dirty="0"/>
              <a:t>Specific Comparisons</a:t>
            </a:r>
          </a:p>
          <a:p>
            <a:pPr marL="0" indent="0">
              <a:buNone/>
            </a:pPr>
            <a:r>
              <a:rPr lang="en-US" dirty="0"/>
              <a:t>Pairwise Comparisons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4AB-0DC4-4E85-8D73-958F0CC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739775"/>
          </a:xfrm>
        </p:spPr>
        <p:txBody>
          <a:bodyPr/>
          <a:lstStyle/>
          <a:p>
            <a:r>
              <a:rPr lang="en-US" dirty="0"/>
              <a:t>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3695-9B9C-4EAF-9FCD-890E5EB5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63"/>
            <a:ext cx="10312400" cy="1913388"/>
          </a:xfrm>
        </p:spPr>
        <p:txBody>
          <a:bodyPr/>
          <a:lstStyle/>
          <a:p>
            <a:r>
              <a:rPr lang="en-US" dirty="0"/>
              <a:t>As the df increases the t-value for .05 comes closer to the normal standard deviation of 1.96.  Check the previous chart, .05 two-tails at df=120 the t-value is 1.98.</a:t>
            </a:r>
          </a:p>
          <a:p>
            <a:r>
              <a:rPr lang="en-US" dirty="0"/>
              <a:t>Fat tails mean that more of the distribution is farther from the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91C6-9567-40EF-A119-DCD608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D71DF-5B88-40AE-B002-C3AB958F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57" y="3018288"/>
            <a:ext cx="6514286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Degrees of Freedom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5F07C-6120-446C-8D66-E375692ED880}"/>
              </a:ext>
            </a:extLst>
          </p:cNvPr>
          <p:cNvSpPr txBox="1"/>
          <p:nvPr/>
        </p:nvSpPr>
        <p:spPr>
          <a:xfrm>
            <a:off x="838200" y="1397000"/>
            <a:ext cx="6108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Degrees of Freedom are based on the number if INDEPENDENT pieces of information:  Which is usually calculated as N-1</a:t>
            </a:r>
          </a:p>
          <a:p>
            <a:endParaRPr lang="en-US" sz="2000" dirty="0"/>
          </a:p>
          <a:p>
            <a:r>
              <a:rPr lang="en-US" sz="2000" dirty="0"/>
              <a:t>For a group of three that has a mean of 10, the first two items could be 8 and 13 but then the third must be 9, which isn’t independent.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DBF3C-867E-4DE3-B18A-686BF19765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r="7031" b="5895"/>
          <a:stretch/>
        </p:blipFill>
        <p:spPr>
          <a:xfrm>
            <a:off x="7099300" y="996155"/>
            <a:ext cx="4673600" cy="42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4" y="531812"/>
            <a:ext cx="9909176" cy="6111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Confidence Interval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8" name="AutoShape 4" descr="(x+y)^{n}=\sum _{k=0}^{n}{n \choose k}x^{n-k}y^{k}=\sum _{k=0}^{n}{n \choose k}x^{k}y^{n-k}.">
            <a:extLst>
              <a:ext uri="{FF2B5EF4-FFF2-40B4-BE49-F238E27FC236}">
                <a16:creationId xmlns:a16="http://schemas.microsoft.com/office/drawing/2014/main" id="{8F5CE1DF-6312-4D58-8EB1-21E71FAD9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22158"/>
            <a:ext cx="4403558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5A5FE-C2EA-41CD-9F35-3583EA62ADA6}"/>
              </a:ext>
            </a:extLst>
          </p:cNvPr>
          <p:cNvSpPr txBox="1"/>
          <p:nvPr/>
        </p:nvSpPr>
        <p:spPr>
          <a:xfrm>
            <a:off x="762000" y="1278021"/>
            <a:ext cx="10693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Inferential statistics is about trying to describe the population based on the sample you have.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The point estimate, the difference between the means, etc. is just one number.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A sample is unlikely to match the population mean.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What range, plus or minus, would you have to put on your single number it ensure that the population mean falls in that range?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If you do know the Pop. Variance, Normal Dist. 95% = Mean +/- (1.96) * (std. dev.)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If you don’t know the Pop. Variance, t-Dist. =  Mean +/- (t-value) * (standard error)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What is it really good for?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Correlation testing – CI should NOT include 0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Comparing 2 means – CI of the difference should NOT include 0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/>
              <a:t>Proving that one test has an increase of over X, the lower CI should be greater than X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232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1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Standard Error of the Sampling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9160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Standard Error of the Mean is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/>
              <a:t> =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/>
              <a:t>/sqrt(N) and tells us how much variation there is in the sampling means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more sampling you do the smaller the variability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Difference between the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65396"/>
            <a:ext cx="10515600" cy="491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 distribution of the difference between the means:</a:t>
            </a:r>
          </a:p>
          <a:p>
            <a:pPr marL="0" indent="0" algn="ctr">
              <a:buNone/>
            </a:pPr>
            <a:r>
              <a:rPr lang="en-US" sz="4000" dirty="0">
                <a:latin typeface="Symbol" panose="05050102010706020507" pitchFamily="18" charset="2"/>
              </a:rPr>
              <a:t>m</a:t>
            </a:r>
            <a:r>
              <a:rPr lang="en-US" baseline="-25000" dirty="0">
                <a:latin typeface="Symbol" panose="05050102010706020507" pitchFamily="18" charset="2"/>
              </a:rPr>
              <a:t>M</a:t>
            </a:r>
            <a:r>
              <a:rPr lang="en-US" baseline="-50000" dirty="0"/>
              <a:t>1</a:t>
            </a:r>
            <a:r>
              <a:rPr lang="en-US" baseline="-25000" dirty="0"/>
              <a:t>-M</a:t>
            </a:r>
            <a:r>
              <a:rPr lang="en-US" baseline="-50000" dirty="0"/>
              <a:t>2</a:t>
            </a:r>
            <a:r>
              <a:rPr lang="en-US" dirty="0"/>
              <a:t> = M</a:t>
            </a:r>
            <a:r>
              <a:rPr lang="en-US" baseline="-25000" dirty="0"/>
              <a:t>1</a:t>
            </a:r>
            <a:r>
              <a:rPr lang="en-US" dirty="0"/>
              <a:t>-M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Error of the Difference between POPULATION Means</a:t>
            </a:r>
          </a:p>
          <a:p>
            <a:pPr marL="0" indent="0">
              <a:buNone/>
            </a:pPr>
            <a:r>
              <a:rPr lang="en-US" dirty="0"/>
              <a:t>Please note that there is a PLUS sign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onlinestatbook.com/2/sampling_distributions/graphics/se_diff.gif">
            <a:extLst>
              <a:ext uri="{FF2B5EF4-FFF2-40B4-BE49-F238E27FC236}">
                <a16:creationId xmlns:a16="http://schemas.microsoft.com/office/drawing/2014/main" id="{D31E5EEE-604D-4A9E-A397-6DC18FE4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568700"/>
            <a:ext cx="336550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981"/>
            <a:ext cx="10515600" cy="10680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Difference Between the Means – Samples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700" dirty="0"/>
              <a:t>We have to estimate the </a:t>
            </a:r>
            <a:r>
              <a:rPr lang="en-US" sz="2700" dirty="0">
                <a:latin typeface="Symbol" panose="05050102010706020507" pitchFamily="18" charset="2"/>
              </a:rPr>
              <a:t>s</a:t>
            </a:r>
            <a:r>
              <a:rPr lang="en-US" sz="2700" baseline="30000" dirty="0"/>
              <a:t>2 </a:t>
            </a:r>
            <a:r>
              <a:rPr lang="en-US" sz="2700" dirty="0"/>
              <a:t>when the population variance is unknown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955800"/>
            <a:ext cx="11557000" cy="3804549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MSE = Mean Square Error			      if your sample size are equal – if unequal use the Unequal Sample with harmonic mean procedure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			 </a:t>
            </a:r>
          </a:p>
          <a:p>
            <a:pPr marL="514350" indent="-514350">
              <a:buAutoNum type="arabicPeriod"/>
            </a:pPr>
            <a:r>
              <a:rPr lang="en-US" dirty="0"/>
              <a:t>Calculate your degrees of freedom: (n</a:t>
            </a:r>
            <a:r>
              <a:rPr lang="en-US" baseline="-25000" dirty="0"/>
              <a:t>1</a:t>
            </a:r>
            <a:r>
              <a:rPr lang="en-US" dirty="0"/>
              <a:t>–1)+(n</a:t>
            </a:r>
            <a:r>
              <a:rPr lang="en-US" baseline="-25000" dirty="0"/>
              <a:t>2</a:t>
            </a:r>
            <a:r>
              <a:rPr lang="en-US" dirty="0"/>
              <a:t>-1)</a:t>
            </a:r>
          </a:p>
          <a:p>
            <a:pPr marL="514350" indent="-514350">
              <a:buAutoNum type="arabicPeriod"/>
            </a:pPr>
            <a:r>
              <a:rPr lang="en-US" dirty="0"/>
              <a:t>Find the t-value </a:t>
            </a:r>
          </a:p>
          <a:p>
            <a:pPr marL="514350" indent="-514350">
              <a:buAutoNum type="arabicPeriod"/>
            </a:pPr>
            <a:r>
              <a:rPr lang="en-US" dirty="0"/>
              <a:t>95% CI = Mean+/- (t-value)*(S</a:t>
            </a:r>
            <a:r>
              <a:rPr lang="en-US" baseline="-25000" dirty="0"/>
              <a:t>M</a:t>
            </a:r>
            <a:r>
              <a:rPr lang="en-US" baseline="-50000" dirty="0"/>
              <a:t>1</a:t>
            </a:r>
            <a:r>
              <a:rPr lang="en-US" baseline="-25000" dirty="0"/>
              <a:t>-M</a:t>
            </a:r>
            <a:r>
              <a:rPr lang="en-US" baseline="-5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tp://onlinestatbook.com/2/estimation/graphics/MSE.gif">
            <a:extLst>
              <a:ext uri="{FF2B5EF4-FFF2-40B4-BE49-F238E27FC236}">
                <a16:creationId xmlns:a16="http://schemas.microsoft.com/office/drawing/2014/main" id="{070C9CA6-ACFC-45F8-8CF8-B5A1BC940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t="12496" b="11657"/>
          <a:stretch/>
        </p:blipFill>
        <p:spPr bwMode="auto">
          <a:xfrm>
            <a:off x="4941887" y="1308025"/>
            <a:ext cx="2298700" cy="10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456E3-C17D-4EED-B4C9-FAD26AF2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292" y="3088091"/>
            <a:ext cx="381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 </a:t>
            </a: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&amp;quot"/>
            </a:endParaRPr>
          </a:p>
        </p:txBody>
      </p:sp>
      <p:pic>
        <p:nvPicPr>
          <p:cNvPr id="1031" name="Picture 7" descr="http://onlinestatbook.com/2/estimation/graphics/smd.gif">
            <a:extLst>
              <a:ext uri="{FF2B5EF4-FFF2-40B4-BE49-F238E27FC236}">
                <a16:creationId xmlns:a16="http://schemas.microsoft.com/office/drawing/2014/main" id="{7F3F8D2C-EF64-43CB-B013-4C2AFD85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51" y="3023627"/>
            <a:ext cx="1043296" cy="4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nlinestatbook.com/2/estimation/graphics/sed.gif">
            <a:extLst>
              <a:ext uri="{FF2B5EF4-FFF2-40B4-BE49-F238E27FC236}">
                <a16:creationId xmlns:a16="http://schemas.microsoft.com/office/drawing/2014/main" id="{9CD980F9-F381-4204-B68E-DDE93D7A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92" y="2743768"/>
            <a:ext cx="1223962" cy="10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a Single Mean – Ex. DOG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475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Geneva"/>
              </a:rPr>
              <a:t>The special case of this formula applicable to testing a single mean is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altLang="en-US" sz="2000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Geneva"/>
              </a:rPr>
              <a:t>The estimate of the standard error of the mean is computed as:</a:t>
            </a:r>
            <a:endParaRPr lang="en-US" altLang="en-US" dirty="0"/>
          </a:p>
          <a:p>
            <a:pPr marL="457200" lvl="1" indent="0">
              <a:buNone/>
            </a:pPr>
            <a:endParaRPr lang="en-US" dirty="0"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://onlinestatbook.com/2/tests_of_means/graphics/t_general.gif">
            <a:extLst>
              <a:ext uri="{FF2B5EF4-FFF2-40B4-BE49-F238E27FC236}">
                <a16:creationId xmlns:a16="http://schemas.microsoft.com/office/drawing/2014/main" id="{C5701CFE-1534-4BF4-8A78-4E625E2A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889125"/>
            <a:ext cx="4865239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onlinestatbook.com/2/tests_of_means/graphics/t_mean.gif">
            <a:extLst>
              <a:ext uri="{FF2B5EF4-FFF2-40B4-BE49-F238E27FC236}">
                <a16:creationId xmlns:a16="http://schemas.microsoft.com/office/drawing/2014/main" id="{5F14B5B3-DC1E-488A-9537-0383F01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87" y="1889125"/>
            <a:ext cx="1564813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onlinestatbook.com/2/tests_of_means/graphics/se1.gif">
            <a:extLst>
              <a:ext uri="{FF2B5EF4-FFF2-40B4-BE49-F238E27FC236}">
                <a16:creationId xmlns:a16="http://schemas.microsoft.com/office/drawing/2014/main" id="{3C8F650B-F2C8-4062-B5B0-37FBDA59A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61562" b="11958"/>
          <a:stretch/>
        </p:blipFill>
        <p:spPr bwMode="auto">
          <a:xfrm>
            <a:off x="4972618" y="3594894"/>
            <a:ext cx="1539555" cy="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4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36199</TotalTime>
  <Words>1007</Words>
  <Application>Microsoft Office PowerPoint</Application>
  <PresentationFormat>Widescreen</PresentationFormat>
  <Paragraphs>150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&amp;quot</vt:lpstr>
      <vt:lpstr>Arial</vt:lpstr>
      <vt:lpstr>Calibri</vt:lpstr>
      <vt:lpstr>Calibri Light</vt:lpstr>
      <vt:lpstr>Courier New</vt:lpstr>
      <vt:lpstr>Geneva</vt:lpstr>
      <vt:lpstr>Symbol</vt:lpstr>
      <vt:lpstr>Times New Roman</vt:lpstr>
      <vt:lpstr>Office Theme</vt:lpstr>
      <vt:lpstr>   MSCA 31008 Boot Camp Review</vt:lpstr>
      <vt:lpstr>Week 3 Agenda</vt:lpstr>
      <vt:lpstr>T-Distribution</vt:lpstr>
      <vt:lpstr>Degrees of Freedom</vt:lpstr>
      <vt:lpstr>Confidence Interval</vt:lpstr>
      <vt:lpstr>Standard Error of the Sampling Mean</vt:lpstr>
      <vt:lpstr>Difference between the Means</vt:lpstr>
      <vt:lpstr>Difference Between the Means – Samples  We have to estimate the s2 when the population variance is unknown </vt:lpstr>
      <vt:lpstr>Testing a Single Mean – Ex. DOG Scores</vt:lpstr>
      <vt:lpstr>Difference Between 2 Means (Independent Groups)</vt:lpstr>
      <vt:lpstr>Difference Between 2 Means (Correlated Pairs)  Same as Testing a Single Mean</vt:lpstr>
      <vt:lpstr>Knowing the Population Variance and Not Knowing it:</vt:lpstr>
      <vt:lpstr>Tukey’s HSD Test – All Pairwise Comparisons</vt:lpstr>
      <vt:lpstr>Specific Comparisons (Independent Groups) Planned Comparisons</vt:lpstr>
      <vt:lpstr>Bonferroni Inequality - Unplanned Comparisons</vt:lpstr>
      <vt:lpstr>POWER</vt:lpstr>
      <vt:lpstr>POWER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Wendy Klusendorf</cp:lastModifiedBy>
  <cp:revision>1443</cp:revision>
  <cp:lastPrinted>2014-06-20T14:10:14Z</cp:lastPrinted>
  <dcterms:created xsi:type="dcterms:W3CDTF">2014-05-31T22:30:28Z</dcterms:created>
  <dcterms:modified xsi:type="dcterms:W3CDTF">2019-03-23T12:39:08Z</dcterms:modified>
</cp:coreProperties>
</file>