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343" r:id="rId4"/>
    <p:sldId id="379" r:id="rId5"/>
    <p:sldId id="437" r:id="rId6"/>
    <p:sldId id="436" r:id="rId7"/>
    <p:sldId id="438" r:id="rId8"/>
    <p:sldId id="427" r:id="rId9"/>
    <p:sldId id="442" r:id="rId10"/>
    <p:sldId id="444" r:id="rId11"/>
    <p:sldId id="441" r:id="rId12"/>
    <p:sldId id="443" r:id="rId13"/>
    <p:sldId id="423" r:id="rId14"/>
    <p:sldId id="345" r:id="rId15"/>
    <p:sldId id="425" r:id="rId16"/>
    <p:sldId id="381" r:id="rId17"/>
    <p:sldId id="426" r:id="rId18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89237F10-8943-4457-A61F-7A2A0E202088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83394041-AB16-4FF7-A9C5-62D99BEC92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67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9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0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80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6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1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6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1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4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8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0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25F-65ED-4B73-85C5-202F4C738597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6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023-42B8-48D6-8759-38078A4B79CC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EC69A-F500-4A9D-B61C-F5091DD2C727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F077-5ADA-4D53-9C31-27E136949202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fld id="{1C20BA80-1909-427C-B3BD-3DD8AEAFD5B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2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D5EF-D3AA-4DDB-99C8-497F8A27F6F0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69DA-F0BE-48C2-9E54-DD6F731B072E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D457-FAAA-480B-BC00-0D6A59C1AA3D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34F5-3FB1-4F32-836D-B57BA95CBC29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3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F2E3-AE90-488D-8146-868293815B65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31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740AA-A86E-4197-8C83-723554E81E00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5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2A70-A184-4158-8A37-ADCD1DFAD00B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7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F0BB-8B56-4A48-9893-D90F7549EB85}" type="datetime1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BA80-1909-427C-B3BD-3DD8AEAFD5B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" y="1282536"/>
            <a:ext cx="12189302" cy="2855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029" y="1610551"/>
            <a:ext cx="8098971" cy="1885206"/>
          </a:xfrm>
        </p:spPr>
        <p:txBody>
          <a:bodyPr>
            <a:noAutofit/>
          </a:bodyPr>
          <a:lstStyle/>
          <a:p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MSCA 31008</a:t>
            </a:r>
            <a:br>
              <a:rPr lang="en-US" sz="7000" b="1" dirty="0">
                <a:solidFill>
                  <a:schemeClr val="bg1"/>
                </a:solidFill>
              </a:rPr>
            </a:br>
            <a:r>
              <a:rPr lang="en-US" sz="7000" b="1" dirty="0">
                <a:solidFill>
                  <a:schemeClr val="bg1"/>
                </a:solidFill>
              </a:rPr>
              <a:t>Boot Camp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0373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Week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</p:spPr>
        <p:txBody>
          <a:bodyPr/>
          <a:lstStyle/>
          <a:p>
            <a:fld id="{1C20BA80-1909-427C-B3BD-3DD8AEAFD5BE}" type="slidenum">
              <a:rPr lang="en-US" smtClean="0">
                <a:solidFill>
                  <a:srgbClr val="FFFF00"/>
                </a:solidFill>
              </a:rPr>
              <a:t>1</a:t>
            </a:fld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9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4DB9F-4F11-44EF-9865-BD63A04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 Output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0A2D-C26C-4A6D-AEC3-E2D194C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832355-8CC8-463C-BB6C-EBC51B290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2"/>
            <a:ext cx="8463855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lm(formula = TA4Y ~ TA4X)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1     2     3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-0.210 0.365 -0.760 1.265 -0.660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Coefficients: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       Estimate  Std.Error t-value Pr(&gt;|t|)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(Intercept)  0.785     1.012 	    0.776 	0.494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TA4X 		 0.425     0.305      1.393   0.258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Residual standard error: 0.9645 on 3 degrees of freedom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Multiple R-squared: 0.3929, Adjusted R-squared: 0.1906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F-statistic: 1.942 on 1 and 3 DF, p-value: 0.2578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20C57F-07F2-4932-BAC8-B829A3754D43}"/>
              </a:ext>
            </a:extLst>
          </p:cNvPr>
          <p:cNvSpPr/>
          <p:nvPr/>
        </p:nvSpPr>
        <p:spPr>
          <a:xfrm>
            <a:off x="635000" y="4152900"/>
            <a:ext cx="33655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08FD9E-4C12-4526-B1E4-E7249172F669}"/>
              </a:ext>
            </a:extLst>
          </p:cNvPr>
          <p:cNvSpPr/>
          <p:nvPr/>
        </p:nvSpPr>
        <p:spPr>
          <a:xfrm>
            <a:off x="838200" y="4637978"/>
            <a:ext cx="31623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3409D-229B-4C1E-9CFC-B02C0B5F5277}"/>
              </a:ext>
            </a:extLst>
          </p:cNvPr>
          <p:cNvSpPr txBox="1"/>
          <p:nvPr/>
        </p:nvSpPr>
        <p:spPr>
          <a:xfrm>
            <a:off x="6210300" y="365125"/>
            <a:ext cx="4610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Intercept – a</a:t>
            </a:r>
          </a:p>
          <a:p>
            <a:r>
              <a:rPr lang="en-US" dirty="0"/>
              <a:t>Beta Coefficient – b</a:t>
            </a:r>
          </a:p>
          <a:p>
            <a:r>
              <a:rPr lang="en-US" dirty="0"/>
              <a:t>Df = 3 – because it is a sample</a:t>
            </a:r>
          </a:p>
          <a:p>
            <a:r>
              <a:rPr lang="en-US" dirty="0"/>
              <a:t>Std Error of the Estimate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2A08F-BC1E-4311-918F-7CF7E42BF6AA}"/>
              </a:ext>
            </a:extLst>
          </p:cNvPr>
          <p:cNvSpPr/>
          <p:nvPr/>
        </p:nvSpPr>
        <p:spPr>
          <a:xfrm>
            <a:off x="635000" y="5213449"/>
            <a:ext cx="5092700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EDC8D2-2DC4-4AED-A724-07CD15E63F97}"/>
              </a:ext>
            </a:extLst>
          </p:cNvPr>
          <p:cNvCxnSpPr/>
          <p:nvPr/>
        </p:nvCxnSpPr>
        <p:spPr>
          <a:xfrm flipH="1">
            <a:off x="5397500" y="1460500"/>
            <a:ext cx="1168400" cy="3848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D234E6-4A85-4FDB-9EB0-6FBEC38F1F8F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4000500" y="965289"/>
            <a:ext cx="2308573" cy="3933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63216D-53CF-43ED-8147-E9803DFE3D80}"/>
              </a:ext>
            </a:extLst>
          </p:cNvPr>
          <p:cNvCxnSpPr>
            <a:cxnSpLocks/>
          </p:cNvCxnSpPr>
          <p:nvPr/>
        </p:nvCxnSpPr>
        <p:spPr>
          <a:xfrm flipH="1">
            <a:off x="3657600" y="651921"/>
            <a:ext cx="2581623" cy="35613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8A366B4-58F9-4054-A66A-C33625EC8214}"/>
              </a:ext>
            </a:extLst>
          </p:cNvPr>
          <p:cNvSpPr/>
          <p:nvPr/>
        </p:nvSpPr>
        <p:spPr>
          <a:xfrm>
            <a:off x="4156423" y="4637978"/>
            <a:ext cx="1241077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6E91B1-71F6-42B0-8EC0-3B2DED6B3BF3}"/>
              </a:ext>
            </a:extLst>
          </p:cNvPr>
          <p:cNvSpPr/>
          <p:nvPr/>
        </p:nvSpPr>
        <p:spPr>
          <a:xfrm>
            <a:off x="4156423" y="4061014"/>
            <a:ext cx="1241077" cy="52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C15373-7EA0-4933-9C0B-5559C5EDF4E9}"/>
              </a:ext>
            </a:extLst>
          </p:cNvPr>
          <p:cNvSpPr txBox="1"/>
          <p:nvPr/>
        </p:nvSpPr>
        <p:spPr>
          <a:xfrm>
            <a:off x="9067800" y="288096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 Error of the Intercept</a:t>
            </a:r>
          </a:p>
          <a:p>
            <a:r>
              <a:rPr lang="en-US" dirty="0"/>
              <a:t>Std Error of the Slope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D90C26-E7DD-4F76-80F8-4CB96EC7D22F}"/>
              </a:ext>
            </a:extLst>
          </p:cNvPr>
          <p:cNvCxnSpPr>
            <a:endCxn id="19" idx="6"/>
          </p:cNvCxnSpPr>
          <p:nvPr/>
        </p:nvCxnSpPr>
        <p:spPr>
          <a:xfrm flipH="1">
            <a:off x="5397500" y="3009900"/>
            <a:ext cx="3784600" cy="1311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7EECEC-0F59-47F6-9A95-0B1EAE52C052}"/>
              </a:ext>
            </a:extLst>
          </p:cNvPr>
          <p:cNvCxnSpPr/>
          <p:nvPr/>
        </p:nvCxnSpPr>
        <p:spPr>
          <a:xfrm flipH="1">
            <a:off x="5397500" y="3490549"/>
            <a:ext cx="3784600" cy="1311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83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4AB-0DC4-4E85-8D73-958F0CC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7397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Multiple Regression – 3 easy steps!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3695-9B9C-4EAF-9FCD-890E5EB5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62"/>
            <a:ext cx="10312400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Allows for more complex analysis of more than one predictor value</a:t>
            </a:r>
          </a:p>
          <a:p>
            <a:pPr marL="0" indent="0">
              <a:buNone/>
            </a:pPr>
            <a:r>
              <a:rPr lang="en-US" dirty="0"/>
              <a:t>To calculate the regression of price ~ bedrooms + bathrooms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find the variation attributed to how many bedrooms there are:</a:t>
            </a:r>
          </a:p>
          <a:p>
            <a:pPr marL="971550" lvl="1" indent="-514350">
              <a:buAutoNum type="arabicPeriod"/>
            </a:pPr>
            <a:r>
              <a:rPr lang="en-US" dirty="0"/>
              <a:t>Regress bedrooms ~ bathrooms</a:t>
            </a:r>
          </a:p>
          <a:p>
            <a:pPr marL="1428750" lvl="2" indent="-514350">
              <a:buAutoNum type="arabicPeriod"/>
            </a:pPr>
            <a:r>
              <a:rPr lang="en-US" dirty="0"/>
              <a:t>Calculate the residuals = </a:t>
            </a:r>
            <a:r>
              <a:rPr lang="en-US" dirty="0" err="1"/>
              <a:t>Y</a:t>
            </a:r>
            <a:r>
              <a:rPr lang="en-US" baseline="-25000" dirty="0" err="1"/>
              <a:t>bedrooms</a:t>
            </a:r>
            <a:r>
              <a:rPr lang="en-US" dirty="0"/>
              <a:t> – </a:t>
            </a:r>
            <a:r>
              <a:rPr lang="en-US" dirty="0" err="1"/>
              <a:t>Y’</a:t>
            </a:r>
            <a:r>
              <a:rPr lang="en-US" baseline="-25000" dirty="0" err="1"/>
              <a:t>bedrooms</a:t>
            </a:r>
            <a:endParaRPr lang="en-US" baseline="-25000" dirty="0"/>
          </a:p>
          <a:p>
            <a:pPr marL="971550" lvl="1" indent="-514350">
              <a:buAutoNum type="arabicPeriod"/>
            </a:pPr>
            <a:r>
              <a:rPr lang="en-US" dirty="0"/>
              <a:t>Regress price ~ bedroom residuals</a:t>
            </a:r>
          </a:p>
          <a:p>
            <a:pPr marL="1428750" lvl="2" indent="-514350">
              <a:buAutoNum type="arabicPeriod"/>
            </a:pPr>
            <a:r>
              <a:rPr lang="en-US" dirty="0"/>
              <a:t>This provides the bedroom coefficient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find the variation attributed to how many bathrooms there are:</a:t>
            </a:r>
          </a:p>
          <a:p>
            <a:pPr marL="971550" lvl="1" indent="-514350">
              <a:buAutoNum type="arabicPeriod"/>
            </a:pPr>
            <a:r>
              <a:rPr lang="en-US" dirty="0"/>
              <a:t>Regress bathrooms ~bedrooms</a:t>
            </a:r>
          </a:p>
          <a:p>
            <a:pPr marL="1428750" lvl="2" indent="-514350">
              <a:buAutoNum type="arabicPeriod"/>
            </a:pPr>
            <a:r>
              <a:rPr lang="en-US" dirty="0"/>
              <a:t>Calculate the residuals = </a:t>
            </a:r>
            <a:r>
              <a:rPr lang="en-US" dirty="0" err="1"/>
              <a:t>Y</a:t>
            </a:r>
            <a:r>
              <a:rPr lang="en-US" baseline="-25000" dirty="0" err="1"/>
              <a:t>bathrooms</a:t>
            </a:r>
            <a:r>
              <a:rPr lang="en-US" dirty="0"/>
              <a:t> – </a:t>
            </a:r>
            <a:r>
              <a:rPr lang="en-US" dirty="0" err="1"/>
              <a:t>Y’</a:t>
            </a:r>
            <a:r>
              <a:rPr lang="en-US" baseline="-25000" dirty="0" err="1"/>
              <a:t>bathrooms</a:t>
            </a:r>
            <a:endParaRPr lang="en-US" baseline="-25000" dirty="0"/>
          </a:p>
          <a:p>
            <a:pPr marL="971550" lvl="1" indent="-514350">
              <a:buAutoNum type="arabicPeriod"/>
            </a:pPr>
            <a:r>
              <a:rPr lang="en-US" dirty="0"/>
              <a:t>Regress price ~bathroom residuals</a:t>
            </a:r>
          </a:p>
          <a:p>
            <a:pPr marL="1428750" lvl="2" indent="-514350">
              <a:buAutoNum type="arabicPeriod"/>
            </a:pPr>
            <a:r>
              <a:rPr lang="en-US" dirty="0"/>
              <a:t>This provides the bathroom coefficient</a:t>
            </a:r>
          </a:p>
          <a:p>
            <a:pPr marL="514350" indent="-514350">
              <a:buAutoNum type="arabicPeriod"/>
            </a:pPr>
            <a:r>
              <a:rPr lang="en-US" dirty="0"/>
              <a:t>Intercept = mean(price) – [mean(bathroom)*bathroom coefficient] – [mean(bedroom)*bedroom coefficient]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91C6-9567-40EF-A119-DCD608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4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4AB-0DC4-4E85-8D73-958F0CC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14589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ANOVA – Omnibus Hypothesis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 … = </a:t>
            </a:r>
            <a:r>
              <a:rPr lang="en-US" dirty="0">
                <a:solidFill>
                  <a:schemeClr val="bg1"/>
                </a:solidFill>
                <a:latin typeface="Symbol" panose="05050102010706020507" pitchFamily="18" charset="2"/>
              </a:rPr>
              <a:t>m</a:t>
            </a:r>
            <a:r>
              <a:rPr lang="en-US" baseline="-25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3695-9B9C-4EAF-9FCD-890E5EB5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312400" cy="17399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With ANOVA you can test more than one mean at a time.</a:t>
            </a:r>
          </a:p>
          <a:p>
            <a:r>
              <a:rPr lang="en-US" dirty="0"/>
              <a:t>Rejecting the null means that at least one mean is different.  </a:t>
            </a:r>
          </a:p>
          <a:p>
            <a:r>
              <a:rPr lang="en-US" dirty="0"/>
              <a:t>Rejecting the null does not tell you which mean is different.</a:t>
            </a:r>
          </a:p>
          <a:p>
            <a:r>
              <a:rPr lang="en-US" dirty="0"/>
              <a:t>Follow up with Tukey’s HSD test to identify which are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91C6-9567-40EF-A119-DCD608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A9559-B5F0-4FB4-BCE1-12C774CF4483}"/>
              </a:ext>
            </a:extLst>
          </p:cNvPr>
          <p:cNvSpPr/>
          <p:nvPr/>
        </p:nvSpPr>
        <p:spPr>
          <a:xfrm>
            <a:off x="2406650" y="3595250"/>
            <a:ext cx="73787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&gt; anova(lm(SAT$univ_GPA~SAT$high_GPA+SAT$SAT))</a:t>
            </a:r>
          </a:p>
          <a:p>
            <a:r>
              <a:rPr lang="en-US" dirty="0"/>
              <a:t>Analysis of Variance Table</a:t>
            </a:r>
          </a:p>
          <a:p>
            <a:r>
              <a:rPr lang="en-US" dirty="0"/>
              <a:t>Response: SAT$univ_GPA</a:t>
            </a:r>
          </a:p>
          <a:p>
            <a:r>
              <a:rPr lang="en-US" dirty="0"/>
              <a:t>              		Df       Sum Sq 	Mean Sq       F value            Pr(&gt;F)    </a:t>
            </a:r>
          </a:p>
          <a:p>
            <a:r>
              <a:rPr lang="en-US" dirty="0"/>
              <a:t>SAT$high_GPA   	1         12.6394     	12.6394 	     164.5088     &lt; 2e-16 ***</a:t>
            </a:r>
          </a:p>
          <a:p>
            <a:r>
              <a:rPr lang="en-US" dirty="0"/>
              <a:t>SAT$SAT        	1           0.3219  	  0.3219            4.1902     0.04323 *  </a:t>
            </a:r>
          </a:p>
          <a:p>
            <a:r>
              <a:rPr lang="en-US" dirty="0"/>
              <a:t>Residuals    	102       7.8368 	  0.0768                     </a:t>
            </a:r>
          </a:p>
          <a:p>
            <a:r>
              <a:rPr lang="en-US" dirty="0"/>
              <a:t>---</a:t>
            </a:r>
          </a:p>
          <a:p>
            <a:r>
              <a:rPr lang="en-US" dirty="0"/>
              <a:t>Signif.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87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1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ANOVA – Multi Factor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143000"/>
            <a:ext cx="7242174" cy="49160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Critical in how you set up your data</a:t>
            </a:r>
          </a:p>
          <a:p>
            <a:pPr marL="457200" lvl="1" indent="0">
              <a:buNone/>
            </a:pPr>
            <a:r>
              <a:rPr lang="en-US" sz="2800" dirty="0"/>
              <a:t>	This is 2 factors:</a:t>
            </a:r>
          </a:p>
          <a:p>
            <a:pPr marL="457200" lvl="1" indent="0">
              <a:buNone/>
            </a:pPr>
            <a:r>
              <a:rPr lang="en-US" sz="2800" dirty="0"/>
              <a:t>		Age – 3 levels, Gender – 2 levels</a:t>
            </a:r>
          </a:p>
          <a:p>
            <a:pPr marL="457200" lvl="1" indent="0">
              <a:buNone/>
            </a:pPr>
            <a:r>
              <a:rPr lang="en-US" sz="2800" dirty="0"/>
              <a:t>N = Total number of observations</a:t>
            </a:r>
          </a:p>
          <a:p>
            <a:pPr marL="457200" lvl="1" indent="0">
              <a:buNone/>
            </a:pPr>
            <a:r>
              <a:rPr lang="en-US" sz="2800" dirty="0"/>
              <a:t>n = Observations in each group</a:t>
            </a:r>
          </a:p>
          <a:p>
            <a:pPr marL="457200" lvl="1" indent="0">
              <a:buNone/>
            </a:pPr>
            <a:r>
              <a:rPr lang="en-US" sz="2800" dirty="0"/>
              <a:t>k = number of levels</a:t>
            </a:r>
          </a:p>
          <a:p>
            <a:pPr marL="457200" lvl="1" indent="0">
              <a:buNone/>
            </a:pPr>
            <a:r>
              <a:rPr lang="en-US" sz="2800" dirty="0"/>
              <a:t>MSE = mean of the group variances</a:t>
            </a:r>
          </a:p>
          <a:p>
            <a:pPr marL="457200" lvl="1" indent="0">
              <a:buNone/>
            </a:pPr>
            <a:r>
              <a:rPr lang="en-US" sz="2800" dirty="0"/>
              <a:t>MSB = n * variance of the group variances</a:t>
            </a:r>
          </a:p>
          <a:p>
            <a:pPr marL="457200" lvl="1" indent="0">
              <a:buNone/>
            </a:pPr>
            <a:r>
              <a:rPr lang="en-US" sz="2800" dirty="0"/>
              <a:t>If MSB &gt; MSE then it’s likely that the means are not equal</a:t>
            </a:r>
          </a:p>
          <a:p>
            <a:pPr marL="457200" lvl="1" indent="0">
              <a:buNone/>
            </a:pPr>
            <a:r>
              <a:rPr lang="en-US" sz="2800" dirty="0"/>
              <a:t>F = MSB / MSE, df = (k-1) / (N-k)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EA0AB-AD76-4BD8-875A-969B821DA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2951"/>
              </p:ext>
            </p:extLst>
          </p:nvPr>
        </p:nvGraphicFramePr>
        <p:xfrm>
          <a:off x="8035924" y="365125"/>
          <a:ext cx="3705224" cy="2752722"/>
        </p:xfrm>
        <a:graphic>
          <a:graphicData uri="http://schemas.openxmlformats.org/drawingml/2006/table">
            <a:tbl>
              <a:tblPr/>
              <a:tblGrid>
                <a:gridCol w="943245">
                  <a:extLst>
                    <a:ext uri="{9D8B030D-6E8A-4147-A177-3AD203B41FA5}">
                      <a16:colId xmlns:a16="http://schemas.microsoft.com/office/drawing/2014/main" val="1722866517"/>
                    </a:ext>
                  </a:extLst>
                </a:gridCol>
                <a:gridCol w="1586389">
                  <a:extLst>
                    <a:ext uri="{9D8B030D-6E8A-4147-A177-3AD203B41FA5}">
                      <a16:colId xmlns:a16="http://schemas.microsoft.com/office/drawing/2014/main" val="1136845585"/>
                    </a:ext>
                  </a:extLst>
                </a:gridCol>
                <a:gridCol w="1175590">
                  <a:extLst>
                    <a:ext uri="{9D8B030D-6E8A-4147-A177-3AD203B41FA5}">
                      <a16:colId xmlns:a16="http://schemas.microsoft.com/office/drawing/2014/main" val="2056846155"/>
                    </a:ext>
                  </a:extLst>
                </a:gridCol>
              </a:tblGrid>
              <a:tr h="393246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Group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Gender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Age 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260546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Female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8 </a:t>
                      </a:r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66119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2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Female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10 </a:t>
                      </a:r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35332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3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Female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12 </a:t>
                      </a:r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361490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4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8 </a:t>
                      </a:r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49226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5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10 </a:t>
                      </a:r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785333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6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Male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12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6248"/>
                  </a:ext>
                </a:extLst>
              </a:tr>
            </a:tbl>
          </a:graphicData>
        </a:graphic>
      </p:graphicFrame>
      <p:pic>
        <p:nvPicPr>
          <p:cNvPr id="4099" name="Picture 3" descr="http://onlinestatbook.com/2/analysis_of_variance/graphics/fdist_smiles.gif">
            <a:extLst>
              <a:ext uri="{FF2B5EF4-FFF2-40B4-BE49-F238E27FC236}">
                <a16:creationId xmlns:a16="http://schemas.microsoft.com/office/drawing/2014/main" id="{D310E953-B852-43EA-B08C-B393EEAF5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924" y="3306310"/>
            <a:ext cx="37052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15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62200" cy="14636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– </a:t>
            </a:r>
            <a:r>
              <a:rPr lang="en-US" sz="2200" b="1" dirty="0">
                <a:solidFill>
                  <a:schemeClr val="bg1"/>
                </a:solidFill>
              </a:rPr>
              <a:t>(not from the same data)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BEEDED3-A7FD-4C55-ADC3-8741A8A7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665766"/>
              </p:ext>
            </p:extLst>
          </p:nvPr>
        </p:nvGraphicFramePr>
        <p:xfrm>
          <a:off x="711200" y="3926520"/>
          <a:ext cx="8356596" cy="2197101"/>
        </p:xfrm>
        <a:graphic>
          <a:graphicData uri="http://schemas.openxmlformats.org/drawingml/2006/table">
            <a:tbl>
              <a:tblPr/>
              <a:tblGrid>
                <a:gridCol w="1392766">
                  <a:extLst>
                    <a:ext uri="{9D8B030D-6E8A-4147-A177-3AD203B41FA5}">
                      <a16:colId xmlns:a16="http://schemas.microsoft.com/office/drawing/2014/main" val="831712773"/>
                    </a:ext>
                  </a:extLst>
                </a:gridCol>
                <a:gridCol w="1392766">
                  <a:extLst>
                    <a:ext uri="{9D8B030D-6E8A-4147-A177-3AD203B41FA5}">
                      <a16:colId xmlns:a16="http://schemas.microsoft.com/office/drawing/2014/main" val="1800459408"/>
                    </a:ext>
                  </a:extLst>
                </a:gridCol>
                <a:gridCol w="1392766">
                  <a:extLst>
                    <a:ext uri="{9D8B030D-6E8A-4147-A177-3AD203B41FA5}">
                      <a16:colId xmlns:a16="http://schemas.microsoft.com/office/drawing/2014/main" val="331966926"/>
                    </a:ext>
                  </a:extLst>
                </a:gridCol>
                <a:gridCol w="1392766">
                  <a:extLst>
                    <a:ext uri="{9D8B030D-6E8A-4147-A177-3AD203B41FA5}">
                      <a16:colId xmlns:a16="http://schemas.microsoft.com/office/drawing/2014/main" val="1776626205"/>
                    </a:ext>
                  </a:extLst>
                </a:gridCol>
                <a:gridCol w="1392766">
                  <a:extLst>
                    <a:ext uri="{9D8B030D-6E8A-4147-A177-3AD203B41FA5}">
                      <a16:colId xmlns:a16="http://schemas.microsoft.com/office/drawing/2014/main" val="2285246435"/>
                    </a:ext>
                  </a:extLst>
                </a:gridCol>
                <a:gridCol w="1392766">
                  <a:extLst>
                    <a:ext uri="{9D8B030D-6E8A-4147-A177-3AD203B41FA5}">
                      <a16:colId xmlns:a16="http://schemas.microsoft.com/office/drawing/2014/main" val="3019509230"/>
                    </a:ext>
                  </a:extLst>
                </a:gridCol>
              </a:tblGrid>
              <a:tr h="496404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Source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df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SSQ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MS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F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p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45380"/>
                  </a:ext>
                </a:extLst>
              </a:tr>
              <a:tr h="7078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Condition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27.5349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9.1783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3.465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0.0182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562590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Error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132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349.6544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2.6489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77829"/>
                  </a:ext>
                </a:extLst>
              </a:tr>
              <a:tr h="49640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Total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135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377.1893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791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E1B718-E451-4B60-ABDF-B325D9276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115" y="3476739"/>
            <a:ext cx="30727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ANOVA Summary Table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ADE2E-5A9C-4BE6-A473-8AB6E59CC3A0}"/>
              </a:ext>
            </a:extLst>
          </p:cNvPr>
          <p:cNvSpPr/>
          <p:nvPr/>
        </p:nvSpPr>
        <p:spPr>
          <a:xfrm>
            <a:off x="3822701" y="669008"/>
            <a:ext cx="7111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&gt; anova(lm(SAT$univ_GPA~SAT$high_GPA+SAT$SAT))</a:t>
            </a:r>
          </a:p>
          <a:p>
            <a:r>
              <a:rPr lang="en-US" sz="1600" dirty="0"/>
              <a:t>Analysis of Variance Table</a:t>
            </a:r>
          </a:p>
          <a:p>
            <a:r>
              <a:rPr lang="en-US" sz="1600" dirty="0"/>
              <a:t>Response: SAT$univ_GPA</a:t>
            </a:r>
          </a:p>
          <a:p>
            <a:r>
              <a:rPr lang="en-US" sz="1600" dirty="0"/>
              <a:t>              		Df       Sum Sq 	Mean Sq       F value            Pr(&gt;F)    </a:t>
            </a:r>
          </a:p>
          <a:p>
            <a:r>
              <a:rPr lang="en-US" sz="1600" dirty="0"/>
              <a:t>SAT$high_GPA   	1         12.6394     	12.6394 	     164.5088     &lt; 2e-16 ***</a:t>
            </a:r>
          </a:p>
          <a:p>
            <a:r>
              <a:rPr lang="en-US" sz="1600" dirty="0"/>
              <a:t>SAT$SAT        	1           0.3219  	  0.3219            4.1902     0.04323 *  </a:t>
            </a:r>
          </a:p>
          <a:p>
            <a:r>
              <a:rPr lang="en-US" sz="1600" dirty="0"/>
              <a:t>Residuals    	102       7.8368 	  0.0768                     </a:t>
            </a:r>
          </a:p>
          <a:p>
            <a:r>
              <a:rPr lang="en-US" sz="1600" dirty="0"/>
              <a:t>---</a:t>
            </a:r>
          </a:p>
          <a:p>
            <a:r>
              <a:rPr lang="en-US" sz="1600" dirty="0"/>
              <a:t>Signif. codes:  0 ‘***’ 0.001 ‘**’ 0.01 ‘*’ 0.05 ‘.’ 0.1 ‘ ’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CB0C6-288B-41D1-9F22-2ABBC9ECFAFA}"/>
              </a:ext>
            </a:extLst>
          </p:cNvPr>
          <p:cNvSpPr txBox="1"/>
          <p:nvPr/>
        </p:nvSpPr>
        <p:spPr>
          <a:xfrm>
            <a:off x="9321800" y="365603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MSB = </a:t>
            </a:r>
            <a:r>
              <a:rPr lang="en-US" dirty="0" err="1"/>
              <a:t>SSQc</a:t>
            </a:r>
            <a:r>
              <a:rPr lang="en-US" dirty="0"/>
              <a:t> / df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338D8-B890-412C-8960-E40E12B4AA05}"/>
              </a:ext>
            </a:extLst>
          </p:cNvPr>
          <p:cNvSpPr txBox="1"/>
          <p:nvPr/>
        </p:nvSpPr>
        <p:spPr>
          <a:xfrm>
            <a:off x="9321800" y="4515628"/>
            <a:ext cx="18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= </a:t>
            </a:r>
            <a:r>
              <a:rPr lang="en-US" dirty="0" err="1"/>
              <a:t>SSQe</a:t>
            </a:r>
            <a:r>
              <a:rPr lang="en-US" dirty="0"/>
              <a:t> / 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E9CAB-F41B-4092-A7BD-3CB404FA1DA1}"/>
              </a:ext>
            </a:extLst>
          </p:cNvPr>
          <p:cNvSpPr txBox="1"/>
          <p:nvPr/>
        </p:nvSpPr>
        <p:spPr>
          <a:xfrm>
            <a:off x="9321800" y="5057205"/>
            <a:ext cx="187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MSB / MSE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5A5BA0-36C4-403C-AFA6-96C300B8B8AE}"/>
              </a:ext>
            </a:extLst>
          </p:cNvPr>
          <p:cNvSpPr/>
          <p:nvPr/>
        </p:nvSpPr>
        <p:spPr>
          <a:xfrm>
            <a:off x="9194801" y="3619674"/>
            <a:ext cx="21590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DA9C5E-DE08-4DE7-B0E6-E38B0F964863}"/>
              </a:ext>
            </a:extLst>
          </p:cNvPr>
          <p:cNvSpPr/>
          <p:nvPr/>
        </p:nvSpPr>
        <p:spPr>
          <a:xfrm>
            <a:off x="9179215" y="4443119"/>
            <a:ext cx="21590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D8722C-F260-40CA-8F10-EA0C803C2C15}"/>
              </a:ext>
            </a:extLst>
          </p:cNvPr>
          <p:cNvSpPr/>
          <p:nvPr/>
        </p:nvSpPr>
        <p:spPr>
          <a:xfrm>
            <a:off x="9194801" y="5003321"/>
            <a:ext cx="2159000" cy="514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387D13-360B-428A-8623-A3D57BED0FCA}"/>
              </a:ext>
            </a:extLst>
          </p:cNvPr>
          <p:cNvCxnSpPr>
            <a:cxnSpLocks/>
          </p:cNvCxnSpPr>
          <p:nvPr/>
        </p:nvCxnSpPr>
        <p:spPr>
          <a:xfrm flipH="1">
            <a:off x="5842317" y="3880668"/>
            <a:ext cx="3352484" cy="89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1C94BB-613E-4184-AF29-0517FAE65CC2}"/>
              </a:ext>
            </a:extLst>
          </p:cNvPr>
          <p:cNvCxnSpPr>
            <a:cxnSpLocks/>
          </p:cNvCxnSpPr>
          <p:nvPr/>
        </p:nvCxnSpPr>
        <p:spPr>
          <a:xfrm flipH="1">
            <a:off x="5842315" y="4773088"/>
            <a:ext cx="3336901" cy="5298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776C78-04A3-4DF6-84CD-BE87D1CF7AEE}"/>
              </a:ext>
            </a:extLst>
          </p:cNvPr>
          <p:cNvCxnSpPr>
            <a:stCxn id="18" idx="2"/>
          </p:cNvCxnSpPr>
          <p:nvPr/>
        </p:nvCxnSpPr>
        <p:spPr>
          <a:xfrm flipH="1" flipV="1">
            <a:off x="6946900" y="4932776"/>
            <a:ext cx="2247901" cy="3277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2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981"/>
            <a:ext cx="10515600" cy="9665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Multi-factor design – finding other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2DE6C2-4635-4CB4-AB48-6BAB603CF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97244"/>
              </p:ext>
            </p:extLst>
          </p:nvPr>
        </p:nvGraphicFramePr>
        <p:xfrm>
          <a:off x="1625600" y="1308025"/>
          <a:ext cx="8483598" cy="304038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341928673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380344521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5265056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4945369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42103821"/>
                    </a:ext>
                  </a:extLst>
                </a:gridCol>
                <a:gridCol w="1104898">
                  <a:extLst>
                    <a:ext uri="{9D8B030D-6E8A-4147-A177-3AD203B41FA5}">
                      <a16:colId xmlns:a16="http://schemas.microsoft.com/office/drawing/2014/main" val="769103937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 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Companion Weight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 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79126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Obese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Typical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Marginal Mean 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Simple Effect</a:t>
                      </a:r>
                    </a:p>
                  </a:txBody>
                  <a:tcPr marL="47625" marR="47625" marT="47625" marB="476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15568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Relationship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Girlfriend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5.65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6.19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5.92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.54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66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Acquaintance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6.15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6.59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6.37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.44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92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Marginal Mean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5.90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6.39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Average of means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2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Simple Effect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.5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.4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  <a:latin typeface="Courier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Diff of Means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70525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17824-6D5E-4C70-BA4E-87C5FA483AA6}"/>
              </a:ext>
            </a:extLst>
          </p:cNvPr>
          <p:cNvSpPr txBox="1"/>
          <p:nvPr/>
        </p:nvSpPr>
        <p:spPr>
          <a:xfrm>
            <a:off x="838200" y="4610100"/>
            <a:ext cx="101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– when the effect of one variable differs depending on the level of another, aka are the simple effects different?</a:t>
            </a:r>
          </a:p>
        </p:txBody>
      </p:sp>
    </p:spTree>
    <p:extLst>
      <p:ext uri="{BB962C8B-B14F-4D97-AF65-F5344CB8AC3E}">
        <p14:creationId xmlns:p14="http://schemas.microsoft.com/office/powerpoint/2010/main" val="13823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322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Tukey’s HSD – test of main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37" y="1482854"/>
            <a:ext cx="10515600" cy="248675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en-US" dirty="0">
              <a:solidFill>
                <a:srgbClr val="000000"/>
              </a:solidFill>
              <a:latin typeface="Geneva"/>
            </a:endParaRPr>
          </a:p>
          <a:p>
            <a:pPr marL="457200" lvl="1" indent="0">
              <a:buNone/>
            </a:pPr>
            <a:endParaRPr lang="en-US" dirty="0">
              <a:cs typeface="Segoe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93F39-42C6-4B91-BA0E-56046C12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33088"/>
              </p:ext>
            </p:extLst>
          </p:nvPr>
        </p:nvGraphicFramePr>
        <p:xfrm>
          <a:off x="1066800" y="3429000"/>
          <a:ext cx="7001544" cy="2217420"/>
        </p:xfrm>
        <a:graphic>
          <a:graphicData uri="http://schemas.openxmlformats.org/drawingml/2006/table">
            <a:tbl>
              <a:tblPr/>
              <a:tblGrid>
                <a:gridCol w="1166924">
                  <a:extLst>
                    <a:ext uri="{9D8B030D-6E8A-4147-A177-3AD203B41FA5}">
                      <a16:colId xmlns:a16="http://schemas.microsoft.com/office/drawing/2014/main" val="3213835217"/>
                    </a:ext>
                  </a:extLst>
                </a:gridCol>
                <a:gridCol w="1166924">
                  <a:extLst>
                    <a:ext uri="{9D8B030D-6E8A-4147-A177-3AD203B41FA5}">
                      <a16:colId xmlns:a16="http://schemas.microsoft.com/office/drawing/2014/main" val="2847113249"/>
                    </a:ext>
                  </a:extLst>
                </a:gridCol>
                <a:gridCol w="1166924">
                  <a:extLst>
                    <a:ext uri="{9D8B030D-6E8A-4147-A177-3AD203B41FA5}">
                      <a16:colId xmlns:a16="http://schemas.microsoft.com/office/drawing/2014/main" val="1779259237"/>
                    </a:ext>
                  </a:extLst>
                </a:gridCol>
                <a:gridCol w="1166924">
                  <a:extLst>
                    <a:ext uri="{9D8B030D-6E8A-4147-A177-3AD203B41FA5}">
                      <a16:colId xmlns:a16="http://schemas.microsoft.com/office/drawing/2014/main" val="2478932907"/>
                    </a:ext>
                  </a:extLst>
                </a:gridCol>
                <a:gridCol w="1166924">
                  <a:extLst>
                    <a:ext uri="{9D8B030D-6E8A-4147-A177-3AD203B41FA5}">
                      <a16:colId xmlns:a16="http://schemas.microsoft.com/office/drawing/2014/main" val="311620608"/>
                    </a:ext>
                  </a:extLst>
                </a:gridCol>
                <a:gridCol w="1166924">
                  <a:extLst>
                    <a:ext uri="{9D8B030D-6E8A-4147-A177-3AD203B41FA5}">
                      <a16:colId xmlns:a16="http://schemas.microsoft.com/office/drawing/2014/main" val="1400025328"/>
                    </a:ext>
                  </a:extLst>
                </a:gridCol>
              </a:tblGrid>
              <a:tr h="334513"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Source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df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SSQ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MS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F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p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E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83382"/>
                  </a:ext>
                </a:extLst>
              </a:tr>
              <a:tr h="33451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A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34.333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17.167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9.29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0.0017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04016"/>
                  </a:ext>
                </a:extLst>
              </a:tr>
              <a:tr h="3345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B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2.042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2.042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1.10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0.3070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44591"/>
                  </a:ext>
                </a:extLst>
              </a:tr>
              <a:tr h="3345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A x B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2.333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1.167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0.63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0.5431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45604"/>
                  </a:ext>
                </a:extLst>
              </a:tr>
              <a:tr h="3345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Error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18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33.250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1.847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94512"/>
                  </a:ext>
                </a:extLst>
              </a:tr>
              <a:tr h="3345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Total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23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71.958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Courier"/>
                        </a:rPr>
                        <a:t> 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Courier"/>
                        </a:rPr>
                        <a:t> 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574623"/>
                  </a:ext>
                </a:extLst>
              </a:tr>
            </a:tbl>
          </a:graphicData>
        </a:graphic>
      </p:graphicFrame>
      <p:pic>
        <p:nvPicPr>
          <p:cNvPr id="7170" name="Picture 2" descr="http://onlinestatbook.com/2/tests_of_means/graphics/ts_form.gif">
            <a:extLst>
              <a:ext uri="{FF2B5EF4-FFF2-40B4-BE49-F238E27FC236}">
                <a16:creationId xmlns:a16="http://schemas.microsoft.com/office/drawing/2014/main" id="{ADCA244B-9A69-42BD-AD8A-DEDB3A5F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400" y="4360497"/>
            <a:ext cx="1879600" cy="1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9CBB7A-B233-4F0B-B8C4-6D6578E7C4A2}"/>
              </a:ext>
            </a:extLst>
          </p:cNvPr>
          <p:cNvSpPr/>
          <p:nvPr/>
        </p:nvSpPr>
        <p:spPr>
          <a:xfrm>
            <a:off x="9436100" y="4834106"/>
            <a:ext cx="927100" cy="616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5E65F-4C6F-4D40-BC18-47F1F31C946E}"/>
              </a:ext>
            </a:extLst>
          </p:cNvPr>
          <p:cNvCxnSpPr>
            <a:cxnSpLocks/>
          </p:cNvCxnSpPr>
          <p:nvPr/>
        </p:nvCxnSpPr>
        <p:spPr>
          <a:xfrm flipH="1" flipV="1">
            <a:off x="5330369" y="5061344"/>
            <a:ext cx="3809203" cy="190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5E080F-F635-4B2F-AC43-ABA2B122CE9F}"/>
              </a:ext>
            </a:extLst>
          </p:cNvPr>
          <p:cNvSpPr txBox="1"/>
          <p:nvPr/>
        </p:nvSpPr>
        <p:spPr>
          <a:xfrm>
            <a:off x="1066800" y="1664874"/>
            <a:ext cx="9994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out which of the means is different from the others</a:t>
            </a:r>
          </a:p>
          <a:p>
            <a:r>
              <a:rPr lang="en-US" sz="2400" dirty="0"/>
              <a:t>Can be used for all pairwise comparisons in a one-factor ANOVA</a:t>
            </a:r>
          </a:p>
          <a:p>
            <a:r>
              <a:rPr lang="en-US" sz="2400" dirty="0"/>
              <a:t>Also can be used for marginal means in multi-factor ANOVA </a:t>
            </a:r>
          </a:p>
        </p:txBody>
      </p:sp>
    </p:spTree>
    <p:extLst>
      <p:ext uri="{BB962C8B-B14F-4D97-AF65-F5344CB8AC3E}">
        <p14:creationId xmlns:p14="http://schemas.microsoft.com/office/powerpoint/2010/main" val="2655440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49251"/>
            <a:ext cx="11023600" cy="90910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Transformations – transform non-linear data before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36" y="3410372"/>
            <a:ext cx="11023600" cy="51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Box Cox – similar to Tukey but a scaled version with an adjustment for when </a:t>
            </a:r>
            <a:r>
              <a:rPr lang="en-US" sz="2200" dirty="0">
                <a:latin typeface="Symbol" panose="05050102010706020507" pitchFamily="18" charset="2"/>
              </a:rPr>
              <a:t>L </a:t>
            </a:r>
            <a:r>
              <a:rPr lang="en-US" sz="2200" dirty="0"/>
              <a:t>= 0 = log(x)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FE7C87-D7C6-4F4C-BB4B-B22BAA68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8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: 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 </a:t>
            </a:r>
            <a:endParaRPr kumimoji="0" lang="en-US" altLang="en-US" sz="45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</p:txBody>
      </p:sp>
      <p:pic>
        <p:nvPicPr>
          <p:cNvPr id="8194" name="Picture 2" descr="tukey ladder">
            <a:extLst>
              <a:ext uri="{FF2B5EF4-FFF2-40B4-BE49-F238E27FC236}">
                <a16:creationId xmlns:a16="http://schemas.microsoft.com/office/drawing/2014/main" id="{9B18B074-9FE0-47A1-9CFD-BDCAEB6D3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1" y="1604173"/>
            <a:ext cx="6008235" cy="125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992D2-4FFF-4847-93BC-D94B446EE199}"/>
              </a:ext>
            </a:extLst>
          </p:cNvPr>
          <p:cNvSpPr txBox="1"/>
          <p:nvPr/>
        </p:nvSpPr>
        <p:spPr>
          <a:xfrm>
            <a:off x="1479470" y="1761766"/>
            <a:ext cx="299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Tukey’s Ladder</a:t>
            </a:r>
          </a:p>
          <a:p>
            <a:r>
              <a:rPr lang="en-US" sz="2400" dirty="0">
                <a:latin typeface="Symbol" panose="05050102010706020507" pitchFamily="18" charset="2"/>
              </a:rPr>
              <a:t>L </a:t>
            </a:r>
            <a:r>
              <a:rPr lang="en-US" sz="2400" dirty="0"/>
              <a:t>= x = 1 = no change</a:t>
            </a:r>
          </a:p>
        </p:txBody>
      </p:sp>
      <p:pic>
        <p:nvPicPr>
          <p:cNvPr id="8196" name="Picture 4" descr="box-cox formula">
            <a:extLst>
              <a:ext uri="{FF2B5EF4-FFF2-40B4-BE49-F238E27FC236}">
                <a16:creationId xmlns:a16="http://schemas.microsoft.com/office/drawing/2014/main" id="{8CA2F4BA-226F-411B-85C5-56474FBC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564" y="3922290"/>
            <a:ext cx="2668771" cy="11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507E5-C493-4511-BA96-1F627ADF5CE7}"/>
              </a:ext>
            </a:extLst>
          </p:cNvPr>
          <p:cNvSpPr txBox="1"/>
          <p:nvPr/>
        </p:nvSpPr>
        <p:spPr>
          <a:xfrm>
            <a:off x="812800" y="1173286"/>
            <a:ext cx="1027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Tukey’s Ladder is a methodology to follow to reduce skew and normalize your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2E7EC-373F-44E6-8780-96DBA0C0122D}"/>
              </a:ext>
            </a:extLst>
          </p:cNvPr>
          <p:cNvSpPr txBox="1"/>
          <p:nvPr/>
        </p:nvSpPr>
        <p:spPr>
          <a:xfrm>
            <a:off x="3909760" y="5448071"/>
            <a:ext cx="4362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You will see this again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123995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0999"/>
            <a:ext cx="10515600" cy="560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Week 4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72"/>
            <a:ext cx="10515600" cy="3439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Regression</a:t>
            </a:r>
          </a:p>
          <a:p>
            <a:pPr marL="0" indent="0">
              <a:buNone/>
            </a:pPr>
            <a:r>
              <a:rPr lang="en-US" dirty="0"/>
              <a:t>	Standard Error of the Estimate</a:t>
            </a:r>
          </a:p>
          <a:p>
            <a:pPr marL="0" indent="0">
              <a:buNone/>
            </a:pPr>
            <a:r>
              <a:rPr lang="en-US" dirty="0"/>
              <a:t>	Intercept and beta coefficients</a:t>
            </a:r>
          </a:p>
          <a:p>
            <a:pPr marL="0" indent="0">
              <a:buNone/>
            </a:pPr>
            <a:r>
              <a:rPr lang="en-US" dirty="0"/>
              <a:t>ANOVA </a:t>
            </a:r>
          </a:p>
          <a:p>
            <a:pPr marL="0" indent="0">
              <a:buNone/>
            </a:pPr>
            <a:r>
              <a:rPr lang="en-US" dirty="0"/>
              <a:t>Transformations</a:t>
            </a:r>
          </a:p>
          <a:p>
            <a:pPr marL="0" indent="0">
              <a:buNone/>
            </a:pPr>
            <a:r>
              <a:rPr lang="en-US" dirty="0"/>
              <a:t>	Tukey’s Ladder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436" y="182562"/>
            <a:ext cx="10515600" cy="9429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Regression – the stats we all remember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Sum of Least Squares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8DE8C-F014-467F-AA90-3467CB56725F}"/>
              </a:ext>
            </a:extLst>
          </p:cNvPr>
          <p:cNvSpPr txBox="1"/>
          <p:nvPr/>
        </p:nvSpPr>
        <p:spPr>
          <a:xfrm>
            <a:off x="990599" y="1160805"/>
            <a:ext cx="10358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find the line that passes through the data that minimizes the distance between the data point and the line</a:t>
            </a:r>
          </a:p>
          <a:p>
            <a:endParaRPr lang="en-US" sz="1000" dirty="0"/>
          </a:p>
          <a:p>
            <a:r>
              <a:rPr lang="en-US" sz="2400" dirty="0"/>
              <a:t>We square the difference otherwise the overs and unders would cancel out</a:t>
            </a:r>
          </a:p>
          <a:p>
            <a:endParaRPr lang="en-US" sz="1000" dirty="0"/>
          </a:p>
          <a:p>
            <a:pPr algn="ctr"/>
            <a:r>
              <a:rPr lang="en-US" sz="3200" dirty="0"/>
              <a:t>Y = </a:t>
            </a:r>
            <a:r>
              <a:rPr lang="en-US" sz="3200" dirty="0">
                <a:latin typeface="Symbol" panose="05050102010706020507" pitchFamily="18" charset="2"/>
              </a:rPr>
              <a:t>a</a:t>
            </a:r>
            <a:r>
              <a:rPr lang="en-US" sz="3200" dirty="0"/>
              <a:t> + </a:t>
            </a:r>
            <a:r>
              <a:rPr lang="en-US" sz="3200" dirty="0">
                <a:latin typeface="Symbol" panose="05050102010706020507" pitchFamily="18" charset="2"/>
              </a:rPr>
              <a:t>b</a:t>
            </a:r>
            <a:r>
              <a:rPr lang="en-US" sz="3200" dirty="0"/>
              <a:t>X</a:t>
            </a:r>
            <a:r>
              <a:rPr lang="en-US" sz="3200" baseline="-25000" dirty="0"/>
              <a:t>1</a:t>
            </a:r>
            <a:endParaRPr lang="en-US" sz="2400" dirty="0"/>
          </a:p>
          <a:p>
            <a:r>
              <a:rPr lang="en-US" sz="2400" dirty="0">
                <a:latin typeface="Symbol" panose="05050102010706020507" pitchFamily="18" charset="2"/>
              </a:rPr>
              <a:t>a </a:t>
            </a:r>
            <a:r>
              <a:rPr lang="en-US" sz="2400" dirty="0"/>
              <a:t>= Intercept</a:t>
            </a:r>
          </a:p>
          <a:p>
            <a:r>
              <a:rPr lang="en-US" sz="2400" dirty="0">
                <a:latin typeface="Symbol" panose="05050102010706020507" pitchFamily="18" charset="2"/>
              </a:rPr>
              <a:t>b</a:t>
            </a:r>
            <a:r>
              <a:rPr lang="en-US" sz="2400" dirty="0"/>
              <a:t> = Coefficient of the variable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11224-2C9D-4C68-A92A-DB45703B5E1F}"/>
              </a:ext>
            </a:extLst>
          </p:cNvPr>
          <p:cNvSpPr/>
          <p:nvPr/>
        </p:nvSpPr>
        <p:spPr>
          <a:xfrm>
            <a:off x="1290637" y="4382909"/>
            <a:ext cx="99416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Estimate or forecast the average value of one variable (dependent) on the basis of fixed values of other variables (independent) </a:t>
            </a:r>
          </a:p>
          <a:p>
            <a:r>
              <a:rPr lang="en-US" dirty="0"/>
              <a:t>• Dependent ≡ Explained ≡ Predictand ≡ Regressand ≡ Response ≡ Endogeneous ≡ Outcome ≡ Controlled </a:t>
            </a:r>
          </a:p>
          <a:p>
            <a:r>
              <a:rPr lang="en-US" dirty="0"/>
              <a:t>• Explanatory ≡ Independent ≡ Predictor ≡ Regressor ≡ Stimulus ≡ Exogeneous ≡ Covariate ≡ Control</a:t>
            </a:r>
          </a:p>
        </p:txBody>
      </p:sp>
    </p:spTree>
    <p:extLst>
      <p:ext uri="{BB962C8B-B14F-4D97-AF65-F5344CB8AC3E}">
        <p14:creationId xmlns:p14="http://schemas.microsoft.com/office/powerpoint/2010/main" val="28944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49" y="534828"/>
            <a:ext cx="10179573" cy="61118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March Across The Columns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8" name="AutoShape 4" descr="(x+y)^{n}=\sum _{k=0}^{n}{n \choose k}x^{n-k}y^{k}=\sum _{k=0}^{n}{n \choose k}x^{k}y^{n-k}.">
            <a:extLst>
              <a:ext uri="{FF2B5EF4-FFF2-40B4-BE49-F238E27FC236}">
                <a16:creationId xmlns:a16="http://schemas.microsoft.com/office/drawing/2014/main" id="{8F5CE1DF-6312-4D58-8EB1-21E71FAD9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22158"/>
            <a:ext cx="4403558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880370-40D3-48A6-817D-EBDDCDFE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8034"/>
              </p:ext>
            </p:extLst>
          </p:nvPr>
        </p:nvGraphicFramePr>
        <p:xfrm>
          <a:off x="416689" y="1146017"/>
          <a:ext cx="11296887" cy="3783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764">
                  <a:extLst>
                    <a:ext uri="{9D8B030D-6E8A-4147-A177-3AD203B41FA5}">
                      <a16:colId xmlns:a16="http://schemas.microsoft.com/office/drawing/2014/main" val="2076051411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2555575990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324678874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2770344938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284424752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2978778873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3842524377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2696439272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1507180137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3089299042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3779848714"/>
                    </a:ext>
                  </a:extLst>
                </a:gridCol>
                <a:gridCol w="964193">
                  <a:extLst>
                    <a:ext uri="{9D8B030D-6E8A-4147-A177-3AD203B41FA5}">
                      <a16:colId xmlns:a16="http://schemas.microsoft.com/office/drawing/2014/main" val="1951975668"/>
                    </a:ext>
                  </a:extLst>
                </a:gridCol>
              </a:tblGrid>
              <a:tr h="79266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x</a:t>
                      </a:r>
                      <a:r>
                        <a:rPr lang="en-US" sz="1800" u="none" strike="noStrike" baseline="30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</a:t>
                      </a:r>
                      <a:r>
                        <a:rPr lang="en-US" sz="1800" u="none" strike="noStrike" baseline="30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Y’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y’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y’</a:t>
                      </a:r>
                      <a:r>
                        <a:rPr lang="en-US" sz="1800" u="none" strike="noStrike" baseline="30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Y-Y’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(Y-Y’)</a:t>
                      </a:r>
                      <a:r>
                        <a:rPr lang="en-US" sz="1800" u="none" strike="noStrike" baseline="30000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555555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88686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-1.060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1.124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1.210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(0.850)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0.722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(0.210)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0.044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9326057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-0.060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0.006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1.635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(0.425)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0.180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0.365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0.133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0328441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-0.760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0.578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2.060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(0.760)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0.577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8121167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3.75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1.690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2.856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2.485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0.425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0.180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1.265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    1.600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382292"/>
                  </a:ext>
                </a:extLst>
              </a:tr>
              <a:tr h="384323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0.190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0.036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2.910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0.850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0.722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(0.660)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    0.435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94234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Sum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4.600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10.300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1.804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2.789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5358040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Mean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3.000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2.060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2.000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0.920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2.060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0.361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        -  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0.558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6107626"/>
                  </a:ext>
                </a:extLst>
              </a:tr>
              <a:tr h="372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1.581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1.072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1.581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    1.871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1.072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1.175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0.672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0.672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0.338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0.835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   0.622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73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32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4" y="354804"/>
            <a:ext cx="6149976" cy="12075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Calculating the Regression Formula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Y = </a:t>
            </a:r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</a:rPr>
              <a:t> + </a:t>
            </a:r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b</a:t>
            </a:r>
            <a:r>
              <a:rPr lang="en-US" sz="3600" b="1" dirty="0">
                <a:solidFill>
                  <a:schemeClr val="bg1"/>
                </a:solidFill>
              </a:rPr>
              <a:t>X</a:t>
            </a:r>
            <a:r>
              <a:rPr lang="en-US" sz="3600" b="1" baseline="-25000" dirty="0">
                <a:solidFill>
                  <a:schemeClr val="bg1"/>
                </a:solidFill>
              </a:rPr>
              <a:t>1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579C3D-38A2-440E-A47E-7E7786142830}"/>
              </a:ext>
            </a:extLst>
          </p:cNvPr>
          <p:cNvSpPr/>
          <p:nvPr/>
        </p:nvSpPr>
        <p:spPr>
          <a:xfrm>
            <a:off x="761205" y="1663916"/>
            <a:ext cx="627459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eneva"/>
              </a:rPr>
              <a:t>Beta Coefficient (slope (</a:t>
            </a:r>
            <a:r>
              <a:rPr lang="en-US" sz="2400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Geneva"/>
              </a:rPr>
              <a:t>)) : </a:t>
            </a: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 = r (s</a:t>
            </a:r>
            <a:r>
              <a:rPr lang="en-US" sz="3000" baseline="-25000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/s</a:t>
            </a:r>
            <a:r>
              <a:rPr lang="en-US" sz="3000" baseline="-25000" dirty="0">
                <a:solidFill>
                  <a:srgbClr val="000000"/>
                </a:solidFill>
                <a:latin typeface="&amp;quot"/>
              </a:rPr>
              <a:t>X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)</a:t>
            </a:r>
          </a:p>
          <a:p>
            <a:r>
              <a:rPr lang="en-US" sz="3000" i="0" u="none" strike="noStrike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b</a:t>
            </a:r>
            <a:r>
              <a:rPr lang="en-US" sz="3000" i="0" u="none" strike="noStrike" dirty="0">
                <a:solidFill>
                  <a:srgbClr val="000000"/>
                </a:solidFill>
                <a:effectLst/>
                <a:latin typeface="&amp;quot"/>
              </a:rPr>
              <a:t> = .627 * (1.072 / 1.581) = .425</a:t>
            </a:r>
          </a:p>
          <a:p>
            <a:endParaRPr lang="en-US" sz="300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Intercept: </a:t>
            </a: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a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 = </a:t>
            </a: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sz="3000" baseline="-25000" dirty="0">
                <a:solidFill>
                  <a:srgbClr val="000000"/>
                </a:solidFill>
                <a:latin typeface="&amp;quot"/>
              </a:rPr>
              <a:t>Y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 - </a:t>
            </a: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b</a:t>
            </a:r>
            <a:r>
              <a:rPr lang="en-US" sz="3000" dirty="0">
                <a:solidFill>
                  <a:srgbClr val="000000"/>
                </a:solidFill>
                <a:latin typeface="&amp;quot"/>
              </a:rPr>
              <a:t>*</a:t>
            </a: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M</a:t>
            </a:r>
            <a:r>
              <a:rPr lang="en-US" sz="3000" baseline="-25000" dirty="0">
                <a:solidFill>
                  <a:srgbClr val="000000"/>
                </a:solidFill>
                <a:latin typeface="&amp;quot"/>
              </a:rPr>
              <a:t>X </a:t>
            </a:r>
          </a:p>
          <a:p>
            <a:pPr marL="457200" indent="-457200">
              <a:buFont typeface="Symbol" panose="05050102010706020507" pitchFamily="18" charset="2"/>
              <a:buChar char="a"/>
            </a:pPr>
            <a:r>
              <a:rPr lang="en-US" sz="3000" dirty="0">
                <a:solidFill>
                  <a:srgbClr val="000000"/>
                </a:solidFill>
                <a:latin typeface="Symbol" panose="05050102010706020507" pitchFamily="18" charset="2"/>
              </a:rPr>
              <a:t>= </a:t>
            </a:r>
            <a:r>
              <a:rPr lang="en-US" sz="3000" dirty="0">
                <a:solidFill>
                  <a:srgbClr val="000000"/>
                </a:solidFill>
              </a:rPr>
              <a:t>2.06 - (.425 * 3) = .785</a:t>
            </a:r>
          </a:p>
          <a:p>
            <a:endParaRPr lang="en-US" sz="3000" b="1" i="0" u="none" strike="noStrike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3000" dirty="0">
                <a:solidFill>
                  <a:srgbClr val="000000"/>
                </a:solidFill>
              </a:rPr>
              <a:t>Y = 2.06 + .425X</a:t>
            </a:r>
            <a:r>
              <a:rPr lang="en-US" sz="3000" baseline="-25000" dirty="0">
                <a:solidFill>
                  <a:srgbClr val="000000"/>
                </a:solidFill>
              </a:rPr>
              <a:t>1 </a:t>
            </a:r>
          </a:p>
          <a:p>
            <a:pPr algn="ctr"/>
            <a:endParaRPr lang="en-US" sz="3000" i="0" u="none" strike="noStrike" baseline="-2500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2" descr="http://onlinestatbook.com/2/regression/graphics/reg_error.gif">
            <a:extLst>
              <a:ext uri="{FF2B5EF4-FFF2-40B4-BE49-F238E27FC236}">
                <a16:creationId xmlns:a16="http://schemas.microsoft.com/office/drawing/2014/main" id="{6DF118D3-4A84-45FB-95D2-D9AFB190E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887" y="761998"/>
            <a:ext cx="4523931" cy="485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4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55" y="601201"/>
            <a:ext cx="9909176" cy="6111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Partitioning the Sum of Squares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8" name="AutoShape 4" descr="(x+y)^{n}=\sum _{k=0}^{n}{n \choose k}x^{n-k}y^{k}=\sum _{k=0}^{n}{n \choose k}x^{k}y^{n-k}.">
            <a:extLst>
              <a:ext uri="{FF2B5EF4-FFF2-40B4-BE49-F238E27FC236}">
                <a16:creationId xmlns:a16="http://schemas.microsoft.com/office/drawing/2014/main" id="{8F5CE1DF-6312-4D58-8EB1-21E71FAD9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22158"/>
            <a:ext cx="4403558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D9B47F-229B-4646-9836-CFDE7AF7015F}"/>
              </a:ext>
            </a:extLst>
          </p:cNvPr>
          <p:cNvSpPr txBox="1"/>
          <p:nvPr/>
        </p:nvSpPr>
        <p:spPr>
          <a:xfrm>
            <a:off x="596900" y="1493966"/>
            <a:ext cx="104489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SSY (or TSS)= Defines the amount of variation that is related to Y, aka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rgbClr val="555555"/>
                </a:solidFill>
              </a:rPr>
              <a:t>y</a:t>
            </a:r>
            <a:r>
              <a:rPr lang="en-US" sz="2400" baseline="30000" dirty="0">
                <a:solidFill>
                  <a:srgbClr val="555555"/>
                </a:solidFill>
              </a:rPr>
              <a:t>2</a:t>
            </a:r>
          </a:p>
          <a:p>
            <a:pPr algn="ctr"/>
            <a:r>
              <a:rPr lang="en-US" sz="2400" dirty="0"/>
              <a:t>SSY = SSŶ + SSE : 4.6  = 2.79 + 1.81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>
                <a:latin typeface="+mj-lt"/>
              </a:rPr>
              <a:t>SSY</a:t>
            </a:r>
            <a:r>
              <a:rPr lang="en-US" sz="2400" b="1" dirty="0"/>
              <a:t>’ </a:t>
            </a:r>
            <a:r>
              <a:rPr lang="en-US" sz="2400" dirty="0"/>
              <a:t>or SSR = Sum of Squares Predicted – what we calculated</a:t>
            </a:r>
          </a:p>
          <a:p>
            <a:pPr algn="ctr"/>
            <a:r>
              <a:rPr lang="en-US" sz="2400" dirty="0"/>
              <a:t>SSE = Sum of Squares Error -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Proportion of Variation Explained – SSY’ / SSY</a:t>
            </a:r>
          </a:p>
          <a:p>
            <a:pPr algn="ctr"/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Proportion of Variation NOT Explained – SSE / SSY </a:t>
            </a:r>
          </a:p>
          <a:p>
            <a:pPr algn="ctr"/>
            <a:r>
              <a:rPr lang="en-US" sz="2400" dirty="0"/>
              <a:t>r</a:t>
            </a:r>
            <a:r>
              <a:rPr lang="en-US" sz="2400" baseline="30000" dirty="0"/>
              <a:t>2</a:t>
            </a:r>
            <a:r>
              <a:rPr lang="en-US" sz="2400" dirty="0"/>
              <a:t> = 1.81 / 4.6 = .3935</a:t>
            </a:r>
          </a:p>
          <a:p>
            <a:pPr algn="ctr"/>
            <a:r>
              <a:rPr lang="en-US" sz="2400" dirty="0"/>
              <a:t>r = Correlation(X,Y) = .627</a:t>
            </a:r>
          </a:p>
        </p:txBody>
      </p:sp>
      <p:pic>
        <p:nvPicPr>
          <p:cNvPr id="3074" name="Picture 2" descr="http://onlinestatbook.com/2/regression/graphics/ssy_pop.gif">
            <a:extLst>
              <a:ext uri="{FF2B5EF4-FFF2-40B4-BE49-F238E27FC236}">
                <a16:creationId xmlns:a16="http://schemas.microsoft.com/office/drawing/2014/main" id="{79450DA3-C27B-4D06-8483-77EE2765D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99" y="601201"/>
            <a:ext cx="2648477" cy="6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2C7334-4293-4AA9-BBCE-F04C572F6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68756"/>
              </p:ext>
            </p:extLst>
          </p:nvPr>
        </p:nvGraphicFramePr>
        <p:xfrm>
          <a:off x="10236200" y="2688775"/>
          <a:ext cx="1311276" cy="2927374"/>
        </p:xfrm>
        <a:graphic>
          <a:graphicData uri="http://schemas.openxmlformats.org/drawingml/2006/table">
            <a:tbl>
              <a:tblPr/>
              <a:tblGrid>
                <a:gridCol w="1311276">
                  <a:extLst>
                    <a:ext uri="{9D8B030D-6E8A-4147-A177-3AD203B41FA5}">
                      <a16:colId xmlns:a16="http://schemas.microsoft.com/office/drawing/2014/main" val="3257833964"/>
                    </a:ext>
                  </a:extLst>
                </a:gridCol>
              </a:tblGrid>
              <a:tr h="472736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>
                          <a:solidFill>
                            <a:srgbClr val="555555"/>
                          </a:solidFill>
                          <a:effectLst/>
                        </a:rPr>
                        <a:t>y’</a:t>
                      </a:r>
                      <a:r>
                        <a:rPr lang="en-US" sz="20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925366"/>
                  </a:ext>
                </a:extLst>
              </a:tr>
              <a:tr h="472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1.124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92064"/>
                  </a:ext>
                </a:extLst>
              </a:tr>
              <a:tr h="4635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89628"/>
                  </a:ext>
                </a:extLst>
              </a:tr>
              <a:tr h="42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0.578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51209"/>
                  </a:ext>
                </a:extLst>
              </a:tr>
              <a:tr h="3600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2.856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699676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0.036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10486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ymbol" panose="05050102010706020507" pitchFamily="18" charset="2"/>
                        </a:rPr>
                        <a:t>S</a:t>
                      </a:r>
                      <a:r>
                        <a:rPr lang="en-US" sz="1800" dirty="0">
                          <a:solidFill>
                            <a:srgbClr val="555555"/>
                          </a:solidFill>
                        </a:rPr>
                        <a:t>y</a:t>
                      </a:r>
                      <a:r>
                        <a:rPr lang="en-US" sz="1800" baseline="30000" dirty="0">
                          <a:solidFill>
                            <a:srgbClr val="555555"/>
                          </a:solidFill>
                        </a:rPr>
                        <a:t>2 = </a:t>
                      </a:r>
                      <a:r>
                        <a:rPr lang="en-US" sz="1800" dirty="0">
                          <a:effectLst/>
                        </a:rPr>
                        <a:t>4.6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9562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CC8328-5481-4104-9226-2DF5FD49C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21245"/>
              </p:ext>
            </p:extLst>
          </p:nvPr>
        </p:nvGraphicFramePr>
        <p:xfrm>
          <a:off x="430170" y="2688775"/>
          <a:ext cx="1432009" cy="2927374"/>
        </p:xfrm>
        <a:graphic>
          <a:graphicData uri="http://schemas.openxmlformats.org/drawingml/2006/table">
            <a:tbl>
              <a:tblPr/>
              <a:tblGrid>
                <a:gridCol w="1432009">
                  <a:extLst>
                    <a:ext uri="{9D8B030D-6E8A-4147-A177-3AD203B41FA5}">
                      <a16:colId xmlns:a16="http://schemas.microsoft.com/office/drawing/2014/main" val="3177419071"/>
                    </a:ext>
                  </a:extLst>
                </a:gridCol>
              </a:tblGrid>
              <a:tr h="4727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555555"/>
                          </a:solidFill>
                          <a:effectLst/>
                        </a:rPr>
                        <a:t>(Y-Y’)</a:t>
                      </a:r>
                      <a:r>
                        <a:rPr lang="en-US" sz="20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661574"/>
                  </a:ext>
                </a:extLst>
              </a:tr>
              <a:tr h="472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0.044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372127"/>
                  </a:ext>
                </a:extLst>
              </a:tr>
              <a:tr h="4635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0.133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78238"/>
                  </a:ext>
                </a:extLst>
              </a:tr>
              <a:tr h="42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0.577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18420"/>
                  </a:ext>
                </a:extLst>
              </a:tr>
              <a:tr h="3600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1.600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546047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0.435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66581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S(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Y-Y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</a:rPr>
                        <a:t>)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effectLst/>
                        </a:rPr>
                        <a:t>2.79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97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28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4" y="531812"/>
            <a:ext cx="9909176" cy="611188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3650"/>
            <a:ext cx="12182475" cy="514350"/>
          </a:xfrm>
          <a:prstGeom prst="rect">
            <a:avLst/>
          </a:prstGeom>
        </p:spPr>
      </p:pic>
      <p:sp>
        <p:nvSpPr>
          <p:cNvPr id="8" name="AutoShape 4" descr="(x+y)^{n}=\sum _{k=0}^{n}{n \choose k}x^{n-k}y^{k}=\sum _{k=0}^{n}{n \choose k}x^{k}y^{n-k}.">
            <a:extLst>
              <a:ext uri="{FF2B5EF4-FFF2-40B4-BE49-F238E27FC236}">
                <a16:creationId xmlns:a16="http://schemas.microsoft.com/office/drawing/2014/main" id="{8F5CE1DF-6312-4D58-8EB1-21E71FAD9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822158"/>
            <a:ext cx="4403558" cy="44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541EA-49C7-4950-95BB-9B2FCA9A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76664"/>
              </p:ext>
            </p:extLst>
          </p:nvPr>
        </p:nvGraphicFramePr>
        <p:xfrm>
          <a:off x="485732" y="1143000"/>
          <a:ext cx="11211009" cy="3407658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302587391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71778819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61484638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9114048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4878348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037622651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31662243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328595023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88272025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849002421"/>
                    </a:ext>
                  </a:extLst>
                </a:gridCol>
                <a:gridCol w="1432009">
                  <a:extLst>
                    <a:ext uri="{9D8B030D-6E8A-4147-A177-3AD203B41FA5}">
                      <a16:colId xmlns:a16="http://schemas.microsoft.com/office/drawing/2014/main" val="872497227"/>
                    </a:ext>
                  </a:extLst>
                </a:gridCol>
              </a:tblGrid>
              <a:tr h="472736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x</a:t>
                      </a:r>
                      <a:r>
                        <a:rPr lang="en-US" sz="26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y</a:t>
                      </a:r>
                      <a:r>
                        <a:rPr lang="en-US" sz="26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Y’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sz="2600" b="1" dirty="0">
                          <a:solidFill>
                            <a:srgbClr val="555555"/>
                          </a:solidFill>
                          <a:effectLst/>
                        </a:rPr>
                        <a:t>y’</a:t>
                      </a:r>
                      <a:endParaRPr lang="en-US" sz="26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y-GB" sz="2600" b="1" baseline="0" dirty="0">
                          <a:solidFill>
                            <a:srgbClr val="555555"/>
                          </a:solidFill>
                          <a:effectLst/>
                        </a:rPr>
                        <a:t>y’</a:t>
                      </a:r>
                      <a:r>
                        <a:rPr lang="cy-GB" sz="26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  <a:endParaRPr lang="en-US" sz="2600" b="1" baseline="300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Y-Y’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rgbClr val="555555"/>
                          </a:solidFill>
                          <a:effectLst/>
                        </a:rPr>
                        <a:t>(Y-Y’)</a:t>
                      </a:r>
                      <a:r>
                        <a:rPr lang="en-US" sz="2600" b="1" baseline="30000" dirty="0">
                          <a:solidFill>
                            <a:srgbClr val="555555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0918"/>
                  </a:ext>
                </a:extLst>
              </a:tr>
              <a:tr h="472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-1.06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1.124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1.210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-0.850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0.722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-0.210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0.044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370134"/>
                  </a:ext>
                </a:extLst>
              </a:tr>
              <a:tr h="4635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-1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-0.06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1.635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-0.425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0.180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0.365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0.133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252144"/>
                  </a:ext>
                </a:extLst>
              </a:tr>
              <a:tr h="42991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3.0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1.30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-0.76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0.578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2.060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-0.760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0.577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10481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4.0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3.75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1.69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2.856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2.485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0.425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0.180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1.265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1.600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847708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5.0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2.25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4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0.19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0.036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2.910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0.850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0.722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-0.660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sng" dirty="0">
                          <a:effectLst/>
                        </a:rPr>
                        <a:t>0.435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93817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4.597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mean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1.806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2.791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572610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</a:rPr>
                        <a:t>SSX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SSY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2.06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SSY’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effectLst/>
                      </a:endParaRP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SSE</a:t>
                      </a:r>
                    </a:p>
                  </a:txBody>
                  <a:tcPr marL="36456" marR="36456" marT="29164" marB="29164" anchor="ctr">
                    <a:lnL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4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057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252550-1F73-4CDF-A557-6A35BA20C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448614"/>
              </p:ext>
            </p:extLst>
          </p:nvPr>
        </p:nvGraphicFramePr>
        <p:xfrm>
          <a:off x="3449637" y="4809842"/>
          <a:ext cx="5283200" cy="973923"/>
        </p:xfrm>
        <a:graphic>
          <a:graphicData uri="http://schemas.openxmlformats.org/drawingml/2006/table">
            <a:tbl>
              <a:tblPr/>
              <a:tblGrid>
                <a:gridCol w="1056640">
                  <a:extLst>
                    <a:ext uri="{9D8B030D-6E8A-4147-A177-3AD203B41FA5}">
                      <a16:colId xmlns:a16="http://schemas.microsoft.com/office/drawing/2014/main" val="778265836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880964992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645430958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2247724799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1347242335"/>
                    </a:ext>
                  </a:extLst>
                </a:gridCol>
              </a:tblGrid>
              <a:tr h="34687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M</a:t>
                      </a:r>
                      <a:r>
                        <a:rPr lang="en-US" baseline="-25000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M</a:t>
                      </a:r>
                      <a:r>
                        <a:rPr lang="en-US" baseline="-25000" dirty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</a:t>
                      </a:r>
                      <a:r>
                        <a:rPr lang="en-US" baseline="-25000" dirty="0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s</a:t>
                      </a:r>
                      <a:r>
                        <a:rPr lang="en-US" baseline="-25000" dirty="0">
                          <a:effectLst/>
                        </a:rPr>
                        <a:t>Y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r 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053573"/>
                  </a:ext>
                </a:extLst>
              </a:tr>
              <a:tr h="60435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3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2.06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1.581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"/>
                        </a:rPr>
                        <a:t>1.072 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"/>
                        </a:rPr>
                        <a:t>0.627</a:t>
                      </a:r>
                    </a:p>
                  </a:txBody>
                  <a:tcPr marL="47625" marR="47625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7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4AB-0DC4-4E85-8D73-958F0CC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7397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Other Partitioning of the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3695-9B9C-4EAF-9FCD-890E5EB5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62"/>
            <a:ext cx="7239000" cy="5507037"/>
          </a:xfrm>
        </p:spPr>
        <p:txBody>
          <a:bodyPr>
            <a:normAutofit/>
          </a:bodyPr>
          <a:lstStyle/>
          <a:p>
            <a:r>
              <a:rPr lang="en-US" dirty="0"/>
              <a:t>For a Population</a:t>
            </a:r>
          </a:p>
          <a:p>
            <a:pPr lvl="1"/>
            <a:r>
              <a:rPr lang="en-US" dirty="0"/>
              <a:t>Standard Error of the Estimate – SEE – is the measure of accuracy of the predictions – Y’ –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est</a:t>
            </a:r>
            <a:r>
              <a:rPr lang="en-US" dirty="0"/>
              <a:t> = sqrt(SSE/N)</a:t>
            </a:r>
          </a:p>
          <a:p>
            <a:pPr lvl="1"/>
            <a:r>
              <a:rPr lang="en-US" dirty="0"/>
              <a:t>Using correlation and SSY instead of SEE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For a Sample you need to use N-2 because we have 2 parameters; slope and intercept</a:t>
            </a:r>
          </a:p>
          <a:p>
            <a:pPr lvl="1"/>
            <a:r>
              <a:rPr lang="en-US" dirty="0"/>
              <a:t>Standard Error of the Estimate – SEE – is the measure of accuracy of the predictions – Y’ – 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est</a:t>
            </a:r>
            <a:r>
              <a:rPr lang="en-US" dirty="0"/>
              <a:t> = sqrt(SSE/N-2)</a:t>
            </a:r>
          </a:p>
          <a:p>
            <a:pPr lvl="1"/>
            <a:r>
              <a:rPr lang="en-US" dirty="0"/>
              <a:t>Using correlation and SSY instead of SEE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91C6-9567-40EF-A119-DCD608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http://onlinestatbook.com/2/regression/graphics/se_est.gif">
            <a:extLst>
              <a:ext uri="{FF2B5EF4-FFF2-40B4-BE49-F238E27FC236}">
                <a16:creationId xmlns:a16="http://schemas.microsoft.com/office/drawing/2014/main" id="{5CE6ACCA-D962-411B-83B0-82DD8B09D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1200151"/>
            <a:ext cx="2057400" cy="88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onlinestatbook.com/2/regression/graphics/se_est2.gif">
            <a:extLst>
              <a:ext uri="{FF2B5EF4-FFF2-40B4-BE49-F238E27FC236}">
                <a16:creationId xmlns:a16="http://schemas.microsoft.com/office/drawing/2014/main" id="{5693CA71-A668-4D3E-822C-72D7328F1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283979"/>
            <a:ext cx="2057400" cy="7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onlinestatbook.com/2/regression/graphics/se_estimate_sample.gif">
            <a:extLst>
              <a:ext uri="{FF2B5EF4-FFF2-40B4-BE49-F238E27FC236}">
                <a16:creationId xmlns:a16="http://schemas.microsoft.com/office/drawing/2014/main" id="{CEFFDF51-4B7E-479D-B3AC-972E1591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3479800"/>
            <a:ext cx="2057399" cy="89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onlinestatbook.com/2/regression/graphics/se_estimate_sample_ex2.gif">
            <a:extLst>
              <a:ext uri="{FF2B5EF4-FFF2-40B4-BE49-F238E27FC236}">
                <a16:creationId xmlns:a16="http://schemas.microsoft.com/office/drawing/2014/main" id="{8F1D97B0-1E18-489A-906E-8D2FC1DB1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099" y="4775993"/>
            <a:ext cx="2057399" cy="81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44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14AB-0DC4-4E85-8D73-958F0CC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88"/>
            <a:ext cx="10515600" cy="73977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Inferential Stats for Slope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3695-9B9C-4EAF-9FCD-890E5EB5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962"/>
            <a:ext cx="10312400" cy="4148137"/>
          </a:xfrm>
        </p:spPr>
        <p:txBody>
          <a:bodyPr/>
          <a:lstStyle/>
          <a:p>
            <a:r>
              <a:rPr lang="en-US" dirty="0"/>
              <a:t>Standard Error of the slope (b):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SSX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standard error of the estimate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Standard Error of the Slope 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sz="1000" dirty="0"/>
          </a:p>
          <a:p>
            <a:pPr marL="0" indent="0" algn="ctr">
              <a:buNone/>
            </a:pPr>
            <a:r>
              <a:rPr lang="en-US" dirty="0"/>
              <a:t>t = b / s</a:t>
            </a:r>
            <a:r>
              <a:rPr lang="en-US" baseline="-25000" dirty="0"/>
              <a:t>b, </a:t>
            </a:r>
            <a:r>
              <a:rPr lang="en-US" dirty="0"/>
              <a:t>df = </a:t>
            </a:r>
            <a:r>
              <a:rPr lang="en-US" i="1" dirty="0"/>
              <a:t>N</a:t>
            </a:r>
            <a:r>
              <a:rPr lang="en-US" dirty="0"/>
              <a:t>-2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Confidence Interval for the slope (b): b +/- (Critical t value * s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Significance testing for correlation (r):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A91C6-9567-40EF-A119-DCD608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0BA80-1909-427C-B3BD-3DD8AEAFD5B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http://onlinestatbook.com/2/regression/graphics/seb.gif">
            <a:extLst>
              <a:ext uri="{FF2B5EF4-FFF2-40B4-BE49-F238E27FC236}">
                <a16:creationId xmlns:a16="http://schemas.microsoft.com/office/drawing/2014/main" id="{20509E05-1432-4911-AAAE-C77106050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288831"/>
            <a:ext cx="1510398" cy="7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nlinestatbook.com/2/regression/graphics/r_sig_test.gif">
            <a:extLst>
              <a:ext uri="{FF2B5EF4-FFF2-40B4-BE49-F238E27FC236}">
                <a16:creationId xmlns:a16="http://schemas.microsoft.com/office/drawing/2014/main" id="{5C34E8CC-1C00-4FE2-A5BA-15D8E92C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4475166"/>
            <a:ext cx="1510398" cy="8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onlinestatbook.com/2/regression/graphics/se_estimate_sample_ex2.gif">
            <a:extLst>
              <a:ext uri="{FF2B5EF4-FFF2-40B4-BE49-F238E27FC236}">
                <a16:creationId xmlns:a16="http://schemas.microsoft.com/office/drawing/2014/main" id="{D18B6F77-95E1-491F-8476-44DAAFB4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98" y="1643061"/>
            <a:ext cx="1874944" cy="73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49098</TotalTime>
  <Words>1360</Words>
  <Application>Microsoft Office PowerPoint</Application>
  <PresentationFormat>Widescreen</PresentationFormat>
  <Paragraphs>487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&amp;quot</vt:lpstr>
      <vt:lpstr>Arial</vt:lpstr>
      <vt:lpstr>Calibri</vt:lpstr>
      <vt:lpstr>Calibri Light</vt:lpstr>
      <vt:lpstr>Courier</vt:lpstr>
      <vt:lpstr>Geneva</vt:lpstr>
      <vt:lpstr>Lucida Console</vt:lpstr>
      <vt:lpstr>Symbol</vt:lpstr>
      <vt:lpstr>Office Theme</vt:lpstr>
      <vt:lpstr>   MSCA 31008 Boot Camp Review</vt:lpstr>
      <vt:lpstr>Week 4 Agenda</vt:lpstr>
      <vt:lpstr>Regression – the stats we all remember Sum of Least Squares</vt:lpstr>
      <vt:lpstr>March Across The Columns</vt:lpstr>
      <vt:lpstr>Calculating the Regression Formula Y = a + bX1</vt:lpstr>
      <vt:lpstr>Partitioning the Sum of Squares</vt:lpstr>
      <vt:lpstr>PowerPoint Presentation</vt:lpstr>
      <vt:lpstr>Other Partitioning of the Squares</vt:lpstr>
      <vt:lpstr>Inferential Stats for Slope and Correlation</vt:lpstr>
      <vt:lpstr>R Output </vt:lpstr>
      <vt:lpstr>Multiple Regression – 3 easy steps!</vt:lpstr>
      <vt:lpstr>ANOVA – Omnibus Hypothesis  m1 = m2 = m3 … = mn</vt:lpstr>
      <vt:lpstr>ANOVA – Multi Factor Designs</vt:lpstr>
      <vt:lpstr>Output – (not from the same data)</vt:lpstr>
      <vt:lpstr>Multi-factor design – finding other results</vt:lpstr>
      <vt:lpstr>Tukey’s HSD – test of main effects</vt:lpstr>
      <vt:lpstr>Transformations – transform non-linear data before analysis</vt:lpstr>
    </vt:vector>
  </TitlesOfParts>
  <Company>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 Workshop for MSc Analytics</dc:title>
  <dc:creator>Ming-Long Lam</dc:creator>
  <cp:lastModifiedBy>Wendy Klusendorf</cp:lastModifiedBy>
  <cp:revision>1492</cp:revision>
  <cp:lastPrinted>2014-06-20T14:10:14Z</cp:lastPrinted>
  <dcterms:created xsi:type="dcterms:W3CDTF">2014-05-31T22:30:28Z</dcterms:created>
  <dcterms:modified xsi:type="dcterms:W3CDTF">2019-03-31T20:35:01Z</dcterms:modified>
</cp:coreProperties>
</file>