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62" r:id="rId5"/>
    <p:sldId id="257" r:id="rId6"/>
    <p:sldId id="272" r:id="rId7"/>
    <p:sldId id="263" r:id="rId8"/>
    <p:sldId id="265" r:id="rId9"/>
    <p:sldId id="264" r:id="rId10"/>
    <p:sldId id="260" r:id="rId11"/>
    <p:sldId id="259" r:id="rId12"/>
    <p:sldId id="261" r:id="rId13"/>
    <p:sldId id="267" r:id="rId14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1" cy="461803"/>
          </a:xfrm>
          <a:prstGeom prst="rect">
            <a:avLst/>
          </a:prstGeom>
        </p:spPr>
        <p:txBody>
          <a:bodyPr vert="horz" lIns="92821" tIns="46411" rIns="92821" bIns="464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1" cy="461803"/>
          </a:xfrm>
          <a:prstGeom prst="rect">
            <a:avLst/>
          </a:prstGeom>
        </p:spPr>
        <p:txBody>
          <a:bodyPr vert="horz" lIns="92821" tIns="46411" rIns="92821" bIns="46411" rtlCol="0"/>
          <a:lstStyle>
            <a:lvl1pPr algn="r">
              <a:defRPr sz="1200"/>
            </a:lvl1pPr>
          </a:lstStyle>
          <a:p>
            <a:fld id="{6DE45065-A2C5-134D-860A-927FF9EC3197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21" tIns="46411" rIns="92821" bIns="46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387137"/>
            <a:ext cx="5608320" cy="4156233"/>
          </a:xfrm>
          <a:prstGeom prst="rect">
            <a:avLst/>
          </a:prstGeom>
        </p:spPr>
        <p:txBody>
          <a:bodyPr vert="horz" lIns="92821" tIns="46411" rIns="92821" bIns="464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1" cy="461803"/>
          </a:xfrm>
          <a:prstGeom prst="rect">
            <a:avLst/>
          </a:prstGeom>
        </p:spPr>
        <p:txBody>
          <a:bodyPr vert="horz" lIns="92821" tIns="46411" rIns="92821" bIns="464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1" cy="461803"/>
          </a:xfrm>
          <a:prstGeom prst="rect">
            <a:avLst/>
          </a:prstGeom>
        </p:spPr>
        <p:txBody>
          <a:bodyPr vert="horz" lIns="92821" tIns="46411" rIns="92821" bIns="46411" rtlCol="0" anchor="b"/>
          <a:lstStyle>
            <a:lvl1pPr algn="r">
              <a:defRPr sz="1200"/>
            </a:lvl1pPr>
          </a:lstStyle>
          <a:p>
            <a:fld id="{F439D5CF-6B84-5F45-9FEF-EDECC7D4A6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5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pdf</a:t>
            </a:r>
            <a:r>
              <a:rPr lang="en-US" dirty="0"/>
              <a:t>(file="Relationship Between Price and Age of </a:t>
            </a:r>
            <a:r>
              <a:rPr lang="en-US" dirty="0" err="1"/>
              <a:t>clocks.pdf</a:t>
            </a:r>
            <a:r>
              <a:rPr lang="en-US" dirty="0"/>
              <a:t>", </a:t>
            </a:r>
          </a:p>
          <a:p>
            <a:r>
              <a:rPr lang="en-US" dirty="0"/>
              <a:t>  width = 5, height = 5)</a:t>
            </a:r>
          </a:p>
          <a:p>
            <a:r>
              <a:rPr lang="en-US" b="1" dirty="0"/>
              <a:t>reg1 &lt;- lm(</a:t>
            </a:r>
            <a:r>
              <a:rPr lang="en-US" b="1" dirty="0" err="1"/>
              <a:t>price~age</a:t>
            </a:r>
            <a:r>
              <a:rPr lang="en-US" b="1" dirty="0"/>
              <a:t>) </a:t>
            </a:r>
            <a:endParaRPr lang="en-US" dirty="0"/>
          </a:p>
          <a:p>
            <a:r>
              <a:rPr lang="en-US" b="1" dirty="0"/>
              <a:t>par(</a:t>
            </a:r>
            <a:r>
              <a:rPr lang="en-US" b="1" dirty="0" err="1"/>
              <a:t>cex</a:t>
            </a:r>
            <a:r>
              <a:rPr lang="en-US" b="1" dirty="0"/>
              <a:t>=.8) </a:t>
            </a:r>
            <a:endParaRPr lang="en-US" dirty="0"/>
          </a:p>
          <a:p>
            <a:r>
              <a:rPr lang="en-US" b="1" dirty="0"/>
              <a:t>plot(age, price) </a:t>
            </a:r>
            <a:endParaRPr lang="en-US" dirty="0"/>
          </a:p>
          <a:p>
            <a:r>
              <a:rPr lang="en-US" b="1" dirty="0" err="1"/>
              <a:t>abline</a:t>
            </a:r>
            <a:r>
              <a:rPr lang="en-US" b="1" dirty="0"/>
              <a:t>(reg1)</a:t>
            </a:r>
            <a:endParaRPr lang="en-US" dirty="0"/>
          </a:p>
          <a:p>
            <a:r>
              <a:rPr lang="en-US" b="1" dirty="0" err="1" smtClean="0">
                <a:effectLst/>
              </a:rPr>
              <a:t>abline</a:t>
            </a:r>
            <a:r>
              <a:rPr lang="en-US" b="1" dirty="0" smtClean="0">
                <a:effectLst/>
              </a:rPr>
              <a:t>(h=mean(price))</a:t>
            </a:r>
          </a:p>
          <a:p>
            <a:r>
              <a:rPr lang="en-US" b="1" dirty="0" err="1" smtClean="0">
                <a:effectLst/>
              </a:rPr>
              <a:t>abline</a:t>
            </a:r>
            <a:r>
              <a:rPr lang="en-US" b="1" dirty="0" smtClean="0">
                <a:effectLst/>
              </a:rPr>
              <a:t>(v=mean(age))</a:t>
            </a:r>
          </a:p>
          <a:p>
            <a:r>
              <a:rPr lang="en-US" dirty="0" err="1"/>
              <a:t>dev.off</a:t>
            </a:r>
            <a:r>
              <a:rPr lang="en-US" dirty="0"/>
              <a:t>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9D5CF-6B84-5F45-9FEF-EDECC7D4A6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4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SSM=sum((y’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)^2)</a:t>
                </a:r>
              </a:p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SSE =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sum((y –</a:t>
                </a:r>
                <a:r>
                  <a:rPr lang="en-US" baseline="0" dirty="0" smtClean="0"/>
                  <a:t> y’</a:t>
                </a:r>
                <a:r>
                  <a:rPr lang="en-US" dirty="0" smtClean="0"/>
                  <a:t>)^</a:t>
                </a:r>
                <a:r>
                  <a:rPr lang="en-US" dirty="0" smtClean="0"/>
                  <a:t>2)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SSM=sum((y’ - </a:t>
                </a:r>
                <a:r>
                  <a:rPr lang="en-US" sz="1200" b="0" i="0" smtClean="0">
                    <a:latin typeface="Cambria Math"/>
                  </a:rPr>
                  <a:t>𝑦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 ̅</a:t>
                </a:r>
                <a:r>
                  <a:rPr lang="en-US" dirty="0" smtClean="0"/>
                  <a:t>)^2)</a:t>
                </a:r>
              </a:p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SSE =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sum((y –</a:t>
                </a:r>
                <a:r>
                  <a:rPr lang="en-US" baseline="0" dirty="0" smtClean="0"/>
                  <a:t> y’</a:t>
                </a:r>
                <a:r>
                  <a:rPr lang="en-US" dirty="0" smtClean="0"/>
                  <a:t>)^</a:t>
                </a:r>
                <a:r>
                  <a:rPr lang="en-US" dirty="0" smtClean="0"/>
                  <a:t>2)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9D5CF-6B84-5F45-9FEF-EDECC7D4A6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 = lm(price ~ age)</a:t>
            </a:r>
          </a:p>
          <a:p>
            <a:r>
              <a:rPr lang="en-US" dirty="0" err="1"/>
              <a:t>sresid</a:t>
            </a:r>
            <a:r>
              <a:rPr lang="en-US" dirty="0"/>
              <a:t> = </a:t>
            </a:r>
            <a:r>
              <a:rPr lang="en-US" dirty="0" err="1"/>
              <a:t>studres</a:t>
            </a:r>
            <a:r>
              <a:rPr lang="en-US" dirty="0"/>
              <a:t>(fit) </a:t>
            </a:r>
          </a:p>
          <a:p>
            <a:r>
              <a:rPr lang="en-US" dirty="0" err="1"/>
              <a:t>pdf</a:t>
            </a:r>
            <a:r>
              <a:rPr lang="en-US" dirty="0"/>
              <a:t>(file="Distribution of Error.pdf", </a:t>
            </a:r>
          </a:p>
          <a:p>
            <a:r>
              <a:rPr lang="en-US" dirty="0"/>
              <a:t>  width = 5, height = 5)</a:t>
            </a:r>
            <a:br>
              <a:rPr lang="en-US" dirty="0"/>
            </a:b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sresid</a:t>
            </a:r>
            <a:r>
              <a:rPr lang="en-US" dirty="0"/>
              <a:t>, </a:t>
            </a:r>
            <a:r>
              <a:rPr lang="en-US" dirty="0" err="1"/>
              <a:t>freq</a:t>
            </a:r>
            <a:r>
              <a:rPr lang="en-US" dirty="0"/>
              <a:t>=FALSE, </a:t>
            </a:r>
            <a:br>
              <a:rPr lang="en-US" dirty="0"/>
            </a:br>
            <a:r>
              <a:rPr lang="en-US" dirty="0"/>
              <a:t>   main="Distribution of </a:t>
            </a:r>
            <a:r>
              <a:rPr lang="en-US" dirty="0" err="1"/>
              <a:t>Studentized</a:t>
            </a:r>
            <a:r>
              <a:rPr lang="en-US" dirty="0"/>
              <a:t> Residuals")</a:t>
            </a:r>
            <a:br>
              <a:rPr lang="en-US" dirty="0"/>
            </a:br>
            <a:r>
              <a:rPr lang="en-US" dirty="0" err="1"/>
              <a:t>xfit</a:t>
            </a:r>
            <a:r>
              <a:rPr lang="en-US" dirty="0"/>
              <a:t>&lt;-</a:t>
            </a:r>
            <a:r>
              <a:rPr lang="en-US" dirty="0" err="1"/>
              <a:t>seq</a:t>
            </a:r>
            <a:r>
              <a:rPr lang="en-US" dirty="0"/>
              <a:t>(min(</a:t>
            </a:r>
            <a:r>
              <a:rPr lang="en-US" dirty="0" err="1"/>
              <a:t>sresid</a:t>
            </a:r>
            <a:r>
              <a:rPr lang="en-US" dirty="0"/>
              <a:t>),max(</a:t>
            </a:r>
            <a:r>
              <a:rPr lang="en-US" dirty="0" err="1"/>
              <a:t>sresid</a:t>
            </a:r>
            <a:r>
              <a:rPr lang="en-US" dirty="0"/>
              <a:t>),length=40) </a:t>
            </a:r>
            <a:br>
              <a:rPr lang="en-US" dirty="0"/>
            </a:br>
            <a:r>
              <a:rPr lang="en-US" dirty="0" err="1"/>
              <a:t>yfit</a:t>
            </a:r>
            <a:r>
              <a:rPr lang="en-US" dirty="0"/>
              <a:t>&lt;-</a:t>
            </a:r>
            <a:r>
              <a:rPr lang="en-US" dirty="0" err="1"/>
              <a:t>dnorm</a:t>
            </a:r>
            <a:r>
              <a:rPr lang="en-US" dirty="0"/>
              <a:t>(</a:t>
            </a:r>
            <a:r>
              <a:rPr lang="en-US" dirty="0" err="1"/>
              <a:t>xfit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lines(</a:t>
            </a:r>
            <a:r>
              <a:rPr lang="en-US" dirty="0" err="1"/>
              <a:t>xfit</a:t>
            </a:r>
            <a:r>
              <a:rPr lang="en-US" dirty="0"/>
              <a:t>, </a:t>
            </a:r>
            <a:r>
              <a:rPr lang="en-US" dirty="0" err="1"/>
              <a:t>yfit</a:t>
            </a:r>
            <a:r>
              <a:rPr lang="en-US" dirty="0"/>
              <a:t>)</a:t>
            </a:r>
          </a:p>
          <a:p>
            <a:r>
              <a:rPr lang="en-US" dirty="0" err="1"/>
              <a:t>dev.off</a:t>
            </a:r>
            <a:r>
              <a:rPr lang="en-US" dirty="0"/>
              <a:t>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9D5CF-6B84-5F45-9FEF-EDECC7D4A6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09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pdf</a:t>
            </a:r>
            <a:r>
              <a:rPr lang="en-US" dirty="0"/>
              <a:t>(file="Regression </a:t>
            </a:r>
            <a:r>
              <a:rPr lang="en-US" dirty="0" err="1"/>
              <a:t>Diagnostics.pdf</a:t>
            </a:r>
            <a:r>
              <a:rPr lang="en-US" dirty="0"/>
              <a:t>", </a:t>
            </a:r>
          </a:p>
          <a:p>
            <a:r>
              <a:rPr lang="en-US" dirty="0"/>
              <a:t>  width = 5, height = 5)</a:t>
            </a:r>
          </a:p>
          <a:p>
            <a:r>
              <a:rPr lang="en-US" dirty="0" err="1"/>
              <a:t>qqPlot</a:t>
            </a:r>
            <a:r>
              <a:rPr lang="en-US" dirty="0"/>
              <a:t>(fit, main="QQ Plot")</a:t>
            </a:r>
          </a:p>
          <a:p>
            <a:r>
              <a:rPr lang="en-US" dirty="0" err="1"/>
              <a:t>dev.off</a:t>
            </a:r>
            <a:r>
              <a:rPr lang="en-US" dirty="0"/>
              <a:t>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9D5CF-6B84-5F45-9FEF-EDECC7D4A6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pdf</a:t>
            </a:r>
            <a:r>
              <a:rPr lang="en-US" dirty="0"/>
              <a:t>(file="Influence </a:t>
            </a:r>
            <a:r>
              <a:rPr lang="en-US" dirty="0" err="1"/>
              <a:t>Plot.pdf</a:t>
            </a:r>
            <a:r>
              <a:rPr lang="en-US" dirty="0"/>
              <a:t>", </a:t>
            </a:r>
          </a:p>
          <a:p>
            <a:r>
              <a:rPr lang="en-US" dirty="0"/>
              <a:t>  width = 5, height = 5)</a:t>
            </a:r>
          </a:p>
          <a:p>
            <a:r>
              <a:rPr lang="en-US" dirty="0" err="1"/>
              <a:t>influencePlot</a:t>
            </a:r>
            <a:r>
              <a:rPr lang="en-US" dirty="0"/>
              <a:t>(fit, </a:t>
            </a:r>
            <a:r>
              <a:rPr lang="en-US" dirty="0" err="1"/>
              <a:t>id.method</a:t>
            </a:r>
            <a:r>
              <a:rPr lang="en-US" dirty="0"/>
              <a:t>=age, main="Influence Plot", sub="Circle size is proportional to Cook's Distance" )</a:t>
            </a:r>
          </a:p>
          <a:p>
            <a:r>
              <a:rPr lang="en-US" dirty="0" err="1"/>
              <a:t>dev.off</a:t>
            </a:r>
            <a:r>
              <a:rPr lang="en-US" dirty="0"/>
              <a:t>()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9D5CF-6B84-5F45-9FEF-EDECC7D4A6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5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602A-00F3-3843-9DCD-5495722F7748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4148-9CBB-5D41-B3EE-77B324032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8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602A-00F3-3843-9DCD-5495722F7748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4148-9CBB-5D41-B3EE-77B324032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9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602A-00F3-3843-9DCD-5495722F7748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4148-9CBB-5D41-B3EE-77B324032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602A-00F3-3843-9DCD-5495722F7748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4148-9CBB-5D41-B3EE-77B324032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602A-00F3-3843-9DCD-5495722F7748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4148-9CBB-5D41-B3EE-77B324032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602A-00F3-3843-9DCD-5495722F7748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4148-9CBB-5D41-B3EE-77B324032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602A-00F3-3843-9DCD-5495722F7748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4148-9CBB-5D41-B3EE-77B324032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602A-00F3-3843-9DCD-5495722F7748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4148-9CBB-5D41-B3EE-77B324032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602A-00F3-3843-9DCD-5495722F7748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4148-9CBB-5D41-B3EE-77B324032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602A-00F3-3843-9DCD-5495722F7748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4148-9CBB-5D41-B3EE-77B324032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6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602A-00F3-3843-9DCD-5495722F7748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4148-9CBB-5D41-B3EE-77B324032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9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602A-00F3-3843-9DCD-5495722F7748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4148-9CBB-5D41-B3EE-77B324032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4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Microsoft_Excel_97-2003_Worksheet3.xls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Statistical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4</a:t>
            </a:r>
          </a:p>
          <a:p>
            <a:r>
              <a:rPr lang="en-US" dirty="0" err="1" smtClean="0"/>
              <a:t>Sema</a:t>
            </a:r>
            <a:r>
              <a:rPr lang="en-US" dirty="0" smtClean="0"/>
              <a:t> </a:t>
            </a:r>
            <a:r>
              <a:rPr lang="en-US" dirty="0" err="1" smtClean="0"/>
              <a:t>Barlas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Distribution</a:t>
            </a:r>
            <a:endParaRPr lang="en-US" dirty="0"/>
          </a:p>
        </p:txBody>
      </p:sp>
      <p:pic>
        <p:nvPicPr>
          <p:cNvPr id="4" name="Content Placeholder 3" descr="Distribution of Error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2" b="2506"/>
          <a:stretch/>
        </p:blipFill>
        <p:spPr>
          <a:xfrm>
            <a:off x="1261533" y="1417638"/>
            <a:ext cx="6485467" cy="5324094"/>
          </a:xfrm>
        </p:spPr>
      </p:pic>
    </p:spTree>
    <p:extLst>
      <p:ext uri="{BB962C8B-B14F-4D97-AF65-F5344CB8AC3E}">
        <p14:creationId xmlns:p14="http://schemas.microsoft.com/office/powerpoint/2010/main" val="8697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ression Diagnostics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1" r="1817" b="2497"/>
          <a:stretch/>
        </p:blipFill>
        <p:spPr>
          <a:xfrm>
            <a:off x="457201" y="903111"/>
            <a:ext cx="6838244" cy="5813778"/>
          </a:xfrm>
        </p:spPr>
      </p:pic>
      <p:sp>
        <p:nvSpPr>
          <p:cNvPr id="5" name="TextBox 4"/>
          <p:cNvSpPr txBox="1"/>
          <p:nvPr/>
        </p:nvSpPr>
        <p:spPr>
          <a:xfrm>
            <a:off x="3457223" y="234834"/>
            <a:ext cx="125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Q-Q 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77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5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Influence Plot</a:t>
            </a:r>
            <a:endParaRPr lang="en-US" dirty="0"/>
          </a:p>
        </p:txBody>
      </p:sp>
      <p:pic>
        <p:nvPicPr>
          <p:cNvPr id="6" name="Content Placeholder 5" descr="Influence Plot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1" b="84"/>
          <a:stretch/>
        </p:blipFill>
        <p:spPr>
          <a:xfrm>
            <a:off x="1326444" y="1072443"/>
            <a:ext cx="6180667" cy="5334243"/>
          </a:xfrm>
        </p:spPr>
      </p:pic>
    </p:spTree>
    <p:extLst>
      <p:ext uri="{BB962C8B-B14F-4D97-AF65-F5344CB8AC3E}">
        <p14:creationId xmlns:p14="http://schemas.microsoft.com/office/powerpoint/2010/main" val="27560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Multiple Regression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157975"/>
              </p:ext>
            </p:extLst>
          </p:nvPr>
        </p:nvGraphicFramePr>
        <p:xfrm>
          <a:off x="1060801" y="1535463"/>
          <a:ext cx="5987361" cy="393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Worksheet" r:id="rId3" imgW="6105545" imgH="4010040" progId="Excel.Sheet.8">
                  <p:embed/>
                </p:oleObj>
              </mc:Choice>
              <mc:Fallback>
                <p:oleObj name="Worksheet" r:id="rId3" imgW="6105545" imgH="4010040" progId="Excel.Sheet.8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801" y="1535463"/>
                        <a:ext cx="5987361" cy="3932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3507" y="5652593"/>
                <a:ext cx="3513078" cy="1177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X – independent variables + intercept</a:t>
                </a:r>
              </a:p>
              <a:p>
                <a:r>
                  <a:rPr lang="en-US" sz="1400" dirty="0" smtClean="0"/>
                  <a:t>Y – dependent variables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=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400" dirty="0" smtClean="0"/>
                  <a:t>Y      SSE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400" dirty="0" smtClean="0"/>
                  <a:t>(Y - X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400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𝑆𝐸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40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𝑀𝑆𝐸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𝑆𝑆𝑋</m:t>
                            </m:r>
                          </m:den>
                        </m:f>
                      </m:e>
                    </m:ra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07" y="5652593"/>
                <a:ext cx="3513078" cy="1177053"/>
              </a:xfrm>
              <a:prstGeom prst="rect">
                <a:avLst/>
              </a:prstGeom>
              <a:blipFill rotWithShape="1">
                <a:blip r:embed="rId5"/>
                <a:stretch>
                  <a:fillRect l="-521" t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71406" y="1600200"/>
                <a:ext cx="355674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Y = X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endParaRPr lang="en-US" sz="1600" dirty="0" smtClean="0"/>
              </a:p>
              <a:p>
                <a:r>
                  <a:rPr lang="en-US" sz="1600" dirty="0"/>
                  <a:t>y’=-1336.72+12.73*Age + </a:t>
                </a:r>
                <a:r>
                  <a:rPr lang="en-US" sz="1600" dirty="0" smtClean="0"/>
                  <a:t>85.81*Bidders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/>
                  <a:t> = 0.89</a:t>
                </a:r>
              </a:p>
              <a:p>
                <a:r>
                  <a:rPr lang="en-US" sz="1600" dirty="0" smtClean="0"/>
                  <a:t>Adj.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/>
                  <a:t>= 0.88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406" y="1600200"/>
                <a:ext cx="3556743" cy="1077218"/>
              </a:xfrm>
              <a:prstGeom prst="rect">
                <a:avLst/>
              </a:prstGeom>
              <a:blipFill rotWithShape="1">
                <a:blip r:embed="rId6"/>
                <a:stretch>
                  <a:fillRect l="-856" t="-170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5805"/>
              </p:ext>
            </p:extLst>
          </p:nvPr>
        </p:nvGraphicFramePr>
        <p:xfrm>
          <a:off x="3959699" y="2900802"/>
          <a:ext cx="5111472" cy="168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912"/>
                <a:gridCol w="851912"/>
                <a:gridCol w="851912"/>
                <a:gridCol w="851912"/>
                <a:gridCol w="851912"/>
                <a:gridCol w="851912"/>
              </a:tblGrid>
              <a:tr h="3170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Source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en-US" sz="1200" dirty="0"/>
                    </a:p>
                  </a:txBody>
                  <a:tcPr/>
                </a:tc>
              </a:tr>
              <a:tr h="2515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4277160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2138580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120.7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.000</a:t>
                      </a:r>
                      <a:endParaRPr lang="en-US" sz="1200" dirty="0"/>
                    </a:p>
                  </a:txBody>
                  <a:tcPr/>
                </a:tc>
              </a:tr>
              <a:tr h="2515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2554859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2554859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144.14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.000</a:t>
                      </a:r>
                      <a:endParaRPr lang="en-US" sz="1200" dirty="0"/>
                    </a:p>
                  </a:txBody>
                  <a:tcPr/>
                </a:tc>
              </a:tr>
              <a:tr h="2515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Bidders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1722301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1722301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97.17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.000</a:t>
                      </a:r>
                      <a:endParaRPr lang="en-US" sz="1200" dirty="0"/>
                    </a:p>
                  </a:txBody>
                  <a:tcPr/>
                </a:tc>
              </a:tr>
              <a:tr h="2515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Error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514035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17725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15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4791194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154554.6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40403"/>
              </p:ext>
            </p:extLst>
          </p:nvPr>
        </p:nvGraphicFramePr>
        <p:xfrm>
          <a:off x="3959699" y="5021920"/>
          <a:ext cx="507896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93"/>
                <a:gridCol w="1015793"/>
                <a:gridCol w="1015793"/>
                <a:gridCol w="1015793"/>
                <a:gridCol w="1015793"/>
              </a:tblGrid>
              <a:tr h="248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Estimate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/>
                </a:tc>
              </a:tr>
              <a:tr h="248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-1336.72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173.3561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-7.71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.000</a:t>
                      </a:r>
                      <a:endParaRPr lang="en-US" sz="1400" dirty="0"/>
                    </a:p>
                  </a:txBody>
                  <a:tcPr/>
                </a:tc>
              </a:tr>
              <a:tr h="248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12.74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.000</a:t>
                      </a:r>
                      <a:endParaRPr lang="en-US" sz="1400" dirty="0"/>
                    </a:p>
                  </a:txBody>
                  <a:tcPr/>
                </a:tc>
              </a:tr>
              <a:tr h="248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Bidders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85.81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9.86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Test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400" dirty="0"/>
              <a:t>Are the student final exam scores in classroom A significantly different </a:t>
            </a:r>
            <a:r>
              <a:rPr lang="en-US" sz="1400" dirty="0" smtClean="0"/>
              <a:t>from </a:t>
            </a:r>
            <a:r>
              <a:rPr lang="en-US" sz="1400" dirty="0"/>
              <a:t>the average </a:t>
            </a:r>
            <a:r>
              <a:rPr lang="en-US" sz="1400" dirty="0" smtClean="0"/>
              <a:t>of </a:t>
            </a:r>
            <a:r>
              <a:rPr lang="en-US" sz="1400" dirty="0"/>
              <a:t>80% ? </a:t>
            </a:r>
          </a:p>
          <a:p>
            <a:pPr lvl="0"/>
            <a:r>
              <a:rPr lang="en-US" sz="1400" dirty="0"/>
              <a:t>Is there a significant difference in the mean height between the Eastern and Western Conference National Basketball League players?</a:t>
            </a:r>
          </a:p>
          <a:p>
            <a:pPr lvl="0"/>
            <a:r>
              <a:rPr lang="en-US" sz="1400" dirty="0"/>
              <a:t>Is there a significant difference in depression symptoms measured before and after attending a 10-week group therapy program?</a:t>
            </a:r>
          </a:p>
          <a:p>
            <a:pPr lvl="0"/>
            <a:r>
              <a:rPr lang="en-US" sz="1400" dirty="0"/>
              <a:t>It </a:t>
            </a:r>
            <a:r>
              <a:rPr lang="en-US" sz="1400" dirty="0" smtClean="0"/>
              <a:t>took </a:t>
            </a:r>
            <a:r>
              <a:rPr lang="en-US" sz="1400" dirty="0"/>
              <a:t>10 minutes and 5 seconds for Hal to run a mile last week when it was sunny but windy. Hal wants to compare his time to his friend’s running time of 9 minutes and 45 seconds, completed in perfect conditions. The day Hal ran, the mean time was 10 minutes and 50 seconds with a standard deviation of 15 seconds. The day his friend ran, the mean time was 10 minutes and 10 seconds with a standard deviation of 10 seconds. Who had the higher percentile score?</a:t>
            </a:r>
          </a:p>
          <a:p>
            <a:pPr lvl="0"/>
            <a:r>
              <a:rPr lang="en-US" sz="1400" dirty="0" smtClean="0"/>
              <a:t>Are </a:t>
            </a:r>
            <a:r>
              <a:rPr lang="en-US" sz="1400" dirty="0"/>
              <a:t>students in </a:t>
            </a:r>
            <a:r>
              <a:rPr lang="en-US" sz="1400" dirty="0" smtClean="0"/>
              <a:t>MSCA </a:t>
            </a:r>
            <a:r>
              <a:rPr lang="en-US" sz="1400" dirty="0"/>
              <a:t>getting significantly less sleep than the recommended 8 hours? </a:t>
            </a:r>
          </a:p>
          <a:p>
            <a:pPr lvl="0"/>
            <a:r>
              <a:rPr lang="en-US" sz="1400" dirty="0"/>
              <a:t>Is there a significant difference between first year post college incomes of graduates from public versus private institutions?  </a:t>
            </a:r>
          </a:p>
          <a:p>
            <a:pPr lvl="0"/>
            <a:r>
              <a:rPr lang="en-US" sz="1400" dirty="0"/>
              <a:t>Did student SAT scores increase significantly after attending a SAT prep course? </a:t>
            </a:r>
          </a:p>
          <a:p>
            <a:pPr lvl="0"/>
            <a:r>
              <a:rPr lang="en-US" sz="1400" dirty="0"/>
              <a:t>The GRE Verbal section mean = 500 and standard deviation =   113;  Math section mean = 525 and standard deviation = 135. </a:t>
            </a:r>
            <a:r>
              <a:rPr lang="en-US" sz="1400" dirty="0" smtClean="0"/>
              <a:t>Class average scores are </a:t>
            </a:r>
            <a:r>
              <a:rPr lang="en-US" sz="1400" dirty="0"/>
              <a:t>600 on Verbal and 680 on Math: Which GRE section did </a:t>
            </a:r>
            <a:r>
              <a:rPr lang="en-US" sz="1400" dirty="0" smtClean="0"/>
              <a:t>the class </a:t>
            </a:r>
            <a:r>
              <a:rPr lang="en-US" sz="1400" dirty="0"/>
              <a:t>do best on when comparing to others who took the same test?</a:t>
            </a:r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        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and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Does SAT score predict GPA at the end of Freshman year in college</a:t>
            </a:r>
            <a:r>
              <a:rPr lang="en-US" sz="1800" dirty="0" smtClean="0"/>
              <a:t>?</a:t>
            </a:r>
          </a:p>
          <a:p>
            <a:pPr lvl="0"/>
            <a:r>
              <a:rPr lang="en-US" sz="1800" dirty="0"/>
              <a:t>Is there a relationship between years of education and income</a:t>
            </a:r>
            <a:r>
              <a:rPr lang="en-US" sz="1800" dirty="0" smtClean="0"/>
              <a:t>?</a:t>
            </a:r>
            <a:endParaRPr lang="en-US" sz="1800" dirty="0"/>
          </a:p>
          <a:p>
            <a:pPr lvl="0"/>
            <a:r>
              <a:rPr lang="en-US" sz="1800" dirty="0" smtClean="0"/>
              <a:t>Is </a:t>
            </a:r>
            <a:r>
              <a:rPr lang="en-US" sz="1800" dirty="0"/>
              <a:t>there a difference in computer proficiency skills for employees who are under 35, between 35-49 and 50 and over? </a:t>
            </a:r>
          </a:p>
          <a:p>
            <a:pPr lvl="0"/>
            <a:r>
              <a:rPr lang="en-US" sz="1800" dirty="0"/>
              <a:t>What are the effects of daily amount of TV viewing (&lt;1 hour; 1-2 hours, &gt;2 hours) on reading comprehension scores for elementary school children (first, second and third grade)?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80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Does Age of Clock Predict its Price?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17431"/>
              </p:ext>
            </p:extLst>
          </p:nvPr>
        </p:nvGraphicFramePr>
        <p:xfrm>
          <a:off x="1125538" y="1600200"/>
          <a:ext cx="5987361" cy="393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3" imgW="6105545" imgH="4010040" progId="Excel.Sheet.8">
                  <p:embed/>
                </p:oleObj>
              </mc:Choice>
              <mc:Fallback>
                <p:oleObj name="Worksheet" r:id="rId3" imgW="6105545" imgH="4010040" progId="Excel.Sheet.8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600200"/>
                        <a:ext cx="5987361" cy="3932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54998" y="5915279"/>
                <a:ext cx="3335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Price’ = a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*Age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Bidder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998" y="5915279"/>
                <a:ext cx="333501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9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elationship Between Price and Age of clock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78" y="366888"/>
            <a:ext cx="6081889" cy="60818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36889" y="366888"/>
            <a:ext cx="5872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Relationship Between Price and Age of Clocks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99327" y="459777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279419" y="2391833"/>
            <a:ext cx="10924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09711" y="222803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Slope -&gt;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2700" y="6276520"/>
            <a:ext cx="185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Price’ =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*Age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9795" y="2146804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(price – price’)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605349" y="2597366"/>
            <a:ext cx="0" cy="1277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90903" y="2734491"/>
            <a:ext cx="8708" cy="252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Does Age of Clock Predict its Price?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478042"/>
              </p:ext>
            </p:extLst>
          </p:nvPr>
        </p:nvGraphicFramePr>
        <p:xfrm>
          <a:off x="1125538" y="1600200"/>
          <a:ext cx="5987361" cy="393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Worksheet" r:id="rId3" imgW="6105545" imgH="4010040" progId="Excel.Sheet.8">
                  <p:embed/>
                </p:oleObj>
              </mc:Choice>
              <mc:Fallback>
                <p:oleObj name="Worksheet" r:id="rId3" imgW="6105545" imgH="4010040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600200"/>
                        <a:ext cx="5987361" cy="3932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12899" y="2306231"/>
            <a:ext cx="185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Price’ = a + b*Age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76479" y="1547813"/>
                <a:ext cx="993029" cy="577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𝑏</m:t>
                    </m:r>
                    <m:r>
                      <a:rPr lang="en-US" sz="12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𝑥𝑦</m:t>
                        </m:r>
                      </m:sub>
                    </m:sSub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𝑠𝑑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𝑠𝑑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2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𝑎</m:t>
                    </m:r>
                    <m:r>
                      <a:rPr lang="en-US" sz="1200" b="0" i="1" smtClean="0">
                        <a:latin typeface="Cambria Math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200" dirty="0" smtClean="0"/>
                  <a:t> - b*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479" y="1547813"/>
                <a:ext cx="993029" cy="577017"/>
              </a:xfrm>
              <a:prstGeom prst="rect">
                <a:avLst/>
              </a:prstGeom>
              <a:blipFill rotWithShape="1">
                <a:blip r:embed="rId5"/>
                <a:stretch>
                  <a:fillRect r="-8589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Does Age of Clock Predict its Price?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838390"/>
              </p:ext>
            </p:extLst>
          </p:nvPr>
        </p:nvGraphicFramePr>
        <p:xfrm>
          <a:off x="1052513" y="1708150"/>
          <a:ext cx="5988050" cy="317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Worksheet" r:id="rId4" imgW="7553457" imgH="4010040" progId="Excel.Sheet.8">
                  <p:embed/>
                </p:oleObj>
              </mc:Choice>
              <mc:Fallback>
                <p:oleObj name="Worksheet" r:id="rId4" imgW="7553457" imgH="4010040" progId="Excel.Sheet.8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1708150"/>
                        <a:ext cx="5988050" cy="317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21340" y="5412815"/>
                <a:ext cx="2324867" cy="68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SST: SSM + SSE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𝑆𝑆𝑀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𝑆𝑆𝑇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SST = </a:t>
                </a:r>
                <a:r>
                  <a:rPr lang="en-US" sz="1600" dirty="0" smtClean="0"/>
                  <a:t>sum((y </a:t>
                </a:r>
                <a:r>
                  <a:rPr lang="en-US" sz="1600" dirty="0" smtClean="0"/>
                  <a:t>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600" dirty="0" smtClean="0"/>
                  <a:t>)^2 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40" y="5412815"/>
                <a:ext cx="2324867" cy="689869"/>
              </a:xfrm>
              <a:prstGeom prst="rect">
                <a:avLst/>
              </a:prstGeom>
              <a:blipFill rotWithShape="0">
                <a:blip r:embed="rId6"/>
                <a:stretch>
                  <a:fillRect l="-1575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76479" y="1547813"/>
                <a:ext cx="993029" cy="577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𝑏</m:t>
                    </m:r>
                    <m:r>
                      <a:rPr lang="en-US" sz="12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𝑥𝑦</m:t>
                        </m:r>
                      </m:sub>
                    </m:sSub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𝑠𝑑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𝑠𝑑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2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𝑎</m:t>
                    </m:r>
                    <m:r>
                      <a:rPr lang="en-US" sz="1200" b="0" i="1" smtClean="0">
                        <a:latin typeface="Cambria Math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200" dirty="0" smtClean="0"/>
                  <a:t> - b*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479" y="1547813"/>
                <a:ext cx="993029" cy="577017"/>
              </a:xfrm>
              <a:prstGeom prst="rect">
                <a:avLst/>
              </a:prstGeom>
              <a:blipFill rotWithShape="1">
                <a:blip r:embed="rId7"/>
                <a:stretch>
                  <a:fillRect r="-8589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23497"/>
              </p:ext>
            </p:extLst>
          </p:nvPr>
        </p:nvGraphicFramePr>
        <p:xfrm>
          <a:off x="3575332" y="5253979"/>
          <a:ext cx="511147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912"/>
                <a:gridCol w="851912"/>
                <a:gridCol w="851912"/>
                <a:gridCol w="851912"/>
                <a:gridCol w="851912"/>
                <a:gridCol w="851912"/>
              </a:tblGrid>
              <a:tr h="2515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Source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en-US" sz="1200" dirty="0"/>
                    </a:p>
                  </a:txBody>
                  <a:tcPr/>
                </a:tc>
              </a:tr>
              <a:tr h="2515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2554859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2554859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34.27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.000</a:t>
                      </a:r>
                      <a:endParaRPr lang="en-US" sz="1200" dirty="0"/>
                    </a:p>
                  </a:txBody>
                  <a:tcPr/>
                </a:tc>
              </a:tr>
              <a:tr h="2515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Error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2236335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74544.5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15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4791194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154554.6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𝑜𝑏𝑠𝑒𝑟𝑣𝑒𝑑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𝑒𝑥𝑝𝑒𝑐𝑡𝑒𝑑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𝑜𝑏𝑠𝑒𝑟𝑣𝑒𝑑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i="1" dirty="0" smtClean="0">
                    <a:latin typeface="Cambria Math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US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𝑆𝐸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</a:rPr>
                              <m:t>𝑀𝑆𝐸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</a:rPr>
                              <m:t>𝑆𝑆𝑋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dirty="0"/>
                              <m:t>74544.5 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23266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 smtClean="0"/>
                  <a:t> = 1.79</a:t>
                </a:r>
              </a:p>
              <a:p>
                <a:r>
                  <a:rPr lang="en-US" sz="24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10.45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1.79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= </a:t>
                </a:r>
                <a:r>
                  <a:rPr lang="en-US" sz="2400" dirty="0" smtClean="0"/>
                  <a:t>5.83, p=0.000</a:t>
                </a:r>
              </a:p>
              <a:p>
                <a:r>
                  <a:rPr lang="en-US" sz="2400" dirty="0" smtClean="0"/>
                  <a:t>CI: b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.95,30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𝑆𝐸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-&gt; 10.45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2.04∗1.79 →[6.80,14.10]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2149" y="5242560"/>
            <a:ext cx="1058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HO: </a:t>
            </a:r>
            <a:r>
              <a:rPr lang="el-GR" dirty="0" smtClean="0"/>
              <a:t>β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H1: </a:t>
            </a:r>
            <a:r>
              <a:rPr lang="el-GR" dirty="0"/>
              <a:t>β</a:t>
            </a:r>
            <a:r>
              <a:rPr lang="en-US" dirty="0"/>
              <a:t> </a:t>
            </a:r>
            <a:r>
              <a:rPr lang="en-US" dirty="0" smtClean="0"/>
              <a:t>≠ </a:t>
            </a:r>
            <a:r>
              <a:rPr lang="en-US" dirty="0"/>
              <a:t>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</a:p>
          <a:p>
            <a:r>
              <a:rPr lang="en-US" dirty="0" smtClean="0"/>
              <a:t>Homoscedasticity</a:t>
            </a:r>
          </a:p>
          <a:p>
            <a:r>
              <a:rPr lang="en-US" dirty="0" smtClean="0"/>
              <a:t>Error distribution is normal.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18395</TotalTime>
  <Words>689</Words>
  <Application>Microsoft Office PowerPoint</Application>
  <PresentationFormat>On-screen Show (4:3)</PresentationFormat>
  <Paragraphs>158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Microsoft Excel 97-2003 Worksheet</vt:lpstr>
      <vt:lpstr>Worksheet</vt:lpstr>
      <vt:lpstr>Introduction to Statistical Concepts</vt:lpstr>
      <vt:lpstr>What Test to Use?</vt:lpstr>
      <vt:lpstr>Regression and ANOVA</vt:lpstr>
      <vt:lpstr>Does Age of Clock Predict its Price?</vt:lpstr>
      <vt:lpstr>PowerPoint Presentation</vt:lpstr>
      <vt:lpstr>Does Age of Clock Predict its Price?</vt:lpstr>
      <vt:lpstr>Does Age of Clock Predict its Price?</vt:lpstr>
      <vt:lpstr>Significance Test</vt:lpstr>
      <vt:lpstr>Assumptions</vt:lpstr>
      <vt:lpstr>Error Distribution</vt:lpstr>
      <vt:lpstr>PowerPoint Presentation</vt:lpstr>
      <vt:lpstr>Influence Plot</vt:lpstr>
      <vt:lpstr>Multiple Regression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Statistical Concepts</dc:title>
  <dc:creator>SEMA BARLAS</dc:creator>
  <cp:lastModifiedBy>Sema Barlas</cp:lastModifiedBy>
  <cp:revision>51</cp:revision>
  <cp:lastPrinted>2014-09-20T13:50:28Z</cp:lastPrinted>
  <dcterms:created xsi:type="dcterms:W3CDTF">2014-01-24T16:04:09Z</dcterms:created>
  <dcterms:modified xsi:type="dcterms:W3CDTF">2014-09-20T13:52:43Z</dcterms:modified>
</cp:coreProperties>
</file>