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48" r:id="rId2"/>
  </p:sldMasterIdLst>
  <p:notesMasterIdLst>
    <p:notesMasterId r:id="rId13"/>
  </p:notesMasterIdLst>
  <p:sldIdLst>
    <p:sldId id="744" r:id="rId3"/>
    <p:sldId id="745" r:id="rId4"/>
    <p:sldId id="746" r:id="rId5"/>
    <p:sldId id="753" r:id="rId6"/>
    <p:sldId id="747" r:id="rId7"/>
    <p:sldId id="748" r:id="rId8"/>
    <p:sldId id="750" r:id="rId9"/>
    <p:sldId id="754" r:id="rId10"/>
    <p:sldId id="752" r:id="rId11"/>
    <p:sldId id="75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FF00"/>
    <a:srgbClr val="008040"/>
    <a:srgbClr val="FAC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88611" autoAdjust="0"/>
  </p:normalViewPr>
  <p:slideViewPr>
    <p:cSldViewPr snapToObjects="1">
      <p:cViewPr varScale="1">
        <p:scale>
          <a:sx n="191" d="100"/>
          <a:sy n="191" d="100"/>
        </p:scale>
        <p:origin x="-5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0A8F6-7D20-6740-8302-1B865467DC10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D7325-DC66-0946-80B4-96D70F518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4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0229-4175-0E42-8C93-4AACECECEBB8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3EC1-BEAA-3F4B-89F7-B96A4EC6BC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7772400" cy="1371600"/>
          </a:xfrm>
        </p:spPr>
        <p:txBody>
          <a:bodyPr anchor="b">
            <a:normAutofit/>
          </a:bodyPr>
          <a:lstStyle>
            <a:lvl1pPr marR="9144" algn="l">
              <a:defRPr sz="4000" b="1" cap="small" spc="0" baseline="0">
                <a:solidFill>
                  <a:schemeClr val="tx1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4645152"/>
            <a:ext cx="7772400" cy="457200"/>
          </a:xfrm>
        </p:spPr>
        <p:txBody>
          <a:bodyPr lIns="100584" tIns="45720" anchor="ctr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0229-4175-0E42-8C93-4AACECECEBB8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3EC1-BEAA-3F4B-89F7-B96A4EC6BC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>
              <a:defRPr sz="280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311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0229-4175-0E42-8C93-4AACECECEBB8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3EC1-BEAA-3F4B-89F7-B96A4EC6BC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EC4A-5E81-A949-9959-C5DF13F5ECF9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06C1-1AC9-3445-9754-868DE3E29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0229-4175-0E42-8C93-4AACECECEBB8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3EC1-BEAA-3F4B-89F7-B96A4EC6BC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0229-4175-0E42-8C93-4AACECECEBB8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3EC1-BEAA-3F4B-89F7-B96A4EC6BC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 New Roman"/>
              <a:cs typeface="Times New Roman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C73A0229-4175-0E42-8C93-4AACECECEBB8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7F3D3EC1-BEAA-3F4B-89F7-B96A4EC6BC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765" r:id="rId2"/>
    <p:sldLayoutId id="2147483667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2800" b="1" kern="1200" spc="-100" baseline="0">
          <a:solidFill>
            <a:srgbClr val="FFFFFF"/>
          </a:solidFill>
          <a:latin typeface="Times New Roman"/>
          <a:ea typeface="+mj-ea"/>
          <a:cs typeface="Times New Roman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1"/>
        </a:buClr>
        <a:buSzPct val="100000"/>
        <a:buFont typeface="Arial"/>
        <a:buChar char="•"/>
        <a:defRPr kumimoji="0" sz="30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912114" indent="-45720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kumimoji="0" sz="26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Courier New"/>
        <a:buChar char="o"/>
        <a:defRPr kumimoji="0"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Garamond"/>
          <a:ea typeface="+mn-ea"/>
          <a:cs typeface="Garamond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Garamond"/>
          <a:ea typeface="+mn-ea"/>
          <a:cs typeface="Garamond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8356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fld id="{C73A0229-4175-0E42-8C93-4AACECECEBB8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fld id="{7F3D3EC1-BEAA-3F4B-89F7-B96A4EC6BC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1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52" r:id="rId2"/>
    <p:sldLayoutId id="2147483755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2800" b="1" kern="1200" spc="-100" baseline="0">
          <a:solidFill>
            <a:schemeClr val="bg1"/>
          </a:solidFill>
          <a:latin typeface="Times New Roman"/>
          <a:ea typeface="+mj-ea"/>
          <a:cs typeface="Times New Roman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bg1"/>
        </a:buClr>
        <a:buSzPct val="100000"/>
        <a:buFont typeface="Arial"/>
        <a:buChar char="•"/>
        <a:defRPr kumimoji="0" sz="3000" kern="1200">
          <a:solidFill>
            <a:schemeClr val="bg1"/>
          </a:solidFill>
          <a:latin typeface="Times New Roman"/>
          <a:ea typeface="+mn-ea"/>
          <a:cs typeface="Times New Roman"/>
        </a:defRPr>
      </a:lvl1pPr>
      <a:lvl2pPr marL="740664" indent="-285750" algn="l" rtl="0" eaLnBrk="1" latinLnBrk="0" hangingPunct="1">
        <a:spcBef>
          <a:spcPct val="20000"/>
        </a:spcBef>
        <a:buClr>
          <a:schemeClr val="bg1"/>
        </a:buClr>
        <a:buSzPct val="100000"/>
        <a:buFont typeface="Wingdings" charset="2"/>
        <a:buChar char="§"/>
        <a:defRPr kumimoji="0" sz="2600" kern="1200">
          <a:solidFill>
            <a:schemeClr val="bg1"/>
          </a:solidFill>
          <a:latin typeface="Times New Roman"/>
          <a:ea typeface="+mn-ea"/>
          <a:cs typeface="Times New Roman"/>
        </a:defRPr>
      </a:lvl2pPr>
      <a:lvl3pPr marL="996696" indent="-228600" algn="l" rtl="0" eaLnBrk="1" latinLnBrk="0" hangingPunct="1">
        <a:spcBef>
          <a:spcPct val="20000"/>
        </a:spcBef>
        <a:buClr>
          <a:schemeClr val="bg1"/>
        </a:buClr>
        <a:buFont typeface="Courier New"/>
        <a:buChar char="o"/>
        <a:defRPr kumimoji="0" sz="2400" kern="1200">
          <a:solidFill>
            <a:schemeClr val="bg1"/>
          </a:solidFill>
          <a:latin typeface="Times New Roman"/>
          <a:ea typeface="+mn-ea"/>
          <a:cs typeface="Times New Roman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bg1"/>
          </a:solidFill>
          <a:latin typeface="Garamond"/>
          <a:ea typeface="+mn-ea"/>
          <a:cs typeface="Garamond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bg1"/>
          </a:solidFill>
          <a:latin typeface="Garamond"/>
          <a:ea typeface="+mn-ea"/>
          <a:cs typeface="Garamond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Classifying 3’s and 8’s with various machine learning techniques</a:t>
            </a:r>
            <a:endParaRPr lang="en-US" sz="3600" dirty="0"/>
          </a:p>
        </p:txBody>
      </p:sp>
      <p:sp>
        <p:nvSpPr>
          <p:cNvPr id="4" name="Rectangle 4"/>
          <p:cNvSpPr txBox="1">
            <a:spLocks/>
          </p:cNvSpPr>
          <p:nvPr/>
        </p:nvSpPr>
        <p:spPr>
          <a:xfrm>
            <a:off x="914400" y="5334000"/>
            <a:ext cx="7772400" cy="1371600"/>
          </a:xfrm>
          <a:prstGeom prst="rect">
            <a:avLst/>
          </a:prstGeom>
        </p:spPr>
        <p:txBody>
          <a:bodyPr vert="horz" lIns="100584" tIns="45720" anchor="ctr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small" dirty="0" smtClean="0">
                <a:latin typeface="Times New Roman"/>
                <a:cs typeface="Times New Roman"/>
              </a:rPr>
              <a:t>Nathan Walter</a:t>
            </a:r>
          </a:p>
          <a:p>
            <a:r>
              <a:rPr lang="en-US" sz="1400" dirty="0" smtClean="0">
                <a:latin typeface="Times New Roman"/>
                <a:cs typeface="Times New Roman"/>
              </a:rPr>
              <a:t>Department of Nuclear, Plasma, and Radiological Engineering</a:t>
            </a:r>
          </a:p>
          <a:p>
            <a:r>
              <a:rPr lang="en-US" sz="1400" smtClean="0">
                <a:latin typeface="Times New Roman"/>
                <a:cs typeface="Times New Roman"/>
              </a:rPr>
              <a:t>Program </a:t>
            </a:r>
            <a:r>
              <a:rPr lang="en-US" sz="1400" dirty="0" smtClean="0">
                <a:latin typeface="Times New Roman"/>
                <a:cs typeface="Times New Roman"/>
              </a:rPr>
              <a:t>of Computational Science and Engineering</a:t>
            </a:r>
          </a:p>
          <a:p>
            <a:r>
              <a:rPr lang="en-US" sz="1400" dirty="0" smtClean="0">
                <a:latin typeface="Times New Roman"/>
                <a:cs typeface="Times New Roman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84323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Method Applied</a:t>
            </a:r>
            <a:endParaRPr lang="en-US" dirty="0"/>
          </a:p>
        </p:txBody>
      </p:sp>
      <p:pic>
        <p:nvPicPr>
          <p:cNvPr id="3" name="Picture 2" descr="FullTre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572000" cy="5225143"/>
          </a:xfrm>
          <a:prstGeom prst="rect">
            <a:avLst/>
          </a:prstGeom>
        </p:spPr>
      </p:pic>
      <p:pic>
        <p:nvPicPr>
          <p:cNvPr id="4" name="Picture 3" descr="DevTre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572000" cy="5225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169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Error rate of 6%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943600"/>
            <a:ext cx="169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Error rate of 5%</a:t>
            </a:r>
          </a:p>
        </p:txBody>
      </p:sp>
    </p:spTree>
    <p:extLst>
      <p:ext uri="{BB962C8B-B14F-4D97-AF65-F5344CB8AC3E}">
        <p14:creationId xmlns:p14="http://schemas.microsoft.com/office/powerpoint/2010/main" val="2161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494" y="1222653"/>
            <a:ext cx="3416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Classify handwritten 3’s and 8’s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Data is pixelated into a 16x16 grid, thus we have 256 variables. To add complexity to the problem, the data set also has 200 noise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66800"/>
            <a:ext cx="2406701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066800"/>
            <a:ext cx="2406701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494" y="3486834"/>
            <a:ext cx="8521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Each pixel is given a grey scale value between -1 and 1, -1 is black and 1 is pure white.</a:t>
            </a:r>
          </a:p>
          <a:p>
            <a:endParaRPr lang="en-US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1200 train data cases, 542 cases of an 8 and 658 cases of a 3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332 test data cases, 166 cases of an 8 and 166 cases of a 3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Methods applied (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LDA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naïve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bayes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(parametric and non-parametric)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Logistic Regression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, AIC/BIC/Lasso/PCA reduction, SVM,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, and Random Forest</a:t>
            </a:r>
          </a:p>
          <a:p>
            <a:endParaRPr lang="en-US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Cleaning the data: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Because some of the pixels are always black (usually the corners) these were removed (especially since this eases the difficulty for each method to create a model).</a:t>
            </a:r>
          </a:p>
        </p:txBody>
      </p:sp>
    </p:spTree>
    <p:extLst>
      <p:ext uri="{BB962C8B-B14F-4D97-AF65-F5344CB8AC3E}">
        <p14:creationId xmlns:p14="http://schemas.microsoft.com/office/powerpoint/2010/main" val="206475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 (LDA)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5568"/>
            <a:ext cx="3632200" cy="4826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09089" y="4165109"/>
            <a:ext cx="2934911" cy="2677656"/>
            <a:chOff x="1981200" y="3352800"/>
            <a:chExt cx="2934911" cy="2677656"/>
          </a:xfrm>
        </p:grpSpPr>
        <p:sp>
          <p:nvSpPr>
            <p:cNvPr id="13" name="TextBox 12"/>
            <p:cNvSpPr txBox="1"/>
            <p:nvPr/>
          </p:nvSpPr>
          <p:spPr>
            <a:xfrm>
              <a:off x="1981200" y="3352800"/>
              <a:ext cx="293491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Variables: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Predicted classification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Possible classification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Case data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predictor matrix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Number of Classifications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Percentage of train data  belonging to each classification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 vector containing the means of the data matrix x for classifier k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covariance matrix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number of predictors</a:t>
              </a:r>
            </a:p>
          </p:txBody>
        </p:sp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3657600"/>
              <a:ext cx="139700" cy="127000"/>
            </a:xfrm>
            <a:prstGeom prst="rect">
              <a:avLst/>
            </a:prstGeom>
          </p:spPr>
        </p:pic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603" y="3886200"/>
              <a:ext cx="88900" cy="1397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4114800"/>
              <a:ext cx="152400" cy="12700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788" y="4343400"/>
              <a:ext cx="88900" cy="889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372" y="4724400"/>
              <a:ext cx="177800" cy="1143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4521200"/>
              <a:ext cx="165100" cy="127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52396" y="827556"/>
            <a:ext cx="87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Goal is to predict the probability that a particular case belongs to each possible classification, by using Bayes theorem (a fundamental idea for conditional probability)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396" y="1958168"/>
            <a:ext cx="8738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We assume that the population distribution of each classification is the same as in the training data.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Then, we assume that the distribution of values of data values for each classification is a multivariate Gaussian distribution</a:t>
            </a: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1464"/>
            <a:ext cx="5194300" cy="4318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4" y="5969000"/>
            <a:ext cx="190500" cy="1270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01" y="6400800"/>
            <a:ext cx="127000" cy="1270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40" y="6629400"/>
            <a:ext cx="101600" cy="127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2396" y="3937675"/>
            <a:ext cx="5743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 means are determined for each classifier and the covariance is determined from the entire data set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Lastly, we use the above equation to determine the probability a case belongs to each of the possible classifiers (in our case a 3 or an 8) and assign a class based on the highest probability.</a:t>
            </a:r>
          </a:p>
        </p:txBody>
      </p:sp>
    </p:spTree>
    <p:extLst>
      <p:ext uri="{BB962C8B-B14F-4D97-AF65-F5344CB8AC3E}">
        <p14:creationId xmlns:p14="http://schemas.microsoft.com/office/powerpoint/2010/main" val="270755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2-D for Easy Visualization</a:t>
            </a:r>
            <a:endParaRPr lang="en-US" dirty="0"/>
          </a:p>
        </p:txBody>
      </p:sp>
      <p:pic>
        <p:nvPicPr>
          <p:cNvPr id="4" name="Picture 3" descr="DataCre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4914900" cy="356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683" y="1066800"/>
            <a:ext cx="463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Data is composed of 2 classes (orange and blue) 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Data is composed of 2 predictors (x1 and x2)</a:t>
            </a:r>
          </a:p>
        </p:txBody>
      </p:sp>
    </p:spTree>
    <p:extLst>
      <p:ext uri="{BB962C8B-B14F-4D97-AF65-F5344CB8AC3E}">
        <p14:creationId xmlns:p14="http://schemas.microsoft.com/office/powerpoint/2010/main" val="4712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applied to the data 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640" y="3930134"/>
            <a:ext cx="86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When applied, the test error was ~6%, meaning 6% were misclassified as a 3 or an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79" y="4264898"/>
            <a:ext cx="2166031" cy="2468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777" y="6399014"/>
            <a:ext cx="245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This is a misclassified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9" y="4299466"/>
            <a:ext cx="2166031" cy="246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0080" y="6399014"/>
            <a:ext cx="240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This is a misclassified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534" y="1017355"/>
            <a:ext cx="699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LDA was used to create a predictive model.  Below are the model 3 and 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979" y="1341120"/>
            <a:ext cx="2166031" cy="2468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989" y="1341120"/>
            <a:ext cx="2166031" cy="24688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0" y="3482756"/>
            <a:ext cx="96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Model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3482756"/>
            <a:ext cx="96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Model 8</a:t>
            </a:r>
          </a:p>
        </p:txBody>
      </p:sp>
    </p:spTree>
    <p:extLst>
      <p:ext uri="{BB962C8B-B14F-4D97-AF65-F5344CB8AC3E}">
        <p14:creationId xmlns:p14="http://schemas.microsoft.com/office/powerpoint/2010/main" val="29706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5568"/>
            <a:ext cx="3632200" cy="4826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209089" y="4165109"/>
            <a:ext cx="2934911" cy="2677656"/>
            <a:chOff x="1981200" y="3352800"/>
            <a:chExt cx="2934911" cy="2677656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3352800"/>
              <a:ext cx="293491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Variables: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Predicted classification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Possible classification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Case data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predictor matrix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Number of Classifications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Percentage of train data  belonging to each classification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 vector containing the means of the data matrix x for classifier k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covariance matrix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   number of predictors</a:t>
              </a:r>
            </a:p>
          </p:txBody>
        </p: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3657600"/>
              <a:ext cx="139700" cy="1270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603" y="3886200"/>
              <a:ext cx="88900" cy="13970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4114800"/>
              <a:ext cx="152400" cy="1270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788" y="4343400"/>
              <a:ext cx="88900" cy="889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372" y="4724400"/>
              <a:ext cx="177800" cy="114300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4521200"/>
              <a:ext cx="165100" cy="127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2396" y="827556"/>
            <a:ext cx="87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Goal is to predict the probability that a particular case belongs to each possible classification, by using Bayes theorem (a fundamental idea for conditional probability)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396" y="1958168"/>
            <a:ext cx="873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We assume that the population distribution of each classification is the same as in the training data.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Then, we assume that the predictors are independent, and the distribution is </a:t>
            </a:r>
            <a:r>
              <a:rPr lang="en-US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gaussian</a:t>
            </a:r>
            <a:endParaRPr lang="en-US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4" y="5969000"/>
            <a:ext cx="190500" cy="1270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01" y="6400800"/>
            <a:ext cx="127000" cy="1270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40" y="6629400"/>
            <a:ext cx="101600" cy="127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2396" y="3937675"/>
            <a:ext cx="5743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 means and standard deviations are determined for each classifier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Lastly, we use the above equation to determine the probability a case belongs to each of the possible classifiers (in our case a 3 or an 8) and assign a class based on the highest probability.</a:t>
            </a:r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8497"/>
            <a:ext cx="3276600" cy="2032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216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7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89" y="1373456"/>
            <a:ext cx="2166031" cy="2468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451" y="1341120"/>
            <a:ext cx="2166031" cy="2468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989" y="4191000"/>
            <a:ext cx="2166031" cy="2468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277" y="4299466"/>
            <a:ext cx="2166031" cy="2468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applied to the data 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640" y="3930134"/>
            <a:ext cx="86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When applied, the test error was ~13%, meaning 13% were misclassified as a 3 or an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9777" y="6399014"/>
            <a:ext cx="245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This is a misclassified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0080" y="6399014"/>
            <a:ext cx="240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This is a misclassified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534" y="1017355"/>
            <a:ext cx="77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Naïve Bayes was used to create a predictive model.  Below are the model 3 and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3482756"/>
            <a:ext cx="96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Model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3482756"/>
            <a:ext cx="96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Model 8</a:t>
            </a:r>
          </a:p>
        </p:txBody>
      </p:sp>
    </p:spTree>
    <p:extLst>
      <p:ext uri="{BB962C8B-B14F-4D97-AF65-F5344CB8AC3E}">
        <p14:creationId xmlns:p14="http://schemas.microsoft.com/office/powerpoint/2010/main" val="355690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" y="2819400"/>
            <a:ext cx="9144000" cy="3411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914400"/>
            <a:ext cx="570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Logistic regression uses the training data to fit the following model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9946"/>
            <a:ext cx="33782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676400"/>
            <a:ext cx="778941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Choose a threshold value, T, as a cutoff.  T is chosen to reduce the residual error in train data</a:t>
            </a:r>
          </a:p>
          <a:p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16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16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Benefit over linear regression because there are no values outside 0 and 1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2527300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6230857"/>
            <a:ext cx="86059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When applied with lasso variable reduction, the test error was ~4%, meaning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% were misclassified as a 3 or an 8</a:t>
            </a:r>
          </a:p>
        </p:txBody>
      </p:sp>
    </p:spTree>
    <p:extLst>
      <p:ext uri="{BB962C8B-B14F-4D97-AF65-F5344CB8AC3E}">
        <p14:creationId xmlns:p14="http://schemas.microsoft.com/office/powerpoint/2010/main" val="281686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Tree method starts with all the predictors available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Then it choses a predictor to split the data.  Predictor can be chosen many ways, most common is to chose the predictor that reduces the deviance of the error the most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Then this is iteratively done until all predictors are chosen.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This often leads to </a:t>
            </a:r>
            <a:r>
              <a:rPr lang="en-US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overfitting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, thus the tree can be “pruned” or shortened so that </a:t>
            </a:r>
            <a:r>
              <a:rPr lang="en-US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overfitting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 is no longer a problem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Pruning can be chosen by deviance as well, this results in a </a:t>
            </a:r>
            <a:r>
              <a:rPr lang="en-US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simplier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 tree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Lastly, the test cases is applied to the tree until it reaches a “leaf” or node and that is how the </a:t>
            </a:r>
            <a:r>
              <a:rPr lang="en-US" smtClean="0">
                <a:solidFill>
                  <a:schemeClr val="bg1"/>
                </a:solidFill>
                <a:latin typeface="Times New Roman"/>
                <a:cs typeface="Times New Roman"/>
              </a:rPr>
              <a:t>classification is made.</a:t>
            </a:r>
          </a:p>
        </p:txBody>
      </p:sp>
    </p:spTree>
    <p:extLst>
      <p:ext uri="{BB962C8B-B14F-4D97-AF65-F5344CB8AC3E}">
        <p14:creationId xmlns:p14="http://schemas.microsoft.com/office/powerpoint/2010/main" val="2240545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Garamond"/>
            <a:cs typeface="Garamon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etro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>
        <a:spAutoFit/>
      </a:bodyPr>
      <a:lstStyle>
        <a:defPPr marL="285750" indent="-285750">
          <a:buFont typeface="Arial"/>
          <a:buChar char="•"/>
          <a:defRPr dirty="0">
            <a:solidFill>
              <a:schemeClr val="bg1"/>
            </a:solidFill>
            <a:latin typeface="Garamond"/>
            <a:cs typeface="Garamond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Metro.thmx</Template>
  <TotalTime>7130</TotalTime>
  <Words>895</Words>
  <Application>Microsoft Macintosh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Metro</vt:lpstr>
      <vt:lpstr>Metro White</vt:lpstr>
      <vt:lpstr>Classifying 3’s and 8’s with various machine learning techniques</vt:lpstr>
      <vt:lpstr>The Problem</vt:lpstr>
      <vt:lpstr>Linear Discriminant Analysis (LDA)</vt:lpstr>
      <vt:lpstr>LDA in 2-D for Easy Visualization</vt:lpstr>
      <vt:lpstr>LDA applied to the data set</vt:lpstr>
      <vt:lpstr>Naïve Bayes</vt:lpstr>
      <vt:lpstr>Naïve Bayes applied to the data set</vt:lpstr>
      <vt:lpstr>Logistic Regression</vt:lpstr>
      <vt:lpstr>Tree Method</vt:lpstr>
      <vt:lpstr>Tree Method Applied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Yang Zhang</dc:creator>
  <cp:lastModifiedBy>Nathan Walter</cp:lastModifiedBy>
  <cp:revision>1996</cp:revision>
  <dcterms:created xsi:type="dcterms:W3CDTF">2010-08-23T20:41:49Z</dcterms:created>
  <dcterms:modified xsi:type="dcterms:W3CDTF">2016-05-04T16:05:09Z</dcterms:modified>
</cp:coreProperties>
</file>