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notesMasterIdLst>
    <p:notesMasterId r:id="rId12"/>
  </p:notesMasterIdLst>
  <p:sldIdLst>
    <p:sldId id="256" r:id="rId3"/>
    <p:sldId id="264" r:id="rId4"/>
    <p:sldId id="257" r:id="rId5"/>
    <p:sldId id="262" r:id="rId6"/>
    <p:sldId id="270" r:id="rId7"/>
    <p:sldId id="269" r:id="rId8"/>
    <p:sldId id="260" r:id="rId9"/>
    <p:sldId id="259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000DD-58B3-430E-81DF-F1A77A64991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2F8BC-D438-4207-B6E7-8B306B78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32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2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90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31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11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43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54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10/24/2017 3:43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317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10/24/2017 3:43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765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25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white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white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8" name="Freeform 12"/>
            <p:cNvSpPr>
              <a:spLocks noEditPoints="1"/>
            </p:cNvSpPr>
            <p:nvPr/>
          </p:nvSpPr>
          <p:spPr bwMode="white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6250" y="484298"/>
            <a:ext cx="6822760" cy="13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6614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7171399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7171399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4953" y="298255"/>
            <a:ext cx="4322760" cy="627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26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717139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" y="3343634"/>
            <a:ext cx="12191377" cy="304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44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1314879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85913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658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877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69446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052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567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83165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1" name="Rectangle 8"/>
          <p:cNvSpPr>
            <a:spLocks noChangeArrowheads="1"/>
          </p:cNvSpPr>
          <p:nvPr userDrawn="1"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2" name="Rectangle 21"/>
          <p:cNvSpPr/>
          <p:nvPr userDrawn="1"/>
        </p:nvSpPr>
        <p:spPr bwMode="white">
          <a:xfrm>
            <a:off x="0" y="-312"/>
            <a:ext cx="12191377" cy="6858623"/>
          </a:xfrm>
          <a:prstGeom prst="rect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12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339677" y="288560"/>
            <a:ext cx="3585699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69303" y="5997080"/>
            <a:ext cx="3585699" cy="567015"/>
          </a:xfrm>
        </p:spPr>
        <p:txBody>
          <a:bodyPr lIns="182880" tIns="146304" rIns="182880" bIns="146304" anchor="b"/>
          <a:lstStyle>
            <a:lvl1pPr marL="0" indent="0" algn="l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2564267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4.96142E-6 L -4.34261E-6 4.9614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2.42851E-6 L -3.02783E-6 2.42851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9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2.13345E-6 L 1.62369E-6 2.13345E-6 " pathEditMode="relative" rAng="0" ptsTypes="AA">
                                      <p:cBhvr>
                                        <p:cTn id="38" dur="9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9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2.09714E-6 L -4.54174E-6 -2.09714E-6 " pathEditMode="relative" rAng="0" ptsTypes="AA">
                                      <p:cBhvr>
                                        <p:cTn id="45" dur="9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9" grpId="0"/>
      <p:bldP spid="9" grpId="1"/>
      <p:bldP spid="9" grpId="2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5" grpId="2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1"/>
      <p:bldP spid="12" grpId="2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/>
      <p:bldP spid="13" grpId="2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31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Acc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1883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6406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716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174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530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866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301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82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0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12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339677" y="288560"/>
            <a:ext cx="3585699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69303" y="5997080"/>
            <a:ext cx="3585699" cy="567015"/>
          </a:xfrm>
        </p:spPr>
        <p:txBody>
          <a:bodyPr lIns="182880" tIns="146304" rIns="182880" bIns="146304" anchor="b"/>
          <a:lstStyle>
            <a:lvl1pPr marL="0" indent="0" algn="l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3786144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539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55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69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6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03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964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552746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775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0162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401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8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C26B9-5F48-4B79-A006-3B024D4E250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21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1EiKfQYZX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laurentran/microsoft-ai-worksho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3E2D-6DB3-4F0D-B05D-1A77813CE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Machine Learning and </a:t>
            </a:r>
            <a:br>
              <a:rPr lang="en-US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Artificial Intelligence on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FA800-03CD-4E0C-A85D-AA90DA130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8491"/>
            <a:ext cx="9144000" cy="1655762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Lauren Tran, @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LtkTran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Scientist, Technical Evangelist, Cloud Architect</a:t>
            </a:r>
          </a:p>
        </p:txBody>
      </p:sp>
    </p:spTree>
    <p:extLst>
      <p:ext uri="{BB962C8B-B14F-4D97-AF65-F5344CB8AC3E}">
        <p14:creationId xmlns:p14="http://schemas.microsoft.com/office/powerpoint/2010/main" val="362246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3FBD-ED9D-4D3D-9216-DDA720DC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AI (vs. ML)?</a:t>
            </a:r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F5F799C6-90C2-4820-A261-7ED50E54E56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463675" y="1527175"/>
            <a:ext cx="9264650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162D1B8F-E081-4779-BE86-CADB8977AE70}"/>
              </a:ext>
            </a:extLst>
          </p:cNvPr>
          <p:cNvSpPr>
            <a:spLocks/>
          </p:cNvSpPr>
          <p:nvPr/>
        </p:nvSpPr>
        <p:spPr bwMode="auto">
          <a:xfrm>
            <a:off x="5970588" y="3162300"/>
            <a:ext cx="1741488" cy="776288"/>
          </a:xfrm>
          <a:custGeom>
            <a:avLst/>
            <a:gdLst>
              <a:gd name="T0" fmla="*/ 0 w 1097"/>
              <a:gd name="T1" fmla="*/ 0 h 489"/>
              <a:gd name="T2" fmla="*/ 0 w 1097"/>
              <a:gd name="T3" fmla="*/ 291 h 489"/>
              <a:gd name="T4" fmla="*/ 1097 w 1097"/>
              <a:gd name="T5" fmla="*/ 291 h 489"/>
              <a:gd name="T6" fmla="*/ 1097 w 1097"/>
              <a:gd name="T7" fmla="*/ 489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97" h="489">
                <a:moveTo>
                  <a:pt x="0" y="0"/>
                </a:moveTo>
                <a:lnTo>
                  <a:pt x="0" y="291"/>
                </a:lnTo>
                <a:lnTo>
                  <a:pt x="1097" y="291"/>
                </a:lnTo>
                <a:lnTo>
                  <a:pt x="1097" y="489"/>
                </a:lnTo>
              </a:path>
            </a:pathLst>
          </a:custGeom>
          <a:noFill/>
          <a:ln w="12700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880F1FC-BDCE-4252-BD5A-919669F5B2B4}"/>
              </a:ext>
            </a:extLst>
          </p:cNvPr>
          <p:cNvSpPr>
            <a:spLocks/>
          </p:cNvSpPr>
          <p:nvPr/>
        </p:nvSpPr>
        <p:spPr bwMode="auto">
          <a:xfrm>
            <a:off x="4227513" y="3162300"/>
            <a:ext cx="1741488" cy="776288"/>
          </a:xfrm>
          <a:custGeom>
            <a:avLst/>
            <a:gdLst>
              <a:gd name="T0" fmla="*/ 1097 w 1097"/>
              <a:gd name="T1" fmla="*/ 0 h 489"/>
              <a:gd name="T2" fmla="*/ 1097 w 1097"/>
              <a:gd name="T3" fmla="*/ 291 h 489"/>
              <a:gd name="T4" fmla="*/ 0 w 1097"/>
              <a:gd name="T5" fmla="*/ 291 h 489"/>
              <a:gd name="T6" fmla="*/ 0 w 1097"/>
              <a:gd name="T7" fmla="*/ 489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97" h="489">
                <a:moveTo>
                  <a:pt x="1097" y="0"/>
                </a:moveTo>
                <a:lnTo>
                  <a:pt x="1097" y="291"/>
                </a:lnTo>
                <a:lnTo>
                  <a:pt x="0" y="291"/>
                </a:lnTo>
                <a:lnTo>
                  <a:pt x="0" y="489"/>
                </a:lnTo>
              </a:path>
            </a:pathLst>
          </a:custGeom>
          <a:noFill/>
          <a:ln w="12700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21E559C-4D62-4136-831D-E08B26888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1817688"/>
            <a:ext cx="2592388" cy="13446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5EA1985B-2469-4E2C-9A4C-D0832C6F9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1817688"/>
            <a:ext cx="2592388" cy="1344613"/>
          </a:xfrm>
          <a:prstGeom prst="rect">
            <a:avLst/>
          </a:prstGeom>
          <a:noFill/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B0A71A9-2CF6-4386-9245-1E3E3F87A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638" y="1803400"/>
            <a:ext cx="115887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AI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70779779-EBD3-45B0-A51E-8D6E80D23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0" y="2863850"/>
            <a:ext cx="2336800" cy="447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>
            <a:extLst>
              <a:ext uri="{FF2B5EF4-FFF2-40B4-BE49-F238E27FC236}">
                <a16:creationId xmlns:a16="http://schemas.microsoft.com/office/drawing/2014/main" id="{295CCD60-0B6D-4319-936A-0E7C656A1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6" y="2755107"/>
            <a:ext cx="2336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3">
            <a:extLst>
              <a:ext uri="{FF2B5EF4-FFF2-40B4-BE49-F238E27FC236}">
                <a16:creationId xmlns:a16="http://schemas.microsoft.com/office/drawing/2014/main" id="{6FA62CB5-4E45-499A-87A3-3223E226E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0" y="2863850"/>
            <a:ext cx="2336800" cy="447675"/>
          </a:xfrm>
          <a:prstGeom prst="rect">
            <a:avLst/>
          </a:prstGeom>
          <a:noFill/>
          <a:ln w="12700" cap="flat">
            <a:solidFill>
              <a:srgbClr val="4472C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B5F521A5-B5F9-4A00-AD27-DC37961EA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200" y="2917825"/>
            <a:ext cx="15415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Industry umbrella term: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Intelligent technology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DE759B8B-66E6-4B4A-AE94-BAD232886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938" y="3938588"/>
            <a:ext cx="2597150" cy="13398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CDDCF0EA-27CB-4366-89DA-EE66A835F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938" y="3938588"/>
            <a:ext cx="2597150" cy="1339850"/>
          </a:xfrm>
          <a:prstGeom prst="rect">
            <a:avLst/>
          </a:prstGeom>
          <a:noFill/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31E3B997-BEAD-42B8-ACB7-C26F9753C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350" y="3919538"/>
            <a:ext cx="15192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ML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0E97DB1E-82BE-4409-A3F2-28E7C3680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4979988"/>
            <a:ext cx="2336800" cy="4492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82F2E670-542C-4BFD-AEC4-0D7A493C5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4979988"/>
            <a:ext cx="2336800" cy="449263"/>
          </a:xfrm>
          <a:prstGeom prst="rect">
            <a:avLst/>
          </a:prstGeom>
          <a:noFill/>
          <a:ln w="12700" cap="flat">
            <a:solidFill>
              <a:srgbClr val="4472C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AEB8E4D1-6674-4A15-913E-3A17282DA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588" y="4962525"/>
            <a:ext cx="846138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CE6EAA27-611B-4CAA-B0EF-1F7CA79E5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962525"/>
            <a:ext cx="31591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-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C41E99D-7BA1-451B-8097-2171CF2F8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6163" y="4962525"/>
            <a:ext cx="1063625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driven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49D85B0D-51A9-44BB-B84A-42987B810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325" y="3938588"/>
            <a:ext cx="2597150" cy="13398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724DD333-0262-4DC0-8D57-F52E2D65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325" y="3938588"/>
            <a:ext cx="2597150" cy="1339850"/>
          </a:xfrm>
          <a:prstGeom prst="rect">
            <a:avLst/>
          </a:prstGeom>
          <a:noFill/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E36C58BC-3706-4157-BA2F-4D4E60D85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25" y="3919538"/>
            <a:ext cx="11572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AI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952CD1C6-12F5-4E61-9DEB-44A527A3D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025" y="4979988"/>
            <a:ext cx="2336800" cy="4492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77" name="Picture 29">
            <a:extLst>
              <a:ext uri="{FF2B5EF4-FFF2-40B4-BE49-F238E27FC236}">
                <a16:creationId xmlns:a16="http://schemas.microsoft.com/office/drawing/2014/main" id="{F93E81FC-405B-4A14-BA55-C15B67C51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344" y="583525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" name="Rectangle 30">
            <a:extLst>
              <a:ext uri="{FF2B5EF4-FFF2-40B4-BE49-F238E27FC236}">
                <a16:creationId xmlns:a16="http://schemas.microsoft.com/office/drawing/2014/main" id="{284AC1C8-4765-49D4-B194-11CFDEA20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776" y="4975452"/>
            <a:ext cx="2336800" cy="4492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" name="Rectangle 31">
            <a:extLst>
              <a:ext uri="{FF2B5EF4-FFF2-40B4-BE49-F238E27FC236}">
                <a16:creationId xmlns:a16="http://schemas.microsoft.com/office/drawing/2014/main" id="{8FD245B4-2677-42CF-8680-DD11B8FBF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025" y="4979988"/>
            <a:ext cx="2336800" cy="449263"/>
          </a:xfrm>
          <a:prstGeom prst="rect">
            <a:avLst/>
          </a:prstGeom>
          <a:noFill/>
          <a:ln w="12700" cap="flat">
            <a:solidFill>
              <a:srgbClr val="4472C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" name="Rectangle 32">
            <a:extLst>
              <a:ext uri="{FF2B5EF4-FFF2-40B4-BE49-F238E27FC236}">
                <a16:creationId xmlns:a16="http://schemas.microsoft.com/office/drawing/2014/main" id="{54AEA2E9-4093-4342-9ED1-76174AF89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513" y="4962525"/>
            <a:ext cx="11350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Search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1" name="Rectangle 33">
            <a:extLst>
              <a:ext uri="{FF2B5EF4-FFF2-40B4-BE49-F238E27FC236}">
                <a16:creationId xmlns:a16="http://schemas.microsoft.com/office/drawing/2014/main" id="{46328B1A-A995-4EC0-8CE0-EB939FB3F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5788" y="4962525"/>
            <a:ext cx="31591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2" name="Rectangle 34">
            <a:extLst>
              <a:ext uri="{FF2B5EF4-FFF2-40B4-BE49-F238E27FC236}">
                <a16:creationId xmlns:a16="http://schemas.microsoft.com/office/drawing/2014/main" id="{C73227E5-5BCD-44F4-8BAB-4C89C2C3C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9138" y="4962525"/>
            <a:ext cx="1063625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driven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19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7" grpId="0" animBg="1"/>
      <p:bldP spid="18" grpId="0"/>
      <p:bldP spid="19" grpId="0" animBg="1"/>
      <p:bldP spid="20" grpId="0" animBg="1"/>
      <p:bldP spid="21" grpId="0"/>
      <p:bldP spid="22" grpId="0" animBg="1"/>
      <p:bldP spid="24" grpId="0" animBg="1"/>
      <p:bldP spid="25" grpId="0"/>
      <p:bldP spid="26" grpId="0"/>
      <p:bldP spid="27" grpId="0"/>
      <p:bldP spid="28" grpId="0" animBg="1"/>
      <p:bldP spid="29" grpId="0" animBg="1"/>
      <p:bldP spid="30" grpId="0"/>
      <p:bldP spid="31" grpId="0" animBg="1"/>
      <p:bldP spid="2048" grpId="0" animBg="1"/>
      <p:bldP spid="2049" grpId="0" animBg="1"/>
      <p:bldP spid="2050" grpId="0"/>
      <p:bldP spid="2051" grpId="0"/>
      <p:bldP spid="20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E329-1BA5-43F9-8987-E4E0DFD7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Nuts and Bolts: 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2E38C-ACBA-4C1C-BD25-9AEE2FC0B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AI to determine an A -&gt; B (input to response) mapping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Have a machine “learn” these mappings</a:t>
            </a:r>
          </a:p>
        </p:txBody>
      </p:sp>
      <p:sp>
        <p:nvSpPr>
          <p:cNvPr id="63" name="AutoShape 51">
            <a:extLst>
              <a:ext uri="{FF2B5EF4-FFF2-40B4-BE49-F238E27FC236}">
                <a16:creationId xmlns:a16="http://schemas.microsoft.com/office/drawing/2014/main" id="{7D074C90-5337-48F2-A4F1-0AE58134AB8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182688" y="3141663"/>
            <a:ext cx="9548812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53">
            <a:extLst>
              <a:ext uri="{FF2B5EF4-FFF2-40B4-BE49-F238E27FC236}">
                <a16:creationId xmlns:a16="http://schemas.microsoft.com/office/drawing/2014/main" id="{F3B717F1-EFA6-4A90-A8DD-F95E4BCD3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3165475"/>
            <a:ext cx="4757737" cy="4333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54">
            <a:extLst>
              <a:ext uri="{FF2B5EF4-FFF2-40B4-BE49-F238E27FC236}">
                <a16:creationId xmlns:a16="http://schemas.microsoft.com/office/drawing/2014/main" id="{09E4F789-E392-4A21-BB4C-492C9D0E5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3165475"/>
            <a:ext cx="4756150" cy="4333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55">
            <a:extLst>
              <a:ext uri="{FF2B5EF4-FFF2-40B4-BE49-F238E27FC236}">
                <a16:creationId xmlns:a16="http://schemas.microsoft.com/office/drawing/2014/main" id="{D346A6DF-BCE8-4AC8-9D42-360453250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3598863"/>
            <a:ext cx="4757737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B63C2C1A-A4BA-48BB-8730-547A13A15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3598863"/>
            <a:ext cx="4756150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57">
            <a:extLst>
              <a:ext uri="{FF2B5EF4-FFF2-40B4-BE49-F238E27FC236}">
                <a16:creationId xmlns:a16="http://schemas.microsoft.com/office/drawing/2014/main" id="{BFE345FA-5790-43D5-974F-02DD12337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033838"/>
            <a:ext cx="4757737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58">
            <a:extLst>
              <a:ext uri="{FF2B5EF4-FFF2-40B4-BE49-F238E27FC236}">
                <a16:creationId xmlns:a16="http://schemas.microsoft.com/office/drawing/2014/main" id="{9B65588D-5849-4B55-8355-BA1521F6D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4033838"/>
            <a:ext cx="4756150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59">
            <a:extLst>
              <a:ext uri="{FF2B5EF4-FFF2-40B4-BE49-F238E27FC236}">
                <a16:creationId xmlns:a16="http://schemas.microsoft.com/office/drawing/2014/main" id="{73343089-47AA-46E4-B73B-0A32AB575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467225"/>
            <a:ext cx="4757737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60">
            <a:extLst>
              <a:ext uri="{FF2B5EF4-FFF2-40B4-BE49-F238E27FC236}">
                <a16:creationId xmlns:a16="http://schemas.microsoft.com/office/drawing/2014/main" id="{DC4EA40F-481A-4367-ADF1-40A4DE73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4467225"/>
            <a:ext cx="4756150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61">
            <a:extLst>
              <a:ext uri="{FF2B5EF4-FFF2-40B4-BE49-F238E27FC236}">
                <a16:creationId xmlns:a16="http://schemas.microsoft.com/office/drawing/2014/main" id="{80A4CDF5-419E-4CBE-8829-036FD5245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902200"/>
            <a:ext cx="4757737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12BD07E0-F8E7-4209-83C6-B2F5045FD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4902200"/>
            <a:ext cx="4756150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63">
            <a:extLst>
              <a:ext uri="{FF2B5EF4-FFF2-40B4-BE49-F238E27FC236}">
                <a16:creationId xmlns:a16="http://schemas.microsoft.com/office/drawing/2014/main" id="{5BFEF241-1D5E-42A0-9DE7-D8EFC83CD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5335588"/>
            <a:ext cx="4757737" cy="43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64">
            <a:extLst>
              <a:ext uri="{FF2B5EF4-FFF2-40B4-BE49-F238E27FC236}">
                <a16:creationId xmlns:a16="http://schemas.microsoft.com/office/drawing/2014/main" id="{EB2A5878-B9B1-4845-A0A0-ABAF4734B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5335588"/>
            <a:ext cx="4756150" cy="43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65">
            <a:extLst>
              <a:ext uri="{FF2B5EF4-FFF2-40B4-BE49-F238E27FC236}">
                <a16:creationId xmlns:a16="http://schemas.microsoft.com/office/drawing/2014/main" id="{E0FA3CB1-EC70-4E5D-B5C2-619F6854C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5768975"/>
            <a:ext cx="4757737" cy="434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ectangle 66">
            <a:extLst>
              <a:ext uri="{FF2B5EF4-FFF2-40B4-BE49-F238E27FC236}">
                <a16:creationId xmlns:a16="http://schemas.microsoft.com/office/drawing/2014/main" id="{82F7F3CC-CEEC-4A03-8022-EB39430A8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5768975"/>
            <a:ext cx="4756150" cy="434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Line 67">
            <a:extLst>
              <a:ext uri="{FF2B5EF4-FFF2-40B4-BE49-F238E27FC236}">
                <a16:creationId xmlns:a16="http://schemas.microsoft.com/office/drawing/2014/main" id="{36DCA48F-078B-420E-9715-AD483D5057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6775" y="3159125"/>
            <a:ext cx="0" cy="3051175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Line 68">
            <a:extLst>
              <a:ext uri="{FF2B5EF4-FFF2-40B4-BE49-F238E27FC236}">
                <a16:creationId xmlns:a16="http://schemas.microsoft.com/office/drawing/2014/main" id="{B9D69706-BE22-4E74-887E-078F0210C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3598863"/>
            <a:ext cx="9528175" cy="0"/>
          </a:xfrm>
          <a:prstGeom prst="line">
            <a:avLst/>
          </a:prstGeom>
          <a:noFill/>
          <a:ln w="4445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Line 69">
            <a:extLst>
              <a:ext uri="{FF2B5EF4-FFF2-40B4-BE49-F238E27FC236}">
                <a16:creationId xmlns:a16="http://schemas.microsoft.com/office/drawing/2014/main" id="{0C2B4C93-A5D1-4B11-A511-758C7848B1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4033838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Line 70">
            <a:extLst>
              <a:ext uri="{FF2B5EF4-FFF2-40B4-BE49-F238E27FC236}">
                <a16:creationId xmlns:a16="http://schemas.microsoft.com/office/drawing/2014/main" id="{4E9E71E2-DB99-46D7-BF34-7C5083784E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4467225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Line 71">
            <a:extLst>
              <a:ext uri="{FF2B5EF4-FFF2-40B4-BE49-F238E27FC236}">
                <a16:creationId xmlns:a16="http://schemas.microsoft.com/office/drawing/2014/main" id="{ADAD2F0B-853F-42F0-AB79-D225643BC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4902200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Line 72">
            <a:extLst>
              <a:ext uri="{FF2B5EF4-FFF2-40B4-BE49-F238E27FC236}">
                <a16:creationId xmlns:a16="http://schemas.microsoft.com/office/drawing/2014/main" id="{C9E9F113-31D9-4786-AE58-F82B9E63D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5335588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Line 73">
            <a:extLst>
              <a:ext uri="{FF2B5EF4-FFF2-40B4-BE49-F238E27FC236}">
                <a16:creationId xmlns:a16="http://schemas.microsoft.com/office/drawing/2014/main" id="{A6483C9B-684D-4ECA-A580-DDC9C635D7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5768975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Line 74">
            <a:extLst>
              <a:ext uri="{FF2B5EF4-FFF2-40B4-BE49-F238E27FC236}">
                <a16:creationId xmlns:a16="http://schemas.microsoft.com/office/drawing/2014/main" id="{FE00C221-023C-42CC-96C5-43FBDF50E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9038" y="3159125"/>
            <a:ext cx="0" cy="3051175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Line 75">
            <a:extLst>
              <a:ext uri="{FF2B5EF4-FFF2-40B4-BE49-F238E27FC236}">
                <a16:creationId xmlns:a16="http://schemas.microsoft.com/office/drawing/2014/main" id="{3106C43C-C7DB-47E3-8412-457CD12293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2925" y="3159125"/>
            <a:ext cx="0" cy="3051175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Line 76">
            <a:extLst>
              <a:ext uri="{FF2B5EF4-FFF2-40B4-BE49-F238E27FC236}">
                <a16:creationId xmlns:a16="http://schemas.microsoft.com/office/drawing/2014/main" id="{77205D24-C7AD-4E9F-BD88-08965E6D07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3165475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Line 77">
            <a:extLst>
              <a:ext uri="{FF2B5EF4-FFF2-40B4-BE49-F238E27FC236}">
                <a16:creationId xmlns:a16="http://schemas.microsoft.com/office/drawing/2014/main" id="{5B0A1343-CCDD-4B5C-B86B-8B0583BD5A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6203950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78">
            <a:extLst>
              <a:ext uri="{FF2B5EF4-FFF2-40B4-BE49-F238E27FC236}">
                <a16:creationId xmlns:a16="http://schemas.microsoft.com/office/drawing/2014/main" id="{4D00A345-2573-4ADE-BB77-B06621173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563" y="3197225"/>
            <a:ext cx="3127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Rectangle 79">
            <a:extLst>
              <a:ext uri="{FF2B5EF4-FFF2-40B4-BE49-F238E27FC236}">
                <a16:creationId xmlns:a16="http://schemas.microsoft.com/office/drawing/2014/main" id="{5F2B8192-DC71-4142-BA54-845B3DE48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825" y="3197225"/>
            <a:ext cx="2921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80">
            <a:extLst>
              <a:ext uri="{FF2B5EF4-FFF2-40B4-BE49-F238E27FC236}">
                <a16:creationId xmlns:a16="http://schemas.microsoft.com/office/drawing/2014/main" id="{BC50DFA9-97E4-4141-B9B6-137E6A48B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838" y="3630613"/>
            <a:ext cx="7429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Email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Rectangle 81">
            <a:extLst>
              <a:ext uri="{FF2B5EF4-FFF2-40B4-BE49-F238E27FC236}">
                <a16:creationId xmlns:a16="http://schemas.microsoft.com/office/drawing/2014/main" id="{46F47A5B-0370-481A-8724-DBCA7A7C5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938" y="3630613"/>
            <a:ext cx="75501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Spam?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Rectangle 82">
            <a:extLst>
              <a:ext uri="{FF2B5EF4-FFF2-40B4-BE49-F238E27FC236}">
                <a16:creationId xmlns:a16="http://schemas.microsoft.com/office/drawing/2014/main" id="{C1BE7B37-85A5-476E-9F0E-69AE3CEAD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4064000"/>
            <a:ext cx="87153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Image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Rectangle 83">
            <a:extLst>
              <a:ext uri="{FF2B5EF4-FFF2-40B4-BE49-F238E27FC236}">
                <a16:creationId xmlns:a16="http://schemas.microsoft.com/office/drawing/2014/main" id="{0FD40531-6B11-40ED-8101-022B7D11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9725" y="4064000"/>
            <a:ext cx="91598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Object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Rectangle 84">
            <a:extLst>
              <a:ext uri="{FF2B5EF4-FFF2-40B4-BE49-F238E27FC236}">
                <a16:creationId xmlns:a16="http://schemas.microsoft.com/office/drawing/2014/main" id="{74D513E9-C8E0-4824-AA71-A8962E95B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5975" y="4498975"/>
            <a:ext cx="6096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Text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Rectangle 85">
            <a:extLst>
              <a:ext uri="{FF2B5EF4-FFF2-40B4-BE49-F238E27FC236}">
                <a16:creationId xmlns:a16="http://schemas.microsoft.com/office/drawing/2014/main" id="{11B68496-FB1F-4F6F-AA57-139496A2D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4650" y="4498975"/>
            <a:ext cx="8128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Audio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86">
            <a:extLst>
              <a:ext uri="{FF2B5EF4-FFF2-40B4-BE49-F238E27FC236}">
                <a16:creationId xmlns:a16="http://schemas.microsoft.com/office/drawing/2014/main" id="{1A4DA924-EFBE-4597-8A51-C8570EF69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913" y="4932363"/>
            <a:ext cx="8429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Audio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Rectangle 87">
            <a:extLst>
              <a:ext uri="{FF2B5EF4-FFF2-40B4-BE49-F238E27FC236}">
                <a16:creationId xmlns:a16="http://schemas.microsoft.com/office/drawing/2014/main" id="{A9666BED-D31E-47AD-AC94-D093B9253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713" y="4932363"/>
            <a:ext cx="6286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Text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Rectangle 88">
            <a:extLst>
              <a:ext uri="{FF2B5EF4-FFF2-40B4-BE49-F238E27FC236}">
                <a16:creationId xmlns:a16="http://schemas.microsoft.com/office/drawing/2014/main" id="{CCBA08AA-EC0C-4304-AC0F-3F30AF340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175" y="5365750"/>
            <a:ext cx="96520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English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89">
            <a:extLst>
              <a:ext uri="{FF2B5EF4-FFF2-40B4-BE49-F238E27FC236}">
                <a16:creationId xmlns:a16="http://schemas.microsoft.com/office/drawing/2014/main" id="{135E6670-D1BD-485D-AC19-74214B6C9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638" y="5365750"/>
            <a:ext cx="104140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Spanish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Rectangle 90">
            <a:extLst>
              <a:ext uri="{FF2B5EF4-FFF2-40B4-BE49-F238E27FC236}">
                <a16:creationId xmlns:a16="http://schemas.microsoft.com/office/drawing/2014/main" id="{52E6513C-81B5-4F32-9914-DDDB8E895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988" y="5800725"/>
            <a:ext cx="16398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Housing 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91">
            <a:extLst>
              <a:ext uri="{FF2B5EF4-FFF2-40B4-BE49-F238E27FC236}">
                <a16:creationId xmlns:a16="http://schemas.microsoft.com/office/drawing/2014/main" id="{443628D0-DFB2-4A68-BEF3-44CF413D2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150" y="5800725"/>
            <a:ext cx="6889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Price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Freeform 92">
            <a:extLst>
              <a:ext uri="{FF2B5EF4-FFF2-40B4-BE49-F238E27FC236}">
                <a16:creationId xmlns:a16="http://schemas.microsoft.com/office/drawing/2014/main" id="{5A4BAE4A-FB1E-40CC-AB5B-A93F4A539C9A}"/>
              </a:ext>
            </a:extLst>
          </p:cNvPr>
          <p:cNvSpPr>
            <a:spLocks noEditPoints="1"/>
          </p:cNvSpPr>
          <p:nvPr/>
        </p:nvSpPr>
        <p:spPr bwMode="auto">
          <a:xfrm>
            <a:off x="5203825" y="3773488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93">
            <a:extLst>
              <a:ext uri="{FF2B5EF4-FFF2-40B4-BE49-F238E27FC236}">
                <a16:creationId xmlns:a16="http://schemas.microsoft.com/office/drawing/2014/main" id="{ED2C8F45-4CD4-490A-9D75-EDA0B67E1ACB}"/>
              </a:ext>
            </a:extLst>
          </p:cNvPr>
          <p:cNvSpPr>
            <a:spLocks noEditPoints="1"/>
          </p:cNvSpPr>
          <p:nvPr/>
        </p:nvSpPr>
        <p:spPr bwMode="auto">
          <a:xfrm>
            <a:off x="5203825" y="4189413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94">
            <a:extLst>
              <a:ext uri="{FF2B5EF4-FFF2-40B4-BE49-F238E27FC236}">
                <a16:creationId xmlns:a16="http://schemas.microsoft.com/office/drawing/2014/main" id="{52C8D8FB-45F1-44FC-9030-09C7B2DC9A97}"/>
              </a:ext>
            </a:extLst>
          </p:cNvPr>
          <p:cNvSpPr>
            <a:spLocks noEditPoints="1"/>
          </p:cNvSpPr>
          <p:nvPr/>
        </p:nvSpPr>
        <p:spPr bwMode="auto">
          <a:xfrm>
            <a:off x="5194300" y="4640263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95">
            <a:extLst>
              <a:ext uri="{FF2B5EF4-FFF2-40B4-BE49-F238E27FC236}">
                <a16:creationId xmlns:a16="http://schemas.microsoft.com/office/drawing/2014/main" id="{62BF31CE-CB25-420E-B01E-9D54E2349ACC}"/>
              </a:ext>
            </a:extLst>
          </p:cNvPr>
          <p:cNvSpPr>
            <a:spLocks noEditPoints="1"/>
          </p:cNvSpPr>
          <p:nvPr/>
        </p:nvSpPr>
        <p:spPr bwMode="auto">
          <a:xfrm>
            <a:off x="5194300" y="5091113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96">
            <a:extLst>
              <a:ext uri="{FF2B5EF4-FFF2-40B4-BE49-F238E27FC236}">
                <a16:creationId xmlns:a16="http://schemas.microsoft.com/office/drawing/2014/main" id="{3E08C2E5-D8BE-43DE-97B9-9C8FACCC64EB}"/>
              </a:ext>
            </a:extLst>
          </p:cNvPr>
          <p:cNvSpPr>
            <a:spLocks noEditPoints="1"/>
          </p:cNvSpPr>
          <p:nvPr/>
        </p:nvSpPr>
        <p:spPr bwMode="auto">
          <a:xfrm>
            <a:off x="5194300" y="5532438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97">
            <a:extLst>
              <a:ext uri="{FF2B5EF4-FFF2-40B4-BE49-F238E27FC236}">
                <a16:creationId xmlns:a16="http://schemas.microsoft.com/office/drawing/2014/main" id="{B4A7896D-7E13-4E35-AA75-77C8BA889927}"/>
              </a:ext>
            </a:extLst>
          </p:cNvPr>
          <p:cNvSpPr>
            <a:spLocks noEditPoints="1"/>
          </p:cNvSpPr>
          <p:nvPr/>
        </p:nvSpPr>
        <p:spPr bwMode="auto">
          <a:xfrm>
            <a:off x="5194300" y="5957888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8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22ED-D36A-438C-96E9-F807FC86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Machine Learning Algorithms</a:t>
            </a:r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8EF93294-9663-4319-AC3D-EEECFFD7F0C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09538" y="2005013"/>
            <a:ext cx="9850437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DDC646E3-0B73-4537-9AC4-74615B4BA1F0}"/>
              </a:ext>
            </a:extLst>
          </p:cNvPr>
          <p:cNvSpPr>
            <a:spLocks/>
          </p:cNvSpPr>
          <p:nvPr/>
        </p:nvSpPr>
        <p:spPr bwMode="auto">
          <a:xfrm>
            <a:off x="7900988" y="3805238"/>
            <a:ext cx="230187" cy="752475"/>
          </a:xfrm>
          <a:custGeom>
            <a:avLst/>
            <a:gdLst>
              <a:gd name="T0" fmla="*/ 145 w 145"/>
              <a:gd name="T1" fmla="*/ 0 h 474"/>
              <a:gd name="T2" fmla="*/ 145 w 145"/>
              <a:gd name="T3" fmla="*/ 474 h 474"/>
              <a:gd name="T4" fmla="*/ 0 w 145"/>
              <a:gd name="T5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474">
                <a:moveTo>
                  <a:pt x="145" y="0"/>
                </a:moveTo>
                <a:lnTo>
                  <a:pt x="145" y="474"/>
                </a:lnTo>
                <a:lnTo>
                  <a:pt x="0" y="474"/>
                </a:lnTo>
              </a:path>
            </a:pathLst>
          </a:cu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DDD68E86-1964-4A65-BE7C-5020042CAFA6}"/>
              </a:ext>
            </a:extLst>
          </p:cNvPr>
          <p:cNvSpPr>
            <a:spLocks/>
          </p:cNvSpPr>
          <p:nvPr/>
        </p:nvSpPr>
        <p:spPr bwMode="auto">
          <a:xfrm>
            <a:off x="6321425" y="2703513"/>
            <a:ext cx="1133475" cy="750888"/>
          </a:xfrm>
          <a:custGeom>
            <a:avLst/>
            <a:gdLst>
              <a:gd name="T0" fmla="*/ 0 w 714"/>
              <a:gd name="T1" fmla="*/ 0 h 473"/>
              <a:gd name="T2" fmla="*/ 0 w 714"/>
              <a:gd name="T3" fmla="*/ 473 h 473"/>
              <a:gd name="T4" fmla="*/ 714 w 714"/>
              <a:gd name="T5" fmla="*/ 473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4" h="473">
                <a:moveTo>
                  <a:pt x="0" y="0"/>
                </a:moveTo>
                <a:lnTo>
                  <a:pt x="0" y="473"/>
                </a:lnTo>
                <a:lnTo>
                  <a:pt x="714" y="473"/>
                </a:lnTo>
              </a:path>
            </a:pathLst>
          </a:cu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FAFBAF5-47EA-4922-8DAE-6D3B5E70E439}"/>
              </a:ext>
            </a:extLst>
          </p:cNvPr>
          <p:cNvSpPr>
            <a:spLocks/>
          </p:cNvSpPr>
          <p:nvPr/>
        </p:nvSpPr>
        <p:spPr bwMode="auto">
          <a:xfrm>
            <a:off x="4516438" y="3805238"/>
            <a:ext cx="230187" cy="752475"/>
          </a:xfrm>
          <a:custGeom>
            <a:avLst/>
            <a:gdLst>
              <a:gd name="T0" fmla="*/ 0 w 145"/>
              <a:gd name="T1" fmla="*/ 0 h 474"/>
              <a:gd name="T2" fmla="*/ 0 w 145"/>
              <a:gd name="T3" fmla="*/ 474 h 474"/>
              <a:gd name="T4" fmla="*/ 145 w 145"/>
              <a:gd name="T5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474">
                <a:moveTo>
                  <a:pt x="0" y="0"/>
                </a:moveTo>
                <a:lnTo>
                  <a:pt x="0" y="474"/>
                </a:lnTo>
                <a:lnTo>
                  <a:pt x="145" y="474"/>
                </a:lnTo>
              </a:path>
            </a:pathLst>
          </a:cu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8">
            <a:extLst>
              <a:ext uri="{FF2B5EF4-FFF2-40B4-BE49-F238E27FC236}">
                <a16:creationId xmlns:a16="http://schemas.microsoft.com/office/drawing/2014/main" id="{4F4E2E72-66A6-4C04-B19E-CF9A4D9C6128}"/>
              </a:ext>
            </a:extLst>
          </p:cNvPr>
          <p:cNvSpPr>
            <a:spLocks/>
          </p:cNvSpPr>
          <p:nvPr/>
        </p:nvSpPr>
        <p:spPr bwMode="auto">
          <a:xfrm>
            <a:off x="2711450" y="4903788"/>
            <a:ext cx="230187" cy="752475"/>
          </a:xfrm>
          <a:custGeom>
            <a:avLst/>
            <a:gdLst>
              <a:gd name="T0" fmla="*/ 0 w 145"/>
              <a:gd name="T1" fmla="*/ 0 h 474"/>
              <a:gd name="T2" fmla="*/ 0 w 145"/>
              <a:gd name="T3" fmla="*/ 474 h 474"/>
              <a:gd name="T4" fmla="*/ 145 w 145"/>
              <a:gd name="T5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474">
                <a:moveTo>
                  <a:pt x="0" y="0"/>
                </a:moveTo>
                <a:lnTo>
                  <a:pt x="0" y="474"/>
                </a:lnTo>
                <a:lnTo>
                  <a:pt x="145" y="474"/>
                </a:lnTo>
              </a:path>
            </a:pathLst>
          </a:cu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A5026664-F4CB-4DBE-8424-E47A9FC6EFA2}"/>
              </a:ext>
            </a:extLst>
          </p:cNvPr>
          <p:cNvSpPr>
            <a:spLocks/>
          </p:cNvSpPr>
          <p:nvPr/>
        </p:nvSpPr>
        <p:spPr bwMode="auto">
          <a:xfrm>
            <a:off x="2481263" y="4903788"/>
            <a:ext cx="230187" cy="752475"/>
          </a:xfrm>
          <a:custGeom>
            <a:avLst/>
            <a:gdLst>
              <a:gd name="T0" fmla="*/ 145 w 145"/>
              <a:gd name="T1" fmla="*/ 0 h 474"/>
              <a:gd name="T2" fmla="*/ 145 w 145"/>
              <a:gd name="T3" fmla="*/ 474 h 474"/>
              <a:gd name="T4" fmla="*/ 0 w 145"/>
              <a:gd name="T5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474">
                <a:moveTo>
                  <a:pt x="145" y="0"/>
                </a:moveTo>
                <a:lnTo>
                  <a:pt x="145" y="474"/>
                </a:lnTo>
                <a:lnTo>
                  <a:pt x="0" y="474"/>
                </a:lnTo>
              </a:path>
            </a:pathLst>
          </a:cu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5609BEEB-397D-468A-8BFF-DA44489627C4}"/>
              </a:ext>
            </a:extLst>
          </p:cNvPr>
          <p:cNvSpPr>
            <a:spLocks/>
          </p:cNvSpPr>
          <p:nvPr/>
        </p:nvSpPr>
        <p:spPr bwMode="auto">
          <a:xfrm>
            <a:off x="3386138" y="3805238"/>
            <a:ext cx="1133475" cy="752475"/>
          </a:xfrm>
          <a:custGeom>
            <a:avLst/>
            <a:gdLst>
              <a:gd name="T0" fmla="*/ 714 w 714"/>
              <a:gd name="T1" fmla="*/ 0 h 474"/>
              <a:gd name="T2" fmla="*/ 714 w 714"/>
              <a:gd name="T3" fmla="*/ 474 h 474"/>
              <a:gd name="T4" fmla="*/ 0 w 714"/>
              <a:gd name="T5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4" h="474">
                <a:moveTo>
                  <a:pt x="714" y="0"/>
                </a:moveTo>
                <a:lnTo>
                  <a:pt x="714" y="474"/>
                </a:lnTo>
                <a:lnTo>
                  <a:pt x="0" y="474"/>
                </a:lnTo>
              </a:path>
            </a:pathLst>
          </a:cu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89C5F2CD-D61A-4830-B37C-C16B8E1D1C1B}"/>
              </a:ext>
            </a:extLst>
          </p:cNvPr>
          <p:cNvSpPr>
            <a:spLocks/>
          </p:cNvSpPr>
          <p:nvPr/>
        </p:nvSpPr>
        <p:spPr bwMode="auto">
          <a:xfrm>
            <a:off x="5191125" y="2703513"/>
            <a:ext cx="1133475" cy="750888"/>
          </a:xfrm>
          <a:custGeom>
            <a:avLst/>
            <a:gdLst>
              <a:gd name="T0" fmla="*/ 714 w 714"/>
              <a:gd name="T1" fmla="*/ 0 h 473"/>
              <a:gd name="T2" fmla="*/ 714 w 714"/>
              <a:gd name="T3" fmla="*/ 473 h 473"/>
              <a:gd name="T4" fmla="*/ 0 w 714"/>
              <a:gd name="T5" fmla="*/ 473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4" h="473">
                <a:moveTo>
                  <a:pt x="714" y="0"/>
                </a:moveTo>
                <a:lnTo>
                  <a:pt x="714" y="473"/>
                </a:lnTo>
                <a:lnTo>
                  <a:pt x="0" y="473"/>
                </a:lnTo>
              </a:path>
            </a:pathLst>
          </a:cu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0C31C8B8-A1B1-4564-8E70-2FCF7D245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008188"/>
            <a:ext cx="1344612" cy="6953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1B91F045-4772-4D30-9EEC-E04F91160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2151063"/>
            <a:ext cx="11668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Algorithms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7AB4D557-F0ED-4E09-82F8-E01106E05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513" y="3108326"/>
            <a:ext cx="1344612" cy="6969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48AF09F8-54EE-4264-8455-6E7D48BEA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248026"/>
            <a:ext cx="11652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Supervised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4FF695A2-C285-4E33-8BF6-6F32E7C4B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769" y="3649664"/>
            <a:ext cx="1212850" cy="230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FB08F7-B3CD-473B-A7A3-D8666490F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25" y="3651251"/>
            <a:ext cx="1214437" cy="230188"/>
          </a:xfrm>
          <a:prstGeom prst="rect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8A0CF484-9E84-4F7C-B14B-100C6D8E6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3643313"/>
            <a:ext cx="6826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Labeled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7D199FA8-74B9-4AA0-8D06-6B95E2CE2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75" y="3643313"/>
            <a:ext cx="4397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D5B1176B-2EF6-457C-A652-D89C55525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0" y="4206876"/>
            <a:ext cx="1347787" cy="6969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D5ECE7F6-7068-4D43-85A9-03600A0E4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788" y="4349751"/>
            <a:ext cx="1349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Classification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2" name="Rectangle 27">
            <a:extLst>
              <a:ext uri="{FF2B5EF4-FFF2-40B4-BE49-F238E27FC236}">
                <a16:creationId xmlns:a16="http://schemas.microsoft.com/office/drawing/2014/main" id="{F90918BD-004A-4BB1-9491-98F080BC3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4749801"/>
            <a:ext cx="1214437" cy="230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" name="Rectangle 30">
            <a:extLst>
              <a:ext uri="{FF2B5EF4-FFF2-40B4-BE49-F238E27FC236}">
                <a16:creationId xmlns:a16="http://schemas.microsoft.com/office/drawing/2014/main" id="{48D9283D-9C61-4AC8-B6EE-312B66EA3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4749801"/>
            <a:ext cx="1214437" cy="230188"/>
          </a:xfrm>
          <a:prstGeom prst="rect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5" name="Rectangle 31">
            <a:extLst>
              <a:ext uri="{FF2B5EF4-FFF2-40B4-BE49-F238E27FC236}">
                <a16:creationId xmlns:a16="http://schemas.microsoft.com/office/drawing/2014/main" id="{F4ABA087-8205-4F6D-8DD2-6FE77E623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4775" y="4738688"/>
            <a:ext cx="9366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Categorical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6" name="Rectangle 32">
            <a:extLst>
              <a:ext uri="{FF2B5EF4-FFF2-40B4-BE49-F238E27FC236}">
                <a16:creationId xmlns:a16="http://schemas.microsoft.com/office/drawing/2014/main" id="{A89364B7-D11E-47A9-8E46-B9F8846AA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5305426"/>
            <a:ext cx="1344612" cy="698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Rectangle 34">
            <a:extLst>
              <a:ext uri="{FF2B5EF4-FFF2-40B4-BE49-F238E27FC236}">
                <a16:creationId xmlns:a16="http://schemas.microsoft.com/office/drawing/2014/main" id="{5052C3F3-7FA7-44EC-A724-5F3F8FE91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88" y="5446713"/>
            <a:ext cx="7127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Binary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0" name="Rectangle 37">
            <a:extLst>
              <a:ext uri="{FF2B5EF4-FFF2-40B4-BE49-F238E27FC236}">
                <a16:creationId xmlns:a16="http://schemas.microsoft.com/office/drawing/2014/main" id="{0B94D115-8E4E-4F50-91F8-E5A496DCB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762" y="5844382"/>
            <a:ext cx="1209675" cy="234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1" name="Rectangle 38">
            <a:extLst>
              <a:ext uri="{FF2B5EF4-FFF2-40B4-BE49-F238E27FC236}">
                <a16:creationId xmlns:a16="http://schemas.microsoft.com/office/drawing/2014/main" id="{69A2E92F-E5A9-4017-940D-43433F200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25" y="5848351"/>
            <a:ext cx="1209675" cy="234950"/>
          </a:xfrm>
          <a:prstGeom prst="rect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Rectangle 39">
            <a:extLst>
              <a:ext uri="{FF2B5EF4-FFF2-40B4-BE49-F238E27FC236}">
                <a16:creationId xmlns:a16="http://schemas.microsoft.com/office/drawing/2014/main" id="{4BD58507-CB24-4AB2-BC3C-9F8359E61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3" y="5837238"/>
            <a:ext cx="10668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2 categories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3" name="Rectangle 40">
            <a:extLst>
              <a:ext uri="{FF2B5EF4-FFF2-40B4-BE49-F238E27FC236}">
                <a16:creationId xmlns:a16="http://schemas.microsoft.com/office/drawing/2014/main" id="{9989EEBE-2867-4D2D-9BFA-9964162CD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305426"/>
            <a:ext cx="1344612" cy="698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5" name="Rectangle 42">
            <a:extLst>
              <a:ext uri="{FF2B5EF4-FFF2-40B4-BE49-F238E27FC236}">
                <a16:creationId xmlns:a16="http://schemas.microsoft.com/office/drawing/2014/main" id="{6A42FC79-0C3C-41D1-831C-355D3C0B9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3" y="5446713"/>
            <a:ext cx="603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Multi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6" name="Rectangle 43">
            <a:extLst>
              <a:ext uri="{FF2B5EF4-FFF2-40B4-BE49-F238E27FC236}">
                <a16:creationId xmlns:a16="http://schemas.microsoft.com/office/drawing/2014/main" id="{19223601-2E6C-45F6-844D-0DB89760A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5446713"/>
            <a:ext cx="214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7" name="Rectangle 44">
            <a:extLst>
              <a:ext uri="{FF2B5EF4-FFF2-40B4-BE49-F238E27FC236}">
                <a16:creationId xmlns:a16="http://schemas.microsoft.com/office/drawing/2014/main" id="{D72FD4C9-FDD7-4FC7-BCC1-E4562939C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825" y="5446713"/>
            <a:ext cx="5619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class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8" name="Rectangle 45">
            <a:extLst>
              <a:ext uri="{FF2B5EF4-FFF2-40B4-BE49-F238E27FC236}">
                <a16:creationId xmlns:a16="http://schemas.microsoft.com/office/drawing/2014/main" id="{39E69181-162B-4380-B708-575C1F0B1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513" y="5848351"/>
            <a:ext cx="1209675" cy="234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Rectangle 48">
            <a:extLst>
              <a:ext uri="{FF2B5EF4-FFF2-40B4-BE49-F238E27FC236}">
                <a16:creationId xmlns:a16="http://schemas.microsoft.com/office/drawing/2014/main" id="{514C351C-BFE1-43E3-89AB-7B9DC8D42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513" y="5848351"/>
            <a:ext cx="1209675" cy="234950"/>
          </a:xfrm>
          <a:prstGeom prst="rect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Rectangle 49">
            <a:extLst>
              <a:ext uri="{FF2B5EF4-FFF2-40B4-BE49-F238E27FC236}">
                <a16:creationId xmlns:a16="http://schemas.microsoft.com/office/drawing/2014/main" id="{F57795FA-F909-4737-8D63-21E0AB8C3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0" y="5837238"/>
            <a:ext cx="11938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&gt;2 categories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93" name="Rectangle 50">
            <a:extLst>
              <a:ext uri="{FF2B5EF4-FFF2-40B4-BE49-F238E27FC236}">
                <a16:creationId xmlns:a16="http://schemas.microsoft.com/office/drawing/2014/main" id="{6A72A6CF-5F70-475C-8BDF-EFE4B9E7D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5" y="4206876"/>
            <a:ext cx="1346200" cy="6969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5" name="Rectangle 52">
            <a:extLst>
              <a:ext uri="{FF2B5EF4-FFF2-40B4-BE49-F238E27FC236}">
                <a16:creationId xmlns:a16="http://schemas.microsoft.com/office/drawing/2014/main" id="{287A7580-71F3-47AC-A57D-FA30CF64A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4349751"/>
            <a:ext cx="11668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Regression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96" name="Rectangle 53">
            <a:extLst>
              <a:ext uri="{FF2B5EF4-FFF2-40B4-BE49-F238E27FC236}">
                <a16:creationId xmlns:a16="http://schemas.microsoft.com/office/drawing/2014/main" id="{AAC2E5F2-ACDE-4657-9BB8-608587AA6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4749801"/>
            <a:ext cx="1209675" cy="230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Rectangle 56">
            <a:extLst>
              <a:ext uri="{FF2B5EF4-FFF2-40B4-BE49-F238E27FC236}">
                <a16:creationId xmlns:a16="http://schemas.microsoft.com/office/drawing/2014/main" id="{21EA8BCD-75C6-4334-B2FD-38B71EDDF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4749801"/>
            <a:ext cx="1209675" cy="230188"/>
          </a:xfrm>
          <a:prstGeom prst="rect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9" name="Rectangle 57">
            <a:extLst>
              <a:ext uri="{FF2B5EF4-FFF2-40B4-BE49-F238E27FC236}">
                <a16:creationId xmlns:a16="http://schemas.microsoft.com/office/drawing/2014/main" id="{421F6F2C-6C17-4E6F-A15F-A70D79888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4013" y="4738688"/>
            <a:ext cx="84931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Numerical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01" name="Rectangle 58">
            <a:extLst>
              <a:ext uri="{FF2B5EF4-FFF2-40B4-BE49-F238E27FC236}">
                <a16:creationId xmlns:a16="http://schemas.microsoft.com/office/drawing/2014/main" id="{4BE3898A-0892-45C0-B9D2-7CBFAE3FD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488" y="3108326"/>
            <a:ext cx="1344612" cy="6969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3" name="Rectangle 60">
            <a:extLst>
              <a:ext uri="{FF2B5EF4-FFF2-40B4-BE49-F238E27FC236}">
                <a16:creationId xmlns:a16="http://schemas.microsoft.com/office/drawing/2014/main" id="{616B2D4F-3F72-484A-A7B9-AE42AACFE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3475" y="3248026"/>
            <a:ext cx="14160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Unsupervised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04" name="Rectangle 61">
            <a:extLst>
              <a:ext uri="{FF2B5EF4-FFF2-40B4-BE49-F238E27FC236}">
                <a16:creationId xmlns:a16="http://schemas.microsoft.com/office/drawing/2014/main" id="{0C30693D-090A-4B33-B735-1AB7B9DB3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363" y="3651251"/>
            <a:ext cx="1209675" cy="230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Rectangle 64">
            <a:extLst>
              <a:ext uri="{FF2B5EF4-FFF2-40B4-BE49-F238E27FC236}">
                <a16:creationId xmlns:a16="http://schemas.microsoft.com/office/drawing/2014/main" id="{DF88E3F8-D660-44F0-85F7-7A41A0AB5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363" y="3651251"/>
            <a:ext cx="1209675" cy="230188"/>
          </a:xfrm>
          <a:prstGeom prst="rect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7" name="Rectangle 65">
            <a:extLst>
              <a:ext uri="{FF2B5EF4-FFF2-40B4-BE49-F238E27FC236}">
                <a16:creationId xmlns:a16="http://schemas.microsoft.com/office/drawing/2014/main" id="{905FAFF9-978E-472B-9082-EEF969FE7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3988" y="3638551"/>
            <a:ext cx="13081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Unlabeled 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09" name="Rectangle 66">
            <a:extLst>
              <a:ext uri="{FF2B5EF4-FFF2-40B4-BE49-F238E27FC236}">
                <a16:creationId xmlns:a16="http://schemas.microsoft.com/office/drawing/2014/main" id="{0D160B8B-51F3-462C-8847-9F43C6D06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3" y="4206876"/>
            <a:ext cx="1349375" cy="6969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1" name="Rectangle 68">
            <a:extLst>
              <a:ext uri="{FF2B5EF4-FFF2-40B4-BE49-F238E27FC236}">
                <a16:creationId xmlns:a16="http://schemas.microsoft.com/office/drawing/2014/main" id="{87A0A8C8-54F3-44BA-B0CF-B3CF7B431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638" y="4349751"/>
            <a:ext cx="10874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Clustering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12" name="Rectangle 69">
            <a:extLst>
              <a:ext uri="{FF2B5EF4-FFF2-40B4-BE49-F238E27FC236}">
                <a16:creationId xmlns:a16="http://schemas.microsoft.com/office/drawing/2014/main" id="{507C1A49-45A6-41F3-8354-C477BFE6C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488" y="4749801"/>
            <a:ext cx="1214437" cy="230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4" name="Rectangle 72">
            <a:extLst>
              <a:ext uri="{FF2B5EF4-FFF2-40B4-BE49-F238E27FC236}">
                <a16:creationId xmlns:a16="http://schemas.microsoft.com/office/drawing/2014/main" id="{BDCEE792-4753-4F9C-B996-6973B7E85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488" y="4749801"/>
            <a:ext cx="1214437" cy="230188"/>
          </a:xfrm>
          <a:prstGeom prst="rect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5" name="Rectangle 73">
            <a:extLst>
              <a:ext uri="{FF2B5EF4-FFF2-40B4-BE49-F238E27FC236}">
                <a16:creationId xmlns:a16="http://schemas.microsoft.com/office/drawing/2014/main" id="{724EAE7D-E2A4-4083-9B13-8B76FEB09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325" y="4738688"/>
            <a:ext cx="80168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Grouping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38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3" grpId="0"/>
      <p:bldP spid="25" grpId="0" animBg="1"/>
      <p:bldP spid="26" grpId="0" animBg="1"/>
      <p:bldP spid="27" grpId="0"/>
      <p:bldP spid="28" grpId="0"/>
      <p:bldP spid="29" grpId="0" animBg="1"/>
      <p:bldP spid="31" grpId="0"/>
      <p:bldP spid="3072" grpId="0" animBg="1"/>
      <p:bldP spid="3074" grpId="0" animBg="1"/>
      <p:bldP spid="3075" grpId="0"/>
      <p:bldP spid="3076" grpId="0" animBg="1"/>
      <p:bldP spid="3078" grpId="0"/>
      <p:bldP spid="3080" grpId="0" animBg="1"/>
      <p:bldP spid="3081" grpId="0" animBg="1"/>
      <p:bldP spid="3082" grpId="0"/>
      <p:bldP spid="3083" grpId="0" animBg="1"/>
      <p:bldP spid="3085" grpId="0"/>
      <p:bldP spid="3086" grpId="0"/>
      <p:bldP spid="3087" grpId="0"/>
      <p:bldP spid="3088" grpId="0" animBg="1"/>
      <p:bldP spid="3090" grpId="0" animBg="1"/>
      <p:bldP spid="3092" grpId="0"/>
      <p:bldP spid="3093" grpId="0" animBg="1"/>
      <p:bldP spid="3095" grpId="0"/>
      <p:bldP spid="3096" grpId="0" animBg="1"/>
      <p:bldP spid="3098" grpId="0" animBg="1"/>
      <p:bldP spid="3099" grpId="0"/>
      <p:bldP spid="3101" grpId="0" animBg="1"/>
      <p:bldP spid="3103" grpId="0"/>
      <p:bldP spid="3104" grpId="0" animBg="1"/>
      <p:bldP spid="3106" grpId="0" animBg="1"/>
      <p:bldP spid="3107" grpId="0"/>
      <p:bldP spid="3109" grpId="0" animBg="1"/>
      <p:bldP spid="3111" grpId="0"/>
      <p:bldP spid="3112" grpId="0" animBg="1"/>
      <p:bldP spid="3114" grpId="0" animBg="1"/>
      <p:bldP spid="31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E329-1BA5-43F9-8987-E4E0DFD7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Nuts and Bolts: 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2E38C-ACBA-4C1C-BD25-9AEE2FC0B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AI to determine an A -&gt; B (input to response) mapping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Have a machine “learn” these mappings</a:t>
            </a:r>
          </a:p>
        </p:txBody>
      </p:sp>
      <p:sp>
        <p:nvSpPr>
          <p:cNvPr id="63" name="AutoShape 51">
            <a:extLst>
              <a:ext uri="{FF2B5EF4-FFF2-40B4-BE49-F238E27FC236}">
                <a16:creationId xmlns:a16="http://schemas.microsoft.com/office/drawing/2014/main" id="{7D074C90-5337-48F2-A4F1-0AE58134AB8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182688" y="3141663"/>
            <a:ext cx="9548812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53">
            <a:extLst>
              <a:ext uri="{FF2B5EF4-FFF2-40B4-BE49-F238E27FC236}">
                <a16:creationId xmlns:a16="http://schemas.microsoft.com/office/drawing/2014/main" id="{F3B717F1-EFA6-4A90-A8DD-F95E4BCD3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3165475"/>
            <a:ext cx="4757737" cy="4333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54">
            <a:extLst>
              <a:ext uri="{FF2B5EF4-FFF2-40B4-BE49-F238E27FC236}">
                <a16:creationId xmlns:a16="http://schemas.microsoft.com/office/drawing/2014/main" id="{09E4F789-E392-4A21-BB4C-492C9D0E5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3165475"/>
            <a:ext cx="4756150" cy="4333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55">
            <a:extLst>
              <a:ext uri="{FF2B5EF4-FFF2-40B4-BE49-F238E27FC236}">
                <a16:creationId xmlns:a16="http://schemas.microsoft.com/office/drawing/2014/main" id="{D346A6DF-BCE8-4AC8-9D42-360453250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3598863"/>
            <a:ext cx="4757737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B63C2C1A-A4BA-48BB-8730-547A13A15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3598863"/>
            <a:ext cx="4756150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57">
            <a:extLst>
              <a:ext uri="{FF2B5EF4-FFF2-40B4-BE49-F238E27FC236}">
                <a16:creationId xmlns:a16="http://schemas.microsoft.com/office/drawing/2014/main" id="{BFE345FA-5790-43D5-974F-02DD12337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033838"/>
            <a:ext cx="4757737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58">
            <a:extLst>
              <a:ext uri="{FF2B5EF4-FFF2-40B4-BE49-F238E27FC236}">
                <a16:creationId xmlns:a16="http://schemas.microsoft.com/office/drawing/2014/main" id="{9B65588D-5849-4B55-8355-BA1521F6D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4033838"/>
            <a:ext cx="4756150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59">
            <a:extLst>
              <a:ext uri="{FF2B5EF4-FFF2-40B4-BE49-F238E27FC236}">
                <a16:creationId xmlns:a16="http://schemas.microsoft.com/office/drawing/2014/main" id="{73343089-47AA-46E4-B73B-0A32AB575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467225"/>
            <a:ext cx="4757737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60">
            <a:extLst>
              <a:ext uri="{FF2B5EF4-FFF2-40B4-BE49-F238E27FC236}">
                <a16:creationId xmlns:a16="http://schemas.microsoft.com/office/drawing/2014/main" id="{DC4EA40F-481A-4367-ADF1-40A4DE73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4467225"/>
            <a:ext cx="4756150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61">
            <a:extLst>
              <a:ext uri="{FF2B5EF4-FFF2-40B4-BE49-F238E27FC236}">
                <a16:creationId xmlns:a16="http://schemas.microsoft.com/office/drawing/2014/main" id="{80A4CDF5-419E-4CBE-8829-036FD5245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902200"/>
            <a:ext cx="4757737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12BD07E0-F8E7-4209-83C6-B2F5045FD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4902200"/>
            <a:ext cx="4756150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63">
            <a:extLst>
              <a:ext uri="{FF2B5EF4-FFF2-40B4-BE49-F238E27FC236}">
                <a16:creationId xmlns:a16="http://schemas.microsoft.com/office/drawing/2014/main" id="{5BFEF241-1D5E-42A0-9DE7-D8EFC83CD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5335588"/>
            <a:ext cx="4757737" cy="43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64">
            <a:extLst>
              <a:ext uri="{FF2B5EF4-FFF2-40B4-BE49-F238E27FC236}">
                <a16:creationId xmlns:a16="http://schemas.microsoft.com/office/drawing/2014/main" id="{EB2A5878-B9B1-4845-A0A0-ABAF4734B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5335588"/>
            <a:ext cx="4756150" cy="43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65">
            <a:extLst>
              <a:ext uri="{FF2B5EF4-FFF2-40B4-BE49-F238E27FC236}">
                <a16:creationId xmlns:a16="http://schemas.microsoft.com/office/drawing/2014/main" id="{E0FA3CB1-EC70-4E5D-B5C2-619F6854C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5768975"/>
            <a:ext cx="4757737" cy="434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ectangle 66">
            <a:extLst>
              <a:ext uri="{FF2B5EF4-FFF2-40B4-BE49-F238E27FC236}">
                <a16:creationId xmlns:a16="http://schemas.microsoft.com/office/drawing/2014/main" id="{82F7F3CC-CEEC-4A03-8022-EB39430A8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5768975"/>
            <a:ext cx="4756150" cy="434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Line 67">
            <a:extLst>
              <a:ext uri="{FF2B5EF4-FFF2-40B4-BE49-F238E27FC236}">
                <a16:creationId xmlns:a16="http://schemas.microsoft.com/office/drawing/2014/main" id="{36DCA48F-078B-420E-9715-AD483D5057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6775" y="3159125"/>
            <a:ext cx="0" cy="3051175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Line 68">
            <a:extLst>
              <a:ext uri="{FF2B5EF4-FFF2-40B4-BE49-F238E27FC236}">
                <a16:creationId xmlns:a16="http://schemas.microsoft.com/office/drawing/2014/main" id="{B9D69706-BE22-4E74-887E-078F0210C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3598863"/>
            <a:ext cx="9528175" cy="0"/>
          </a:xfrm>
          <a:prstGeom prst="line">
            <a:avLst/>
          </a:prstGeom>
          <a:noFill/>
          <a:ln w="4445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Line 69">
            <a:extLst>
              <a:ext uri="{FF2B5EF4-FFF2-40B4-BE49-F238E27FC236}">
                <a16:creationId xmlns:a16="http://schemas.microsoft.com/office/drawing/2014/main" id="{0C2B4C93-A5D1-4B11-A511-758C7848B1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4033838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Line 70">
            <a:extLst>
              <a:ext uri="{FF2B5EF4-FFF2-40B4-BE49-F238E27FC236}">
                <a16:creationId xmlns:a16="http://schemas.microsoft.com/office/drawing/2014/main" id="{4E9E71E2-DB99-46D7-BF34-7C5083784E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4467225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Line 71">
            <a:extLst>
              <a:ext uri="{FF2B5EF4-FFF2-40B4-BE49-F238E27FC236}">
                <a16:creationId xmlns:a16="http://schemas.microsoft.com/office/drawing/2014/main" id="{ADAD2F0B-853F-42F0-AB79-D225643BC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4902200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Line 72">
            <a:extLst>
              <a:ext uri="{FF2B5EF4-FFF2-40B4-BE49-F238E27FC236}">
                <a16:creationId xmlns:a16="http://schemas.microsoft.com/office/drawing/2014/main" id="{C9E9F113-31D9-4786-AE58-F82B9E63D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5335588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Line 73">
            <a:extLst>
              <a:ext uri="{FF2B5EF4-FFF2-40B4-BE49-F238E27FC236}">
                <a16:creationId xmlns:a16="http://schemas.microsoft.com/office/drawing/2014/main" id="{A6483C9B-684D-4ECA-A580-DDC9C635D7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5768975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Line 74">
            <a:extLst>
              <a:ext uri="{FF2B5EF4-FFF2-40B4-BE49-F238E27FC236}">
                <a16:creationId xmlns:a16="http://schemas.microsoft.com/office/drawing/2014/main" id="{FE00C221-023C-42CC-96C5-43FBDF50E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9038" y="3159125"/>
            <a:ext cx="0" cy="3051175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Line 75">
            <a:extLst>
              <a:ext uri="{FF2B5EF4-FFF2-40B4-BE49-F238E27FC236}">
                <a16:creationId xmlns:a16="http://schemas.microsoft.com/office/drawing/2014/main" id="{3106C43C-C7DB-47E3-8412-457CD12293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2925" y="3159125"/>
            <a:ext cx="0" cy="3051175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Line 76">
            <a:extLst>
              <a:ext uri="{FF2B5EF4-FFF2-40B4-BE49-F238E27FC236}">
                <a16:creationId xmlns:a16="http://schemas.microsoft.com/office/drawing/2014/main" id="{77205D24-C7AD-4E9F-BD88-08965E6D07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3165475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Line 77">
            <a:extLst>
              <a:ext uri="{FF2B5EF4-FFF2-40B4-BE49-F238E27FC236}">
                <a16:creationId xmlns:a16="http://schemas.microsoft.com/office/drawing/2014/main" id="{5B0A1343-CCDD-4B5C-B86B-8B0583BD5A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6203950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78">
            <a:extLst>
              <a:ext uri="{FF2B5EF4-FFF2-40B4-BE49-F238E27FC236}">
                <a16:creationId xmlns:a16="http://schemas.microsoft.com/office/drawing/2014/main" id="{4D00A345-2573-4ADE-BB77-B06621173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563" y="3197225"/>
            <a:ext cx="3127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Rectangle 79">
            <a:extLst>
              <a:ext uri="{FF2B5EF4-FFF2-40B4-BE49-F238E27FC236}">
                <a16:creationId xmlns:a16="http://schemas.microsoft.com/office/drawing/2014/main" id="{5F2B8192-DC71-4142-BA54-845B3DE48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825" y="3197225"/>
            <a:ext cx="2921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80">
            <a:extLst>
              <a:ext uri="{FF2B5EF4-FFF2-40B4-BE49-F238E27FC236}">
                <a16:creationId xmlns:a16="http://schemas.microsoft.com/office/drawing/2014/main" id="{BC50DFA9-97E4-4141-B9B6-137E6A48B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838" y="3630613"/>
            <a:ext cx="7429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Email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Rectangle 81">
            <a:extLst>
              <a:ext uri="{FF2B5EF4-FFF2-40B4-BE49-F238E27FC236}">
                <a16:creationId xmlns:a16="http://schemas.microsoft.com/office/drawing/2014/main" id="{46F47A5B-0370-481A-8724-DBCA7A7C5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938" y="3630613"/>
            <a:ext cx="75501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Spam?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Rectangle 82">
            <a:extLst>
              <a:ext uri="{FF2B5EF4-FFF2-40B4-BE49-F238E27FC236}">
                <a16:creationId xmlns:a16="http://schemas.microsoft.com/office/drawing/2014/main" id="{C1BE7B37-85A5-476E-9F0E-69AE3CEAD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4064000"/>
            <a:ext cx="87153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Image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Rectangle 83">
            <a:extLst>
              <a:ext uri="{FF2B5EF4-FFF2-40B4-BE49-F238E27FC236}">
                <a16:creationId xmlns:a16="http://schemas.microsoft.com/office/drawing/2014/main" id="{0FD40531-6B11-40ED-8101-022B7D11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9725" y="4064000"/>
            <a:ext cx="91598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Object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Rectangle 84">
            <a:extLst>
              <a:ext uri="{FF2B5EF4-FFF2-40B4-BE49-F238E27FC236}">
                <a16:creationId xmlns:a16="http://schemas.microsoft.com/office/drawing/2014/main" id="{74D513E9-C8E0-4824-AA71-A8962E95B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5975" y="4498975"/>
            <a:ext cx="6096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Text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Rectangle 85">
            <a:extLst>
              <a:ext uri="{FF2B5EF4-FFF2-40B4-BE49-F238E27FC236}">
                <a16:creationId xmlns:a16="http://schemas.microsoft.com/office/drawing/2014/main" id="{11B68496-FB1F-4F6F-AA57-139496A2D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4650" y="4498975"/>
            <a:ext cx="8128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Audio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86">
            <a:extLst>
              <a:ext uri="{FF2B5EF4-FFF2-40B4-BE49-F238E27FC236}">
                <a16:creationId xmlns:a16="http://schemas.microsoft.com/office/drawing/2014/main" id="{1A4DA924-EFBE-4597-8A51-C8570EF69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913" y="4932363"/>
            <a:ext cx="8429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Audio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Rectangle 87">
            <a:extLst>
              <a:ext uri="{FF2B5EF4-FFF2-40B4-BE49-F238E27FC236}">
                <a16:creationId xmlns:a16="http://schemas.microsoft.com/office/drawing/2014/main" id="{A9666BED-D31E-47AD-AC94-D093B9253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713" y="4932363"/>
            <a:ext cx="6286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Text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Rectangle 88">
            <a:extLst>
              <a:ext uri="{FF2B5EF4-FFF2-40B4-BE49-F238E27FC236}">
                <a16:creationId xmlns:a16="http://schemas.microsoft.com/office/drawing/2014/main" id="{CCBA08AA-EC0C-4304-AC0F-3F30AF340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175" y="5365750"/>
            <a:ext cx="96520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English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89">
            <a:extLst>
              <a:ext uri="{FF2B5EF4-FFF2-40B4-BE49-F238E27FC236}">
                <a16:creationId xmlns:a16="http://schemas.microsoft.com/office/drawing/2014/main" id="{135E6670-D1BD-485D-AC19-74214B6C9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638" y="5365750"/>
            <a:ext cx="104140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Spanish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Rectangle 90">
            <a:extLst>
              <a:ext uri="{FF2B5EF4-FFF2-40B4-BE49-F238E27FC236}">
                <a16:creationId xmlns:a16="http://schemas.microsoft.com/office/drawing/2014/main" id="{52E6513C-81B5-4F32-9914-DDDB8E895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988" y="5800725"/>
            <a:ext cx="16398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Housing 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91">
            <a:extLst>
              <a:ext uri="{FF2B5EF4-FFF2-40B4-BE49-F238E27FC236}">
                <a16:creationId xmlns:a16="http://schemas.microsoft.com/office/drawing/2014/main" id="{443628D0-DFB2-4A68-BEF3-44CF413D2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150" y="5800725"/>
            <a:ext cx="6889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Price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Freeform 92">
            <a:extLst>
              <a:ext uri="{FF2B5EF4-FFF2-40B4-BE49-F238E27FC236}">
                <a16:creationId xmlns:a16="http://schemas.microsoft.com/office/drawing/2014/main" id="{5A4BAE4A-FB1E-40CC-AB5B-A93F4A539C9A}"/>
              </a:ext>
            </a:extLst>
          </p:cNvPr>
          <p:cNvSpPr>
            <a:spLocks noEditPoints="1"/>
          </p:cNvSpPr>
          <p:nvPr/>
        </p:nvSpPr>
        <p:spPr bwMode="auto">
          <a:xfrm>
            <a:off x="5203825" y="3773488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93">
            <a:extLst>
              <a:ext uri="{FF2B5EF4-FFF2-40B4-BE49-F238E27FC236}">
                <a16:creationId xmlns:a16="http://schemas.microsoft.com/office/drawing/2014/main" id="{ED2C8F45-4CD4-490A-9D75-EDA0B67E1ACB}"/>
              </a:ext>
            </a:extLst>
          </p:cNvPr>
          <p:cNvSpPr>
            <a:spLocks noEditPoints="1"/>
          </p:cNvSpPr>
          <p:nvPr/>
        </p:nvSpPr>
        <p:spPr bwMode="auto">
          <a:xfrm>
            <a:off x="5203825" y="4189413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94">
            <a:extLst>
              <a:ext uri="{FF2B5EF4-FFF2-40B4-BE49-F238E27FC236}">
                <a16:creationId xmlns:a16="http://schemas.microsoft.com/office/drawing/2014/main" id="{52C8D8FB-45F1-44FC-9030-09C7B2DC9A97}"/>
              </a:ext>
            </a:extLst>
          </p:cNvPr>
          <p:cNvSpPr>
            <a:spLocks noEditPoints="1"/>
          </p:cNvSpPr>
          <p:nvPr/>
        </p:nvSpPr>
        <p:spPr bwMode="auto">
          <a:xfrm>
            <a:off x="5194300" y="4640263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95">
            <a:extLst>
              <a:ext uri="{FF2B5EF4-FFF2-40B4-BE49-F238E27FC236}">
                <a16:creationId xmlns:a16="http://schemas.microsoft.com/office/drawing/2014/main" id="{62BF31CE-CB25-420E-B01E-9D54E2349ACC}"/>
              </a:ext>
            </a:extLst>
          </p:cNvPr>
          <p:cNvSpPr>
            <a:spLocks noEditPoints="1"/>
          </p:cNvSpPr>
          <p:nvPr/>
        </p:nvSpPr>
        <p:spPr bwMode="auto">
          <a:xfrm>
            <a:off x="5194300" y="5091113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96">
            <a:extLst>
              <a:ext uri="{FF2B5EF4-FFF2-40B4-BE49-F238E27FC236}">
                <a16:creationId xmlns:a16="http://schemas.microsoft.com/office/drawing/2014/main" id="{3E08C2E5-D8BE-43DE-97B9-9C8FACCC64EB}"/>
              </a:ext>
            </a:extLst>
          </p:cNvPr>
          <p:cNvSpPr>
            <a:spLocks noEditPoints="1"/>
          </p:cNvSpPr>
          <p:nvPr/>
        </p:nvSpPr>
        <p:spPr bwMode="auto">
          <a:xfrm>
            <a:off x="5194300" y="5532438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97">
            <a:extLst>
              <a:ext uri="{FF2B5EF4-FFF2-40B4-BE49-F238E27FC236}">
                <a16:creationId xmlns:a16="http://schemas.microsoft.com/office/drawing/2014/main" id="{B4A7896D-7E13-4E35-AA75-77C8BA889927}"/>
              </a:ext>
            </a:extLst>
          </p:cNvPr>
          <p:cNvSpPr>
            <a:spLocks noEditPoints="1"/>
          </p:cNvSpPr>
          <p:nvPr/>
        </p:nvSpPr>
        <p:spPr bwMode="auto">
          <a:xfrm>
            <a:off x="5194300" y="5957888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E329-1BA5-43F9-8987-E4E0DFD7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Neural Networks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68EFA7C4-E138-4DEC-B215-F1E8E4A2026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14350" y="2114550"/>
            <a:ext cx="5367338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D298AAB-95A0-45F5-BB51-A4F3B069B242}"/>
              </a:ext>
            </a:extLst>
          </p:cNvPr>
          <p:cNvSpPr>
            <a:spLocks noEditPoints="1"/>
          </p:cNvSpPr>
          <p:nvPr/>
        </p:nvSpPr>
        <p:spPr bwMode="auto">
          <a:xfrm>
            <a:off x="1668463" y="2293938"/>
            <a:ext cx="3916363" cy="2179638"/>
          </a:xfrm>
          <a:custGeom>
            <a:avLst/>
            <a:gdLst>
              <a:gd name="T0" fmla="*/ 0 w 2467"/>
              <a:gd name="T1" fmla="*/ 1373 h 1373"/>
              <a:gd name="T2" fmla="*/ 2467 w 2467"/>
              <a:gd name="T3" fmla="*/ 1373 h 1373"/>
              <a:gd name="T4" fmla="*/ 0 w 2467"/>
              <a:gd name="T5" fmla="*/ 1099 h 1373"/>
              <a:gd name="T6" fmla="*/ 2467 w 2467"/>
              <a:gd name="T7" fmla="*/ 1099 h 1373"/>
              <a:gd name="T8" fmla="*/ 0 w 2467"/>
              <a:gd name="T9" fmla="*/ 825 h 1373"/>
              <a:gd name="T10" fmla="*/ 2467 w 2467"/>
              <a:gd name="T11" fmla="*/ 825 h 1373"/>
              <a:gd name="T12" fmla="*/ 0 w 2467"/>
              <a:gd name="T13" fmla="*/ 548 h 1373"/>
              <a:gd name="T14" fmla="*/ 2467 w 2467"/>
              <a:gd name="T15" fmla="*/ 548 h 1373"/>
              <a:gd name="T16" fmla="*/ 0 w 2467"/>
              <a:gd name="T17" fmla="*/ 274 h 1373"/>
              <a:gd name="T18" fmla="*/ 2467 w 2467"/>
              <a:gd name="T19" fmla="*/ 274 h 1373"/>
              <a:gd name="T20" fmla="*/ 0 w 2467"/>
              <a:gd name="T21" fmla="*/ 0 h 1373"/>
              <a:gd name="T22" fmla="*/ 2467 w 2467"/>
              <a:gd name="T23" fmla="*/ 0 h 1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67" h="1373">
                <a:moveTo>
                  <a:pt x="0" y="1373"/>
                </a:moveTo>
                <a:lnTo>
                  <a:pt x="2467" y="1373"/>
                </a:lnTo>
                <a:moveTo>
                  <a:pt x="0" y="1099"/>
                </a:moveTo>
                <a:lnTo>
                  <a:pt x="2467" y="1099"/>
                </a:lnTo>
                <a:moveTo>
                  <a:pt x="0" y="825"/>
                </a:moveTo>
                <a:lnTo>
                  <a:pt x="2467" y="825"/>
                </a:lnTo>
                <a:moveTo>
                  <a:pt x="0" y="548"/>
                </a:moveTo>
                <a:lnTo>
                  <a:pt x="2467" y="548"/>
                </a:lnTo>
                <a:moveTo>
                  <a:pt x="0" y="274"/>
                </a:moveTo>
                <a:lnTo>
                  <a:pt x="2467" y="274"/>
                </a:lnTo>
                <a:moveTo>
                  <a:pt x="0" y="0"/>
                </a:moveTo>
                <a:lnTo>
                  <a:pt x="2467" y="0"/>
                </a:lnTo>
              </a:path>
            </a:pathLst>
          </a:cu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BCD44EC1-84FB-48DA-8023-713150FA7879}"/>
              </a:ext>
            </a:extLst>
          </p:cNvPr>
          <p:cNvSpPr>
            <a:spLocks noEditPoints="1"/>
          </p:cNvSpPr>
          <p:nvPr/>
        </p:nvSpPr>
        <p:spPr bwMode="auto">
          <a:xfrm>
            <a:off x="2454275" y="2293938"/>
            <a:ext cx="3130550" cy="2616200"/>
          </a:xfrm>
          <a:custGeom>
            <a:avLst/>
            <a:gdLst>
              <a:gd name="T0" fmla="*/ 0 w 1972"/>
              <a:gd name="T1" fmla="*/ 0 h 1648"/>
              <a:gd name="T2" fmla="*/ 0 w 1972"/>
              <a:gd name="T3" fmla="*/ 1648 h 1648"/>
              <a:gd name="T4" fmla="*/ 491 w 1972"/>
              <a:gd name="T5" fmla="*/ 0 h 1648"/>
              <a:gd name="T6" fmla="*/ 491 w 1972"/>
              <a:gd name="T7" fmla="*/ 1648 h 1648"/>
              <a:gd name="T8" fmla="*/ 986 w 1972"/>
              <a:gd name="T9" fmla="*/ 0 h 1648"/>
              <a:gd name="T10" fmla="*/ 986 w 1972"/>
              <a:gd name="T11" fmla="*/ 1648 h 1648"/>
              <a:gd name="T12" fmla="*/ 1477 w 1972"/>
              <a:gd name="T13" fmla="*/ 0 h 1648"/>
              <a:gd name="T14" fmla="*/ 1477 w 1972"/>
              <a:gd name="T15" fmla="*/ 1648 h 1648"/>
              <a:gd name="T16" fmla="*/ 1972 w 1972"/>
              <a:gd name="T17" fmla="*/ 0 h 1648"/>
              <a:gd name="T18" fmla="*/ 1972 w 1972"/>
              <a:gd name="T19" fmla="*/ 1648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2" h="1648">
                <a:moveTo>
                  <a:pt x="0" y="0"/>
                </a:moveTo>
                <a:lnTo>
                  <a:pt x="0" y="1648"/>
                </a:lnTo>
                <a:moveTo>
                  <a:pt x="491" y="0"/>
                </a:moveTo>
                <a:lnTo>
                  <a:pt x="491" y="1648"/>
                </a:lnTo>
                <a:moveTo>
                  <a:pt x="986" y="0"/>
                </a:moveTo>
                <a:lnTo>
                  <a:pt x="986" y="1648"/>
                </a:lnTo>
                <a:moveTo>
                  <a:pt x="1477" y="0"/>
                </a:moveTo>
                <a:lnTo>
                  <a:pt x="1477" y="1648"/>
                </a:lnTo>
                <a:moveTo>
                  <a:pt x="1972" y="0"/>
                </a:moveTo>
                <a:lnTo>
                  <a:pt x="1972" y="1648"/>
                </a:lnTo>
              </a:path>
            </a:pathLst>
          </a:cu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EDB503B0-8985-41B1-B3D7-B4E78DBC0A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463" y="2293938"/>
            <a:ext cx="0" cy="261620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8F7698A8-E37C-4608-8593-88DF38589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8463" y="4910138"/>
            <a:ext cx="3916363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9C483AD1-EBA2-4231-9A7A-38D91D20A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3562350"/>
            <a:ext cx="68263" cy="66675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B57C3FC3-368A-4F47-8DF7-9B887222B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975" y="3267075"/>
            <a:ext cx="68263" cy="68263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2DAE7248-ACE4-4617-9A2C-4BADC987C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3125788"/>
            <a:ext cx="66675" cy="68263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2">
            <a:extLst>
              <a:ext uri="{FF2B5EF4-FFF2-40B4-BE49-F238E27FC236}">
                <a16:creationId xmlns:a16="http://schemas.microsoft.com/office/drawing/2014/main" id="{CF65A9B4-460D-425F-B640-7D4154B42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888" y="4437063"/>
            <a:ext cx="68263" cy="68263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3">
            <a:extLst>
              <a:ext uri="{FF2B5EF4-FFF2-40B4-BE49-F238E27FC236}">
                <a16:creationId xmlns:a16="http://schemas.microsoft.com/office/drawing/2014/main" id="{08D2D568-0AE8-4A76-8931-EDBDB0CB9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4373563"/>
            <a:ext cx="68263" cy="68263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4CE8E4BE-2F17-47C6-AEA7-4E84FD4D5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4437063"/>
            <a:ext cx="68263" cy="68263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5">
            <a:extLst>
              <a:ext uri="{FF2B5EF4-FFF2-40B4-BE49-F238E27FC236}">
                <a16:creationId xmlns:a16="http://schemas.microsoft.com/office/drawing/2014/main" id="{8B232BBE-54F5-4D41-A521-5C6597BB1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450" y="4002088"/>
            <a:ext cx="68263" cy="66675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5A94A063-AFAB-4A0D-830A-113CABF04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3783013"/>
            <a:ext cx="68263" cy="68263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7">
            <a:extLst>
              <a:ext uri="{FF2B5EF4-FFF2-40B4-BE49-F238E27FC236}">
                <a16:creationId xmlns:a16="http://schemas.microsoft.com/office/drawing/2014/main" id="{BF086772-0691-45D6-B0CC-E6B60DEC7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975" y="2690813"/>
            <a:ext cx="68263" cy="68263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id="{A103166F-509B-4516-9223-9A4E11FF2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38" y="2746375"/>
            <a:ext cx="68263" cy="66675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9">
            <a:extLst>
              <a:ext uri="{FF2B5EF4-FFF2-40B4-BE49-F238E27FC236}">
                <a16:creationId xmlns:a16="http://schemas.microsoft.com/office/drawing/2014/main" id="{56EAD119-AC6E-48F0-A051-DD3689B6D627}"/>
              </a:ext>
            </a:extLst>
          </p:cNvPr>
          <p:cNvSpPr>
            <a:spLocks noEditPoints="1"/>
          </p:cNvSpPr>
          <p:nvPr/>
        </p:nvSpPr>
        <p:spPr bwMode="auto">
          <a:xfrm>
            <a:off x="2049463" y="2881313"/>
            <a:ext cx="3154363" cy="1776413"/>
          </a:xfrm>
          <a:custGeom>
            <a:avLst/>
            <a:gdLst>
              <a:gd name="T0" fmla="*/ 220 w 11128"/>
              <a:gd name="T1" fmla="*/ 6123 h 6266"/>
              <a:gd name="T2" fmla="*/ 290 w 11128"/>
              <a:gd name="T3" fmla="*/ 6084 h 6266"/>
              <a:gd name="T4" fmla="*/ 585 w 11128"/>
              <a:gd name="T5" fmla="*/ 5873 h 6266"/>
              <a:gd name="T6" fmla="*/ 764 w 11128"/>
              <a:gd name="T7" fmla="*/ 5865 h 6266"/>
              <a:gd name="T8" fmla="*/ 1004 w 11128"/>
              <a:gd name="T9" fmla="*/ 5638 h 6266"/>
              <a:gd name="T10" fmla="*/ 1183 w 11128"/>
              <a:gd name="T11" fmla="*/ 5630 h 6266"/>
              <a:gd name="T12" fmla="*/ 1283 w 11128"/>
              <a:gd name="T13" fmla="*/ 5482 h 6266"/>
              <a:gd name="T14" fmla="*/ 1617 w 11128"/>
              <a:gd name="T15" fmla="*/ 5341 h 6266"/>
              <a:gd name="T16" fmla="*/ 1687 w 11128"/>
              <a:gd name="T17" fmla="*/ 5302 h 6266"/>
              <a:gd name="T18" fmla="*/ 1982 w 11128"/>
              <a:gd name="T19" fmla="*/ 5091 h 6266"/>
              <a:gd name="T20" fmla="*/ 2161 w 11128"/>
              <a:gd name="T21" fmla="*/ 5083 h 6266"/>
              <a:gd name="T22" fmla="*/ 2401 w 11128"/>
              <a:gd name="T23" fmla="*/ 4857 h 6266"/>
              <a:gd name="T24" fmla="*/ 2580 w 11128"/>
              <a:gd name="T25" fmla="*/ 4848 h 6266"/>
              <a:gd name="T26" fmla="*/ 2680 w 11128"/>
              <a:gd name="T27" fmla="*/ 4701 h 6266"/>
              <a:gd name="T28" fmla="*/ 3014 w 11128"/>
              <a:gd name="T29" fmla="*/ 4560 h 6266"/>
              <a:gd name="T30" fmla="*/ 3084 w 11128"/>
              <a:gd name="T31" fmla="*/ 4521 h 6266"/>
              <a:gd name="T32" fmla="*/ 3379 w 11128"/>
              <a:gd name="T33" fmla="*/ 4310 h 6266"/>
              <a:gd name="T34" fmla="*/ 3558 w 11128"/>
              <a:gd name="T35" fmla="*/ 4301 h 6266"/>
              <a:gd name="T36" fmla="*/ 3798 w 11128"/>
              <a:gd name="T37" fmla="*/ 4075 h 6266"/>
              <a:gd name="T38" fmla="*/ 3977 w 11128"/>
              <a:gd name="T39" fmla="*/ 4067 h 6266"/>
              <a:gd name="T40" fmla="*/ 4062 w 11128"/>
              <a:gd name="T41" fmla="*/ 3974 h 6266"/>
              <a:gd name="T42" fmla="*/ 4357 w 11128"/>
              <a:gd name="T43" fmla="*/ 3763 h 6266"/>
              <a:gd name="T44" fmla="*/ 4551 w 11128"/>
              <a:gd name="T45" fmla="*/ 3700 h 6266"/>
              <a:gd name="T46" fmla="*/ 4676 w 11128"/>
              <a:gd name="T47" fmla="*/ 3676 h 6266"/>
              <a:gd name="T48" fmla="*/ 4761 w 11128"/>
              <a:gd name="T49" fmla="*/ 3583 h 6266"/>
              <a:gd name="T50" fmla="*/ 5055 w 11128"/>
              <a:gd name="T51" fmla="*/ 3372 h 6266"/>
              <a:gd name="T52" fmla="*/ 5250 w 11128"/>
              <a:gd name="T53" fmla="*/ 3309 h 6266"/>
              <a:gd name="T54" fmla="*/ 5374 w 11128"/>
              <a:gd name="T55" fmla="*/ 3285 h 6266"/>
              <a:gd name="T56" fmla="*/ 5459 w 11128"/>
              <a:gd name="T57" fmla="*/ 3192 h 6266"/>
              <a:gd name="T58" fmla="*/ 5754 w 11128"/>
              <a:gd name="T59" fmla="*/ 2981 h 6266"/>
              <a:gd name="T60" fmla="*/ 5948 w 11128"/>
              <a:gd name="T61" fmla="*/ 2918 h 6266"/>
              <a:gd name="T62" fmla="*/ 6073 w 11128"/>
              <a:gd name="T63" fmla="*/ 2895 h 6266"/>
              <a:gd name="T64" fmla="*/ 6158 w 11128"/>
              <a:gd name="T65" fmla="*/ 2801 h 6266"/>
              <a:gd name="T66" fmla="*/ 6452 w 11128"/>
              <a:gd name="T67" fmla="*/ 2590 h 6266"/>
              <a:gd name="T68" fmla="*/ 6647 w 11128"/>
              <a:gd name="T69" fmla="*/ 2527 h 6266"/>
              <a:gd name="T70" fmla="*/ 6771 w 11128"/>
              <a:gd name="T71" fmla="*/ 2504 h 6266"/>
              <a:gd name="T72" fmla="*/ 6856 w 11128"/>
              <a:gd name="T73" fmla="*/ 2411 h 6266"/>
              <a:gd name="T74" fmla="*/ 7151 w 11128"/>
              <a:gd name="T75" fmla="*/ 2200 h 6266"/>
              <a:gd name="T76" fmla="*/ 7345 w 11128"/>
              <a:gd name="T77" fmla="*/ 2137 h 6266"/>
              <a:gd name="T78" fmla="*/ 7470 w 11128"/>
              <a:gd name="T79" fmla="*/ 2113 h 6266"/>
              <a:gd name="T80" fmla="*/ 7570 w 11128"/>
              <a:gd name="T81" fmla="*/ 1965 h 6266"/>
              <a:gd name="T82" fmla="*/ 7904 w 11128"/>
              <a:gd name="T83" fmla="*/ 1824 h 6266"/>
              <a:gd name="T84" fmla="*/ 7974 w 11128"/>
              <a:gd name="T85" fmla="*/ 1785 h 6266"/>
              <a:gd name="T86" fmla="*/ 8269 w 11128"/>
              <a:gd name="T87" fmla="*/ 1574 h 6266"/>
              <a:gd name="T88" fmla="*/ 8448 w 11128"/>
              <a:gd name="T89" fmla="*/ 1566 h 6266"/>
              <a:gd name="T90" fmla="*/ 8688 w 11128"/>
              <a:gd name="T91" fmla="*/ 1340 h 6266"/>
              <a:gd name="T92" fmla="*/ 8867 w 11128"/>
              <a:gd name="T93" fmla="*/ 1331 h 6266"/>
              <a:gd name="T94" fmla="*/ 8967 w 11128"/>
              <a:gd name="T95" fmla="*/ 1184 h 6266"/>
              <a:gd name="T96" fmla="*/ 9301 w 11128"/>
              <a:gd name="T97" fmla="*/ 1042 h 6266"/>
              <a:gd name="T98" fmla="*/ 9371 w 11128"/>
              <a:gd name="T99" fmla="*/ 1004 h 6266"/>
              <a:gd name="T100" fmla="*/ 9666 w 11128"/>
              <a:gd name="T101" fmla="*/ 793 h 6266"/>
              <a:gd name="T102" fmla="*/ 9845 w 11128"/>
              <a:gd name="T103" fmla="*/ 784 h 6266"/>
              <a:gd name="T104" fmla="*/ 10085 w 11128"/>
              <a:gd name="T105" fmla="*/ 558 h 6266"/>
              <a:gd name="T106" fmla="*/ 10264 w 11128"/>
              <a:gd name="T107" fmla="*/ 550 h 6266"/>
              <a:gd name="T108" fmla="*/ 10364 w 11128"/>
              <a:gd name="T109" fmla="*/ 402 h 6266"/>
              <a:gd name="T110" fmla="*/ 10698 w 11128"/>
              <a:gd name="T111" fmla="*/ 261 h 6266"/>
              <a:gd name="T112" fmla="*/ 10768 w 11128"/>
              <a:gd name="T113" fmla="*/ 222 h 6266"/>
              <a:gd name="T114" fmla="*/ 11063 w 11128"/>
              <a:gd name="T115" fmla="*/ 11 h 6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128" h="6266">
                <a:moveTo>
                  <a:pt x="26" y="6186"/>
                </a:moveTo>
                <a:lnTo>
                  <a:pt x="26" y="6186"/>
                </a:lnTo>
                <a:cubicBezTo>
                  <a:pt x="45" y="6175"/>
                  <a:pt x="70" y="6182"/>
                  <a:pt x="80" y="6201"/>
                </a:cubicBezTo>
                <a:cubicBezTo>
                  <a:pt x="91" y="6220"/>
                  <a:pt x="84" y="6244"/>
                  <a:pt x="65" y="6255"/>
                </a:cubicBezTo>
                <a:lnTo>
                  <a:pt x="65" y="6255"/>
                </a:lnTo>
                <a:cubicBezTo>
                  <a:pt x="46" y="6266"/>
                  <a:pt x="21" y="6259"/>
                  <a:pt x="11" y="6240"/>
                </a:cubicBezTo>
                <a:cubicBezTo>
                  <a:pt x="0" y="6221"/>
                  <a:pt x="7" y="6196"/>
                  <a:pt x="26" y="6186"/>
                </a:cubicBezTo>
                <a:close/>
                <a:moveTo>
                  <a:pt x="166" y="6107"/>
                </a:moveTo>
                <a:lnTo>
                  <a:pt x="166" y="6107"/>
                </a:lnTo>
                <a:cubicBezTo>
                  <a:pt x="185" y="6097"/>
                  <a:pt x="209" y="6103"/>
                  <a:pt x="220" y="6123"/>
                </a:cubicBezTo>
                <a:cubicBezTo>
                  <a:pt x="231" y="6142"/>
                  <a:pt x="224" y="6166"/>
                  <a:pt x="205" y="6177"/>
                </a:cubicBezTo>
                <a:lnTo>
                  <a:pt x="205" y="6177"/>
                </a:lnTo>
                <a:cubicBezTo>
                  <a:pt x="185" y="6188"/>
                  <a:pt x="161" y="6181"/>
                  <a:pt x="150" y="6162"/>
                </a:cubicBezTo>
                <a:cubicBezTo>
                  <a:pt x="139" y="6143"/>
                  <a:pt x="146" y="6118"/>
                  <a:pt x="166" y="6107"/>
                </a:cubicBezTo>
                <a:close/>
                <a:moveTo>
                  <a:pt x="305" y="6029"/>
                </a:moveTo>
                <a:lnTo>
                  <a:pt x="305" y="6029"/>
                </a:lnTo>
                <a:cubicBezTo>
                  <a:pt x="325" y="6018"/>
                  <a:pt x="349" y="6025"/>
                  <a:pt x="360" y="6045"/>
                </a:cubicBezTo>
                <a:cubicBezTo>
                  <a:pt x="371" y="6064"/>
                  <a:pt x="364" y="6088"/>
                  <a:pt x="345" y="6099"/>
                </a:cubicBezTo>
                <a:lnTo>
                  <a:pt x="344" y="6099"/>
                </a:lnTo>
                <a:cubicBezTo>
                  <a:pt x="325" y="6110"/>
                  <a:pt x="301" y="6103"/>
                  <a:pt x="290" y="6084"/>
                </a:cubicBezTo>
                <a:cubicBezTo>
                  <a:pt x="279" y="6064"/>
                  <a:pt x="286" y="6040"/>
                  <a:pt x="305" y="6029"/>
                </a:cubicBezTo>
                <a:close/>
                <a:moveTo>
                  <a:pt x="445" y="5951"/>
                </a:moveTo>
                <a:lnTo>
                  <a:pt x="445" y="5951"/>
                </a:lnTo>
                <a:cubicBezTo>
                  <a:pt x="464" y="5940"/>
                  <a:pt x="489" y="5947"/>
                  <a:pt x="500" y="5966"/>
                </a:cubicBezTo>
                <a:cubicBezTo>
                  <a:pt x="510" y="5986"/>
                  <a:pt x="504" y="6010"/>
                  <a:pt x="484" y="6021"/>
                </a:cubicBezTo>
                <a:lnTo>
                  <a:pt x="484" y="6021"/>
                </a:lnTo>
                <a:cubicBezTo>
                  <a:pt x="465" y="6032"/>
                  <a:pt x="441" y="6025"/>
                  <a:pt x="430" y="6006"/>
                </a:cubicBezTo>
                <a:cubicBezTo>
                  <a:pt x="419" y="5986"/>
                  <a:pt x="426" y="5962"/>
                  <a:pt x="445" y="5951"/>
                </a:cubicBezTo>
                <a:close/>
                <a:moveTo>
                  <a:pt x="585" y="5873"/>
                </a:moveTo>
                <a:lnTo>
                  <a:pt x="585" y="5873"/>
                </a:lnTo>
                <a:cubicBezTo>
                  <a:pt x="604" y="5862"/>
                  <a:pt x="628" y="5869"/>
                  <a:pt x="639" y="5888"/>
                </a:cubicBezTo>
                <a:cubicBezTo>
                  <a:pt x="650" y="5907"/>
                  <a:pt x="643" y="5932"/>
                  <a:pt x="624" y="5943"/>
                </a:cubicBezTo>
                <a:lnTo>
                  <a:pt x="624" y="5943"/>
                </a:lnTo>
                <a:cubicBezTo>
                  <a:pt x="605" y="5954"/>
                  <a:pt x="580" y="5947"/>
                  <a:pt x="569" y="5927"/>
                </a:cubicBezTo>
                <a:cubicBezTo>
                  <a:pt x="559" y="5908"/>
                  <a:pt x="565" y="5884"/>
                  <a:pt x="585" y="5873"/>
                </a:cubicBezTo>
                <a:close/>
                <a:moveTo>
                  <a:pt x="724" y="5795"/>
                </a:moveTo>
                <a:lnTo>
                  <a:pt x="724" y="5795"/>
                </a:lnTo>
                <a:cubicBezTo>
                  <a:pt x="744" y="5784"/>
                  <a:pt x="768" y="5791"/>
                  <a:pt x="779" y="5810"/>
                </a:cubicBezTo>
                <a:cubicBezTo>
                  <a:pt x="790" y="5829"/>
                  <a:pt x="783" y="5854"/>
                  <a:pt x="764" y="5865"/>
                </a:cubicBezTo>
                <a:lnTo>
                  <a:pt x="764" y="5865"/>
                </a:lnTo>
                <a:cubicBezTo>
                  <a:pt x="744" y="5875"/>
                  <a:pt x="720" y="5869"/>
                  <a:pt x="709" y="5849"/>
                </a:cubicBezTo>
                <a:cubicBezTo>
                  <a:pt x="698" y="5830"/>
                  <a:pt x="705" y="5806"/>
                  <a:pt x="724" y="5795"/>
                </a:cubicBezTo>
                <a:close/>
                <a:moveTo>
                  <a:pt x="864" y="5717"/>
                </a:moveTo>
                <a:lnTo>
                  <a:pt x="864" y="5717"/>
                </a:lnTo>
                <a:cubicBezTo>
                  <a:pt x="883" y="5706"/>
                  <a:pt x="908" y="5713"/>
                  <a:pt x="919" y="5732"/>
                </a:cubicBezTo>
                <a:cubicBezTo>
                  <a:pt x="929" y="5751"/>
                  <a:pt x="923" y="5776"/>
                  <a:pt x="903" y="5786"/>
                </a:cubicBezTo>
                <a:lnTo>
                  <a:pt x="903" y="5786"/>
                </a:lnTo>
                <a:cubicBezTo>
                  <a:pt x="884" y="5797"/>
                  <a:pt x="860" y="5790"/>
                  <a:pt x="849" y="5771"/>
                </a:cubicBezTo>
                <a:cubicBezTo>
                  <a:pt x="838" y="5752"/>
                  <a:pt x="845" y="5727"/>
                  <a:pt x="864" y="5717"/>
                </a:cubicBezTo>
                <a:close/>
                <a:moveTo>
                  <a:pt x="1004" y="5638"/>
                </a:moveTo>
                <a:lnTo>
                  <a:pt x="1004" y="5638"/>
                </a:lnTo>
                <a:cubicBezTo>
                  <a:pt x="1023" y="5628"/>
                  <a:pt x="1048" y="5634"/>
                  <a:pt x="1058" y="5654"/>
                </a:cubicBezTo>
                <a:cubicBezTo>
                  <a:pt x="1069" y="5673"/>
                  <a:pt x="1062" y="5697"/>
                  <a:pt x="1043" y="5708"/>
                </a:cubicBezTo>
                <a:lnTo>
                  <a:pt x="1043" y="5708"/>
                </a:lnTo>
                <a:cubicBezTo>
                  <a:pt x="1024" y="5719"/>
                  <a:pt x="999" y="5712"/>
                  <a:pt x="989" y="5693"/>
                </a:cubicBezTo>
                <a:cubicBezTo>
                  <a:pt x="978" y="5674"/>
                  <a:pt x="985" y="5649"/>
                  <a:pt x="1004" y="5638"/>
                </a:cubicBezTo>
                <a:close/>
                <a:moveTo>
                  <a:pt x="1144" y="5560"/>
                </a:moveTo>
                <a:lnTo>
                  <a:pt x="1144" y="5560"/>
                </a:lnTo>
                <a:cubicBezTo>
                  <a:pt x="1163" y="5549"/>
                  <a:pt x="1187" y="5556"/>
                  <a:pt x="1198" y="5576"/>
                </a:cubicBezTo>
                <a:cubicBezTo>
                  <a:pt x="1209" y="5595"/>
                  <a:pt x="1202" y="5619"/>
                  <a:pt x="1183" y="5630"/>
                </a:cubicBezTo>
                <a:lnTo>
                  <a:pt x="1183" y="5630"/>
                </a:lnTo>
                <a:cubicBezTo>
                  <a:pt x="1163" y="5641"/>
                  <a:pt x="1139" y="5634"/>
                  <a:pt x="1128" y="5615"/>
                </a:cubicBezTo>
                <a:cubicBezTo>
                  <a:pt x="1117" y="5596"/>
                  <a:pt x="1124" y="5571"/>
                  <a:pt x="1144" y="5560"/>
                </a:cubicBezTo>
                <a:close/>
                <a:moveTo>
                  <a:pt x="1283" y="5482"/>
                </a:moveTo>
                <a:lnTo>
                  <a:pt x="1283" y="5482"/>
                </a:lnTo>
                <a:cubicBezTo>
                  <a:pt x="1303" y="5471"/>
                  <a:pt x="1327" y="5478"/>
                  <a:pt x="1338" y="5497"/>
                </a:cubicBezTo>
                <a:cubicBezTo>
                  <a:pt x="1349" y="5517"/>
                  <a:pt x="1342" y="5541"/>
                  <a:pt x="1322" y="5552"/>
                </a:cubicBezTo>
                <a:lnTo>
                  <a:pt x="1322" y="5552"/>
                </a:lnTo>
                <a:cubicBezTo>
                  <a:pt x="1303" y="5563"/>
                  <a:pt x="1279" y="5556"/>
                  <a:pt x="1268" y="5537"/>
                </a:cubicBezTo>
                <a:cubicBezTo>
                  <a:pt x="1257" y="5517"/>
                  <a:pt x="1264" y="5493"/>
                  <a:pt x="1283" y="5482"/>
                </a:cubicBezTo>
                <a:close/>
                <a:moveTo>
                  <a:pt x="1423" y="5404"/>
                </a:moveTo>
                <a:lnTo>
                  <a:pt x="1423" y="5404"/>
                </a:lnTo>
                <a:cubicBezTo>
                  <a:pt x="1442" y="5393"/>
                  <a:pt x="1467" y="5400"/>
                  <a:pt x="1477" y="5419"/>
                </a:cubicBezTo>
                <a:cubicBezTo>
                  <a:pt x="1488" y="5439"/>
                  <a:pt x="1481" y="5463"/>
                  <a:pt x="1462" y="5474"/>
                </a:cubicBezTo>
                <a:lnTo>
                  <a:pt x="1462" y="5474"/>
                </a:lnTo>
                <a:cubicBezTo>
                  <a:pt x="1443" y="5485"/>
                  <a:pt x="1418" y="5478"/>
                  <a:pt x="1408" y="5458"/>
                </a:cubicBezTo>
                <a:cubicBezTo>
                  <a:pt x="1397" y="5439"/>
                  <a:pt x="1404" y="5415"/>
                  <a:pt x="1423" y="5404"/>
                </a:cubicBezTo>
                <a:close/>
                <a:moveTo>
                  <a:pt x="1563" y="5326"/>
                </a:moveTo>
                <a:lnTo>
                  <a:pt x="1563" y="5326"/>
                </a:lnTo>
                <a:cubicBezTo>
                  <a:pt x="1582" y="5315"/>
                  <a:pt x="1606" y="5322"/>
                  <a:pt x="1617" y="5341"/>
                </a:cubicBezTo>
                <a:cubicBezTo>
                  <a:pt x="1628" y="5360"/>
                  <a:pt x="1621" y="5385"/>
                  <a:pt x="1602" y="5396"/>
                </a:cubicBezTo>
                <a:lnTo>
                  <a:pt x="1602" y="5396"/>
                </a:lnTo>
                <a:cubicBezTo>
                  <a:pt x="1583" y="5406"/>
                  <a:pt x="1558" y="5400"/>
                  <a:pt x="1547" y="5380"/>
                </a:cubicBezTo>
                <a:cubicBezTo>
                  <a:pt x="1537" y="5361"/>
                  <a:pt x="1543" y="5337"/>
                  <a:pt x="1563" y="5326"/>
                </a:cubicBezTo>
                <a:close/>
                <a:moveTo>
                  <a:pt x="1702" y="5248"/>
                </a:moveTo>
                <a:lnTo>
                  <a:pt x="1702" y="5248"/>
                </a:lnTo>
                <a:cubicBezTo>
                  <a:pt x="1722" y="5237"/>
                  <a:pt x="1746" y="5244"/>
                  <a:pt x="1757" y="5263"/>
                </a:cubicBezTo>
                <a:cubicBezTo>
                  <a:pt x="1768" y="5282"/>
                  <a:pt x="1761" y="5307"/>
                  <a:pt x="1742" y="5317"/>
                </a:cubicBezTo>
                <a:lnTo>
                  <a:pt x="1742" y="5317"/>
                </a:lnTo>
                <a:cubicBezTo>
                  <a:pt x="1722" y="5328"/>
                  <a:pt x="1698" y="5321"/>
                  <a:pt x="1687" y="5302"/>
                </a:cubicBezTo>
                <a:cubicBezTo>
                  <a:pt x="1676" y="5283"/>
                  <a:pt x="1683" y="5259"/>
                  <a:pt x="1702" y="5248"/>
                </a:cubicBezTo>
                <a:close/>
                <a:moveTo>
                  <a:pt x="1842" y="5170"/>
                </a:moveTo>
                <a:lnTo>
                  <a:pt x="1842" y="5170"/>
                </a:lnTo>
                <a:cubicBezTo>
                  <a:pt x="1861" y="5159"/>
                  <a:pt x="1886" y="5166"/>
                  <a:pt x="1897" y="5185"/>
                </a:cubicBezTo>
                <a:cubicBezTo>
                  <a:pt x="1907" y="5204"/>
                  <a:pt x="1901" y="5228"/>
                  <a:pt x="1881" y="5239"/>
                </a:cubicBezTo>
                <a:lnTo>
                  <a:pt x="1881" y="5239"/>
                </a:lnTo>
                <a:cubicBezTo>
                  <a:pt x="1862" y="5250"/>
                  <a:pt x="1838" y="5243"/>
                  <a:pt x="1827" y="5224"/>
                </a:cubicBezTo>
                <a:cubicBezTo>
                  <a:pt x="1816" y="5205"/>
                  <a:pt x="1823" y="5180"/>
                  <a:pt x="1842" y="5170"/>
                </a:cubicBezTo>
                <a:close/>
                <a:moveTo>
                  <a:pt x="1982" y="5091"/>
                </a:moveTo>
                <a:lnTo>
                  <a:pt x="1982" y="5091"/>
                </a:lnTo>
                <a:cubicBezTo>
                  <a:pt x="2001" y="5081"/>
                  <a:pt x="2025" y="5087"/>
                  <a:pt x="2036" y="5107"/>
                </a:cubicBezTo>
                <a:cubicBezTo>
                  <a:pt x="2047" y="5126"/>
                  <a:pt x="2040" y="5150"/>
                  <a:pt x="2021" y="5161"/>
                </a:cubicBezTo>
                <a:lnTo>
                  <a:pt x="2021" y="5161"/>
                </a:lnTo>
                <a:cubicBezTo>
                  <a:pt x="2002" y="5172"/>
                  <a:pt x="1977" y="5165"/>
                  <a:pt x="1966" y="5146"/>
                </a:cubicBezTo>
                <a:cubicBezTo>
                  <a:pt x="1956" y="5127"/>
                  <a:pt x="1963" y="5102"/>
                  <a:pt x="1982" y="5091"/>
                </a:cubicBezTo>
                <a:close/>
                <a:moveTo>
                  <a:pt x="2121" y="5013"/>
                </a:moveTo>
                <a:lnTo>
                  <a:pt x="2122" y="5013"/>
                </a:lnTo>
                <a:cubicBezTo>
                  <a:pt x="2141" y="5002"/>
                  <a:pt x="2165" y="5009"/>
                  <a:pt x="2176" y="5028"/>
                </a:cubicBezTo>
                <a:cubicBezTo>
                  <a:pt x="2187" y="5048"/>
                  <a:pt x="2180" y="5072"/>
                  <a:pt x="2161" y="5083"/>
                </a:cubicBezTo>
                <a:lnTo>
                  <a:pt x="2161" y="5083"/>
                </a:lnTo>
                <a:cubicBezTo>
                  <a:pt x="2141" y="5094"/>
                  <a:pt x="2117" y="5087"/>
                  <a:pt x="2106" y="5068"/>
                </a:cubicBezTo>
                <a:cubicBezTo>
                  <a:pt x="2095" y="5048"/>
                  <a:pt x="2102" y="5024"/>
                  <a:pt x="2121" y="5013"/>
                </a:cubicBezTo>
                <a:close/>
                <a:moveTo>
                  <a:pt x="2261" y="4935"/>
                </a:moveTo>
                <a:lnTo>
                  <a:pt x="2261" y="4935"/>
                </a:lnTo>
                <a:cubicBezTo>
                  <a:pt x="2280" y="4924"/>
                  <a:pt x="2305" y="4931"/>
                  <a:pt x="2316" y="4950"/>
                </a:cubicBezTo>
                <a:cubicBezTo>
                  <a:pt x="2327" y="4970"/>
                  <a:pt x="2320" y="4994"/>
                  <a:pt x="2300" y="5005"/>
                </a:cubicBezTo>
                <a:lnTo>
                  <a:pt x="2300" y="5005"/>
                </a:lnTo>
                <a:cubicBezTo>
                  <a:pt x="2281" y="5016"/>
                  <a:pt x="2257" y="5009"/>
                  <a:pt x="2246" y="4990"/>
                </a:cubicBezTo>
                <a:cubicBezTo>
                  <a:pt x="2235" y="4970"/>
                  <a:pt x="2242" y="4946"/>
                  <a:pt x="2261" y="4935"/>
                </a:cubicBezTo>
                <a:close/>
                <a:moveTo>
                  <a:pt x="2401" y="4857"/>
                </a:moveTo>
                <a:lnTo>
                  <a:pt x="2401" y="4857"/>
                </a:lnTo>
                <a:cubicBezTo>
                  <a:pt x="2420" y="4846"/>
                  <a:pt x="2445" y="4853"/>
                  <a:pt x="2455" y="4872"/>
                </a:cubicBezTo>
                <a:cubicBezTo>
                  <a:pt x="2466" y="4891"/>
                  <a:pt x="2459" y="4916"/>
                  <a:pt x="2440" y="4927"/>
                </a:cubicBezTo>
                <a:lnTo>
                  <a:pt x="2440" y="4927"/>
                </a:lnTo>
                <a:cubicBezTo>
                  <a:pt x="2421" y="4938"/>
                  <a:pt x="2396" y="4931"/>
                  <a:pt x="2386" y="4911"/>
                </a:cubicBezTo>
                <a:cubicBezTo>
                  <a:pt x="2375" y="4892"/>
                  <a:pt x="2382" y="4868"/>
                  <a:pt x="2401" y="4857"/>
                </a:cubicBezTo>
                <a:close/>
                <a:moveTo>
                  <a:pt x="2541" y="4779"/>
                </a:moveTo>
                <a:lnTo>
                  <a:pt x="2541" y="4779"/>
                </a:lnTo>
                <a:cubicBezTo>
                  <a:pt x="2560" y="4768"/>
                  <a:pt x="2584" y="4775"/>
                  <a:pt x="2595" y="4794"/>
                </a:cubicBezTo>
                <a:cubicBezTo>
                  <a:pt x="2606" y="4813"/>
                  <a:pt x="2599" y="4838"/>
                  <a:pt x="2580" y="4848"/>
                </a:cubicBezTo>
                <a:lnTo>
                  <a:pt x="2580" y="4849"/>
                </a:lnTo>
                <a:cubicBezTo>
                  <a:pt x="2561" y="4859"/>
                  <a:pt x="2536" y="4853"/>
                  <a:pt x="2525" y="4833"/>
                </a:cubicBezTo>
                <a:cubicBezTo>
                  <a:pt x="2515" y="4814"/>
                  <a:pt x="2521" y="4790"/>
                  <a:pt x="2541" y="4779"/>
                </a:cubicBezTo>
                <a:close/>
                <a:moveTo>
                  <a:pt x="2680" y="4701"/>
                </a:moveTo>
                <a:lnTo>
                  <a:pt x="2680" y="4701"/>
                </a:lnTo>
                <a:cubicBezTo>
                  <a:pt x="2700" y="4690"/>
                  <a:pt x="2724" y="4697"/>
                  <a:pt x="2735" y="4716"/>
                </a:cubicBezTo>
                <a:cubicBezTo>
                  <a:pt x="2746" y="4735"/>
                  <a:pt x="2739" y="4759"/>
                  <a:pt x="2720" y="4770"/>
                </a:cubicBezTo>
                <a:lnTo>
                  <a:pt x="2720" y="4770"/>
                </a:lnTo>
                <a:cubicBezTo>
                  <a:pt x="2700" y="4781"/>
                  <a:pt x="2676" y="4774"/>
                  <a:pt x="2665" y="4755"/>
                </a:cubicBezTo>
                <a:cubicBezTo>
                  <a:pt x="2654" y="4736"/>
                  <a:pt x="2661" y="4711"/>
                  <a:pt x="2680" y="4701"/>
                </a:cubicBezTo>
                <a:close/>
                <a:moveTo>
                  <a:pt x="2820" y="4622"/>
                </a:moveTo>
                <a:lnTo>
                  <a:pt x="2820" y="4622"/>
                </a:lnTo>
                <a:cubicBezTo>
                  <a:pt x="2839" y="4612"/>
                  <a:pt x="2864" y="4618"/>
                  <a:pt x="2875" y="4638"/>
                </a:cubicBezTo>
                <a:cubicBezTo>
                  <a:pt x="2885" y="4657"/>
                  <a:pt x="2879" y="4681"/>
                  <a:pt x="2859" y="4692"/>
                </a:cubicBezTo>
                <a:lnTo>
                  <a:pt x="2859" y="4692"/>
                </a:lnTo>
                <a:cubicBezTo>
                  <a:pt x="2840" y="4703"/>
                  <a:pt x="2816" y="4696"/>
                  <a:pt x="2805" y="4677"/>
                </a:cubicBezTo>
                <a:cubicBezTo>
                  <a:pt x="2794" y="4658"/>
                  <a:pt x="2801" y="4633"/>
                  <a:pt x="2820" y="4622"/>
                </a:cubicBezTo>
                <a:close/>
                <a:moveTo>
                  <a:pt x="2960" y="4544"/>
                </a:moveTo>
                <a:lnTo>
                  <a:pt x="2960" y="4544"/>
                </a:lnTo>
                <a:cubicBezTo>
                  <a:pt x="2979" y="4533"/>
                  <a:pt x="3003" y="4540"/>
                  <a:pt x="3014" y="4560"/>
                </a:cubicBezTo>
                <a:cubicBezTo>
                  <a:pt x="3025" y="4579"/>
                  <a:pt x="3018" y="4603"/>
                  <a:pt x="2999" y="4614"/>
                </a:cubicBezTo>
                <a:lnTo>
                  <a:pt x="2999" y="4614"/>
                </a:lnTo>
                <a:cubicBezTo>
                  <a:pt x="2980" y="4625"/>
                  <a:pt x="2955" y="4618"/>
                  <a:pt x="2944" y="4599"/>
                </a:cubicBezTo>
                <a:cubicBezTo>
                  <a:pt x="2934" y="4580"/>
                  <a:pt x="2940" y="4555"/>
                  <a:pt x="2960" y="4544"/>
                </a:cubicBezTo>
                <a:close/>
                <a:moveTo>
                  <a:pt x="3099" y="4466"/>
                </a:moveTo>
                <a:lnTo>
                  <a:pt x="3099" y="4466"/>
                </a:lnTo>
                <a:cubicBezTo>
                  <a:pt x="3119" y="4455"/>
                  <a:pt x="3143" y="4462"/>
                  <a:pt x="3154" y="4481"/>
                </a:cubicBezTo>
                <a:cubicBezTo>
                  <a:pt x="3165" y="4501"/>
                  <a:pt x="3158" y="4525"/>
                  <a:pt x="3139" y="4536"/>
                </a:cubicBezTo>
                <a:lnTo>
                  <a:pt x="3139" y="4536"/>
                </a:lnTo>
                <a:cubicBezTo>
                  <a:pt x="3119" y="4547"/>
                  <a:pt x="3095" y="4540"/>
                  <a:pt x="3084" y="4521"/>
                </a:cubicBezTo>
                <a:cubicBezTo>
                  <a:pt x="3073" y="4501"/>
                  <a:pt x="3080" y="4477"/>
                  <a:pt x="3099" y="4466"/>
                </a:cubicBezTo>
                <a:close/>
                <a:moveTo>
                  <a:pt x="3239" y="4388"/>
                </a:moveTo>
                <a:lnTo>
                  <a:pt x="3239" y="4388"/>
                </a:lnTo>
                <a:cubicBezTo>
                  <a:pt x="3258" y="4377"/>
                  <a:pt x="3283" y="4384"/>
                  <a:pt x="3294" y="4403"/>
                </a:cubicBezTo>
                <a:cubicBezTo>
                  <a:pt x="3304" y="4422"/>
                  <a:pt x="3298" y="4447"/>
                  <a:pt x="3278" y="4458"/>
                </a:cubicBezTo>
                <a:lnTo>
                  <a:pt x="3278" y="4458"/>
                </a:lnTo>
                <a:cubicBezTo>
                  <a:pt x="3259" y="4469"/>
                  <a:pt x="3235" y="4462"/>
                  <a:pt x="3224" y="4443"/>
                </a:cubicBezTo>
                <a:cubicBezTo>
                  <a:pt x="3213" y="4423"/>
                  <a:pt x="3220" y="4399"/>
                  <a:pt x="3239" y="4388"/>
                </a:cubicBezTo>
                <a:close/>
                <a:moveTo>
                  <a:pt x="3379" y="4310"/>
                </a:moveTo>
                <a:lnTo>
                  <a:pt x="3379" y="4310"/>
                </a:lnTo>
                <a:cubicBezTo>
                  <a:pt x="3398" y="4299"/>
                  <a:pt x="3423" y="4306"/>
                  <a:pt x="3433" y="4325"/>
                </a:cubicBezTo>
                <a:cubicBezTo>
                  <a:pt x="3444" y="4344"/>
                  <a:pt x="3437" y="4369"/>
                  <a:pt x="3418" y="4380"/>
                </a:cubicBezTo>
                <a:lnTo>
                  <a:pt x="3418" y="4380"/>
                </a:lnTo>
                <a:cubicBezTo>
                  <a:pt x="3399" y="4390"/>
                  <a:pt x="3374" y="4384"/>
                  <a:pt x="3364" y="4364"/>
                </a:cubicBezTo>
                <a:cubicBezTo>
                  <a:pt x="3353" y="4345"/>
                  <a:pt x="3360" y="4321"/>
                  <a:pt x="3379" y="4310"/>
                </a:cubicBezTo>
                <a:close/>
                <a:moveTo>
                  <a:pt x="3519" y="4232"/>
                </a:moveTo>
                <a:lnTo>
                  <a:pt x="3519" y="4232"/>
                </a:lnTo>
                <a:cubicBezTo>
                  <a:pt x="3538" y="4221"/>
                  <a:pt x="3562" y="4228"/>
                  <a:pt x="3573" y="4247"/>
                </a:cubicBezTo>
                <a:cubicBezTo>
                  <a:pt x="3584" y="4266"/>
                  <a:pt x="3577" y="4291"/>
                  <a:pt x="3558" y="4301"/>
                </a:cubicBezTo>
                <a:lnTo>
                  <a:pt x="3558" y="4301"/>
                </a:lnTo>
                <a:cubicBezTo>
                  <a:pt x="3539" y="4312"/>
                  <a:pt x="3514" y="4305"/>
                  <a:pt x="3503" y="4286"/>
                </a:cubicBezTo>
                <a:cubicBezTo>
                  <a:pt x="3492" y="4267"/>
                  <a:pt x="3499" y="4243"/>
                  <a:pt x="3519" y="4232"/>
                </a:cubicBezTo>
                <a:close/>
                <a:moveTo>
                  <a:pt x="3658" y="4154"/>
                </a:moveTo>
                <a:lnTo>
                  <a:pt x="3658" y="4154"/>
                </a:lnTo>
                <a:cubicBezTo>
                  <a:pt x="3678" y="4143"/>
                  <a:pt x="3702" y="4150"/>
                  <a:pt x="3713" y="4169"/>
                </a:cubicBezTo>
                <a:cubicBezTo>
                  <a:pt x="3724" y="4188"/>
                  <a:pt x="3717" y="4212"/>
                  <a:pt x="3698" y="4223"/>
                </a:cubicBezTo>
                <a:lnTo>
                  <a:pt x="3697" y="4223"/>
                </a:lnTo>
                <a:cubicBezTo>
                  <a:pt x="3678" y="4234"/>
                  <a:pt x="3654" y="4227"/>
                  <a:pt x="3643" y="4208"/>
                </a:cubicBezTo>
                <a:cubicBezTo>
                  <a:pt x="3632" y="4189"/>
                  <a:pt x="3639" y="4164"/>
                  <a:pt x="3658" y="4154"/>
                </a:cubicBezTo>
                <a:close/>
                <a:moveTo>
                  <a:pt x="3798" y="4075"/>
                </a:moveTo>
                <a:lnTo>
                  <a:pt x="3798" y="4075"/>
                </a:lnTo>
                <a:cubicBezTo>
                  <a:pt x="3817" y="4065"/>
                  <a:pt x="3842" y="4071"/>
                  <a:pt x="3852" y="4091"/>
                </a:cubicBezTo>
                <a:cubicBezTo>
                  <a:pt x="3863" y="4110"/>
                  <a:pt x="3857" y="4134"/>
                  <a:pt x="3837" y="4145"/>
                </a:cubicBezTo>
                <a:lnTo>
                  <a:pt x="3837" y="4145"/>
                </a:lnTo>
                <a:cubicBezTo>
                  <a:pt x="3818" y="4156"/>
                  <a:pt x="3794" y="4149"/>
                  <a:pt x="3783" y="4130"/>
                </a:cubicBezTo>
                <a:cubicBezTo>
                  <a:pt x="3772" y="4111"/>
                  <a:pt x="3779" y="4086"/>
                  <a:pt x="3798" y="4075"/>
                </a:cubicBezTo>
                <a:close/>
                <a:moveTo>
                  <a:pt x="3938" y="3997"/>
                </a:moveTo>
                <a:lnTo>
                  <a:pt x="3938" y="3997"/>
                </a:lnTo>
                <a:cubicBezTo>
                  <a:pt x="3957" y="3986"/>
                  <a:pt x="3981" y="3993"/>
                  <a:pt x="3992" y="4012"/>
                </a:cubicBezTo>
                <a:cubicBezTo>
                  <a:pt x="4003" y="4032"/>
                  <a:pt x="3996" y="4056"/>
                  <a:pt x="3977" y="4067"/>
                </a:cubicBezTo>
                <a:lnTo>
                  <a:pt x="3977" y="4067"/>
                </a:lnTo>
                <a:cubicBezTo>
                  <a:pt x="3958" y="4078"/>
                  <a:pt x="3933" y="4071"/>
                  <a:pt x="3922" y="4052"/>
                </a:cubicBezTo>
                <a:cubicBezTo>
                  <a:pt x="3912" y="4032"/>
                  <a:pt x="3918" y="4008"/>
                  <a:pt x="3938" y="3997"/>
                </a:cubicBezTo>
                <a:close/>
                <a:moveTo>
                  <a:pt x="4077" y="3919"/>
                </a:moveTo>
                <a:lnTo>
                  <a:pt x="4077" y="3919"/>
                </a:lnTo>
                <a:cubicBezTo>
                  <a:pt x="4097" y="3908"/>
                  <a:pt x="4121" y="3915"/>
                  <a:pt x="4132" y="3934"/>
                </a:cubicBezTo>
                <a:cubicBezTo>
                  <a:pt x="4143" y="3953"/>
                  <a:pt x="4136" y="3978"/>
                  <a:pt x="4117" y="3989"/>
                </a:cubicBezTo>
                <a:lnTo>
                  <a:pt x="4117" y="3989"/>
                </a:lnTo>
                <a:lnTo>
                  <a:pt x="4117" y="3989"/>
                </a:lnTo>
                <a:cubicBezTo>
                  <a:pt x="4097" y="4000"/>
                  <a:pt x="4073" y="3993"/>
                  <a:pt x="4062" y="3974"/>
                </a:cubicBezTo>
                <a:cubicBezTo>
                  <a:pt x="4051" y="3954"/>
                  <a:pt x="4058" y="3930"/>
                  <a:pt x="4077" y="3919"/>
                </a:cubicBezTo>
                <a:close/>
                <a:moveTo>
                  <a:pt x="4217" y="3841"/>
                </a:moveTo>
                <a:lnTo>
                  <a:pt x="4217" y="3841"/>
                </a:lnTo>
                <a:cubicBezTo>
                  <a:pt x="4236" y="3830"/>
                  <a:pt x="4261" y="3837"/>
                  <a:pt x="4272" y="3856"/>
                </a:cubicBezTo>
                <a:cubicBezTo>
                  <a:pt x="4282" y="3875"/>
                  <a:pt x="4276" y="3900"/>
                  <a:pt x="4256" y="3911"/>
                </a:cubicBezTo>
                <a:lnTo>
                  <a:pt x="4256" y="3911"/>
                </a:lnTo>
                <a:lnTo>
                  <a:pt x="4256" y="3911"/>
                </a:lnTo>
                <a:cubicBezTo>
                  <a:pt x="4237" y="3921"/>
                  <a:pt x="4213" y="3915"/>
                  <a:pt x="4202" y="3895"/>
                </a:cubicBezTo>
                <a:cubicBezTo>
                  <a:pt x="4191" y="3876"/>
                  <a:pt x="4198" y="3852"/>
                  <a:pt x="4217" y="3841"/>
                </a:cubicBezTo>
                <a:close/>
                <a:moveTo>
                  <a:pt x="4357" y="3763"/>
                </a:moveTo>
                <a:lnTo>
                  <a:pt x="4357" y="3763"/>
                </a:lnTo>
                <a:cubicBezTo>
                  <a:pt x="4376" y="3752"/>
                  <a:pt x="4400" y="3759"/>
                  <a:pt x="4411" y="3778"/>
                </a:cubicBezTo>
                <a:cubicBezTo>
                  <a:pt x="4422" y="3797"/>
                  <a:pt x="4415" y="3822"/>
                  <a:pt x="4396" y="3832"/>
                </a:cubicBezTo>
                <a:lnTo>
                  <a:pt x="4396" y="3832"/>
                </a:lnTo>
                <a:lnTo>
                  <a:pt x="4396" y="3832"/>
                </a:lnTo>
                <a:cubicBezTo>
                  <a:pt x="4377" y="3843"/>
                  <a:pt x="4352" y="3837"/>
                  <a:pt x="4342" y="3817"/>
                </a:cubicBezTo>
                <a:cubicBezTo>
                  <a:pt x="4331" y="3798"/>
                  <a:pt x="4337" y="3774"/>
                  <a:pt x="4357" y="3763"/>
                </a:cubicBezTo>
                <a:close/>
                <a:moveTo>
                  <a:pt x="4496" y="3685"/>
                </a:moveTo>
                <a:lnTo>
                  <a:pt x="4497" y="3685"/>
                </a:lnTo>
                <a:cubicBezTo>
                  <a:pt x="4516" y="3674"/>
                  <a:pt x="4540" y="3681"/>
                  <a:pt x="4551" y="3700"/>
                </a:cubicBezTo>
                <a:cubicBezTo>
                  <a:pt x="4562" y="3719"/>
                  <a:pt x="4555" y="3743"/>
                  <a:pt x="4536" y="3754"/>
                </a:cubicBezTo>
                <a:lnTo>
                  <a:pt x="4536" y="3754"/>
                </a:lnTo>
                <a:lnTo>
                  <a:pt x="4536" y="3754"/>
                </a:lnTo>
                <a:cubicBezTo>
                  <a:pt x="4517" y="3765"/>
                  <a:pt x="4492" y="3758"/>
                  <a:pt x="4481" y="3739"/>
                </a:cubicBezTo>
                <a:cubicBezTo>
                  <a:pt x="4470" y="3720"/>
                  <a:pt x="4477" y="3696"/>
                  <a:pt x="4496" y="3685"/>
                </a:cubicBezTo>
                <a:close/>
                <a:moveTo>
                  <a:pt x="4636" y="3607"/>
                </a:moveTo>
                <a:lnTo>
                  <a:pt x="4636" y="3606"/>
                </a:lnTo>
                <a:cubicBezTo>
                  <a:pt x="4655" y="3596"/>
                  <a:pt x="4680" y="3602"/>
                  <a:pt x="4691" y="3622"/>
                </a:cubicBezTo>
                <a:cubicBezTo>
                  <a:pt x="4702" y="3641"/>
                  <a:pt x="4695" y="3665"/>
                  <a:pt x="4676" y="3676"/>
                </a:cubicBezTo>
                <a:lnTo>
                  <a:pt x="4676" y="3676"/>
                </a:lnTo>
                <a:lnTo>
                  <a:pt x="4675" y="3676"/>
                </a:lnTo>
                <a:cubicBezTo>
                  <a:pt x="4656" y="3687"/>
                  <a:pt x="4632" y="3680"/>
                  <a:pt x="4621" y="3661"/>
                </a:cubicBezTo>
                <a:cubicBezTo>
                  <a:pt x="4610" y="3642"/>
                  <a:pt x="4617" y="3617"/>
                  <a:pt x="4636" y="3607"/>
                </a:cubicBezTo>
                <a:close/>
                <a:moveTo>
                  <a:pt x="4776" y="3528"/>
                </a:moveTo>
                <a:lnTo>
                  <a:pt x="4776" y="3528"/>
                </a:lnTo>
                <a:cubicBezTo>
                  <a:pt x="4795" y="3517"/>
                  <a:pt x="4820" y="3524"/>
                  <a:pt x="4830" y="3543"/>
                </a:cubicBezTo>
                <a:cubicBezTo>
                  <a:pt x="4841" y="3563"/>
                  <a:pt x="4834" y="3587"/>
                  <a:pt x="4815" y="3598"/>
                </a:cubicBezTo>
                <a:lnTo>
                  <a:pt x="4815" y="3598"/>
                </a:lnTo>
                <a:lnTo>
                  <a:pt x="4815" y="3598"/>
                </a:lnTo>
                <a:cubicBezTo>
                  <a:pt x="4796" y="3609"/>
                  <a:pt x="4772" y="3602"/>
                  <a:pt x="4761" y="3583"/>
                </a:cubicBezTo>
                <a:cubicBezTo>
                  <a:pt x="4750" y="3564"/>
                  <a:pt x="4757" y="3539"/>
                  <a:pt x="4776" y="3528"/>
                </a:cubicBezTo>
                <a:close/>
                <a:moveTo>
                  <a:pt x="4916" y="3450"/>
                </a:moveTo>
                <a:lnTo>
                  <a:pt x="4916" y="3450"/>
                </a:lnTo>
                <a:cubicBezTo>
                  <a:pt x="4935" y="3439"/>
                  <a:pt x="4959" y="3446"/>
                  <a:pt x="4970" y="3465"/>
                </a:cubicBezTo>
                <a:cubicBezTo>
                  <a:pt x="4981" y="3485"/>
                  <a:pt x="4974" y="3509"/>
                  <a:pt x="4955" y="3520"/>
                </a:cubicBezTo>
                <a:lnTo>
                  <a:pt x="4955" y="3520"/>
                </a:lnTo>
                <a:lnTo>
                  <a:pt x="4955" y="3520"/>
                </a:lnTo>
                <a:cubicBezTo>
                  <a:pt x="4936" y="3531"/>
                  <a:pt x="4911" y="3524"/>
                  <a:pt x="4900" y="3505"/>
                </a:cubicBezTo>
                <a:cubicBezTo>
                  <a:pt x="4890" y="3485"/>
                  <a:pt x="4896" y="3461"/>
                  <a:pt x="4916" y="3450"/>
                </a:cubicBezTo>
                <a:close/>
                <a:moveTo>
                  <a:pt x="5055" y="3372"/>
                </a:moveTo>
                <a:lnTo>
                  <a:pt x="5055" y="3372"/>
                </a:lnTo>
                <a:cubicBezTo>
                  <a:pt x="5075" y="3361"/>
                  <a:pt x="5099" y="3368"/>
                  <a:pt x="5110" y="3387"/>
                </a:cubicBezTo>
                <a:cubicBezTo>
                  <a:pt x="5121" y="3406"/>
                  <a:pt x="5114" y="3431"/>
                  <a:pt x="5095" y="3442"/>
                </a:cubicBezTo>
                <a:lnTo>
                  <a:pt x="5095" y="3442"/>
                </a:lnTo>
                <a:lnTo>
                  <a:pt x="5095" y="3442"/>
                </a:lnTo>
                <a:cubicBezTo>
                  <a:pt x="5075" y="3453"/>
                  <a:pt x="5051" y="3446"/>
                  <a:pt x="5040" y="3427"/>
                </a:cubicBezTo>
                <a:cubicBezTo>
                  <a:pt x="5029" y="3407"/>
                  <a:pt x="5036" y="3383"/>
                  <a:pt x="5055" y="3372"/>
                </a:cubicBezTo>
                <a:close/>
                <a:moveTo>
                  <a:pt x="5195" y="3294"/>
                </a:moveTo>
                <a:lnTo>
                  <a:pt x="5195" y="3294"/>
                </a:lnTo>
                <a:cubicBezTo>
                  <a:pt x="5214" y="3283"/>
                  <a:pt x="5239" y="3290"/>
                  <a:pt x="5250" y="3309"/>
                </a:cubicBezTo>
                <a:cubicBezTo>
                  <a:pt x="5260" y="3328"/>
                  <a:pt x="5254" y="3353"/>
                  <a:pt x="5234" y="3364"/>
                </a:cubicBezTo>
                <a:lnTo>
                  <a:pt x="5234" y="3364"/>
                </a:lnTo>
                <a:lnTo>
                  <a:pt x="5234" y="3364"/>
                </a:lnTo>
                <a:cubicBezTo>
                  <a:pt x="5215" y="3374"/>
                  <a:pt x="5191" y="3368"/>
                  <a:pt x="5180" y="3348"/>
                </a:cubicBezTo>
                <a:cubicBezTo>
                  <a:pt x="5169" y="3329"/>
                  <a:pt x="5176" y="3305"/>
                  <a:pt x="5195" y="3294"/>
                </a:cubicBezTo>
                <a:close/>
                <a:moveTo>
                  <a:pt x="5335" y="3216"/>
                </a:moveTo>
                <a:lnTo>
                  <a:pt x="5335" y="3216"/>
                </a:lnTo>
                <a:cubicBezTo>
                  <a:pt x="5354" y="3205"/>
                  <a:pt x="5378" y="3212"/>
                  <a:pt x="5389" y="3231"/>
                </a:cubicBezTo>
                <a:cubicBezTo>
                  <a:pt x="5400" y="3250"/>
                  <a:pt x="5393" y="3274"/>
                  <a:pt x="5374" y="3285"/>
                </a:cubicBezTo>
                <a:lnTo>
                  <a:pt x="5374" y="3285"/>
                </a:lnTo>
                <a:lnTo>
                  <a:pt x="5374" y="3285"/>
                </a:lnTo>
                <a:cubicBezTo>
                  <a:pt x="5355" y="3296"/>
                  <a:pt x="5330" y="3289"/>
                  <a:pt x="5320" y="3270"/>
                </a:cubicBezTo>
                <a:cubicBezTo>
                  <a:pt x="5309" y="3251"/>
                  <a:pt x="5315" y="3227"/>
                  <a:pt x="5335" y="3216"/>
                </a:cubicBezTo>
                <a:close/>
                <a:moveTo>
                  <a:pt x="5474" y="3138"/>
                </a:moveTo>
                <a:lnTo>
                  <a:pt x="5474" y="3138"/>
                </a:lnTo>
                <a:cubicBezTo>
                  <a:pt x="5494" y="3127"/>
                  <a:pt x="5518" y="3133"/>
                  <a:pt x="5529" y="3153"/>
                </a:cubicBezTo>
                <a:cubicBezTo>
                  <a:pt x="5540" y="3172"/>
                  <a:pt x="5533" y="3196"/>
                  <a:pt x="5514" y="3207"/>
                </a:cubicBezTo>
                <a:lnTo>
                  <a:pt x="5514" y="3207"/>
                </a:lnTo>
                <a:lnTo>
                  <a:pt x="5514" y="3207"/>
                </a:lnTo>
                <a:cubicBezTo>
                  <a:pt x="5494" y="3218"/>
                  <a:pt x="5470" y="3211"/>
                  <a:pt x="5459" y="3192"/>
                </a:cubicBezTo>
                <a:cubicBezTo>
                  <a:pt x="5448" y="3173"/>
                  <a:pt x="5455" y="3148"/>
                  <a:pt x="5474" y="3138"/>
                </a:cubicBezTo>
                <a:close/>
                <a:moveTo>
                  <a:pt x="5614" y="3059"/>
                </a:moveTo>
                <a:lnTo>
                  <a:pt x="5614" y="3059"/>
                </a:lnTo>
                <a:cubicBezTo>
                  <a:pt x="5633" y="3049"/>
                  <a:pt x="5658" y="3055"/>
                  <a:pt x="5669" y="3075"/>
                </a:cubicBezTo>
                <a:cubicBezTo>
                  <a:pt x="5680" y="3094"/>
                  <a:pt x="5673" y="3118"/>
                  <a:pt x="5653" y="3129"/>
                </a:cubicBezTo>
                <a:lnTo>
                  <a:pt x="5653" y="3129"/>
                </a:lnTo>
                <a:lnTo>
                  <a:pt x="5653" y="3129"/>
                </a:lnTo>
                <a:cubicBezTo>
                  <a:pt x="5634" y="3140"/>
                  <a:pt x="5610" y="3133"/>
                  <a:pt x="5599" y="3114"/>
                </a:cubicBezTo>
                <a:cubicBezTo>
                  <a:pt x="5588" y="3095"/>
                  <a:pt x="5595" y="3070"/>
                  <a:pt x="5614" y="3059"/>
                </a:cubicBezTo>
                <a:close/>
                <a:moveTo>
                  <a:pt x="5754" y="2981"/>
                </a:moveTo>
                <a:lnTo>
                  <a:pt x="5754" y="2981"/>
                </a:lnTo>
                <a:cubicBezTo>
                  <a:pt x="5773" y="2970"/>
                  <a:pt x="5798" y="2977"/>
                  <a:pt x="5808" y="2996"/>
                </a:cubicBezTo>
                <a:cubicBezTo>
                  <a:pt x="5819" y="3016"/>
                  <a:pt x="5812" y="3040"/>
                  <a:pt x="5793" y="3051"/>
                </a:cubicBezTo>
                <a:lnTo>
                  <a:pt x="5793" y="3051"/>
                </a:lnTo>
                <a:lnTo>
                  <a:pt x="5793" y="3051"/>
                </a:lnTo>
                <a:cubicBezTo>
                  <a:pt x="5774" y="3062"/>
                  <a:pt x="5749" y="3055"/>
                  <a:pt x="5739" y="3036"/>
                </a:cubicBezTo>
                <a:cubicBezTo>
                  <a:pt x="5728" y="3017"/>
                  <a:pt x="5735" y="2992"/>
                  <a:pt x="5754" y="2981"/>
                </a:cubicBezTo>
                <a:close/>
                <a:moveTo>
                  <a:pt x="5894" y="2903"/>
                </a:moveTo>
                <a:lnTo>
                  <a:pt x="5894" y="2903"/>
                </a:lnTo>
                <a:cubicBezTo>
                  <a:pt x="5913" y="2892"/>
                  <a:pt x="5937" y="2899"/>
                  <a:pt x="5948" y="2918"/>
                </a:cubicBezTo>
                <a:cubicBezTo>
                  <a:pt x="5959" y="2937"/>
                  <a:pt x="5952" y="2962"/>
                  <a:pt x="5933" y="2973"/>
                </a:cubicBezTo>
                <a:lnTo>
                  <a:pt x="5933" y="2973"/>
                </a:lnTo>
                <a:lnTo>
                  <a:pt x="5933" y="2973"/>
                </a:lnTo>
                <a:cubicBezTo>
                  <a:pt x="5914" y="2984"/>
                  <a:pt x="5889" y="2977"/>
                  <a:pt x="5878" y="2958"/>
                </a:cubicBezTo>
                <a:cubicBezTo>
                  <a:pt x="5867" y="2938"/>
                  <a:pt x="5874" y="2914"/>
                  <a:pt x="5894" y="2903"/>
                </a:cubicBezTo>
                <a:close/>
                <a:moveTo>
                  <a:pt x="6033" y="2825"/>
                </a:moveTo>
                <a:lnTo>
                  <a:pt x="6033" y="2825"/>
                </a:lnTo>
                <a:cubicBezTo>
                  <a:pt x="6053" y="2814"/>
                  <a:pt x="6077" y="2821"/>
                  <a:pt x="6088" y="2840"/>
                </a:cubicBezTo>
                <a:cubicBezTo>
                  <a:pt x="6099" y="2859"/>
                  <a:pt x="6092" y="2884"/>
                  <a:pt x="6073" y="2895"/>
                </a:cubicBezTo>
                <a:lnTo>
                  <a:pt x="6073" y="2895"/>
                </a:lnTo>
                <a:lnTo>
                  <a:pt x="6073" y="2895"/>
                </a:lnTo>
                <a:cubicBezTo>
                  <a:pt x="6053" y="2905"/>
                  <a:pt x="6029" y="2899"/>
                  <a:pt x="6018" y="2879"/>
                </a:cubicBezTo>
                <a:cubicBezTo>
                  <a:pt x="6007" y="2860"/>
                  <a:pt x="6014" y="2836"/>
                  <a:pt x="6033" y="2825"/>
                </a:cubicBezTo>
                <a:close/>
                <a:moveTo>
                  <a:pt x="6173" y="2747"/>
                </a:moveTo>
                <a:lnTo>
                  <a:pt x="6173" y="2747"/>
                </a:lnTo>
                <a:cubicBezTo>
                  <a:pt x="6192" y="2736"/>
                  <a:pt x="6217" y="2743"/>
                  <a:pt x="6227" y="2762"/>
                </a:cubicBezTo>
                <a:cubicBezTo>
                  <a:pt x="6238" y="2781"/>
                  <a:pt x="6232" y="2806"/>
                  <a:pt x="6212" y="2816"/>
                </a:cubicBezTo>
                <a:lnTo>
                  <a:pt x="6212" y="2816"/>
                </a:lnTo>
                <a:lnTo>
                  <a:pt x="6212" y="2816"/>
                </a:lnTo>
                <a:cubicBezTo>
                  <a:pt x="6193" y="2827"/>
                  <a:pt x="6169" y="2821"/>
                  <a:pt x="6158" y="2801"/>
                </a:cubicBezTo>
                <a:cubicBezTo>
                  <a:pt x="6147" y="2782"/>
                  <a:pt x="6154" y="2758"/>
                  <a:pt x="6173" y="2747"/>
                </a:cubicBezTo>
                <a:close/>
                <a:moveTo>
                  <a:pt x="6313" y="2669"/>
                </a:moveTo>
                <a:lnTo>
                  <a:pt x="6313" y="2669"/>
                </a:lnTo>
                <a:cubicBezTo>
                  <a:pt x="6332" y="2658"/>
                  <a:pt x="6356" y="2665"/>
                  <a:pt x="6367" y="2684"/>
                </a:cubicBezTo>
                <a:cubicBezTo>
                  <a:pt x="6378" y="2703"/>
                  <a:pt x="6371" y="2727"/>
                  <a:pt x="6352" y="2738"/>
                </a:cubicBezTo>
                <a:lnTo>
                  <a:pt x="6352" y="2738"/>
                </a:lnTo>
                <a:lnTo>
                  <a:pt x="6352" y="2738"/>
                </a:lnTo>
                <a:cubicBezTo>
                  <a:pt x="6333" y="2749"/>
                  <a:pt x="6308" y="2742"/>
                  <a:pt x="6297" y="2723"/>
                </a:cubicBezTo>
                <a:cubicBezTo>
                  <a:pt x="6287" y="2704"/>
                  <a:pt x="6293" y="2679"/>
                  <a:pt x="6313" y="2669"/>
                </a:cubicBezTo>
                <a:close/>
                <a:moveTo>
                  <a:pt x="6452" y="2590"/>
                </a:moveTo>
                <a:lnTo>
                  <a:pt x="6452" y="2590"/>
                </a:lnTo>
                <a:cubicBezTo>
                  <a:pt x="6472" y="2580"/>
                  <a:pt x="6496" y="2586"/>
                  <a:pt x="6507" y="2606"/>
                </a:cubicBezTo>
                <a:cubicBezTo>
                  <a:pt x="6518" y="2625"/>
                  <a:pt x="6511" y="2649"/>
                  <a:pt x="6492" y="2660"/>
                </a:cubicBezTo>
                <a:lnTo>
                  <a:pt x="6492" y="2660"/>
                </a:lnTo>
                <a:lnTo>
                  <a:pt x="6492" y="2660"/>
                </a:lnTo>
                <a:cubicBezTo>
                  <a:pt x="6472" y="2671"/>
                  <a:pt x="6448" y="2664"/>
                  <a:pt x="6437" y="2645"/>
                </a:cubicBezTo>
                <a:cubicBezTo>
                  <a:pt x="6426" y="2626"/>
                  <a:pt x="6433" y="2601"/>
                  <a:pt x="6452" y="2590"/>
                </a:cubicBezTo>
                <a:close/>
                <a:moveTo>
                  <a:pt x="6592" y="2512"/>
                </a:moveTo>
                <a:lnTo>
                  <a:pt x="6592" y="2512"/>
                </a:lnTo>
                <a:cubicBezTo>
                  <a:pt x="6611" y="2501"/>
                  <a:pt x="6636" y="2508"/>
                  <a:pt x="6647" y="2527"/>
                </a:cubicBezTo>
                <a:cubicBezTo>
                  <a:pt x="6657" y="2547"/>
                  <a:pt x="6651" y="2571"/>
                  <a:pt x="6631" y="2582"/>
                </a:cubicBezTo>
                <a:lnTo>
                  <a:pt x="6631" y="2582"/>
                </a:lnTo>
                <a:lnTo>
                  <a:pt x="6631" y="2582"/>
                </a:lnTo>
                <a:cubicBezTo>
                  <a:pt x="6612" y="2593"/>
                  <a:pt x="6588" y="2586"/>
                  <a:pt x="6577" y="2567"/>
                </a:cubicBezTo>
                <a:cubicBezTo>
                  <a:pt x="6566" y="2548"/>
                  <a:pt x="6573" y="2523"/>
                  <a:pt x="6592" y="2512"/>
                </a:cubicBezTo>
                <a:close/>
                <a:moveTo>
                  <a:pt x="6732" y="2434"/>
                </a:moveTo>
                <a:lnTo>
                  <a:pt x="6732" y="2434"/>
                </a:lnTo>
                <a:cubicBezTo>
                  <a:pt x="6751" y="2423"/>
                  <a:pt x="6775" y="2430"/>
                  <a:pt x="6786" y="2449"/>
                </a:cubicBezTo>
                <a:cubicBezTo>
                  <a:pt x="6797" y="2469"/>
                  <a:pt x="6790" y="2493"/>
                  <a:pt x="6771" y="2504"/>
                </a:cubicBezTo>
                <a:lnTo>
                  <a:pt x="6771" y="2504"/>
                </a:lnTo>
                <a:lnTo>
                  <a:pt x="6771" y="2504"/>
                </a:lnTo>
                <a:cubicBezTo>
                  <a:pt x="6752" y="2515"/>
                  <a:pt x="6727" y="2508"/>
                  <a:pt x="6717" y="2489"/>
                </a:cubicBezTo>
                <a:cubicBezTo>
                  <a:pt x="6706" y="2469"/>
                  <a:pt x="6713" y="2445"/>
                  <a:pt x="6732" y="2434"/>
                </a:cubicBezTo>
                <a:close/>
                <a:moveTo>
                  <a:pt x="6871" y="2356"/>
                </a:moveTo>
                <a:lnTo>
                  <a:pt x="6872" y="2356"/>
                </a:lnTo>
                <a:cubicBezTo>
                  <a:pt x="6891" y="2345"/>
                  <a:pt x="6915" y="2352"/>
                  <a:pt x="6926" y="2371"/>
                </a:cubicBezTo>
                <a:cubicBezTo>
                  <a:pt x="6937" y="2390"/>
                  <a:pt x="6930" y="2415"/>
                  <a:pt x="6911" y="2426"/>
                </a:cubicBezTo>
                <a:lnTo>
                  <a:pt x="6911" y="2426"/>
                </a:lnTo>
                <a:lnTo>
                  <a:pt x="6911" y="2426"/>
                </a:lnTo>
                <a:cubicBezTo>
                  <a:pt x="6892" y="2437"/>
                  <a:pt x="6867" y="2430"/>
                  <a:pt x="6856" y="2411"/>
                </a:cubicBezTo>
                <a:cubicBezTo>
                  <a:pt x="6845" y="2391"/>
                  <a:pt x="6852" y="2367"/>
                  <a:pt x="6871" y="2356"/>
                </a:cubicBezTo>
                <a:close/>
                <a:moveTo>
                  <a:pt x="7011" y="2278"/>
                </a:moveTo>
                <a:lnTo>
                  <a:pt x="7011" y="2278"/>
                </a:lnTo>
                <a:cubicBezTo>
                  <a:pt x="7030" y="2267"/>
                  <a:pt x="7055" y="2274"/>
                  <a:pt x="7066" y="2293"/>
                </a:cubicBezTo>
                <a:cubicBezTo>
                  <a:pt x="7077" y="2312"/>
                  <a:pt x="7070" y="2337"/>
                  <a:pt x="7051" y="2347"/>
                </a:cubicBezTo>
                <a:lnTo>
                  <a:pt x="7051" y="2347"/>
                </a:lnTo>
                <a:lnTo>
                  <a:pt x="7050" y="2348"/>
                </a:lnTo>
                <a:cubicBezTo>
                  <a:pt x="7031" y="2358"/>
                  <a:pt x="7007" y="2352"/>
                  <a:pt x="6996" y="2332"/>
                </a:cubicBezTo>
                <a:cubicBezTo>
                  <a:pt x="6985" y="2313"/>
                  <a:pt x="6992" y="2289"/>
                  <a:pt x="7011" y="2278"/>
                </a:cubicBezTo>
                <a:close/>
                <a:moveTo>
                  <a:pt x="7151" y="2200"/>
                </a:moveTo>
                <a:lnTo>
                  <a:pt x="7151" y="2200"/>
                </a:lnTo>
                <a:cubicBezTo>
                  <a:pt x="7170" y="2189"/>
                  <a:pt x="7195" y="2196"/>
                  <a:pt x="7205" y="2215"/>
                </a:cubicBezTo>
                <a:cubicBezTo>
                  <a:pt x="7216" y="2234"/>
                  <a:pt x="7210" y="2258"/>
                  <a:pt x="7190" y="2269"/>
                </a:cubicBezTo>
                <a:lnTo>
                  <a:pt x="7190" y="2269"/>
                </a:lnTo>
                <a:lnTo>
                  <a:pt x="7190" y="2269"/>
                </a:lnTo>
                <a:cubicBezTo>
                  <a:pt x="7171" y="2280"/>
                  <a:pt x="7147" y="2273"/>
                  <a:pt x="7136" y="2254"/>
                </a:cubicBezTo>
                <a:cubicBezTo>
                  <a:pt x="7125" y="2235"/>
                  <a:pt x="7132" y="2211"/>
                  <a:pt x="7151" y="2200"/>
                </a:cubicBezTo>
                <a:close/>
                <a:moveTo>
                  <a:pt x="7291" y="2122"/>
                </a:moveTo>
                <a:lnTo>
                  <a:pt x="7291" y="2122"/>
                </a:lnTo>
                <a:cubicBezTo>
                  <a:pt x="7310" y="2111"/>
                  <a:pt x="7334" y="2117"/>
                  <a:pt x="7345" y="2137"/>
                </a:cubicBezTo>
                <a:cubicBezTo>
                  <a:pt x="7356" y="2156"/>
                  <a:pt x="7349" y="2180"/>
                  <a:pt x="7330" y="2191"/>
                </a:cubicBezTo>
                <a:lnTo>
                  <a:pt x="7330" y="2191"/>
                </a:lnTo>
                <a:lnTo>
                  <a:pt x="7330" y="2191"/>
                </a:lnTo>
                <a:cubicBezTo>
                  <a:pt x="7311" y="2202"/>
                  <a:pt x="7286" y="2195"/>
                  <a:pt x="7275" y="2176"/>
                </a:cubicBezTo>
                <a:cubicBezTo>
                  <a:pt x="7265" y="2157"/>
                  <a:pt x="7271" y="2132"/>
                  <a:pt x="7291" y="2122"/>
                </a:cubicBezTo>
                <a:close/>
                <a:moveTo>
                  <a:pt x="7430" y="2043"/>
                </a:moveTo>
                <a:lnTo>
                  <a:pt x="7430" y="2043"/>
                </a:lnTo>
                <a:cubicBezTo>
                  <a:pt x="7450" y="2032"/>
                  <a:pt x="7474" y="2039"/>
                  <a:pt x="7485" y="2059"/>
                </a:cubicBezTo>
                <a:cubicBezTo>
                  <a:pt x="7496" y="2078"/>
                  <a:pt x="7489" y="2102"/>
                  <a:pt x="7470" y="2113"/>
                </a:cubicBezTo>
                <a:lnTo>
                  <a:pt x="7470" y="2113"/>
                </a:lnTo>
                <a:lnTo>
                  <a:pt x="7470" y="2113"/>
                </a:lnTo>
                <a:cubicBezTo>
                  <a:pt x="7450" y="2124"/>
                  <a:pt x="7426" y="2117"/>
                  <a:pt x="7415" y="2098"/>
                </a:cubicBezTo>
                <a:cubicBezTo>
                  <a:pt x="7404" y="2079"/>
                  <a:pt x="7411" y="2054"/>
                  <a:pt x="7430" y="2043"/>
                </a:cubicBezTo>
                <a:close/>
                <a:moveTo>
                  <a:pt x="7570" y="1965"/>
                </a:moveTo>
                <a:lnTo>
                  <a:pt x="7570" y="1965"/>
                </a:lnTo>
                <a:cubicBezTo>
                  <a:pt x="7589" y="1954"/>
                  <a:pt x="7614" y="1961"/>
                  <a:pt x="7625" y="1980"/>
                </a:cubicBezTo>
                <a:cubicBezTo>
                  <a:pt x="7635" y="2000"/>
                  <a:pt x="7629" y="2024"/>
                  <a:pt x="7609" y="2035"/>
                </a:cubicBezTo>
                <a:lnTo>
                  <a:pt x="7609" y="2035"/>
                </a:lnTo>
                <a:cubicBezTo>
                  <a:pt x="7590" y="2046"/>
                  <a:pt x="7566" y="2039"/>
                  <a:pt x="7555" y="2020"/>
                </a:cubicBezTo>
                <a:cubicBezTo>
                  <a:pt x="7544" y="2000"/>
                  <a:pt x="7551" y="1976"/>
                  <a:pt x="7570" y="1965"/>
                </a:cubicBezTo>
                <a:close/>
                <a:moveTo>
                  <a:pt x="7710" y="1887"/>
                </a:moveTo>
                <a:lnTo>
                  <a:pt x="7710" y="1887"/>
                </a:lnTo>
                <a:cubicBezTo>
                  <a:pt x="7729" y="1876"/>
                  <a:pt x="7753" y="1883"/>
                  <a:pt x="7764" y="1902"/>
                </a:cubicBezTo>
                <a:cubicBezTo>
                  <a:pt x="7775" y="1922"/>
                  <a:pt x="7768" y="1946"/>
                  <a:pt x="7749" y="1957"/>
                </a:cubicBezTo>
                <a:lnTo>
                  <a:pt x="7749" y="1957"/>
                </a:lnTo>
                <a:cubicBezTo>
                  <a:pt x="7730" y="1968"/>
                  <a:pt x="7705" y="1961"/>
                  <a:pt x="7695" y="1942"/>
                </a:cubicBezTo>
                <a:cubicBezTo>
                  <a:pt x="7684" y="1922"/>
                  <a:pt x="7690" y="1898"/>
                  <a:pt x="7710" y="1887"/>
                </a:cubicBezTo>
                <a:close/>
                <a:moveTo>
                  <a:pt x="7849" y="1809"/>
                </a:moveTo>
                <a:lnTo>
                  <a:pt x="7850" y="1809"/>
                </a:lnTo>
                <a:cubicBezTo>
                  <a:pt x="7869" y="1798"/>
                  <a:pt x="7893" y="1805"/>
                  <a:pt x="7904" y="1824"/>
                </a:cubicBezTo>
                <a:cubicBezTo>
                  <a:pt x="7915" y="1843"/>
                  <a:pt x="7908" y="1868"/>
                  <a:pt x="7889" y="1879"/>
                </a:cubicBezTo>
                <a:lnTo>
                  <a:pt x="7889" y="1879"/>
                </a:lnTo>
                <a:cubicBezTo>
                  <a:pt x="7869" y="1889"/>
                  <a:pt x="7845" y="1883"/>
                  <a:pt x="7834" y="1863"/>
                </a:cubicBezTo>
                <a:cubicBezTo>
                  <a:pt x="7823" y="1844"/>
                  <a:pt x="7830" y="1820"/>
                  <a:pt x="7849" y="1809"/>
                </a:cubicBezTo>
                <a:close/>
                <a:moveTo>
                  <a:pt x="7989" y="1731"/>
                </a:moveTo>
                <a:lnTo>
                  <a:pt x="7989" y="1731"/>
                </a:lnTo>
                <a:cubicBezTo>
                  <a:pt x="8008" y="1720"/>
                  <a:pt x="8033" y="1727"/>
                  <a:pt x="8044" y="1746"/>
                </a:cubicBezTo>
                <a:cubicBezTo>
                  <a:pt x="8055" y="1765"/>
                  <a:pt x="8048" y="1789"/>
                  <a:pt x="8029" y="1800"/>
                </a:cubicBezTo>
                <a:lnTo>
                  <a:pt x="8029" y="1800"/>
                </a:lnTo>
                <a:cubicBezTo>
                  <a:pt x="8009" y="1811"/>
                  <a:pt x="7985" y="1805"/>
                  <a:pt x="7974" y="1785"/>
                </a:cubicBezTo>
                <a:cubicBezTo>
                  <a:pt x="7963" y="1766"/>
                  <a:pt x="7970" y="1742"/>
                  <a:pt x="7989" y="1731"/>
                </a:cubicBezTo>
                <a:close/>
                <a:moveTo>
                  <a:pt x="8129" y="1653"/>
                </a:moveTo>
                <a:lnTo>
                  <a:pt x="8129" y="1653"/>
                </a:lnTo>
                <a:cubicBezTo>
                  <a:pt x="8148" y="1642"/>
                  <a:pt x="8172" y="1648"/>
                  <a:pt x="8183" y="1668"/>
                </a:cubicBezTo>
                <a:cubicBezTo>
                  <a:pt x="8194" y="1687"/>
                  <a:pt x="8188" y="1711"/>
                  <a:pt x="8168" y="1722"/>
                </a:cubicBezTo>
                <a:lnTo>
                  <a:pt x="8168" y="1722"/>
                </a:lnTo>
                <a:cubicBezTo>
                  <a:pt x="8149" y="1733"/>
                  <a:pt x="8125" y="1726"/>
                  <a:pt x="8114" y="1707"/>
                </a:cubicBezTo>
                <a:cubicBezTo>
                  <a:pt x="8103" y="1688"/>
                  <a:pt x="8110" y="1664"/>
                  <a:pt x="8129" y="1653"/>
                </a:cubicBezTo>
                <a:close/>
                <a:moveTo>
                  <a:pt x="8268" y="1574"/>
                </a:moveTo>
                <a:lnTo>
                  <a:pt x="8269" y="1574"/>
                </a:lnTo>
                <a:cubicBezTo>
                  <a:pt x="8288" y="1564"/>
                  <a:pt x="8312" y="1570"/>
                  <a:pt x="8323" y="1590"/>
                </a:cubicBezTo>
                <a:cubicBezTo>
                  <a:pt x="8334" y="1609"/>
                  <a:pt x="8327" y="1633"/>
                  <a:pt x="8308" y="1644"/>
                </a:cubicBezTo>
                <a:lnTo>
                  <a:pt x="8308" y="1644"/>
                </a:lnTo>
                <a:cubicBezTo>
                  <a:pt x="8289" y="1655"/>
                  <a:pt x="8264" y="1648"/>
                  <a:pt x="8253" y="1629"/>
                </a:cubicBezTo>
                <a:cubicBezTo>
                  <a:pt x="8243" y="1610"/>
                  <a:pt x="8249" y="1585"/>
                  <a:pt x="8268" y="1574"/>
                </a:cubicBezTo>
                <a:close/>
                <a:moveTo>
                  <a:pt x="8408" y="1496"/>
                </a:moveTo>
                <a:lnTo>
                  <a:pt x="8408" y="1496"/>
                </a:lnTo>
                <a:cubicBezTo>
                  <a:pt x="8427" y="1485"/>
                  <a:pt x="8452" y="1492"/>
                  <a:pt x="8463" y="1511"/>
                </a:cubicBezTo>
                <a:cubicBezTo>
                  <a:pt x="8474" y="1531"/>
                  <a:pt x="8467" y="1555"/>
                  <a:pt x="8448" y="1566"/>
                </a:cubicBezTo>
                <a:lnTo>
                  <a:pt x="8448" y="1566"/>
                </a:lnTo>
                <a:cubicBezTo>
                  <a:pt x="8428" y="1577"/>
                  <a:pt x="8404" y="1570"/>
                  <a:pt x="8393" y="1551"/>
                </a:cubicBezTo>
                <a:cubicBezTo>
                  <a:pt x="8382" y="1532"/>
                  <a:pt x="8389" y="1507"/>
                  <a:pt x="8408" y="1496"/>
                </a:cubicBezTo>
                <a:close/>
                <a:moveTo>
                  <a:pt x="8548" y="1418"/>
                </a:moveTo>
                <a:lnTo>
                  <a:pt x="8548" y="1418"/>
                </a:lnTo>
                <a:cubicBezTo>
                  <a:pt x="8567" y="1407"/>
                  <a:pt x="8592" y="1414"/>
                  <a:pt x="8602" y="1433"/>
                </a:cubicBezTo>
                <a:cubicBezTo>
                  <a:pt x="8613" y="1452"/>
                  <a:pt x="8607" y="1477"/>
                  <a:pt x="8587" y="1488"/>
                </a:cubicBezTo>
                <a:lnTo>
                  <a:pt x="8587" y="1488"/>
                </a:lnTo>
                <a:cubicBezTo>
                  <a:pt x="8568" y="1499"/>
                  <a:pt x="8544" y="1492"/>
                  <a:pt x="8533" y="1473"/>
                </a:cubicBezTo>
                <a:cubicBezTo>
                  <a:pt x="8522" y="1453"/>
                  <a:pt x="8529" y="1429"/>
                  <a:pt x="8548" y="1418"/>
                </a:cubicBezTo>
                <a:close/>
                <a:moveTo>
                  <a:pt x="8688" y="1340"/>
                </a:moveTo>
                <a:lnTo>
                  <a:pt x="8688" y="1340"/>
                </a:lnTo>
                <a:cubicBezTo>
                  <a:pt x="8707" y="1329"/>
                  <a:pt x="8731" y="1336"/>
                  <a:pt x="8742" y="1355"/>
                </a:cubicBezTo>
                <a:cubicBezTo>
                  <a:pt x="8753" y="1374"/>
                  <a:pt x="8746" y="1399"/>
                  <a:pt x="8727" y="1410"/>
                </a:cubicBezTo>
                <a:lnTo>
                  <a:pt x="8727" y="1410"/>
                </a:lnTo>
                <a:cubicBezTo>
                  <a:pt x="8708" y="1421"/>
                  <a:pt x="8683" y="1414"/>
                  <a:pt x="8673" y="1395"/>
                </a:cubicBezTo>
                <a:cubicBezTo>
                  <a:pt x="8662" y="1375"/>
                  <a:pt x="8668" y="1351"/>
                  <a:pt x="8688" y="1340"/>
                </a:cubicBezTo>
                <a:close/>
                <a:moveTo>
                  <a:pt x="8827" y="1262"/>
                </a:moveTo>
                <a:lnTo>
                  <a:pt x="8827" y="1262"/>
                </a:lnTo>
                <a:cubicBezTo>
                  <a:pt x="8847" y="1251"/>
                  <a:pt x="8871" y="1258"/>
                  <a:pt x="8882" y="1277"/>
                </a:cubicBezTo>
                <a:cubicBezTo>
                  <a:pt x="8893" y="1296"/>
                  <a:pt x="8886" y="1321"/>
                  <a:pt x="8867" y="1331"/>
                </a:cubicBezTo>
                <a:lnTo>
                  <a:pt x="8867" y="1331"/>
                </a:lnTo>
                <a:cubicBezTo>
                  <a:pt x="8848" y="1342"/>
                  <a:pt x="8823" y="1336"/>
                  <a:pt x="8812" y="1316"/>
                </a:cubicBezTo>
                <a:cubicBezTo>
                  <a:pt x="8801" y="1297"/>
                  <a:pt x="8808" y="1273"/>
                  <a:pt x="8827" y="1262"/>
                </a:cubicBezTo>
                <a:close/>
                <a:moveTo>
                  <a:pt x="8967" y="1184"/>
                </a:moveTo>
                <a:lnTo>
                  <a:pt x="8967" y="1184"/>
                </a:lnTo>
                <a:cubicBezTo>
                  <a:pt x="8986" y="1173"/>
                  <a:pt x="9011" y="1180"/>
                  <a:pt x="9022" y="1199"/>
                </a:cubicBezTo>
                <a:cubicBezTo>
                  <a:pt x="9032" y="1218"/>
                  <a:pt x="9026" y="1242"/>
                  <a:pt x="9007" y="1253"/>
                </a:cubicBezTo>
                <a:lnTo>
                  <a:pt x="9006" y="1253"/>
                </a:lnTo>
                <a:cubicBezTo>
                  <a:pt x="8987" y="1264"/>
                  <a:pt x="8963" y="1257"/>
                  <a:pt x="8952" y="1238"/>
                </a:cubicBezTo>
                <a:cubicBezTo>
                  <a:pt x="8941" y="1219"/>
                  <a:pt x="8948" y="1195"/>
                  <a:pt x="8967" y="1184"/>
                </a:cubicBezTo>
                <a:close/>
                <a:moveTo>
                  <a:pt x="9107" y="1106"/>
                </a:moveTo>
                <a:lnTo>
                  <a:pt x="9107" y="1106"/>
                </a:lnTo>
                <a:cubicBezTo>
                  <a:pt x="9126" y="1095"/>
                  <a:pt x="9150" y="1101"/>
                  <a:pt x="9161" y="1121"/>
                </a:cubicBezTo>
                <a:cubicBezTo>
                  <a:pt x="9172" y="1140"/>
                  <a:pt x="9165" y="1164"/>
                  <a:pt x="9146" y="1175"/>
                </a:cubicBezTo>
                <a:lnTo>
                  <a:pt x="9146" y="1175"/>
                </a:lnTo>
                <a:cubicBezTo>
                  <a:pt x="9127" y="1186"/>
                  <a:pt x="9103" y="1179"/>
                  <a:pt x="9092" y="1160"/>
                </a:cubicBezTo>
                <a:cubicBezTo>
                  <a:pt x="9081" y="1141"/>
                  <a:pt x="9088" y="1116"/>
                  <a:pt x="9107" y="1106"/>
                </a:cubicBezTo>
                <a:close/>
                <a:moveTo>
                  <a:pt x="9246" y="1027"/>
                </a:moveTo>
                <a:lnTo>
                  <a:pt x="9246" y="1027"/>
                </a:lnTo>
                <a:cubicBezTo>
                  <a:pt x="9266" y="1016"/>
                  <a:pt x="9290" y="1023"/>
                  <a:pt x="9301" y="1042"/>
                </a:cubicBezTo>
                <a:cubicBezTo>
                  <a:pt x="9312" y="1062"/>
                  <a:pt x="9305" y="1086"/>
                  <a:pt x="9286" y="1097"/>
                </a:cubicBezTo>
                <a:lnTo>
                  <a:pt x="9286" y="1097"/>
                </a:lnTo>
                <a:cubicBezTo>
                  <a:pt x="9267" y="1108"/>
                  <a:pt x="9242" y="1101"/>
                  <a:pt x="9231" y="1082"/>
                </a:cubicBezTo>
                <a:cubicBezTo>
                  <a:pt x="9220" y="1063"/>
                  <a:pt x="9227" y="1038"/>
                  <a:pt x="9246" y="1027"/>
                </a:cubicBezTo>
                <a:close/>
                <a:moveTo>
                  <a:pt x="9386" y="949"/>
                </a:moveTo>
                <a:lnTo>
                  <a:pt x="9386" y="949"/>
                </a:lnTo>
                <a:cubicBezTo>
                  <a:pt x="9405" y="938"/>
                  <a:pt x="9430" y="945"/>
                  <a:pt x="9441" y="964"/>
                </a:cubicBezTo>
                <a:cubicBezTo>
                  <a:pt x="9452" y="984"/>
                  <a:pt x="9445" y="1008"/>
                  <a:pt x="9426" y="1019"/>
                </a:cubicBezTo>
                <a:lnTo>
                  <a:pt x="9426" y="1019"/>
                </a:lnTo>
                <a:cubicBezTo>
                  <a:pt x="9406" y="1030"/>
                  <a:pt x="9382" y="1023"/>
                  <a:pt x="9371" y="1004"/>
                </a:cubicBezTo>
                <a:cubicBezTo>
                  <a:pt x="9360" y="985"/>
                  <a:pt x="9367" y="960"/>
                  <a:pt x="9386" y="949"/>
                </a:cubicBezTo>
                <a:close/>
                <a:moveTo>
                  <a:pt x="9526" y="871"/>
                </a:moveTo>
                <a:lnTo>
                  <a:pt x="9526" y="871"/>
                </a:lnTo>
                <a:cubicBezTo>
                  <a:pt x="9545" y="860"/>
                  <a:pt x="9570" y="867"/>
                  <a:pt x="9580" y="886"/>
                </a:cubicBezTo>
                <a:cubicBezTo>
                  <a:pt x="9591" y="905"/>
                  <a:pt x="9585" y="930"/>
                  <a:pt x="9565" y="941"/>
                </a:cubicBezTo>
                <a:lnTo>
                  <a:pt x="9565" y="941"/>
                </a:lnTo>
                <a:cubicBezTo>
                  <a:pt x="9546" y="952"/>
                  <a:pt x="9522" y="945"/>
                  <a:pt x="9511" y="926"/>
                </a:cubicBezTo>
                <a:cubicBezTo>
                  <a:pt x="9500" y="906"/>
                  <a:pt x="9507" y="882"/>
                  <a:pt x="9526" y="871"/>
                </a:cubicBezTo>
                <a:close/>
                <a:moveTo>
                  <a:pt x="9666" y="793"/>
                </a:moveTo>
                <a:lnTo>
                  <a:pt x="9666" y="793"/>
                </a:lnTo>
                <a:cubicBezTo>
                  <a:pt x="9685" y="782"/>
                  <a:pt x="9709" y="789"/>
                  <a:pt x="9720" y="808"/>
                </a:cubicBezTo>
                <a:cubicBezTo>
                  <a:pt x="9731" y="827"/>
                  <a:pt x="9724" y="852"/>
                  <a:pt x="9705" y="863"/>
                </a:cubicBezTo>
                <a:lnTo>
                  <a:pt x="9705" y="863"/>
                </a:lnTo>
                <a:cubicBezTo>
                  <a:pt x="9686" y="873"/>
                  <a:pt x="9661" y="867"/>
                  <a:pt x="9650" y="847"/>
                </a:cubicBezTo>
                <a:cubicBezTo>
                  <a:pt x="9640" y="828"/>
                  <a:pt x="9646" y="804"/>
                  <a:pt x="9666" y="793"/>
                </a:cubicBezTo>
                <a:close/>
                <a:moveTo>
                  <a:pt x="9805" y="715"/>
                </a:moveTo>
                <a:lnTo>
                  <a:pt x="9805" y="715"/>
                </a:lnTo>
                <a:cubicBezTo>
                  <a:pt x="9825" y="704"/>
                  <a:pt x="9849" y="711"/>
                  <a:pt x="9860" y="730"/>
                </a:cubicBezTo>
                <a:cubicBezTo>
                  <a:pt x="9871" y="749"/>
                  <a:pt x="9864" y="773"/>
                  <a:pt x="9845" y="784"/>
                </a:cubicBezTo>
                <a:lnTo>
                  <a:pt x="9845" y="784"/>
                </a:lnTo>
                <a:cubicBezTo>
                  <a:pt x="9825" y="795"/>
                  <a:pt x="9801" y="789"/>
                  <a:pt x="9790" y="769"/>
                </a:cubicBezTo>
                <a:cubicBezTo>
                  <a:pt x="9779" y="750"/>
                  <a:pt x="9786" y="726"/>
                  <a:pt x="9805" y="715"/>
                </a:cubicBezTo>
                <a:close/>
                <a:moveTo>
                  <a:pt x="9945" y="637"/>
                </a:moveTo>
                <a:lnTo>
                  <a:pt x="9945" y="637"/>
                </a:lnTo>
                <a:cubicBezTo>
                  <a:pt x="9964" y="626"/>
                  <a:pt x="9989" y="632"/>
                  <a:pt x="10000" y="652"/>
                </a:cubicBezTo>
                <a:cubicBezTo>
                  <a:pt x="10010" y="671"/>
                  <a:pt x="10004" y="695"/>
                  <a:pt x="9984" y="706"/>
                </a:cubicBezTo>
                <a:lnTo>
                  <a:pt x="9984" y="706"/>
                </a:lnTo>
                <a:cubicBezTo>
                  <a:pt x="9965" y="717"/>
                  <a:pt x="9941" y="710"/>
                  <a:pt x="9930" y="691"/>
                </a:cubicBezTo>
                <a:cubicBezTo>
                  <a:pt x="9919" y="672"/>
                  <a:pt x="9926" y="648"/>
                  <a:pt x="9945" y="637"/>
                </a:cubicBezTo>
                <a:close/>
                <a:moveTo>
                  <a:pt x="10085" y="558"/>
                </a:moveTo>
                <a:lnTo>
                  <a:pt x="10085" y="558"/>
                </a:lnTo>
                <a:cubicBezTo>
                  <a:pt x="10104" y="548"/>
                  <a:pt x="10128" y="554"/>
                  <a:pt x="10139" y="574"/>
                </a:cubicBezTo>
                <a:cubicBezTo>
                  <a:pt x="10150" y="593"/>
                  <a:pt x="10143" y="617"/>
                  <a:pt x="10124" y="628"/>
                </a:cubicBezTo>
                <a:lnTo>
                  <a:pt x="10124" y="628"/>
                </a:lnTo>
                <a:cubicBezTo>
                  <a:pt x="10105" y="639"/>
                  <a:pt x="10080" y="632"/>
                  <a:pt x="10070" y="613"/>
                </a:cubicBezTo>
                <a:cubicBezTo>
                  <a:pt x="10059" y="594"/>
                  <a:pt x="10065" y="569"/>
                  <a:pt x="10085" y="558"/>
                </a:cubicBezTo>
                <a:close/>
                <a:moveTo>
                  <a:pt x="10224" y="480"/>
                </a:moveTo>
                <a:lnTo>
                  <a:pt x="10224" y="480"/>
                </a:lnTo>
                <a:cubicBezTo>
                  <a:pt x="10244" y="469"/>
                  <a:pt x="10268" y="476"/>
                  <a:pt x="10279" y="495"/>
                </a:cubicBezTo>
                <a:cubicBezTo>
                  <a:pt x="10290" y="515"/>
                  <a:pt x="10283" y="539"/>
                  <a:pt x="10264" y="550"/>
                </a:cubicBezTo>
                <a:lnTo>
                  <a:pt x="10264" y="550"/>
                </a:lnTo>
                <a:cubicBezTo>
                  <a:pt x="10245" y="561"/>
                  <a:pt x="10220" y="554"/>
                  <a:pt x="10209" y="535"/>
                </a:cubicBezTo>
                <a:cubicBezTo>
                  <a:pt x="10198" y="516"/>
                  <a:pt x="10205" y="491"/>
                  <a:pt x="10224" y="480"/>
                </a:cubicBezTo>
                <a:close/>
                <a:moveTo>
                  <a:pt x="10364" y="402"/>
                </a:moveTo>
                <a:lnTo>
                  <a:pt x="10364" y="402"/>
                </a:lnTo>
                <a:cubicBezTo>
                  <a:pt x="10383" y="391"/>
                  <a:pt x="10408" y="398"/>
                  <a:pt x="10419" y="417"/>
                </a:cubicBezTo>
                <a:cubicBezTo>
                  <a:pt x="10430" y="436"/>
                  <a:pt x="10423" y="461"/>
                  <a:pt x="10404" y="472"/>
                </a:cubicBezTo>
                <a:lnTo>
                  <a:pt x="10404" y="472"/>
                </a:lnTo>
                <a:cubicBezTo>
                  <a:pt x="10384" y="483"/>
                  <a:pt x="10360" y="476"/>
                  <a:pt x="10349" y="457"/>
                </a:cubicBezTo>
                <a:cubicBezTo>
                  <a:pt x="10338" y="437"/>
                  <a:pt x="10345" y="413"/>
                  <a:pt x="10364" y="402"/>
                </a:cubicBezTo>
                <a:close/>
                <a:moveTo>
                  <a:pt x="10504" y="324"/>
                </a:moveTo>
                <a:lnTo>
                  <a:pt x="10504" y="324"/>
                </a:lnTo>
                <a:cubicBezTo>
                  <a:pt x="10523" y="313"/>
                  <a:pt x="10548" y="320"/>
                  <a:pt x="10558" y="339"/>
                </a:cubicBezTo>
                <a:cubicBezTo>
                  <a:pt x="10569" y="358"/>
                  <a:pt x="10563" y="383"/>
                  <a:pt x="10543" y="394"/>
                </a:cubicBezTo>
                <a:lnTo>
                  <a:pt x="10543" y="394"/>
                </a:lnTo>
                <a:cubicBezTo>
                  <a:pt x="10524" y="405"/>
                  <a:pt x="10500" y="398"/>
                  <a:pt x="10489" y="379"/>
                </a:cubicBezTo>
                <a:cubicBezTo>
                  <a:pt x="10478" y="359"/>
                  <a:pt x="10485" y="335"/>
                  <a:pt x="10504" y="324"/>
                </a:cubicBezTo>
                <a:close/>
                <a:moveTo>
                  <a:pt x="10644" y="246"/>
                </a:moveTo>
                <a:lnTo>
                  <a:pt x="10644" y="246"/>
                </a:lnTo>
                <a:cubicBezTo>
                  <a:pt x="10663" y="235"/>
                  <a:pt x="10687" y="242"/>
                  <a:pt x="10698" y="261"/>
                </a:cubicBezTo>
                <a:cubicBezTo>
                  <a:pt x="10709" y="280"/>
                  <a:pt x="10702" y="305"/>
                  <a:pt x="10683" y="315"/>
                </a:cubicBezTo>
                <a:lnTo>
                  <a:pt x="10683" y="315"/>
                </a:lnTo>
                <a:cubicBezTo>
                  <a:pt x="10664" y="326"/>
                  <a:pt x="10639" y="320"/>
                  <a:pt x="10628" y="300"/>
                </a:cubicBezTo>
                <a:cubicBezTo>
                  <a:pt x="10618" y="281"/>
                  <a:pt x="10624" y="257"/>
                  <a:pt x="10644" y="246"/>
                </a:cubicBezTo>
                <a:close/>
                <a:moveTo>
                  <a:pt x="10783" y="168"/>
                </a:moveTo>
                <a:lnTo>
                  <a:pt x="10783" y="168"/>
                </a:lnTo>
                <a:cubicBezTo>
                  <a:pt x="10803" y="157"/>
                  <a:pt x="10827" y="164"/>
                  <a:pt x="10838" y="183"/>
                </a:cubicBezTo>
                <a:cubicBezTo>
                  <a:pt x="10849" y="202"/>
                  <a:pt x="10842" y="226"/>
                  <a:pt x="10823" y="237"/>
                </a:cubicBezTo>
                <a:lnTo>
                  <a:pt x="10823" y="237"/>
                </a:lnTo>
                <a:cubicBezTo>
                  <a:pt x="10803" y="248"/>
                  <a:pt x="10779" y="241"/>
                  <a:pt x="10768" y="222"/>
                </a:cubicBezTo>
                <a:cubicBezTo>
                  <a:pt x="10757" y="203"/>
                  <a:pt x="10764" y="179"/>
                  <a:pt x="10783" y="168"/>
                </a:cubicBezTo>
                <a:close/>
                <a:moveTo>
                  <a:pt x="10923" y="90"/>
                </a:moveTo>
                <a:lnTo>
                  <a:pt x="10923" y="90"/>
                </a:lnTo>
                <a:cubicBezTo>
                  <a:pt x="10942" y="79"/>
                  <a:pt x="10967" y="85"/>
                  <a:pt x="10978" y="105"/>
                </a:cubicBezTo>
                <a:cubicBezTo>
                  <a:pt x="10988" y="124"/>
                  <a:pt x="10982" y="148"/>
                  <a:pt x="10962" y="159"/>
                </a:cubicBezTo>
                <a:lnTo>
                  <a:pt x="10962" y="159"/>
                </a:lnTo>
                <a:cubicBezTo>
                  <a:pt x="10943" y="170"/>
                  <a:pt x="10919" y="163"/>
                  <a:pt x="10908" y="144"/>
                </a:cubicBezTo>
                <a:cubicBezTo>
                  <a:pt x="10897" y="125"/>
                  <a:pt x="10904" y="100"/>
                  <a:pt x="10923" y="90"/>
                </a:cubicBezTo>
                <a:close/>
                <a:moveTo>
                  <a:pt x="11063" y="11"/>
                </a:moveTo>
                <a:lnTo>
                  <a:pt x="11063" y="11"/>
                </a:lnTo>
                <a:lnTo>
                  <a:pt x="11063" y="11"/>
                </a:lnTo>
                <a:cubicBezTo>
                  <a:pt x="11082" y="0"/>
                  <a:pt x="11106" y="7"/>
                  <a:pt x="11117" y="26"/>
                </a:cubicBezTo>
                <a:cubicBezTo>
                  <a:pt x="11128" y="46"/>
                  <a:pt x="11121" y="70"/>
                  <a:pt x="11102" y="81"/>
                </a:cubicBezTo>
                <a:lnTo>
                  <a:pt x="11102" y="81"/>
                </a:lnTo>
                <a:cubicBezTo>
                  <a:pt x="11083" y="92"/>
                  <a:pt x="11058" y="85"/>
                  <a:pt x="11048" y="66"/>
                </a:cubicBezTo>
                <a:cubicBezTo>
                  <a:pt x="11037" y="47"/>
                  <a:pt x="11043" y="22"/>
                  <a:pt x="11063" y="11"/>
                </a:cubicBez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75CBB1BC-9447-427C-B241-7990D5CAC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4792663"/>
            <a:ext cx="6254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200,000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009D4106-0ED1-4AC0-8CF5-B7F90C240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4356100"/>
            <a:ext cx="6254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300,000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DFA5E577-4541-4A86-B89A-C4E5C6FE0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5" y="3919538"/>
            <a:ext cx="6302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400,000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24AC79FC-A373-456A-AB0D-24E6AA0BE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3482975"/>
            <a:ext cx="6254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500,000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691C4BC9-3CA5-486C-9834-F65C92609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3046413"/>
            <a:ext cx="6254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600,000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7204D286-36E6-46DF-BFDD-BEDA1FE3C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609850"/>
            <a:ext cx="62706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700,000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33040661-8CBF-40DE-8200-207D102D2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2173288"/>
            <a:ext cx="6254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800,000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A6C46AA6-E08B-4463-9AD9-8E10E339E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25" y="5029200"/>
            <a:ext cx="3365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700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7E3C5071-50DC-4B16-903E-8A70C1C6F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275" y="5029200"/>
            <a:ext cx="34131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900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A1AD0A16-32A8-41EB-994E-AF26AAF23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038" y="5029200"/>
            <a:ext cx="37306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1100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17665594-6D2C-4AA9-ADEB-8B14A7B57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5029200"/>
            <a:ext cx="4000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1300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12439552-22A2-472D-8B38-8F0F5610C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5029200"/>
            <a:ext cx="4000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1500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DAA3A9B9-3D32-49AD-BB45-E880A4C8E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5029200"/>
            <a:ext cx="3952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1700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6DE8FD1C-9ECE-424A-8BCC-29F93D7A7B4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12750" y="3497262"/>
            <a:ext cx="6111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Price ($)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B1E1E69D-4B89-46AA-B32C-271A5504C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738" y="5289550"/>
            <a:ext cx="1474788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Size (square feet)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89DFA4-4618-4BD7-8F69-3ECE4BF09A71}"/>
              </a:ext>
            </a:extLst>
          </p:cNvPr>
          <p:cNvSpPr txBox="1"/>
          <p:nvPr/>
        </p:nvSpPr>
        <p:spPr>
          <a:xfrm>
            <a:off x="7349105" y="2188553"/>
            <a:ext cx="56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Size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851C27-FEA0-4386-BC76-990C3184E74A}"/>
              </a:ext>
            </a:extLst>
          </p:cNvPr>
          <p:cNvCxnSpPr>
            <a:cxnSpLocks/>
            <a:stCxn id="39" idx="3"/>
            <a:endCxn id="45" idx="2"/>
          </p:cNvCxnSpPr>
          <p:nvPr/>
        </p:nvCxnSpPr>
        <p:spPr>
          <a:xfrm>
            <a:off x="7917142" y="2373219"/>
            <a:ext cx="769659" cy="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7EADD43-44B3-4BAD-B5EF-AE60ECB4952C}"/>
              </a:ext>
            </a:extLst>
          </p:cNvPr>
          <p:cNvSpPr txBox="1"/>
          <p:nvPr/>
        </p:nvSpPr>
        <p:spPr>
          <a:xfrm>
            <a:off x="9705833" y="2188553"/>
            <a:ext cx="72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Price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BBD29B0-5386-4670-A15E-490223F8B45F}"/>
              </a:ext>
            </a:extLst>
          </p:cNvPr>
          <p:cNvSpPr/>
          <p:nvPr/>
        </p:nvSpPr>
        <p:spPr>
          <a:xfrm>
            <a:off x="8686801" y="2238518"/>
            <a:ext cx="269586" cy="2695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AEDA1F6-4702-4F65-B084-08FC8954E61B}"/>
              </a:ext>
            </a:extLst>
          </p:cNvPr>
          <p:cNvCxnSpPr>
            <a:cxnSpLocks/>
            <a:stCxn id="45" idx="6"/>
            <a:endCxn id="44" idx="1"/>
          </p:cNvCxnSpPr>
          <p:nvPr/>
        </p:nvCxnSpPr>
        <p:spPr>
          <a:xfrm flipV="1">
            <a:off x="8956387" y="2373219"/>
            <a:ext cx="749446" cy="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CBA8E4D-675A-4B11-B946-C61C20CD6698}"/>
              </a:ext>
            </a:extLst>
          </p:cNvPr>
          <p:cNvSpPr txBox="1"/>
          <p:nvPr/>
        </p:nvSpPr>
        <p:spPr>
          <a:xfrm>
            <a:off x="7349105" y="3304357"/>
            <a:ext cx="56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Size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15BBDA-FA42-4E35-8671-B9365E8527F7}"/>
              </a:ext>
            </a:extLst>
          </p:cNvPr>
          <p:cNvSpPr txBox="1"/>
          <p:nvPr/>
        </p:nvSpPr>
        <p:spPr>
          <a:xfrm>
            <a:off x="7133622" y="4096792"/>
            <a:ext cx="80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#Beds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31DCDA-57EC-4E32-B299-3EBD5DC1853B}"/>
              </a:ext>
            </a:extLst>
          </p:cNvPr>
          <p:cNvSpPr txBox="1"/>
          <p:nvPr/>
        </p:nvSpPr>
        <p:spPr>
          <a:xfrm>
            <a:off x="7341447" y="4889227"/>
            <a:ext cx="56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Zip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7960BC-3833-47BF-8994-E9F76A64D843}"/>
              </a:ext>
            </a:extLst>
          </p:cNvPr>
          <p:cNvSpPr txBox="1"/>
          <p:nvPr/>
        </p:nvSpPr>
        <p:spPr>
          <a:xfrm>
            <a:off x="6919612" y="5681663"/>
            <a:ext cx="99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Wealth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3FCDEA9-3660-4F54-9E9D-F8C4038DCBA3}"/>
              </a:ext>
            </a:extLst>
          </p:cNvPr>
          <p:cNvSpPr/>
          <p:nvPr/>
        </p:nvSpPr>
        <p:spPr>
          <a:xfrm>
            <a:off x="8679297" y="3738131"/>
            <a:ext cx="269586" cy="2695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B168643-7573-4489-8B8A-ED14FA13F0F7}"/>
              </a:ext>
            </a:extLst>
          </p:cNvPr>
          <p:cNvSpPr/>
          <p:nvPr/>
        </p:nvSpPr>
        <p:spPr>
          <a:xfrm>
            <a:off x="8679297" y="4513044"/>
            <a:ext cx="269586" cy="2695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705CF58-8C30-4F4B-B037-8DAF8A986260}"/>
              </a:ext>
            </a:extLst>
          </p:cNvPr>
          <p:cNvSpPr/>
          <p:nvPr/>
        </p:nvSpPr>
        <p:spPr>
          <a:xfrm>
            <a:off x="8686801" y="5287961"/>
            <a:ext cx="269586" cy="2695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F0D786-28BF-4AD3-9B94-33E9A876DDA7}"/>
              </a:ext>
            </a:extLst>
          </p:cNvPr>
          <p:cNvCxnSpPr>
            <a:cxnSpLocks/>
            <a:stCxn id="51" idx="3"/>
            <a:endCxn id="59" idx="2"/>
          </p:cNvCxnSpPr>
          <p:nvPr/>
        </p:nvCxnSpPr>
        <p:spPr>
          <a:xfrm>
            <a:off x="7917142" y="3489023"/>
            <a:ext cx="762155" cy="383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373FA7C-2A87-449E-B3C7-8E0A4277317A}"/>
              </a:ext>
            </a:extLst>
          </p:cNvPr>
          <p:cNvCxnSpPr>
            <a:cxnSpLocks/>
            <a:stCxn id="52" idx="3"/>
            <a:endCxn id="59" idx="2"/>
          </p:cNvCxnSpPr>
          <p:nvPr/>
        </p:nvCxnSpPr>
        <p:spPr>
          <a:xfrm flipV="1">
            <a:off x="7938654" y="3872924"/>
            <a:ext cx="740643" cy="408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3D1E7ED8-79DA-4817-BA57-7B34BC60C860}"/>
              </a:ext>
            </a:extLst>
          </p:cNvPr>
          <p:cNvSpPr/>
          <p:nvPr/>
        </p:nvSpPr>
        <p:spPr>
          <a:xfrm>
            <a:off x="10042529" y="4514013"/>
            <a:ext cx="269586" cy="2695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4B9A4E-9779-459D-80B2-C6E79A2F7FBA}"/>
              </a:ext>
            </a:extLst>
          </p:cNvPr>
          <p:cNvSpPr txBox="1"/>
          <p:nvPr/>
        </p:nvSpPr>
        <p:spPr>
          <a:xfrm>
            <a:off x="9134403" y="3724722"/>
            <a:ext cx="120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Family size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253702-8A1D-44B3-AD4F-6A2A9F78DA2B}"/>
              </a:ext>
            </a:extLst>
          </p:cNvPr>
          <p:cNvSpPr txBox="1"/>
          <p:nvPr/>
        </p:nvSpPr>
        <p:spPr>
          <a:xfrm>
            <a:off x="9090528" y="5302754"/>
            <a:ext cx="120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Schools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0681C8A-265A-4529-A363-7CA8D1546B15}"/>
              </a:ext>
            </a:extLst>
          </p:cNvPr>
          <p:cNvSpPr txBox="1"/>
          <p:nvPr/>
        </p:nvSpPr>
        <p:spPr>
          <a:xfrm>
            <a:off x="8428978" y="4249868"/>
            <a:ext cx="120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Walkability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2108C83-62EE-4492-AE85-BB93BA1E9D83}"/>
              </a:ext>
            </a:extLst>
          </p:cNvPr>
          <p:cNvCxnSpPr>
            <a:cxnSpLocks/>
            <a:stCxn id="54" idx="3"/>
            <a:endCxn id="61" idx="2"/>
          </p:cNvCxnSpPr>
          <p:nvPr/>
        </p:nvCxnSpPr>
        <p:spPr>
          <a:xfrm>
            <a:off x="7909484" y="5073893"/>
            <a:ext cx="777317" cy="34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9FA2A0-1F18-434D-81AF-4C2FB386B4D8}"/>
              </a:ext>
            </a:extLst>
          </p:cNvPr>
          <p:cNvCxnSpPr>
            <a:cxnSpLocks/>
            <a:stCxn id="55" idx="3"/>
            <a:endCxn id="61" idx="2"/>
          </p:cNvCxnSpPr>
          <p:nvPr/>
        </p:nvCxnSpPr>
        <p:spPr>
          <a:xfrm flipV="1">
            <a:off x="7917583" y="5422754"/>
            <a:ext cx="769218" cy="443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CB22F9-E4C1-4214-BF28-84B7BC0B52FC}"/>
              </a:ext>
            </a:extLst>
          </p:cNvPr>
          <p:cNvCxnSpPr>
            <a:cxnSpLocks/>
            <a:stCxn id="54" idx="3"/>
            <a:endCxn id="60" idx="2"/>
          </p:cNvCxnSpPr>
          <p:nvPr/>
        </p:nvCxnSpPr>
        <p:spPr>
          <a:xfrm flipV="1">
            <a:off x="7909484" y="4647837"/>
            <a:ext cx="769813" cy="426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058A3C4-9257-4072-A9C6-2AB4735AA7D8}"/>
              </a:ext>
            </a:extLst>
          </p:cNvPr>
          <p:cNvCxnSpPr>
            <a:cxnSpLocks/>
            <a:stCxn id="59" idx="6"/>
            <a:endCxn id="68" idx="2"/>
          </p:cNvCxnSpPr>
          <p:nvPr/>
        </p:nvCxnSpPr>
        <p:spPr>
          <a:xfrm>
            <a:off x="8948883" y="3872924"/>
            <a:ext cx="1093646" cy="775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14E5445-A331-4A84-91C1-E9F3E9EF42E3}"/>
              </a:ext>
            </a:extLst>
          </p:cNvPr>
          <p:cNvCxnSpPr>
            <a:cxnSpLocks/>
            <a:stCxn id="60" idx="6"/>
            <a:endCxn id="68" idx="2"/>
          </p:cNvCxnSpPr>
          <p:nvPr/>
        </p:nvCxnSpPr>
        <p:spPr>
          <a:xfrm>
            <a:off x="8948883" y="4647837"/>
            <a:ext cx="1093646" cy="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5248F6C-9A91-47B8-B113-B958A4292563}"/>
              </a:ext>
            </a:extLst>
          </p:cNvPr>
          <p:cNvCxnSpPr>
            <a:cxnSpLocks/>
            <a:stCxn id="61" idx="6"/>
            <a:endCxn id="68" idx="2"/>
          </p:cNvCxnSpPr>
          <p:nvPr/>
        </p:nvCxnSpPr>
        <p:spPr>
          <a:xfrm flipV="1">
            <a:off x="8956387" y="4648806"/>
            <a:ext cx="1086142" cy="773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088AD7E-F9DE-451C-9D51-9E8206CEC34C}"/>
              </a:ext>
            </a:extLst>
          </p:cNvPr>
          <p:cNvSpPr txBox="1"/>
          <p:nvPr/>
        </p:nvSpPr>
        <p:spPr>
          <a:xfrm>
            <a:off x="11088831" y="4469512"/>
            <a:ext cx="72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Price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00B39F4-D89E-483A-9EFF-A57CF5BFB003}"/>
              </a:ext>
            </a:extLst>
          </p:cNvPr>
          <p:cNvCxnSpPr>
            <a:cxnSpLocks/>
            <a:stCxn id="68" idx="6"/>
            <a:endCxn id="92" idx="1"/>
          </p:cNvCxnSpPr>
          <p:nvPr/>
        </p:nvCxnSpPr>
        <p:spPr>
          <a:xfrm>
            <a:off x="10312115" y="4648806"/>
            <a:ext cx="776716" cy="5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79DBF32-75B2-4918-A787-5E602282A5AC}"/>
              </a:ext>
            </a:extLst>
          </p:cNvPr>
          <p:cNvSpPr txBox="1"/>
          <p:nvPr/>
        </p:nvSpPr>
        <p:spPr>
          <a:xfrm>
            <a:off x="2739375" y="1835016"/>
            <a:ext cx="190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Housing Prices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BDB6BBB-4613-4D8D-8CA2-B5A3840F14E7}"/>
              </a:ext>
            </a:extLst>
          </p:cNvPr>
          <p:cNvSpPr txBox="1"/>
          <p:nvPr/>
        </p:nvSpPr>
        <p:spPr>
          <a:xfrm>
            <a:off x="184287" y="6403855"/>
            <a:ext cx="6735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Content source: Andrew Ng Talk, 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AI is the New Electricity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11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9" grpId="0"/>
      <p:bldP spid="44" grpId="0"/>
      <p:bldP spid="45" grpId="0" animBg="1"/>
      <p:bldP spid="51" grpId="0"/>
      <p:bldP spid="52" grpId="0"/>
      <p:bldP spid="54" grpId="0"/>
      <p:bldP spid="55" grpId="0"/>
      <p:bldP spid="59" grpId="0" animBg="1"/>
      <p:bldP spid="60" grpId="0" animBg="1"/>
      <p:bldP spid="61" grpId="0" animBg="1"/>
      <p:bldP spid="68" grpId="0" animBg="1"/>
      <p:bldP spid="69" grpId="0"/>
      <p:bldP spid="70" grpId="0"/>
      <p:bldP spid="71" grpId="0"/>
      <p:bldP spid="92" grpId="0"/>
      <p:bldP spid="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71807"/>
            <a:ext cx="10515600" cy="1325563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Microsoft AI Infrastructure &amp; Services 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125568" y="4176021"/>
            <a:ext cx="5881908" cy="618445"/>
            <a:chOff x="7268450" y="3825668"/>
            <a:chExt cx="5999852" cy="63084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9151452" y="3825668"/>
              <a:ext cx="4116850" cy="63084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3407" tIns="89630" rIns="143407" bIns="89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Best of Microsoft research </a:t>
              </a:r>
              <a:b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and open source</a:t>
              </a:r>
            </a:p>
          </p:txBody>
        </p: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>
              <a:off x="7268450" y="4125532"/>
              <a:ext cx="1737113" cy="0"/>
            </a:xfrm>
            <a:prstGeom prst="straightConnector1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chemeClr val="tx1"/>
              </a:solidFill>
              <a:prstDash val="solid"/>
              <a:headEnd type="none"/>
              <a:tailEnd type="triangle" w="lg" len="med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7125568" y="2756682"/>
            <a:ext cx="4799513" cy="879537"/>
            <a:chOff x="7268450" y="2851344"/>
            <a:chExt cx="4895753" cy="897174"/>
          </a:xfrm>
        </p:grpSpPr>
        <p:sp>
          <p:nvSpPr>
            <p:cNvPr id="25" name="Rectangle 24"/>
            <p:cNvSpPr/>
            <p:nvPr/>
          </p:nvSpPr>
          <p:spPr bwMode="auto">
            <a:xfrm>
              <a:off x="9151452" y="2851344"/>
              <a:ext cx="3012751" cy="89717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3407" tIns="89630" rIns="143407" bIns="89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</a:t>
              </a:r>
              <a:r>
                <a:rPr lang="en-US" sz="1765" kern="0" dirty="0" err="1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omprehensive</a:t>
              </a: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b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ML and AI  capabilities for Data Scientists </a:t>
              </a:r>
            </a:p>
          </p:txBody>
        </p: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>
              <a:off x="7268450" y="3316320"/>
              <a:ext cx="1737113" cy="0"/>
            </a:xfrm>
            <a:prstGeom prst="straightConnector1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chemeClr val="tx1"/>
              </a:solidFill>
              <a:prstDash val="solid"/>
              <a:headEnd type="none"/>
              <a:tailEnd type="triangle" w="lg" len="med"/>
            </a:ln>
            <a:effectLst/>
          </p:spPr>
        </p:cxnSp>
      </p:grpSp>
      <p:sp>
        <p:nvSpPr>
          <p:cNvPr id="5" name="Rectangle 4"/>
          <p:cNvSpPr/>
          <p:nvPr/>
        </p:nvSpPr>
        <p:spPr bwMode="auto">
          <a:xfrm>
            <a:off x="270065" y="2676387"/>
            <a:ext cx="6847715" cy="1126124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297" tIns="143407" rIns="179208" bIns="1433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57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Data Science tools </a:t>
            </a:r>
            <a:r>
              <a:rPr lang="mr-IN" sz="235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–</a:t>
            </a:r>
            <a:r>
              <a:rPr lang="en-US" sz="235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 Azure ML</a:t>
            </a:r>
            <a:br>
              <a:rPr lang="en-US" sz="176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</a:br>
            <a:r>
              <a:rPr lang="en-US" sz="137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Data preparation, modeling, </a:t>
            </a:r>
            <a:r>
              <a:rPr lang="en-US" sz="137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and operationalization</a:t>
            </a:r>
            <a:endParaRPr lang="en-US" sz="15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Freeform 13"/>
          <p:cNvSpPr/>
          <p:nvPr/>
        </p:nvSpPr>
        <p:spPr bwMode="auto">
          <a:xfrm>
            <a:off x="269241" y="3967413"/>
            <a:ext cx="6847715" cy="1039395"/>
          </a:xfrm>
          <a:prstGeom prst="rect">
            <a:avLst/>
          </a:prstGeom>
          <a:solidFill>
            <a:srgbClr val="0070C0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143366" rIns="179208" bIns="1433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57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Algorithms </a:t>
            </a:r>
            <a:r>
              <a:rPr lang="mr-IN" sz="235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–</a:t>
            </a:r>
            <a:r>
              <a:rPr lang="en-US" sz="235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 CNTK</a:t>
            </a:r>
          </a:p>
        </p:txBody>
      </p:sp>
      <p:sp>
        <p:nvSpPr>
          <p:cNvPr id="10" name="Freeform 239"/>
          <p:cNvSpPr/>
          <p:nvPr/>
        </p:nvSpPr>
        <p:spPr bwMode="auto">
          <a:xfrm flipH="1">
            <a:off x="506812" y="2980788"/>
            <a:ext cx="445591" cy="478771"/>
          </a:xfrm>
          <a:custGeom>
            <a:avLst/>
            <a:gdLst>
              <a:gd name="connsiteX0" fmla="*/ 1820774 w 3146654"/>
              <a:gd name="connsiteY0" fmla="*/ 396240 h 3329940"/>
              <a:gd name="connsiteX1" fmla="*/ 1820774 w 3146654"/>
              <a:gd name="connsiteY1" fmla="*/ 1062990 h 3329940"/>
              <a:gd name="connsiteX2" fmla="*/ 2760574 w 3146654"/>
              <a:gd name="connsiteY2" fmla="*/ 2815590 h 3329940"/>
              <a:gd name="connsiteX3" fmla="*/ 2722474 w 3146654"/>
              <a:gd name="connsiteY3" fmla="*/ 2923540 h 3329940"/>
              <a:gd name="connsiteX4" fmla="*/ 2455774 w 3146654"/>
              <a:gd name="connsiteY4" fmla="*/ 2923540 h 3329940"/>
              <a:gd name="connsiteX5" fmla="*/ 1693774 w 3146654"/>
              <a:gd name="connsiteY5" fmla="*/ 1418590 h 3329940"/>
              <a:gd name="connsiteX6" fmla="*/ 1141324 w 3146654"/>
              <a:gd name="connsiteY6" fmla="*/ 1418590 h 3329940"/>
              <a:gd name="connsiteX7" fmla="*/ 1331824 w 3146654"/>
              <a:gd name="connsiteY7" fmla="*/ 999490 h 3329940"/>
              <a:gd name="connsiteX8" fmla="*/ 1331824 w 3146654"/>
              <a:gd name="connsiteY8" fmla="*/ 396240 h 3329940"/>
              <a:gd name="connsiteX9" fmla="*/ 2415134 w 3146654"/>
              <a:gd name="connsiteY9" fmla="*/ 0 h 3329940"/>
              <a:gd name="connsiteX10" fmla="*/ 2369414 w 3146654"/>
              <a:gd name="connsiteY10" fmla="*/ 0 h 3329940"/>
              <a:gd name="connsiteX11" fmla="*/ 1607414 w 3146654"/>
              <a:gd name="connsiteY11" fmla="*/ 0 h 3329940"/>
              <a:gd name="connsiteX12" fmla="*/ 1584960 w 3146654"/>
              <a:gd name="connsiteY12" fmla="*/ 0 h 3329940"/>
              <a:gd name="connsiteX13" fmla="*/ 1561694 w 3146654"/>
              <a:gd name="connsiteY13" fmla="*/ 0 h 3329940"/>
              <a:gd name="connsiteX14" fmla="*/ 1539240 w 3146654"/>
              <a:gd name="connsiteY14" fmla="*/ 0 h 3329940"/>
              <a:gd name="connsiteX15" fmla="*/ 777240 w 3146654"/>
              <a:gd name="connsiteY15" fmla="*/ 0 h 3329940"/>
              <a:gd name="connsiteX16" fmla="*/ 731520 w 3146654"/>
              <a:gd name="connsiteY16" fmla="*/ 0 h 3329940"/>
              <a:gd name="connsiteX17" fmla="*/ 731520 w 3146654"/>
              <a:gd name="connsiteY17" fmla="*/ 381000 h 3329940"/>
              <a:gd name="connsiteX18" fmla="*/ 784860 w 3146654"/>
              <a:gd name="connsiteY18" fmla="*/ 381000 h 3329940"/>
              <a:gd name="connsiteX19" fmla="*/ 960120 w 3146654"/>
              <a:gd name="connsiteY19" fmla="*/ 381000 h 3329940"/>
              <a:gd name="connsiteX20" fmla="*/ 960120 w 3146654"/>
              <a:gd name="connsiteY20" fmla="*/ 899160 h 3329940"/>
              <a:gd name="connsiteX21" fmla="*/ 0 w 3146654"/>
              <a:gd name="connsiteY21" fmla="*/ 2834640 h 3329940"/>
              <a:gd name="connsiteX22" fmla="*/ 297180 w 3146654"/>
              <a:gd name="connsiteY22" fmla="*/ 3329940 h 3329940"/>
              <a:gd name="connsiteX23" fmla="*/ 1561694 w 3146654"/>
              <a:gd name="connsiteY23" fmla="*/ 3329940 h 3329940"/>
              <a:gd name="connsiteX24" fmla="*/ 1584960 w 3146654"/>
              <a:gd name="connsiteY24" fmla="*/ 3329940 h 3329940"/>
              <a:gd name="connsiteX25" fmla="*/ 2849474 w 3146654"/>
              <a:gd name="connsiteY25" fmla="*/ 3329940 h 3329940"/>
              <a:gd name="connsiteX26" fmla="*/ 3146654 w 3146654"/>
              <a:gd name="connsiteY26" fmla="*/ 2834640 h 3329940"/>
              <a:gd name="connsiteX27" fmla="*/ 2186534 w 3146654"/>
              <a:gd name="connsiteY27" fmla="*/ 899160 h 3329940"/>
              <a:gd name="connsiteX28" fmla="*/ 2186534 w 3146654"/>
              <a:gd name="connsiteY28" fmla="*/ 381000 h 3329940"/>
              <a:gd name="connsiteX29" fmla="*/ 2361794 w 3146654"/>
              <a:gd name="connsiteY29" fmla="*/ 381000 h 3329940"/>
              <a:gd name="connsiteX30" fmla="*/ 2415134 w 3146654"/>
              <a:gd name="connsiteY30" fmla="*/ 381000 h 3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46654" h="3329940">
                <a:moveTo>
                  <a:pt x="1820774" y="396240"/>
                </a:moveTo>
                <a:lnTo>
                  <a:pt x="1820774" y="1062990"/>
                </a:lnTo>
                <a:lnTo>
                  <a:pt x="2760574" y="2815590"/>
                </a:lnTo>
                <a:lnTo>
                  <a:pt x="2722474" y="2923540"/>
                </a:lnTo>
                <a:lnTo>
                  <a:pt x="2455774" y="2923540"/>
                </a:lnTo>
                <a:lnTo>
                  <a:pt x="1693774" y="1418590"/>
                </a:lnTo>
                <a:lnTo>
                  <a:pt x="1141324" y="1418590"/>
                </a:lnTo>
                <a:lnTo>
                  <a:pt x="1331824" y="999490"/>
                </a:lnTo>
                <a:lnTo>
                  <a:pt x="1331824" y="396240"/>
                </a:lnTo>
                <a:close/>
                <a:moveTo>
                  <a:pt x="2415134" y="0"/>
                </a:moveTo>
                <a:lnTo>
                  <a:pt x="2369414" y="0"/>
                </a:lnTo>
                <a:lnTo>
                  <a:pt x="1607414" y="0"/>
                </a:lnTo>
                <a:lnTo>
                  <a:pt x="1584960" y="0"/>
                </a:lnTo>
                <a:lnTo>
                  <a:pt x="1561694" y="0"/>
                </a:lnTo>
                <a:lnTo>
                  <a:pt x="1539240" y="0"/>
                </a:lnTo>
                <a:lnTo>
                  <a:pt x="777240" y="0"/>
                </a:lnTo>
                <a:lnTo>
                  <a:pt x="731520" y="0"/>
                </a:lnTo>
                <a:lnTo>
                  <a:pt x="731520" y="381000"/>
                </a:lnTo>
                <a:lnTo>
                  <a:pt x="784860" y="381000"/>
                </a:lnTo>
                <a:lnTo>
                  <a:pt x="960120" y="381000"/>
                </a:lnTo>
                <a:lnTo>
                  <a:pt x="960120" y="899160"/>
                </a:lnTo>
                <a:lnTo>
                  <a:pt x="0" y="2834640"/>
                </a:lnTo>
                <a:lnTo>
                  <a:pt x="297180" y="3329940"/>
                </a:lnTo>
                <a:lnTo>
                  <a:pt x="1561694" y="3329940"/>
                </a:lnTo>
                <a:lnTo>
                  <a:pt x="1584960" y="3329940"/>
                </a:lnTo>
                <a:lnTo>
                  <a:pt x="2849474" y="3329940"/>
                </a:lnTo>
                <a:lnTo>
                  <a:pt x="3146654" y="2834640"/>
                </a:lnTo>
                <a:lnTo>
                  <a:pt x="2186534" y="899160"/>
                </a:lnTo>
                <a:lnTo>
                  <a:pt x="2186534" y="381000"/>
                </a:lnTo>
                <a:lnTo>
                  <a:pt x="2361794" y="381000"/>
                </a:lnTo>
                <a:lnTo>
                  <a:pt x="2415134" y="381000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06668" tIns="45688" rIns="91375" bIns="456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157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25569" y="1446780"/>
            <a:ext cx="4946597" cy="861689"/>
            <a:chOff x="7268450" y="1886040"/>
            <a:chExt cx="5045787" cy="87896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9151452" y="1886040"/>
              <a:ext cx="3162785" cy="878968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3407" tIns="89630" rIns="143407" bIns="89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Easy to consume </a:t>
              </a:r>
              <a:b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AI for developers</a:t>
              </a:r>
            </a:p>
          </p:txBody>
        </p:sp>
        <p:cxnSp>
          <p:nvCxnSpPr>
            <p:cNvPr id="29" name="Straight Arrow Connector 28"/>
            <p:cNvCxnSpPr>
              <a:cxnSpLocks/>
            </p:cNvCxnSpPr>
            <p:nvPr/>
          </p:nvCxnSpPr>
          <p:spPr>
            <a:xfrm>
              <a:off x="7268450" y="2363654"/>
              <a:ext cx="1737113" cy="0"/>
            </a:xfrm>
            <a:prstGeom prst="straightConnector1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chemeClr val="tx1"/>
              </a:solidFill>
              <a:prstDash val="solid"/>
              <a:headEnd type="none"/>
              <a:tailEnd type="triangle" w="lg" len="med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270066" y="1444923"/>
            <a:ext cx="6849577" cy="1035597"/>
            <a:chOff x="280681" y="1876903"/>
            <a:chExt cx="6987916" cy="1056513"/>
          </a:xfrm>
        </p:grpSpPr>
        <p:grpSp>
          <p:nvGrpSpPr>
            <p:cNvPr id="9" name="Group 8"/>
            <p:cNvGrpSpPr/>
            <p:nvPr/>
          </p:nvGrpSpPr>
          <p:grpSpPr>
            <a:xfrm>
              <a:off x="280681" y="1876903"/>
              <a:ext cx="6987916" cy="1056513"/>
              <a:chOff x="280682" y="1822263"/>
              <a:chExt cx="6894577" cy="968471"/>
            </a:xfrm>
          </p:grpSpPr>
          <p:sp>
            <p:nvSpPr>
              <p:cNvPr id="7" name="Freeform 29"/>
              <p:cNvSpPr/>
              <p:nvPr/>
            </p:nvSpPr>
            <p:spPr bwMode="auto">
              <a:xfrm>
                <a:off x="3727971" y="1822264"/>
                <a:ext cx="3447288" cy="96847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6668" tIns="143366" rIns="89630" bIns="14336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357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353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ea typeface="Segoe UI" pitchFamily="34" charset="0"/>
                    <a:cs typeface="Segoe UI Semilight" panose="020B0402040204020203" pitchFamily="34" charset="0"/>
                  </a:rPr>
                  <a:t>Bot framework</a:t>
                </a:r>
              </a:p>
            </p:txBody>
          </p:sp>
          <p:sp>
            <p:nvSpPr>
              <p:cNvPr id="6" name="Freeform 29"/>
              <p:cNvSpPr/>
              <p:nvPr/>
            </p:nvSpPr>
            <p:spPr bwMode="auto">
              <a:xfrm>
                <a:off x="280682" y="1822263"/>
                <a:ext cx="3447288" cy="96847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6668" tIns="143366" rIns="89630" bIns="14336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357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353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ea typeface="Segoe UI" pitchFamily="34" charset="0"/>
                    <a:cs typeface="Segoe UI Semilight" panose="020B0402040204020203" pitchFamily="34" charset="0"/>
                  </a:rPr>
                  <a:t>Cognitive services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24432" y="2152772"/>
              <a:ext cx="559489" cy="336545"/>
              <a:chOff x="3200623" y="2524986"/>
              <a:chExt cx="427310" cy="273999"/>
            </a:xfrm>
          </p:grpSpPr>
          <p:sp>
            <p:nvSpPr>
              <p:cNvPr id="12" name="Freeform 221"/>
              <p:cNvSpPr>
                <a:spLocks/>
              </p:cNvSpPr>
              <p:nvPr/>
            </p:nvSpPr>
            <p:spPr bwMode="auto">
              <a:xfrm flipH="1">
                <a:off x="3200623" y="2524986"/>
                <a:ext cx="427310" cy="273999"/>
              </a:xfrm>
              <a:custGeom>
                <a:avLst/>
                <a:gdLst>
                  <a:gd name="connsiteX0" fmla="*/ 1918425 w 3835400"/>
                  <a:gd name="connsiteY0" fmla="*/ 122238 h 2295525"/>
                  <a:gd name="connsiteX1" fmla="*/ 1304995 w 3835400"/>
                  <a:gd name="connsiteY1" fmla="*/ 621307 h 2295525"/>
                  <a:gd name="connsiteX2" fmla="*/ 1292848 w 3835400"/>
                  <a:gd name="connsiteY2" fmla="*/ 752160 h 2295525"/>
                  <a:gd name="connsiteX3" fmla="*/ 1226039 w 3835400"/>
                  <a:gd name="connsiteY3" fmla="*/ 806936 h 2295525"/>
                  <a:gd name="connsiteX4" fmla="*/ 1168340 w 3835400"/>
                  <a:gd name="connsiteY4" fmla="*/ 800850 h 2295525"/>
                  <a:gd name="connsiteX5" fmla="*/ 800889 w 3835400"/>
                  <a:gd name="connsiteY5" fmla="*/ 953005 h 2295525"/>
                  <a:gd name="connsiteX6" fmla="*/ 758374 w 3835400"/>
                  <a:gd name="connsiteY6" fmla="*/ 1004737 h 2295525"/>
                  <a:gd name="connsiteX7" fmla="*/ 706749 w 3835400"/>
                  <a:gd name="connsiteY7" fmla="*/ 1026039 h 2295525"/>
                  <a:gd name="connsiteX8" fmla="*/ 694602 w 3835400"/>
                  <a:gd name="connsiteY8" fmla="*/ 1026039 h 2295525"/>
                  <a:gd name="connsiteX9" fmla="*/ 120650 w 3835400"/>
                  <a:gd name="connsiteY9" fmla="*/ 1598142 h 2295525"/>
                  <a:gd name="connsiteX10" fmla="*/ 636903 w 3835400"/>
                  <a:gd name="connsiteY10" fmla="*/ 2170245 h 2295525"/>
                  <a:gd name="connsiteX11" fmla="*/ 679418 w 3835400"/>
                  <a:gd name="connsiteY11" fmla="*/ 2173288 h 2295525"/>
                  <a:gd name="connsiteX12" fmla="*/ 682455 w 3835400"/>
                  <a:gd name="connsiteY12" fmla="*/ 2173288 h 2295525"/>
                  <a:gd name="connsiteX13" fmla="*/ 688528 w 3835400"/>
                  <a:gd name="connsiteY13" fmla="*/ 2173288 h 2295525"/>
                  <a:gd name="connsiteX14" fmla="*/ 3151358 w 3835400"/>
                  <a:gd name="connsiteY14" fmla="*/ 2173288 h 2295525"/>
                  <a:gd name="connsiteX15" fmla="*/ 3160469 w 3835400"/>
                  <a:gd name="connsiteY15" fmla="*/ 2173288 h 2295525"/>
                  <a:gd name="connsiteX16" fmla="*/ 3169579 w 3835400"/>
                  <a:gd name="connsiteY16" fmla="*/ 2173288 h 2295525"/>
                  <a:gd name="connsiteX17" fmla="*/ 3193873 w 3835400"/>
                  <a:gd name="connsiteY17" fmla="*/ 2173288 h 2295525"/>
                  <a:gd name="connsiteX18" fmla="*/ 3713163 w 3835400"/>
                  <a:gd name="connsiteY18" fmla="*/ 1655961 h 2295525"/>
                  <a:gd name="connsiteX19" fmla="*/ 3488441 w 3835400"/>
                  <a:gd name="connsiteY19" fmla="*/ 1226884 h 2295525"/>
                  <a:gd name="connsiteX20" fmla="*/ 3442890 w 3835400"/>
                  <a:gd name="connsiteY20" fmla="*/ 1202539 h 2295525"/>
                  <a:gd name="connsiteX21" fmla="*/ 3409485 w 3835400"/>
                  <a:gd name="connsiteY21" fmla="*/ 1144720 h 2295525"/>
                  <a:gd name="connsiteX22" fmla="*/ 3415558 w 3835400"/>
                  <a:gd name="connsiteY22" fmla="*/ 1059513 h 2295525"/>
                  <a:gd name="connsiteX23" fmla="*/ 2789981 w 3835400"/>
                  <a:gd name="connsiteY23" fmla="*/ 435678 h 2295525"/>
                  <a:gd name="connsiteX24" fmla="*/ 2604738 w 3835400"/>
                  <a:gd name="connsiteY24" fmla="*/ 463065 h 2295525"/>
                  <a:gd name="connsiteX25" fmla="*/ 2547039 w 3835400"/>
                  <a:gd name="connsiteY25" fmla="*/ 484367 h 2295525"/>
                  <a:gd name="connsiteX26" fmla="*/ 2471119 w 3835400"/>
                  <a:gd name="connsiteY26" fmla="*/ 456979 h 2295525"/>
                  <a:gd name="connsiteX27" fmla="*/ 2437715 w 3835400"/>
                  <a:gd name="connsiteY27" fmla="*/ 396117 h 2295525"/>
                  <a:gd name="connsiteX28" fmla="*/ 1918425 w 3835400"/>
                  <a:gd name="connsiteY28" fmla="*/ 122238 h 2295525"/>
                  <a:gd name="connsiteX29" fmla="*/ 1919219 w 3835400"/>
                  <a:gd name="connsiteY29" fmla="*/ 0 h 2295525"/>
                  <a:gd name="connsiteX30" fmla="*/ 2541750 w 3835400"/>
                  <a:gd name="connsiteY30" fmla="*/ 331847 h 2295525"/>
                  <a:gd name="connsiteX31" fmla="*/ 2544787 w 3835400"/>
                  <a:gd name="connsiteY31" fmla="*/ 334891 h 2295525"/>
                  <a:gd name="connsiteX32" fmla="*/ 2553897 w 3835400"/>
                  <a:gd name="connsiteY32" fmla="*/ 353158 h 2295525"/>
                  <a:gd name="connsiteX33" fmla="*/ 2563007 w 3835400"/>
                  <a:gd name="connsiteY33" fmla="*/ 350113 h 2295525"/>
                  <a:gd name="connsiteX34" fmla="*/ 2566044 w 3835400"/>
                  <a:gd name="connsiteY34" fmla="*/ 347069 h 2295525"/>
                  <a:gd name="connsiteX35" fmla="*/ 2790762 w 3835400"/>
                  <a:gd name="connsiteY35" fmla="*/ 313580 h 2295525"/>
                  <a:gd name="connsiteX36" fmla="*/ 3537800 w 3835400"/>
                  <a:gd name="connsiteY36" fmla="*/ 1062518 h 2295525"/>
                  <a:gd name="connsiteX37" fmla="*/ 3537800 w 3835400"/>
                  <a:gd name="connsiteY37" fmla="*/ 1065562 h 2295525"/>
                  <a:gd name="connsiteX38" fmla="*/ 3534763 w 3835400"/>
                  <a:gd name="connsiteY38" fmla="*/ 1114274 h 2295525"/>
                  <a:gd name="connsiteX39" fmla="*/ 3546910 w 3835400"/>
                  <a:gd name="connsiteY39" fmla="*/ 1120363 h 2295525"/>
                  <a:gd name="connsiteX40" fmla="*/ 3552983 w 3835400"/>
                  <a:gd name="connsiteY40" fmla="*/ 1123407 h 2295525"/>
                  <a:gd name="connsiteX41" fmla="*/ 3835400 w 3835400"/>
                  <a:gd name="connsiteY41" fmla="*/ 1656188 h 2295525"/>
                  <a:gd name="connsiteX42" fmla="*/ 3194648 w 3835400"/>
                  <a:gd name="connsiteY42" fmla="*/ 2295525 h 2295525"/>
                  <a:gd name="connsiteX43" fmla="*/ 3191612 w 3835400"/>
                  <a:gd name="connsiteY43" fmla="*/ 2295525 h 2295525"/>
                  <a:gd name="connsiteX44" fmla="*/ 3170355 w 3835400"/>
                  <a:gd name="connsiteY44" fmla="*/ 2295525 h 2295525"/>
                  <a:gd name="connsiteX45" fmla="*/ 3161244 w 3835400"/>
                  <a:gd name="connsiteY45" fmla="*/ 2295525 h 2295525"/>
                  <a:gd name="connsiteX46" fmla="*/ 3155171 w 3835400"/>
                  <a:gd name="connsiteY46" fmla="*/ 2295525 h 2295525"/>
                  <a:gd name="connsiteX47" fmla="*/ 686303 w 3835400"/>
                  <a:gd name="connsiteY47" fmla="*/ 2295525 h 2295525"/>
                  <a:gd name="connsiteX48" fmla="*/ 680230 w 3835400"/>
                  <a:gd name="connsiteY48" fmla="*/ 2295525 h 2295525"/>
                  <a:gd name="connsiteX49" fmla="*/ 671119 w 3835400"/>
                  <a:gd name="connsiteY49" fmla="*/ 2295525 h 2295525"/>
                  <a:gd name="connsiteX50" fmla="*/ 628605 w 3835400"/>
                  <a:gd name="connsiteY50" fmla="*/ 2292481 h 2295525"/>
                  <a:gd name="connsiteX51" fmla="*/ 625568 w 3835400"/>
                  <a:gd name="connsiteY51" fmla="*/ 2292481 h 2295525"/>
                  <a:gd name="connsiteX52" fmla="*/ 0 w 3835400"/>
                  <a:gd name="connsiteY52" fmla="*/ 1598343 h 2295525"/>
                  <a:gd name="connsiteX53" fmla="*/ 683266 w 3835400"/>
                  <a:gd name="connsiteY53" fmla="*/ 904206 h 2295525"/>
                  <a:gd name="connsiteX54" fmla="*/ 710597 w 3835400"/>
                  <a:gd name="connsiteY54" fmla="*/ 873761 h 2295525"/>
                  <a:gd name="connsiteX55" fmla="*/ 713634 w 3835400"/>
                  <a:gd name="connsiteY55" fmla="*/ 867672 h 2295525"/>
                  <a:gd name="connsiteX56" fmla="*/ 1172181 w 3835400"/>
                  <a:gd name="connsiteY56" fmla="*/ 678915 h 2295525"/>
                  <a:gd name="connsiteX57" fmla="*/ 1178255 w 3835400"/>
                  <a:gd name="connsiteY57" fmla="*/ 678915 h 2295525"/>
                  <a:gd name="connsiteX58" fmla="*/ 1184328 w 3835400"/>
                  <a:gd name="connsiteY58" fmla="*/ 605848 h 2295525"/>
                  <a:gd name="connsiteX59" fmla="*/ 1187365 w 3835400"/>
                  <a:gd name="connsiteY59" fmla="*/ 599759 h 2295525"/>
                  <a:gd name="connsiteX60" fmla="*/ 1919219 w 3835400"/>
                  <a:gd name="connsiteY60" fmla="*/ 0 h 2295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3835400" h="2295525">
                    <a:moveTo>
                      <a:pt x="1918425" y="122238"/>
                    </a:moveTo>
                    <a:cubicBezTo>
                      <a:pt x="1623857" y="122238"/>
                      <a:pt x="1365731" y="332212"/>
                      <a:pt x="1304995" y="621307"/>
                    </a:cubicBezTo>
                    <a:cubicBezTo>
                      <a:pt x="1292848" y="752160"/>
                      <a:pt x="1292848" y="752160"/>
                      <a:pt x="1292848" y="752160"/>
                    </a:cubicBezTo>
                    <a:cubicBezTo>
                      <a:pt x="1289811" y="785634"/>
                      <a:pt x="1259443" y="809979"/>
                      <a:pt x="1226039" y="806936"/>
                    </a:cubicBezTo>
                    <a:cubicBezTo>
                      <a:pt x="1168340" y="800850"/>
                      <a:pt x="1168340" y="800850"/>
                      <a:pt x="1168340" y="800850"/>
                    </a:cubicBezTo>
                    <a:cubicBezTo>
                      <a:pt x="1028648" y="800850"/>
                      <a:pt x="898066" y="855625"/>
                      <a:pt x="800889" y="953005"/>
                    </a:cubicBezTo>
                    <a:cubicBezTo>
                      <a:pt x="758374" y="1004737"/>
                      <a:pt x="758374" y="1004737"/>
                      <a:pt x="758374" y="1004737"/>
                    </a:cubicBezTo>
                    <a:cubicBezTo>
                      <a:pt x="746227" y="1019953"/>
                      <a:pt x="728007" y="1026039"/>
                      <a:pt x="706749" y="1026039"/>
                    </a:cubicBezTo>
                    <a:cubicBezTo>
                      <a:pt x="694602" y="1026039"/>
                      <a:pt x="694602" y="1026039"/>
                      <a:pt x="694602" y="1026039"/>
                    </a:cubicBezTo>
                    <a:cubicBezTo>
                      <a:pt x="378777" y="1026039"/>
                      <a:pt x="120650" y="1281660"/>
                      <a:pt x="120650" y="1598142"/>
                    </a:cubicBezTo>
                    <a:cubicBezTo>
                      <a:pt x="120650" y="1893323"/>
                      <a:pt x="342335" y="2139814"/>
                      <a:pt x="636903" y="2170245"/>
                    </a:cubicBezTo>
                    <a:cubicBezTo>
                      <a:pt x="679418" y="2173288"/>
                      <a:pt x="679418" y="2173288"/>
                      <a:pt x="679418" y="2173288"/>
                    </a:cubicBezTo>
                    <a:cubicBezTo>
                      <a:pt x="679418" y="2173288"/>
                      <a:pt x="679418" y="2173288"/>
                      <a:pt x="682455" y="2173288"/>
                    </a:cubicBezTo>
                    <a:lnTo>
                      <a:pt x="688528" y="2173288"/>
                    </a:lnTo>
                    <a:cubicBezTo>
                      <a:pt x="3151358" y="2173288"/>
                      <a:pt x="3151358" y="2173288"/>
                      <a:pt x="3151358" y="2173288"/>
                    </a:cubicBezTo>
                    <a:cubicBezTo>
                      <a:pt x="3160469" y="2173288"/>
                      <a:pt x="3160469" y="2173288"/>
                      <a:pt x="3160469" y="2173288"/>
                    </a:cubicBezTo>
                    <a:cubicBezTo>
                      <a:pt x="3163506" y="2173288"/>
                      <a:pt x="3166542" y="2173288"/>
                      <a:pt x="3169579" y="2173288"/>
                    </a:cubicBezTo>
                    <a:cubicBezTo>
                      <a:pt x="3193873" y="2173288"/>
                      <a:pt x="3193873" y="2173288"/>
                      <a:pt x="3193873" y="2173288"/>
                    </a:cubicBezTo>
                    <a:cubicBezTo>
                      <a:pt x="3482368" y="2173288"/>
                      <a:pt x="3713163" y="1938969"/>
                      <a:pt x="3713163" y="1655961"/>
                    </a:cubicBezTo>
                    <a:cubicBezTo>
                      <a:pt x="3713163" y="1482504"/>
                      <a:pt x="3628133" y="1324263"/>
                      <a:pt x="3488441" y="1226884"/>
                    </a:cubicBezTo>
                    <a:cubicBezTo>
                      <a:pt x="3442890" y="1202539"/>
                      <a:pt x="3442890" y="1202539"/>
                      <a:pt x="3442890" y="1202539"/>
                    </a:cubicBezTo>
                    <a:cubicBezTo>
                      <a:pt x="3421632" y="1190367"/>
                      <a:pt x="3409485" y="1169065"/>
                      <a:pt x="3409485" y="1144720"/>
                    </a:cubicBezTo>
                    <a:cubicBezTo>
                      <a:pt x="3415558" y="1059513"/>
                      <a:pt x="3415558" y="1059513"/>
                      <a:pt x="3415558" y="1059513"/>
                    </a:cubicBezTo>
                    <a:cubicBezTo>
                      <a:pt x="3415558" y="715643"/>
                      <a:pt x="3133138" y="435678"/>
                      <a:pt x="2789981" y="435678"/>
                    </a:cubicBezTo>
                    <a:cubicBezTo>
                      <a:pt x="2726209" y="435678"/>
                      <a:pt x="2662437" y="444807"/>
                      <a:pt x="2604738" y="463065"/>
                    </a:cubicBezTo>
                    <a:cubicBezTo>
                      <a:pt x="2547039" y="484367"/>
                      <a:pt x="2547039" y="484367"/>
                      <a:pt x="2547039" y="484367"/>
                    </a:cubicBezTo>
                    <a:cubicBezTo>
                      <a:pt x="2516671" y="496540"/>
                      <a:pt x="2486303" y="484367"/>
                      <a:pt x="2471119" y="456979"/>
                    </a:cubicBezTo>
                    <a:cubicBezTo>
                      <a:pt x="2437715" y="396117"/>
                      <a:pt x="2437715" y="396117"/>
                      <a:pt x="2437715" y="396117"/>
                    </a:cubicBezTo>
                    <a:cubicBezTo>
                      <a:pt x="2322317" y="225704"/>
                      <a:pt x="2127963" y="122238"/>
                      <a:pt x="1918425" y="122238"/>
                    </a:cubicBezTo>
                    <a:close/>
                    <a:moveTo>
                      <a:pt x="1919219" y="0"/>
                    </a:moveTo>
                    <a:cubicBezTo>
                      <a:pt x="2168231" y="0"/>
                      <a:pt x="2402060" y="124823"/>
                      <a:pt x="2541750" y="331847"/>
                    </a:cubicBezTo>
                    <a:cubicBezTo>
                      <a:pt x="2541750" y="331847"/>
                      <a:pt x="2544787" y="334891"/>
                      <a:pt x="2544787" y="334891"/>
                    </a:cubicBezTo>
                    <a:cubicBezTo>
                      <a:pt x="2553897" y="353158"/>
                      <a:pt x="2553897" y="353158"/>
                      <a:pt x="2553897" y="353158"/>
                    </a:cubicBezTo>
                    <a:cubicBezTo>
                      <a:pt x="2563007" y="350113"/>
                      <a:pt x="2563007" y="350113"/>
                      <a:pt x="2563007" y="350113"/>
                    </a:cubicBezTo>
                    <a:cubicBezTo>
                      <a:pt x="2566044" y="350113"/>
                      <a:pt x="2566044" y="347069"/>
                      <a:pt x="2566044" y="347069"/>
                    </a:cubicBezTo>
                    <a:cubicBezTo>
                      <a:pt x="2638925" y="325758"/>
                      <a:pt x="2714844" y="313580"/>
                      <a:pt x="2790762" y="313580"/>
                    </a:cubicBezTo>
                    <a:cubicBezTo>
                      <a:pt x="3203759" y="313580"/>
                      <a:pt x="3537800" y="648471"/>
                      <a:pt x="3537800" y="1062518"/>
                    </a:cubicBezTo>
                    <a:cubicBezTo>
                      <a:pt x="3537800" y="1062518"/>
                      <a:pt x="3537800" y="1065562"/>
                      <a:pt x="3537800" y="1065562"/>
                    </a:cubicBezTo>
                    <a:cubicBezTo>
                      <a:pt x="3534763" y="1114274"/>
                      <a:pt x="3534763" y="1114274"/>
                      <a:pt x="3534763" y="1114274"/>
                    </a:cubicBezTo>
                    <a:cubicBezTo>
                      <a:pt x="3546910" y="1120363"/>
                      <a:pt x="3546910" y="1120363"/>
                      <a:pt x="3546910" y="1120363"/>
                    </a:cubicBezTo>
                    <a:cubicBezTo>
                      <a:pt x="3549947" y="1123407"/>
                      <a:pt x="3552983" y="1123407"/>
                      <a:pt x="3552983" y="1123407"/>
                    </a:cubicBezTo>
                    <a:cubicBezTo>
                      <a:pt x="3729114" y="1245185"/>
                      <a:pt x="3835400" y="1443076"/>
                      <a:pt x="3835400" y="1656188"/>
                    </a:cubicBezTo>
                    <a:cubicBezTo>
                      <a:pt x="3835400" y="2009346"/>
                      <a:pt x="3546910" y="2295525"/>
                      <a:pt x="3194648" y="2295525"/>
                    </a:cubicBezTo>
                    <a:cubicBezTo>
                      <a:pt x="3194648" y="2295525"/>
                      <a:pt x="3191612" y="2295525"/>
                      <a:pt x="3191612" y="2295525"/>
                    </a:cubicBezTo>
                    <a:cubicBezTo>
                      <a:pt x="3170355" y="2295525"/>
                      <a:pt x="3170355" y="2295525"/>
                      <a:pt x="3170355" y="2295525"/>
                    </a:cubicBezTo>
                    <a:cubicBezTo>
                      <a:pt x="3161244" y="2295525"/>
                      <a:pt x="3161244" y="2295525"/>
                      <a:pt x="3161244" y="2295525"/>
                    </a:cubicBezTo>
                    <a:cubicBezTo>
                      <a:pt x="3158208" y="2295525"/>
                      <a:pt x="3158208" y="2295525"/>
                      <a:pt x="3155171" y="2295525"/>
                    </a:cubicBezTo>
                    <a:cubicBezTo>
                      <a:pt x="686303" y="2295525"/>
                      <a:pt x="686303" y="2295525"/>
                      <a:pt x="686303" y="2295525"/>
                    </a:cubicBezTo>
                    <a:cubicBezTo>
                      <a:pt x="686303" y="2295525"/>
                      <a:pt x="683266" y="2295525"/>
                      <a:pt x="680230" y="2295525"/>
                    </a:cubicBezTo>
                    <a:cubicBezTo>
                      <a:pt x="671119" y="2295525"/>
                      <a:pt x="671119" y="2295525"/>
                      <a:pt x="671119" y="2295525"/>
                    </a:cubicBezTo>
                    <a:cubicBezTo>
                      <a:pt x="628605" y="2292481"/>
                      <a:pt x="628605" y="2292481"/>
                      <a:pt x="628605" y="2292481"/>
                    </a:cubicBezTo>
                    <a:cubicBezTo>
                      <a:pt x="628605" y="2292481"/>
                      <a:pt x="628605" y="2292481"/>
                      <a:pt x="625568" y="2292481"/>
                    </a:cubicBezTo>
                    <a:cubicBezTo>
                      <a:pt x="270270" y="2255947"/>
                      <a:pt x="0" y="1957590"/>
                      <a:pt x="0" y="1598343"/>
                    </a:cubicBezTo>
                    <a:cubicBezTo>
                      <a:pt x="0" y="1220830"/>
                      <a:pt x="306711" y="910295"/>
                      <a:pt x="683266" y="904206"/>
                    </a:cubicBezTo>
                    <a:cubicBezTo>
                      <a:pt x="710597" y="873761"/>
                      <a:pt x="710597" y="873761"/>
                      <a:pt x="710597" y="873761"/>
                    </a:cubicBezTo>
                    <a:cubicBezTo>
                      <a:pt x="710597" y="870717"/>
                      <a:pt x="713634" y="870717"/>
                      <a:pt x="713634" y="867672"/>
                    </a:cubicBezTo>
                    <a:cubicBezTo>
                      <a:pt x="835103" y="745894"/>
                      <a:pt x="999087" y="678915"/>
                      <a:pt x="1172181" y="678915"/>
                    </a:cubicBezTo>
                    <a:cubicBezTo>
                      <a:pt x="1172181" y="678915"/>
                      <a:pt x="1175218" y="678915"/>
                      <a:pt x="1178255" y="678915"/>
                    </a:cubicBezTo>
                    <a:cubicBezTo>
                      <a:pt x="1184328" y="605848"/>
                      <a:pt x="1184328" y="605848"/>
                      <a:pt x="1184328" y="605848"/>
                    </a:cubicBezTo>
                    <a:cubicBezTo>
                      <a:pt x="1184328" y="602804"/>
                      <a:pt x="1184328" y="599759"/>
                      <a:pt x="1187365" y="599759"/>
                    </a:cubicBezTo>
                    <a:cubicBezTo>
                      <a:pt x="1257210" y="252691"/>
                      <a:pt x="1566957" y="0"/>
                      <a:pt x="1919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375" tIns="45688" rIns="91375" bIns="4568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3523">
                  <a:defRPr/>
                </a:pPr>
                <a:endParaRPr lang="en-US" sz="1836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  <p:sp>
            <p:nvSpPr>
              <p:cNvPr id="13" name="Freeform 109"/>
              <p:cNvSpPr>
                <a:spLocks/>
              </p:cNvSpPr>
              <p:nvPr/>
            </p:nvSpPr>
            <p:spPr bwMode="auto">
              <a:xfrm>
                <a:off x="3314461" y="2603981"/>
                <a:ext cx="148228" cy="149333"/>
              </a:xfrm>
              <a:custGeom>
                <a:avLst/>
                <a:gdLst>
                  <a:gd name="T0" fmla="*/ 680 w 701"/>
                  <a:gd name="T1" fmla="*/ 640 h 704"/>
                  <a:gd name="T2" fmla="*/ 568 w 701"/>
                  <a:gd name="T3" fmla="*/ 571 h 704"/>
                  <a:gd name="T4" fmla="*/ 531 w 701"/>
                  <a:gd name="T5" fmla="*/ 573 h 704"/>
                  <a:gd name="T6" fmla="*/ 351 w 701"/>
                  <a:gd name="T7" fmla="*/ 637 h 704"/>
                  <a:gd name="T8" fmla="*/ 64 w 701"/>
                  <a:gd name="T9" fmla="*/ 350 h 704"/>
                  <a:gd name="T10" fmla="*/ 351 w 701"/>
                  <a:gd name="T11" fmla="*/ 64 h 704"/>
                  <a:gd name="T12" fmla="*/ 631 w 701"/>
                  <a:gd name="T13" fmla="*/ 294 h 704"/>
                  <a:gd name="T14" fmla="*/ 474 w 701"/>
                  <a:gd name="T15" fmla="*/ 294 h 704"/>
                  <a:gd name="T16" fmla="*/ 445 w 701"/>
                  <a:gd name="T17" fmla="*/ 312 h 704"/>
                  <a:gd name="T18" fmla="*/ 432 w 701"/>
                  <a:gd name="T19" fmla="*/ 338 h 704"/>
                  <a:gd name="T20" fmla="*/ 320 w 701"/>
                  <a:gd name="T21" fmla="*/ 203 h 704"/>
                  <a:gd name="T22" fmla="*/ 284 w 701"/>
                  <a:gd name="T23" fmla="*/ 193 h 704"/>
                  <a:gd name="T24" fmla="*/ 263 w 701"/>
                  <a:gd name="T25" fmla="*/ 223 h 704"/>
                  <a:gd name="T26" fmla="*/ 263 w 701"/>
                  <a:gd name="T27" fmla="*/ 327 h 704"/>
                  <a:gd name="T28" fmla="*/ 192 w 701"/>
                  <a:gd name="T29" fmla="*/ 327 h 704"/>
                  <a:gd name="T30" fmla="*/ 160 w 701"/>
                  <a:gd name="T31" fmla="*/ 359 h 704"/>
                  <a:gd name="T32" fmla="*/ 192 w 701"/>
                  <a:gd name="T33" fmla="*/ 391 h 704"/>
                  <a:gd name="T34" fmla="*/ 295 w 701"/>
                  <a:gd name="T35" fmla="*/ 391 h 704"/>
                  <a:gd name="T36" fmla="*/ 327 w 701"/>
                  <a:gd name="T37" fmla="*/ 359 h 704"/>
                  <a:gd name="T38" fmla="*/ 327 w 701"/>
                  <a:gd name="T39" fmla="*/ 311 h 704"/>
                  <a:gd name="T40" fmla="*/ 414 w 701"/>
                  <a:gd name="T41" fmla="*/ 416 h 704"/>
                  <a:gd name="T42" fmla="*/ 439 w 701"/>
                  <a:gd name="T43" fmla="*/ 428 h 704"/>
                  <a:gd name="T44" fmla="*/ 443 w 701"/>
                  <a:gd name="T45" fmla="*/ 428 h 704"/>
                  <a:gd name="T46" fmla="*/ 468 w 701"/>
                  <a:gd name="T47" fmla="*/ 410 h 704"/>
                  <a:gd name="T48" fmla="*/ 494 w 701"/>
                  <a:gd name="T49" fmla="*/ 358 h 704"/>
                  <a:gd name="T50" fmla="*/ 661 w 701"/>
                  <a:gd name="T51" fmla="*/ 358 h 704"/>
                  <a:gd name="T52" fmla="*/ 665 w 701"/>
                  <a:gd name="T53" fmla="*/ 358 h 704"/>
                  <a:gd name="T54" fmla="*/ 670 w 701"/>
                  <a:gd name="T55" fmla="*/ 358 h 704"/>
                  <a:gd name="T56" fmla="*/ 700 w 701"/>
                  <a:gd name="T57" fmla="*/ 324 h 704"/>
                  <a:gd name="T58" fmla="*/ 589 w 701"/>
                  <a:gd name="T59" fmla="*/ 94 h 704"/>
                  <a:gd name="T60" fmla="*/ 351 w 701"/>
                  <a:gd name="T61" fmla="*/ 0 h 704"/>
                  <a:gd name="T62" fmla="*/ 0 w 701"/>
                  <a:gd name="T63" fmla="*/ 350 h 704"/>
                  <a:gd name="T64" fmla="*/ 351 w 701"/>
                  <a:gd name="T65" fmla="*/ 701 h 704"/>
                  <a:gd name="T66" fmla="*/ 553 w 701"/>
                  <a:gd name="T67" fmla="*/ 637 h 704"/>
                  <a:gd name="T68" fmla="*/ 646 w 701"/>
                  <a:gd name="T69" fmla="*/ 694 h 704"/>
                  <a:gd name="T70" fmla="*/ 690 w 701"/>
                  <a:gd name="T71" fmla="*/ 684 h 704"/>
                  <a:gd name="T72" fmla="*/ 680 w 701"/>
                  <a:gd name="T73" fmla="*/ 64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01" h="704">
                    <a:moveTo>
                      <a:pt x="680" y="640"/>
                    </a:moveTo>
                    <a:cubicBezTo>
                      <a:pt x="568" y="571"/>
                      <a:pt x="568" y="571"/>
                      <a:pt x="568" y="571"/>
                    </a:cubicBezTo>
                    <a:cubicBezTo>
                      <a:pt x="556" y="564"/>
                      <a:pt x="541" y="564"/>
                      <a:pt x="531" y="573"/>
                    </a:cubicBezTo>
                    <a:cubicBezTo>
                      <a:pt x="479" y="615"/>
                      <a:pt x="417" y="637"/>
                      <a:pt x="351" y="637"/>
                    </a:cubicBezTo>
                    <a:cubicBezTo>
                      <a:pt x="193" y="637"/>
                      <a:pt x="64" y="508"/>
                      <a:pt x="64" y="350"/>
                    </a:cubicBezTo>
                    <a:cubicBezTo>
                      <a:pt x="64" y="193"/>
                      <a:pt x="193" y="64"/>
                      <a:pt x="351" y="64"/>
                    </a:cubicBezTo>
                    <a:cubicBezTo>
                      <a:pt x="488" y="64"/>
                      <a:pt x="605" y="163"/>
                      <a:pt x="631" y="294"/>
                    </a:cubicBezTo>
                    <a:cubicBezTo>
                      <a:pt x="474" y="294"/>
                      <a:pt x="474" y="294"/>
                      <a:pt x="474" y="294"/>
                    </a:cubicBezTo>
                    <a:cubicBezTo>
                      <a:pt x="462" y="294"/>
                      <a:pt x="451" y="301"/>
                      <a:pt x="445" y="312"/>
                    </a:cubicBezTo>
                    <a:cubicBezTo>
                      <a:pt x="432" y="338"/>
                      <a:pt x="432" y="338"/>
                      <a:pt x="432" y="338"/>
                    </a:cubicBezTo>
                    <a:cubicBezTo>
                      <a:pt x="320" y="203"/>
                      <a:pt x="320" y="203"/>
                      <a:pt x="320" y="203"/>
                    </a:cubicBezTo>
                    <a:cubicBezTo>
                      <a:pt x="311" y="192"/>
                      <a:pt x="297" y="188"/>
                      <a:pt x="284" y="193"/>
                    </a:cubicBezTo>
                    <a:cubicBezTo>
                      <a:pt x="271" y="197"/>
                      <a:pt x="263" y="210"/>
                      <a:pt x="263" y="223"/>
                    </a:cubicBezTo>
                    <a:cubicBezTo>
                      <a:pt x="263" y="327"/>
                      <a:pt x="263" y="327"/>
                      <a:pt x="263" y="327"/>
                    </a:cubicBezTo>
                    <a:cubicBezTo>
                      <a:pt x="192" y="327"/>
                      <a:pt x="192" y="327"/>
                      <a:pt x="192" y="327"/>
                    </a:cubicBezTo>
                    <a:cubicBezTo>
                      <a:pt x="174" y="327"/>
                      <a:pt x="160" y="341"/>
                      <a:pt x="160" y="359"/>
                    </a:cubicBezTo>
                    <a:cubicBezTo>
                      <a:pt x="160" y="377"/>
                      <a:pt x="174" y="391"/>
                      <a:pt x="192" y="391"/>
                    </a:cubicBezTo>
                    <a:cubicBezTo>
                      <a:pt x="295" y="391"/>
                      <a:pt x="295" y="391"/>
                      <a:pt x="295" y="391"/>
                    </a:cubicBezTo>
                    <a:cubicBezTo>
                      <a:pt x="313" y="391"/>
                      <a:pt x="327" y="377"/>
                      <a:pt x="327" y="359"/>
                    </a:cubicBezTo>
                    <a:cubicBezTo>
                      <a:pt x="327" y="311"/>
                      <a:pt x="327" y="311"/>
                      <a:pt x="327" y="311"/>
                    </a:cubicBezTo>
                    <a:cubicBezTo>
                      <a:pt x="414" y="416"/>
                      <a:pt x="414" y="416"/>
                      <a:pt x="414" y="416"/>
                    </a:cubicBezTo>
                    <a:cubicBezTo>
                      <a:pt x="421" y="424"/>
                      <a:pt x="430" y="428"/>
                      <a:pt x="439" y="428"/>
                    </a:cubicBezTo>
                    <a:cubicBezTo>
                      <a:pt x="440" y="428"/>
                      <a:pt x="441" y="428"/>
                      <a:pt x="443" y="428"/>
                    </a:cubicBezTo>
                    <a:cubicBezTo>
                      <a:pt x="453" y="427"/>
                      <a:pt x="463" y="420"/>
                      <a:pt x="468" y="410"/>
                    </a:cubicBezTo>
                    <a:cubicBezTo>
                      <a:pt x="494" y="358"/>
                      <a:pt x="494" y="358"/>
                      <a:pt x="494" y="358"/>
                    </a:cubicBezTo>
                    <a:cubicBezTo>
                      <a:pt x="661" y="358"/>
                      <a:pt x="661" y="358"/>
                      <a:pt x="661" y="358"/>
                    </a:cubicBezTo>
                    <a:cubicBezTo>
                      <a:pt x="662" y="358"/>
                      <a:pt x="663" y="358"/>
                      <a:pt x="665" y="358"/>
                    </a:cubicBezTo>
                    <a:cubicBezTo>
                      <a:pt x="666" y="358"/>
                      <a:pt x="668" y="358"/>
                      <a:pt x="670" y="358"/>
                    </a:cubicBezTo>
                    <a:cubicBezTo>
                      <a:pt x="688" y="357"/>
                      <a:pt x="701" y="341"/>
                      <a:pt x="700" y="324"/>
                    </a:cubicBezTo>
                    <a:cubicBezTo>
                      <a:pt x="693" y="236"/>
                      <a:pt x="654" y="154"/>
                      <a:pt x="589" y="94"/>
                    </a:cubicBezTo>
                    <a:cubicBezTo>
                      <a:pt x="524" y="33"/>
                      <a:pt x="439" y="0"/>
                      <a:pt x="351" y="0"/>
                    </a:cubicBezTo>
                    <a:cubicBezTo>
                      <a:pt x="157" y="0"/>
                      <a:pt x="0" y="157"/>
                      <a:pt x="0" y="350"/>
                    </a:cubicBezTo>
                    <a:cubicBezTo>
                      <a:pt x="0" y="544"/>
                      <a:pt x="157" y="701"/>
                      <a:pt x="351" y="701"/>
                    </a:cubicBezTo>
                    <a:cubicBezTo>
                      <a:pt x="423" y="701"/>
                      <a:pt x="494" y="678"/>
                      <a:pt x="553" y="637"/>
                    </a:cubicBezTo>
                    <a:cubicBezTo>
                      <a:pt x="646" y="694"/>
                      <a:pt x="646" y="694"/>
                      <a:pt x="646" y="694"/>
                    </a:cubicBezTo>
                    <a:cubicBezTo>
                      <a:pt x="661" y="704"/>
                      <a:pt x="681" y="699"/>
                      <a:pt x="690" y="684"/>
                    </a:cubicBezTo>
                    <a:cubicBezTo>
                      <a:pt x="700" y="669"/>
                      <a:pt x="695" y="649"/>
                      <a:pt x="680" y="6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375" tIns="45688" rIns="91375" bIns="45688" numCol="1" anchor="t" anchorCtr="0" compatLnSpc="1">
                <a:prstTxWarp prst="textNoShape">
                  <a:avLst/>
                </a:prstTxWarp>
              </a:bodyPr>
              <a:lstStyle/>
              <a:p>
                <a:pPr defTabSz="913523">
                  <a:defRPr/>
                </a:pPr>
                <a:endParaRPr lang="en-US" sz="1836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</p:grpSp>
        <p:sp>
          <p:nvSpPr>
            <p:cNvPr id="15" name="Freeform 230"/>
            <p:cNvSpPr/>
            <p:nvPr/>
          </p:nvSpPr>
          <p:spPr bwMode="auto">
            <a:xfrm>
              <a:off x="3928264" y="2145165"/>
              <a:ext cx="542136" cy="351758"/>
            </a:xfrm>
            <a:custGeom>
              <a:avLst/>
              <a:gdLst>
                <a:gd name="connsiteX0" fmla="*/ 3322794 w 5223983"/>
                <a:gd name="connsiteY0" fmla="*/ 1406050 h 3551081"/>
                <a:gd name="connsiteX1" fmla="*/ 3699984 w 5223983"/>
                <a:gd name="connsiteY1" fmla="*/ 1783240 h 3551081"/>
                <a:gd name="connsiteX2" fmla="*/ 3322794 w 5223983"/>
                <a:gd name="connsiteY2" fmla="*/ 2160430 h 3551081"/>
                <a:gd name="connsiteX3" fmla="*/ 2945604 w 5223983"/>
                <a:gd name="connsiteY3" fmla="*/ 1783240 h 3551081"/>
                <a:gd name="connsiteX4" fmla="*/ 3322794 w 5223983"/>
                <a:gd name="connsiteY4" fmla="*/ 1406050 h 3551081"/>
                <a:gd name="connsiteX5" fmla="*/ 1901190 w 5223983"/>
                <a:gd name="connsiteY5" fmla="*/ 1406050 h 3551081"/>
                <a:gd name="connsiteX6" fmla="*/ 2278380 w 5223983"/>
                <a:gd name="connsiteY6" fmla="*/ 1783240 h 3551081"/>
                <a:gd name="connsiteX7" fmla="*/ 1901190 w 5223983"/>
                <a:gd name="connsiteY7" fmla="*/ 2160430 h 3551081"/>
                <a:gd name="connsiteX8" fmla="*/ 1524000 w 5223983"/>
                <a:gd name="connsiteY8" fmla="*/ 1783240 h 3551081"/>
                <a:gd name="connsiteX9" fmla="*/ 1901190 w 5223983"/>
                <a:gd name="connsiteY9" fmla="*/ 1406050 h 3551081"/>
                <a:gd name="connsiteX10" fmla="*/ 3444555 w 5223983"/>
                <a:gd name="connsiteY10" fmla="*/ 1 h 3551081"/>
                <a:gd name="connsiteX11" fmla="*/ 5223983 w 5223983"/>
                <a:gd name="connsiteY11" fmla="*/ 1779430 h 3551081"/>
                <a:gd name="connsiteX12" fmla="*/ 3452333 w 5223983"/>
                <a:gd name="connsiteY12" fmla="*/ 3551081 h 3551081"/>
                <a:gd name="connsiteX13" fmla="*/ 3296124 w 5223983"/>
                <a:gd name="connsiteY13" fmla="*/ 3394871 h 3551081"/>
                <a:gd name="connsiteX14" fmla="*/ 4919183 w 5223983"/>
                <a:gd name="connsiteY14" fmla="*/ 1771811 h 3551081"/>
                <a:gd name="connsiteX15" fmla="*/ 3295964 w 5223983"/>
                <a:gd name="connsiteY15" fmla="*/ 148592 h 3551081"/>
                <a:gd name="connsiteX16" fmla="*/ 1779429 w 5223983"/>
                <a:gd name="connsiteY16" fmla="*/ 0 h 3551081"/>
                <a:gd name="connsiteX17" fmla="*/ 1928020 w 5223983"/>
                <a:gd name="connsiteY17" fmla="*/ 148590 h 3551081"/>
                <a:gd name="connsiteX18" fmla="*/ 304801 w 5223983"/>
                <a:gd name="connsiteY18" fmla="*/ 1771809 h 3551081"/>
                <a:gd name="connsiteX19" fmla="*/ 1927860 w 5223983"/>
                <a:gd name="connsiteY19" fmla="*/ 3394869 h 3551081"/>
                <a:gd name="connsiteX20" fmla="*/ 1771651 w 5223983"/>
                <a:gd name="connsiteY20" fmla="*/ 3551079 h 3551081"/>
                <a:gd name="connsiteX21" fmla="*/ 0 w 5223983"/>
                <a:gd name="connsiteY21" fmla="*/ 1779428 h 355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223983" h="3551081">
                  <a:moveTo>
                    <a:pt x="3322794" y="1406050"/>
                  </a:moveTo>
                  <a:cubicBezTo>
                    <a:pt x="3531110" y="1406050"/>
                    <a:pt x="3699984" y="1574924"/>
                    <a:pt x="3699984" y="1783240"/>
                  </a:cubicBezTo>
                  <a:cubicBezTo>
                    <a:pt x="3699984" y="1991556"/>
                    <a:pt x="3531110" y="2160430"/>
                    <a:pt x="3322794" y="2160430"/>
                  </a:cubicBezTo>
                  <a:cubicBezTo>
                    <a:pt x="3114478" y="2160430"/>
                    <a:pt x="2945604" y="1991556"/>
                    <a:pt x="2945604" y="1783240"/>
                  </a:cubicBezTo>
                  <a:cubicBezTo>
                    <a:pt x="2945604" y="1574924"/>
                    <a:pt x="3114478" y="1406050"/>
                    <a:pt x="3322794" y="1406050"/>
                  </a:cubicBezTo>
                  <a:close/>
                  <a:moveTo>
                    <a:pt x="1901190" y="1406050"/>
                  </a:moveTo>
                  <a:cubicBezTo>
                    <a:pt x="2109506" y="1406050"/>
                    <a:pt x="2278380" y="1574924"/>
                    <a:pt x="2278380" y="1783240"/>
                  </a:cubicBezTo>
                  <a:cubicBezTo>
                    <a:pt x="2278380" y="1991556"/>
                    <a:pt x="2109506" y="2160430"/>
                    <a:pt x="1901190" y="2160430"/>
                  </a:cubicBezTo>
                  <a:cubicBezTo>
                    <a:pt x="1692874" y="2160430"/>
                    <a:pt x="1524000" y="1991556"/>
                    <a:pt x="1524000" y="1783240"/>
                  </a:cubicBezTo>
                  <a:cubicBezTo>
                    <a:pt x="1524000" y="1574924"/>
                    <a:pt x="1692874" y="1406050"/>
                    <a:pt x="1901190" y="1406050"/>
                  </a:cubicBezTo>
                  <a:close/>
                  <a:moveTo>
                    <a:pt x="3444555" y="1"/>
                  </a:moveTo>
                  <a:lnTo>
                    <a:pt x="5223983" y="1779430"/>
                  </a:lnTo>
                  <a:lnTo>
                    <a:pt x="3452333" y="3551081"/>
                  </a:lnTo>
                  <a:lnTo>
                    <a:pt x="3296124" y="3394871"/>
                  </a:lnTo>
                  <a:lnTo>
                    <a:pt x="4919183" y="1771811"/>
                  </a:lnTo>
                  <a:lnTo>
                    <a:pt x="3295964" y="148592"/>
                  </a:lnTo>
                  <a:close/>
                  <a:moveTo>
                    <a:pt x="1779429" y="0"/>
                  </a:moveTo>
                  <a:lnTo>
                    <a:pt x="1928020" y="148590"/>
                  </a:lnTo>
                  <a:lnTo>
                    <a:pt x="304801" y="1771809"/>
                  </a:lnTo>
                  <a:lnTo>
                    <a:pt x="1927860" y="3394869"/>
                  </a:lnTo>
                  <a:lnTo>
                    <a:pt x="1771651" y="3551079"/>
                  </a:lnTo>
                  <a:lnTo>
                    <a:pt x="0" y="1779428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375" tIns="45688" rIns="91375" bIns="456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57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5" name="Freeform 29"/>
          <p:cNvSpPr/>
          <p:nvPr/>
        </p:nvSpPr>
        <p:spPr bwMode="auto">
          <a:xfrm>
            <a:off x="269241" y="5181880"/>
            <a:ext cx="6847715" cy="1160501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143366" rIns="179208" bIns="1433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57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67" kern="0" dirty="0" err="1">
                <a:solidFill>
                  <a:schemeClr val="bg1"/>
                </a:soli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Hyperscale</a:t>
            </a:r>
            <a:r>
              <a:rPr lang="en-US" sz="1567" kern="0" dirty="0">
                <a:solidFill>
                  <a:schemeClr val="bg1"/>
                </a:soli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 hardware innovation (scale, GPU, FPGA) </a:t>
            </a:r>
            <a:r>
              <a:rPr lang="mr-IN" sz="1567" kern="0" dirty="0">
                <a:solidFill>
                  <a:schemeClr val="bg1"/>
                </a:soli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–</a:t>
            </a:r>
            <a:r>
              <a:rPr lang="en-US" sz="1567" kern="0" dirty="0">
                <a:solidFill>
                  <a:schemeClr val="bg1"/>
                </a:soli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 Azure Compute </a:t>
            </a:r>
            <a:endParaRPr lang="en-US" sz="1371" kern="0" dirty="0">
              <a:solidFill>
                <a:schemeClr val="bg1"/>
              </a:soli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141829" y="5401236"/>
            <a:ext cx="5881908" cy="717038"/>
            <a:chOff x="7268450" y="5354848"/>
            <a:chExt cx="5999852" cy="731416"/>
          </a:xfrm>
        </p:grpSpPr>
        <p:sp>
          <p:nvSpPr>
            <p:cNvPr id="37" name="Rectangle 36"/>
            <p:cNvSpPr/>
            <p:nvPr/>
          </p:nvSpPr>
          <p:spPr bwMode="auto">
            <a:xfrm>
              <a:off x="9151452" y="5354848"/>
              <a:ext cx="4116850" cy="7314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3407" tIns="89630" rIns="143407" bIns="89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Leading hardware, at scale, </a:t>
              </a:r>
            </a:p>
            <a:p>
              <a:pPr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on demand</a:t>
              </a:r>
            </a:p>
          </p:txBody>
        </p:sp>
        <p:cxnSp>
          <p:nvCxnSpPr>
            <p:cNvPr id="39" name="Straight Arrow Connector 38"/>
            <p:cNvCxnSpPr>
              <a:cxnSpLocks/>
            </p:cNvCxnSpPr>
            <p:nvPr/>
          </p:nvCxnSpPr>
          <p:spPr>
            <a:xfrm flipV="1">
              <a:off x="7268450" y="5719424"/>
              <a:ext cx="1737113" cy="3696"/>
            </a:xfrm>
            <a:prstGeom prst="straightConnector1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chemeClr val="tx1"/>
              </a:solidFill>
              <a:prstDash val="solid"/>
              <a:headEnd type="none"/>
              <a:tailEnd type="triangle" w="lg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11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Cognitive Services and ML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866" y="3429882"/>
            <a:ext cx="12190271" cy="0"/>
          </a:xfrm>
          <a:prstGeom prst="line">
            <a:avLst/>
          </a:prstGeom>
          <a:noFill/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 bwMode="auto">
          <a:xfrm>
            <a:off x="1016260" y="3727808"/>
            <a:ext cx="2465168" cy="37345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3" kern="0" spc="49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Finished APIs</a:t>
            </a:r>
          </a:p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3" kern="0" spc="49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General Models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676661" y="3609627"/>
            <a:ext cx="2465168" cy="37345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3" kern="0" spc="49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 Training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9084083" y="3727808"/>
            <a:ext cx="2465168" cy="37345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3" kern="0" spc="49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 Model Development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481428" y="2708611"/>
            <a:ext cx="2048994" cy="3740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13" rIns="0" bIns="45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768332" y="2719022"/>
            <a:ext cx="2048994" cy="3740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13" rIns="0" bIns="45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Scientists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539174" y="4325425"/>
            <a:ext cx="1799006" cy="3740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13" rIns="0" bIns="45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Computer Vision</a:t>
            </a:r>
          </a:p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Bing Search</a:t>
            </a:r>
          </a:p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Analytics 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274277" y="4236547"/>
            <a:ext cx="2241062" cy="3740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13" rIns="0" bIns="45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 Understanding Intelligent Services</a:t>
            </a:r>
          </a:p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Recommendations </a:t>
            </a:r>
          </a:p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 Vision Service</a:t>
            </a:r>
          </a:p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 Speech Service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9576264" y="4325425"/>
            <a:ext cx="2241062" cy="3740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13" rIns="0" bIns="45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ML</a:t>
            </a:r>
          </a:p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Cognitive Toolkit</a:t>
            </a:r>
          </a:p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endParaRPr lang="en-US" sz="1568" kern="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60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3A0D-D132-4E64-A5DE-DCC25720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BAF3-70F9-4846-B7A5-8D5C40CF5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91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http://github.com/laurentran/microsoft-ai-workshop 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3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708439"/>
      </p:ext>
    </p:extLst>
  </p:cSld>
  <p:clrMapOvr>
    <a:masterClrMapping/>
  </p:clrMapOvr>
</p:sld>
</file>

<file path=ppt/theme/theme1.xml><?xml version="1.0" encoding="utf-8"?>
<a:theme xmlns:a="http://schemas.openxmlformats.org/drawingml/2006/main" name="5-50091_TR24_BO_CT_Template">
  <a:themeElements>
    <a:clrScheme name="TR24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00188F"/>
      </a:accent2>
      <a:accent3>
        <a:srgbClr val="002050"/>
      </a:accent3>
      <a:accent4>
        <a:srgbClr val="D83B01"/>
      </a:accent4>
      <a:accent5>
        <a:srgbClr val="737373"/>
      </a:accent5>
      <a:accent6>
        <a:srgbClr val="505050"/>
      </a:accent6>
      <a:hlink>
        <a:srgbClr val="00188F"/>
      </a:hlink>
      <a:folHlink>
        <a:srgbClr val="00188F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24_BO_CT_Template.potx" id="{ACE1F860-A7C5-4F6A-9659-FD362B4E8CFA}" vid="{D991A258-702D-4C0C-9E71-E30025EE76B0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363</Words>
  <Application>Microsoft Office PowerPoint</Application>
  <PresentationFormat>Widescreen</PresentationFormat>
  <Paragraphs>138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Segoe UI Semilight</vt:lpstr>
      <vt:lpstr>Wingdings</vt:lpstr>
      <vt:lpstr>5-50091_TR24_BO_CT_Template</vt:lpstr>
      <vt:lpstr>Office Theme</vt:lpstr>
      <vt:lpstr>Machine Learning and  Artificial Intelligence on Azure</vt:lpstr>
      <vt:lpstr>What is AI (vs. ML)?</vt:lpstr>
      <vt:lpstr>Nuts and Bolts: Supervised Learning</vt:lpstr>
      <vt:lpstr>Types of Machine Learning Algorithms</vt:lpstr>
      <vt:lpstr>Nuts and Bolts: Supervised Learning</vt:lpstr>
      <vt:lpstr>Neural Networks</vt:lpstr>
      <vt:lpstr>Microsoft AI Infrastructure &amp; Services  </vt:lpstr>
      <vt:lpstr>Cognitive Services and ML </vt:lpstr>
      <vt:lpstr>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Artificial Intelligence on Azure</dc:title>
  <dc:creator>Lauren Tran</dc:creator>
  <cp:lastModifiedBy>Lauren Tran</cp:lastModifiedBy>
  <cp:revision>46</cp:revision>
  <dcterms:created xsi:type="dcterms:W3CDTF">2017-10-23T20:40:45Z</dcterms:created>
  <dcterms:modified xsi:type="dcterms:W3CDTF">2017-10-24T22:56:08Z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latra@microsoft.com</vt:lpwstr>
  </property>
  <property fmtid="{D5CDD505-2E9C-101B-9397-08002B2CF9AE}" pid="6" name="MSIP_Label_f42aa342-8706-4288-bd11-ebb85995028c_SetDate">
    <vt:lpwstr>2017-10-23T16:15:26.6620461-07:00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