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16" r:id="rId1"/>
  </p:sldMasterIdLst>
  <p:notesMasterIdLst>
    <p:notesMasterId r:id="rId60"/>
  </p:notesMasterIdLst>
  <p:sldIdLst>
    <p:sldId id="256" r:id="rId2"/>
    <p:sldId id="257" r:id="rId3"/>
    <p:sldId id="258" r:id="rId4"/>
    <p:sldId id="259" r:id="rId5"/>
    <p:sldId id="260" r:id="rId6"/>
    <p:sldId id="318" r:id="rId7"/>
    <p:sldId id="262" r:id="rId8"/>
    <p:sldId id="319" r:id="rId9"/>
    <p:sldId id="320" r:id="rId10"/>
    <p:sldId id="321" r:id="rId11"/>
    <p:sldId id="322" r:id="rId12"/>
    <p:sldId id="323" r:id="rId13"/>
    <p:sldId id="324" r:id="rId14"/>
    <p:sldId id="325" r:id="rId15"/>
    <p:sldId id="326" r:id="rId16"/>
    <p:sldId id="327" r:id="rId17"/>
    <p:sldId id="328" r:id="rId18"/>
    <p:sldId id="329" r:id="rId19"/>
    <p:sldId id="330" r:id="rId20"/>
    <p:sldId id="331" r:id="rId21"/>
    <p:sldId id="280" r:id="rId22"/>
    <p:sldId id="281" r:id="rId23"/>
    <p:sldId id="332" r:id="rId24"/>
    <p:sldId id="333" r:id="rId25"/>
    <p:sldId id="334" r:id="rId26"/>
    <p:sldId id="335" r:id="rId27"/>
    <p:sldId id="336" r:id="rId28"/>
    <p:sldId id="337" r:id="rId29"/>
    <p:sldId id="338" r:id="rId30"/>
    <p:sldId id="339" r:id="rId31"/>
    <p:sldId id="340" r:id="rId32"/>
    <p:sldId id="341" r:id="rId33"/>
    <p:sldId id="342" r:id="rId34"/>
    <p:sldId id="343" r:id="rId35"/>
    <p:sldId id="344" r:id="rId36"/>
    <p:sldId id="345" r:id="rId37"/>
    <p:sldId id="346" r:id="rId38"/>
    <p:sldId id="347" r:id="rId39"/>
    <p:sldId id="348" r:id="rId40"/>
    <p:sldId id="349" r:id="rId41"/>
    <p:sldId id="350" r:id="rId42"/>
    <p:sldId id="351" r:id="rId43"/>
    <p:sldId id="352" r:id="rId44"/>
    <p:sldId id="353" r:id="rId45"/>
    <p:sldId id="354" r:id="rId46"/>
    <p:sldId id="355" r:id="rId47"/>
    <p:sldId id="356" r:id="rId48"/>
    <p:sldId id="357" r:id="rId49"/>
    <p:sldId id="358" r:id="rId50"/>
    <p:sldId id="359" r:id="rId51"/>
    <p:sldId id="360" r:id="rId52"/>
    <p:sldId id="361" r:id="rId53"/>
    <p:sldId id="362" r:id="rId54"/>
    <p:sldId id="363" r:id="rId55"/>
    <p:sldId id="364" r:id="rId56"/>
    <p:sldId id="365" r:id="rId57"/>
    <p:sldId id="366" r:id="rId58"/>
    <p:sldId id="367" r:id="rId5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460"/>
    <p:restoredTop sz="94694"/>
  </p:normalViewPr>
  <p:slideViewPr>
    <p:cSldViewPr snapToGrid="0">
      <p:cViewPr>
        <p:scale>
          <a:sx n="115" d="100"/>
          <a:sy n="115" d="100"/>
        </p:scale>
        <p:origin x="320" y="10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B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8FA5AD-ABD7-FE4A-B57D-B74285192248}" type="datetimeFigureOut">
              <a:rPr lang="en-BG" smtClean="0"/>
              <a:t>22.01.25</a:t>
            </a:fld>
            <a:endParaRPr lang="en-B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B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B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FD7640-2FB6-3741-9AFE-C6933AF1F222}" type="slidenum">
              <a:rPr lang="en-BG" smtClean="0"/>
              <a:t>‹#›</a:t>
            </a:fld>
            <a:endParaRPr lang="en-BG"/>
          </a:p>
        </p:txBody>
      </p:sp>
    </p:spTree>
    <p:extLst>
      <p:ext uri="{BB962C8B-B14F-4D97-AF65-F5344CB8AC3E}">
        <p14:creationId xmlns:p14="http://schemas.microsoft.com/office/powerpoint/2010/main" val="22945797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AB1E857A-886C-5C4F-9206-D3D054B0F68B}" type="datetimeFigureOut">
              <a:rPr lang="en-BG" smtClean="0"/>
              <a:t>21.01.25</a:t>
            </a:fld>
            <a:endParaRPr lang="en-BG"/>
          </a:p>
        </p:txBody>
      </p:sp>
      <p:sp>
        <p:nvSpPr>
          <p:cNvPr id="5" name="Footer Placeholder 4"/>
          <p:cNvSpPr>
            <a:spLocks noGrp="1"/>
          </p:cNvSpPr>
          <p:nvPr>
            <p:ph type="ftr" sz="quarter" idx="11"/>
          </p:nvPr>
        </p:nvSpPr>
        <p:spPr/>
        <p:txBody>
          <a:bodyPr/>
          <a:lstStyle/>
          <a:p>
            <a:endParaRPr lang="en-BG"/>
          </a:p>
        </p:txBody>
      </p:sp>
      <p:sp>
        <p:nvSpPr>
          <p:cNvPr id="6" name="Slide Number Placeholder 5"/>
          <p:cNvSpPr>
            <a:spLocks noGrp="1"/>
          </p:cNvSpPr>
          <p:nvPr>
            <p:ph type="sldNum" sz="quarter" idx="12"/>
          </p:nvPr>
        </p:nvSpPr>
        <p:spPr/>
        <p:txBody>
          <a:bodyPr/>
          <a:lstStyle/>
          <a:p>
            <a:fld id="{FCA7C1DD-1260-8446-9B7A-F11175E5B2CB}" type="slidenum">
              <a:rPr lang="en-BG" smtClean="0"/>
              <a:t>‹#›</a:t>
            </a:fld>
            <a:endParaRPr lang="en-BG"/>
          </a:p>
        </p:txBody>
      </p:sp>
    </p:spTree>
    <p:extLst>
      <p:ext uri="{BB962C8B-B14F-4D97-AF65-F5344CB8AC3E}">
        <p14:creationId xmlns:p14="http://schemas.microsoft.com/office/powerpoint/2010/main" val="18593970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AB1E857A-886C-5C4F-9206-D3D054B0F68B}" type="datetimeFigureOut">
              <a:rPr lang="en-BG" smtClean="0"/>
              <a:t>21.01.25</a:t>
            </a:fld>
            <a:endParaRPr lang="en-BG"/>
          </a:p>
        </p:txBody>
      </p:sp>
      <p:sp>
        <p:nvSpPr>
          <p:cNvPr id="5" name="Footer Placeholder 4"/>
          <p:cNvSpPr>
            <a:spLocks noGrp="1"/>
          </p:cNvSpPr>
          <p:nvPr>
            <p:ph type="ftr" sz="quarter" idx="11"/>
          </p:nvPr>
        </p:nvSpPr>
        <p:spPr/>
        <p:txBody>
          <a:bodyPr/>
          <a:lstStyle/>
          <a:p>
            <a:endParaRPr lang="en-BG"/>
          </a:p>
        </p:txBody>
      </p:sp>
      <p:sp>
        <p:nvSpPr>
          <p:cNvPr id="6" name="Slide Number Placeholder 5"/>
          <p:cNvSpPr>
            <a:spLocks noGrp="1"/>
          </p:cNvSpPr>
          <p:nvPr>
            <p:ph type="sldNum" sz="quarter" idx="12"/>
          </p:nvPr>
        </p:nvSpPr>
        <p:spPr/>
        <p:txBody>
          <a:bodyPr/>
          <a:lstStyle/>
          <a:p>
            <a:fld id="{FCA7C1DD-1260-8446-9B7A-F11175E5B2CB}" type="slidenum">
              <a:rPr lang="en-BG" smtClean="0"/>
              <a:t>‹#›</a:t>
            </a:fld>
            <a:endParaRPr lang="en-BG"/>
          </a:p>
        </p:txBody>
      </p:sp>
    </p:spTree>
    <p:extLst>
      <p:ext uri="{BB962C8B-B14F-4D97-AF65-F5344CB8AC3E}">
        <p14:creationId xmlns:p14="http://schemas.microsoft.com/office/powerpoint/2010/main" val="8439267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AB1E857A-886C-5C4F-9206-D3D054B0F68B}" type="datetimeFigureOut">
              <a:rPr lang="en-BG" smtClean="0"/>
              <a:t>21.01.25</a:t>
            </a:fld>
            <a:endParaRPr lang="en-BG"/>
          </a:p>
        </p:txBody>
      </p:sp>
      <p:sp>
        <p:nvSpPr>
          <p:cNvPr id="5" name="Footer Placeholder 4"/>
          <p:cNvSpPr>
            <a:spLocks noGrp="1"/>
          </p:cNvSpPr>
          <p:nvPr>
            <p:ph type="ftr" sz="quarter" idx="11"/>
          </p:nvPr>
        </p:nvSpPr>
        <p:spPr/>
        <p:txBody>
          <a:bodyPr/>
          <a:lstStyle/>
          <a:p>
            <a:endParaRPr lang="en-BG"/>
          </a:p>
        </p:txBody>
      </p:sp>
      <p:sp>
        <p:nvSpPr>
          <p:cNvPr id="6" name="Slide Number Placeholder 5"/>
          <p:cNvSpPr>
            <a:spLocks noGrp="1"/>
          </p:cNvSpPr>
          <p:nvPr>
            <p:ph type="sldNum" sz="quarter" idx="12"/>
          </p:nvPr>
        </p:nvSpPr>
        <p:spPr/>
        <p:txBody>
          <a:bodyPr/>
          <a:lstStyle/>
          <a:p>
            <a:fld id="{FCA7C1DD-1260-8446-9B7A-F11175E5B2CB}" type="slidenum">
              <a:rPr lang="en-BG" smtClean="0"/>
              <a:t>‹#›</a:t>
            </a:fld>
            <a:endParaRPr lang="en-BG"/>
          </a:p>
        </p:txBody>
      </p:sp>
    </p:spTree>
    <p:extLst>
      <p:ext uri="{BB962C8B-B14F-4D97-AF65-F5344CB8AC3E}">
        <p14:creationId xmlns:p14="http://schemas.microsoft.com/office/powerpoint/2010/main" val="37899498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AB1E857A-886C-5C4F-9206-D3D054B0F68B}" type="datetimeFigureOut">
              <a:rPr lang="en-BG" smtClean="0"/>
              <a:t>21.01.25</a:t>
            </a:fld>
            <a:endParaRPr lang="en-BG"/>
          </a:p>
        </p:txBody>
      </p:sp>
      <p:sp>
        <p:nvSpPr>
          <p:cNvPr id="5" name="Footer Placeholder 4"/>
          <p:cNvSpPr>
            <a:spLocks noGrp="1"/>
          </p:cNvSpPr>
          <p:nvPr>
            <p:ph type="ftr" sz="quarter" idx="11"/>
          </p:nvPr>
        </p:nvSpPr>
        <p:spPr/>
        <p:txBody>
          <a:bodyPr/>
          <a:lstStyle/>
          <a:p>
            <a:endParaRPr lang="en-BG"/>
          </a:p>
        </p:txBody>
      </p:sp>
      <p:sp>
        <p:nvSpPr>
          <p:cNvPr id="6" name="Slide Number Placeholder 5"/>
          <p:cNvSpPr>
            <a:spLocks noGrp="1"/>
          </p:cNvSpPr>
          <p:nvPr>
            <p:ph type="sldNum" sz="quarter" idx="12"/>
          </p:nvPr>
        </p:nvSpPr>
        <p:spPr/>
        <p:txBody>
          <a:bodyPr/>
          <a:lstStyle/>
          <a:p>
            <a:fld id="{FCA7C1DD-1260-8446-9B7A-F11175E5B2CB}" type="slidenum">
              <a:rPr lang="en-BG" smtClean="0"/>
              <a:t>‹#›</a:t>
            </a:fld>
            <a:endParaRPr lang="en-BG"/>
          </a:p>
        </p:txBody>
      </p:sp>
    </p:spTree>
    <p:extLst>
      <p:ext uri="{BB962C8B-B14F-4D97-AF65-F5344CB8AC3E}">
        <p14:creationId xmlns:p14="http://schemas.microsoft.com/office/powerpoint/2010/main" val="17238457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AB1E857A-886C-5C4F-9206-D3D054B0F68B}" type="datetimeFigureOut">
              <a:rPr lang="en-BG" smtClean="0"/>
              <a:t>21.01.25</a:t>
            </a:fld>
            <a:endParaRPr lang="en-BG"/>
          </a:p>
        </p:txBody>
      </p:sp>
      <p:sp>
        <p:nvSpPr>
          <p:cNvPr id="5" name="Footer Placeholder 4"/>
          <p:cNvSpPr>
            <a:spLocks noGrp="1"/>
          </p:cNvSpPr>
          <p:nvPr>
            <p:ph type="ftr" sz="quarter" idx="11"/>
          </p:nvPr>
        </p:nvSpPr>
        <p:spPr/>
        <p:txBody>
          <a:bodyPr/>
          <a:lstStyle/>
          <a:p>
            <a:endParaRPr lang="en-BG"/>
          </a:p>
        </p:txBody>
      </p:sp>
      <p:sp>
        <p:nvSpPr>
          <p:cNvPr id="6" name="Slide Number Placeholder 5"/>
          <p:cNvSpPr>
            <a:spLocks noGrp="1"/>
          </p:cNvSpPr>
          <p:nvPr>
            <p:ph type="sldNum" sz="quarter" idx="12"/>
          </p:nvPr>
        </p:nvSpPr>
        <p:spPr/>
        <p:txBody>
          <a:bodyPr/>
          <a:lstStyle/>
          <a:p>
            <a:fld id="{FCA7C1DD-1260-8446-9B7A-F11175E5B2CB}" type="slidenum">
              <a:rPr lang="en-BG" smtClean="0"/>
              <a:t>‹#›</a:t>
            </a:fld>
            <a:endParaRPr lang="en-BG"/>
          </a:p>
        </p:txBody>
      </p:sp>
    </p:spTree>
    <p:extLst>
      <p:ext uri="{BB962C8B-B14F-4D97-AF65-F5344CB8AC3E}">
        <p14:creationId xmlns:p14="http://schemas.microsoft.com/office/powerpoint/2010/main" val="3745886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AB1E857A-886C-5C4F-9206-D3D054B0F68B}" type="datetimeFigureOut">
              <a:rPr lang="en-BG" smtClean="0"/>
              <a:t>21.01.25</a:t>
            </a:fld>
            <a:endParaRPr lang="en-BG"/>
          </a:p>
        </p:txBody>
      </p:sp>
      <p:sp>
        <p:nvSpPr>
          <p:cNvPr id="6" name="Footer Placeholder 5"/>
          <p:cNvSpPr>
            <a:spLocks noGrp="1"/>
          </p:cNvSpPr>
          <p:nvPr>
            <p:ph type="ftr" sz="quarter" idx="11"/>
          </p:nvPr>
        </p:nvSpPr>
        <p:spPr/>
        <p:txBody>
          <a:bodyPr/>
          <a:lstStyle/>
          <a:p>
            <a:endParaRPr lang="en-BG"/>
          </a:p>
        </p:txBody>
      </p:sp>
      <p:sp>
        <p:nvSpPr>
          <p:cNvPr id="7" name="Slide Number Placeholder 6"/>
          <p:cNvSpPr>
            <a:spLocks noGrp="1"/>
          </p:cNvSpPr>
          <p:nvPr>
            <p:ph type="sldNum" sz="quarter" idx="12"/>
          </p:nvPr>
        </p:nvSpPr>
        <p:spPr/>
        <p:txBody>
          <a:bodyPr/>
          <a:lstStyle/>
          <a:p>
            <a:fld id="{FCA7C1DD-1260-8446-9B7A-F11175E5B2CB}" type="slidenum">
              <a:rPr lang="en-BG" smtClean="0"/>
              <a:t>‹#›</a:t>
            </a:fld>
            <a:endParaRPr lang="en-BG"/>
          </a:p>
        </p:txBody>
      </p:sp>
    </p:spTree>
    <p:extLst>
      <p:ext uri="{BB962C8B-B14F-4D97-AF65-F5344CB8AC3E}">
        <p14:creationId xmlns:p14="http://schemas.microsoft.com/office/powerpoint/2010/main" val="9352922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AB1E857A-886C-5C4F-9206-D3D054B0F68B}" type="datetimeFigureOut">
              <a:rPr lang="en-BG" smtClean="0"/>
              <a:t>21.01.25</a:t>
            </a:fld>
            <a:endParaRPr lang="en-BG"/>
          </a:p>
        </p:txBody>
      </p:sp>
      <p:sp>
        <p:nvSpPr>
          <p:cNvPr id="8" name="Footer Placeholder 7"/>
          <p:cNvSpPr>
            <a:spLocks noGrp="1"/>
          </p:cNvSpPr>
          <p:nvPr>
            <p:ph type="ftr" sz="quarter" idx="11"/>
          </p:nvPr>
        </p:nvSpPr>
        <p:spPr/>
        <p:txBody>
          <a:bodyPr/>
          <a:lstStyle/>
          <a:p>
            <a:endParaRPr lang="en-BG"/>
          </a:p>
        </p:txBody>
      </p:sp>
      <p:sp>
        <p:nvSpPr>
          <p:cNvPr id="9" name="Slide Number Placeholder 8"/>
          <p:cNvSpPr>
            <a:spLocks noGrp="1"/>
          </p:cNvSpPr>
          <p:nvPr>
            <p:ph type="sldNum" sz="quarter" idx="12"/>
          </p:nvPr>
        </p:nvSpPr>
        <p:spPr/>
        <p:txBody>
          <a:bodyPr/>
          <a:lstStyle/>
          <a:p>
            <a:fld id="{FCA7C1DD-1260-8446-9B7A-F11175E5B2CB}" type="slidenum">
              <a:rPr lang="en-BG" smtClean="0"/>
              <a:t>‹#›</a:t>
            </a:fld>
            <a:endParaRPr lang="en-BG"/>
          </a:p>
        </p:txBody>
      </p:sp>
    </p:spTree>
    <p:extLst>
      <p:ext uri="{BB962C8B-B14F-4D97-AF65-F5344CB8AC3E}">
        <p14:creationId xmlns:p14="http://schemas.microsoft.com/office/powerpoint/2010/main" val="3043809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AB1E857A-886C-5C4F-9206-D3D054B0F68B}" type="datetimeFigureOut">
              <a:rPr lang="en-BG" smtClean="0"/>
              <a:t>21.01.25</a:t>
            </a:fld>
            <a:endParaRPr lang="en-BG"/>
          </a:p>
        </p:txBody>
      </p:sp>
      <p:sp>
        <p:nvSpPr>
          <p:cNvPr id="4" name="Footer Placeholder 3"/>
          <p:cNvSpPr>
            <a:spLocks noGrp="1"/>
          </p:cNvSpPr>
          <p:nvPr>
            <p:ph type="ftr" sz="quarter" idx="11"/>
          </p:nvPr>
        </p:nvSpPr>
        <p:spPr/>
        <p:txBody>
          <a:bodyPr/>
          <a:lstStyle/>
          <a:p>
            <a:endParaRPr lang="en-BG"/>
          </a:p>
        </p:txBody>
      </p:sp>
      <p:sp>
        <p:nvSpPr>
          <p:cNvPr id="5" name="Slide Number Placeholder 4"/>
          <p:cNvSpPr>
            <a:spLocks noGrp="1"/>
          </p:cNvSpPr>
          <p:nvPr>
            <p:ph type="sldNum" sz="quarter" idx="12"/>
          </p:nvPr>
        </p:nvSpPr>
        <p:spPr/>
        <p:txBody>
          <a:bodyPr/>
          <a:lstStyle/>
          <a:p>
            <a:fld id="{FCA7C1DD-1260-8446-9B7A-F11175E5B2CB}" type="slidenum">
              <a:rPr lang="en-BG" smtClean="0"/>
              <a:t>‹#›</a:t>
            </a:fld>
            <a:endParaRPr lang="en-BG"/>
          </a:p>
        </p:txBody>
      </p:sp>
    </p:spTree>
    <p:extLst>
      <p:ext uri="{BB962C8B-B14F-4D97-AF65-F5344CB8AC3E}">
        <p14:creationId xmlns:p14="http://schemas.microsoft.com/office/powerpoint/2010/main" val="18209483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1E857A-886C-5C4F-9206-D3D054B0F68B}" type="datetimeFigureOut">
              <a:rPr lang="en-BG" smtClean="0"/>
              <a:t>21.01.25</a:t>
            </a:fld>
            <a:endParaRPr lang="en-BG"/>
          </a:p>
        </p:txBody>
      </p:sp>
      <p:sp>
        <p:nvSpPr>
          <p:cNvPr id="3" name="Footer Placeholder 2"/>
          <p:cNvSpPr>
            <a:spLocks noGrp="1"/>
          </p:cNvSpPr>
          <p:nvPr>
            <p:ph type="ftr" sz="quarter" idx="11"/>
          </p:nvPr>
        </p:nvSpPr>
        <p:spPr/>
        <p:txBody>
          <a:bodyPr/>
          <a:lstStyle/>
          <a:p>
            <a:endParaRPr lang="en-BG"/>
          </a:p>
        </p:txBody>
      </p:sp>
      <p:sp>
        <p:nvSpPr>
          <p:cNvPr id="4" name="Slide Number Placeholder 3"/>
          <p:cNvSpPr>
            <a:spLocks noGrp="1"/>
          </p:cNvSpPr>
          <p:nvPr>
            <p:ph type="sldNum" sz="quarter" idx="12"/>
          </p:nvPr>
        </p:nvSpPr>
        <p:spPr/>
        <p:txBody>
          <a:bodyPr/>
          <a:lstStyle/>
          <a:p>
            <a:fld id="{FCA7C1DD-1260-8446-9B7A-F11175E5B2CB}" type="slidenum">
              <a:rPr lang="en-BG" smtClean="0"/>
              <a:t>‹#›</a:t>
            </a:fld>
            <a:endParaRPr lang="en-BG"/>
          </a:p>
        </p:txBody>
      </p:sp>
    </p:spTree>
    <p:extLst>
      <p:ext uri="{BB962C8B-B14F-4D97-AF65-F5344CB8AC3E}">
        <p14:creationId xmlns:p14="http://schemas.microsoft.com/office/powerpoint/2010/main" val="29334345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AB1E857A-886C-5C4F-9206-D3D054B0F68B}" type="datetimeFigureOut">
              <a:rPr lang="en-BG" smtClean="0"/>
              <a:t>21.01.25</a:t>
            </a:fld>
            <a:endParaRPr lang="en-BG"/>
          </a:p>
        </p:txBody>
      </p:sp>
      <p:sp>
        <p:nvSpPr>
          <p:cNvPr id="6" name="Footer Placeholder 5"/>
          <p:cNvSpPr>
            <a:spLocks noGrp="1"/>
          </p:cNvSpPr>
          <p:nvPr>
            <p:ph type="ftr" sz="quarter" idx="11"/>
          </p:nvPr>
        </p:nvSpPr>
        <p:spPr/>
        <p:txBody>
          <a:bodyPr/>
          <a:lstStyle/>
          <a:p>
            <a:endParaRPr lang="en-BG"/>
          </a:p>
        </p:txBody>
      </p:sp>
      <p:sp>
        <p:nvSpPr>
          <p:cNvPr id="7" name="Slide Number Placeholder 6"/>
          <p:cNvSpPr>
            <a:spLocks noGrp="1"/>
          </p:cNvSpPr>
          <p:nvPr>
            <p:ph type="sldNum" sz="quarter" idx="12"/>
          </p:nvPr>
        </p:nvSpPr>
        <p:spPr/>
        <p:txBody>
          <a:bodyPr/>
          <a:lstStyle/>
          <a:p>
            <a:fld id="{FCA7C1DD-1260-8446-9B7A-F11175E5B2CB}" type="slidenum">
              <a:rPr lang="en-BG" smtClean="0"/>
              <a:t>‹#›</a:t>
            </a:fld>
            <a:endParaRPr lang="en-BG"/>
          </a:p>
        </p:txBody>
      </p:sp>
    </p:spTree>
    <p:extLst>
      <p:ext uri="{BB962C8B-B14F-4D97-AF65-F5344CB8AC3E}">
        <p14:creationId xmlns:p14="http://schemas.microsoft.com/office/powerpoint/2010/main" val="22053666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AB1E857A-886C-5C4F-9206-D3D054B0F68B}" type="datetimeFigureOut">
              <a:rPr lang="en-BG" smtClean="0"/>
              <a:t>21.01.25</a:t>
            </a:fld>
            <a:endParaRPr lang="en-BG"/>
          </a:p>
        </p:txBody>
      </p:sp>
      <p:sp>
        <p:nvSpPr>
          <p:cNvPr id="6" name="Footer Placeholder 5"/>
          <p:cNvSpPr>
            <a:spLocks noGrp="1"/>
          </p:cNvSpPr>
          <p:nvPr>
            <p:ph type="ftr" sz="quarter" idx="11"/>
          </p:nvPr>
        </p:nvSpPr>
        <p:spPr/>
        <p:txBody>
          <a:bodyPr/>
          <a:lstStyle/>
          <a:p>
            <a:endParaRPr lang="en-BG"/>
          </a:p>
        </p:txBody>
      </p:sp>
      <p:sp>
        <p:nvSpPr>
          <p:cNvPr id="7" name="Slide Number Placeholder 6"/>
          <p:cNvSpPr>
            <a:spLocks noGrp="1"/>
          </p:cNvSpPr>
          <p:nvPr>
            <p:ph type="sldNum" sz="quarter" idx="12"/>
          </p:nvPr>
        </p:nvSpPr>
        <p:spPr/>
        <p:txBody>
          <a:bodyPr/>
          <a:lstStyle/>
          <a:p>
            <a:fld id="{FCA7C1DD-1260-8446-9B7A-F11175E5B2CB}" type="slidenum">
              <a:rPr lang="en-BG" smtClean="0"/>
              <a:t>‹#›</a:t>
            </a:fld>
            <a:endParaRPr lang="en-BG"/>
          </a:p>
        </p:txBody>
      </p:sp>
    </p:spTree>
    <p:extLst>
      <p:ext uri="{BB962C8B-B14F-4D97-AF65-F5344CB8AC3E}">
        <p14:creationId xmlns:p14="http://schemas.microsoft.com/office/powerpoint/2010/main" val="18596802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B1E857A-886C-5C4F-9206-D3D054B0F68B}" type="datetimeFigureOut">
              <a:rPr lang="en-BG" smtClean="0"/>
              <a:t>21.01.25</a:t>
            </a:fld>
            <a:endParaRPr lang="en-BG"/>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BG"/>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CA7C1DD-1260-8446-9B7A-F11175E5B2CB}" type="slidenum">
              <a:rPr lang="en-BG" smtClean="0"/>
              <a:t>‹#›</a:t>
            </a:fld>
            <a:endParaRPr lang="en-BG"/>
          </a:p>
        </p:txBody>
      </p:sp>
    </p:spTree>
    <p:extLst>
      <p:ext uri="{BB962C8B-B14F-4D97-AF65-F5344CB8AC3E}">
        <p14:creationId xmlns:p14="http://schemas.microsoft.com/office/powerpoint/2010/main" val="1229904584"/>
      </p:ext>
    </p:extLst>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5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DEDD9-A353-B6E4-E390-6846CDED96E2}"/>
              </a:ext>
            </a:extLst>
          </p:cNvPr>
          <p:cNvSpPr>
            <a:spLocks noGrp="1"/>
          </p:cNvSpPr>
          <p:nvPr>
            <p:ph type="ctrTitle"/>
          </p:nvPr>
        </p:nvSpPr>
        <p:spPr>
          <a:xfrm>
            <a:off x="833120" y="1122363"/>
            <a:ext cx="3200400" cy="2387600"/>
          </a:xfrm>
        </p:spPr>
        <p:txBody>
          <a:bodyPr>
            <a:normAutofit/>
          </a:bodyPr>
          <a:lstStyle/>
          <a:p>
            <a:pPr algn="l"/>
            <a:r>
              <a:rPr lang="en-BG" sz="3700"/>
              <a:t>Migrating from Prometheus to VictoriaMetrics</a:t>
            </a:r>
          </a:p>
        </p:txBody>
      </p:sp>
      <p:sp>
        <p:nvSpPr>
          <p:cNvPr id="3" name="Subtitle 2">
            <a:extLst>
              <a:ext uri="{FF2B5EF4-FFF2-40B4-BE49-F238E27FC236}">
                <a16:creationId xmlns:a16="http://schemas.microsoft.com/office/drawing/2014/main" id="{7EC7DB1A-A618-14DE-2AEF-B6B1895D32DC}"/>
              </a:ext>
            </a:extLst>
          </p:cNvPr>
          <p:cNvSpPr>
            <a:spLocks noGrp="1"/>
          </p:cNvSpPr>
          <p:nvPr>
            <p:ph type="subTitle" idx="1"/>
          </p:nvPr>
        </p:nvSpPr>
        <p:spPr>
          <a:xfrm>
            <a:off x="833120" y="3602038"/>
            <a:ext cx="3200400" cy="1655762"/>
          </a:xfrm>
        </p:spPr>
        <p:txBody>
          <a:bodyPr>
            <a:normAutofit/>
          </a:bodyPr>
          <a:lstStyle/>
          <a:p>
            <a:pPr algn="l"/>
            <a:r>
              <a:rPr lang="en-BG" sz="1800"/>
              <a:t>CNCF Meetup</a:t>
            </a:r>
          </a:p>
          <a:p>
            <a:pPr algn="l"/>
            <a:r>
              <a:rPr lang="en-BG" sz="1800"/>
              <a:t>22.01.2025</a:t>
            </a:r>
          </a:p>
        </p:txBody>
      </p:sp>
      <p:pic>
        <p:nvPicPr>
          <p:cNvPr id="1054" name="Picture 30" descr="VictoriaMetrics Logo PNG Vector (SVG) Free Download">
            <a:extLst>
              <a:ext uri="{FF2B5EF4-FFF2-40B4-BE49-F238E27FC236}">
                <a16:creationId xmlns:a16="http://schemas.microsoft.com/office/drawing/2014/main" id="{1DABD57A-9C69-9DCE-F13A-1B211F6E8AC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386837" y="3847012"/>
            <a:ext cx="2972043" cy="2972043"/>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Cloud Native Computing Foundation (CNCF) · GitHub">
            <a:extLst>
              <a:ext uri="{FF2B5EF4-FFF2-40B4-BE49-F238E27FC236}">
                <a16:creationId xmlns:a16="http://schemas.microsoft.com/office/drawing/2014/main" id="{D028AD82-29B9-E268-AEA9-9A5FC85BAEB8}"/>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297169" y="2622301"/>
            <a:ext cx="1545844" cy="1545844"/>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a:extLst>
              <a:ext uri="{FF2B5EF4-FFF2-40B4-BE49-F238E27FC236}">
                <a16:creationId xmlns:a16="http://schemas.microsoft.com/office/drawing/2014/main" id="{0A11767D-CD1F-F4EB-3D2D-683B8FA51543}"/>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8548247" y="372291"/>
            <a:ext cx="2658637" cy="2638698"/>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EGT Group - EGT Digital">
            <a:extLst>
              <a:ext uri="{FF2B5EF4-FFF2-40B4-BE49-F238E27FC236}">
                <a16:creationId xmlns:a16="http://schemas.microsoft.com/office/drawing/2014/main" id="{E8D8D93C-0806-0798-0F7F-8A8E47C5BAF0}"/>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5321078" y="4934736"/>
            <a:ext cx="1545336" cy="1545336"/>
          </a:xfrm>
          <a:prstGeom prst="rect">
            <a:avLst/>
          </a:prstGeom>
          <a:noFill/>
          <a:extLst>
            <a:ext uri="{909E8E84-426E-40DD-AFC4-6F175D3DCCD1}">
              <a14:hiddenFill xmlns:a14="http://schemas.microsoft.com/office/drawing/2010/main">
                <a:solidFill>
                  <a:srgbClr val="FFFFFF"/>
                </a:solidFill>
              </a14:hiddenFill>
            </a:ext>
          </a:extLst>
        </p:spPr>
      </p:pic>
      <p:cxnSp>
        <p:nvCxnSpPr>
          <p:cNvPr id="1056" name="Straight Connector 1055">
            <a:extLst>
              <a:ext uri="{FF2B5EF4-FFF2-40B4-BE49-F238E27FC236}">
                <a16:creationId xmlns:a16="http://schemas.microsoft.com/office/drawing/2014/main" id="{DC034BB4-8B50-4484-85C4-0CE4699284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0662" y="0"/>
            <a:ext cx="0" cy="6858000"/>
          </a:xfrm>
          <a:prstGeom prst="line">
            <a:avLst/>
          </a:prstGeom>
          <a:ln w="3810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057" name="Straight Connector 1056">
            <a:extLst>
              <a:ext uri="{FF2B5EF4-FFF2-40B4-BE49-F238E27FC236}">
                <a16:creationId xmlns:a16="http://schemas.microsoft.com/office/drawing/2014/main" id="{81B200F7-B57A-4824-BB91-B6624450A5A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627" y="2228770"/>
            <a:ext cx="2877035"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058" name="Straight Connector 1057">
            <a:extLst>
              <a:ext uri="{FF2B5EF4-FFF2-40B4-BE49-F238E27FC236}">
                <a16:creationId xmlns:a16="http://schemas.microsoft.com/office/drawing/2014/main" id="{1902062F-7F47-41E5-8574-2D1492D58ED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0661" y="3429000"/>
            <a:ext cx="4663440"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060" name="Straight Connector 1059">
            <a:extLst>
              <a:ext uri="{FF2B5EF4-FFF2-40B4-BE49-F238E27FC236}">
                <a16:creationId xmlns:a16="http://schemas.microsoft.com/office/drawing/2014/main" id="{FA92245C-961F-47D5-9691-272D28692D4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627" y="4568202"/>
            <a:ext cx="2877035"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1038" name="Picture 14" descr="Collections – Platform Engineering Store">
            <a:extLst>
              <a:ext uri="{FF2B5EF4-FFF2-40B4-BE49-F238E27FC236}">
                <a16:creationId xmlns:a16="http://schemas.microsoft.com/office/drawing/2014/main" id="{A8AEAE3E-9848-DFAE-DA0C-C0912123A052}"/>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r="68488"/>
          <a:stretch/>
        </p:blipFill>
        <p:spPr bwMode="auto">
          <a:xfrm>
            <a:off x="5321078" y="319468"/>
            <a:ext cx="1487400" cy="15458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3775577"/>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flip="none" rotWithShape="1">
          <a:gsLst>
            <a:gs pos="8000">
              <a:srgbClr val="FFFFFF"/>
            </a:gs>
            <a:gs pos="61000">
              <a:schemeClr val="accent2">
                <a:lumMod val="0"/>
                <a:lumOff val="100000"/>
              </a:schemeClr>
            </a:gs>
            <a:gs pos="77000">
              <a:schemeClr val="accent2">
                <a:lumMod val="0"/>
                <a:lumOff val="100000"/>
              </a:schemeClr>
            </a:gs>
            <a:gs pos="93000">
              <a:schemeClr val="accent2">
                <a:lumMod val="75829"/>
                <a:lumOff val="24171"/>
              </a:schemeClr>
            </a:gs>
          </a:gsLst>
          <a:lin ang="2700000" scaled="1"/>
          <a:tileRect/>
        </a:gradFill>
        <a:effectLst/>
      </p:bgPr>
    </p:bg>
    <p:spTree>
      <p:nvGrpSpPr>
        <p:cNvPr id="1" name="">
          <a:extLst>
            <a:ext uri="{FF2B5EF4-FFF2-40B4-BE49-F238E27FC236}">
              <a16:creationId xmlns:a16="http://schemas.microsoft.com/office/drawing/2014/main" id="{A301477F-88BE-E9FB-BB52-00BFDEA49571}"/>
            </a:ext>
          </a:extLst>
        </p:cNvPr>
        <p:cNvGrpSpPr/>
        <p:nvPr/>
      </p:nvGrpSpPr>
      <p:grpSpPr>
        <a:xfrm>
          <a:off x="0" y="0"/>
          <a:ext cx="0" cy="0"/>
          <a:chOff x="0" y="0"/>
          <a:chExt cx="0" cy="0"/>
        </a:xfrm>
      </p:grpSpPr>
      <p:pic>
        <p:nvPicPr>
          <p:cNvPr id="5" name="Picture 30" descr="VictoriaMetrics Logo PNG Vector (SVG) Free Download">
            <a:extLst>
              <a:ext uri="{FF2B5EF4-FFF2-40B4-BE49-F238E27FC236}">
                <a16:creationId xmlns:a16="http://schemas.microsoft.com/office/drawing/2014/main" id="{BBCF9E58-9E4C-D943-AC95-E5908F41D19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058400" y="4221439"/>
            <a:ext cx="1890216" cy="189021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Prometheus Logo - PNG Logo Vector Brand Downloads (SVG, EPS)">
            <a:extLst>
              <a:ext uri="{FF2B5EF4-FFF2-40B4-BE49-F238E27FC236}">
                <a16:creationId xmlns:a16="http://schemas.microsoft.com/office/drawing/2014/main" id="{E95F54DA-18C1-E9B1-B304-A51E7D3825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34838" y="5499127"/>
            <a:ext cx="1423562" cy="1225057"/>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a:extLst>
              <a:ext uri="{FF2B5EF4-FFF2-40B4-BE49-F238E27FC236}">
                <a16:creationId xmlns:a16="http://schemas.microsoft.com/office/drawing/2014/main" id="{8B2BBE81-CAB2-EBFC-60E7-6CF49DAA91A9}"/>
              </a:ext>
            </a:extLst>
          </p:cNvPr>
          <p:cNvSpPr>
            <a:spLocks noGrp="1"/>
          </p:cNvSpPr>
          <p:nvPr>
            <p:ph type="title"/>
          </p:nvPr>
        </p:nvSpPr>
        <p:spPr>
          <a:xfrm>
            <a:off x="836678" y="723898"/>
            <a:ext cx="10626775" cy="1495425"/>
          </a:xfrm>
        </p:spPr>
        <p:txBody>
          <a:bodyPr>
            <a:normAutofit/>
          </a:bodyPr>
          <a:lstStyle/>
          <a:p>
            <a:r>
              <a:rPr lang="en-BG" sz="4000" dirty="0"/>
              <a:t>Cardinality</a:t>
            </a:r>
          </a:p>
        </p:txBody>
      </p:sp>
      <p:sp>
        <p:nvSpPr>
          <p:cNvPr id="4" name="Content Placeholder 2">
            <a:extLst>
              <a:ext uri="{FF2B5EF4-FFF2-40B4-BE49-F238E27FC236}">
                <a16:creationId xmlns:a16="http://schemas.microsoft.com/office/drawing/2014/main" id="{AF0DEC26-D6E7-7184-74B7-01129B928E07}"/>
              </a:ext>
            </a:extLst>
          </p:cNvPr>
          <p:cNvSpPr>
            <a:spLocks noGrp="1"/>
          </p:cNvSpPr>
          <p:nvPr>
            <p:ph idx="1"/>
          </p:nvPr>
        </p:nvSpPr>
        <p:spPr>
          <a:xfrm>
            <a:off x="838200" y="2012137"/>
            <a:ext cx="10515600" cy="3694176"/>
          </a:xfrm>
        </p:spPr>
        <p:txBody>
          <a:bodyPr>
            <a:normAutofit/>
          </a:bodyPr>
          <a:lstStyle/>
          <a:p>
            <a:pPr marL="0" indent="0">
              <a:buNone/>
            </a:pPr>
            <a:r>
              <a:rPr lang="en-GB" sz="2400" dirty="0"/>
              <a:t>The </a:t>
            </a:r>
            <a:r>
              <a:rPr lang="en-GB" sz="2400" b="1" dirty="0"/>
              <a:t>number</a:t>
            </a:r>
            <a:r>
              <a:rPr lang="en-GB" sz="2400" dirty="0"/>
              <a:t> of unique time series (</a:t>
            </a:r>
            <a:r>
              <a:rPr lang="en-GB" sz="2400" b="1" dirty="0"/>
              <a:t>metric name </a:t>
            </a:r>
            <a:r>
              <a:rPr lang="en-GB" sz="2400" dirty="0"/>
              <a:t>and </a:t>
            </a:r>
            <a:r>
              <a:rPr lang="en-GB" sz="2400" b="1" dirty="0"/>
              <a:t>label</a:t>
            </a:r>
            <a:r>
              <a:rPr lang="en-GB" sz="2400" dirty="0"/>
              <a:t> combination).</a:t>
            </a:r>
          </a:p>
          <a:p>
            <a:pPr marL="0" indent="0">
              <a:buNone/>
            </a:pPr>
            <a:r>
              <a:rPr lang="en-GB" sz="2400" dirty="0"/>
              <a:t>The higher the cardinality … the higher the </a:t>
            </a:r>
            <a:r>
              <a:rPr lang="en-GB" sz="2400" dirty="0">
                <a:solidFill>
                  <a:srgbClr val="C00000"/>
                </a:solidFill>
              </a:rPr>
              <a:t>problems</a:t>
            </a:r>
            <a:r>
              <a:rPr lang="en-GB" sz="2400" dirty="0"/>
              <a:t>. </a:t>
            </a:r>
            <a:r>
              <a:rPr lang="en-GB" sz="2400" dirty="0">
                <a:sym typeface="Wingdings" pitchFamily="2" charset="2"/>
              </a:rPr>
              <a:t>:)</a:t>
            </a:r>
            <a:endParaRPr lang="en-GB" sz="2400" dirty="0"/>
          </a:p>
        </p:txBody>
      </p:sp>
    </p:spTree>
    <p:extLst>
      <p:ext uri="{BB962C8B-B14F-4D97-AF65-F5344CB8AC3E}">
        <p14:creationId xmlns:p14="http://schemas.microsoft.com/office/powerpoint/2010/main" val="12201436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flip="none" rotWithShape="1">
          <a:gsLst>
            <a:gs pos="8000">
              <a:srgbClr val="FFFFFF"/>
            </a:gs>
            <a:gs pos="61000">
              <a:schemeClr val="accent2">
                <a:lumMod val="0"/>
                <a:lumOff val="100000"/>
              </a:schemeClr>
            </a:gs>
            <a:gs pos="77000">
              <a:schemeClr val="accent2">
                <a:lumMod val="0"/>
                <a:lumOff val="100000"/>
              </a:schemeClr>
            </a:gs>
            <a:gs pos="93000">
              <a:schemeClr val="accent2">
                <a:lumMod val="75829"/>
                <a:lumOff val="24171"/>
              </a:schemeClr>
            </a:gs>
          </a:gsLst>
          <a:lin ang="2700000" scaled="1"/>
          <a:tileRect/>
        </a:gradFill>
        <a:effectLst/>
      </p:bgPr>
    </p:bg>
    <p:spTree>
      <p:nvGrpSpPr>
        <p:cNvPr id="1" name="">
          <a:extLst>
            <a:ext uri="{FF2B5EF4-FFF2-40B4-BE49-F238E27FC236}">
              <a16:creationId xmlns:a16="http://schemas.microsoft.com/office/drawing/2014/main" id="{77B12C72-7C0C-5D4A-9265-B5756B88E43E}"/>
            </a:ext>
          </a:extLst>
        </p:cNvPr>
        <p:cNvGrpSpPr/>
        <p:nvPr/>
      </p:nvGrpSpPr>
      <p:grpSpPr>
        <a:xfrm>
          <a:off x="0" y="0"/>
          <a:ext cx="0" cy="0"/>
          <a:chOff x="0" y="0"/>
          <a:chExt cx="0" cy="0"/>
        </a:xfrm>
      </p:grpSpPr>
      <p:pic>
        <p:nvPicPr>
          <p:cNvPr id="5" name="Picture 30" descr="VictoriaMetrics Logo PNG Vector (SVG) Free Download">
            <a:extLst>
              <a:ext uri="{FF2B5EF4-FFF2-40B4-BE49-F238E27FC236}">
                <a16:creationId xmlns:a16="http://schemas.microsoft.com/office/drawing/2014/main" id="{88999350-58FA-6B8F-F05C-2B00F7DD32F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058400" y="4221439"/>
            <a:ext cx="1890216" cy="189021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Prometheus Logo - PNG Logo Vector Brand Downloads (SVG, EPS)">
            <a:extLst>
              <a:ext uri="{FF2B5EF4-FFF2-40B4-BE49-F238E27FC236}">
                <a16:creationId xmlns:a16="http://schemas.microsoft.com/office/drawing/2014/main" id="{0EBF95E7-D6D2-E2E1-1EF2-E52BF0FA09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34838" y="5499127"/>
            <a:ext cx="1423562" cy="1225057"/>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a:extLst>
              <a:ext uri="{FF2B5EF4-FFF2-40B4-BE49-F238E27FC236}">
                <a16:creationId xmlns:a16="http://schemas.microsoft.com/office/drawing/2014/main" id="{B92D5C37-F5EC-78AF-C521-DDBDF995D1F9}"/>
              </a:ext>
            </a:extLst>
          </p:cNvPr>
          <p:cNvSpPr>
            <a:spLocks noGrp="1"/>
          </p:cNvSpPr>
          <p:nvPr>
            <p:ph type="title"/>
          </p:nvPr>
        </p:nvSpPr>
        <p:spPr>
          <a:xfrm>
            <a:off x="836678" y="723898"/>
            <a:ext cx="10626775" cy="1495425"/>
          </a:xfrm>
        </p:spPr>
        <p:txBody>
          <a:bodyPr>
            <a:normAutofit/>
          </a:bodyPr>
          <a:lstStyle/>
          <a:p>
            <a:r>
              <a:rPr lang="en-BG" sz="4000" dirty="0"/>
              <a:t>Type of metrics</a:t>
            </a:r>
          </a:p>
        </p:txBody>
      </p:sp>
      <p:sp>
        <p:nvSpPr>
          <p:cNvPr id="4" name="Content Placeholder 2">
            <a:extLst>
              <a:ext uri="{FF2B5EF4-FFF2-40B4-BE49-F238E27FC236}">
                <a16:creationId xmlns:a16="http://schemas.microsoft.com/office/drawing/2014/main" id="{CB61C077-44A0-D6C6-A191-5F444971667A}"/>
              </a:ext>
            </a:extLst>
          </p:cNvPr>
          <p:cNvSpPr>
            <a:spLocks noGrp="1"/>
          </p:cNvSpPr>
          <p:nvPr>
            <p:ph idx="1"/>
          </p:nvPr>
        </p:nvSpPr>
        <p:spPr>
          <a:xfrm>
            <a:off x="838200" y="2012137"/>
            <a:ext cx="9342863" cy="3694176"/>
          </a:xfrm>
        </p:spPr>
        <p:txBody>
          <a:bodyPr>
            <a:normAutofit/>
          </a:bodyPr>
          <a:lstStyle/>
          <a:p>
            <a:pPr marL="457200" indent="-457200">
              <a:buFont typeface="+mj-lt"/>
              <a:buAutoNum type="arabicPeriod"/>
            </a:pPr>
            <a:r>
              <a:rPr lang="en-GB" sz="2400" dirty="0"/>
              <a:t>Counter - metric which value increases or stays the same over time. It cannot decrease in general case. The only exception is 'counter reset' when the metric is set back to zero. Example: </a:t>
            </a:r>
            <a:r>
              <a:rPr lang="en-GB" sz="2400" b="1" dirty="0" err="1"/>
              <a:t>requests_total</a:t>
            </a:r>
            <a:r>
              <a:rPr lang="en-GB" sz="2400" b="1" dirty="0"/>
              <a:t> </a:t>
            </a:r>
            <a:r>
              <a:rPr lang="en-GB" sz="2400" dirty="0"/>
              <a:t>and </a:t>
            </a:r>
            <a:r>
              <a:rPr lang="en-GB" sz="2400" b="1" dirty="0" err="1"/>
              <a:t>node_cpu_seconds_total</a:t>
            </a:r>
            <a:r>
              <a:rPr lang="en-GB" sz="2400" dirty="0"/>
              <a:t>;</a:t>
            </a:r>
          </a:p>
          <a:p>
            <a:pPr marL="457200" indent="-457200">
              <a:buFont typeface="+mj-lt"/>
              <a:buAutoNum type="arabicPeriod"/>
            </a:pPr>
            <a:r>
              <a:rPr lang="en-GB" sz="2400" dirty="0"/>
              <a:t>Gauge - measuring data that can go up and down over time. Example: </a:t>
            </a:r>
            <a:r>
              <a:rPr lang="en-GB" sz="2400" b="1" dirty="0" err="1"/>
              <a:t>node_memory_MemAvailable_bytes</a:t>
            </a:r>
            <a:r>
              <a:rPr lang="en-GB" sz="2400" dirty="0"/>
              <a:t>;</a:t>
            </a:r>
          </a:p>
          <a:p>
            <a:pPr marL="457200" indent="-457200">
              <a:buFont typeface="+mj-lt"/>
              <a:buAutoNum type="arabicPeriod"/>
            </a:pPr>
            <a:r>
              <a:rPr lang="en-GB" sz="2400" dirty="0"/>
              <a:t>Histogram and summaries - More complex TS structures where we can store and extract information for a </a:t>
            </a:r>
            <a:r>
              <a:rPr lang="en-GB" sz="2400" b="1" dirty="0"/>
              <a:t>set of counters in given range </a:t>
            </a:r>
            <a:r>
              <a:rPr lang="en-GB" sz="2400" dirty="0"/>
              <a:t>and use it with </a:t>
            </a:r>
            <a:r>
              <a:rPr lang="el-GR" sz="2400" dirty="0"/>
              <a:t>φ-</a:t>
            </a:r>
            <a:r>
              <a:rPr lang="en-GB" sz="2400" dirty="0"/>
              <a:t>quantiles functions measuring SLO for given uptime/response time and etc.</a:t>
            </a:r>
          </a:p>
          <a:p>
            <a:pPr marL="0" indent="0">
              <a:buNone/>
            </a:pPr>
            <a:endParaRPr lang="en-GB" sz="2400" dirty="0"/>
          </a:p>
        </p:txBody>
      </p:sp>
    </p:spTree>
    <p:extLst>
      <p:ext uri="{BB962C8B-B14F-4D97-AF65-F5344CB8AC3E}">
        <p14:creationId xmlns:p14="http://schemas.microsoft.com/office/powerpoint/2010/main" val="599761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flip="none" rotWithShape="1">
          <a:gsLst>
            <a:gs pos="8000">
              <a:srgbClr val="FFFFFF"/>
            </a:gs>
            <a:gs pos="61000">
              <a:schemeClr val="accent2">
                <a:lumMod val="0"/>
                <a:lumOff val="100000"/>
              </a:schemeClr>
            </a:gs>
            <a:gs pos="77000">
              <a:schemeClr val="accent2">
                <a:lumMod val="0"/>
                <a:lumOff val="100000"/>
              </a:schemeClr>
            </a:gs>
            <a:gs pos="93000">
              <a:schemeClr val="accent2">
                <a:lumMod val="75829"/>
                <a:lumOff val="24171"/>
              </a:schemeClr>
            </a:gs>
          </a:gsLst>
          <a:lin ang="2700000" scaled="1"/>
          <a:tileRect/>
        </a:gradFill>
        <a:effectLst/>
      </p:bgPr>
    </p:bg>
    <p:spTree>
      <p:nvGrpSpPr>
        <p:cNvPr id="1" name="">
          <a:extLst>
            <a:ext uri="{FF2B5EF4-FFF2-40B4-BE49-F238E27FC236}">
              <a16:creationId xmlns:a16="http://schemas.microsoft.com/office/drawing/2014/main" id="{E5AEAB54-3070-6680-D118-F80945703564}"/>
            </a:ext>
          </a:extLst>
        </p:cNvPr>
        <p:cNvGrpSpPr/>
        <p:nvPr/>
      </p:nvGrpSpPr>
      <p:grpSpPr>
        <a:xfrm>
          <a:off x="0" y="0"/>
          <a:ext cx="0" cy="0"/>
          <a:chOff x="0" y="0"/>
          <a:chExt cx="0" cy="0"/>
        </a:xfrm>
      </p:grpSpPr>
      <p:pic>
        <p:nvPicPr>
          <p:cNvPr id="5" name="Picture 30" descr="VictoriaMetrics Logo PNG Vector (SVG) Free Download">
            <a:extLst>
              <a:ext uri="{FF2B5EF4-FFF2-40B4-BE49-F238E27FC236}">
                <a16:creationId xmlns:a16="http://schemas.microsoft.com/office/drawing/2014/main" id="{40E15E2A-FEC7-6A39-6A91-0292042BB57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058400" y="4221439"/>
            <a:ext cx="1890216" cy="189021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Prometheus Logo - PNG Logo Vector Brand Downloads (SVG, EPS)">
            <a:extLst>
              <a:ext uri="{FF2B5EF4-FFF2-40B4-BE49-F238E27FC236}">
                <a16:creationId xmlns:a16="http://schemas.microsoft.com/office/drawing/2014/main" id="{FBADEEDB-51AB-C31A-3CEE-1FB22B9115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34838" y="5499127"/>
            <a:ext cx="1423562" cy="1225057"/>
          </a:xfrm>
          <a:prstGeom prst="rect">
            <a:avLst/>
          </a:prstGeom>
          <a:noFill/>
          <a:extLst>
            <a:ext uri="{909E8E84-426E-40DD-AFC4-6F175D3DCCD1}">
              <a14:hiddenFill xmlns:a14="http://schemas.microsoft.com/office/drawing/2010/main">
                <a:solidFill>
                  <a:srgbClr val="FFFFFF"/>
                </a:solidFill>
              </a14:hiddenFill>
            </a:ext>
          </a:extLst>
        </p:spPr>
      </p:pic>
      <p:sp>
        <p:nvSpPr>
          <p:cNvPr id="9" name="Title 1">
            <a:extLst>
              <a:ext uri="{FF2B5EF4-FFF2-40B4-BE49-F238E27FC236}">
                <a16:creationId xmlns:a16="http://schemas.microsoft.com/office/drawing/2014/main" id="{6FA6C29F-125F-7053-902D-2536C0B1E52E}"/>
              </a:ext>
            </a:extLst>
          </p:cNvPr>
          <p:cNvSpPr txBox="1">
            <a:spLocks/>
          </p:cNvSpPr>
          <p:nvPr/>
        </p:nvSpPr>
        <p:spPr>
          <a:xfrm>
            <a:off x="955193" y="1678689"/>
            <a:ext cx="9679449" cy="2847058"/>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7400" dirty="0"/>
              <a:t>What problems do we have with Prometheus?</a:t>
            </a:r>
          </a:p>
        </p:txBody>
      </p:sp>
    </p:spTree>
    <p:extLst>
      <p:ext uri="{BB962C8B-B14F-4D97-AF65-F5344CB8AC3E}">
        <p14:creationId xmlns:p14="http://schemas.microsoft.com/office/powerpoint/2010/main" val="28261807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flip="none" rotWithShape="1">
          <a:gsLst>
            <a:gs pos="8000">
              <a:srgbClr val="FFFFFF"/>
            </a:gs>
            <a:gs pos="61000">
              <a:schemeClr val="accent2">
                <a:lumMod val="0"/>
                <a:lumOff val="100000"/>
              </a:schemeClr>
            </a:gs>
            <a:gs pos="77000">
              <a:schemeClr val="accent2">
                <a:lumMod val="0"/>
                <a:lumOff val="100000"/>
              </a:schemeClr>
            </a:gs>
            <a:gs pos="93000">
              <a:schemeClr val="accent2">
                <a:lumMod val="75829"/>
                <a:lumOff val="24171"/>
              </a:schemeClr>
            </a:gs>
          </a:gsLst>
          <a:lin ang="2700000" scaled="1"/>
          <a:tileRect/>
        </a:gradFill>
        <a:effectLst/>
      </p:bgPr>
    </p:bg>
    <p:spTree>
      <p:nvGrpSpPr>
        <p:cNvPr id="1" name="">
          <a:extLst>
            <a:ext uri="{FF2B5EF4-FFF2-40B4-BE49-F238E27FC236}">
              <a16:creationId xmlns:a16="http://schemas.microsoft.com/office/drawing/2014/main" id="{7B87CC9D-1A76-1EE0-E403-7FD8FF273D50}"/>
            </a:ext>
          </a:extLst>
        </p:cNvPr>
        <p:cNvGrpSpPr/>
        <p:nvPr/>
      </p:nvGrpSpPr>
      <p:grpSpPr>
        <a:xfrm>
          <a:off x="0" y="0"/>
          <a:ext cx="0" cy="0"/>
          <a:chOff x="0" y="0"/>
          <a:chExt cx="0" cy="0"/>
        </a:xfrm>
      </p:grpSpPr>
      <p:pic>
        <p:nvPicPr>
          <p:cNvPr id="5" name="Picture 30" descr="VictoriaMetrics Logo PNG Vector (SVG) Free Download">
            <a:extLst>
              <a:ext uri="{FF2B5EF4-FFF2-40B4-BE49-F238E27FC236}">
                <a16:creationId xmlns:a16="http://schemas.microsoft.com/office/drawing/2014/main" id="{451B9266-B066-319F-0020-6DE707E33BA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058400" y="4221439"/>
            <a:ext cx="1890216" cy="189021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Prometheus Logo - PNG Logo Vector Brand Downloads (SVG, EPS)">
            <a:extLst>
              <a:ext uri="{FF2B5EF4-FFF2-40B4-BE49-F238E27FC236}">
                <a16:creationId xmlns:a16="http://schemas.microsoft.com/office/drawing/2014/main" id="{15188FB6-A968-6E4A-3378-307C046B29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34838" y="5499127"/>
            <a:ext cx="1423562" cy="122505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937A6FAE-B321-3B3E-C0A4-10601A174FDE}"/>
              </a:ext>
            </a:extLst>
          </p:cNvPr>
          <p:cNvSpPr>
            <a:spLocks noGrp="1"/>
          </p:cNvSpPr>
          <p:nvPr>
            <p:ph type="title"/>
          </p:nvPr>
        </p:nvSpPr>
        <p:spPr>
          <a:xfrm>
            <a:off x="1119635" y="2336967"/>
            <a:ext cx="9679449" cy="1371261"/>
          </a:xfrm>
        </p:spPr>
        <p:txBody>
          <a:bodyPr vert="horz" lIns="91440" tIns="45720" rIns="91440" bIns="45720" rtlCol="0" anchor="b">
            <a:normAutofit/>
          </a:bodyPr>
          <a:lstStyle/>
          <a:p>
            <a:r>
              <a:rPr lang="en-US" sz="7400" kern="1200" dirty="0">
                <a:latin typeface="+mj-lt"/>
                <a:ea typeface="+mj-ea"/>
                <a:cs typeface="+mj-cs"/>
              </a:rPr>
              <a:t>Resource usage</a:t>
            </a:r>
          </a:p>
        </p:txBody>
      </p:sp>
      <p:sp>
        <p:nvSpPr>
          <p:cNvPr id="3" name="Title 1">
            <a:extLst>
              <a:ext uri="{FF2B5EF4-FFF2-40B4-BE49-F238E27FC236}">
                <a16:creationId xmlns:a16="http://schemas.microsoft.com/office/drawing/2014/main" id="{B171411C-D684-4C38-7319-506F975A52C9}"/>
              </a:ext>
            </a:extLst>
          </p:cNvPr>
          <p:cNvSpPr txBox="1">
            <a:spLocks/>
          </p:cNvSpPr>
          <p:nvPr/>
        </p:nvSpPr>
        <p:spPr>
          <a:xfrm>
            <a:off x="1119635" y="3897698"/>
            <a:ext cx="9679449" cy="172713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dirty="0"/>
              <a:t>For </a:t>
            </a:r>
            <a:r>
              <a:rPr lang="en-US" sz="2000" b="1" dirty="0"/>
              <a:t>4438520</a:t>
            </a:r>
            <a:r>
              <a:rPr lang="en-US" sz="2000" dirty="0"/>
              <a:t> active time series we use:</a:t>
            </a:r>
          </a:p>
          <a:p>
            <a:endParaRPr lang="en-US" sz="2000" dirty="0"/>
          </a:p>
          <a:p>
            <a:pPr marL="571500" indent="-571500">
              <a:buFontTx/>
              <a:buChar char="-"/>
            </a:pPr>
            <a:r>
              <a:rPr lang="en-US" sz="2000" dirty="0"/>
              <a:t>36 GB RAM</a:t>
            </a:r>
          </a:p>
          <a:p>
            <a:pPr marL="571500" indent="-571500">
              <a:buFontTx/>
              <a:buChar char="-"/>
            </a:pPr>
            <a:r>
              <a:rPr lang="en-US" sz="2000" dirty="0"/>
              <a:t>6 CPU cores</a:t>
            </a:r>
          </a:p>
          <a:p>
            <a:pPr marL="571500" indent="-571500">
              <a:buFontTx/>
              <a:buChar char="-"/>
            </a:pPr>
            <a:r>
              <a:rPr lang="en-US" sz="2000" dirty="0"/>
              <a:t>450 GB storage (for 30 days retention)</a:t>
            </a:r>
          </a:p>
          <a:p>
            <a:endParaRPr lang="en-US" sz="2000" dirty="0"/>
          </a:p>
        </p:txBody>
      </p:sp>
    </p:spTree>
    <p:extLst>
      <p:ext uri="{BB962C8B-B14F-4D97-AF65-F5344CB8AC3E}">
        <p14:creationId xmlns:p14="http://schemas.microsoft.com/office/powerpoint/2010/main" val="29747586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flip="none" rotWithShape="1">
          <a:gsLst>
            <a:gs pos="8000">
              <a:srgbClr val="FFFFFF"/>
            </a:gs>
            <a:gs pos="61000">
              <a:schemeClr val="accent2">
                <a:lumMod val="0"/>
                <a:lumOff val="100000"/>
              </a:schemeClr>
            </a:gs>
            <a:gs pos="77000">
              <a:schemeClr val="accent2">
                <a:lumMod val="0"/>
                <a:lumOff val="100000"/>
              </a:schemeClr>
            </a:gs>
            <a:gs pos="93000">
              <a:schemeClr val="accent2">
                <a:lumMod val="75829"/>
                <a:lumOff val="24171"/>
              </a:schemeClr>
            </a:gs>
          </a:gsLst>
          <a:lin ang="2700000" scaled="1"/>
          <a:tileRect/>
        </a:gradFill>
        <a:effectLst/>
      </p:bgPr>
    </p:bg>
    <p:spTree>
      <p:nvGrpSpPr>
        <p:cNvPr id="1" name="">
          <a:extLst>
            <a:ext uri="{FF2B5EF4-FFF2-40B4-BE49-F238E27FC236}">
              <a16:creationId xmlns:a16="http://schemas.microsoft.com/office/drawing/2014/main" id="{C488595E-1480-C0CD-BB6B-755F964EC719}"/>
            </a:ext>
          </a:extLst>
        </p:cNvPr>
        <p:cNvGrpSpPr/>
        <p:nvPr/>
      </p:nvGrpSpPr>
      <p:grpSpPr>
        <a:xfrm>
          <a:off x="0" y="0"/>
          <a:ext cx="0" cy="0"/>
          <a:chOff x="0" y="0"/>
          <a:chExt cx="0" cy="0"/>
        </a:xfrm>
      </p:grpSpPr>
      <p:pic>
        <p:nvPicPr>
          <p:cNvPr id="5" name="Picture 30" descr="VictoriaMetrics Logo PNG Vector (SVG) Free Download">
            <a:extLst>
              <a:ext uri="{FF2B5EF4-FFF2-40B4-BE49-F238E27FC236}">
                <a16:creationId xmlns:a16="http://schemas.microsoft.com/office/drawing/2014/main" id="{BF9E27FB-D7ED-9485-5B3E-E08A69970AD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058400" y="4221439"/>
            <a:ext cx="1890216" cy="189021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Prometheus Logo - PNG Logo Vector Brand Downloads (SVG, EPS)">
            <a:extLst>
              <a:ext uri="{FF2B5EF4-FFF2-40B4-BE49-F238E27FC236}">
                <a16:creationId xmlns:a16="http://schemas.microsoft.com/office/drawing/2014/main" id="{9632AECC-5CBC-743C-BD8C-D398885225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34838" y="5499127"/>
            <a:ext cx="1423562" cy="1225057"/>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a:extLst>
              <a:ext uri="{FF2B5EF4-FFF2-40B4-BE49-F238E27FC236}">
                <a16:creationId xmlns:a16="http://schemas.microsoft.com/office/drawing/2014/main" id="{BE9F5454-18D8-32F7-D765-C47B77B53E45}"/>
              </a:ext>
            </a:extLst>
          </p:cNvPr>
          <p:cNvSpPr>
            <a:spLocks noGrp="1"/>
          </p:cNvSpPr>
          <p:nvPr>
            <p:ph type="title"/>
          </p:nvPr>
        </p:nvSpPr>
        <p:spPr>
          <a:xfrm>
            <a:off x="935241" y="2481933"/>
            <a:ext cx="10321517" cy="1371261"/>
          </a:xfrm>
        </p:spPr>
        <p:txBody>
          <a:bodyPr vert="horz" lIns="91440" tIns="45720" rIns="91440" bIns="45720" rtlCol="0" anchor="b">
            <a:normAutofit fontScale="90000"/>
          </a:bodyPr>
          <a:lstStyle/>
          <a:p>
            <a:r>
              <a:rPr lang="en-US" sz="7400" kern="1200" dirty="0">
                <a:latin typeface="+mj-lt"/>
                <a:ea typeface="+mj-ea"/>
                <a:cs typeface="+mj-cs"/>
              </a:rPr>
              <a:t>Not so easy for maintenance</a:t>
            </a:r>
          </a:p>
        </p:txBody>
      </p:sp>
      <p:sp>
        <p:nvSpPr>
          <p:cNvPr id="8" name="Title 1">
            <a:extLst>
              <a:ext uri="{FF2B5EF4-FFF2-40B4-BE49-F238E27FC236}">
                <a16:creationId xmlns:a16="http://schemas.microsoft.com/office/drawing/2014/main" id="{3AACE367-B2C2-D9FF-75E0-1A254826BB58}"/>
              </a:ext>
            </a:extLst>
          </p:cNvPr>
          <p:cNvSpPr txBox="1">
            <a:spLocks/>
          </p:cNvSpPr>
          <p:nvPr/>
        </p:nvSpPr>
        <p:spPr>
          <a:xfrm>
            <a:off x="935240" y="3284034"/>
            <a:ext cx="10321517" cy="1371261"/>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t>Single binary architecture</a:t>
            </a:r>
          </a:p>
        </p:txBody>
      </p:sp>
    </p:spTree>
    <p:extLst>
      <p:ext uri="{BB962C8B-B14F-4D97-AF65-F5344CB8AC3E}">
        <p14:creationId xmlns:p14="http://schemas.microsoft.com/office/powerpoint/2010/main" val="31224976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flip="none" rotWithShape="1">
          <a:gsLst>
            <a:gs pos="8000">
              <a:srgbClr val="FFFFFF"/>
            </a:gs>
            <a:gs pos="61000">
              <a:schemeClr val="accent2">
                <a:lumMod val="0"/>
                <a:lumOff val="100000"/>
              </a:schemeClr>
            </a:gs>
            <a:gs pos="77000">
              <a:schemeClr val="accent2">
                <a:lumMod val="0"/>
                <a:lumOff val="100000"/>
              </a:schemeClr>
            </a:gs>
            <a:gs pos="93000">
              <a:schemeClr val="accent2">
                <a:lumMod val="75829"/>
                <a:lumOff val="24171"/>
              </a:schemeClr>
            </a:gs>
          </a:gsLst>
          <a:lin ang="2700000" scaled="1"/>
          <a:tileRect/>
        </a:gradFill>
        <a:effectLst/>
      </p:bgPr>
    </p:bg>
    <p:spTree>
      <p:nvGrpSpPr>
        <p:cNvPr id="1" name="">
          <a:extLst>
            <a:ext uri="{FF2B5EF4-FFF2-40B4-BE49-F238E27FC236}">
              <a16:creationId xmlns:a16="http://schemas.microsoft.com/office/drawing/2014/main" id="{DBD550B0-56E9-769C-232A-5224EC54095E}"/>
            </a:ext>
          </a:extLst>
        </p:cNvPr>
        <p:cNvGrpSpPr/>
        <p:nvPr/>
      </p:nvGrpSpPr>
      <p:grpSpPr>
        <a:xfrm>
          <a:off x="0" y="0"/>
          <a:ext cx="0" cy="0"/>
          <a:chOff x="0" y="0"/>
          <a:chExt cx="0" cy="0"/>
        </a:xfrm>
      </p:grpSpPr>
      <p:pic>
        <p:nvPicPr>
          <p:cNvPr id="5" name="Picture 30" descr="VictoriaMetrics Logo PNG Vector (SVG) Free Download">
            <a:extLst>
              <a:ext uri="{FF2B5EF4-FFF2-40B4-BE49-F238E27FC236}">
                <a16:creationId xmlns:a16="http://schemas.microsoft.com/office/drawing/2014/main" id="{3952557E-BA48-293F-9C0B-B677BBBE9B2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058400" y="4221439"/>
            <a:ext cx="1890216" cy="189021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Prometheus Logo - PNG Logo Vector Brand Downloads (SVG, EPS)">
            <a:extLst>
              <a:ext uri="{FF2B5EF4-FFF2-40B4-BE49-F238E27FC236}">
                <a16:creationId xmlns:a16="http://schemas.microsoft.com/office/drawing/2014/main" id="{AE6E55E4-16DC-1ED4-0897-7B37E40BC1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34838" y="5499127"/>
            <a:ext cx="1423562" cy="1225057"/>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a:extLst>
              <a:ext uri="{FF2B5EF4-FFF2-40B4-BE49-F238E27FC236}">
                <a16:creationId xmlns:a16="http://schemas.microsoft.com/office/drawing/2014/main" id="{984BFFE6-9F10-B201-FBF1-95960A88D9CF}"/>
              </a:ext>
            </a:extLst>
          </p:cNvPr>
          <p:cNvSpPr txBox="1">
            <a:spLocks/>
          </p:cNvSpPr>
          <p:nvPr/>
        </p:nvSpPr>
        <p:spPr>
          <a:xfrm>
            <a:off x="1186542" y="2626899"/>
            <a:ext cx="10321517" cy="1371261"/>
          </a:xfrm>
          <a:prstGeom prst="rect">
            <a:avLst/>
          </a:prstGeom>
        </p:spPr>
        <p:txBody>
          <a:bodyPr vert="horz" lIns="91440" tIns="45720" rIns="91440" bIns="45720" rtlCol="0" anchor="b">
            <a:normAutofit fontScale="7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7400" dirty="0"/>
              <a:t>And what about a service restart?</a:t>
            </a:r>
          </a:p>
        </p:txBody>
      </p:sp>
    </p:spTree>
    <p:extLst>
      <p:ext uri="{BB962C8B-B14F-4D97-AF65-F5344CB8AC3E}">
        <p14:creationId xmlns:p14="http://schemas.microsoft.com/office/powerpoint/2010/main" val="39938159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flip="none" rotWithShape="1">
          <a:gsLst>
            <a:gs pos="8000">
              <a:srgbClr val="FFFFFF"/>
            </a:gs>
            <a:gs pos="61000">
              <a:schemeClr val="accent2">
                <a:lumMod val="0"/>
                <a:lumOff val="100000"/>
              </a:schemeClr>
            </a:gs>
            <a:gs pos="77000">
              <a:schemeClr val="accent2">
                <a:lumMod val="0"/>
                <a:lumOff val="100000"/>
              </a:schemeClr>
            </a:gs>
            <a:gs pos="93000">
              <a:schemeClr val="accent2">
                <a:lumMod val="75829"/>
                <a:lumOff val="24171"/>
              </a:schemeClr>
            </a:gs>
          </a:gsLst>
          <a:lin ang="2700000" scaled="1"/>
          <a:tileRect/>
        </a:gradFill>
        <a:effectLst/>
      </p:bgPr>
    </p:bg>
    <p:spTree>
      <p:nvGrpSpPr>
        <p:cNvPr id="1" name="">
          <a:extLst>
            <a:ext uri="{FF2B5EF4-FFF2-40B4-BE49-F238E27FC236}">
              <a16:creationId xmlns:a16="http://schemas.microsoft.com/office/drawing/2014/main" id="{F467A610-17F6-AE0D-EBBD-DDA8987B17E4}"/>
            </a:ext>
          </a:extLst>
        </p:cNvPr>
        <p:cNvGrpSpPr/>
        <p:nvPr/>
      </p:nvGrpSpPr>
      <p:grpSpPr>
        <a:xfrm>
          <a:off x="0" y="0"/>
          <a:ext cx="0" cy="0"/>
          <a:chOff x="0" y="0"/>
          <a:chExt cx="0" cy="0"/>
        </a:xfrm>
      </p:grpSpPr>
      <p:pic>
        <p:nvPicPr>
          <p:cNvPr id="5" name="Picture 30" descr="VictoriaMetrics Logo PNG Vector (SVG) Free Download">
            <a:extLst>
              <a:ext uri="{FF2B5EF4-FFF2-40B4-BE49-F238E27FC236}">
                <a16:creationId xmlns:a16="http://schemas.microsoft.com/office/drawing/2014/main" id="{A2293A9D-1B54-73E7-6CCD-9B2969ABBEA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058400" y="4221439"/>
            <a:ext cx="1890216" cy="189021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Prometheus Logo - PNG Logo Vector Brand Downloads (SVG, EPS)">
            <a:extLst>
              <a:ext uri="{FF2B5EF4-FFF2-40B4-BE49-F238E27FC236}">
                <a16:creationId xmlns:a16="http://schemas.microsoft.com/office/drawing/2014/main" id="{6E1C9F74-8E73-4A17-D61C-09EB578E69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34838" y="5499127"/>
            <a:ext cx="1423562" cy="1225057"/>
          </a:xfrm>
          <a:prstGeom prst="rect">
            <a:avLst/>
          </a:prstGeom>
          <a:noFill/>
          <a:extLst>
            <a:ext uri="{909E8E84-426E-40DD-AFC4-6F175D3DCCD1}">
              <a14:hiddenFill xmlns:a14="http://schemas.microsoft.com/office/drawing/2010/main">
                <a:solidFill>
                  <a:srgbClr val="FFFFFF"/>
                </a:solidFill>
              </a14:hiddenFill>
            </a:ext>
          </a:extLst>
        </p:spPr>
      </p:pic>
      <p:sp>
        <p:nvSpPr>
          <p:cNvPr id="2" name="Content Placeholder 2">
            <a:extLst>
              <a:ext uri="{FF2B5EF4-FFF2-40B4-BE49-F238E27FC236}">
                <a16:creationId xmlns:a16="http://schemas.microsoft.com/office/drawing/2014/main" id="{71BDE996-5C45-FEA4-AE4A-CA0008A6BF36}"/>
              </a:ext>
            </a:extLst>
          </p:cNvPr>
          <p:cNvSpPr>
            <a:spLocks noGrp="1"/>
          </p:cNvSpPr>
          <p:nvPr>
            <p:ph idx="1"/>
          </p:nvPr>
        </p:nvSpPr>
        <p:spPr>
          <a:xfrm>
            <a:off x="838200" y="510581"/>
            <a:ext cx="10515600" cy="4251960"/>
          </a:xfrm>
        </p:spPr>
        <p:txBody>
          <a:bodyPr>
            <a:noAutofit/>
          </a:bodyPr>
          <a:lstStyle/>
          <a:p>
            <a:pPr marL="0" indent="0">
              <a:buNone/>
            </a:pPr>
            <a:r>
              <a:rPr lang="en-GB" sz="1400" dirty="0" err="1"/>
              <a:t>prometheus</a:t>
            </a:r>
            <a:r>
              <a:rPr lang="en-GB" sz="1400" dirty="0"/>
              <a:t>[3506]: level=info </a:t>
            </a:r>
            <a:r>
              <a:rPr lang="en-GB" sz="1400" dirty="0" err="1"/>
              <a:t>ts</a:t>
            </a:r>
            <a:r>
              <a:rPr lang="en-GB" sz="1400" dirty="0"/>
              <a:t>=2023-07-04T09:27:50.126Z caller=head.go:577 component=</a:t>
            </a:r>
            <a:r>
              <a:rPr lang="en-GB" sz="1400" dirty="0" err="1"/>
              <a:t>tsdb</a:t>
            </a:r>
            <a:r>
              <a:rPr lang="en-GB" sz="1400" dirty="0"/>
              <a:t> </a:t>
            </a:r>
            <a:r>
              <a:rPr lang="en-GB" sz="1400" dirty="0" err="1"/>
              <a:t>msg</a:t>
            </a:r>
            <a:r>
              <a:rPr lang="en-GB" sz="1400" dirty="0"/>
              <a:t>="WAL segment loaded" segment=91024 </a:t>
            </a:r>
            <a:r>
              <a:rPr lang="en-GB" sz="1400" dirty="0" err="1"/>
              <a:t>maxSegment</a:t>
            </a:r>
            <a:r>
              <a:rPr lang="en-GB" sz="1400" dirty="0"/>
              <a:t>=93088</a:t>
            </a:r>
          </a:p>
          <a:p>
            <a:pPr marL="0" indent="0">
              <a:buNone/>
            </a:pPr>
            <a:r>
              <a:rPr lang="en-GB" sz="1400" dirty="0" err="1"/>
              <a:t>prometheus</a:t>
            </a:r>
            <a:r>
              <a:rPr lang="en-GB" sz="1400" dirty="0"/>
              <a:t>[3506]: level=info </a:t>
            </a:r>
            <a:r>
              <a:rPr lang="en-GB" sz="1400" dirty="0" err="1"/>
              <a:t>ts</a:t>
            </a:r>
            <a:r>
              <a:rPr lang="en-GB" sz="1400" dirty="0"/>
              <a:t>=2023-07-04T09:27:50.126Z caller=head.go:577 component=</a:t>
            </a:r>
            <a:r>
              <a:rPr lang="en-GB" sz="1400" dirty="0" err="1"/>
              <a:t>tsdb</a:t>
            </a:r>
            <a:r>
              <a:rPr lang="en-GB" sz="1400" dirty="0"/>
              <a:t> </a:t>
            </a:r>
            <a:r>
              <a:rPr lang="en-GB" sz="1400" dirty="0" err="1"/>
              <a:t>msg</a:t>
            </a:r>
            <a:r>
              <a:rPr lang="en-GB" sz="1400" dirty="0"/>
              <a:t>="WAL segment loaded" segment=91023 </a:t>
            </a:r>
            <a:r>
              <a:rPr lang="en-GB" sz="1400" dirty="0" err="1"/>
              <a:t>maxSegment</a:t>
            </a:r>
            <a:r>
              <a:rPr lang="en-GB" sz="1400" dirty="0"/>
              <a:t>=93088</a:t>
            </a:r>
          </a:p>
          <a:p>
            <a:pPr marL="0" indent="0">
              <a:buNone/>
            </a:pPr>
            <a:r>
              <a:rPr lang="en-GB" sz="1400" dirty="0" err="1"/>
              <a:t>prometheus</a:t>
            </a:r>
            <a:r>
              <a:rPr lang="en-GB" sz="1400" dirty="0"/>
              <a:t>[3506]: level=info </a:t>
            </a:r>
            <a:r>
              <a:rPr lang="en-GB" sz="1400" dirty="0" err="1"/>
              <a:t>ts</a:t>
            </a:r>
            <a:r>
              <a:rPr lang="en-GB" sz="1400" dirty="0"/>
              <a:t>=2023-07-04T09:27:50.125Z caller=head.go:577 component=</a:t>
            </a:r>
            <a:r>
              <a:rPr lang="en-GB" sz="1400" dirty="0" err="1"/>
              <a:t>tsdb</a:t>
            </a:r>
            <a:r>
              <a:rPr lang="en-GB" sz="1400" dirty="0"/>
              <a:t> </a:t>
            </a:r>
            <a:r>
              <a:rPr lang="en-GB" sz="1400" dirty="0" err="1"/>
              <a:t>msg</a:t>
            </a:r>
            <a:r>
              <a:rPr lang="en-GB" sz="1400" dirty="0"/>
              <a:t>="WAL segment loaded" segment=91022 </a:t>
            </a:r>
            <a:r>
              <a:rPr lang="en-GB" sz="1400" dirty="0" err="1"/>
              <a:t>maxSegment</a:t>
            </a:r>
            <a:r>
              <a:rPr lang="en-GB" sz="1400" dirty="0"/>
              <a:t>=93088</a:t>
            </a:r>
          </a:p>
          <a:p>
            <a:pPr marL="0" indent="0">
              <a:buNone/>
            </a:pPr>
            <a:r>
              <a:rPr lang="en-GB" sz="1400" dirty="0" err="1"/>
              <a:t>prometheus</a:t>
            </a:r>
            <a:r>
              <a:rPr lang="en-GB" sz="1400" dirty="0"/>
              <a:t>[3506]: level=info </a:t>
            </a:r>
            <a:r>
              <a:rPr lang="en-GB" sz="1400" dirty="0" err="1"/>
              <a:t>ts</a:t>
            </a:r>
            <a:r>
              <a:rPr lang="en-GB" sz="1400" dirty="0"/>
              <a:t>=2023-07-04T09:27:50.125Z caller=head.go:577 component=</a:t>
            </a:r>
            <a:r>
              <a:rPr lang="en-GB" sz="1400" dirty="0" err="1"/>
              <a:t>tsdb</a:t>
            </a:r>
            <a:r>
              <a:rPr lang="en-GB" sz="1400" dirty="0"/>
              <a:t> </a:t>
            </a:r>
            <a:r>
              <a:rPr lang="en-GB" sz="1400" dirty="0" err="1"/>
              <a:t>msg</a:t>
            </a:r>
            <a:r>
              <a:rPr lang="en-GB" sz="1400" dirty="0"/>
              <a:t>="WAL segment loaded" segment=91021 </a:t>
            </a:r>
            <a:r>
              <a:rPr lang="en-GB" sz="1400" dirty="0" err="1"/>
              <a:t>maxSegment</a:t>
            </a:r>
            <a:r>
              <a:rPr lang="en-GB" sz="1400" dirty="0"/>
              <a:t>=93088</a:t>
            </a:r>
          </a:p>
          <a:p>
            <a:pPr marL="0" indent="0">
              <a:buNone/>
            </a:pPr>
            <a:r>
              <a:rPr lang="en-GB" sz="1400" dirty="0" err="1"/>
              <a:t>prometheus</a:t>
            </a:r>
            <a:r>
              <a:rPr lang="en-GB" sz="1400" dirty="0"/>
              <a:t>[3506]: level=info </a:t>
            </a:r>
            <a:r>
              <a:rPr lang="en-GB" sz="1400" dirty="0" err="1"/>
              <a:t>ts</a:t>
            </a:r>
            <a:r>
              <a:rPr lang="en-GB" sz="1400" dirty="0"/>
              <a:t>=2023-07-04T09:27:50.123Z caller=head.go:577 component=</a:t>
            </a:r>
            <a:r>
              <a:rPr lang="en-GB" sz="1400" dirty="0" err="1"/>
              <a:t>tsdb</a:t>
            </a:r>
            <a:r>
              <a:rPr lang="en-GB" sz="1400" dirty="0"/>
              <a:t> </a:t>
            </a:r>
            <a:r>
              <a:rPr lang="en-GB" sz="1400" dirty="0" err="1"/>
              <a:t>msg</a:t>
            </a:r>
            <a:r>
              <a:rPr lang="en-GB" sz="1400" dirty="0"/>
              <a:t>="WAL segment loaded" segment=91020 </a:t>
            </a:r>
            <a:r>
              <a:rPr lang="en-GB" sz="1400" dirty="0" err="1"/>
              <a:t>maxSegment</a:t>
            </a:r>
            <a:r>
              <a:rPr lang="en-GB" sz="1400" dirty="0"/>
              <a:t>=93088</a:t>
            </a:r>
          </a:p>
          <a:p>
            <a:pPr marL="0" indent="0">
              <a:buNone/>
            </a:pPr>
            <a:r>
              <a:rPr lang="en-GB" sz="1400" dirty="0" err="1"/>
              <a:t>prometheus</a:t>
            </a:r>
            <a:r>
              <a:rPr lang="en-GB" sz="1400" dirty="0"/>
              <a:t>[3506]: level=info </a:t>
            </a:r>
            <a:r>
              <a:rPr lang="en-GB" sz="1400" dirty="0" err="1"/>
              <a:t>ts</a:t>
            </a:r>
            <a:r>
              <a:rPr lang="en-GB" sz="1400" dirty="0"/>
              <a:t>=2023-07-04T09:27:50.123Z caller=head.go:577 component=</a:t>
            </a:r>
            <a:r>
              <a:rPr lang="en-GB" sz="1400" dirty="0" err="1"/>
              <a:t>tsdb</a:t>
            </a:r>
            <a:r>
              <a:rPr lang="en-GB" sz="1400" dirty="0"/>
              <a:t> </a:t>
            </a:r>
            <a:r>
              <a:rPr lang="en-GB" sz="1400" dirty="0" err="1"/>
              <a:t>msg</a:t>
            </a:r>
            <a:r>
              <a:rPr lang="en-GB" sz="1400" dirty="0"/>
              <a:t>="WAL segment loaded" segment=91019 </a:t>
            </a:r>
            <a:r>
              <a:rPr lang="en-GB" sz="1400" dirty="0" err="1"/>
              <a:t>maxSegment</a:t>
            </a:r>
            <a:r>
              <a:rPr lang="en-GB" sz="1400" dirty="0"/>
              <a:t>=93088</a:t>
            </a:r>
          </a:p>
          <a:p>
            <a:pPr marL="0" indent="0">
              <a:buNone/>
            </a:pPr>
            <a:r>
              <a:rPr lang="en-GB" sz="1400" dirty="0" err="1"/>
              <a:t>prometheus</a:t>
            </a:r>
            <a:r>
              <a:rPr lang="en-GB" sz="1400" dirty="0"/>
              <a:t>[3506]: level=info </a:t>
            </a:r>
            <a:r>
              <a:rPr lang="en-GB" sz="1400" dirty="0" err="1"/>
              <a:t>ts</a:t>
            </a:r>
            <a:r>
              <a:rPr lang="en-GB" sz="1400" dirty="0"/>
              <a:t>=2023-07-04T09:27:50.123Z caller=head.go:577 component=</a:t>
            </a:r>
            <a:r>
              <a:rPr lang="en-GB" sz="1400" dirty="0" err="1"/>
              <a:t>tsdb</a:t>
            </a:r>
            <a:r>
              <a:rPr lang="en-GB" sz="1400" dirty="0"/>
              <a:t> </a:t>
            </a:r>
            <a:r>
              <a:rPr lang="en-GB" sz="1400" dirty="0" err="1"/>
              <a:t>msg</a:t>
            </a:r>
            <a:r>
              <a:rPr lang="en-GB" sz="1400" dirty="0"/>
              <a:t>="WAL segment loaded" segment=91018 </a:t>
            </a:r>
            <a:r>
              <a:rPr lang="en-GB" sz="1400" dirty="0" err="1"/>
              <a:t>maxSegment</a:t>
            </a:r>
            <a:r>
              <a:rPr lang="en-GB" sz="1400" dirty="0"/>
              <a:t>=93088</a:t>
            </a:r>
          </a:p>
          <a:p>
            <a:pPr marL="0" indent="0">
              <a:buNone/>
            </a:pPr>
            <a:r>
              <a:rPr lang="en-GB" sz="1400" dirty="0" err="1"/>
              <a:t>prometheus</a:t>
            </a:r>
            <a:r>
              <a:rPr lang="en-GB" sz="1400" dirty="0"/>
              <a:t>[3506]: level=info </a:t>
            </a:r>
            <a:r>
              <a:rPr lang="en-GB" sz="1400" dirty="0" err="1"/>
              <a:t>ts</a:t>
            </a:r>
            <a:r>
              <a:rPr lang="en-GB" sz="1400" dirty="0"/>
              <a:t>=2023-07-04T09:27:50.121Z caller=head.go:577 component=</a:t>
            </a:r>
            <a:r>
              <a:rPr lang="en-GB" sz="1400" dirty="0" err="1"/>
              <a:t>tsdb</a:t>
            </a:r>
            <a:r>
              <a:rPr lang="en-GB" sz="1400" dirty="0"/>
              <a:t> </a:t>
            </a:r>
            <a:r>
              <a:rPr lang="en-GB" sz="1400" dirty="0" err="1"/>
              <a:t>msg</a:t>
            </a:r>
            <a:r>
              <a:rPr lang="en-GB" sz="1400" dirty="0"/>
              <a:t>="WAL segment loaded" segment=91017 </a:t>
            </a:r>
            <a:r>
              <a:rPr lang="en-GB" sz="1400" dirty="0" err="1"/>
              <a:t>maxSegment</a:t>
            </a:r>
            <a:r>
              <a:rPr lang="en-GB" sz="1400" dirty="0"/>
              <a:t>=93088</a:t>
            </a:r>
          </a:p>
          <a:p>
            <a:pPr marL="0" indent="0">
              <a:buNone/>
            </a:pPr>
            <a:r>
              <a:rPr lang="en-GB" sz="1400" dirty="0" err="1"/>
              <a:t>prometheus</a:t>
            </a:r>
            <a:r>
              <a:rPr lang="en-GB" sz="1400" dirty="0"/>
              <a:t>[3506]: level=info </a:t>
            </a:r>
            <a:r>
              <a:rPr lang="en-GB" sz="1400" dirty="0" err="1"/>
              <a:t>ts</a:t>
            </a:r>
            <a:r>
              <a:rPr lang="en-GB" sz="1400" dirty="0"/>
              <a:t>=2023-07-04T09:27:50.120Z caller=head.go:577 component=</a:t>
            </a:r>
            <a:r>
              <a:rPr lang="en-GB" sz="1400" dirty="0" err="1"/>
              <a:t>tsdb</a:t>
            </a:r>
            <a:r>
              <a:rPr lang="en-GB" sz="1400" dirty="0"/>
              <a:t> </a:t>
            </a:r>
            <a:r>
              <a:rPr lang="en-GB" sz="1400" dirty="0" err="1"/>
              <a:t>msg</a:t>
            </a:r>
            <a:r>
              <a:rPr lang="en-GB" sz="1400" dirty="0"/>
              <a:t>="WAL segment loaded" segment=91016 </a:t>
            </a:r>
            <a:r>
              <a:rPr lang="en-GB" sz="1400" dirty="0" err="1"/>
              <a:t>maxSegment</a:t>
            </a:r>
            <a:r>
              <a:rPr lang="en-GB" sz="1400" dirty="0"/>
              <a:t>=93088</a:t>
            </a:r>
          </a:p>
        </p:txBody>
      </p:sp>
    </p:spTree>
    <p:extLst>
      <p:ext uri="{BB962C8B-B14F-4D97-AF65-F5344CB8AC3E}">
        <p14:creationId xmlns:p14="http://schemas.microsoft.com/office/powerpoint/2010/main" val="15627512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flip="none" rotWithShape="1">
          <a:gsLst>
            <a:gs pos="8000">
              <a:srgbClr val="FFFFFF"/>
            </a:gs>
            <a:gs pos="61000">
              <a:schemeClr val="accent2">
                <a:lumMod val="0"/>
                <a:lumOff val="100000"/>
              </a:schemeClr>
            </a:gs>
            <a:gs pos="77000">
              <a:schemeClr val="accent2">
                <a:lumMod val="0"/>
                <a:lumOff val="100000"/>
              </a:schemeClr>
            </a:gs>
            <a:gs pos="93000">
              <a:schemeClr val="accent2">
                <a:lumMod val="75829"/>
                <a:lumOff val="24171"/>
              </a:schemeClr>
            </a:gs>
          </a:gsLst>
          <a:lin ang="2700000" scaled="1"/>
          <a:tileRect/>
        </a:gradFill>
        <a:effectLst/>
      </p:bgPr>
    </p:bg>
    <p:spTree>
      <p:nvGrpSpPr>
        <p:cNvPr id="1" name="">
          <a:extLst>
            <a:ext uri="{FF2B5EF4-FFF2-40B4-BE49-F238E27FC236}">
              <a16:creationId xmlns:a16="http://schemas.microsoft.com/office/drawing/2014/main" id="{9672329C-1E54-8092-BEB9-041A6ED3B14E}"/>
            </a:ext>
          </a:extLst>
        </p:cNvPr>
        <p:cNvGrpSpPr/>
        <p:nvPr/>
      </p:nvGrpSpPr>
      <p:grpSpPr>
        <a:xfrm>
          <a:off x="0" y="0"/>
          <a:ext cx="0" cy="0"/>
          <a:chOff x="0" y="0"/>
          <a:chExt cx="0" cy="0"/>
        </a:xfrm>
      </p:grpSpPr>
      <p:pic>
        <p:nvPicPr>
          <p:cNvPr id="5" name="Picture 30" descr="VictoriaMetrics Logo PNG Vector (SVG) Free Download">
            <a:extLst>
              <a:ext uri="{FF2B5EF4-FFF2-40B4-BE49-F238E27FC236}">
                <a16:creationId xmlns:a16="http://schemas.microsoft.com/office/drawing/2014/main" id="{3554A68C-65C4-793D-0413-D1C1AF27125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058400" y="4221439"/>
            <a:ext cx="1890216" cy="189021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Prometheus Logo - PNG Logo Vector Brand Downloads (SVG, EPS)">
            <a:extLst>
              <a:ext uri="{FF2B5EF4-FFF2-40B4-BE49-F238E27FC236}">
                <a16:creationId xmlns:a16="http://schemas.microsoft.com/office/drawing/2014/main" id="{F0970D1E-3EF2-4464-AAD0-C5C3215E43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34838" y="5499127"/>
            <a:ext cx="1423562" cy="1225057"/>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a:extLst>
              <a:ext uri="{FF2B5EF4-FFF2-40B4-BE49-F238E27FC236}">
                <a16:creationId xmlns:a16="http://schemas.microsoft.com/office/drawing/2014/main" id="{B2C1B041-FD84-9F41-3B9C-BB5FF217AB4F}"/>
              </a:ext>
            </a:extLst>
          </p:cNvPr>
          <p:cNvSpPr txBox="1">
            <a:spLocks/>
          </p:cNvSpPr>
          <p:nvPr/>
        </p:nvSpPr>
        <p:spPr>
          <a:xfrm>
            <a:off x="1186542" y="2626899"/>
            <a:ext cx="10321517" cy="1371261"/>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7400" kern="1200" dirty="0">
                <a:latin typeface="+mj-lt"/>
                <a:ea typeface="+mj-ea"/>
                <a:cs typeface="+mj-cs"/>
              </a:rPr>
              <a:t>Cardinality problem</a:t>
            </a:r>
            <a:endParaRPr lang="en-US" sz="7400" dirty="0"/>
          </a:p>
        </p:txBody>
      </p:sp>
    </p:spTree>
    <p:extLst>
      <p:ext uri="{BB962C8B-B14F-4D97-AF65-F5344CB8AC3E}">
        <p14:creationId xmlns:p14="http://schemas.microsoft.com/office/powerpoint/2010/main" val="5671235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flip="none" rotWithShape="1">
          <a:gsLst>
            <a:gs pos="8000">
              <a:srgbClr val="FFFFFF"/>
            </a:gs>
            <a:gs pos="61000">
              <a:schemeClr val="accent2">
                <a:lumMod val="0"/>
                <a:lumOff val="100000"/>
              </a:schemeClr>
            </a:gs>
            <a:gs pos="77000">
              <a:schemeClr val="accent2">
                <a:lumMod val="0"/>
                <a:lumOff val="100000"/>
              </a:schemeClr>
            </a:gs>
            <a:gs pos="93000">
              <a:schemeClr val="accent2">
                <a:lumMod val="75829"/>
                <a:lumOff val="24171"/>
              </a:schemeClr>
            </a:gs>
          </a:gsLst>
          <a:lin ang="2700000" scaled="1"/>
          <a:tileRect/>
        </a:gradFill>
        <a:effectLst/>
      </p:bgPr>
    </p:bg>
    <p:spTree>
      <p:nvGrpSpPr>
        <p:cNvPr id="1" name="">
          <a:extLst>
            <a:ext uri="{FF2B5EF4-FFF2-40B4-BE49-F238E27FC236}">
              <a16:creationId xmlns:a16="http://schemas.microsoft.com/office/drawing/2014/main" id="{D47706DE-A1FA-E5F6-A426-6E0A452E7B11}"/>
            </a:ext>
          </a:extLst>
        </p:cNvPr>
        <p:cNvGrpSpPr/>
        <p:nvPr/>
      </p:nvGrpSpPr>
      <p:grpSpPr>
        <a:xfrm>
          <a:off x="0" y="0"/>
          <a:ext cx="0" cy="0"/>
          <a:chOff x="0" y="0"/>
          <a:chExt cx="0" cy="0"/>
        </a:xfrm>
      </p:grpSpPr>
      <p:pic>
        <p:nvPicPr>
          <p:cNvPr id="5" name="Picture 30" descr="VictoriaMetrics Logo PNG Vector (SVG) Free Download">
            <a:extLst>
              <a:ext uri="{FF2B5EF4-FFF2-40B4-BE49-F238E27FC236}">
                <a16:creationId xmlns:a16="http://schemas.microsoft.com/office/drawing/2014/main" id="{8FFE967E-E196-41CF-191F-466B6E4C300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058400" y="4221439"/>
            <a:ext cx="1890216" cy="189021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Prometheus Logo - PNG Logo Vector Brand Downloads (SVG, EPS)">
            <a:extLst>
              <a:ext uri="{FF2B5EF4-FFF2-40B4-BE49-F238E27FC236}">
                <a16:creationId xmlns:a16="http://schemas.microsoft.com/office/drawing/2014/main" id="{EB34F8DC-0635-FE39-320E-93CFC2031E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34838" y="5499127"/>
            <a:ext cx="1423562" cy="122505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55B94D01-7C23-C61E-1AE8-EEF013375F20}"/>
              </a:ext>
            </a:extLst>
          </p:cNvPr>
          <p:cNvSpPr>
            <a:spLocks noGrp="1"/>
          </p:cNvSpPr>
          <p:nvPr>
            <p:ph type="title"/>
          </p:nvPr>
        </p:nvSpPr>
        <p:spPr>
          <a:xfrm>
            <a:off x="838200" y="365125"/>
            <a:ext cx="10515600" cy="1325563"/>
          </a:xfrm>
        </p:spPr>
        <p:txBody>
          <a:bodyPr/>
          <a:lstStyle/>
          <a:p>
            <a:r>
              <a:rPr lang="en-BG" dirty="0"/>
              <a:t>VictoriaMetrics</a:t>
            </a:r>
          </a:p>
        </p:txBody>
      </p:sp>
      <p:sp>
        <p:nvSpPr>
          <p:cNvPr id="3" name="Content Placeholder 2">
            <a:extLst>
              <a:ext uri="{FF2B5EF4-FFF2-40B4-BE49-F238E27FC236}">
                <a16:creationId xmlns:a16="http://schemas.microsoft.com/office/drawing/2014/main" id="{6E488AD7-1D17-4CB3-E41B-C41D1A2CB229}"/>
              </a:ext>
            </a:extLst>
          </p:cNvPr>
          <p:cNvSpPr>
            <a:spLocks noGrp="1"/>
          </p:cNvSpPr>
          <p:nvPr>
            <p:ph idx="1"/>
          </p:nvPr>
        </p:nvSpPr>
        <p:spPr>
          <a:xfrm>
            <a:off x="838200" y="1825625"/>
            <a:ext cx="10515600" cy="4351338"/>
          </a:xfrm>
        </p:spPr>
        <p:txBody>
          <a:bodyPr/>
          <a:lstStyle/>
          <a:p>
            <a:r>
              <a:rPr lang="en-BG" dirty="0"/>
              <a:t>VictoriaMetrics was found in 2018 in Kyiv, Ukraine;</a:t>
            </a:r>
          </a:p>
          <a:p>
            <a:r>
              <a:rPr lang="en-BG" dirty="0"/>
              <a:t>First open source release – 2.12.2018 (version v1.2.1).</a:t>
            </a:r>
          </a:p>
        </p:txBody>
      </p:sp>
    </p:spTree>
    <p:extLst>
      <p:ext uri="{BB962C8B-B14F-4D97-AF65-F5344CB8AC3E}">
        <p14:creationId xmlns:p14="http://schemas.microsoft.com/office/powerpoint/2010/main" val="1633621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bg>
      <p:bgPr>
        <a:gradFill flip="none" rotWithShape="1">
          <a:gsLst>
            <a:gs pos="8000">
              <a:srgbClr val="FFFFFF"/>
            </a:gs>
            <a:gs pos="61000">
              <a:schemeClr val="accent2">
                <a:lumMod val="0"/>
                <a:lumOff val="100000"/>
              </a:schemeClr>
            </a:gs>
            <a:gs pos="77000">
              <a:schemeClr val="accent2">
                <a:lumMod val="0"/>
                <a:lumOff val="100000"/>
              </a:schemeClr>
            </a:gs>
            <a:gs pos="93000">
              <a:schemeClr val="accent2">
                <a:lumMod val="75829"/>
                <a:lumOff val="24171"/>
              </a:schemeClr>
            </a:gs>
          </a:gsLst>
          <a:lin ang="2700000" scaled="1"/>
          <a:tileRect/>
        </a:gradFill>
        <a:effectLst/>
      </p:bgPr>
    </p:bg>
    <p:spTree>
      <p:nvGrpSpPr>
        <p:cNvPr id="1" name="">
          <a:extLst>
            <a:ext uri="{FF2B5EF4-FFF2-40B4-BE49-F238E27FC236}">
              <a16:creationId xmlns:a16="http://schemas.microsoft.com/office/drawing/2014/main" id="{A2ADB0E7-7AE1-0E36-9C0C-6914734DA396}"/>
            </a:ext>
          </a:extLst>
        </p:cNvPr>
        <p:cNvGrpSpPr/>
        <p:nvPr/>
      </p:nvGrpSpPr>
      <p:grpSpPr>
        <a:xfrm>
          <a:off x="0" y="0"/>
          <a:ext cx="0" cy="0"/>
          <a:chOff x="0" y="0"/>
          <a:chExt cx="0" cy="0"/>
        </a:xfrm>
      </p:grpSpPr>
      <p:pic>
        <p:nvPicPr>
          <p:cNvPr id="5" name="Picture 30" descr="VictoriaMetrics Logo PNG Vector (SVG) Free Download">
            <a:extLst>
              <a:ext uri="{FF2B5EF4-FFF2-40B4-BE49-F238E27FC236}">
                <a16:creationId xmlns:a16="http://schemas.microsoft.com/office/drawing/2014/main" id="{294F7FAA-0193-D812-968A-8E8BFE4F0C0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058400" y="4221439"/>
            <a:ext cx="1890216" cy="189021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Prometheus Logo - PNG Logo Vector Brand Downloads (SVG, EPS)">
            <a:extLst>
              <a:ext uri="{FF2B5EF4-FFF2-40B4-BE49-F238E27FC236}">
                <a16:creationId xmlns:a16="http://schemas.microsoft.com/office/drawing/2014/main" id="{5CA4A158-6799-306D-83CD-A345D348A6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34838" y="5499127"/>
            <a:ext cx="1423562" cy="1225057"/>
          </a:xfrm>
          <a:prstGeom prst="rect">
            <a:avLst/>
          </a:prstGeom>
          <a:noFill/>
          <a:extLst>
            <a:ext uri="{909E8E84-426E-40DD-AFC4-6F175D3DCCD1}">
              <a14:hiddenFill xmlns:a14="http://schemas.microsoft.com/office/drawing/2010/main">
                <a:solidFill>
                  <a:srgbClr val="FFFFFF"/>
                </a:solidFill>
              </a14:hiddenFill>
            </a:ext>
          </a:extLst>
        </p:spPr>
      </p:pic>
      <p:pic>
        <p:nvPicPr>
          <p:cNvPr id="9" name="Content Placeholder 4" descr="A close up of a sign&#10;&#10;AI-generated content may be incorrect.">
            <a:extLst>
              <a:ext uri="{FF2B5EF4-FFF2-40B4-BE49-F238E27FC236}">
                <a16:creationId xmlns:a16="http://schemas.microsoft.com/office/drawing/2014/main" id="{B4A5C4E6-650B-2F3D-38EC-652C0DC5D7B8}"/>
              </a:ext>
            </a:extLst>
          </p:cNvPr>
          <p:cNvPicPr>
            <a:picLocks noGrp="1" noChangeAspect="1"/>
          </p:cNvPicPr>
          <p:nvPr>
            <p:ph idx="1"/>
          </p:nvPr>
        </p:nvPicPr>
        <p:blipFill>
          <a:blip r:embed="rId4"/>
          <a:stretch>
            <a:fillRect/>
          </a:stretch>
        </p:blipFill>
        <p:spPr>
          <a:xfrm>
            <a:off x="1078338" y="1879464"/>
            <a:ext cx="7556500" cy="965200"/>
          </a:xfrm>
        </p:spPr>
      </p:pic>
      <p:sp>
        <p:nvSpPr>
          <p:cNvPr id="10" name="TextBox 9">
            <a:extLst>
              <a:ext uri="{FF2B5EF4-FFF2-40B4-BE49-F238E27FC236}">
                <a16:creationId xmlns:a16="http://schemas.microsoft.com/office/drawing/2014/main" id="{6B2E02B1-9635-F703-2399-860607F1A8DA}"/>
              </a:ext>
            </a:extLst>
          </p:cNvPr>
          <p:cNvSpPr txBox="1"/>
          <p:nvPr/>
        </p:nvSpPr>
        <p:spPr>
          <a:xfrm>
            <a:off x="1078338" y="3258687"/>
            <a:ext cx="9323899" cy="369332"/>
          </a:xfrm>
          <a:prstGeom prst="rect">
            <a:avLst/>
          </a:prstGeom>
          <a:noFill/>
        </p:spPr>
        <p:txBody>
          <a:bodyPr wrap="none" rtlCol="0">
            <a:spAutoFit/>
          </a:bodyPr>
          <a:lstStyle/>
          <a:p>
            <a:r>
              <a:rPr lang="en-BG" dirty="0"/>
              <a:t>Source: </a:t>
            </a:r>
            <a:r>
              <a:rPr lang="en-GB" dirty="0"/>
              <a:t>https://</a:t>
            </a:r>
            <a:r>
              <a:rPr lang="en-GB" dirty="0" err="1"/>
              <a:t>docs.victoriametrics.com</a:t>
            </a:r>
            <a:r>
              <a:rPr lang="en-GB" dirty="0"/>
              <a:t>/</a:t>
            </a:r>
            <a:r>
              <a:rPr lang="en-GB" dirty="0" err="1"/>
              <a:t>faq</a:t>
            </a:r>
            <a:r>
              <a:rPr lang="en-GB" dirty="0"/>
              <a:t>/#what-is-the-main-purpose-of-</a:t>
            </a:r>
            <a:r>
              <a:rPr lang="en-GB" dirty="0" err="1"/>
              <a:t>victoriametrics</a:t>
            </a:r>
            <a:endParaRPr lang="en-BG" dirty="0"/>
          </a:p>
        </p:txBody>
      </p:sp>
    </p:spTree>
    <p:extLst>
      <p:ext uri="{BB962C8B-B14F-4D97-AF65-F5344CB8AC3E}">
        <p14:creationId xmlns:p14="http://schemas.microsoft.com/office/powerpoint/2010/main" val="18185785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 name="Picture 13" descr="Hourglass and a calendar">
            <a:extLst>
              <a:ext uri="{FF2B5EF4-FFF2-40B4-BE49-F238E27FC236}">
                <a16:creationId xmlns:a16="http://schemas.microsoft.com/office/drawing/2014/main" id="{52D1993E-DF8D-E30F-FA55-D4768F996B99}"/>
              </a:ext>
            </a:extLst>
          </p:cNvPr>
          <p:cNvPicPr>
            <a:picLocks noChangeAspect="1"/>
          </p:cNvPicPr>
          <p:nvPr/>
        </p:nvPicPr>
        <p:blipFill>
          <a:blip r:embed="rId2"/>
          <a:srcRect t="16045"/>
          <a:stretch/>
        </p:blipFill>
        <p:spPr>
          <a:xfrm>
            <a:off x="-3047" y="10"/>
            <a:ext cx="12191999" cy="6857990"/>
          </a:xfrm>
          <a:prstGeom prst="rect">
            <a:avLst/>
          </a:prstGeom>
        </p:spPr>
      </p:pic>
      <p:sp>
        <p:nvSpPr>
          <p:cNvPr id="2" name="Title 1">
            <a:extLst>
              <a:ext uri="{FF2B5EF4-FFF2-40B4-BE49-F238E27FC236}">
                <a16:creationId xmlns:a16="http://schemas.microsoft.com/office/drawing/2014/main" id="{7FE3D3B3-FF36-8D42-A9FC-E0C0569F92C4}"/>
              </a:ext>
            </a:extLst>
          </p:cNvPr>
          <p:cNvSpPr>
            <a:spLocks noGrp="1"/>
          </p:cNvSpPr>
          <p:nvPr>
            <p:ph type="title"/>
          </p:nvPr>
        </p:nvSpPr>
        <p:spPr>
          <a:xfrm>
            <a:off x="1097280" y="325550"/>
            <a:ext cx="10058400" cy="3574778"/>
          </a:xfrm>
          <a:effectLst>
            <a:outerShdw blurRad="50800" dist="38100" dir="2700000" algn="tl" rotWithShape="0">
              <a:prstClr val="black">
                <a:alpha val="40000"/>
              </a:prstClr>
            </a:outerShdw>
          </a:effectLst>
        </p:spPr>
        <p:txBody>
          <a:bodyPr vert="horz" lIns="91440" tIns="45720" rIns="91440" bIns="45720" rtlCol="0" anchor="b">
            <a:normAutofit/>
          </a:bodyPr>
          <a:lstStyle/>
          <a:p>
            <a:pPr algn="ctr"/>
            <a:r>
              <a:rPr lang="en-US" sz="5200" dirty="0"/>
              <a:t>What is time series data?</a:t>
            </a:r>
          </a:p>
        </p:txBody>
      </p:sp>
    </p:spTree>
    <p:extLst>
      <p:ext uri="{BB962C8B-B14F-4D97-AF65-F5344CB8AC3E}">
        <p14:creationId xmlns:p14="http://schemas.microsoft.com/office/powerpoint/2010/main" val="23574649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flip="none" rotWithShape="1">
          <a:gsLst>
            <a:gs pos="8000">
              <a:srgbClr val="FFFFFF"/>
            </a:gs>
            <a:gs pos="61000">
              <a:schemeClr val="accent2">
                <a:lumMod val="0"/>
                <a:lumOff val="100000"/>
              </a:schemeClr>
            </a:gs>
            <a:gs pos="77000">
              <a:schemeClr val="accent2">
                <a:lumMod val="0"/>
                <a:lumOff val="100000"/>
              </a:schemeClr>
            </a:gs>
            <a:gs pos="93000">
              <a:schemeClr val="accent2">
                <a:lumMod val="75829"/>
                <a:lumOff val="24171"/>
              </a:schemeClr>
            </a:gs>
          </a:gsLst>
          <a:lin ang="2700000" scaled="1"/>
          <a:tileRect/>
        </a:gradFill>
        <a:effectLst/>
      </p:bgPr>
    </p:bg>
    <p:spTree>
      <p:nvGrpSpPr>
        <p:cNvPr id="1" name="">
          <a:extLst>
            <a:ext uri="{FF2B5EF4-FFF2-40B4-BE49-F238E27FC236}">
              <a16:creationId xmlns:a16="http://schemas.microsoft.com/office/drawing/2014/main" id="{5D5A1E9D-5AD1-6B49-98E8-6B053D8356A6}"/>
            </a:ext>
          </a:extLst>
        </p:cNvPr>
        <p:cNvGrpSpPr/>
        <p:nvPr/>
      </p:nvGrpSpPr>
      <p:grpSpPr>
        <a:xfrm>
          <a:off x="0" y="0"/>
          <a:ext cx="0" cy="0"/>
          <a:chOff x="0" y="0"/>
          <a:chExt cx="0" cy="0"/>
        </a:xfrm>
      </p:grpSpPr>
      <p:pic>
        <p:nvPicPr>
          <p:cNvPr id="5" name="Picture 30" descr="VictoriaMetrics Logo PNG Vector (SVG) Free Download">
            <a:extLst>
              <a:ext uri="{FF2B5EF4-FFF2-40B4-BE49-F238E27FC236}">
                <a16:creationId xmlns:a16="http://schemas.microsoft.com/office/drawing/2014/main" id="{C8F7BFD6-D47C-BF3D-6B5D-95BB0219289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058400" y="4221439"/>
            <a:ext cx="1890216" cy="189021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Prometheus Logo - PNG Logo Vector Brand Downloads (SVG, EPS)">
            <a:extLst>
              <a:ext uri="{FF2B5EF4-FFF2-40B4-BE49-F238E27FC236}">
                <a16:creationId xmlns:a16="http://schemas.microsoft.com/office/drawing/2014/main" id="{3A7CA99D-C4ED-5849-7BCE-8BC4BC2DDC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34838" y="5499127"/>
            <a:ext cx="1423562" cy="1225057"/>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a:extLst>
              <a:ext uri="{FF2B5EF4-FFF2-40B4-BE49-F238E27FC236}">
                <a16:creationId xmlns:a16="http://schemas.microsoft.com/office/drawing/2014/main" id="{56BFACF3-14F0-8F49-8B77-E4743790FF81}"/>
              </a:ext>
            </a:extLst>
          </p:cNvPr>
          <p:cNvSpPr>
            <a:spLocks noGrp="1"/>
          </p:cNvSpPr>
          <p:nvPr>
            <p:ph type="title"/>
          </p:nvPr>
        </p:nvSpPr>
        <p:spPr>
          <a:xfrm>
            <a:off x="990600" y="517525"/>
            <a:ext cx="10515600" cy="1325563"/>
          </a:xfrm>
        </p:spPr>
        <p:txBody>
          <a:bodyPr/>
          <a:lstStyle/>
          <a:p>
            <a:r>
              <a:rPr lang="en-BG" dirty="0"/>
              <a:t>CNCF</a:t>
            </a:r>
          </a:p>
        </p:txBody>
      </p:sp>
      <p:sp>
        <p:nvSpPr>
          <p:cNvPr id="6" name="Content Placeholder 2">
            <a:extLst>
              <a:ext uri="{FF2B5EF4-FFF2-40B4-BE49-F238E27FC236}">
                <a16:creationId xmlns:a16="http://schemas.microsoft.com/office/drawing/2014/main" id="{1E53BA43-6157-E853-A517-BD6D345B16C5}"/>
              </a:ext>
            </a:extLst>
          </p:cNvPr>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BG" dirty="0"/>
              <a:t>CNCF project since 12.07.2023:</a:t>
            </a:r>
          </a:p>
          <a:p>
            <a:pPr marL="0" indent="0">
              <a:buFont typeface="Arial" panose="020B0604020202020204" pitchFamily="34" charset="0"/>
              <a:buNone/>
            </a:pPr>
            <a:endParaRPr lang="en-BG" dirty="0"/>
          </a:p>
          <a:p>
            <a:pPr marL="0" indent="0">
              <a:buFont typeface="Arial" panose="020B0604020202020204" pitchFamily="34" charset="0"/>
              <a:buNone/>
            </a:pPr>
            <a:r>
              <a:rPr lang="en-GB" dirty="0"/>
              <a:t>https://</a:t>
            </a:r>
            <a:r>
              <a:rPr lang="en-GB" dirty="0" err="1"/>
              <a:t>www.cncf.io</a:t>
            </a:r>
            <a:r>
              <a:rPr lang="en-GB" dirty="0"/>
              <a:t>/announcements/2023/07/12/over-30-new-members-join-the-cloud-native-computing-foundation/</a:t>
            </a:r>
          </a:p>
        </p:txBody>
      </p:sp>
    </p:spTree>
    <p:extLst>
      <p:ext uri="{BB962C8B-B14F-4D97-AF65-F5344CB8AC3E}">
        <p14:creationId xmlns:p14="http://schemas.microsoft.com/office/powerpoint/2010/main" val="35926311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computer&#10;&#10;AI-generated content may be incorrect.">
            <a:extLst>
              <a:ext uri="{FF2B5EF4-FFF2-40B4-BE49-F238E27FC236}">
                <a16:creationId xmlns:a16="http://schemas.microsoft.com/office/drawing/2014/main" id="{D52D510D-70AF-AE50-09F7-7A399DB50367}"/>
              </a:ext>
            </a:extLst>
          </p:cNvPr>
          <p:cNvPicPr>
            <a:picLocks noGrp="1" noChangeAspect="1"/>
          </p:cNvPicPr>
          <p:nvPr>
            <p:ph idx="1"/>
          </p:nvPr>
        </p:nvPicPr>
        <p:blipFill>
          <a:blip r:embed="rId2"/>
          <a:stretch>
            <a:fillRect/>
          </a:stretch>
        </p:blipFill>
        <p:spPr>
          <a:xfrm>
            <a:off x="838200" y="1925687"/>
            <a:ext cx="10515600" cy="3006626"/>
          </a:xfrm>
        </p:spPr>
      </p:pic>
    </p:spTree>
    <p:extLst>
      <p:ext uri="{BB962C8B-B14F-4D97-AF65-F5344CB8AC3E}">
        <p14:creationId xmlns:p14="http://schemas.microsoft.com/office/powerpoint/2010/main" val="23419163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computer&#10;&#10;AI-generated content may be incorrect.">
            <a:extLst>
              <a:ext uri="{FF2B5EF4-FFF2-40B4-BE49-F238E27FC236}">
                <a16:creationId xmlns:a16="http://schemas.microsoft.com/office/drawing/2014/main" id="{57955FA0-FC3C-6E3D-2C7F-FED8254E9D53}"/>
              </a:ext>
            </a:extLst>
          </p:cNvPr>
          <p:cNvPicPr>
            <a:picLocks noGrp="1" noChangeAspect="1"/>
          </p:cNvPicPr>
          <p:nvPr>
            <p:ph idx="1"/>
          </p:nvPr>
        </p:nvPicPr>
        <p:blipFill>
          <a:blip r:embed="rId2"/>
          <a:stretch>
            <a:fillRect/>
          </a:stretch>
        </p:blipFill>
        <p:spPr>
          <a:xfrm>
            <a:off x="838200" y="1918094"/>
            <a:ext cx="10515600" cy="3021811"/>
          </a:xfrm>
        </p:spPr>
      </p:pic>
    </p:spTree>
    <p:extLst>
      <p:ext uri="{BB962C8B-B14F-4D97-AF65-F5344CB8AC3E}">
        <p14:creationId xmlns:p14="http://schemas.microsoft.com/office/powerpoint/2010/main" val="628229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flip="none" rotWithShape="1">
          <a:gsLst>
            <a:gs pos="8000">
              <a:srgbClr val="FFFFFF"/>
            </a:gs>
            <a:gs pos="61000">
              <a:schemeClr val="accent2">
                <a:lumMod val="0"/>
                <a:lumOff val="100000"/>
              </a:schemeClr>
            </a:gs>
            <a:gs pos="77000">
              <a:schemeClr val="accent2">
                <a:lumMod val="0"/>
                <a:lumOff val="100000"/>
              </a:schemeClr>
            </a:gs>
            <a:gs pos="93000">
              <a:schemeClr val="accent2">
                <a:lumMod val="75829"/>
                <a:lumOff val="24171"/>
              </a:schemeClr>
            </a:gs>
          </a:gsLst>
          <a:lin ang="2700000" scaled="1"/>
          <a:tileRect/>
        </a:gradFill>
        <a:effectLst/>
      </p:bgPr>
    </p:bg>
    <p:spTree>
      <p:nvGrpSpPr>
        <p:cNvPr id="1" name="">
          <a:extLst>
            <a:ext uri="{FF2B5EF4-FFF2-40B4-BE49-F238E27FC236}">
              <a16:creationId xmlns:a16="http://schemas.microsoft.com/office/drawing/2014/main" id="{7D80E54D-816C-B92D-2E5E-9674C006B8B2}"/>
            </a:ext>
          </a:extLst>
        </p:cNvPr>
        <p:cNvGrpSpPr/>
        <p:nvPr/>
      </p:nvGrpSpPr>
      <p:grpSpPr>
        <a:xfrm>
          <a:off x="0" y="0"/>
          <a:ext cx="0" cy="0"/>
          <a:chOff x="0" y="0"/>
          <a:chExt cx="0" cy="0"/>
        </a:xfrm>
      </p:grpSpPr>
      <p:pic>
        <p:nvPicPr>
          <p:cNvPr id="5" name="Picture 30" descr="VictoriaMetrics Logo PNG Vector (SVG) Free Download">
            <a:extLst>
              <a:ext uri="{FF2B5EF4-FFF2-40B4-BE49-F238E27FC236}">
                <a16:creationId xmlns:a16="http://schemas.microsoft.com/office/drawing/2014/main" id="{87E9A718-C76C-4D7D-AB75-747E0BE983E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058400" y="4221439"/>
            <a:ext cx="1890216" cy="189021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Prometheus Logo - PNG Logo Vector Brand Downloads (SVG, EPS)">
            <a:extLst>
              <a:ext uri="{FF2B5EF4-FFF2-40B4-BE49-F238E27FC236}">
                <a16:creationId xmlns:a16="http://schemas.microsoft.com/office/drawing/2014/main" id="{2D82C2B0-B217-C1E9-1110-D23F281165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34838" y="5499127"/>
            <a:ext cx="1423562" cy="1225057"/>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a:extLst>
              <a:ext uri="{FF2B5EF4-FFF2-40B4-BE49-F238E27FC236}">
                <a16:creationId xmlns:a16="http://schemas.microsoft.com/office/drawing/2014/main" id="{855752D6-1227-C530-718C-25D923FBB7AB}"/>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BG"/>
              <a:t>VictoriaMetrics architecture</a:t>
            </a:r>
            <a:endParaRPr lang="en-BG" dirty="0"/>
          </a:p>
        </p:txBody>
      </p:sp>
      <p:sp>
        <p:nvSpPr>
          <p:cNvPr id="8" name="Content Placeholder 2">
            <a:extLst>
              <a:ext uri="{FF2B5EF4-FFF2-40B4-BE49-F238E27FC236}">
                <a16:creationId xmlns:a16="http://schemas.microsoft.com/office/drawing/2014/main" id="{1561E34C-9124-1CB0-044A-70F11C638779}"/>
              </a:ext>
            </a:extLst>
          </p:cNvPr>
          <p:cNvSpPr>
            <a:spLocks noGrp="1"/>
          </p:cNvSpPr>
          <p:nvPr>
            <p:ph idx="1"/>
          </p:nvPr>
        </p:nvSpPr>
        <p:spPr>
          <a:xfrm>
            <a:off x="838200" y="1825625"/>
            <a:ext cx="10346473" cy="4351338"/>
          </a:xfrm>
        </p:spPr>
        <p:txBody>
          <a:bodyPr>
            <a:normAutofit lnSpcReduction="10000"/>
          </a:bodyPr>
          <a:lstStyle/>
          <a:p>
            <a:pPr marL="0" indent="0">
              <a:buNone/>
            </a:pPr>
            <a:r>
              <a:rPr lang="en-GB" dirty="0" err="1"/>
              <a:t>VictoriaMetrics</a:t>
            </a:r>
            <a:r>
              <a:rPr lang="en-GB" dirty="0"/>
              <a:t> tries to be like a 'Prometheus but with </a:t>
            </a:r>
            <a:r>
              <a:rPr lang="en-GB" dirty="0" err="1"/>
              <a:t>ClickHouse</a:t>
            </a:r>
            <a:r>
              <a:rPr lang="en-GB" dirty="0"/>
              <a:t> architecture':</a:t>
            </a:r>
          </a:p>
          <a:p>
            <a:pPr marL="514350" indent="-514350">
              <a:buFont typeface="+mj-lt"/>
              <a:buAutoNum type="arabicPeriod"/>
            </a:pPr>
            <a:r>
              <a:rPr lang="en-GB" dirty="0"/>
              <a:t>Advanced compression techniques that use less disk and less memory;</a:t>
            </a:r>
          </a:p>
          <a:p>
            <a:pPr marL="514350" indent="-514350">
              <a:buFont typeface="+mj-lt"/>
              <a:buAutoNum type="arabicPeriod"/>
            </a:pPr>
            <a:r>
              <a:rPr lang="en-GB" dirty="0"/>
              <a:t>Stores and processes data in blocks for speed and efficiency;</a:t>
            </a:r>
          </a:p>
          <a:p>
            <a:pPr marL="514350" indent="-514350">
              <a:buFont typeface="+mj-lt"/>
              <a:buAutoNum type="arabicPeriod"/>
            </a:pPr>
            <a:r>
              <a:rPr lang="en-GB" dirty="0"/>
              <a:t>Makes use of all available CPU cores for maximum performance.</a:t>
            </a:r>
          </a:p>
          <a:p>
            <a:pPr marL="514350" indent="-514350">
              <a:buFont typeface="+mj-lt"/>
              <a:buAutoNum type="arabicPeriod"/>
            </a:pPr>
            <a:endParaRPr lang="en-GB" dirty="0"/>
          </a:p>
          <a:p>
            <a:pPr marL="0" indent="0">
              <a:buNone/>
            </a:pPr>
            <a:r>
              <a:rPr lang="en-GB" dirty="0"/>
              <a:t>And most important part we can have </a:t>
            </a:r>
            <a:r>
              <a:rPr lang="en-GB" b="1" dirty="0"/>
              <a:t>multitenancy </a:t>
            </a:r>
            <a:r>
              <a:rPr lang="en-GB" dirty="0"/>
              <a:t>of the components.</a:t>
            </a:r>
          </a:p>
          <a:p>
            <a:pPr marL="0" indent="0">
              <a:buNone/>
            </a:pPr>
            <a:endParaRPr lang="en-BG" dirty="0"/>
          </a:p>
        </p:txBody>
      </p:sp>
    </p:spTree>
    <p:extLst>
      <p:ext uri="{BB962C8B-B14F-4D97-AF65-F5344CB8AC3E}">
        <p14:creationId xmlns:p14="http://schemas.microsoft.com/office/powerpoint/2010/main" val="2467441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bg>
      <p:bgPr>
        <a:gradFill flip="none" rotWithShape="1">
          <a:gsLst>
            <a:gs pos="8000">
              <a:srgbClr val="FFFFFF"/>
            </a:gs>
            <a:gs pos="61000">
              <a:schemeClr val="accent2">
                <a:lumMod val="0"/>
                <a:lumOff val="100000"/>
              </a:schemeClr>
            </a:gs>
            <a:gs pos="77000">
              <a:schemeClr val="accent2">
                <a:lumMod val="0"/>
                <a:lumOff val="100000"/>
              </a:schemeClr>
            </a:gs>
            <a:gs pos="93000">
              <a:schemeClr val="accent2">
                <a:lumMod val="75829"/>
                <a:lumOff val="24171"/>
              </a:schemeClr>
            </a:gs>
          </a:gsLst>
          <a:lin ang="2700000" scaled="1"/>
          <a:tileRect/>
        </a:gradFill>
        <a:effectLst/>
      </p:bgPr>
    </p:bg>
    <p:spTree>
      <p:nvGrpSpPr>
        <p:cNvPr id="1" name="">
          <a:extLst>
            <a:ext uri="{FF2B5EF4-FFF2-40B4-BE49-F238E27FC236}">
              <a16:creationId xmlns:a16="http://schemas.microsoft.com/office/drawing/2014/main" id="{3482DCE4-BA20-976F-EDFE-A7530A813365}"/>
            </a:ext>
          </a:extLst>
        </p:cNvPr>
        <p:cNvGrpSpPr/>
        <p:nvPr/>
      </p:nvGrpSpPr>
      <p:grpSpPr>
        <a:xfrm>
          <a:off x="0" y="0"/>
          <a:ext cx="0" cy="0"/>
          <a:chOff x="0" y="0"/>
          <a:chExt cx="0" cy="0"/>
        </a:xfrm>
      </p:grpSpPr>
      <p:pic>
        <p:nvPicPr>
          <p:cNvPr id="5" name="Picture 30" descr="VictoriaMetrics Logo PNG Vector (SVG) Free Download">
            <a:extLst>
              <a:ext uri="{FF2B5EF4-FFF2-40B4-BE49-F238E27FC236}">
                <a16:creationId xmlns:a16="http://schemas.microsoft.com/office/drawing/2014/main" id="{797F50F7-6A91-803B-31A6-FB120DAED7F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058400" y="4221439"/>
            <a:ext cx="1890216" cy="189021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Prometheus Logo - PNG Logo Vector Brand Downloads (SVG, EPS)">
            <a:extLst>
              <a:ext uri="{FF2B5EF4-FFF2-40B4-BE49-F238E27FC236}">
                <a16:creationId xmlns:a16="http://schemas.microsoft.com/office/drawing/2014/main" id="{CD2E025E-B44D-2480-99EE-C2C5B81EE2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34838" y="5499127"/>
            <a:ext cx="1423562" cy="122505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96821823-77A9-5304-905F-5D00B8C081D0}"/>
              </a:ext>
            </a:extLst>
          </p:cNvPr>
          <p:cNvSpPr>
            <a:spLocks noGrp="1"/>
          </p:cNvSpPr>
          <p:nvPr>
            <p:ph type="title"/>
          </p:nvPr>
        </p:nvSpPr>
        <p:spPr>
          <a:xfrm>
            <a:off x="838200" y="2766218"/>
            <a:ext cx="10515600" cy="1325563"/>
          </a:xfrm>
        </p:spPr>
        <p:txBody>
          <a:bodyPr/>
          <a:lstStyle/>
          <a:p>
            <a:r>
              <a:rPr lang="en-BG" dirty="0"/>
              <a:t>Migrating from Prometheus to VictoriaMetrics</a:t>
            </a:r>
          </a:p>
        </p:txBody>
      </p:sp>
    </p:spTree>
    <p:extLst>
      <p:ext uri="{BB962C8B-B14F-4D97-AF65-F5344CB8AC3E}">
        <p14:creationId xmlns:p14="http://schemas.microsoft.com/office/powerpoint/2010/main" val="27228347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gradFill flip="none" rotWithShape="1">
          <a:gsLst>
            <a:gs pos="8000">
              <a:srgbClr val="FFFFFF"/>
            </a:gs>
            <a:gs pos="61000">
              <a:schemeClr val="accent2">
                <a:lumMod val="0"/>
                <a:lumOff val="100000"/>
              </a:schemeClr>
            </a:gs>
            <a:gs pos="77000">
              <a:schemeClr val="accent2">
                <a:lumMod val="0"/>
                <a:lumOff val="100000"/>
              </a:schemeClr>
            </a:gs>
            <a:gs pos="93000">
              <a:schemeClr val="accent2">
                <a:lumMod val="75829"/>
                <a:lumOff val="24171"/>
              </a:schemeClr>
            </a:gs>
          </a:gsLst>
          <a:lin ang="2700000" scaled="1"/>
          <a:tileRect/>
        </a:gradFill>
        <a:effectLst/>
      </p:bgPr>
    </p:bg>
    <p:spTree>
      <p:nvGrpSpPr>
        <p:cNvPr id="1" name="">
          <a:extLst>
            <a:ext uri="{FF2B5EF4-FFF2-40B4-BE49-F238E27FC236}">
              <a16:creationId xmlns:a16="http://schemas.microsoft.com/office/drawing/2014/main" id="{CD5B0F32-D3A7-6D52-C0EF-EF4A9651E9D6}"/>
            </a:ext>
          </a:extLst>
        </p:cNvPr>
        <p:cNvGrpSpPr/>
        <p:nvPr/>
      </p:nvGrpSpPr>
      <p:grpSpPr>
        <a:xfrm>
          <a:off x="0" y="0"/>
          <a:ext cx="0" cy="0"/>
          <a:chOff x="0" y="0"/>
          <a:chExt cx="0" cy="0"/>
        </a:xfrm>
      </p:grpSpPr>
      <p:pic>
        <p:nvPicPr>
          <p:cNvPr id="5" name="Picture 30" descr="VictoriaMetrics Logo PNG Vector (SVG) Free Download">
            <a:extLst>
              <a:ext uri="{FF2B5EF4-FFF2-40B4-BE49-F238E27FC236}">
                <a16:creationId xmlns:a16="http://schemas.microsoft.com/office/drawing/2014/main" id="{E97BD8BE-691B-08FF-4FDD-4CCDEDD572A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058400" y="4221439"/>
            <a:ext cx="1890216" cy="189021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Prometheus Logo - PNG Logo Vector Brand Downloads (SVG, EPS)">
            <a:extLst>
              <a:ext uri="{FF2B5EF4-FFF2-40B4-BE49-F238E27FC236}">
                <a16:creationId xmlns:a16="http://schemas.microsoft.com/office/drawing/2014/main" id="{08D97B71-2434-61E6-3A57-0D681E51C8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34838" y="5499127"/>
            <a:ext cx="1423562" cy="1225057"/>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a:extLst>
              <a:ext uri="{FF2B5EF4-FFF2-40B4-BE49-F238E27FC236}">
                <a16:creationId xmlns:a16="http://schemas.microsoft.com/office/drawing/2014/main" id="{1CC84CE3-1173-F93A-65B3-341ABC5FA421}"/>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BG"/>
              <a:t>Prometheus Remote Write Protocol</a:t>
            </a:r>
            <a:endParaRPr lang="en-BG" dirty="0"/>
          </a:p>
        </p:txBody>
      </p:sp>
      <p:sp>
        <p:nvSpPr>
          <p:cNvPr id="7" name="Content Placeholder 2">
            <a:extLst>
              <a:ext uri="{FF2B5EF4-FFF2-40B4-BE49-F238E27FC236}">
                <a16:creationId xmlns:a16="http://schemas.microsoft.com/office/drawing/2014/main" id="{1B0FB960-1510-D7A0-D8EE-E43894B0463D}"/>
              </a:ext>
            </a:extLst>
          </p:cNvPr>
          <p:cNvSpPr>
            <a:spLocks noGrp="1"/>
          </p:cNvSpPr>
          <p:nvPr>
            <p:ph idx="1"/>
          </p:nvPr>
        </p:nvSpPr>
        <p:spPr>
          <a:xfrm>
            <a:off x="838200" y="1825625"/>
            <a:ext cx="10515600" cy="1325563"/>
          </a:xfrm>
        </p:spPr>
        <p:txBody>
          <a:bodyPr/>
          <a:lstStyle/>
          <a:p>
            <a:pPr marL="0" indent="0">
              <a:buNone/>
            </a:pPr>
            <a:r>
              <a:rPr lang="en-BG" dirty="0"/>
              <a:t>VictoriaMetrics support Prometheus </a:t>
            </a:r>
            <a:r>
              <a:rPr lang="en-BG" b="1" dirty="0"/>
              <a:t>Remote Write Protocol</a:t>
            </a:r>
            <a:r>
              <a:rPr lang="en-BG" dirty="0"/>
              <a:t> and without any configuration from VM end we can have all the </a:t>
            </a:r>
            <a:r>
              <a:rPr lang="en-BG" b="1" dirty="0"/>
              <a:t>live</a:t>
            </a:r>
            <a:r>
              <a:rPr lang="en-BG" dirty="0"/>
              <a:t> data.</a:t>
            </a:r>
          </a:p>
          <a:p>
            <a:pPr marL="0" indent="0">
              <a:buNone/>
            </a:pPr>
            <a:endParaRPr lang="en-BG" b="1" dirty="0"/>
          </a:p>
        </p:txBody>
      </p:sp>
      <p:sp>
        <p:nvSpPr>
          <p:cNvPr id="8" name="Content Placeholder 2">
            <a:extLst>
              <a:ext uri="{FF2B5EF4-FFF2-40B4-BE49-F238E27FC236}">
                <a16:creationId xmlns:a16="http://schemas.microsoft.com/office/drawing/2014/main" id="{51B505C4-A399-010A-F03F-BFBAA1B7DB6D}"/>
              </a:ext>
            </a:extLst>
          </p:cNvPr>
          <p:cNvSpPr txBox="1">
            <a:spLocks/>
          </p:cNvSpPr>
          <p:nvPr/>
        </p:nvSpPr>
        <p:spPr>
          <a:xfrm>
            <a:off x="838201" y="3429000"/>
            <a:ext cx="9387468" cy="2202366"/>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b="1" dirty="0" err="1"/>
              <a:t>remote_write</a:t>
            </a:r>
            <a:r>
              <a:rPr lang="en-GB" b="1" dirty="0"/>
              <a:t>:</a:t>
            </a:r>
          </a:p>
          <a:p>
            <a:pPr marL="0" indent="0">
              <a:buFont typeface="Arial" panose="020B0604020202020204" pitchFamily="34" charset="0"/>
              <a:buNone/>
            </a:pPr>
            <a:r>
              <a:rPr lang="en-GB" b="1" dirty="0"/>
              <a:t> - </a:t>
            </a:r>
            <a:r>
              <a:rPr lang="en-GB" b="1" dirty="0" err="1"/>
              <a:t>url</a:t>
            </a:r>
            <a:r>
              <a:rPr lang="en-GB" b="1" dirty="0"/>
              <a:t>: http://victoriametrics-internal:8428/</a:t>
            </a:r>
            <a:r>
              <a:rPr lang="en-GB" b="1" dirty="0" err="1"/>
              <a:t>api</a:t>
            </a:r>
            <a:r>
              <a:rPr lang="en-GB" b="1" dirty="0"/>
              <a:t>/v1/write</a:t>
            </a:r>
          </a:p>
          <a:p>
            <a:pPr marL="0" indent="0">
              <a:buNone/>
            </a:pPr>
            <a:r>
              <a:rPr lang="en-GB" b="1" dirty="0"/>
              <a:t>    </a:t>
            </a:r>
            <a:r>
              <a:rPr lang="en-GB" b="1" dirty="0" err="1"/>
              <a:t>write_relabel_configs</a:t>
            </a:r>
            <a:r>
              <a:rPr lang="en-GB" b="1" dirty="0"/>
              <a:t>:</a:t>
            </a:r>
          </a:p>
          <a:p>
            <a:pPr marL="0" indent="0">
              <a:buFont typeface="Arial" panose="020B0604020202020204" pitchFamily="34" charset="0"/>
              <a:buNone/>
            </a:pPr>
            <a:r>
              <a:rPr lang="en-GB" b="1" dirty="0"/>
              <a:t>    - </a:t>
            </a:r>
            <a:r>
              <a:rPr lang="en-GB" b="1" dirty="0" err="1"/>
              <a:t>source_labels</a:t>
            </a:r>
            <a:r>
              <a:rPr lang="en-GB" b="1" dirty="0"/>
              <a:t>: [job]</a:t>
            </a:r>
          </a:p>
          <a:p>
            <a:pPr marL="0" indent="0">
              <a:buFont typeface="Arial" panose="020B0604020202020204" pitchFamily="34" charset="0"/>
              <a:buNone/>
            </a:pPr>
            <a:r>
              <a:rPr lang="en-GB" b="1" dirty="0"/>
              <a:t>       regex: '(</a:t>
            </a:r>
            <a:r>
              <a:rPr lang="en-GB" b="1" dirty="0" err="1"/>
              <a:t>jenkins</a:t>
            </a:r>
            <a:r>
              <a:rPr lang="en-GB" b="1" dirty="0"/>
              <a:t>-.*|.*</a:t>
            </a:r>
            <a:r>
              <a:rPr lang="en-GB" b="1" dirty="0" err="1"/>
              <a:t>redis</a:t>
            </a:r>
            <a:r>
              <a:rPr lang="en-GB" b="1" dirty="0"/>
              <a:t>.*|</a:t>
            </a:r>
            <a:r>
              <a:rPr lang="en-GB" b="1" dirty="0" err="1"/>
              <a:t>postgres</a:t>
            </a:r>
            <a:r>
              <a:rPr lang="en-GB" b="1" dirty="0"/>
              <a:t>-.*|</a:t>
            </a:r>
            <a:r>
              <a:rPr lang="en-GB" b="1" dirty="0" err="1"/>
              <a:t>scylla</a:t>
            </a:r>
            <a:r>
              <a:rPr lang="en-GB" b="1" dirty="0"/>
              <a:t>.*|</a:t>
            </a:r>
            <a:r>
              <a:rPr lang="en-GB" b="1" dirty="0" err="1"/>
              <a:t>clickhouse</a:t>
            </a:r>
            <a:r>
              <a:rPr lang="en-GB" b="1" dirty="0"/>
              <a:t>.*|</a:t>
            </a:r>
            <a:r>
              <a:rPr lang="en-GB" b="1" dirty="0" err="1"/>
              <a:t>rabbitmq</a:t>
            </a:r>
            <a:r>
              <a:rPr lang="en-GB" b="1" dirty="0"/>
              <a:t>.*)'</a:t>
            </a:r>
          </a:p>
          <a:p>
            <a:pPr marL="0" indent="0">
              <a:buFont typeface="Arial" panose="020B0604020202020204" pitchFamily="34" charset="0"/>
              <a:buNone/>
            </a:pPr>
            <a:r>
              <a:rPr lang="en-GB" b="1" dirty="0"/>
              <a:t>       action: 'drop'</a:t>
            </a:r>
          </a:p>
        </p:txBody>
      </p:sp>
    </p:spTree>
    <p:extLst>
      <p:ext uri="{BB962C8B-B14F-4D97-AF65-F5344CB8AC3E}">
        <p14:creationId xmlns:p14="http://schemas.microsoft.com/office/powerpoint/2010/main" val="2639852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8" grpId="0"/>
    </p:bldLst>
  </p:timing>
</p:sld>
</file>

<file path=ppt/slides/slide26.xml><?xml version="1.0" encoding="utf-8"?>
<p:sld xmlns:a="http://schemas.openxmlformats.org/drawingml/2006/main" xmlns:r="http://schemas.openxmlformats.org/officeDocument/2006/relationships" xmlns:p="http://schemas.openxmlformats.org/presentationml/2006/main">
  <p:cSld>
    <p:bg>
      <p:bgPr>
        <a:gradFill flip="none" rotWithShape="1">
          <a:gsLst>
            <a:gs pos="8000">
              <a:srgbClr val="FFFFFF"/>
            </a:gs>
            <a:gs pos="61000">
              <a:schemeClr val="accent2">
                <a:lumMod val="0"/>
                <a:lumOff val="100000"/>
              </a:schemeClr>
            </a:gs>
            <a:gs pos="77000">
              <a:schemeClr val="accent2">
                <a:lumMod val="0"/>
                <a:lumOff val="100000"/>
              </a:schemeClr>
            </a:gs>
            <a:gs pos="93000">
              <a:schemeClr val="accent2">
                <a:lumMod val="75829"/>
                <a:lumOff val="24171"/>
              </a:schemeClr>
            </a:gs>
          </a:gsLst>
          <a:lin ang="2700000" scaled="1"/>
          <a:tileRect/>
        </a:gradFill>
        <a:effectLst/>
      </p:bgPr>
    </p:bg>
    <p:spTree>
      <p:nvGrpSpPr>
        <p:cNvPr id="1" name="">
          <a:extLst>
            <a:ext uri="{FF2B5EF4-FFF2-40B4-BE49-F238E27FC236}">
              <a16:creationId xmlns:a16="http://schemas.microsoft.com/office/drawing/2014/main" id="{EE3CAE1B-1BFF-927E-1704-C6255C895F01}"/>
            </a:ext>
          </a:extLst>
        </p:cNvPr>
        <p:cNvGrpSpPr/>
        <p:nvPr/>
      </p:nvGrpSpPr>
      <p:grpSpPr>
        <a:xfrm>
          <a:off x="0" y="0"/>
          <a:ext cx="0" cy="0"/>
          <a:chOff x="0" y="0"/>
          <a:chExt cx="0" cy="0"/>
        </a:xfrm>
      </p:grpSpPr>
      <p:pic>
        <p:nvPicPr>
          <p:cNvPr id="5" name="Picture 30" descr="VictoriaMetrics Logo PNG Vector (SVG) Free Download">
            <a:extLst>
              <a:ext uri="{FF2B5EF4-FFF2-40B4-BE49-F238E27FC236}">
                <a16:creationId xmlns:a16="http://schemas.microsoft.com/office/drawing/2014/main" id="{027FF73A-171E-2D76-723D-362E07E6F64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058400" y="4221439"/>
            <a:ext cx="1890216" cy="189021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Prometheus Logo - PNG Logo Vector Brand Downloads (SVG, EPS)">
            <a:extLst>
              <a:ext uri="{FF2B5EF4-FFF2-40B4-BE49-F238E27FC236}">
                <a16:creationId xmlns:a16="http://schemas.microsoft.com/office/drawing/2014/main" id="{8699CA3E-5F5C-E12A-3636-62429780BF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34838" y="5499127"/>
            <a:ext cx="1423562" cy="1225057"/>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a:extLst>
              <a:ext uri="{FF2B5EF4-FFF2-40B4-BE49-F238E27FC236}">
                <a16:creationId xmlns:a16="http://schemas.microsoft.com/office/drawing/2014/main" id="{C1D6F965-3839-CE2B-9BCC-7C186AD6F29A}"/>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BG" dirty="0"/>
              <a:t>Scrape configuration</a:t>
            </a:r>
          </a:p>
        </p:txBody>
      </p:sp>
      <p:sp>
        <p:nvSpPr>
          <p:cNvPr id="4" name="Content Placeholder 2">
            <a:extLst>
              <a:ext uri="{FF2B5EF4-FFF2-40B4-BE49-F238E27FC236}">
                <a16:creationId xmlns:a16="http://schemas.microsoft.com/office/drawing/2014/main" id="{49AD964B-4697-8A8C-AA6D-6F1CDCB984CA}"/>
              </a:ext>
            </a:extLst>
          </p:cNvPr>
          <p:cNvSpPr>
            <a:spLocks noGrp="1"/>
          </p:cNvSpPr>
          <p:nvPr>
            <p:ph idx="1"/>
          </p:nvPr>
        </p:nvSpPr>
        <p:spPr>
          <a:xfrm>
            <a:off x="838200" y="1825625"/>
            <a:ext cx="10515600" cy="2322629"/>
          </a:xfrm>
        </p:spPr>
        <p:txBody>
          <a:bodyPr/>
          <a:lstStyle/>
          <a:p>
            <a:pPr marL="0" indent="0">
              <a:buNone/>
            </a:pPr>
            <a:r>
              <a:rPr lang="en-BG" dirty="0"/>
              <a:t>Remote write protocol is not a bad solution for temporary setup but increase Prometheus memory usage between </a:t>
            </a:r>
            <a:r>
              <a:rPr lang="en-BG" b="1" dirty="0"/>
              <a:t>10% and 20%</a:t>
            </a:r>
            <a:r>
              <a:rPr lang="en-BG" dirty="0"/>
              <a:t>.</a:t>
            </a:r>
          </a:p>
          <a:p>
            <a:pPr marL="0" indent="0">
              <a:buNone/>
            </a:pPr>
            <a:endParaRPr lang="en-BG" dirty="0"/>
          </a:p>
          <a:p>
            <a:pPr marL="0" indent="0">
              <a:buNone/>
            </a:pPr>
            <a:r>
              <a:rPr lang="en-BG" dirty="0"/>
              <a:t>Single VictoriaMetrics instance supports Prometheus scrape configuration format, so we can just copy/paste it.</a:t>
            </a:r>
          </a:p>
        </p:txBody>
      </p:sp>
    </p:spTree>
    <p:extLst>
      <p:ext uri="{BB962C8B-B14F-4D97-AF65-F5344CB8AC3E}">
        <p14:creationId xmlns:p14="http://schemas.microsoft.com/office/powerpoint/2010/main" val="29951480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gradFill flip="none" rotWithShape="1">
          <a:gsLst>
            <a:gs pos="8000">
              <a:srgbClr val="FFFFFF"/>
            </a:gs>
            <a:gs pos="61000">
              <a:schemeClr val="accent2">
                <a:lumMod val="0"/>
                <a:lumOff val="100000"/>
              </a:schemeClr>
            </a:gs>
            <a:gs pos="77000">
              <a:schemeClr val="accent2">
                <a:lumMod val="0"/>
                <a:lumOff val="100000"/>
              </a:schemeClr>
            </a:gs>
            <a:gs pos="93000">
              <a:schemeClr val="accent2">
                <a:lumMod val="75829"/>
                <a:lumOff val="24171"/>
              </a:schemeClr>
            </a:gs>
          </a:gsLst>
          <a:lin ang="2700000" scaled="1"/>
          <a:tileRect/>
        </a:gradFill>
        <a:effectLst/>
      </p:bgPr>
    </p:bg>
    <p:spTree>
      <p:nvGrpSpPr>
        <p:cNvPr id="1" name="">
          <a:extLst>
            <a:ext uri="{FF2B5EF4-FFF2-40B4-BE49-F238E27FC236}">
              <a16:creationId xmlns:a16="http://schemas.microsoft.com/office/drawing/2014/main" id="{8642004A-5401-C2DD-23F9-30CB98DD0F7C}"/>
            </a:ext>
          </a:extLst>
        </p:cNvPr>
        <p:cNvGrpSpPr/>
        <p:nvPr/>
      </p:nvGrpSpPr>
      <p:grpSpPr>
        <a:xfrm>
          <a:off x="0" y="0"/>
          <a:ext cx="0" cy="0"/>
          <a:chOff x="0" y="0"/>
          <a:chExt cx="0" cy="0"/>
        </a:xfrm>
      </p:grpSpPr>
      <p:pic>
        <p:nvPicPr>
          <p:cNvPr id="5" name="Picture 30" descr="VictoriaMetrics Logo PNG Vector (SVG) Free Download">
            <a:extLst>
              <a:ext uri="{FF2B5EF4-FFF2-40B4-BE49-F238E27FC236}">
                <a16:creationId xmlns:a16="http://schemas.microsoft.com/office/drawing/2014/main" id="{F99C30FE-EDEE-15D3-0392-D832AC07325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058400" y="4221439"/>
            <a:ext cx="1890216" cy="189021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Prometheus Logo - PNG Logo Vector Brand Downloads (SVG, EPS)">
            <a:extLst>
              <a:ext uri="{FF2B5EF4-FFF2-40B4-BE49-F238E27FC236}">
                <a16:creationId xmlns:a16="http://schemas.microsoft.com/office/drawing/2014/main" id="{AEF61D52-5498-1CEE-32BE-36D2F1A07D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34838" y="5499127"/>
            <a:ext cx="1423562" cy="1225057"/>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a:extLst>
              <a:ext uri="{FF2B5EF4-FFF2-40B4-BE49-F238E27FC236}">
                <a16:creationId xmlns:a16="http://schemas.microsoft.com/office/drawing/2014/main" id="{FCDECDE8-9DC2-AF60-4025-4C34EFD3C5D8}"/>
              </a:ext>
            </a:extLst>
          </p:cNvPr>
          <p:cNvSpPr>
            <a:spLocks noGrp="1"/>
          </p:cNvSpPr>
          <p:nvPr>
            <p:ph type="title"/>
          </p:nvPr>
        </p:nvSpPr>
        <p:spPr>
          <a:xfrm>
            <a:off x="838200" y="365125"/>
            <a:ext cx="10515600" cy="1325563"/>
          </a:xfrm>
        </p:spPr>
        <p:txBody>
          <a:bodyPr/>
          <a:lstStyle/>
          <a:p>
            <a:r>
              <a:rPr lang="en-BG" dirty="0"/>
              <a:t>cmd</a:t>
            </a:r>
          </a:p>
        </p:txBody>
      </p:sp>
      <p:sp>
        <p:nvSpPr>
          <p:cNvPr id="8" name="Content Placeholder 2">
            <a:extLst>
              <a:ext uri="{FF2B5EF4-FFF2-40B4-BE49-F238E27FC236}">
                <a16:creationId xmlns:a16="http://schemas.microsoft.com/office/drawing/2014/main" id="{1D499961-590D-D546-3DE8-ED23DC8C3147}"/>
              </a:ext>
            </a:extLst>
          </p:cNvPr>
          <p:cNvSpPr>
            <a:spLocks noGrp="1"/>
          </p:cNvSpPr>
          <p:nvPr>
            <p:ph idx="1"/>
          </p:nvPr>
        </p:nvSpPr>
        <p:spPr>
          <a:xfrm>
            <a:off x="838200" y="1825625"/>
            <a:ext cx="10515600" cy="4351338"/>
          </a:xfrm>
        </p:spPr>
        <p:txBody>
          <a:bodyPr>
            <a:normAutofit/>
          </a:bodyPr>
          <a:lstStyle/>
          <a:p>
            <a:pPr marL="0" indent="0">
              <a:buNone/>
            </a:pPr>
            <a:r>
              <a:rPr lang="en-GB" sz="2400" dirty="0"/>
              <a:t>/</a:t>
            </a:r>
            <a:r>
              <a:rPr lang="en-GB" sz="2400" dirty="0" err="1"/>
              <a:t>usr</a:t>
            </a:r>
            <a:r>
              <a:rPr lang="en-GB" sz="2400" dirty="0"/>
              <a:t>/local/bin/</a:t>
            </a:r>
            <a:r>
              <a:rPr lang="en-GB" sz="2400" dirty="0" err="1"/>
              <a:t>victoria</a:t>
            </a:r>
            <a:r>
              <a:rPr lang="en-GB" sz="2400" dirty="0"/>
              <a:t>-metrics-prod \</a:t>
            </a:r>
          </a:p>
          <a:p>
            <a:pPr marL="0" indent="0">
              <a:buNone/>
            </a:pPr>
            <a:r>
              <a:rPr lang="en-GB" sz="2400" dirty="0"/>
              <a:t>  -</a:t>
            </a:r>
            <a:r>
              <a:rPr lang="en-GB" sz="2400" dirty="0" err="1"/>
              <a:t>storageDataPath</a:t>
            </a:r>
            <a:r>
              <a:rPr lang="en-GB" sz="2400" dirty="0"/>
              <a:t>=/var/lib/</a:t>
            </a:r>
            <a:r>
              <a:rPr lang="en-GB" sz="2400" dirty="0" err="1"/>
              <a:t>victoria</a:t>
            </a:r>
            <a:r>
              <a:rPr lang="en-GB" sz="2400" dirty="0"/>
              <a:t>-metrics \</a:t>
            </a:r>
          </a:p>
          <a:p>
            <a:pPr marL="0" indent="0">
              <a:buNone/>
            </a:pPr>
            <a:r>
              <a:rPr lang="en-GB" sz="2400" dirty="0"/>
              <a:t>  -</a:t>
            </a:r>
            <a:r>
              <a:rPr lang="en-GB" sz="2400" dirty="0" err="1"/>
              <a:t>promscrape.config</a:t>
            </a:r>
            <a:r>
              <a:rPr lang="en-GB" sz="2400" b="1" dirty="0"/>
              <a:t>=/</a:t>
            </a:r>
            <a:r>
              <a:rPr lang="en-GB" sz="2400" b="1" dirty="0" err="1"/>
              <a:t>usr</a:t>
            </a:r>
            <a:r>
              <a:rPr lang="en-GB" sz="2400" b="1" dirty="0"/>
              <a:t>/local/etc/</a:t>
            </a:r>
            <a:r>
              <a:rPr lang="en-GB" sz="2400" b="1" dirty="0" err="1"/>
              <a:t>prometheus</a:t>
            </a:r>
            <a:r>
              <a:rPr lang="en-GB" sz="2400" b="1" dirty="0"/>
              <a:t>/scrape-</a:t>
            </a:r>
            <a:r>
              <a:rPr lang="en-GB" sz="2400" b="1" dirty="0" err="1"/>
              <a:t>config.yaml</a:t>
            </a:r>
            <a:r>
              <a:rPr lang="en-GB" sz="2400" b="1" dirty="0"/>
              <a:t> </a:t>
            </a:r>
            <a:r>
              <a:rPr lang="en-GB" sz="2400" dirty="0"/>
              <a:t>\</a:t>
            </a:r>
          </a:p>
          <a:p>
            <a:pPr marL="0" indent="0">
              <a:buNone/>
            </a:pPr>
            <a:r>
              <a:rPr lang="en-GB" sz="2400" dirty="0"/>
              <a:t>  -</a:t>
            </a:r>
            <a:r>
              <a:rPr lang="en-GB" sz="2400" dirty="0" err="1"/>
              <a:t>retentionPeriod</a:t>
            </a:r>
            <a:r>
              <a:rPr lang="en-GB" sz="2400" dirty="0"/>
              <a:t>=30d \</a:t>
            </a:r>
          </a:p>
          <a:p>
            <a:pPr marL="0" indent="0">
              <a:buNone/>
            </a:pPr>
            <a:r>
              <a:rPr lang="en-GB" sz="2400" dirty="0"/>
              <a:t>  -</a:t>
            </a:r>
            <a:r>
              <a:rPr lang="en-GB" sz="2400" dirty="0" err="1"/>
              <a:t>selfScrapeInterval</a:t>
            </a:r>
            <a:r>
              <a:rPr lang="en-GB" sz="2400" dirty="0"/>
              <a:t>=10s \</a:t>
            </a:r>
          </a:p>
          <a:p>
            <a:pPr marL="0" indent="0">
              <a:buNone/>
            </a:pPr>
            <a:r>
              <a:rPr lang="en-GB" sz="2400" dirty="0"/>
              <a:t>  --</a:t>
            </a:r>
            <a:r>
              <a:rPr lang="en-GB" sz="2400" dirty="0" err="1"/>
              <a:t>vmalert.proxyURL</a:t>
            </a:r>
            <a:r>
              <a:rPr lang="en-GB" sz="2400" dirty="0"/>
              <a:t>=http://localhost:8880</a:t>
            </a:r>
          </a:p>
        </p:txBody>
      </p:sp>
    </p:spTree>
    <p:extLst>
      <p:ext uri="{BB962C8B-B14F-4D97-AF65-F5344CB8AC3E}">
        <p14:creationId xmlns:p14="http://schemas.microsoft.com/office/powerpoint/2010/main" val="41293793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gradFill flip="none" rotWithShape="1">
          <a:gsLst>
            <a:gs pos="8000">
              <a:srgbClr val="FFFFFF"/>
            </a:gs>
            <a:gs pos="61000">
              <a:schemeClr val="accent2">
                <a:lumMod val="0"/>
                <a:lumOff val="100000"/>
              </a:schemeClr>
            </a:gs>
            <a:gs pos="77000">
              <a:schemeClr val="accent2">
                <a:lumMod val="0"/>
                <a:lumOff val="100000"/>
              </a:schemeClr>
            </a:gs>
            <a:gs pos="93000">
              <a:schemeClr val="accent2">
                <a:lumMod val="75829"/>
                <a:lumOff val="24171"/>
              </a:schemeClr>
            </a:gs>
          </a:gsLst>
          <a:lin ang="2700000" scaled="1"/>
          <a:tileRect/>
        </a:gradFill>
        <a:effectLst/>
      </p:bgPr>
    </p:bg>
    <p:spTree>
      <p:nvGrpSpPr>
        <p:cNvPr id="1" name="">
          <a:extLst>
            <a:ext uri="{FF2B5EF4-FFF2-40B4-BE49-F238E27FC236}">
              <a16:creationId xmlns:a16="http://schemas.microsoft.com/office/drawing/2014/main" id="{A68E023D-7ECC-C1CB-91A8-0A82278E0E09}"/>
            </a:ext>
          </a:extLst>
        </p:cNvPr>
        <p:cNvGrpSpPr/>
        <p:nvPr/>
      </p:nvGrpSpPr>
      <p:grpSpPr>
        <a:xfrm>
          <a:off x="0" y="0"/>
          <a:ext cx="0" cy="0"/>
          <a:chOff x="0" y="0"/>
          <a:chExt cx="0" cy="0"/>
        </a:xfrm>
      </p:grpSpPr>
      <p:pic>
        <p:nvPicPr>
          <p:cNvPr id="5" name="Picture 30" descr="VictoriaMetrics Logo PNG Vector (SVG) Free Download">
            <a:extLst>
              <a:ext uri="{FF2B5EF4-FFF2-40B4-BE49-F238E27FC236}">
                <a16:creationId xmlns:a16="http://schemas.microsoft.com/office/drawing/2014/main" id="{B862F265-FF29-9864-6DC2-ED4BAB7B894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058400" y="4221439"/>
            <a:ext cx="1890216" cy="189021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Prometheus Logo - PNG Logo Vector Brand Downloads (SVG, EPS)">
            <a:extLst>
              <a:ext uri="{FF2B5EF4-FFF2-40B4-BE49-F238E27FC236}">
                <a16:creationId xmlns:a16="http://schemas.microsoft.com/office/drawing/2014/main" id="{DEA6D8A6-3164-D5FC-464D-1EDF588133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34838" y="5499127"/>
            <a:ext cx="1423562" cy="1225057"/>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a:extLst>
              <a:ext uri="{FF2B5EF4-FFF2-40B4-BE49-F238E27FC236}">
                <a16:creationId xmlns:a16="http://schemas.microsoft.com/office/drawing/2014/main" id="{03954205-6C16-B6E3-1D8B-217B022868E4}"/>
              </a:ext>
            </a:extLst>
          </p:cNvPr>
          <p:cNvSpPr>
            <a:spLocks noGrp="1"/>
          </p:cNvSpPr>
          <p:nvPr>
            <p:ph type="title"/>
          </p:nvPr>
        </p:nvSpPr>
        <p:spPr>
          <a:xfrm>
            <a:off x="838200" y="365125"/>
            <a:ext cx="10515600" cy="1325563"/>
          </a:xfrm>
        </p:spPr>
        <p:txBody>
          <a:bodyPr/>
          <a:lstStyle/>
          <a:p>
            <a:r>
              <a:rPr lang="en-BG" dirty="0"/>
              <a:t>Scrape configuration example</a:t>
            </a:r>
          </a:p>
        </p:txBody>
      </p:sp>
      <p:sp>
        <p:nvSpPr>
          <p:cNvPr id="8" name="Content Placeholder 2">
            <a:extLst>
              <a:ext uri="{FF2B5EF4-FFF2-40B4-BE49-F238E27FC236}">
                <a16:creationId xmlns:a16="http://schemas.microsoft.com/office/drawing/2014/main" id="{D67A2AD7-B40E-843C-59A4-C9770AF12090}"/>
              </a:ext>
            </a:extLst>
          </p:cNvPr>
          <p:cNvSpPr>
            <a:spLocks noGrp="1"/>
          </p:cNvSpPr>
          <p:nvPr>
            <p:ph idx="1"/>
          </p:nvPr>
        </p:nvSpPr>
        <p:spPr>
          <a:xfrm>
            <a:off x="838200" y="1825625"/>
            <a:ext cx="10515600" cy="4351338"/>
          </a:xfrm>
        </p:spPr>
        <p:txBody>
          <a:bodyPr>
            <a:normAutofit/>
          </a:bodyPr>
          <a:lstStyle/>
          <a:p>
            <a:pPr marL="0" indent="0">
              <a:buNone/>
            </a:pPr>
            <a:r>
              <a:rPr lang="en-GB" sz="2400" dirty="0"/>
              <a:t># </a:t>
            </a:r>
            <a:r>
              <a:rPr lang="en-GB" sz="2400" dirty="0" err="1"/>
              <a:t>VMAlert</a:t>
            </a:r>
            <a:r>
              <a:rPr lang="en-GB" sz="2400" dirty="0"/>
              <a:t> (self hosted)</a:t>
            </a:r>
          </a:p>
          <a:p>
            <a:pPr marL="0" indent="0">
              <a:buNone/>
            </a:pPr>
            <a:r>
              <a:rPr lang="en-GB" sz="2400" dirty="0"/>
              <a:t>- </a:t>
            </a:r>
            <a:r>
              <a:rPr lang="en-GB" sz="2400" dirty="0" err="1"/>
              <a:t>job_name</a:t>
            </a:r>
            <a:r>
              <a:rPr lang="en-GB" sz="2400" dirty="0"/>
              <a:t>: </a:t>
            </a:r>
            <a:r>
              <a:rPr lang="en-GB" sz="2400" dirty="0" err="1"/>
              <a:t>vmalert</a:t>
            </a:r>
            <a:endParaRPr lang="en-GB" sz="2400" dirty="0"/>
          </a:p>
          <a:p>
            <a:pPr marL="0" indent="0">
              <a:buNone/>
            </a:pPr>
            <a:r>
              <a:rPr lang="en-GB" sz="2400" dirty="0"/>
              <a:t>  </a:t>
            </a:r>
            <a:r>
              <a:rPr lang="en-GB" sz="2400" dirty="0" err="1"/>
              <a:t>static_configs</a:t>
            </a:r>
            <a:r>
              <a:rPr lang="en-GB" sz="2400" dirty="0"/>
              <a:t>:</a:t>
            </a:r>
          </a:p>
          <a:p>
            <a:pPr marL="0" indent="0">
              <a:buNone/>
            </a:pPr>
            <a:r>
              <a:rPr lang="en-GB" sz="2400" dirty="0"/>
              <a:t>  - targets:</a:t>
            </a:r>
          </a:p>
          <a:p>
            <a:pPr marL="0" indent="0">
              <a:buNone/>
            </a:pPr>
            <a:r>
              <a:rPr lang="en-GB" sz="2400" dirty="0"/>
              <a:t>    - vmalert-poc.internal:8880</a:t>
            </a:r>
          </a:p>
        </p:txBody>
      </p:sp>
    </p:spTree>
    <p:extLst>
      <p:ext uri="{BB962C8B-B14F-4D97-AF65-F5344CB8AC3E}">
        <p14:creationId xmlns:p14="http://schemas.microsoft.com/office/powerpoint/2010/main" val="28617109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gradFill flip="none" rotWithShape="1">
          <a:gsLst>
            <a:gs pos="8000">
              <a:srgbClr val="FFFFFF"/>
            </a:gs>
            <a:gs pos="61000">
              <a:schemeClr val="accent2">
                <a:lumMod val="0"/>
                <a:lumOff val="100000"/>
              </a:schemeClr>
            </a:gs>
            <a:gs pos="77000">
              <a:schemeClr val="accent2">
                <a:lumMod val="0"/>
                <a:lumOff val="100000"/>
              </a:schemeClr>
            </a:gs>
            <a:gs pos="93000">
              <a:schemeClr val="accent2">
                <a:lumMod val="75829"/>
                <a:lumOff val="24171"/>
              </a:schemeClr>
            </a:gs>
          </a:gsLst>
          <a:lin ang="2700000" scaled="1"/>
          <a:tileRect/>
        </a:gradFill>
        <a:effectLst/>
      </p:bgPr>
    </p:bg>
    <p:spTree>
      <p:nvGrpSpPr>
        <p:cNvPr id="1" name="">
          <a:extLst>
            <a:ext uri="{FF2B5EF4-FFF2-40B4-BE49-F238E27FC236}">
              <a16:creationId xmlns:a16="http://schemas.microsoft.com/office/drawing/2014/main" id="{F2C96402-80DA-AF64-70B0-A78ACD45B097}"/>
            </a:ext>
          </a:extLst>
        </p:cNvPr>
        <p:cNvGrpSpPr/>
        <p:nvPr/>
      </p:nvGrpSpPr>
      <p:grpSpPr>
        <a:xfrm>
          <a:off x="0" y="0"/>
          <a:ext cx="0" cy="0"/>
          <a:chOff x="0" y="0"/>
          <a:chExt cx="0" cy="0"/>
        </a:xfrm>
      </p:grpSpPr>
      <p:pic>
        <p:nvPicPr>
          <p:cNvPr id="5" name="Picture 30" descr="VictoriaMetrics Logo PNG Vector (SVG) Free Download">
            <a:extLst>
              <a:ext uri="{FF2B5EF4-FFF2-40B4-BE49-F238E27FC236}">
                <a16:creationId xmlns:a16="http://schemas.microsoft.com/office/drawing/2014/main" id="{3B6769BA-9704-F48C-B9FB-51EE1FA9803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058400" y="4221439"/>
            <a:ext cx="1890216" cy="189021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Prometheus Logo - PNG Logo Vector Brand Downloads (SVG, EPS)">
            <a:extLst>
              <a:ext uri="{FF2B5EF4-FFF2-40B4-BE49-F238E27FC236}">
                <a16:creationId xmlns:a16="http://schemas.microsoft.com/office/drawing/2014/main" id="{C64DA036-593A-DFAC-A360-276EB1F82B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34838" y="5499127"/>
            <a:ext cx="1423562" cy="1225057"/>
          </a:xfrm>
          <a:prstGeom prst="rect">
            <a:avLst/>
          </a:prstGeom>
          <a:noFill/>
          <a:extLst>
            <a:ext uri="{909E8E84-426E-40DD-AFC4-6F175D3DCCD1}">
              <a14:hiddenFill xmlns:a14="http://schemas.microsoft.com/office/drawing/2010/main">
                <a:solidFill>
                  <a:srgbClr val="FFFFFF"/>
                </a:solidFill>
              </a14:hiddenFill>
            </a:ext>
          </a:extLst>
        </p:spPr>
      </p:pic>
      <p:sp>
        <p:nvSpPr>
          <p:cNvPr id="9" name="Title 1">
            <a:extLst>
              <a:ext uri="{FF2B5EF4-FFF2-40B4-BE49-F238E27FC236}">
                <a16:creationId xmlns:a16="http://schemas.microsoft.com/office/drawing/2014/main" id="{B7D4D6ED-6545-8C05-D273-25CF56AEA280}"/>
              </a:ext>
            </a:extLst>
          </p:cNvPr>
          <p:cNvSpPr>
            <a:spLocks noGrp="1"/>
          </p:cNvSpPr>
          <p:nvPr>
            <p:ph type="title"/>
          </p:nvPr>
        </p:nvSpPr>
        <p:spPr>
          <a:xfrm>
            <a:off x="838200" y="2766218"/>
            <a:ext cx="10515600" cy="1325563"/>
          </a:xfrm>
        </p:spPr>
        <p:txBody>
          <a:bodyPr/>
          <a:lstStyle/>
          <a:p>
            <a:r>
              <a:rPr lang="en-BG" dirty="0"/>
              <a:t>vmagent</a:t>
            </a:r>
          </a:p>
        </p:txBody>
      </p:sp>
    </p:spTree>
    <p:extLst>
      <p:ext uri="{BB962C8B-B14F-4D97-AF65-F5344CB8AC3E}">
        <p14:creationId xmlns:p14="http://schemas.microsoft.com/office/powerpoint/2010/main" val="26171065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233DF33A-4135-04D0-411C-85FF1A3EA8D7}"/>
              </a:ext>
            </a:extLst>
          </p:cNvPr>
          <p:cNvPicPr>
            <a:picLocks noChangeAspect="1"/>
          </p:cNvPicPr>
          <p:nvPr/>
        </p:nvPicPr>
        <p:blipFill>
          <a:blip r:embed="rId2"/>
          <a:stretch>
            <a:fillRect/>
          </a:stretch>
        </p:blipFill>
        <p:spPr>
          <a:xfrm>
            <a:off x="1393372" y="2472545"/>
            <a:ext cx="9794100" cy="1912909"/>
          </a:xfrm>
          <a:prstGeom prst="rect">
            <a:avLst/>
          </a:prstGeom>
        </p:spPr>
      </p:pic>
    </p:spTree>
    <p:extLst>
      <p:ext uri="{BB962C8B-B14F-4D97-AF65-F5344CB8AC3E}">
        <p14:creationId xmlns:p14="http://schemas.microsoft.com/office/powerpoint/2010/main" val="23116425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gradFill flip="none" rotWithShape="1">
          <a:gsLst>
            <a:gs pos="8000">
              <a:srgbClr val="FFFFFF"/>
            </a:gs>
            <a:gs pos="61000">
              <a:schemeClr val="accent2">
                <a:lumMod val="0"/>
                <a:lumOff val="100000"/>
              </a:schemeClr>
            </a:gs>
            <a:gs pos="77000">
              <a:schemeClr val="accent2">
                <a:lumMod val="0"/>
                <a:lumOff val="100000"/>
              </a:schemeClr>
            </a:gs>
            <a:gs pos="93000">
              <a:schemeClr val="accent2">
                <a:lumMod val="75829"/>
                <a:lumOff val="24171"/>
              </a:schemeClr>
            </a:gs>
          </a:gsLst>
          <a:lin ang="2700000" scaled="1"/>
          <a:tileRect/>
        </a:gradFill>
        <a:effectLst/>
      </p:bgPr>
    </p:bg>
    <p:spTree>
      <p:nvGrpSpPr>
        <p:cNvPr id="1" name="">
          <a:extLst>
            <a:ext uri="{FF2B5EF4-FFF2-40B4-BE49-F238E27FC236}">
              <a16:creationId xmlns:a16="http://schemas.microsoft.com/office/drawing/2014/main" id="{80BF33B3-06FD-0A75-C27A-5A0014B2E0EF}"/>
            </a:ext>
          </a:extLst>
        </p:cNvPr>
        <p:cNvGrpSpPr/>
        <p:nvPr/>
      </p:nvGrpSpPr>
      <p:grpSpPr>
        <a:xfrm>
          <a:off x="0" y="0"/>
          <a:ext cx="0" cy="0"/>
          <a:chOff x="0" y="0"/>
          <a:chExt cx="0" cy="0"/>
        </a:xfrm>
      </p:grpSpPr>
      <p:pic>
        <p:nvPicPr>
          <p:cNvPr id="5" name="Picture 30" descr="VictoriaMetrics Logo PNG Vector (SVG) Free Download">
            <a:extLst>
              <a:ext uri="{FF2B5EF4-FFF2-40B4-BE49-F238E27FC236}">
                <a16:creationId xmlns:a16="http://schemas.microsoft.com/office/drawing/2014/main" id="{1A53EE84-F49E-9BC0-814F-BBE65DCF912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058400" y="4221439"/>
            <a:ext cx="1890216" cy="189021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Prometheus Logo - PNG Logo Vector Brand Downloads (SVG, EPS)">
            <a:extLst>
              <a:ext uri="{FF2B5EF4-FFF2-40B4-BE49-F238E27FC236}">
                <a16:creationId xmlns:a16="http://schemas.microsoft.com/office/drawing/2014/main" id="{9C30FD9A-95DF-27FD-D425-62D996AD5FA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34838" y="5499127"/>
            <a:ext cx="1423562" cy="1225057"/>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a:extLst>
              <a:ext uri="{FF2B5EF4-FFF2-40B4-BE49-F238E27FC236}">
                <a16:creationId xmlns:a16="http://schemas.microsoft.com/office/drawing/2014/main" id="{1611A891-9FE1-5313-BA4B-F5D9B8D57C88}"/>
              </a:ext>
            </a:extLst>
          </p:cNvPr>
          <p:cNvSpPr>
            <a:spLocks noGrp="1"/>
          </p:cNvSpPr>
          <p:nvPr>
            <p:ph type="title"/>
          </p:nvPr>
        </p:nvSpPr>
        <p:spPr>
          <a:xfrm>
            <a:off x="838200" y="365125"/>
            <a:ext cx="10515600" cy="1325563"/>
          </a:xfrm>
        </p:spPr>
        <p:txBody>
          <a:bodyPr/>
          <a:lstStyle/>
          <a:p>
            <a:r>
              <a:rPr lang="en-BG" dirty="0"/>
              <a:t>vmagent</a:t>
            </a:r>
          </a:p>
        </p:txBody>
      </p:sp>
      <p:pic>
        <p:nvPicPr>
          <p:cNvPr id="4" name="Content Placeholder 4" descr="A diagram of a computer&#10;&#10;AI-generated content may be incorrect.">
            <a:extLst>
              <a:ext uri="{FF2B5EF4-FFF2-40B4-BE49-F238E27FC236}">
                <a16:creationId xmlns:a16="http://schemas.microsoft.com/office/drawing/2014/main" id="{8F27CC00-423A-7804-7778-FA9777D42320}"/>
              </a:ext>
            </a:extLst>
          </p:cNvPr>
          <p:cNvPicPr>
            <a:picLocks noGrp="1" noChangeAspect="1"/>
          </p:cNvPicPr>
          <p:nvPr>
            <p:ph idx="1"/>
          </p:nvPr>
        </p:nvPicPr>
        <p:blipFill>
          <a:blip r:embed="rId4"/>
          <a:stretch>
            <a:fillRect/>
          </a:stretch>
        </p:blipFill>
        <p:spPr>
          <a:xfrm>
            <a:off x="3083249" y="1383551"/>
            <a:ext cx="5551589" cy="4767836"/>
          </a:xfrm>
        </p:spPr>
      </p:pic>
      <p:sp>
        <p:nvSpPr>
          <p:cNvPr id="6" name="TextBox 5">
            <a:extLst>
              <a:ext uri="{FF2B5EF4-FFF2-40B4-BE49-F238E27FC236}">
                <a16:creationId xmlns:a16="http://schemas.microsoft.com/office/drawing/2014/main" id="{AD6A471A-023F-1104-EDAA-85BFAE4CF54B}"/>
              </a:ext>
            </a:extLst>
          </p:cNvPr>
          <p:cNvSpPr txBox="1"/>
          <p:nvPr/>
        </p:nvSpPr>
        <p:spPr>
          <a:xfrm>
            <a:off x="3221559" y="6068453"/>
            <a:ext cx="5274970" cy="369332"/>
          </a:xfrm>
          <a:prstGeom prst="rect">
            <a:avLst/>
          </a:prstGeom>
          <a:noFill/>
        </p:spPr>
        <p:txBody>
          <a:bodyPr wrap="none" rtlCol="0">
            <a:spAutoFit/>
          </a:bodyPr>
          <a:lstStyle/>
          <a:p>
            <a:r>
              <a:rPr lang="en-BG" dirty="0"/>
              <a:t>Source: </a:t>
            </a:r>
            <a:r>
              <a:rPr lang="en-GB" dirty="0"/>
              <a:t>https://</a:t>
            </a:r>
            <a:r>
              <a:rPr lang="en-GB" dirty="0" err="1"/>
              <a:t>docs.victoriametrics.com</a:t>
            </a:r>
            <a:r>
              <a:rPr lang="en-GB" dirty="0"/>
              <a:t>/</a:t>
            </a:r>
            <a:r>
              <a:rPr lang="en-GB" dirty="0" err="1"/>
              <a:t>vmagent</a:t>
            </a:r>
            <a:r>
              <a:rPr lang="en-GB" dirty="0"/>
              <a:t>/</a:t>
            </a:r>
            <a:endParaRPr lang="en-BG" dirty="0"/>
          </a:p>
        </p:txBody>
      </p:sp>
    </p:spTree>
    <p:extLst>
      <p:ext uri="{BB962C8B-B14F-4D97-AF65-F5344CB8AC3E}">
        <p14:creationId xmlns:p14="http://schemas.microsoft.com/office/powerpoint/2010/main" val="39036206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gradFill flip="none" rotWithShape="1">
          <a:gsLst>
            <a:gs pos="8000">
              <a:srgbClr val="FFFFFF"/>
            </a:gs>
            <a:gs pos="61000">
              <a:schemeClr val="accent2">
                <a:lumMod val="0"/>
                <a:lumOff val="100000"/>
              </a:schemeClr>
            </a:gs>
            <a:gs pos="77000">
              <a:schemeClr val="accent2">
                <a:lumMod val="0"/>
                <a:lumOff val="100000"/>
              </a:schemeClr>
            </a:gs>
            <a:gs pos="93000">
              <a:schemeClr val="accent2">
                <a:lumMod val="75829"/>
                <a:lumOff val="24171"/>
              </a:schemeClr>
            </a:gs>
          </a:gsLst>
          <a:lin ang="2700000" scaled="1"/>
          <a:tileRect/>
        </a:gradFill>
        <a:effectLst/>
      </p:bgPr>
    </p:bg>
    <p:spTree>
      <p:nvGrpSpPr>
        <p:cNvPr id="1" name="">
          <a:extLst>
            <a:ext uri="{FF2B5EF4-FFF2-40B4-BE49-F238E27FC236}">
              <a16:creationId xmlns:a16="http://schemas.microsoft.com/office/drawing/2014/main" id="{2260AE68-0B48-CC5D-8F97-51A1BD2BE2B3}"/>
            </a:ext>
          </a:extLst>
        </p:cNvPr>
        <p:cNvGrpSpPr/>
        <p:nvPr/>
      </p:nvGrpSpPr>
      <p:grpSpPr>
        <a:xfrm>
          <a:off x="0" y="0"/>
          <a:ext cx="0" cy="0"/>
          <a:chOff x="0" y="0"/>
          <a:chExt cx="0" cy="0"/>
        </a:xfrm>
      </p:grpSpPr>
      <p:pic>
        <p:nvPicPr>
          <p:cNvPr id="5" name="Picture 30" descr="VictoriaMetrics Logo PNG Vector (SVG) Free Download">
            <a:extLst>
              <a:ext uri="{FF2B5EF4-FFF2-40B4-BE49-F238E27FC236}">
                <a16:creationId xmlns:a16="http://schemas.microsoft.com/office/drawing/2014/main" id="{A7053DC3-8349-70F9-FA49-1339D6B022E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058400" y="4221439"/>
            <a:ext cx="1890216" cy="189021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Prometheus Logo - PNG Logo Vector Brand Downloads (SVG, EPS)">
            <a:extLst>
              <a:ext uri="{FF2B5EF4-FFF2-40B4-BE49-F238E27FC236}">
                <a16:creationId xmlns:a16="http://schemas.microsoft.com/office/drawing/2014/main" id="{8B725334-9FA7-FB4A-6C29-8FCAAD262C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34838" y="5499127"/>
            <a:ext cx="1423562" cy="122505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A82CCB56-8482-9CEE-8468-8CE5743F51AA}"/>
              </a:ext>
            </a:extLst>
          </p:cNvPr>
          <p:cNvSpPr>
            <a:spLocks noGrp="1"/>
          </p:cNvSpPr>
          <p:nvPr>
            <p:ph type="title"/>
          </p:nvPr>
        </p:nvSpPr>
        <p:spPr>
          <a:xfrm>
            <a:off x="838200" y="365125"/>
            <a:ext cx="10515600" cy="1325563"/>
          </a:xfrm>
        </p:spPr>
        <p:txBody>
          <a:bodyPr/>
          <a:lstStyle/>
          <a:p>
            <a:r>
              <a:rPr lang="en-BG" dirty="0"/>
              <a:t>vmagent</a:t>
            </a:r>
          </a:p>
        </p:txBody>
      </p:sp>
      <p:sp>
        <p:nvSpPr>
          <p:cNvPr id="3" name="Content Placeholder 2">
            <a:extLst>
              <a:ext uri="{FF2B5EF4-FFF2-40B4-BE49-F238E27FC236}">
                <a16:creationId xmlns:a16="http://schemas.microsoft.com/office/drawing/2014/main" id="{7B2FEF76-9CBE-AD25-14EA-864EB0B6B241}"/>
              </a:ext>
            </a:extLst>
          </p:cNvPr>
          <p:cNvSpPr>
            <a:spLocks noGrp="1"/>
          </p:cNvSpPr>
          <p:nvPr>
            <p:ph idx="1"/>
          </p:nvPr>
        </p:nvSpPr>
        <p:spPr>
          <a:xfrm>
            <a:off x="838200" y="1825625"/>
            <a:ext cx="9220200" cy="4351338"/>
          </a:xfrm>
        </p:spPr>
        <p:txBody>
          <a:bodyPr>
            <a:normAutofit lnSpcReduction="10000"/>
          </a:bodyPr>
          <a:lstStyle/>
          <a:p>
            <a:pPr marL="0" indent="0">
              <a:buNone/>
            </a:pPr>
            <a:r>
              <a:rPr lang="en-GB" dirty="0" err="1"/>
              <a:t>VictoriaMetrics</a:t>
            </a:r>
            <a:r>
              <a:rPr lang="en-GB" dirty="0"/>
              <a:t> remote write protocol reduce the network bandwidth </a:t>
            </a:r>
            <a:r>
              <a:rPr lang="en-GB" b="1" dirty="0"/>
              <a:t>2x-5x (based on documentation</a:t>
            </a:r>
            <a:r>
              <a:rPr lang="en-GB" dirty="0"/>
              <a:t>) than Prometheus RWP.</a:t>
            </a:r>
          </a:p>
          <a:p>
            <a:pPr marL="0" indent="0">
              <a:buNone/>
            </a:pPr>
            <a:endParaRPr lang="en-GB" dirty="0"/>
          </a:p>
          <a:p>
            <a:pPr marL="0" indent="0">
              <a:buNone/>
            </a:pPr>
            <a:r>
              <a:rPr lang="en-GB" dirty="0"/>
              <a:t>When the remote storage is temporary unavailable buffers the incoming data to the disk.</a:t>
            </a:r>
          </a:p>
          <a:p>
            <a:pPr marL="0" indent="0">
              <a:buNone/>
            </a:pPr>
            <a:endParaRPr lang="en-BG" dirty="0"/>
          </a:p>
          <a:p>
            <a:pPr marL="0" indent="0">
              <a:buNone/>
            </a:pPr>
            <a:r>
              <a:rPr lang="en-BG" dirty="0"/>
              <a:t>And again ... </a:t>
            </a:r>
            <a:r>
              <a:rPr lang="en-GB" dirty="0"/>
              <a:t>it is more lightweight and use less CPU and RAM than Prometheus because it is dedicated only for scraping and send the data.</a:t>
            </a:r>
            <a:endParaRPr lang="en-BG" dirty="0"/>
          </a:p>
        </p:txBody>
      </p:sp>
    </p:spTree>
    <p:extLst>
      <p:ext uri="{BB962C8B-B14F-4D97-AF65-F5344CB8AC3E}">
        <p14:creationId xmlns:p14="http://schemas.microsoft.com/office/powerpoint/2010/main" val="1961825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bg>
      <p:bgPr>
        <a:gradFill flip="none" rotWithShape="1">
          <a:gsLst>
            <a:gs pos="8000">
              <a:srgbClr val="FFFFFF"/>
            </a:gs>
            <a:gs pos="61000">
              <a:schemeClr val="accent2">
                <a:lumMod val="0"/>
                <a:lumOff val="100000"/>
              </a:schemeClr>
            </a:gs>
            <a:gs pos="77000">
              <a:schemeClr val="accent2">
                <a:lumMod val="0"/>
                <a:lumOff val="100000"/>
              </a:schemeClr>
            </a:gs>
            <a:gs pos="93000">
              <a:schemeClr val="accent2">
                <a:lumMod val="75829"/>
                <a:lumOff val="24171"/>
              </a:schemeClr>
            </a:gs>
          </a:gsLst>
          <a:lin ang="2700000" scaled="1"/>
          <a:tileRect/>
        </a:gradFill>
        <a:effectLst/>
      </p:bgPr>
    </p:bg>
    <p:spTree>
      <p:nvGrpSpPr>
        <p:cNvPr id="1" name="">
          <a:extLst>
            <a:ext uri="{FF2B5EF4-FFF2-40B4-BE49-F238E27FC236}">
              <a16:creationId xmlns:a16="http://schemas.microsoft.com/office/drawing/2014/main" id="{C9CB7C46-F339-CF46-3186-CD34525B0BD5}"/>
            </a:ext>
          </a:extLst>
        </p:cNvPr>
        <p:cNvGrpSpPr/>
        <p:nvPr/>
      </p:nvGrpSpPr>
      <p:grpSpPr>
        <a:xfrm>
          <a:off x="0" y="0"/>
          <a:ext cx="0" cy="0"/>
          <a:chOff x="0" y="0"/>
          <a:chExt cx="0" cy="0"/>
        </a:xfrm>
      </p:grpSpPr>
      <p:pic>
        <p:nvPicPr>
          <p:cNvPr id="5" name="Picture 30" descr="VictoriaMetrics Logo PNG Vector (SVG) Free Download">
            <a:extLst>
              <a:ext uri="{FF2B5EF4-FFF2-40B4-BE49-F238E27FC236}">
                <a16:creationId xmlns:a16="http://schemas.microsoft.com/office/drawing/2014/main" id="{97807CE4-43B0-54DC-E11A-CAF5C6B6AEE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058400" y="4221439"/>
            <a:ext cx="1890216" cy="189021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Prometheus Logo - PNG Logo Vector Brand Downloads (SVG, EPS)">
            <a:extLst>
              <a:ext uri="{FF2B5EF4-FFF2-40B4-BE49-F238E27FC236}">
                <a16:creationId xmlns:a16="http://schemas.microsoft.com/office/drawing/2014/main" id="{21A75562-BB91-5CC9-2768-525E804338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34838" y="5499127"/>
            <a:ext cx="1423562" cy="1225057"/>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a:extLst>
              <a:ext uri="{FF2B5EF4-FFF2-40B4-BE49-F238E27FC236}">
                <a16:creationId xmlns:a16="http://schemas.microsoft.com/office/drawing/2014/main" id="{D4446FCF-6550-8769-6768-1F95F0690578}"/>
              </a:ext>
            </a:extLst>
          </p:cNvPr>
          <p:cNvSpPr txBox="1">
            <a:spLocks/>
          </p:cNvSpPr>
          <p:nvPr/>
        </p:nvSpPr>
        <p:spPr>
          <a:xfrm>
            <a:off x="838200" y="2766218"/>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BG"/>
              <a:t>But what about migrating old historical data?</a:t>
            </a:r>
            <a:endParaRPr lang="en-BG" dirty="0"/>
          </a:p>
        </p:txBody>
      </p:sp>
    </p:spTree>
    <p:extLst>
      <p:ext uri="{BB962C8B-B14F-4D97-AF65-F5344CB8AC3E}">
        <p14:creationId xmlns:p14="http://schemas.microsoft.com/office/powerpoint/2010/main" val="277305244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gradFill flip="none" rotWithShape="1">
          <a:gsLst>
            <a:gs pos="8000">
              <a:srgbClr val="FFFFFF"/>
            </a:gs>
            <a:gs pos="61000">
              <a:schemeClr val="accent2">
                <a:lumMod val="0"/>
                <a:lumOff val="100000"/>
              </a:schemeClr>
            </a:gs>
            <a:gs pos="77000">
              <a:schemeClr val="accent2">
                <a:lumMod val="0"/>
                <a:lumOff val="100000"/>
              </a:schemeClr>
            </a:gs>
            <a:gs pos="93000">
              <a:schemeClr val="accent2">
                <a:lumMod val="75829"/>
                <a:lumOff val="24171"/>
              </a:schemeClr>
            </a:gs>
          </a:gsLst>
          <a:lin ang="2700000" scaled="1"/>
          <a:tileRect/>
        </a:gradFill>
        <a:effectLst/>
      </p:bgPr>
    </p:bg>
    <p:spTree>
      <p:nvGrpSpPr>
        <p:cNvPr id="1" name="">
          <a:extLst>
            <a:ext uri="{FF2B5EF4-FFF2-40B4-BE49-F238E27FC236}">
              <a16:creationId xmlns:a16="http://schemas.microsoft.com/office/drawing/2014/main" id="{995690DF-51BA-90D6-3352-D87BA02026EF}"/>
            </a:ext>
          </a:extLst>
        </p:cNvPr>
        <p:cNvGrpSpPr/>
        <p:nvPr/>
      </p:nvGrpSpPr>
      <p:grpSpPr>
        <a:xfrm>
          <a:off x="0" y="0"/>
          <a:ext cx="0" cy="0"/>
          <a:chOff x="0" y="0"/>
          <a:chExt cx="0" cy="0"/>
        </a:xfrm>
      </p:grpSpPr>
      <p:pic>
        <p:nvPicPr>
          <p:cNvPr id="5" name="Picture 30" descr="VictoriaMetrics Logo PNG Vector (SVG) Free Download">
            <a:extLst>
              <a:ext uri="{FF2B5EF4-FFF2-40B4-BE49-F238E27FC236}">
                <a16:creationId xmlns:a16="http://schemas.microsoft.com/office/drawing/2014/main" id="{D13C795E-F068-8405-E23C-27F63492588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058400" y="4221439"/>
            <a:ext cx="1890216" cy="189021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Prometheus Logo - PNG Logo Vector Brand Downloads (SVG, EPS)">
            <a:extLst>
              <a:ext uri="{FF2B5EF4-FFF2-40B4-BE49-F238E27FC236}">
                <a16:creationId xmlns:a16="http://schemas.microsoft.com/office/drawing/2014/main" id="{BFEF9698-BFF0-CDC0-B235-9151C099C9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34838" y="5499127"/>
            <a:ext cx="1423562" cy="1225057"/>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a:extLst>
              <a:ext uri="{FF2B5EF4-FFF2-40B4-BE49-F238E27FC236}">
                <a16:creationId xmlns:a16="http://schemas.microsoft.com/office/drawing/2014/main" id="{78052AD5-4071-34E1-A569-862ED1FBED56}"/>
              </a:ext>
            </a:extLst>
          </p:cNvPr>
          <p:cNvSpPr>
            <a:spLocks noGrp="1"/>
          </p:cNvSpPr>
          <p:nvPr>
            <p:ph type="title"/>
          </p:nvPr>
        </p:nvSpPr>
        <p:spPr>
          <a:xfrm>
            <a:off x="838200" y="365125"/>
            <a:ext cx="10515600" cy="1325563"/>
          </a:xfrm>
        </p:spPr>
        <p:txBody>
          <a:bodyPr/>
          <a:lstStyle/>
          <a:p>
            <a:r>
              <a:rPr lang="en-BG" dirty="0"/>
              <a:t>vmctl</a:t>
            </a:r>
          </a:p>
        </p:txBody>
      </p:sp>
      <p:sp>
        <p:nvSpPr>
          <p:cNvPr id="2" name="Content Placeholder 2">
            <a:extLst>
              <a:ext uri="{FF2B5EF4-FFF2-40B4-BE49-F238E27FC236}">
                <a16:creationId xmlns:a16="http://schemas.microsoft.com/office/drawing/2014/main" id="{BD019D45-3F9D-07DD-CC24-DEE474D33AA5}"/>
              </a:ext>
            </a:extLst>
          </p:cNvPr>
          <p:cNvSpPr txBox="1">
            <a:spLocks/>
          </p:cNvSpPr>
          <p:nvPr/>
        </p:nvSpPr>
        <p:spPr>
          <a:xfrm>
            <a:off x="838200" y="1728401"/>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dirty="0"/>
              <a:t>$ /</a:t>
            </a:r>
            <a:r>
              <a:rPr lang="en-GB" dirty="0" err="1"/>
              <a:t>usr</a:t>
            </a:r>
            <a:r>
              <a:rPr lang="en-GB" dirty="0"/>
              <a:t>/local/bin/</a:t>
            </a:r>
            <a:r>
              <a:rPr lang="en-GB" dirty="0" err="1"/>
              <a:t>vmctl</a:t>
            </a:r>
            <a:r>
              <a:rPr lang="en-GB" dirty="0"/>
              <a:t>-prod </a:t>
            </a:r>
            <a:r>
              <a:rPr lang="en-GB" dirty="0" err="1"/>
              <a:t>prometheus</a:t>
            </a:r>
            <a:r>
              <a:rPr lang="en-GB" dirty="0"/>
              <a:t> --help</a:t>
            </a:r>
          </a:p>
          <a:p>
            <a:pPr marL="0" indent="0">
              <a:buFont typeface="Arial" panose="020B0604020202020204" pitchFamily="34" charset="0"/>
              <a:buNone/>
            </a:pPr>
            <a:r>
              <a:rPr lang="en-GB" dirty="0"/>
              <a:t>NAME:</a:t>
            </a:r>
          </a:p>
          <a:p>
            <a:pPr marL="0" indent="0">
              <a:buFont typeface="Arial" panose="020B0604020202020204" pitchFamily="34" charset="0"/>
              <a:buNone/>
            </a:pPr>
            <a:r>
              <a:rPr lang="en-GB" dirty="0"/>
              <a:t>   </a:t>
            </a:r>
            <a:r>
              <a:rPr lang="en-GB" dirty="0" err="1"/>
              <a:t>vmctl</a:t>
            </a:r>
            <a:r>
              <a:rPr lang="en-GB" dirty="0"/>
              <a:t> </a:t>
            </a:r>
            <a:r>
              <a:rPr lang="en-GB" dirty="0" err="1"/>
              <a:t>prometheus</a:t>
            </a:r>
            <a:r>
              <a:rPr lang="en-GB" dirty="0"/>
              <a:t> - Migrate time series from Prometheus</a:t>
            </a:r>
          </a:p>
          <a:p>
            <a:pPr marL="0" indent="0">
              <a:buFont typeface="Arial" panose="020B0604020202020204" pitchFamily="34" charset="0"/>
              <a:buNone/>
            </a:pPr>
            <a:endParaRPr lang="en-GB" dirty="0"/>
          </a:p>
          <a:p>
            <a:pPr marL="0" indent="0">
              <a:buFont typeface="Arial" panose="020B0604020202020204" pitchFamily="34" charset="0"/>
              <a:buNone/>
            </a:pPr>
            <a:r>
              <a:rPr lang="en-GB" dirty="0"/>
              <a:t>USAGE:</a:t>
            </a:r>
          </a:p>
          <a:p>
            <a:pPr marL="0" indent="0">
              <a:buFont typeface="Arial" panose="020B0604020202020204" pitchFamily="34" charset="0"/>
              <a:buNone/>
            </a:pPr>
            <a:r>
              <a:rPr lang="en-GB" dirty="0"/>
              <a:t>   </a:t>
            </a:r>
            <a:r>
              <a:rPr lang="en-GB" dirty="0" err="1"/>
              <a:t>vmctl</a:t>
            </a:r>
            <a:r>
              <a:rPr lang="en-GB" dirty="0"/>
              <a:t> </a:t>
            </a:r>
            <a:r>
              <a:rPr lang="en-GB" dirty="0" err="1"/>
              <a:t>prometheus</a:t>
            </a:r>
            <a:r>
              <a:rPr lang="en-GB" dirty="0"/>
              <a:t> [command options]</a:t>
            </a:r>
          </a:p>
        </p:txBody>
      </p:sp>
    </p:spTree>
    <p:extLst>
      <p:ext uri="{BB962C8B-B14F-4D97-AF65-F5344CB8AC3E}">
        <p14:creationId xmlns:p14="http://schemas.microsoft.com/office/powerpoint/2010/main" val="24463135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gradFill flip="none" rotWithShape="1">
          <a:gsLst>
            <a:gs pos="8000">
              <a:srgbClr val="FFFFFF"/>
            </a:gs>
            <a:gs pos="61000">
              <a:schemeClr val="accent2">
                <a:lumMod val="0"/>
                <a:lumOff val="100000"/>
              </a:schemeClr>
            </a:gs>
            <a:gs pos="77000">
              <a:schemeClr val="accent2">
                <a:lumMod val="0"/>
                <a:lumOff val="100000"/>
              </a:schemeClr>
            </a:gs>
            <a:gs pos="93000">
              <a:schemeClr val="accent2">
                <a:lumMod val="75829"/>
                <a:lumOff val="24171"/>
              </a:schemeClr>
            </a:gs>
          </a:gsLst>
          <a:lin ang="2700000" scaled="1"/>
          <a:tileRect/>
        </a:gradFill>
        <a:effectLst/>
      </p:bgPr>
    </p:bg>
    <p:spTree>
      <p:nvGrpSpPr>
        <p:cNvPr id="1" name="">
          <a:extLst>
            <a:ext uri="{FF2B5EF4-FFF2-40B4-BE49-F238E27FC236}">
              <a16:creationId xmlns:a16="http://schemas.microsoft.com/office/drawing/2014/main" id="{2A77A8AB-37E7-65F8-2B81-4EEDC61AED54}"/>
            </a:ext>
          </a:extLst>
        </p:cNvPr>
        <p:cNvGrpSpPr/>
        <p:nvPr/>
      </p:nvGrpSpPr>
      <p:grpSpPr>
        <a:xfrm>
          <a:off x="0" y="0"/>
          <a:ext cx="0" cy="0"/>
          <a:chOff x="0" y="0"/>
          <a:chExt cx="0" cy="0"/>
        </a:xfrm>
      </p:grpSpPr>
      <p:pic>
        <p:nvPicPr>
          <p:cNvPr id="5" name="Picture 30" descr="VictoriaMetrics Logo PNG Vector (SVG) Free Download">
            <a:extLst>
              <a:ext uri="{FF2B5EF4-FFF2-40B4-BE49-F238E27FC236}">
                <a16:creationId xmlns:a16="http://schemas.microsoft.com/office/drawing/2014/main" id="{F0B8D9C7-B51B-92B9-187A-2235D4D13D7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058400" y="4221439"/>
            <a:ext cx="1890216" cy="189021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Prometheus Logo - PNG Logo Vector Brand Downloads (SVG, EPS)">
            <a:extLst>
              <a:ext uri="{FF2B5EF4-FFF2-40B4-BE49-F238E27FC236}">
                <a16:creationId xmlns:a16="http://schemas.microsoft.com/office/drawing/2014/main" id="{52852BD0-3029-707D-6EC1-67D7420FB2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34838" y="5499127"/>
            <a:ext cx="1423562" cy="1225057"/>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a:extLst>
              <a:ext uri="{FF2B5EF4-FFF2-40B4-BE49-F238E27FC236}">
                <a16:creationId xmlns:a16="http://schemas.microsoft.com/office/drawing/2014/main" id="{2042E681-40F5-A6D4-776C-8D0843AE4D7C}"/>
              </a:ext>
            </a:extLst>
          </p:cNvPr>
          <p:cNvSpPr>
            <a:spLocks noGrp="1"/>
          </p:cNvSpPr>
          <p:nvPr>
            <p:ph type="title"/>
          </p:nvPr>
        </p:nvSpPr>
        <p:spPr>
          <a:xfrm>
            <a:off x="838200" y="365125"/>
            <a:ext cx="10515600" cy="1325563"/>
          </a:xfrm>
        </p:spPr>
        <p:txBody>
          <a:bodyPr/>
          <a:lstStyle/>
          <a:p>
            <a:r>
              <a:rPr lang="en-BG" dirty="0"/>
              <a:t>Prometheus snapshot</a:t>
            </a:r>
          </a:p>
        </p:txBody>
      </p:sp>
      <p:sp>
        <p:nvSpPr>
          <p:cNvPr id="3" name="Content Placeholder 2">
            <a:extLst>
              <a:ext uri="{FF2B5EF4-FFF2-40B4-BE49-F238E27FC236}">
                <a16:creationId xmlns:a16="http://schemas.microsoft.com/office/drawing/2014/main" id="{77D89439-ECBB-7C4F-8F9A-4820E31C04BB}"/>
              </a:ext>
            </a:extLst>
          </p:cNvPr>
          <p:cNvSpPr>
            <a:spLocks noGrp="1"/>
          </p:cNvSpPr>
          <p:nvPr>
            <p:ph idx="1"/>
          </p:nvPr>
        </p:nvSpPr>
        <p:spPr>
          <a:xfrm>
            <a:off x="838200" y="1468960"/>
            <a:ext cx="10515599" cy="2467420"/>
          </a:xfrm>
        </p:spPr>
        <p:txBody>
          <a:bodyPr>
            <a:normAutofit/>
          </a:bodyPr>
          <a:lstStyle/>
          <a:p>
            <a:pPr marL="0" indent="0">
              <a:buNone/>
            </a:pPr>
            <a:r>
              <a:rPr lang="en-BG" dirty="0"/>
              <a:t>First we need a snapshot from Prometheus:</a:t>
            </a:r>
          </a:p>
          <a:p>
            <a:pPr marL="514350" indent="-514350">
              <a:buAutoNum type="arabicPeriod"/>
            </a:pPr>
            <a:r>
              <a:rPr lang="en-BG" dirty="0"/>
              <a:t>Enable Web Admin API:</a:t>
            </a:r>
          </a:p>
          <a:p>
            <a:pPr marL="514350" indent="-514350">
              <a:buAutoNum type="arabicPeriod"/>
            </a:pPr>
            <a:endParaRPr lang="en-BG" dirty="0"/>
          </a:p>
          <a:p>
            <a:pPr marL="0" indent="0">
              <a:buNone/>
            </a:pPr>
            <a:r>
              <a:rPr lang="en-GB" dirty="0"/>
              <a:t>$ ./</a:t>
            </a:r>
            <a:r>
              <a:rPr lang="en-GB" dirty="0" err="1"/>
              <a:t>prometheus</a:t>
            </a:r>
            <a:r>
              <a:rPr lang="en-GB" dirty="0"/>
              <a:t> --</a:t>
            </a:r>
            <a:r>
              <a:rPr lang="en-GB" dirty="0" err="1"/>
              <a:t>storage.tsdb.path</a:t>
            </a:r>
            <a:r>
              <a:rPr lang="en-GB" dirty="0"/>
              <a:t>=data/ </a:t>
            </a:r>
            <a:r>
              <a:rPr lang="en-GB" b="1" dirty="0"/>
              <a:t>--</a:t>
            </a:r>
            <a:r>
              <a:rPr lang="en-GB" b="1" dirty="0" err="1"/>
              <a:t>web.enable</a:t>
            </a:r>
            <a:r>
              <a:rPr lang="en-GB" b="1" dirty="0"/>
              <a:t>-admin-</a:t>
            </a:r>
            <a:r>
              <a:rPr lang="en-GB" b="1" dirty="0" err="1"/>
              <a:t>api</a:t>
            </a:r>
            <a:endParaRPr lang="en-GB" b="1" dirty="0"/>
          </a:p>
        </p:txBody>
      </p:sp>
      <p:sp>
        <p:nvSpPr>
          <p:cNvPr id="6" name="TextBox 5">
            <a:extLst>
              <a:ext uri="{FF2B5EF4-FFF2-40B4-BE49-F238E27FC236}">
                <a16:creationId xmlns:a16="http://schemas.microsoft.com/office/drawing/2014/main" id="{2F90CF9F-21C1-95B0-8500-FA6F0C0C6171}"/>
              </a:ext>
            </a:extLst>
          </p:cNvPr>
          <p:cNvSpPr txBox="1"/>
          <p:nvPr/>
        </p:nvSpPr>
        <p:spPr>
          <a:xfrm>
            <a:off x="838198" y="3562886"/>
            <a:ext cx="10335323" cy="2246769"/>
          </a:xfrm>
          <a:prstGeom prst="rect">
            <a:avLst/>
          </a:prstGeom>
          <a:noFill/>
        </p:spPr>
        <p:txBody>
          <a:bodyPr wrap="square">
            <a:spAutoFit/>
          </a:bodyPr>
          <a:lstStyle/>
          <a:p>
            <a:pPr marL="514350" indent="-514350">
              <a:buFont typeface="+mj-lt"/>
              <a:buAutoNum type="arabicPeriod" startAt="2"/>
            </a:pPr>
            <a:r>
              <a:rPr lang="en-BG" sz="2800" dirty="0"/>
              <a:t>Create the snapshot:</a:t>
            </a:r>
          </a:p>
          <a:p>
            <a:pPr marL="514350" indent="-514350">
              <a:buFont typeface="+mj-lt"/>
              <a:buAutoNum type="arabicPeriod" startAt="2"/>
            </a:pPr>
            <a:endParaRPr lang="en-BG" sz="2800" dirty="0"/>
          </a:p>
          <a:p>
            <a:pPr marL="0" indent="0">
              <a:buNone/>
            </a:pPr>
            <a:r>
              <a:rPr lang="en-GB" sz="2800" dirty="0"/>
              <a:t>$ curl -XPOST prometheus:9090/</a:t>
            </a:r>
            <a:r>
              <a:rPr lang="en-GB" sz="2800" dirty="0" err="1"/>
              <a:t>api</a:t>
            </a:r>
            <a:r>
              <a:rPr lang="en-GB" sz="2800" dirty="0"/>
              <a:t>/v1/admin/</a:t>
            </a:r>
            <a:r>
              <a:rPr lang="en-GB" sz="2800" dirty="0" err="1"/>
              <a:t>tsdb</a:t>
            </a:r>
            <a:r>
              <a:rPr lang="en-GB" sz="2800" dirty="0"/>
              <a:t>/snapshot {"</a:t>
            </a:r>
            <a:r>
              <a:rPr lang="en-GB" sz="2800" dirty="0" err="1"/>
              <a:t>status":"success","data</a:t>
            </a:r>
            <a:r>
              <a:rPr lang="en-GB" sz="2800" dirty="0"/>
              <a:t>":{"name":"20180119T172548Z-78ec94e"}}</a:t>
            </a:r>
            <a:endParaRPr lang="en-BG" sz="2800" dirty="0"/>
          </a:p>
        </p:txBody>
      </p:sp>
    </p:spTree>
    <p:extLst>
      <p:ext uri="{BB962C8B-B14F-4D97-AF65-F5344CB8AC3E}">
        <p14:creationId xmlns:p14="http://schemas.microsoft.com/office/powerpoint/2010/main" val="1760719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p:bldLst>
  </p:timing>
</p:sld>
</file>

<file path=ppt/slides/slide35.xml><?xml version="1.0" encoding="utf-8"?>
<p:sld xmlns:a="http://schemas.openxmlformats.org/drawingml/2006/main" xmlns:r="http://schemas.openxmlformats.org/officeDocument/2006/relationships" xmlns:p="http://schemas.openxmlformats.org/presentationml/2006/main">
  <p:cSld>
    <p:bg>
      <p:bgPr>
        <a:gradFill flip="none" rotWithShape="1">
          <a:gsLst>
            <a:gs pos="8000">
              <a:srgbClr val="FFFFFF"/>
            </a:gs>
            <a:gs pos="61000">
              <a:schemeClr val="accent2">
                <a:lumMod val="0"/>
                <a:lumOff val="100000"/>
              </a:schemeClr>
            </a:gs>
            <a:gs pos="77000">
              <a:schemeClr val="accent2">
                <a:lumMod val="0"/>
                <a:lumOff val="100000"/>
              </a:schemeClr>
            </a:gs>
            <a:gs pos="93000">
              <a:schemeClr val="accent2">
                <a:lumMod val="75829"/>
                <a:lumOff val="24171"/>
              </a:schemeClr>
            </a:gs>
          </a:gsLst>
          <a:lin ang="2700000" scaled="1"/>
          <a:tileRect/>
        </a:gradFill>
        <a:effectLst/>
      </p:bgPr>
    </p:bg>
    <p:spTree>
      <p:nvGrpSpPr>
        <p:cNvPr id="1" name="">
          <a:extLst>
            <a:ext uri="{FF2B5EF4-FFF2-40B4-BE49-F238E27FC236}">
              <a16:creationId xmlns:a16="http://schemas.microsoft.com/office/drawing/2014/main" id="{5F0CD48A-3A50-E566-4286-AF81E092270A}"/>
            </a:ext>
          </a:extLst>
        </p:cNvPr>
        <p:cNvGrpSpPr/>
        <p:nvPr/>
      </p:nvGrpSpPr>
      <p:grpSpPr>
        <a:xfrm>
          <a:off x="0" y="0"/>
          <a:ext cx="0" cy="0"/>
          <a:chOff x="0" y="0"/>
          <a:chExt cx="0" cy="0"/>
        </a:xfrm>
      </p:grpSpPr>
      <p:pic>
        <p:nvPicPr>
          <p:cNvPr id="5" name="Picture 30" descr="VictoriaMetrics Logo PNG Vector (SVG) Free Download">
            <a:extLst>
              <a:ext uri="{FF2B5EF4-FFF2-40B4-BE49-F238E27FC236}">
                <a16:creationId xmlns:a16="http://schemas.microsoft.com/office/drawing/2014/main" id="{D8A01361-5710-E554-361E-EBB2CAC62EA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058400" y="4221439"/>
            <a:ext cx="1890216" cy="189021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Prometheus Logo - PNG Logo Vector Brand Downloads (SVG, EPS)">
            <a:extLst>
              <a:ext uri="{FF2B5EF4-FFF2-40B4-BE49-F238E27FC236}">
                <a16:creationId xmlns:a16="http://schemas.microsoft.com/office/drawing/2014/main" id="{BF84177A-A82C-0A52-AD66-FB02818E99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34838" y="5499127"/>
            <a:ext cx="1423562" cy="1225057"/>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1">
            <a:extLst>
              <a:ext uri="{FF2B5EF4-FFF2-40B4-BE49-F238E27FC236}">
                <a16:creationId xmlns:a16="http://schemas.microsoft.com/office/drawing/2014/main" id="{897538EB-CF47-CB6D-9AF1-8A026069D59C}"/>
              </a:ext>
            </a:extLst>
          </p:cNvPr>
          <p:cNvSpPr>
            <a:spLocks noGrp="1"/>
          </p:cNvSpPr>
          <p:nvPr>
            <p:ph type="title"/>
          </p:nvPr>
        </p:nvSpPr>
        <p:spPr>
          <a:xfrm>
            <a:off x="838200" y="365125"/>
            <a:ext cx="10515600" cy="1325563"/>
          </a:xfrm>
        </p:spPr>
        <p:txBody>
          <a:bodyPr/>
          <a:lstStyle/>
          <a:p>
            <a:r>
              <a:rPr lang="en-BG" dirty="0"/>
              <a:t>Perform migration operation</a:t>
            </a:r>
          </a:p>
        </p:txBody>
      </p:sp>
      <p:sp>
        <p:nvSpPr>
          <p:cNvPr id="11" name="Content Placeholder 2">
            <a:extLst>
              <a:ext uri="{FF2B5EF4-FFF2-40B4-BE49-F238E27FC236}">
                <a16:creationId xmlns:a16="http://schemas.microsoft.com/office/drawing/2014/main" id="{55A2D8EC-385B-0B76-BBA4-B20D4C0E575E}"/>
              </a:ext>
            </a:extLst>
          </p:cNvPr>
          <p:cNvSpPr>
            <a:spLocks noGrp="1"/>
          </p:cNvSpPr>
          <p:nvPr>
            <p:ph idx="1"/>
          </p:nvPr>
        </p:nvSpPr>
        <p:spPr>
          <a:xfrm>
            <a:off x="838200" y="1825625"/>
            <a:ext cx="10515600" cy="4351338"/>
          </a:xfrm>
        </p:spPr>
        <p:txBody>
          <a:bodyPr/>
          <a:lstStyle/>
          <a:p>
            <a:pPr marL="0" indent="0">
              <a:buNone/>
            </a:pPr>
            <a:r>
              <a:rPr lang="en-BG" dirty="0"/>
              <a:t>We can use:</a:t>
            </a:r>
          </a:p>
          <a:p>
            <a:r>
              <a:rPr lang="en-BG" dirty="0"/>
              <a:t>Option </a:t>
            </a:r>
            <a:r>
              <a:rPr lang="en-GB" b="1" dirty="0"/>
              <a:t>--prom-filter-label value</a:t>
            </a:r>
            <a:r>
              <a:rPr lang="en-GB" dirty="0"/>
              <a:t> – to filter specific metrics by label name;</a:t>
            </a:r>
          </a:p>
          <a:p>
            <a:r>
              <a:rPr lang="en-GB" dirty="0"/>
              <a:t>Option </a:t>
            </a:r>
            <a:r>
              <a:rPr lang="en-GB" b="1" dirty="0"/>
              <a:t>--</a:t>
            </a:r>
            <a:r>
              <a:rPr lang="en-GB" b="1" dirty="0" err="1"/>
              <a:t>vm</a:t>
            </a:r>
            <a:r>
              <a:rPr lang="en-GB" b="1" dirty="0"/>
              <a:t>-concurrency </a:t>
            </a:r>
            <a:r>
              <a:rPr lang="en-GB" dirty="0"/>
              <a:t>to speed up the process with more workers.</a:t>
            </a:r>
            <a:endParaRPr lang="en-GB" b="1" dirty="0"/>
          </a:p>
        </p:txBody>
      </p:sp>
    </p:spTree>
    <p:extLst>
      <p:ext uri="{BB962C8B-B14F-4D97-AF65-F5344CB8AC3E}">
        <p14:creationId xmlns:p14="http://schemas.microsoft.com/office/powerpoint/2010/main" val="1379008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bg>
      <p:bgPr>
        <a:gradFill flip="none" rotWithShape="1">
          <a:gsLst>
            <a:gs pos="8000">
              <a:srgbClr val="FFFFFF"/>
            </a:gs>
            <a:gs pos="61000">
              <a:schemeClr val="accent2">
                <a:lumMod val="0"/>
                <a:lumOff val="100000"/>
              </a:schemeClr>
            </a:gs>
            <a:gs pos="77000">
              <a:schemeClr val="accent2">
                <a:lumMod val="0"/>
                <a:lumOff val="100000"/>
              </a:schemeClr>
            </a:gs>
            <a:gs pos="93000">
              <a:schemeClr val="accent2">
                <a:lumMod val="75829"/>
                <a:lumOff val="24171"/>
              </a:schemeClr>
            </a:gs>
          </a:gsLst>
          <a:lin ang="2700000" scaled="1"/>
          <a:tileRect/>
        </a:gradFill>
        <a:effectLst/>
      </p:bgPr>
    </p:bg>
    <p:spTree>
      <p:nvGrpSpPr>
        <p:cNvPr id="1" name="">
          <a:extLst>
            <a:ext uri="{FF2B5EF4-FFF2-40B4-BE49-F238E27FC236}">
              <a16:creationId xmlns:a16="http://schemas.microsoft.com/office/drawing/2014/main" id="{EE17CC1D-D7A5-AC8D-5964-7230201BE3A5}"/>
            </a:ext>
          </a:extLst>
        </p:cNvPr>
        <p:cNvGrpSpPr/>
        <p:nvPr/>
      </p:nvGrpSpPr>
      <p:grpSpPr>
        <a:xfrm>
          <a:off x="0" y="0"/>
          <a:ext cx="0" cy="0"/>
          <a:chOff x="0" y="0"/>
          <a:chExt cx="0" cy="0"/>
        </a:xfrm>
      </p:grpSpPr>
      <p:pic>
        <p:nvPicPr>
          <p:cNvPr id="5" name="Picture 30" descr="VictoriaMetrics Logo PNG Vector (SVG) Free Download">
            <a:extLst>
              <a:ext uri="{FF2B5EF4-FFF2-40B4-BE49-F238E27FC236}">
                <a16:creationId xmlns:a16="http://schemas.microsoft.com/office/drawing/2014/main" id="{18C9E0C3-55F1-B9A3-B751-0FFC7A6E743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058400" y="4221439"/>
            <a:ext cx="1890216" cy="189021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Prometheus Logo - PNG Logo Vector Brand Downloads (SVG, EPS)">
            <a:extLst>
              <a:ext uri="{FF2B5EF4-FFF2-40B4-BE49-F238E27FC236}">
                <a16:creationId xmlns:a16="http://schemas.microsoft.com/office/drawing/2014/main" id="{EE49F0EF-40E9-0E30-8232-2A91DE14E7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34838" y="5499127"/>
            <a:ext cx="1423562" cy="1225057"/>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1">
            <a:extLst>
              <a:ext uri="{FF2B5EF4-FFF2-40B4-BE49-F238E27FC236}">
                <a16:creationId xmlns:a16="http://schemas.microsoft.com/office/drawing/2014/main" id="{973F080A-8A7A-EEEA-7898-A7EEDDE32B95}"/>
              </a:ext>
            </a:extLst>
          </p:cNvPr>
          <p:cNvSpPr>
            <a:spLocks noGrp="1"/>
          </p:cNvSpPr>
          <p:nvPr>
            <p:ph type="title"/>
          </p:nvPr>
        </p:nvSpPr>
        <p:spPr>
          <a:xfrm>
            <a:off x="838200" y="365125"/>
            <a:ext cx="10515600" cy="1325563"/>
          </a:xfrm>
        </p:spPr>
        <p:txBody>
          <a:bodyPr/>
          <a:lstStyle/>
          <a:p>
            <a:r>
              <a:rPr lang="en-BG" dirty="0"/>
              <a:t>Perform migration operation</a:t>
            </a:r>
          </a:p>
        </p:txBody>
      </p:sp>
      <p:sp>
        <p:nvSpPr>
          <p:cNvPr id="4" name="Content Placeholder 2">
            <a:extLst>
              <a:ext uri="{FF2B5EF4-FFF2-40B4-BE49-F238E27FC236}">
                <a16:creationId xmlns:a16="http://schemas.microsoft.com/office/drawing/2014/main" id="{4CC493A9-50B7-6513-BADC-BB043F9BE3F3}"/>
              </a:ext>
            </a:extLst>
          </p:cNvPr>
          <p:cNvSpPr>
            <a:spLocks noGrp="1"/>
          </p:cNvSpPr>
          <p:nvPr>
            <p:ph idx="1"/>
          </p:nvPr>
        </p:nvSpPr>
        <p:spPr/>
        <p:txBody>
          <a:bodyPr>
            <a:normAutofit fontScale="62500" lnSpcReduction="20000"/>
          </a:bodyPr>
          <a:lstStyle/>
          <a:p>
            <a:pPr marL="0" indent="0">
              <a:buNone/>
            </a:pPr>
            <a:r>
              <a:rPr lang="en-GB" dirty="0"/>
              <a:t>    $ /</a:t>
            </a:r>
            <a:r>
              <a:rPr lang="en-GB" dirty="0" err="1"/>
              <a:t>usr</a:t>
            </a:r>
            <a:r>
              <a:rPr lang="en-GB" dirty="0"/>
              <a:t>/local/bin/</a:t>
            </a:r>
            <a:r>
              <a:rPr lang="en-GB" dirty="0" err="1"/>
              <a:t>vmctl</a:t>
            </a:r>
            <a:r>
              <a:rPr lang="en-GB" dirty="0"/>
              <a:t>-prod  </a:t>
            </a:r>
            <a:r>
              <a:rPr lang="en-GB" dirty="0" err="1"/>
              <a:t>prometheus</a:t>
            </a:r>
            <a:r>
              <a:rPr lang="en-GB" dirty="0"/>
              <a:t> --prom-snapshot snapshot/</a:t>
            </a:r>
          </a:p>
          <a:p>
            <a:pPr marL="0" indent="0">
              <a:buNone/>
            </a:pPr>
            <a:r>
              <a:rPr lang="en-GB" dirty="0"/>
              <a:t>    Prometheus import mode</a:t>
            </a:r>
          </a:p>
          <a:p>
            <a:pPr marL="0" indent="0">
              <a:buNone/>
            </a:pPr>
            <a:r>
              <a:rPr lang="en-GB" dirty="0"/>
              <a:t>    Prometheus snapshot stats:</a:t>
            </a:r>
          </a:p>
          <a:p>
            <a:pPr marL="0" indent="0">
              <a:buNone/>
            </a:pPr>
            <a:r>
              <a:rPr lang="en-GB" dirty="0"/>
              <a:t>      blocks found: 1;</a:t>
            </a:r>
          </a:p>
          <a:p>
            <a:pPr marL="0" indent="0">
              <a:buNone/>
            </a:pPr>
            <a:r>
              <a:rPr lang="en-GB" dirty="0"/>
              <a:t>      blocks skipped by time filter: 0;</a:t>
            </a:r>
          </a:p>
          <a:p>
            <a:pPr marL="0" indent="0">
              <a:buNone/>
            </a:pPr>
            <a:r>
              <a:rPr lang="en-GB" dirty="0"/>
              <a:t>      min time: 1734048000001 (2024-12-13T00:00:00Z);</a:t>
            </a:r>
          </a:p>
          <a:p>
            <a:pPr marL="0" indent="0">
              <a:buNone/>
            </a:pPr>
            <a:r>
              <a:rPr lang="en-GB" dirty="0"/>
              <a:t>      max time: 1734242400000 (2024-12-15T06:00:00Z);</a:t>
            </a:r>
          </a:p>
          <a:p>
            <a:pPr marL="0" indent="0">
              <a:buNone/>
            </a:pPr>
            <a:r>
              <a:rPr lang="en-GB" dirty="0"/>
              <a:t>      samples: 21119627328;</a:t>
            </a:r>
          </a:p>
          <a:p>
            <a:pPr marL="0" indent="0">
              <a:buNone/>
            </a:pPr>
            <a:r>
              <a:rPr lang="en-GB" dirty="0"/>
              <a:t>      series: 4088432.</a:t>
            </a:r>
          </a:p>
          <a:p>
            <a:pPr marL="0" indent="0">
              <a:buNone/>
            </a:pPr>
            <a:r>
              <a:rPr lang="en-GB" dirty="0"/>
              <a:t>    Found 1 blocks to import. Continue? [Y/n] Y</a:t>
            </a:r>
          </a:p>
          <a:p>
            <a:pPr marL="0" indent="0">
              <a:buNone/>
            </a:pPr>
            <a:r>
              <a:rPr lang="en-GB" dirty="0"/>
              <a:t>    VM worker 0:↘ 1154296 samples/s</a:t>
            </a:r>
          </a:p>
          <a:p>
            <a:pPr marL="0" indent="0">
              <a:buNone/>
            </a:pPr>
            <a:r>
              <a:rPr lang="en-GB" dirty="0"/>
              <a:t>    VM worker 1:↘ 1152165 samples/s</a:t>
            </a:r>
          </a:p>
          <a:p>
            <a:pPr marL="0" indent="0">
              <a:buNone/>
            </a:pPr>
            <a:r>
              <a:rPr lang="en-GB" dirty="0"/>
              <a:t>    Processing blocks: 0 / 1</a:t>
            </a:r>
          </a:p>
        </p:txBody>
      </p:sp>
    </p:spTree>
    <p:extLst>
      <p:ext uri="{BB962C8B-B14F-4D97-AF65-F5344CB8AC3E}">
        <p14:creationId xmlns:p14="http://schemas.microsoft.com/office/powerpoint/2010/main" val="29366223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gradFill flip="none" rotWithShape="1">
          <a:gsLst>
            <a:gs pos="8000">
              <a:srgbClr val="FFFFFF"/>
            </a:gs>
            <a:gs pos="61000">
              <a:schemeClr val="accent2">
                <a:lumMod val="0"/>
                <a:lumOff val="100000"/>
              </a:schemeClr>
            </a:gs>
            <a:gs pos="77000">
              <a:schemeClr val="accent2">
                <a:lumMod val="0"/>
                <a:lumOff val="100000"/>
              </a:schemeClr>
            </a:gs>
            <a:gs pos="93000">
              <a:schemeClr val="accent2">
                <a:lumMod val="75829"/>
                <a:lumOff val="24171"/>
              </a:schemeClr>
            </a:gs>
          </a:gsLst>
          <a:lin ang="2700000" scaled="1"/>
          <a:tileRect/>
        </a:gradFill>
        <a:effectLst/>
      </p:bgPr>
    </p:bg>
    <p:spTree>
      <p:nvGrpSpPr>
        <p:cNvPr id="1" name="">
          <a:extLst>
            <a:ext uri="{FF2B5EF4-FFF2-40B4-BE49-F238E27FC236}">
              <a16:creationId xmlns:a16="http://schemas.microsoft.com/office/drawing/2014/main" id="{88491331-241E-3628-6CDE-892B1B2315D2}"/>
            </a:ext>
          </a:extLst>
        </p:cNvPr>
        <p:cNvGrpSpPr/>
        <p:nvPr/>
      </p:nvGrpSpPr>
      <p:grpSpPr>
        <a:xfrm>
          <a:off x="0" y="0"/>
          <a:ext cx="0" cy="0"/>
          <a:chOff x="0" y="0"/>
          <a:chExt cx="0" cy="0"/>
        </a:xfrm>
      </p:grpSpPr>
      <p:pic>
        <p:nvPicPr>
          <p:cNvPr id="5" name="Picture 30" descr="VictoriaMetrics Logo PNG Vector (SVG) Free Download">
            <a:extLst>
              <a:ext uri="{FF2B5EF4-FFF2-40B4-BE49-F238E27FC236}">
                <a16:creationId xmlns:a16="http://schemas.microsoft.com/office/drawing/2014/main" id="{95EDBC73-3DB2-2B5D-145F-711E401CB0B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058400" y="4221439"/>
            <a:ext cx="1890216" cy="189021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Prometheus Logo - PNG Logo Vector Brand Downloads (SVG, EPS)">
            <a:extLst>
              <a:ext uri="{FF2B5EF4-FFF2-40B4-BE49-F238E27FC236}">
                <a16:creationId xmlns:a16="http://schemas.microsoft.com/office/drawing/2014/main" id="{7C8C1993-DF34-3521-DD11-0502F14366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34838" y="5499127"/>
            <a:ext cx="1423562" cy="1225057"/>
          </a:xfrm>
          <a:prstGeom prst="rect">
            <a:avLst/>
          </a:prstGeom>
          <a:noFill/>
          <a:extLst>
            <a:ext uri="{909E8E84-426E-40DD-AFC4-6F175D3DCCD1}">
              <a14:hiddenFill xmlns:a14="http://schemas.microsoft.com/office/drawing/2010/main">
                <a:solidFill>
                  <a:srgbClr val="FFFFFF"/>
                </a:solidFill>
              </a14:hiddenFill>
            </a:ext>
          </a:extLst>
        </p:spPr>
      </p:pic>
      <p:sp>
        <p:nvSpPr>
          <p:cNvPr id="8" name="Title 1">
            <a:extLst>
              <a:ext uri="{FF2B5EF4-FFF2-40B4-BE49-F238E27FC236}">
                <a16:creationId xmlns:a16="http://schemas.microsoft.com/office/drawing/2014/main" id="{86780BC6-A035-44DC-0B9C-778C3AD4A1C8}"/>
              </a:ext>
            </a:extLst>
          </p:cNvPr>
          <p:cNvSpPr>
            <a:spLocks noGrp="1"/>
          </p:cNvSpPr>
          <p:nvPr>
            <p:ph type="title"/>
          </p:nvPr>
        </p:nvSpPr>
        <p:spPr>
          <a:xfrm>
            <a:off x="838200" y="2766218"/>
            <a:ext cx="10515600" cy="1325563"/>
          </a:xfrm>
        </p:spPr>
        <p:txBody>
          <a:bodyPr/>
          <a:lstStyle/>
          <a:p>
            <a:r>
              <a:rPr lang="en-BG" dirty="0"/>
              <a:t>We have the data, now we need the rules</a:t>
            </a:r>
          </a:p>
        </p:txBody>
      </p:sp>
    </p:spTree>
    <p:extLst>
      <p:ext uri="{BB962C8B-B14F-4D97-AF65-F5344CB8AC3E}">
        <p14:creationId xmlns:p14="http://schemas.microsoft.com/office/powerpoint/2010/main" val="177143364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gradFill flip="none" rotWithShape="1">
          <a:gsLst>
            <a:gs pos="8000">
              <a:srgbClr val="FFFFFF"/>
            </a:gs>
            <a:gs pos="61000">
              <a:schemeClr val="accent2">
                <a:lumMod val="0"/>
                <a:lumOff val="100000"/>
              </a:schemeClr>
            </a:gs>
            <a:gs pos="77000">
              <a:schemeClr val="accent2">
                <a:lumMod val="0"/>
                <a:lumOff val="100000"/>
              </a:schemeClr>
            </a:gs>
            <a:gs pos="93000">
              <a:schemeClr val="accent2">
                <a:lumMod val="75829"/>
                <a:lumOff val="24171"/>
              </a:schemeClr>
            </a:gs>
          </a:gsLst>
          <a:lin ang="2700000" scaled="1"/>
          <a:tileRect/>
        </a:gradFill>
        <a:effectLst/>
      </p:bgPr>
    </p:bg>
    <p:spTree>
      <p:nvGrpSpPr>
        <p:cNvPr id="1" name="">
          <a:extLst>
            <a:ext uri="{FF2B5EF4-FFF2-40B4-BE49-F238E27FC236}">
              <a16:creationId xmlns:a16="http://schemas.microsoft.com/office/drawing/2014/main" id="{38ACBC5B-CD2A-CB84-2649-60366433B75F}"/>
            </a:ext>
          </a:extLst>
        </p:cNvPr>
        <p:cNvGrpSpPr/>
        <p:nvPr/>
      </p:nvGrpSpPr>
      <p:grpSpPr>
        <a:xfrm>
          <a:off x="0" y="0"/>
          <a:ext cx="0" cy="0"/>
          <a:chOff x="0" y="0"/>
          <a:chExt cx="0" cy="0"/>
        </a:xfrm>
      </p:grpSpPr>
      <p:pic>
        <p:nvPicPr>
          <p:cNvPr id="5" name="Picture 30" descr="VictoriaMetrics Logo PNG Vector (SVG) Free Download">
            <a:extLst>
              <a:ext uri="{FF2B5EF4-FFF2-40B4-BE49-F238E27FC236}">
                <a16:creationId xmlns:a16="http://schemas.microsoft.com/office/drawing/2014/main" id="{C3E9569A-38CD-E867-B713-91AF161C5A8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058400" y="4221439"/>
            <a:ext cx="1890216" cy="189021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Prometheus Logo - PNG Logo Vector Brand Downloads (SVG, EPS)">
            <a:extLst>
              <a:ext uri="{FF2B5EF4-FFF2-40B4-BE49-F238E27FC236}">
                <a16:creationId xmlns:a16="http://schemas.microsoft.com/office/drawing/2014/main" id="{A2910C63-1616-3A20-979A-46126F8542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34838" y="5499127"/>
            <a:ext cx="1423562" cy="1225057"/>
          </a:xfrm>
          <a:prstGeom prst="rect">
            <a:avLst/>
          </a:prstGeom>
          <a:noFill/>
          <a:extLst>
            <a:ext uri="{909E8E84-426E-40DD-AFC4-6F175D3DCCD1}">
              <a14:hiddenFill xmlns:a14="http://schemas.microsoft.com/office/drawing/2010/main">
                <a:solidFill>
                  <a:srgbClr val="FFFFFF"/>
                </a:solidFill>
              </a14:hiddenFill>
            </a:ext>
          </a:extLst>
        </p:spPr>
      </p:pic>
      <p:sp>
        <p:nvSpPr>
          <p:cNvPr id="8" name="Title 1">
            <a:extLst>
              <a:ext uri="{FF2B5EF4-FFF2-40B4-BE49-F238E27FC236}">
                <a16:creationId xmlns:a16="http://schemas.microsoft.com/office/drawing/2014/main" id="{435AE906-5131-5CC3-A121-4CC9941867A4}"/>
              </a:ext>
            </a:extLst>
          </p:cNvPr>
          <p:cNvSpPr>
            <a:spLocks noGrp="1"/>
          </p:cNvSpPr>
          <p:nvPr>
            <p:ph type="title"/>
          </p:nvPr>
        </p:nvSpPr>
        <p:spPr>
          <a:xfrm>
            <a:off x="838200" y="2766218"/>
            <a:ext cx="10515600" cy="1325563"/>
          </a:xfrm>
        </p:spPr>
        <p:txBody>
          <a:bodyPr/>
          <a:lstStyle/>
          <a:p>
            <a:r>
              <a:rPr lang="en-BG" dirty="0"/>
              <a:t>vmalert</a:t>
            </a:r>
          </a:p>
        </p:txBody>
      </p:sp>
    </p:spTree>
    <p:extLst>
      <p:ext uri="{BB962C8B-B14F-4D97-AF65-F5344CB8AC3E}">
        <p14:creationId xmlns:p14="http://schemas.microsoft.com/office/powerpoint/2010/main" val="197775254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gradFill flip="none" rotWithShape="1">
          <a:gsLst>
            <a:gs pos="8000">
              <a:srgbClr val="FFFFFF"/>
            </a:gs>
            <a:gs pos="61000">
              <a:schemeClr val="accent2">
                <a:lumMod val="0"/>
                <a:lumOff val="100000"/>
              </a:schemeClr>
            </a:gs>
            <a:gs pos="77000">
              <a:schemeClr val="accent2">
                <a:lumMod val="0"/>
                <a:lumOff val="100000"/>
              </a:schemeClr>
            </a:gs>
            <a:gs pos="93000">
              <a:schemeClr val="accent2">
                <a:lumMod val="75829"/>
                <a:lumOff val="24171"/>
              </a:schemeClr>
            </a:gs>
          </a:gsLst>
          <a:lin ang="2700000" scaled="1"/>
          <a:tileRect/>
        </a:gradFill>
        <a:effectLst/>
      </p:bgPr>
    </p:bg>
    <p:spTree>
      <p:nvGrpSpPr>
        <p:cNvPr id="1" name="">
          <a:extLst>
            <a:ext uri="{FF2B5EF4-FFF2-40B4-BE49-F238E27FC236}">
              <a16:creationId xmlns:a16="http://schemas.microsoft.com/office/drawing/2014/main" id="{52B8E2EE-29AF-B9BC-CEB8-FE1BE466AC37}"/>
            </a:ext>
          </a:extLst>
        </p:cNvPr>
        <p:cNvGrpSpPr/>
        <p:nvPr/>
      </p:nvGrpSpPr>
      <p:grpSpPr>
        <a:xfrm>
          <a:off x="0" y="0"/>
          <a:ext cx="0" cy="0"/>
          <a:chOff x="0" y="0"/>
          <a:chExt cx="0" cy="0"/>
        </a:xfrm>
      </p:grpSpPr>
      <p:pic>
        <p:nvPicPr>
          <p:cNvPr id="5" name="Picture 30" descr="VictoriaMetrics Logo PNG Vector (SVG) Free Download">
            <a:extLst>
              <a:ext uri="{FF2B5EF4-FFF2-40B4-BE49-F238E27FC236}">
                <a16:creationId xmlns:a16="http://schemas.microsoft.com/office/drawing/2014/main" id="{78D7DC51-B5EE-640D-7013-53BD32A1200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058400" y="4221439"/>
            <a:ext cx="1890216" cy="189021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Prometheus Logo - PNG Logo Vector Brand Downloads (SVG, EPS)">
            <a:extLst>
              <a:ext uri="{FF2B5EF4-FFF2-40B4-BE49-F238E27FC236}">
                <a16:creationId xmlns:a16="http://schemas.microsoft.com/office/drawing/2014/main" id="{F4FFD72A-D227-88C7-9358-D3C5FF9022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34838" y="5499127"/>
            <a:ext cx="1423562" cy="1225057"/>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a:extLst>
              <a:ext uri="{FF2B5EF4-FFF2-40B4-BE49-F238E27FC236}">
                <a16:creationId xmlns:a16="http://schemas.microsoft.com/office/drawing/2014/main" id="{143B8D95-493B-0031-1227-1B71B7DD4D89}"/>
              </a:ext>
            </a:extLst>
          </p:cNvPr>
          <p:cNvSpPr>
            <a:spLocks noGrp="1"/>
          </p:cNvSpPr>
          <p:nvPr>
            <p:ph type="title"/>
          </p:nvPr>
        </p:nvSpPr>
        <p:spPr>
          <a:xfrm>
            <a:off x="838200" y="365125"/>
            <a:ext cx="10515600" cy="1325563"/>
          </a:xfrm>
        </p:spPr>
        <p:txBody>
          <a:bodyPr/>
          <a:lstStyle/>
          <a:p>
            <a:r>
              <a:rPr lang="en-BG" dirty="0"/>
              <a:t>vmalert</a:t>
            </a:r>
          </a:p>
        </p:txBody>
      </p:sp>
      <p:sp>
        <p:nvSpPr>
          <p:cNvPr id="6" name="Content Placeholder 2">
            <a:extLst>
              <a:ext uri="{FF2B5EF4-FFF2-40B4-BE49-F238E27FC236}">
                <a16:creationId xmlns:a16="http://schemas.microsoft.com/office/drawing/2014/main" id="{878813F7-5EE3-70F4-5982-127FDD65B3AB}"/>
              </a:ext>
            </a:extLst>
          </p:cNvPr>
          <p:cNvSpPr>
            <a:spLocks noGrp="1"/>
          </p:cNvSpPr>
          <p:nvPr>
            <p:ph idx="1"/>
          </p:nvPr>
        </p:nvSpPr>
        <p:spPr>
          <a:xfrm>
            <a:off x="838200" y="1825625"/>
            <a:ext cx="10515600" cy="4351338"/>
          </a:xfrm>
        </p:spPr>
        <p:txBody>
          <a:bodyPr/>
          <a:lstStyle/>
          <a:p>
            <a:pPr marL="0" indent="0">
              <a:buNone/>
            </a:pPr>
            <a:r>
              <a:rPr lang="en-GB" dirty="0" err="1"/>
              <a:t>VictoriaMetrics</a:t>
            </a:r>
            <a:r>
              <a:rPr lang="en-GB" dirty="0"/>
              <a:t> single host binary does not provide recording and alerting implementation itself. For that case we need to use </a:t>
            </a:r>
            <a:r>
              <a:rPr lang="en-GB" b="1" dirty="0" err="1"/>
              <a:t>vmalert</a:t>
            </a:r>
            <a:r>
              <a:rPr lang="en-GB" dirty="0"/>
              <a:t> which is a very small binary with fully functional alerting implementation.</a:t>
            </a:r>
          </a:p>
          <a:p>
            <a:pPr marL="0" indent="0">
              <a:buNone/>
            </a:pPr>
            <a:endParaRPr lang="en-GB" dirty="0"/>
          </a:p>
          <a:p>
            <a:pPr marL="0" indent="0">
              <a:buNone/>
            </a:pPr>
            <a:r>
              <a:rPr lang="en-GB" dirty="0" err="1"/>
              <a:t>VictoriaMetrics</a:t>
            </a:r>
            <a:r>
              <a:rPr lang="en-GB" dirty="0"/>
              <a:t> has own query language - </a:t>
            </a:r>
            <a:r>
              <a:rPr lang="en-GB" b="1" dirty="0" err="1"/>
              <a:t>MetricsQL</a:t>
            </a:r>
            <a:r>
              <a:rPr lang="en-GB" dirty="0"/>
              <a:t>, but again it is totally based on </a:t>
            </a:r>
            <a:r>
              <a:rPr lang="en-GB" b="1" dirty="0" err="1"/>
              <a:t>PromQL</a:t>
            </a:r>
            <a:r>
              <a:rPr lang="en-GB" dirty="0"/>
              <a:t>, so we can copy again all recording and alerting rules and have everything needed.</a:t>
            </a:r>
          </a:p>
        </p:txBody>
      </p:sp>
    </p:spTree>
    <p:extLst>
      <p:ext uri="{BB962C8B-B14F-4D97-AF65-F5344CB8AC3E}">
        <p14:creationId xmlns:p14="http://schemas.microsoft.com/office/powerpoint/2010/main" val="1402791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A screenshot of a computer&#10;&#10;AI-generated content may be incorrect.">
            <a:extLst>
              <a:ext uri="{FF2B5EF4-FFF2-40B4-BE49-F238E27FC236}">
                <a16:creationId xmlns:a16="http://schemas.microsoft.com/office/drawing/2014/main" id="{01CC0FE4-E2EA-00EC-AB7C-B5174E655EE2}"/>
              </a:ext>
            </a:extLst>
          </p:cNvPr>
          <p:cNvPicPr>
            <a:picLocks noGrp="1" noChangeAspect="1"/>
          </p:cNvPicPr>
          <p:nvPr>
            <p:ph idx="1"/>
          </p:nvPr>
        </p:nvPicPr>
        <p:blipFill>
          <a:blip r:embed="rId2"/>
          <a:stretch>
            <a:fillRect/>
          </a:stretch>
        </p:blipFill>
        <p:spPr>
          <a:xfrm>
            <a:off x="1485674" y="1107168"/>
            <a:ext cx="8785221" cy="4351338"/>
          </a:xfrm>
        </p:spPr>
      </p:pic>
    </p:spTree>
    <p:extLst>
      <p:ext uri="{BB962C8B-B14F-4D97-AF65-F5344CB8AC3E}">
        <p14:creationId xmlns:p14="http://schemas.microsoft.com/office/powerpoint/2010/main" val="243415857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gradFill flip="none" rotWithShape="1">
          <a:gsLst>
            <a:gs pos="8000">
              <a:srgbClr val="FFFFFF"/>
            </a:gs>
            <a:gs pos="61000">
              <a:schemeClr val="accent2">
                <a:lumMod val="0"/>
                <a:lumOff val="100000"/>
              </a:schemeClr>
            </a:gs>
            <a:gs pos="77000">
              <a:schemeClr val="accent2">
                <a:lumMod val="0"/>
                <a:lumOff val="100000"/>
              </a:schemeClr>
            </a:gs>
            <a:gs pos="93000">
              <a:schemeClr val="accent2">
                <a:lumMod val="75829"/>
                <a:lumOff val="24171"/>
              </a:schemeClr>
            </a:gs>
          </a:gsLst>
          <a:lin ang="2700000" scaled="1"/>
          <a:tileRect/>
        </a:gradFill>
        <a:effectLst/>
      </p:bgPr>
    </p:bg>
    <p:spTree>
      <p:nvGrpSpPr>
        <p:cNvPr id="1" name="">
          <a:extLst>
            <a:ext uri="{FF2B5EF4-FFF2-40B4-BE49-F238E27FC236}">
              <a16:creationId xmlns:a16="http://schemas.microsoft.com/office/drawing/2014/main" id="{FEE098BA-61DE-CA63-D356-12FF8C596BD8}"/>
            </a:ext>
          </a:extLst>
        </p:cNvPr>
        <p:cNvGrpSpPr/>
        <p:nvPr/>
      </p:nvGrpSpPr>
      <p:grpSpPr>
        <a:xfrm>
          <a:off x="0" y="0"/>
          <a:ext cx="0" cy="0"/>
          <a:chOff x="0" y="0"/>
          <a:chExt cx="0" cy="0"/>
        </a:xfrm>
      </p:grpSpPr>
      <p:pic>
        <p:nvPicPr>
          <p:cNvPr id="5" name="Picture 30" descr="VictoriaMetrics Logo PNG Vector (SVG) Free Download">
            <a:extLst>
              <a:ext uri="{FF2B5EF4-FFF2-40B4-BE49-F238E27FC236}">
                <a16:creationId xmlns:a16="http://schemas.microsoft.com/office/drawing/2014/main" id="{7E7A183F-B760-6E44-5EDF-7EBF2D682F4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058400" y="4221439"/>
            <a:ext cx="1890216" cy="189021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Prometheus Logo - PNG Logo Vector Brand Downloads (SVG, EPS)">
            <a:extLst>
              <a:ext uri="{FF2B5EF4-FFF2-40B4-BE49-F238E27FC236}">
                <a16:creationId xmlns:a16="http://schemas.microsoft.com/office/drawing/2014/main" id="{7CD26CCC-6710-3973-78F2-C2899C3597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34838" y="5499127"/>
            <a:ext cx="1423562" cy="1225057"/>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a:extLst>
              <a:ext uri="{FF2B5EF4-FFF2-40B4-BE49-F238E27FC236}">
                <a16:creationId xmlns:a16="http://schemas.microsoft.com/office/drawing/2014/main" id="{72AE9C2B-530A-7FF3-B567-A2C088158959}"/>
              </a:ext>
            </a:extLst>
          </p:cNvPr>
          <p:cNvSpPr>
            <a:spLocks noGrp="1"/>
          </p:cNvSpPr>
          <p:nvPr>
            <p:ph type="title"/>
          </p:nvPr>
        </p:nvSpPr>
        <p:spPr>
          <a:xfrm>
            <a:off x="838200" y="365125"/>
            <a:ext cx="10515600" cy="1325563"/>
          </a:xfrm>
        </p:spPr>
        <p:txBody>
          <a:bodyPr/>
          <a:lstStyle/>
          <a:p>
            <a:r>
              <a:rPr lang="en-BG" dirty="0"/>
              <a:t>vmalert</a:t>
            </a:r>
          </a:p>
        </p:txBody>
      </p:sp>
      <p:sp>
        <p:nvSpPr>
          <p:cNvPr id="7" name="Content Placeholder 2">
            <a:extLst>
              <a:ext uri="{FF2B5EF4-FFF2-40B4-BE49-F238E27FC236}">
                <a16:creationId xmlns:a16="http://schemas.microsoft.com/office/drawing/2014/main" id="{63EDBEBE-0A41-823C-0F77-28305CFD3C07}"/>
              </a:ext>
            </a:extLst>
          </p:cNvPr>
          <p:cNvSpPr>
            <a:spLocks noGrp="1"/>
          </p:cNvSpPr>
          <p:nvPr>
            <p:ph idx="1"/>
          </p:nvPr>
        </p:nvSpPr>
        <p:spPr>
          <a:xfrm>
            <a:off x="838200" y="1825625"/>
            <a:ext cx="10515600" cy="4351338"/>
          </a:xfrm>
        </p:spPr>
        <p:txBody>
          <a:bodyPr/>
          <a:lstStyle/>
          <a:p>
            <a:pPr marL="0" indent="0">
              <a:buNone/>
            </a:pPr>
            <a:r>
              <a:rPr lang="en-GB" dirty="0"/>
              <a:t>$ /</a:t>
            </a:r>
            <a:r>
              <a:rPr lang="en-GB" dirty="0" err="1"/>
              <a:t>usr</a:t>
            </a:r>
            <a:r>
              <a:rPr lang="en-GB" dirty="0"/>
              <a:t>/local/bin/</a:t>
            </a:r>
            <a:r>
              <a:rPr lang="en-GB" dirty="0" err="1"/>
              <a:t>vmalert</a:t>
            </a:r>
            <a:r>
              <a:rPr lang="en-GB" dirty="0"/>
              <a:t>-prod \</a:t>
            </a:r>
          </a:p>
          <a:p>
            <a:pPr marL="0" indent="0">
              <a:buNone/>
            </a:pPr>
            <a:r>
              <a:rPr lang="en-GB" dirty="0"/>
              <a:t>  -rule=/</a:t>
            </a:r>
            <a:r>
              <a:rPr lang="en-GB" dirty="0" err="1"/>
              <a:t>usr</a:t>
            </a:r>
            <a:r>
              <a:rPr lang="en-GB" dirty="0"/>
              <a:t>/local/etc/</a:t>
            </a:r>
            <a:r>
              <a:rPr lang="en-GB" dirty="0" err="1"/>
              <a:t>prometheus</a:t>
            </a:r>
            <a:r>
              <a:rPr lang="en-GB" dirty="0"/>
              <a:t>-alerts/*.</a:t>
            </a:r>
            <a:r>
              <a:rPr lang="en-GB" dirty="0" err="1"/>
              <a:t>yaml</a:t>
            </a:r>
            <a:r>
              <a:rPr lang="en-GB" dirty="0"/>
              <a:t> \</a:t>
            </a:r>
          </a:p>
          <a:p>
            <a:pPr marL="0" indent="0">
              <a:buNone/>
            </a:pPr>
            <a:r>
              <a:rPr lang="en-GB" dirty="0"/>
              <a:t>  -</a:t>
            </a:r>
            <a:r>
              <a:rPr lang="en-GB" dirty="0" err="1"/>
              <a:t>datasource.url</a:t>
            </a:r>
            <a:r>
              <a:rPr lang="en-GB" dirty="0"/>
              <a:t>=http://victoria-metrics.internal:8428 \</a:t>
            </a:r>
          </a:p>
          <a:p>
            <a:pPr marL="0" indent="0">
              <a:buNone/>
            </a:pPr>
            <a:r>
              <a:rPr lang="en-GB" dirty="0"/>
              <a:t>  -</a:t>
            </a:r>
            <a:r>
              <a:rPr lang="en-GB" dirty="0" err="1"/>
              <a:t>notifier.url</a:t>
            </a:r>
            <a:r>
              <a:rPr lang="en-GB" dirty="0"/>
              <a:t>=http://alertmanager.internal:9093 \</a:t>
            </a:r>
          </a:p>
          <a:p>
            <a:pPr marL="0" indent="0">
              <a:buNone/>
            </a:pPr>
            <a:r>
              <a:rPr lang="en-GB" dirty="0"/>
              <a:t>  -</a:t>
            </a:r>
            <a:r>
              <a:rPr lang="en-GB" dirty="0" err="1"/>
              <a:t>remoteWrite.url</a:t>
            </a:r>
            <a:r>
              <a:rPr lang="en-GB" dirty="0"/>
              <a:t>=http://victoria-metrics.internal:8428 \</a:t>
            </a:r>
          </a:p>
          <a:p>
            <a:pPr marL="0" indent="0">
              <a:buNone/>
            </a:pPr>
            <a:r>
              <a:rPr lang="en-GB" dirty="0"/>
              <a:t>  -</a:t>
            </a:r>
            <a:r>
              <a:rPr lang="en-GB" dirty="0" err="1"/>
              <a:t>remoteRead.url</a:t>
            </a:r>
            <a:r>
              <a:rPr lang="en-GB" dirty="0"/>
              <a:t>=http://victoria-metrics.internal:8428 \</a:t>
            </a:r>
          </a:p>
          <a:p>
            <a:pPr marL="0" indent="0">
              <a:buNone/>
            </a:pPr>
            <a:r>
              <a:rPr lang="en-GB" dirty="0"/>
              <a:t>  -</a:t>
            </a:r>
            <a:r>
              <a:rPr lang="en-GB" dirty="0" err="1"/>
              <a:t>evaluationInterval</a:t>
            </a:r>
            <a:r>
              <a:rPr lang="en-GB" dirty="0"/>
              <a:t>=1m</a:t>
            </a:r>
          </a:p>
        </p:txBody>
      </p:sp>
    </p:spTree>
    <p:extLst>
      <p:ext uri="{BB962C8B-B14F-4D97-AF65-F5344CB8AC3E}">
        <p14:creationId xmlns:p14="http://schemas.microsoft.com/office/powerpoint/2010/main" val="54208236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gradFill flip="none" rotWithShape="1">
          <a:gsLst>
            <a:gs pos="8000">
              <a:srgbClr val="FFFFFF"/>
            </a:gs>
            <a:gs pos="61000">
              <a:schemeClr val="accent2">
                <a:lumMod val="0"/>
                <a:lumOff val="100000"/>
              </a:schemeClr>
            </a:gs>
            <a:gs pos="77000">
              <a:schemeClr val="accent2">
                <a:lumMod val="0"/>
                <a:lumOff val="100000"/>
              </a:schemeClr>
            </a:gs>
            <a:gs pos="93000">
              <a:schemeClr val="accent2">
                <a:lumMod val="75829"/>
                <a:lumOff val="24171"/>
              </a:schemeClr>
            </a:gs>
          </a:gsLst>
          <a:lin ang="2700000" scaled="1"/>
          <a:tileRect/>
        </a:gradFill>
        <a:effectLst/>
      </p:bgPr>
    </p:bg>
    <p:spTree>
      <p:nvGrpSpPr>
        <p:cNvPr id="1" name="">
          <a:extLst>
            <a:ext uri="{FF2B5EF4-FFF2-40B4-BE49-F238E27FC236}">
              <a16:creationId xmlns:a16="http://schemas.microsoft.com/office/drawing/2014/main" id="{6056C61C-8E3D-5CB3-C0AA-6043D149399E}"/>
            </a:ext>
          </a:extLst>
        </p:cNvPr>
        <p:cNvGrpSpPr/>
        <p:nvPr/>
      </p:nvGrpSpPr>
      <p:grpSpPr>
        <a:xfrm>
          <a:off x="0" y="0"/>
          <a:ext cx="0" cy="0"/>
          <a:chOff x="0" y="0"/>
          <a:chExt cx="0" cy="0"/>
        </a:xfrm>
      </p:grpSpPr>
      <p:pic>
        <p:nvPicPr>
          <p:cNvPr id="5" name="Picture 30" descr="VictoriaMetrics Logo PNG Vector (SVG) Free Download">
            <a:extLst>
              <a:ext uri="{FF2B5EF4-FFF2-40B4-BE49-F238E27FC236}">
                <a16:creationId xmlns:a16="http://schemas.microsoft.com/office/drawing/2014/main" id="{9D8484C4-A550-7C27-E25B-BE482641995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058400" y="4221439"/>
            <a:ext cx="1890216" cy="189021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Prometheus Logo - PNG Logo Vector Brand Downloads (SVG, EPS)">
            <a:extLst>
              <a:ext uri="{FF2B5EF4-FFF2-40B4-BE49-F238E27FC236}">
                <a16:creationId xmlns:a16="http://schemas.microsoft.com/office/drawing/2014/main" id="{59809898-D228-C412-FFEC-57D2F1C3B6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34838" y="5499127"/>
            <a:ext cx="1423562" cy="1225057"/>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a:extLst>
              <a:ext uri="{FF2B5EF4-FFF2-40B4-BE49-F238E27FC236}">
                <a16:creationId xmlns:a16="http://schemas.microsoft.com/office/drawing/2014/main" id="{20AD5C8F-066E-C820-987E-EE99832AAEE9}"/>
              </a:ext>
            </a:extLst>
          </p:cNvPr>
          <p:cNvSpPr>
            <a:spLocks noGrp="1"/>
          </p:cNvSpPr>
          <p:nvPr>
            <p:ph type="title"/>
          </p:nvPr>
        </p:nvSpPr>
        <p:spPr>
          <a:xfrm>
            <a:off x="838200" y="2766218"/>
            <a:ext cx="10515600" cy="1325563"/>
          </a:xfrm>
        </p:spPr>
        <p:txBody>
          <a:bodyPr/>
          <a:lstStyle/>
          <a:p>
            <a:r>
              <a:rPr lang="en-BG" dirty="0"/>
              <a:t>Prometheus vs. VictoriaMetrics benchmark</a:t>
            </a:r>
          </a:p>
        </p:txBody>
      </p:sp>
    </p:spTree>
    <p:extLst>
      <p:ext uri="{BB962C8B-B14F-4D97-AF65-F5344CB8AC3E}">
        <p14:creationId xmlns:p14="http://schemas.microsoft.com/office/powerpoint/2010/main" val="4953111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gradFill flip="none" rotWithShape="1">
          <a:gsLst>
            <a:gs pos="8000">
              <a:srgbClr val="FFFFFF"/>
            </a:gs>
            <a:gs pos="61000">
              <a:schemeClr val="accent2">
                <a:lumMod val="0"/>
                <a:lumOff val="100000"/>
              </a:schemeClr>
            </a:gs>
            <a:gs pos="77000">
              <a:schemeClr val="accent2">
                <a:lumMod val="0"/>
                <a:lumOff val="100000"/>
              </a:schemeClr>
            </a:gs>
            <a:gs pos="93000">
              <a:schemeClr val="accent2">
                <a:lumMod val="75829"/>
                <a:lumOff val="24171"/>
              </a:schemeClr>
            </a:gs>
          </a:gsLst>
          <a:lin ang="2700000" scaled="1"/>
          <a:tileRect/>
        </a:gradFill>
        <a:effectLst/>
      </p:bgPr>
    </p:bg>
    <p:spTree>
      <p:nvGrpSpPr>
        <p:cNvPr id="1" name="">
          <a:extLst>
            <a:ext uri="{FF2B5EF4-FFF2-40B4-BE49-F238E27FC236}">
              <a16:creationId xmlns:a16="http://schemas.microsoft.com/office/drawing/2014/main" id="{E8E77013-FEDE-9C8D-EA31-A8BF7D0A4FFA}"/>
            </a:ext>
          </a:extLst>
        </p:cNvPr>
        <p:cNvGrpSpPr/>
        <p:nvPr/>
      </p:nvGrpSpPr>
      <p:grpSpPr>
        <a:xfrm>
          <a:off x="0" y="0"/>
          <a:ext cx="0" cy="0"/>
          <a:chOff x="0" y="0"/>
          <a:chExt cx="0" cy="0"/>
        </a:xfrm>
      </p:grpSpPr>
      <p:pic>
        <p:nvPicPr>
          <p:cNvPr id="5" name="Picture 30" descr="VictoriaMetrics Logo PNG Vector (SVG) Free Download">
            <a:extLst>
              <a:ext uri="{FF2B5EF4-FFF2-40B4-BE49-F238E27FC236}">
                <a16:creationId xmlns:a16="http://schemas.microsoft.com/office/drawing/2014/main" id="{892C0C7B-DF74-D687-52E5-2B74F8685C0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058400" y="4221439"/>
            <a:ext cx="1890216" cy="189021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Prometheus Logo - PNG Logo Vector Brand Downloads (SVG, EPS)">
            <a:extLst>
              <a:ext uri="{FF2B5EF4-FFF2-40B4-BE49-F238E27FC236}">
                <a16:creationId xmlns:a16="http://schemas.microsoft.com/office/drawing/2014/main" id="{00359D8C-B650-1F6F-5F69-C4A513B728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34838" y="5499127"/>
            <a:ext cx="1423562" cy="1225057"/>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a:extLst>
              <a:ext uri="{FF2B5EF4-FFF2-40B4-BE49-F238E27FC236}">
                <a16:creationId xmlns:a16="http://schemas.microsoft.com/office/drawing/2014/main" id="{CF337E85-1E5D-2EE2-8A98-6D558B769FDC}"/>
              </a:ext>
            </a:extLst>
          </p:cNvPr>
          <p:cNvSpPr>
            <a:spLocks noGrp="1"/>
          </p:cNvSpPr>
          <p:nvPr>
            <p:ph type="title"/>
          </p:nvPr>
        </p:nvSpPr>
        <p:spPr>
          <a:xfrm>
            <a:off x="838200" y="2766218"/>
            <a:ext cx="10515600" cy="1325563"/>
          </a:xfrm>
        </p:spPr>
        <p:txBody>
          <a:bodyPr/>
          <a:lstStyle/>
          <a:p>
            <a:r>
              <a:rPr lang="en-BG" dirty="0"/>
              <a:t>What we monitor?</a:t>
            </a:r>
          </a:p>
        </p:txBody>
      </p:sp>
    </p:spTree>
    <p:extLst>
      <p:ext uri="{BB962C8B-B14F-4D97-AF65-F5344CB8AC3E}">
        <p14:creationId xmlns:p14="http://schemas.microsoft.com/office/powerpoint/2010/main" val="343790301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gradFill flip="none" rotWithShape="1">
          <a:gsLst>
            <a:gs pos="8000">
              <a:srgbClr val="FFFFFF"/>
            </a:gs>
            <a:gs pos="61000">
              <a:schemeClr val="accent2">
                <a:lumMod val="0"/>
                <a:lumOff val="100000"/>
              </a:schemeClr>
            </a:gs>
            <a:gs pos="77000">
              <a:schemeClr val="accent2">
                <a:lumMod val="0"/>
                <a:lumOff val="100000"/>
              </a:schemeClr>
            </a:gs>
            <a:gs pos="93000">
              <a:schemeClr val="accent2">
                <a:lumMod val="75829"/>
                <a:lumOff val="24171"/>
              </a:schemeClr>
            </a:gs>
          </a:gsLst>
          <a:lin ang="2700000" scaled="1"/>
          <a:tileRect/>
        </a:gradFill>
        <a:effectLst/>
      </p:bgPr>
    </p:bg>
    <p:spTree>
      <p:nvGrpSpPr>
        <p:cNvPr id="1" name="">
          <a:extLst>
            <a:ext uri="{FF2B5EF4-FFF2-40B4-BE49-F238E27FC236}">
              <a16:creationId xmlns:a16="http://schemas.microsoft.com/office/drawing/2014/main" id="{E735E986-886C-6F73-ACF1-7D222738D0FC}"/>
            </a:ext>
          </a:extLst>
        </p:cNvPr>
        <p:cNvGrpSpPr/>
        <p:nvPr/>
      </p:nvGrpSpPr>
      <p:grpSpPr>
        <a:xfrm>
          <a:off x="0" y="0"/>
          <a:ext cx="0" cy="0"/>
          <a:chOff x="0" y="0"/>
          <a:chExt cx="0" cy="0"/>
        </a:xfrm>
      </p:grpSpPr>
      <p:pic>
        <p:nvPicPr>
          <p:cNvPr id="5" name="Picture 30" descr="VictoriaMetrics Logo PNG Vector (SVG) Free Download">
            <a:extLst>
              <a:ext uri="{FF2B5EF4-FFF2-40B4-BE49-F238E27FC236}">
                <a16:creationId xmlns:a16="http://schemas.microsoft.com/office/drawing/2014/main" id="{7D4BAA0D-F3A9-B73A-A40D-9EADD3AF94E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058400" y="4221439"/>
            <a:ext cx="1890216" cy="189021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Prometheus Logo - PNG Logo Vector Brand Downloads (SVG, EPS)">
            <a:extLst>
              <a:ext uri="{FF2B5EF4-FFF2-40B4-BE49-F238E27FC236}">
                <a16:creationId xmlns:a16="http://schemas.microsoft.com/office/drawing/2014/main" id="{61542F72-3CF0-582F-9883-244B3F0FA3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34838" y="5499127"/>
            <a:ext cx="1423562" cy="1225057"/>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a:extLst>
              <a:ext uri="{FF2B5EF4-FFF2-40B4-BE49-F238E27FC236}">
                <a16:creationId xmlns:a16="http://schemas.microsoft.com/office/drawing/2014/main" id="{ECEFC2D2-7520-B300-5089-4CCB3B3F1E18}"/>
              </a:ext>
            </a:extLst>
          </p:cNvPr>
          <p:cNvSpPr>
            <a:spLocks noGrp="1"/>
          </p:cNvSpPr>
          <p:nvPr>
            <p:ph type="title"/>
          </p:nvPr>
        </p:nvSpPr>
        <p:spPr>
          <a:xfrm>
            <a:off x="838200" y="365125"/>
            <a:ext cx="10515600" cy="1325563"/>
          </a:xfrm>
        </p:spPr>
        <p:txBody>
          <a:bodyPr/>
          <a:lstStyle/>
          <a:p>
            <a:r>
              <a:rPr lang="en-BG" dirty="0"/>
              <a:t>What we monitor?</a:t>
            </a:r>
          </a:p>
        </p:txBody>
      </p:sp>
      <p:sp>
        <p:nvSpPr>
          <p:cNvPr id="7" name="Content Placeholder 2">
            <a:extLst>
              <a:ext uri="{FF2B5EF4-FFF2-40B4-BE49-F238E27FC236}">
                <a16:creationId xmlns:a16="http://schemas.microsoft.com/office/drawing/2014/main" id="{31DD24A5-7CE6-77CA-C452-2BDB0B6B7C2B}"/>
              </a:ext>
            </a:extLst>
          </p:cNvPr>
          <p:cNvSpPr>
            <a:spLocks noGrp="1"/>
          </p:cNvSpPr>
          <p:nvPr>
            <p:ph idx="1"/>
          </p:nvPr>
        </p:nvSpPr>
        <p:spPr>
          <a:xfrm>
            <a:off x="838200" y="1825625"/>
            <a:ext cx="10515600" cy="4351338"/>
          </a:xfrm>
        </p:spPr>
        <p:txBody>
          <a:bodyPr>
            <a:normAutofit fontScale="77500" lnSpcReduction="20000"/>
          </a:bodyPr>
          <a:lstStyle/>
          <a:p>
            <a:pPr marL="514350" indent="-514350">
              <a:buAutoNum type="arabicPeriod"/>
            </a:pPr>
            <a:r>
              <a:rPr lang="en-BG" dirty="0"/>
              <a:t>Kubernetes cluster with a lot of services in it (480 microservices) – </a:t>
            </a:r>
            <a:r>
              <a:rPr lang="en-BG" b="1" dirty="0"/>
              <a:t>kube prometheus operator</a:t>
            </a:r>
            <a:r>
              <a:rPr lang="en-BG" dirty="0"/>
              <a:t>;</a:t>
            </a:r>
          </a:p>
          <a:p>
            <a:pPr marL="514350" indent="-514350">
              <a:buAutoNum type="arabicPeriod"/>
            </a:pPr>
            <a:r>
              <a:rPr lang="en-BG" dirty="0"/>
              <a:t>A lot of virtual machines outside k8s – </a:t>
            </a:r>
            <a:r>
              <a:rPr lang="en-BG" b="1" dirty="0"/>
              <a:t>node_exporter</a:t>
            </a:r>
            <a:r>
              <a:rPr lang="en-BG" dirty="0"/>
              <a:t>;</a:t>
            </a:r>
          </a:p>
          <a:p>
            <a:pPr marL="514350" indent="-514350">
              <a:buAutoNum type="arabicPeriod"/>
            </a:pPr>
            <a:r>
              <a:rPr lang="en-BG" dirty="0"/>
              <a:t>PostgreSQL – </a:t>
            </a:r>
            <a:r>
              <a:rPr lang="en-BG" b="1" dirty="0"/>
              <a:t>postgres_exporter</a:t>
            </a:r>
            <a:r>
              <a:rPr lang="en-BG" dirty="0"/>
              <a:t>;</a:t>
            </a:r>
          </a:p>
          <a:p>
            <a:pPr marL="514350" indent="-514350">
              <a:buAutoNum type="arabicPeriod"/>
            </a:pPr>
            <a:r>
              <a:rPr lang="en-BG" dirty="0"/>
              <a:t>ClickHouse – </a:t>
            </a:r>
            <a:r>
              <a:rPr lang="en-BG" b="1" dirty="0"/>
              <a:t>clickhouse_exporter</a:t>
            </a:r>
            <a:r>
              <a:rPr lang="en-BG" dirty="0"/>
              <a:t>;</a:t>
            </a:r>
          </a:p>
          <a:p>
            <a:pPr marL="514350" indent="-514350">
              <a:buAutoNum type="arabicPeriod"/>
            </a:pPr>
            <a:r>
              <a:rPr lang="en-BG" dirty="0"/>
              <a:t>Redis – </a:t>
            </a:r>
            <a:r>
              <a:rPr lang="en-BG" b="1" dirty="0"/>
              <a:t>redis_exporter</a:t>
            </a:r>
            <a:r>
              <a:rPr lang="en-BG" dirty="0"/>
              <a:t>;</a:t>
            </a:r>
          </a:p>
          <a:p>
            <a:pPr marL="514350" indent="-514350">
              <a:buAutoNum type="arabicPeriod"/>
            </a:pPr>
            <a:r>
              <a:rPr lang="en-BG" dirty="0"/>
              <a:t>ScyllaDB – built-in metrics endpoint;</a:t>
            </a:r>
          </a:p>
          <a:p>
            <a:pPr marL="514350" indent="-514350">
              <a:buAutoNum type="arabicPeriod"/>
            </a:pPr>
            <a:r>
              <a:rPr lang="en-BG" dirty="0"/>
              <a:t>ELK stack – logstash and elasticsearch exporters;</a:t>
            </a:r>
          </a:p>
          <a:p>
            <a:pPr marL="514350" indent="-514350">
              <a:buAutoNum type="arabicPeriod"/>
            </a:pPr>
            <a:r>
              <a:rPr lang="en-BG" dirty="0"/>
              <a:t>RabbitMQ – built-in metrics endpoint;</a:t>
            </a:r>
          </a:p>
          <a:p>
            <a:pPr marL="514350" indent="-514350">
              <a:buAutoNum type="arabicPeriod"/>
            </a:pPr>
            <a:r>
              <a:rPr lang="en-BG" dirty="0"/>
              <a:t>Artifactory – </a:t>
            </a:r>
            <a:r>
              <a:rPr lang="en-BG" b="1" dirty="0"/>
              <a:t>artifactory_exporter</a:t>
            </a:r>
            <a:r>
              <a:rPr lang="en-BG" dirty="0"/>
              <a:t>;</a:t>
            </a:r>
          </a:p>
          <a:p>
            <a:pPr marL="514350" indent="-514350">
              <a:buAutoNum type="arabicPeriod"/>
            </a:pPr>
            <a:r>
              <a:rPr lang="en-BG" dirty="0"/>
              <a:t>Jenkins – Prometheus metrics plugin.</a:t>
            </a:r>
          </a:p>
          <a:p>
            <a:pPr marL="514350" indent="-514350">
              <a:buAutoNum type="arabicPeriod"/>
            </a:pPr>
            <a:r>
              <a:rPr lang="en-BG" dirty="0"/>
              <a:t>Some other custom targets for monitoring.</a:t>
            </a:r>
          </a:p>
        </p:txBody>
      </p:sp>
    </p:spTree>
    <p:extLst>
      <p:ext uri="{BB962C8B-B14F-4D97-AF65-F5344CB8AC3E}">
        <p14:creationId xmlns:p14="http://schemas.microsoft.com/office/powerpoint/2010/main" val="2199118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bg>
      <p:bgPr>
        <a:gradFill flip="none" rotWithShape="1">
          <a:gsLst>
            <a:gs pos="8000">
              <a:srgbClr val="FFFFFF"/>
            </a:gs>
            <a:gs pos="61000">
              <a:schemeClr val="accent2">
                <a:lumMod val="0"/>
                <a:lumOff val="100000"/>
              </a:schemeClr>
            </a:gs>
            <a:gs pos="77000">
              <a:schemeClr val="accent2">
                <a:lumMod val="0"/>
                <a:lumOff val="100000"/>
              </a:schemeClr>
            </a:gs>
            <a:gs pos="93000">
              <a:schemeClr val="accent2">
                <a:lumMod val="75829"/>
                <a:lumOff val="24171"/>
              </a:schemeClr>
            </a:gs>
          </a:gsLst>
          <a:lin ang="2700000" scaled="1"/>
          <a:tileRect/>
        </a:gradFill>
        <a:effectLst/>
      </p:bgPr>
    </p:bg>
    <p:spTree>
      <p:nvGrpSpPr>
        <p:cNvPr id="1" name="">
          <a:extLst>
            <a:ext uri="{FF2B5EF4-FFF2-40B4-BE49-F238E27FC236}">
              <a16:creationId xmlns:a16="http://schemas.microsoft.com/office/drawing/2014/main" id="{9876EA9F-EA20-4563-D85E-D1799697325B}"/>
            </a:ext>
          </a:extLst>
        </p:cNvPr>
        <p:cNvGrpSpPr/>
        <p:nvPr/>
      </p:nvGrpSpPr>
      <p:grpSpPr>
        <a:xfrm>
          <a:off x="0" y="0"/>
          <a:ext cx="0" cy="0"/>
          <a:chOff x="0" y="0"/>
          <a:chExt cx="0" cy="0"/>
        </a:xfrm>
      </p:grpSpPr>
      <p:pic>
        <p:nvPicPr>
          <p:cNvPr id="5" name="Picture 30" descr="VictoriaMetrics Logo PNG Vector (SVG) Free Download">
            <a:extLst>
              <a:ext uri="{FF2B5EF4-FFF2-40B4-BE49-F238E27FC236}">
                <a16:creationId xmlns:a16="http://schemas.microsoft.com/office/drawing/2014/main" id="{4D77C850-205D-9928-E50A-D716BC95BFA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058400" y="4221439"/>
            <a:ext cx="1890216" cy="189021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Prometheus Logo - PNG Logo Vector Brand Downloads (SVG, EPS)">
            <a:extLst>
              <a:ext uri="{FF2B5EF4-FFF2-40B4-BE49-F238E27FC236}">
                <a16:creationId xmlns:a16="http://schemas.microsoft.com/office/drawing/2014/main" id="{5E2383EB-BDCC-1458-FCF6-9566BA0173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34838" y="5499127"/>
            <a:ext cx="1423562" cy="1225057"/>
          </a:xfrm>
          <a:prstGeom prst="rect">
            <a:avLst/>
          </a:prstGeom>
          <a:noFill/>
          <a:extLst>
            <a:ext uri="{909E8E84-426E-40DD-AFC4-6F175D3DCCD1}">
              <a14:hiddenFill xmlns:a14="http://schemas.microsoft.com/office/drawing/2010/main">
                <a:solidFill>
                  <a:srgbClr val="FFFFFF"/>
                </a:solidFill>
              </a14:hiddenFill>
            </a:ext>
          </a:extLst>
        </p:spPr>
      </p:pic>
      <p:sp>
        <p:nvSpPr>
          <p:cNvPr id="9" name="Title 1">
            <a:extLst>
              <a:ext uri="{FF2B5EF4-FFF2-40B4-BE49-F238E27FC236}">
                <a16:creationId xmlns:a16="http://schemas.microsoft.com/office/drawing/2014/main" id="{1D071BAD-5355-2A8F-7BCD-E86A0EEE1A06}"/>
              </a:ext>
            </a:extLst>
          </p:cNvPr>
          <p:cNvSpPr>
            <a:spLocks noGrp="1"/>
          </p:cNvSpPr>
          <p:nvPr>
            <p:ph type="title"/>
          </p:nvPr>
        </p:nvSpPr>
        <p:spPr>
          <a:xfrm>
            <a:off x="838200" y="365125"/>
            <a:ext cx="10515600" cy="1325563"/>
          </a:xfrm>
        </p:spPr>
        <p:txBody>
          <a:bodyPr/>
          <a:lstStyle/>
          <a:p>
            <a:r>
              <a:rPr lang="en-BG" dirty="0"/>
              <a:t>Prometheus setup</a:t>
            </a:r>
          </a:p>
        </p:txBody>
      </p:sp>
      <p:sp>
        <p:nvSpPr>
          <p:cNvPr id="10" name="Content Placeholder 2">
            <a:extLst>
              <a:ext uri="{FF2B5EF4-FFF2-40B4-BE49-F238E27FC236}">
                <a16:creationId xmlns:a16="http://schemas.microsoft.com/office/drawing/2014/main" id="{DB579F5C-B496-BBC9-4D05-9EC5B141780A}"/>
              </a:ext>
            </a:extLst>
          </p:cNvPr>
          <p:cNvSpPr>
            <a:spLocks noGrp="1"/>
          </p:cNvSpPr>
          <p:nvPr>
            <p:ph idx="1"/>
          </p:nvPr>
        </p:nvSpPr>
        <p:spPr>
          <a:xfrm>
            <a:off x="838200" y="1825625"/>
            <a:ext cx="10515600" cy="4351338"/>
          </a:xfrm>
        </p:spPr>
        <p:txBody>
          <a:bodyPr/>
          <a:lstStyle/>
          <a:p>
            <a:r>
              <a:rPr lang="en-BG" dirty="0"/>
              <a:t>Retention time – 30 days (1 month);</a:t>
            </a:r>
          </a:p>
          <a:p>
            <a:r>
              <a:rPr lang="en-BG" dirty="0"/>
              <a:t>Active time series in HEAD ~ 4 milion;</a:t>
            </a:r>
          </a:p>
          <a:p>
            <a:r>
              <a:rPr lang="en-BG" dirty="0"/>
              <a:t>Targets (all) ~ 1000;</a:t>
            </a:r>
          </a:p>
          <a:p>
            <a:r>
              <a:rPr lang="en-BG" dirty="0"/>
              <a:t>Prometheus rules (recording and alerting) – 512 rules;</a:t>
            </a:r>
          </a:p>
          <a:p>
            <a:r>
              <a:rPr lang="en-BG" dirty="0"/>
              <a:t>Evaluation time – every minute.</a:t>
            </a:r>
          </a:p>
        </p:txBody>
      </p:sp>
    </p:spTree>
    <p:extLst>
      <p:ext uri="{BB962C8B-B14F-4D97-AF65-F5344CB8AC3E}">
        <p14:creationId xmlns:p14="http://schemas.microsoft.com/office/powerpoint/2010/main" val="2036354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bg>
      <p:bgPr>
        <a:gradFill flip="none" rotWithShape="1">
          <a:gsLst>
            <a:gs pos="8000">
              <a:srgbClr val="FFFFFF"/>
            </a:gs>
            <a:gs pos="61000">
              <a:schemeClr val="accent2">
                <a:lumMod val="0"/>
                <a:lumOff val="100000"/>
              </a:schemeClr>
            </a:gs>
            <a:gs pos="77000">
              <a:schemeClr val="accent2">
                <a:lumMod val="0"/>
                <a:lumOff val="100000"/>
              </a:schemeClr>
            </a:gs>
            <a:gs pos="93000">
              <a:schemeClr val="accent2">
                <a:lumMod val="75829"/>
                <a:lumOff val="24171"/>
              </a:schemeClr>
            </a:gs>
          </a:gsLst>
          <a:lin ang="2700000" scaled="1"/>
          <a:tileRect/>
        </a:gradFill>
        <a:effectLst/>
      </p:bgPr>
    </p:bg>
    <p:spTree>
      <p:nvGrpSpPr>
        <p:cNvPr id="1" name="">
          <a:extLst>
            <a:ext uri="{FF2B5EF4-FFF2-40B4-BE49-F238E27FC236}">
              <a16:creationId xmlns:a16="http://schemas.microsoft.com/office/drawing/2014/main" id="{215A5C26-1433-C2AD-FB9F-9323C8410EB3}"/>
            </a:ext>
          </a:extLst>
        </p:cNvPr>
        <p:cNvGrpSpPr/>
        <p:nvPr/>
      </p:nvGrpSpPr>
      <p:grpSpPr>
        <a:xfrm>
          <a:off x="0" y="0"/>
          <a:ext cx="0" cy="0"/>
          <a:chOff x="0" y="0"/>
          <a:chExt cx="0" cy="0"/>
        </a:xfrm>
      </p:grpSpPr>
      <p:pic>
        <p:nvPicPr>
          <p:cNvPr id="5" name="Picture 30" descr="VictoriaMetrics Logo PNG Vector (SVG) Free Download">
            <a:extLst>
              <a:ext uri="{FF2B5EF4-FFF2-40B4-BE49-F238E27FC236}">
                <a16:creationId xmlns:a16="http://schemas.microsoft.com/office/drawing/2014/main" id="{6670DFBA-013F-444A-AE84-A1B12C3FF1F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058400" y="4221439"/>
            <a:ext cx="1890216" cy="189021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Prometheus Logo - PNG Logo Vector Brand Downloads (SVG, EPS)">
            <a:extLst>
              <a:ext uri="{FF2B5EF4-FFF2-40B4-BE49-F238E27FC236}">
                <a16:creationId xmlns:a16="http://schemas.microsoft.com/office/drawing/2014/main" id="{F827C6D8-7ECB-4967-8DFC-016732342F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34838" y="5499127"/>
            <a:ext cx="1423562" cy="1225057"/>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a:extLst>
              <a:ext uri="{FF2B5EF4-FFF2-40B4-BE49-F238E27FC236}">
                <a16:creationId xmlns:a16="http://schemas.microsoft.com/office/drawing/2014/main" id="{27F148B5-D8CE-2248-821B-04AA7BC531A9}"/>
              </a:ext>
            </a:extLst>
          </p:cNvPr>
          <p:cNvSpPr>
            <a:spLocks noGrp="1"/>
          </p:cNvSpPr>
          <p:nvPr>
            <p:ph type="title"/>
          </p:nvPr>
        </p:nvSpPr>
        <p:spPr>
          <a:xfrm>
            <a:off x="838200" y="365125"/>
            <a:ext cx="10515600" cy="1325563"/>
          </a:xfrm>
        </p:spPr>
        <p:txBody>
          <a:bodyPr/>
          <a:lstStyle/>
          <a:p>
            <a:r>
              <a:rPr lang="en-BG" dirty="0"/>
              <a:t>Prometheus resource usage</a:t>
            </a:r>
          </a:p>
        </p:txBody>
      </p:sp>
      <p:sp>
        <p:nvSpPr>
          <p:cNvPr id="8" name="Content Placeholder 2">
            <a:extLst>
              <a:ext uri="{FF2B5EF4-FFF2-40B4-BE49-F238E27FC236}">
                <a16:creationId xmlns:a16="http://schemas.microsoft.com/office/drawing/2014/main" id="{BE8F9EEC-729F-5C7E-3803-35A917FC1FEF}"/>
              </a:ext>
            </a:extLst>
          </p:cNvPr>
          <p:cNvSpPr>
            <a:spLocks noGrp="1"/>
          </p:cNvSpPr>
          <p:nvPr>
            <p:ph idx="1"/>
          </p:nvPr>
        </p:nvSpPr>
        <p:spPr>
          <a:xfrm>
            <a:off x="838200" y="1825625"/>
            <a:ext cx="10515600" cy="4351338"/>
          </a:xfrm>
        </p:spPr>
        <p:txBody>
          <a:bodyPr>
            <a:normAutofit fontScale="70000" lnSpcReduction="20000"/>
          </a:bodyPr>
          <a:lstStyle/>
          <a:p>
            <a:pPr marL="0" indent="0">
              <a:buNone/>
            </a:pPr>
            <a:r>
              <a:rPr lang="en-GB" dirty="0"/>
              <a:t>Average memory usage for the last 72 hours ~ </a:t>
            </a:r>
            <a:r>
              <a:rPr lang="en-GB" b="1" dirty="0"/>
              <a:t>35GB</a:t>
            </a:r>
          </a:p>
          <a:p>
            <a:pPr marL="0" indent="0">
              <a:buNone/>
            </a:pPr>
            <a:endParaRPr lang="en-GB" dirty="0"/>
          </a:p>
          <a:p>
            <a:pPr marL="0" indent="0">
              <a:buNone/>
            </a:pPr>
            <a:r>
              <a:rPr lang="en-GB" sz="2400" dirty="0" err="1"/>
              <a:t>avg_over_time</a:t>
            </a:r>
            <a:r>
              <a:rPr lang="en-GB" sz="2400" dirty="0"/>
              <a:t>(</a:t>
            </a:r>
            <a:r>
              <a:rPr lang="en-GB" sz="2400" dirty="0" err="1"/>
              <a:t>process_resident_memory_bytes</a:t>
            </a:r>
            <a:r>
              <a:rPr lang="en-GB" sz="2400" dirty="0"/>
              <a:t>{job="</a:t>
            </a:r>
            <a:r>
              <a:rPr lang="en-GB" sz="2400" dirty="0" err="1"/>
              <a:t>prometheus</a:t>
            </a:r>
            <a:r>
              <a:rPr lang="en-GB" sz="2400" dirty="0"/>
              <a:t>"}[72d]) / 1024 ^ 3</a:t>
            </a:r>
          </a:p>
          <a:p>
            <a:pPr marL="0" indent="0">
              <a:buNone/>
            </a:pPr>
            <a:endParaRPr lang="en-BG" dirty="0"/>
          </a:p>
          <a:p>
            <a:pPr marL="0" indent="0">
              <a:buNone/>
            </a:pPr>
            <a:r>
              <a:rPr lang="en-GB" dirty="0"/>
              <a:t>Average CPU usage for the last 72 hours ~ </a:t>
            </a:r>
            <a:r>
              <a:rPr lang="en-GB" b="1" dirty="0"/>
              <a:t>7.2 cores</a:t>
            </a:r>
          </a:p>
          <a:p>
            <a:pPr marL="0" indent="0">
              <a:buNone/>
            </a:pPr>
            <a:endParaRPr lang="en-GB" b="1" dirty="0"/>
          </a:p>
          <a:p>
            <a:pPr marL="0" indent="0">
              <a:buNone/>
            </a:pPr>
            <a:r>
              <a:rPr lang="en-GB" sz="2400" dirty="0" err="1"/>
              <a:t>avg_over_time</a:t>
            </a:r>
            <a:r>
              <a:rPr lang="en-GB" sz="2400" dirty="0"/>
              <a:t>(rate(</a:t>
            </a:r>
            <a:r>
              <a:rPr lang="en-GB" sz="2400" dirty="0" err="1"/>
              <a:t>process_cpu_seconds_total</a:t>
            </a:r>
            <a:r>
              <a:rPr lang="en-GB" sz="2400" dirty="0"/>
              <a:t>{job="</a:t>
            </a:r>
            <a:r>
              <a:rPr lang="en-GB" sz="2400" dirty="0" err="1"/>
              <a:t>prometheus</a:t>
            </a:r>
            <a:r>
              <a:rPr lang="en-GB" sz="2400" dirty="0"/>
              <a:t>"}[5m])[72d:5m])</a:t>
            </a:r>
          </a:p>
          <a:p>
            <a:pPr marL="0" indent="0">
              <a:buNone/>
            </a:pPr>
            <a:endParaRPr lang="en-BG" dirty="0"/>
          </a:p>
          <a:p>
            <a:pPr marL="0" indent="0">
              <a:buNone/>
            </a:pPr>
            <a:r>
              <a:rPr lang="en-GB" dirty="0"/>
              <a:t>Maximum CPU cores for the last 72 hours ~ </a:t>
            </a:r>
            <a:r>
              <a:rPr lang="en-GB" b="1" dirty="0"/>
              <a:t>10 cores</a:t>
            </a:r>
          </a:p>
          <a:p>
            <a:pPr marL="0" indent="0">
              <a:buNone/>
            </a:pPr>
            <a:endParaRPr lang="en-GB" b="1" dirty="0"/>
          </a:p>
          <a:p>
            <a:pPr marL="0" indent="0">
              <a:buNone/>
            </a:pPr>
            <a:r>
              <a:rPr lang="en-GB" sz="2600" dirty="0" err="1"/>
              <a:t>max_over_time</a:t>
            </a:r>
            <a:r>
              <a:rPr lang="en-GB" sz="2600" dirty="0"/>
              <a:t>(rate(</a:t>
            </a:r>
            <a:r>
              <a:rPr lang="en-GB" sz="2600" dirty="0" err="1"/>
              <a:t>process_cpu_seconds_total</a:t>
            </a:r>
            <a:r>
              <a:rPr lang="en-GB" sz="2600" dirty="0"/>
              <a:t>{job=”</a:t>
            </a:r>
            <a:r>
              <a:rPr lang="en-GB" sz="2600" dirty="0" err="1"/>
              <a:t>prometheus</a:t>
            </a:r>
            <a:r>
              <a:rPr lang="en-GB" sz="2600" dirty="0"/>
              <a:t>"}[5m])[72d:5m])</a:t>
            </a:r>
          </a:p>
          <a:p>
            <a:pPr marL="0" indent="0">
              <a:buNone/>
            </a:pPr>
            <a:endParaRPr lang="en-GB" sz="2600" dirty="0"/>
          </a:p>
          <a:p>
            <a:pPr marL="0" indent="0">
              <a:buNone/>
            </a:pPr>
            <a:r>
              <a:rPr lang="en-GB" sz="2600" dirty="0"/>
              <a:t>Used disk size with data retention of 30 days - </a:t>
            </a:r>
            <a:r>
              <a:rPr lang="en-GB" sz="2600" b="1" dirty="0"/>
              <a:t>450GB</a:t>
            </a:r>
            <a:endParaRPr lang="en-GB" sz="2600" dirty="0"/>
          </a:p>
          <a:p>
            <a:pPr marL="0" indent="0">
              <a:buNone/>
            </a:pPr>
            <a:endParaRPr lang="en-GB" b="1" dirty="0"/>
          </a:p>
          <a:p>
            <a:pPr marL="0" indent="0">
              <a:buNone/>
            </a:pPr>
            <a:endParaRPr lang="en-BG" dirty="0"/>
          </a:p>
        </p:txBody>
      </p:sp>
    </p:spTree>
    <p:extLst>
      <p:ext uri="{BB962C8B-B14F-4D97-AF65-F5344CB8AC3E}">
        <p14:creationId xmlns:p14="http://schemas.microsoft.com/office/powerpoint/2010/main" val="457852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xEl>
                                              <p:pRg st="10" end="1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8">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bg>
      <p:bgPr>
        <a:gradFill flip="none" rotWithShape="1">
          <a:gsLst>
            <a:gs pos="8000">
              <a:srgbClr val="FFFFFF"/>
            </a:gs>
            <a:gs pos="61000">
              <a:schemeClr val="accent2">
                <a:lumMod val="0"/>
                <a:lumOff val="100000"/>
              </a:schemeClr>
            </a:gs>
            <a:gs pos="77000">
              <a:schemeClr val="accent2">
                <a:lumMod val="0"/>
                <a:lumOff val="100000"/>
              </a:schemeClr>
            </a:gs>
            <a:gs pos="93000">
              <a:schemeClr val="accent2">
                <a:lumMod val="75829"/>
                <a:lumOff val="24171"/>
              </a:schemeClr>
            </a:gs>
          </a:gsLst>
          <a:lin ang="2700000" scaled="1"/>
          <a:tileRect/>
        </a:gradFill>
        <a:effectLst/>
      </p:bgPr>
    </p:bg>
    <p:spTree>
      <p:nvGrpSpPr>
        <p:cNvPr id="1" name="">
          <a:extLst>
            <a:ext uri="{FF2B5EF4-FFF2-40B4-BE49-F238E27FC236}">
              <a16:creationId xmlns:a16="http://schemas.microsoft.com/office/drawing/2014/main" id="{9AF43EFC-B8AE-03F0-AF86-0FC24C408143}"/>
            </a:ext>
          </a:extLst>
        </p:cNvPr>
        <p:cNvGrpSpPr/>
        <p:nvPr/>
      </p:nvGrpSpPr>
      <p:grpSpPr>
        <a:xfrm>
          <a:off x="0" y="0"/>
          <a:ext cx="0" cy="0"/>
          <a:chOff x="0" y="0"/>
          <a:chExt cx="0" cy="0"/>
        </a:xfrm>
      </p:grpSpPr>
      <p:pic>
        <p:nvPicPr>
          <p:cNvPr id="5" name="Picture 30" descr="VictoriaMetrics Logo PNG Vector (SVG) Free Download">
            <a:extLst>
              <a:ext uri="{FF2B5EF4-FFF2-40B4-BE49-F238E27FC236}">
                <a16:creationId xmlns:a16="http://schemas.microsoft.com/office/drawing/2014/main" id="{FABD4036-EF8B-92C5-803B-1B82937BA1F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058400" y="4221439"/>
            <a:ext cx="1890216" cy="189021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Prometheus Logo - PNG Logo Vector Brand Downloads (SVG, EPS)">
            <a:extLst>
              <a:ext uri="{FF2B5EF4-FFF2-40B4-BE49-F238E27FC236}">
                <a16:creationId xmlns:a16="http://schemas.microsoft.com/office/drawing/2014/main" id="{E7DE8D48-7D63-74C2-4817-87496A7763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34838" y="5499127"/>
            <a:ext cx="1423562" cy="1225057"/>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a:extLst>
              <a:ext uri="{FF2B5EF4-FFF2-40B4-BE49-F238E27FC236}">
                <a16:creationId xmlns:a16="http://schemas.microsoft.com/office/drawing/2014/main" id="{B1072603-CF51-2246-CEAF-AADDE97D5BEC}"/>
              </a:ext>
            </a:extLst>
          </p:cNvPr>
          <p:cNvSpPr>
            <a:spLocks noGrp="1"/>
          </p:cNvSpPr>
          <p:nvPr>
            <p:ph type="title"/>
          </p:nvPr>
        </p:nvSpPr>
        <p:spPr>
          <a:xfrm>
            <a:off x="838200" y="365125"/>
            <a:ext cx="10515600" cy="1325563"/>
          </a:xfrm>
        </p:spPr>
        <p:txBody>
          <a:bodyPr/>
          <a:lstStyle/>
          <a:p>
            <a:r>
              <a:rPr lang="en-BG" dirty="0"/>
              <a:t>VictoriaMetrics resource usage</a:t>
            </a:r>
          </a:p>
        </p:txBody>
      </p:sp>
      <p:sp>
        <p:nvSpPr>
          <p:cNvPr id="8" name="Content Placeholder 2">
            <a:extLst>
              <a:ext uri="{FF2B5EF4-FFF2-40B4-BE49-F238E27FC236}">
                <a16:creationId xmlns:a16="http://schemas.microsoft.com/office/drawing/2014/main" id="{40244129-C53B-4391-9FAE-50BEB501D73B}"/>
              </a:ext>
            </a:extLst>
          </p:cNvPr>
          <p:cNvSpPr>
            <a:spLocks noGrp="1"/>
          </p:cNvSpPr>
          <p:nvPr>
            <p:ph idx="1"/>
          </p:nvPr>
        </p:nvSpPr>
        <p:spPr>
          <a:xfrm>
            <a:off x="838200" y="1825625"/>
            <a:ext cx="10515600" cy="4351338"/>
          </a:xfrm>
        </p:spPr>
        <p:txBody>
          <a:bodyPr>
            <a:normAutofit fontScale="62500" lnSpcReduction="20000"/>
          </a:bodyPr>
          <a:lstStyle/>
          <a:p>
            <a:pPr marL="0" indent="0">
              <a:buNone/>
            </a:pPr>
            <a:r>
              <a:rPr lang="en-GB" dirty="0"/>
              <a:t>Average memory usage for the last 72 hours ~ </a:t>
            </a:r>
            <a:r>
              <a:rPr lang="en-GB" b="1" dirty="0"/>
              <a:t>14GB</a:t>
            </a:r>
          </a:p>
          <a:p>
            <a:pPr marL="0" indent="0">
              <a:buNone/>
            </a:pPr>
            <a:endParaRPr lang="en-GB" dirty="0"/>
          </a:p>
          <a:p>
            <a:pPr marL="0" indent="0">
              <a:buNone/>
            </a:pPr>
            <a:r>
              <a:rPr lang="en-GB" sz="2800" dirty="0" err="1"/>
              <a:t>avg_over_time</a:t>
            </a:r>
            <a:r>
              <a:rPr lang="en-GB" sz="2800" dirty="0"/>
              <a:t>(</a:t>
            </a:r>
            <a:r>
              <a:rPr lang="en-GB" sz="2800" dirty="0" err="1"/>
              <a:t>process_resident_memory_bytes</a:t>
            </a:r>
            <a:r>
              <a:rPr lang="en-GB" sz="2800" dirty="0"/>
              <a:t>{job=”</a:t>
            </a:r>
            <a:r>
              <a:rPr lang="en-GB" sz="2800" dirty="0" err="1"/>
              <a:t>victoriametrics-poc</a:t>
            </a:r>
            <a:r>
              <a:rPr lang="en-GB" sz="2800" dirty="0"/>
              <a:t>"}[72d]) / 1024 ^ 3</a:t>
            </a:r>
          </a:p>
          <a:p>
            <a:pPr marL="0" indent="0">
              <a:buNone/>
            </a:pPr>
            <a:endParaRPr lang="en-BG" dirty="0"/>
          </a:p>
          <a:p>
            <a:pPr marL="0" indent="0">
              <a:buNone/>
            </a:pPr>
            <a:r>
              <a:rPr lang="en-GB" dirty="0"/>
              <a:t>Average CPU usage for the last 72 hours ~ </a:t>
            </a:r>
            <a:r>
              <a:rPr lang="en-GB" b="1" dirty="0"/>
              <a:t>&lt; 2 cores</a:t>
            </a:r>
          </a:p>
          <a:p>
            <a:pPr marL="0" indent="0">
              <a:buNone/>
            </a:pPr>
            <a:endParaRPr lang="en-GB" b="1" dirty="0"/>
          </a:p>
          <a:p>
            <a:pPr marL="0" indent="0">
              <a:buNone/>
            </a:pPr>
            <a:r>
              <a:rPr lang="en-GB" sz="2800" dirty="0" err="1"/>
              <a:t>avg_over_time</a:t>
            </a:r>
            <a:r>
              <a:rPr lang="en-GB" sz="2800" dirty="0"/>
              <a:t>(rate(</a:t>
            </a:r>
            <a:r>
              <a:rPr lang="en-GB" sz="2800" dirty="0" err="1"/>
              <a:t>process_cpu_seconds_total</a:t>
            </a:r>
            <a:r>
              <a:rPr lang="en-GB" sz="2800" dirty="0"/>
              <a:t>{job="</a:t>
            </a:r>
            <a:r>
              <a:rPr lang="en-GB" sz="2800" dirty="0" err="1"/>
              <a:t>prometheus</a:t>
            </a:r>
            <a:r>
              <a:rPr lang="en-GB" sz="2800" dirty="0"/>
              <a:t>"}[5m])[72d:5m])</a:t>
            </a:r>
          </a:p>
          <a:p>
            <a:pPr marL="0" indent="0">
              <a:buNone/>
            </a:pPr>
            <a:endParaRPr lang="en-BG" dirty="0"/>
          </a:p>
          <a:p>
            <a:pPr marL="0" indent="0">
              <a:buNone/>
            </a:pPr>
            <a:r>
              <a:rPr lang="en-GB" dirty="0"/>
              <a:t>Maximum CPU cores for the last 72 hours ~ </a:t>
            </a:r>
            <a:r>
              <a:rPr lang="en-GB" b="1" dirty="0"/>
              <a:t>10 cores</a:t>
            </a:r>
          </a:p>
          <a:p>
            <a:pPr marL="0" indent="0">
              <a:buNone/>
            </a:pPr>
            <a:endParaRPr lang="en-GB" b="1" dirty="0"/>
          </a:p>
          <a:p>
            <a:pPr marL="0" indent="0">
              <a:buNone/>
            </a:pPr>
            <a:r>
              <a:rPr lang="en-GB" sz="3200" dirty="0" err="1"/>
              <a:t>max_over_time</a:t>
            </a:r>
            <a:r>
              <a:rPr lang="en-GB" sz="3200" dirty="0"/>
              <a:t>(rate(</a:t>
            </a:r>
            <a:r>
              <a:rPr lang="en-GB" sz="3200" dirty="0" err="1"/>
              <a:t>process_cpu_seconds_total</a:t>
            </a:r>
            <a:r>
              <a:rPr lang="en-GB" sz="3200" dirty="0"/>
              <a:t>{job=”</a:t>
            </a:r>
            <a:r>
              <a:rPr lang="en-GB" sz="3200" dirty="0" err="1"/>
              <a:t>prometheus</a:t>
            </a:r>
            <a:r>
              <a:rPr lang="en-GB" sz="3200" dirty="0"/>
              <a:t>"}[5m])[72d:5m])</a:t>
            </a:r>
          </a:p>
          <a:p>
            <a:pPr marL="0" indent="0">
              <a:buNone/>
            </a:pPr>
            <a:endParaRPr lang="en-GB" sz="3200" dirty="0"/>
          </a:p>
          <a:p>
            <a:pPr marL="0" indent="0">
              <a:buNone/>
            </a:pPr>
            <a:r>
              <a:rPr lang="en-GB" sz="3200" dirty="0"/>
              <a:t>Used disk size with data retention of 30 days - </a:t>
            </a:r>
            <a:r>
              <a:rPr lang="en-GB" sz="3200" b="1" dirty="0"/>
              <a:t>285GB</a:t>
            </a:r>
            <a:endParaRPr lang="en-GB" sz="3200" dirty="0"/>
          </a:p>
        </p:txBody>
      </p:sp>
    </p:spTree>
    <p:extLst>
      <p:ext uri="{BB962C8B-B14F-4D97-AF65-F5344CB8AC3E}">
        <p14:creationId xmlns:p14="http://schemas.microsoft.com/office/powerpoint/2010/main" val="331303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xEl>
                                              <p:pRg st="10" end="1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8">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gradFill flip="none" rotWithShape="1">
          <a:gsLst>
            <a:gs pos="8000">
              <a:srgbClr val="FFFFFF"/>
            </a:gs>
            <a:gs pos="61000">
              <a:schemeClr val="accent2">
                <a:lumMod val="0"/>
                <a:lumOff val="100000"/>
              </a:schemeClr>
            </a:gs>
            <a:gs pos="77000">
              <a:schemeClr val="accent2">
                <a:lumMod val="0"/>
                <a:lumOff val="100000"/>
              </a:schemeClr>
            </a:gs>
            <a:gs pos="93000">
              <a:schemeClr val="accent2">
                <a:lumMod val="75829"/>
                <a:lumOff val="24171"/>
              </a:schemeClr>
            </a:gs>
          </a:gsLst>
          <a:lin ang="2700000" scaled="1"/>
          <a:tileRect/>
        </a:gradFill>
        <a:effectLst/>
      </p:bgPr>
    </p:bg>
    <p:spTree>
      <p:nvGrpSpPr>
        <p:cNvPr id="1" name="">
          <a:extLst>
            <a:ext uri="{FF2B5EF4-FFF2-40B4-BE49-F238E27FC236}">
              <a16:creationId xmlns:a16="http://schemas.microsoft.com/office/drawing/2014/main" id="{34733C3E-91AA-80B0-DE87-BD1C22F0121E}"/>
            </a:ext>
          </a:extLst>
        </p:cNvPr>
        <p:cNvGrpSpPr/>
        <p:nvPr/>
      </p:nvGrpSpPr>
      <p:grpSpPr>
        <a:xfrm>
          <a:off x="0" y="0"/>
          <a:ext cx="0" cy="0"/>
          <a:chOff x="0" y="0"/>
          <a:chExt cx="0" cy="0"/>
        </a:xfrm>
      </p:grpSpPr>
      <p:pic>
        <p:nvPicPr>
          <p:cNvPr id="5" name="Picture 30" descr="VictoriaMetrics Logo PNG Vector (SVG) Free Download">
            <a:extLst>
              <a:ext uri="{FF2B5EF4-FFF2-40B4-BE49-F238E27FC236}">
                <a16:creationId xmlns:a16="http://schemas.microsoft.com/office/drawing/2014/main" id="{8DCCE67A-2DF5-CA44-3698-507679431CB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058400" y="4221439"/>
            <a:ext cx="1890216" cy="189021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Prometheus Logo - PNG Logo Vector Brand Downloads (SVG, EPS)">
            <a:extLst>
              <a:ext uri="{FF2B5EF4-FFF2-40B4-BE49-F238E27FC236}">
                <a16:creationId xmlns:a16="http://schemas.microsoft.com/office/drawing/2014/main" id="{BBE284F7-575E-A8C0-31DE-92BC4D3F8D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34838" y="5499127"/>
            <a:ext cx="1423562" cy="1225057"/>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a:extLst>
              <a:ext uri="{FF2B5EF4-FFF2-40B4-BE49-F238E27FC236}">
                <a16:creationId xmlns:a16="http://schemas.microsoft.com/office/drawing/2014/main" id="{7C405EC2-7777-FA36-DC9B-28D10B2395B4}"/>
              </a:ext>
            </a:extLst>
          </p:cNvPr>
          <p:cNvSpPr>
            <a:spLocks noGrp="1"/>
          </p:cNvSpPr>
          <p:nvPr>
            <p:ph type="title"/>
          </p:nvPr>
        </p:nvSpPr>
        <p:spPr>
          <a:xfrm>
            <a:off x="838200" y="365125"/>
            <a:ext cx="10515600" cy="1325563"/>
          </a:xfrm>
        </p:spPr>
        <p:txBody>
          <a:bodyPr/>
          <a:lstStyle/>
          <a:p>
            <a:r>
              <a:rPr lang="en-BG" dirty="0"/>
              <a:t>Resource benchmark</a:t>
            </a:r>
          </a:p>
        </p:txBody>
      </p:sp>
      <p:graphicFrame>
        <p:nvGraphicFramePr>
          <p:cNvPr id="9" name="Content Placeholder 3">
            <a:extLst>
              <a:ext uri="{FF2B5EF4-FFF2-40B4-BE49-F238E27FC236}">
                <a16:creationId xmlns:a16="http://schemas.microsoft.com/office/drawing/2014/main" id="{9A40A1CB-498A-732F-30A0-871124EB5350}"/>
              </a:ext>
            </a:extLst>
          </p:cNvPr>
          <p:cNvGraphicFramePr>
            <a:graphicFrameLocks noGrp="1"/>
          </p:cNvGraphicFramePr>
          <p:nvPr>
            <p:ph idx="1"/>
            <p:extLst>
              <p:ext uri="{D42A27DB-BD31-4B8C-83A1-F6EECF244321}">
                <p14:modId xmlns:p14="http://schemas.microsoft.com/office/powerpoint/2010/main" val="3637134923"/>
              </p:ext>
            </p:extLst>
          </p:nvPr>
        </p:nvGraphicFramePr>
        <p:xfrm>
          <a:off x="838200" y="1825625"/>
          <a:ext cx="10515596" cy="1483360"/>
        </p:xfrm>
        <a:graphic>
          <a:graphicData uri="http://schemas.openxmlformats.org/drawingml/2006/table">
            <a:tbl>
              <a:tblPr firstRow="1" bandRow="1">
                <a:tableStyleId>{21E4AEA4-8DFA-4A89-87EB-49C32662AFE0}</a:tableStyleId>
              </a:tblPr>
              <a:tblGrid>
                <a:gridCol w="2628899">
                  <a:extLst>
                    <a:ext uri="{9D8B030D-6E8A-4147-A177-3AD203B41FA5}">
                      <a16:colId xmlns:a16="http://schemas.microsoft.com/office/drawing/2014/main" val="2516004505"/>
                    </a:ext>
                  </a:extLst>
                </a:gridCol>
                <a:gridCol w="2628899">
                  <a:extLst>
                    <a:ext uri="{9D8B030D-6E8A-4147-A177-3AD203B41FA5}">
                      <a16:colId xmlns:a16="http://schemas.microsoft.com/office/drawing/2014/main" val="1328589013"/>
                    </a:ext>
                  </a:extLst>
                </a:gridCol>
                <a:gridCol w="2628899">
                  <a:extLst>
                    <a:ext uri="{9D8B030D-6E8A-4147-A177-3AD203B41FA5}">
                      <a16:colId xmlns:a16="http://schemas.microsoft.com/office/drawing/2014/main" val="720324631"/>
                    </a:ext>
                  </a:extLst>
                </a:gridCol>
                <a:gridCol w="2628899">
                  <a:extLst>
                    <a:ext uri="{9D8B030D-6E8A-4147-A177-3AD203B41FA5}">
                      <a16:colId xmlns:a16="http://schemas.microsoft.com/office/drawing/2014/main" val="3197984847"/>
                    </a:ext>
                  </a:extLst>
                </a:gridCol>
              </a:tblGrid>
              <a:tr h="370840">
                <a:tc>
                  <a:txBody>
                    <a:bodyPr/>
                    <a:lstStyle/>
                    <a:p>
                      <a:pPr algn="ctr"/>
                      <a:endParaRPr lang="en-BG" dirty="0"/>
                    </a:p>
                  </a:txBody>
                  <a:tcPr/>
                </a:tc>
                <a:tc>
                  <a:txBody>
                    <a:bodyPr/>
                    <a:lstStyle/>
                    <a:p>
                      <a:pPr algn="ctr"/>
                      <a:r>
                        <a:rPr lang="en-BG" dirty="0"/>
                        <a:t>Prometheus</a:t>
                      </a:r>
                    </a:p>
                  </a:txBody>
                  <a:tcPr/>
                </a:tc>
                <a:tc>
                  <a:txBody>
                    <a:bodyPr/>
                    <a:lstStyle/>
                    <a:p>
                      <a:pPr algn="ctr"/>
                      <a:r>
                        <a:rPr lang="en-BG" dirty="0"/>
                        <a:t>VictoriaMetrics</a:t>
                      </a:r>
                    </a:p>
                  </a:txBody>
                  <a:tcPr/>
                </a:tc>
                <a:tc>
                  <a:txBody>
                    <a:bodyPr/>
                    <a:lstStyle/>
                    <a:p>
                      <a:pPr algn="ctr"/>
                      <a:r>
                        <a:rPr lang="en-BG" dirty="0"/>
                        <a:t>Ratio</a:t>
                      </a:r>
                    </a:p>
                  </a:txBody>
                  <a:tcPr/>
                </a:tc>
                <a:extLst>
                  <a:ext uri="{0D108BD9-81ED-4DB2-BD59-A6C34878D82A}">
                    <a16:rowId xmlns:a16="http://schemas.microsoft.com/office/drawing/2014/main" val="1266710095"/>
                  </a:ext>
                </a:extLst>
              </a:tr>
              <a:tr h="370840">
                <a:tc>
                  <a:txBody>
                    <a:bodyPr/>
                    <a:lstStyle/>
                    <a:p>
                      <a:r>
                        <a:rPr lang="en-BG" dirty="0"/>
                        <a:t>Memory</a:t>
                      </a:r>
                    </a:p>
                  </a:txBody>
                  <a:tcPr/>
                </a:tc>
                <a:tc>
                  <a:txBody>
                    <a:bodyPr/>
                    <a:lstStyle/>
                    <a:p>
                      <a:r>
                        <a:rPr lang="en-BG" dirty="0"/>
                        <a:t>35 (GB)</a:t>
                      </a:r>
                    </a:p>
                  </a:txBody>
                  <a:tcPr/>
                </a:tc>
                <a:tc>
                  <a:txBody>
                    <a:bodyPr/>
                    <a:lstStyle/>
                    <a:p>
                      <a:r>
                        <a:rPr lang="en-BG" dirty="0"/>
                        <a:t>14 (GB)</a:t>
                      </a:r>
                    </a:p>
                  </a:txBody>
                  <a:tcPr/>
                </a:tc>
                <a:tc>
                  <a:txBody>
                    <a:bodyPr/>
                    <a:lstStyle/>
                    <a:p>
                      <a:r>
                        <a:rPr lang="en-BG" dirty="0"/>
                        <a:t>60% ↓ less memory</a:t>
                      </a:r>
                    </a:p>
                  </a:txBody>
                  <a:tcPr/>
                </a:tc>
                <a:extLst>
                  <a:ext uri="{0D108BD9-81ED-4DB2-BD59-A6C34878D82A}">
                    <a16:rowId xmlns:a16="http://schemas.microsoft.com/office/drawing/2014/main" val="759954578"/>
                  </a:ext>
                </a:extLst>
              </a:tr>
              <a:tr h="370840">
                <a:tc>
                  <a:txBody>
                    <a:bodyPr/>
                    <a:lstStyle/>
                    <a:p>
                      <a:r>
                        <a:rPr lang="en-BG" dirty="0"/>
                        <a:t>CPU</a:t>
                      </a:r>
                    </a:p>
                  </a:txBody>
                  <a:tcPr/>
                </a:tc>
                <a:tc>
                  <a:txBody>
                    <a:bodyPr/>
                    <a:lstStyle/>
                    <a:p>
                      <a:r>
                        <a:rPr lang="en-BG" dirty="0"/>
                        <a:t>7.2 (CPU cores)</a:t>
                      </a:r>
                    </a:p>
                  </a:txBody>
                  <a:tcPr/>
                </a:tc>
                <a:tc>
                  <a:txBody>
                    <a:bodyPr/>
                    <a:lstStyle/>
                    <a:p>
                      <a:r>
                        <a:rPr lang="en-BG" dirty="0"/>
                        <a:t>2 (CPU cores)</a:t>
                      </a:r>
                    </a:p>
                  </a:txBody>
                  <a:tcPr/>
                </a:tc>
                <a:tc>
                  <a:txBody>
                    <a:bodyPr/>
                    <a:lstStyle/>
                    <a:p>
                      <a:r>
                        <a:rPr lang="en-BG" dirty="0"/>
                        <a:t>~ 72% ↓ less cpu cores</a:t>
                      </a:r>
                    </a:p>
                  </a:txBody>
                  <a:tcPr/>
                </a:tc>
                <a:extLst>
                  <a:ext uri="{0D108BD9-81ED-4DB2-BD59-A6C34878D82A}">
                    <a16:rowId xmlns:a16="http://schemas.microsoft.com/office/drawing/2014/main" val="3480071993"/>
                  </a:ext>
                </a:extLst>
              </a:tr>
              <a:tr h="370840">
                <a:tc>
                  <a:txBody>
                    <a:bodyPr/>
                    <a:lstStyle/>
                    <a:p>
                      <a:r>
                        <a:rPr lang="en-BG" dirty="0"/>
                        <a:t>Disk space</a:t>
                      </a:r>
                    </a:p>
                  </a:txBody>
                  <a:tcPr/>
                </a:tc>
                <a:tc>
                  <a:txBody>
                    <a:bodyPr/>
                    <a:lstStyle/>
                    <a:p>
                      <a:r>
                        <a:rPr lang="en-BG" dirty="0"/>
                        <a:t>450 (GB)</a:t>
                      </a:r>
                    </a:p>
                  </a:txBody>
                  <a:tcPr/>
                </a:tc>
                <a:tc>
                  <a:txBody>
                    <a:bodyPr/>
                    <a:lstStyle/>
                    <a:p>
                      <a:r>
                        <a:rPr lang="en-BG" dirty="0"/>
                        <a:t>285 (GB)</a:t>
                      </a:r>
                    </a:p>
                  </a:txBody>
                  <a:tcPr/>
                </a:tc>
                <a:tc>
                  <a:txBody>
                    <a:bodyPr/>
                    <a:lstStyle/>
                    <a:p>
                      <a:r>
                        <a:rPr lang="en-BG" dirty="0"/>
                        <a:t>~ 37% ↓ less disk space</a:t>
                      </a:r>
                    </a:p>
                  </a:txBody>
                  <a:tcPr/>
                </a:tc>
                <a:extLst>
                  <a:ext uri="{0D108BD9-81ED-4DB2-BD59-A6C34878D82A}">
                    <a16:rowId xmlns:a16="http://schemas.microsoft.com/office/drawing/2014/main" val="2139486489"/>
                  </a:ext>
                </a:extLst>
              </a:tr>
            </a:tbl>
          </a:graphicData>
        </a:graphic>
      </p:graphicFrame>
    </p:spTree>
    <p:extLst>
      <p:ext uri="{BB962C8B-B14F-4D97-AF65-F5344CB8AC3E}">
        <p14:creationId xmlns:p14="http://schemas.microsoft.com/office/powerpoint/2010/main" val="268775287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gradFill flip="none" rotWithShape="1">
          <a:gsLst>
            <a:gs pos="8000">
              <a:srgbClr val="FFFFFF"/>
            </a:gs>
            <a:gs pos="61000">
              <a:schemeClr val="accent2">
                <a:lumMod val="0"/>
                <a:lumOff val="100000"/>
              </a:schemeClr>
            </a:gs>
            <a:gs pos="77000">
              <a:schemeClr val="accent2">
                <a:lumMod val="0"/>
                <a:lumOff val="100000"/>
              </a:schemeClr>
            </a:gs>
            <a:gs pos="93000">
              <a:schemeClr val="accent2">
                <a:lumMod val="75829"/>
                <a:lumOff val="24171"/>
              </a:schemeClr>
            </a:gs>
          </a:gsLst>
          <a:lin ang="2700000" scaled="1"/>
          <a:tileRect/>
        </a:gradFill>
        <a:effectLst/>
      </p:bgPr>
    </p:bg>
    <p:spTree>
      <p:nvGrpSpPr>
        <p:cNvPr id="1" name="">
          <a:extLst>
            <a:ext uri="{FF2B5EF4-FFF2-40B4-BE49-F238E27FC236}">
              <a16:creationId xmlns:a16="http://schemas.microsoft.com/office/drawing/2014/main" id="{0B7529B4-854A-891B-7E82-F93BE17206D2}"/>
            </a:ext>
          </a:extLst>
        </p:cNvPr>
        <p:cNvGrpSpPr/>
        <p:nvPr/>
      </p:nvGrpSpPr>
      <p:grpSpPr>
        <a:xfrm>
          <a:off x="0" y="0"/>
          <a:ext cx="0" cy="0"/>
          <a:chOff x="0" y="0"/>
          <a:chExt cx="0" cy="0"/>
        </a:xfrm>
      </p:grpSpPr>
      <p:pic>
        <p:nvPicPr>
          <p:cNvPr id="5" name="Picture 30" descr="VictoriaMetrics Logo PNG Vector (SVG) Free Download">
            <a:extLst>
              <a:ext uri="{FF2B5EF4-FFF2-40B4-BE49-F238E27FC236}">
                <a16:creationId xmlns:a16="http://schemas.microsoft.com/office/drawing/2014/main" id="{054087EF-94F3-6244-1E3D-BB93C2A080B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058400" y="4221439"/>
            <a:ext cx="1890216" cy="189021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Prometheus Logo - PNG Logo Vector Brand Downloads (SVG, EPS)">
            <a:extLst>
              <a:ext uri="{FF2B5EF4-FFF2-40B4-BE49-F238E27FC236}">
                <a16:creationId xmlns:a16="http://schemas.microsoft.com/office/drawing/2014/main" id="{A7D1E7FC-156E-F88C-3BFF-D663BB0715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34838" y="5499127"/>
            <a:ext cx="1423562" cy="1225057"/>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a:extLst>
              <a:ext uri="{FF2B5EF4-FFF2-40B4-BE49-F238E27FC236}">
                <a16:creationId xmlns:a16="http://schemas.microsoft.com/office/drawing/2014/main" id="{66F5564C-C4FA-4440-1B83-A7FDB199923B}"/>
              </a:ext>
            </a:extLst>
          </p:cNvPr>
          <p:cNvSpPr>
            <a:spLocks noGrp="1"/>
          </p:cNvSpPr>
          <p:nvPr>
            <p:ph type="title"/>
          </p:nvPr>
        </p:nvSpPr>
        <p:spPr>
          <a:xfrm>
            <a:off x="838200" y="2766218"/>
            <a:ext cx="10515600" cy="1325563"/>
          </a:xfrm>
        </p:spPr>
        <p:txBody>
          <a:bodyPr/>
          <a:lstStyle/>
          <a:p>
            <a:r>
              <a:rPr lang="en-BG" dirty="0"/>
              <a:t>Data compaction and storage</a:t>
            </a:r>
          </a:p>
        </p:txBody>
      </p:sp>
    </p:spTree>
    <p:extLst>
      <p:ext uri="{BB962C8B-B14F-4D97-AF65-F5344CB8AC3E}">
        <p14:creationId xmlns:p14="http://schemas.microsoft.com/office/powerpoint/2010/main" val="69681105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gradFill flip="none" rotWithShape="1">
          <a:gsLst>
            <a:gs pos="8000">
              <a:srgbClr val="FFFFFF"/>
            </a:gs>
            <a:gs pos="61000">
              <a:schemeClr val="accent2">
                <a:lumMod val="0"/>
                <a:lumOff val="100000"/>
              </a:schemeClr>
            </a:gs>
            <a:gs pos="77000">
              <a:schemeClr val="accent2">
                <a:lumMod val="0"/>
                <a:lumOff val="100000"/>
              </a:schemeClr>
            </a:gs>
            <a:gs pos="93000">
              <a:schemeClr val="accent2">
                <a:lumMod val="75829"/>
                <a:lumOff val="24171"/>
              </a:schemeClr>
            </a:gs>
          </a:gsLst>
          <a:lin ang="2700000" scaled="1"/>
          <a:tileRect/>
        </a:gradFill>
        <a:effectLst/>
      </p:bgPr>
    </p:bg>
    <p:spTree>
      <p:nvGrpSpPr>
        <p:cNvPr id="1" name="">
          <a:extLst>
            <a:ext uri="{FF2B5EF4-FFF2-40B4-BE49-F238E27FC236}">
              <a16:creationId xmlns:a16="http://schemas.microsoft.com/office/drawing/2014/main" id="{4CF97D91-AB2F-EF7B-73CC-449973D49B63}"/>
            </a:ext>
          </a:extLst>
        </p:cNvPr>
        <p:cNvGrpSpPr/>
        <p:nvPr/>
      </p:nvGrpSpPr>
      <p:grpSpPr>
        <a:xfrm>
          <a:off x="0" y="0"/>
          <a:ext cx="0" cy="0"/>
          <a:chOff x="0" y="0"/>
          <a:chExt cx="0" cy="0"/>
        </a:xfrm>
      </p:grpSpPr>
      <p:pic>
        <p:nvPicPr>
          <p:cNvPr id="5" name="Picture 30" descr="VictoriaMetrics Logo PNG Vector (SVG) Free Download">
            <a:extLst>
              <a:ext uri="{FF2B5EF4-FFF2-40B4-BE49-F238E27FC236}">
                <a16:creationId xmlns:a16="http://schemas.microsoft.com/office/drawing/2014/main" id="{E2F0F675-E30E-C92C-B025-42383819F54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058400" y="4221439"/>
            <a:ext cx="1890216" cy="189021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Prometheus Logo - PNG Logo Vector Brand Downloads (SVG, EPS)">
            <a:extLst>
              <a:ext uri="{FF2B5EF4-FFF2-40B4-BE49-F238E27FC236}">
                <a16:creationId xmlns:a16="http://schemas.microsoft.com/office/drawing/2014/main" id="{E88A3067-E3EB-6F03-398A-FF5ABED0DD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34838" y="5499127"/>
            <a:ext cx="1423562" cy="1225057"/>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a:extLst>
              <a:ext uri="{FF2B5EF4-FFF2-40B4-BE49-F238E27FC236}">
                <a16:creationId xmlns:a16="http://schemas.microsoft.com/office/drawing/2014/main" id="{72D6AD24-727D-8D14-7EC3-5585F3202892}"/>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BG"/>
              <a:t>Bytes per data point</a:t>
            </a:r>
            <a:endParaRPr lang="en-BG" dirty="0"/>
          </a:p>
        </p:txBody>
      </p:sp>
      <p:sp>
        <p:nvSpPr>
          <p:cNvPr id="7" name="Content Placeholder 2">
            <a:extLst>
              <a:ext uri="{FF2B5EF4-FFF2-40B4-BE49-F238E27FC236}">
                <a16:creationId xmlns:a16="http://schemas.microsoft.com/office/drawing/2014/main" id="{4F244245-5444-3AB3-B015-8BB03621A183}"/>
              </a:ext>
            </a:extLst>
          </p:cNvPr>
          <p:cNvSpPr>
            <a:spLocks noGrp="1"/>
          </p:cNvSpPr>
          <p:nvPr>
            <p:ph idx="1"/>
          </p:nvPr>
        </p:nvSpPr>
        <p:spPr>
          <a:xfrm>
            <a:off x="838200" y="1825625"/>
            <a:ext cx="10515600" cy="4351338"/>
          </a:xfrm>
        </p:spPr>
        <p:txBody>
          <a:bodyPr/>
          <a:lstStyle/>
          <a:p>
            <a:pPr marL="0" indent="0">
              <a:buNone/>
            </a:pPr>
            <a:r>
              <a:rPr lang="en-BG" dirty="0"/>
              <a:t>VictoriaMetrics self monitoring dashboards</a:t>
            </a:r>
          </a:p>
          <a:p>
            <a:pPr marL="0" indent="0">
              <a:buNone/>
            </a:pPr>
            <a:r>
              <a:rPr lang="en-GB" dirty="0"/>
              <a:t>https://</a:t>
            </a:r>
            <a:r>
              <a:rPr lang="en-GB" dirty="0" err="1"/>
              <a:t>grafana.com</a:t>
            </a:r>
            <a:r>
              <a:rPr lang="en-GB" dirty="0"/>
              <a:t>/orgs/</a:t>
            </a:r>
            <a:r>
              <a:rPr lang="en-GB" dirty="0" err="1"/>
              <a:t>victoriametrics</a:t>
            </a:r>
            <a:r>
              <a:rPr lang="en-GB" dirty="0"/>
              <a:t>/dashboards</a:t>
            </a:r>
          </a:p>
          <a:p>
            <a:pPr marL="0" indent="0">
              <a:buNone/>
            </a:pPr>
            <a:endParaRPr lang="en-BG" dirty="0"/>
          </a:p>
        </p:txBody>
      </p:sp>
      <p:pic>
        <p:nvPicPr>
          <p:cNvPr id="8" name="Picture 7" descr="A black background with white text and green numbers&#10;&#10;AI-generated content may be incorrect.">
            <a:extLst>
              <a:ext uri="{FF2B5EF4-FFF2-40B4-BE49-F238E27FC236}">
                <a16:creationId xmlns:a16="http://schemas.microsoft.com/office/drawing/2014/main" id="{B6EFB459-00F7-AD51-F736-EB9A6E53B326}"/>
              </a:ext>
            </a:extLst>
          </p:cNvPr>
          <p:cNvPicPr>
            <a:picLocks noChangeAspect="1"/>
          </p:cNvPicPr>
          <p:nvPr/>
        </p:nvPicPr>
        <p:blipFill>
          <a:blip r:embed="rId4"/>
          <a:stretch>
            <a:fillRect/>
          </a:stretch>
        </p:blipFill>
        <p:spPr>
          <a:xfrm>
            <a:off x="3981450" y="3544094"/>
            <a:ext cx="4229100" cy="914400"/>
          </a:xfrm>
          <a:prstGeom prst="rect">
            <a:avLst/>
          </a:prstGeom>
        </p:spPr>
      </p:pic>
    </p:spTree>
    <p:extLst>
      <p:ext uri="{BB962C8B-B14F-4D97-AF65-F5344CB8AC3E}">
        <p14:creationId xmlns:p14="http://schemas.microsoft.com/office/powerpoint/2010/main" val="38347728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AFFB2-0EC5-F154-489F-6F7208BD884C}"/>
              </a:ext>
            </a:extLst>
          </p:cNvPr>
          <p:cNvSpPr>
            <a:spLocks noGrp="1"/>
          </p:cNvSpPr>
          <p:nvPr>
            <p:ph type="title"/>
          </p:nvPr>
        </p:nvSpPr>
        <p:spPr/>
        <p:txBody>
          <a:bodyPr/>
          <a:lstStyle/>
          <a:p>
            <a:endParaRPr lang="en-BG"/>
          </a:p>
        </p:txBody>
      </p:sp>
      <p:pic>
        <p:nvPicPr>
          <p:cNvPr id="5" name="Content Placeholder 4" descr="A green line graph on a white background&#10;&#10;AI-generated content may be incorrect.">
            <a:extLst>
              <a:ext uri="{FF2B5EF4-FFF2-40B4-BE49-F238E27FC236}">
                <a16:creationId xmlns:a16="http://schemas.microsoft.com/office/drawing/2014/main" id="{44FFA97D-BD06-3DF7-8FC5-F26FBF7405C3}"/>
              </a:ext>
            </a:extLst>
          </p:cNvPr>
          <p:cNvPicPr>
            <a:picLocks noGrp="1" noChangeAspect="1"/>
          </p:cNvPicPr>
          <p:nvPr>
            <p:ph idx="1"/>
          </p:nvPr>
        </p:nvPicPr>
        <p:blipFill>
          <a:blip r:embed="rId2"/>
          <a:stretch>
            <a:fillRect/>
          </a:stretch>
        </p:blipFill>
        <p:spPr>
          <a:xfrm>
            <a:off x="761999" y="2008196"/>
            <a:ext cx="10673741" cy="3184290"/>
          </a:xfrm>
        </p:spPr>
      </p:pic>
    </p:spTree>
    <p:extLst>
      <p:ext uri="{BB962C8B-B14F-4D97-AF65-F5344CB8AC3E}">
        <p14:creationId xmlns:p14="http://schemas.microsoft.com/office/powerpoint/2010/main" val="271531374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gradFill flip="none" rotWithShape="1">
          <a:gsLst>
            <a:gs pos="8000">
              <a:srgbClr val="FFFFFF"/>
            </a:gs>
            <a:gs pos="61000">
              <a:schemeClr val="accent2">
                <a:lumMod val="0"/>
                <a:lumOff val="100000"/>
              </a:schemeClr>
            </a:gs>
            <a:gs pos="77000">
              <a:schemeClr val="accent2">
                <a:lumMod val="0"/>
                <a:lumOff val="100000"/>
              </a:schemeClr>
            </a:gs>
            <a:gs pos="93000">
              <a:schemeClr val="accent2">
                <a:lumMod val="75829"/>
                <a:lumOff val="24171"/>
              </a:schemeClr>
            </a:gs>
          </a:gsLst>
          <a:lin ang="2700000" scaled="1"/>
          <a:tileRect/>
        </a:gradFill>
        <a:effectLst/>
      </p:bgPr>
    </p:bg>
    <p:spTree>
      <p:nvGrpSpPr>
        <p:cNvPr id="1" name="">
          <a:extLst>
            <a:ext uri="{FF2B5EF4-FFF2-40B4-BE49-F238E27FC236}">
              <a16:creationId xmlns:a16="http://schemas.microsoft.com/office/drawing/2014/main" id="{DD7289C0-7FF2-B178-F94E-DF72DFBCA5CA}"/>
            </a:ext>
          </a:extLst>
        </p:cNvPr>
        <p:cNvGrpSpPr/>
        <p:nvPr/>
      </p:nvGrpSpPr>
      <p:grpSpPr>
        <a:xfrm>
          <a:off x="0" y="0"/>
          <a:ext cx="0" cy="0"/>
          <a:chOff x="0" y="0"/>
          <a:chExt cx="0" cy="0"/>
        </a:xfrm>
      </p:grpSpPr>
      <p:pic>
        <p:nvPicPr>
          <p:cNvPr id="5" name="Picture 30" descr="VictoriaMetrics Logo PNG Vector (SVG) Free Download">
            <a:extLst>
              <a:ext uri="{FF2B5EF4-FFF2-40B4-BE49-F238E27FC236}">
                <a16:creationId xmlns:a16="http://schemas.microsoft.com/office/drawing/2014/main" id="{2B4A5BB1-AEF9-1311-BB86-0032ABBBE74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058400" y="4221439"/>
            <a:ext cx="1890216" cy="189021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Prometheus Logo - PNG Logo Vector Brand Downloads (SVG, EPS)">
            <a:extLst>
              <a:ext uri="{FF2B5EF4-FFF2-40B4-BE49-F238E27FC236}">
                <a16:creationId xmlns:a16="http://schemas.microsoft.com/office/drawing/2014/main" id="{5DFC72AA-AA8F-F466-017C-501FBD39831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34838" y="5499127"/>
            <a:ext cx="1423562" cy="1225057"/>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a:extLst>
              <a:ext uri="{FF2B5EF4-FFF2-40B4-BE49-F238E27FC236}">
                <a16:creationId xmlns:a16="http://schemas.microsoft.com/office/drawing/2014/main" id="{1564EF06-BCE5-A830-141C-42FBDC89A22F}"/>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BG"/>
              <a:t>Bytes per data point</a:t>
            </a:r>
            <a:endParaRPr lang="en-BG" dirty="0"/>
          </a:p>
        </p:txBody>
      </p:sp>
      <p:pic>
        <p:nvPicPr>
          <p:cNvPr id="2" name="Content Placeholder 4" descr="A black background with white text and green text&#10;&#10;AI-generated content may be incorrect.">
            <a:extLst>
              <a:ext uri="{FF2B5EF4-FFF2-40B4-BE49-F238E27FC236}">
                <a16:creationId xmlns:a16="http://schemas.microsoft.com/office/drawing/2014/main" id="{A2139302-CF45-688E-1C3D-F6EB67048647}"/>
              </a:ext>
            </a:extLst>
          </p:cNvPr>
          <p:cNvPicPr>
            <a:picLocks noGrp="1" noChangeAspect="1"/>
          </p:cNvPicPr>
          <p:nvPr>
            <p:ph idx="1"/>
          </p:nvPr>
        </p:nvPicPr>
        <p:blipFill>
          <a:blip r:embed="rId4"/>
          <a:stretch>
            <a:fillRect/>
          </a:stretch>
        </p:blipFill>
        <p:spPr>
          <a:xfrm>
            <a:off x="3981450" y="3544094"/>
            <a:ext cx="4229100" cy="914400"/>
          </a:xfrm>
        </p:spPr>
      </p:pic>
    </p:spTree>
    <p:extLst>
      <p:ext uri="{BB962C8B-B14F-4D97-AF65-F5344CB8AC3E}">
        <p14:creationId xmlns:p14="http://schemas.microsoft.com/office/powerpoint/2010/main" val="231356791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gradFill flip="none" rotWithShape="1">
          <a:gsLst>
            <a:gs pos="8000">
              <a:srgbClr val="FFFFFF"/>
            </a:gs>
            <a:gs pos="61000">
              <a:schemeClr val="accent2">
                <a:lumMod val="0"/>
                <a:lumOff val="100000"/>
              </a:schemeClr>
            </a:gs>
            <a:gs pos="77000">
              <a:schemeClr val="accent2">
                <a:lumMod val="0"/>
                <a:lumOff val="100000"/>
              </a:schemeClr>
            </a:gs>
            <a:gs pos="93000">
              <a:schemeClr val="accent2">
                <a:lumMod val="75829"/>
                <a:lumOff val="24171"/>
              </a:schemeClr>
            </a:gs>
          </a:gsLst>
          <a:lin ang="2700000" scaled="1"/>
          <a:tileRect/>
        </a:gradFill>
        <a:effectLst/>
      </p:bgPr>
    </p:bg>
    <p:spTree>
      <p:nvGrpSpPr>
        <p:cNvPr id="1" name="">
          <a:extLst>
            <a:ext uri="{FF2B5EF4-FFF2-40B4-BE49-F238E27FC236}">
              <a16:creationId xmlns:a16="http://schemas.microsoft.com/office/drawing/2014/main" id="{AC3B7D54-7B5D-4FA1-37F7-E00099293BD1}"/>
            </a:ext>
          </a:extLst>
        </p:cNvPr>
        <p:cNvGrpSpPr/>
        <p:nvPr/>
      </p:nvGrpSpPr>
      <p:grpSpPr>
        <a:xfrm>
          <a:off x="0" y="0"/>
          <a:ext cx="0" cy="0"/>
          <a:chOff x="0" y="0"/>
          <a:chExt cx="0" cy="0"/>
        </a:xfrm>
      </p:grpSpPr>
      <p:pic>
        <p:nvPicPr>
          <p:cNvPr id="5" name="Picture 30" descr="VictoriaMetrics Logo PNG Vector (SVG) Free Download">
            <a:extLst>
              <a:ext uri="{FF2B5EF4-FFF2-40B4-BE49-F238E27FC236}">
                <a16:creationId xmlns:a16="http://schemas.microsoft.com/office/drawing/2014/main" id="{E5420DD8-A92C-F3E1-31FA-ECA17D8B562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058400" y="4221439"/>
            <a:ext cx="1890216" cy="189021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Prometheus Logo - PNG Logo Vector Brand Downloads (SVG, EPS)">
            <a:extLst>
              <a:ext uri="{FF2B5EF4-FFF2-40B4-BE49-F238E27FC236}">
                <a16:creationId xmlns:a16="http://schemas.microsoft.com/office/drawing/2014/main" id="{06AA9A06-2F7D-7B35-9260-A0DCBC77CA7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34838" y="5499127"/>
            <a:ext cx="1423562" cy="1225057"/>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a:extLst>
              <a:ext uri="{FF2B5EF4-FFF2-40B4-BE49-F238E27FC236}">
                <a16:creationId xmlns:a16="http://schemas.microsoft.com/office/drawing/2014/main" id="{3F6D017C-CB36-A69A-7946-943EE91F4CA4}"/>
              </a:ext>
            </a:extLst>
          </p:cNvPr>
          <p:cNvSpPr>
            <a:spLocks noGrp="1"/>
          </p:cNvSpPr>
          <p:nvPr>
            <p:ph type="title"/>
          </p:nvPr>
        </p:nvSpPr>
        <p:spPr>
          <a:xfrm>
            <a:off x="838200" y="2766218"/>
            <a:ext cx="10515600" cy="1325563"/>
          </a:xfrm>
        </p:spPr>
        <p:txBody>
          <a:bodyPr/>
          <a:lstStyle/>
          <a:p>
            <a:r>
              <a:rPr lang="en-BG" dirty="0"/>
              <a:t>Too much digits after decimal point …</a:t>
            </a:r>
          </a:p>
        </p:txBody>
      </p:sp>
    </p:spTree>
    <p:extLst>
      <p:ext uri="{BB962C8B-B14F-4D97-AF65-F5344CB8AC3E}">
        <p14:creationId xmlns:p14="http://schemas.microsoft.com/office/powerpoint/2010/main" val="418577860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gradFill flip="none" rotWithShape="1">
          <a:gsLst>
            <a:gs pos="8000">
              <a:srgbClr val="FFFFFF"/>
            </a:gs>
            <a:gs pos="61000">
              <a:schemeClr val="accent2">
                <a:lumMod val="0"/>
                <a:lumOff val="100000"/>
              </a:schemeClr>
            </a:gs>
            <a:gs pos="77000">
              <a:schemeClr val="accent2">
                <a:lumMod val="0"/>
                <a:lumOff val="100000"/>
              </a:schemeClr>
            </a:gs>
            <a:gs pos="93000">
              <a:schemeClr val="accent2">
                <a:lumMod val="75829"/>
                <a:lumOff val="24171"/>
              </a:schemeClr>
            </a:gs>
          </a:gsLst>
          <a:lin ang="2700000" scaled="1"/>
          <a:tileRect/>
        </a:gradFill>
        <a:effectLst/>
      </p:bgPr>
    </p:bg>
    <p:spTree>
      <p:nvGrpSpPr>
        <p:cNvPr id="1" name="">
          <a:extLst>
            <a:ext uri="{FF2B5EF4-FFF2-40B4-BE49-F238E27FC236}">
              <a16:creationId xmlns:a16="http://schemas.microsoft.com/office/drawing/2014/main" id="{7293DF75-5986-CC91-4558-DF65CE232C7C}"/>
            </a:ext>
          </a:extLst>
        </p:cNvPr>
        <p:cNvGrpSpPr/>
        <p:nvPr/>
      </p:nvGrpSpPr>
      <p:grpSpPr>
        <a:xfrm>
          <a:off x="0" y="0"/>
          <a:ext cx="0" cy="0"/>
          <a:chOff x="0" y="0"/>
          <a:chExt cx="0" cy="0"/>
        </a:xfrm>
      </p:grpSpPr>
      <p:pic>
        <p:nvPicPr>
          <p:cNvPr id="5" name="Picture 30" descr="VictoriaMetrics Logo PNG Vector (SVG) Free Download">
            <a:extLst>
              <a:ext uri="{FF2B5EF4-FFF2-40B4-BE49-F238E27FC236}">
                <a16:creationId xmlns:a16="http://schemas.microsoft.com/office/drawing/2014/main" id="{41A547A2-8340-69E1-CE35-162EFCFCBD2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058400" y="4221439"/>
            <a:ext cx="1890216" cy="189021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Prometheus Logo - PNG Logo Vector Brand Downloads (SVG, EPS)">
            <a:extLst>
              <a:ext uri="{FF2B5EF4-FFF2-40B4-BE49-F238E27FC236}">
                <a16:creationId xmlns:a16="http://schemas.microsoft.com/office/drawing/2014/main" id="{D6C47698-A626-4CD4-0A79-CBB7E46D29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34838" y="5499127"/>
            <a:ext cx="1423562" cy="1225057"/>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a:extLst>
              <a:ext uri="{FF2B5EF4-FFF2-40B4-BE49-F238E27FC236}">
                <a16:creationId xmlns:a16="http://schemas.microsoft.com/office/drawing/2014/main" id="{6E529E0B-37EA-67B5-58CF-92B963B7C88D}"/>
              </a:ext>
            </a:extLst>
          </p:cNvPr>
          <p:cNvSpPr>
            <a:spLocks noGrp="1"/>
          </p:cNvSpPr>
          <p:nvPr>
            <p:ph type="title"/>
          </p:nvPr>
        </p:nvSpPr>
        <p:spPr>
          <a:xfrm>
            <a:off x="838200" y="365125"/>
            <a:ext cx="9465527" cy="1325563"/>
          </a:xfrm>
        </p:spPr>
        <p:txBody>
          <a:bodyPr/>
          <a:lstStyle/>
          <a:p>
            <a:r>
              <a:rPr lang="en-BG" dirty="0"/>
              <a:t>Too much digits after decimal point …</a:t>
            </a:r>
          </a:p>
        </p:txBody>
      </p:sp>
      <p:sp>
        <p:nvSpPr>
          <p:cNvPr id="6" name="Content Placeholder 2">
            <a:extLst>
              <a:ext uri="{FF2B5EF4-FFF2-40B4-BE49-F238E27FC236}">
                <a16:creationId xmlns:a16="http://schemas.microsoft.com/office/drawing/2014/main" id="{93247A96-9AD7-2794-8A78-B3F201758CD2}"/>
              </a:ext>
            </a:extLst>
          </p:cNvPr>
          <p:cNvSpPr>
            <a:spLocks noGrp="1"/>
          </p:cNvSpPr>
          <p:nvPr>
            <p:ph idx="1"/>
          </p:nvPr>
        </p:nvSpPr>
        <p:spPr>
          <a:xfrm>
            <a:off x="838200" y="1825625"/>
            <a:ext cx="9465527" cy="4351338"/>
          </a:xfrm>
        </p:spPr>
        <p:txBody>
          <a:bodyPr/>
          <a:lstStyle/>
          <a:p>
            <a:pPr marL="0" indent="0">
              <a:buNone/>
            </a:pPr>
            <a:r>
              <a:rPr lang="en-GB" dirty="0"/>
              <a:t>If we have data points like:</a:t>
            </a:r>
          </a:p>
          <a:p>
            <a:pPr marL="0" indent="0">
              <a:buNone/>
            </a:pPr>
            <a:endParaRPr lang="en-GB" dirty="0"/>
          </a:p>
          <a:p>
            <a:pPr marL="0" indent="0">
              <a:buNone/>
            </a:pPr>
            <a:r>
              <a:rPr lang="en-GB" dirty="0"/>
              <a:t>rate5m:cpu_usage{instance="172.17.206.32:9100", core="2", mode="idle"} 32.</a:t>
            </a:r>
            <a:r>
              <a:rPr lang="en-GB" b="1" dirty="0"/>
              <a:t>923713468383242</a:t>
            </a:r>
            <a:r>
              <a:rPr lang="en-GB" dirty="0"/>
              <a:t> (with 14 digits after digital point)</a:t>
            </a:r>
          </a:p>
          <a:p>
            <a:pPr marL="0" indent="0">
              <a:buNone/>
            </a:pPr>
            <a:endParaRPr lang="en-BG" dirty="0"/>
          </a:p>
          <a:p>
            <a:pPr marL="0" indent="0">
              <a:buNone/>
            </a:pPr>
            <a:r>
              <a:rPr lang="en-BG" dirty="0"/>
              <a:t>When we migrating old data we can use </a:t>
            </a:r>
            <a:r>
              <a:rPr lang="en-GB" b="1" dirty="0"/>
              <a:t>--</a:t>
            </a:r>
            <a:r>
              <a:rPr lang="en-GB" b="1" dirty="0" err="1"/>
              <a:t>vm</a:t>
            </a:r>
            <a:r>
              <a:rPr lang="en-GB" b="1" dirty="0"/>
              <a:t>-round-digits</a:t>
            </a:r>
            <a:r>
              <a:rPr lang="en-GB" dirty="0"/>
              <a:t> to round up float64 values after decimal point.</a:t>
            </a:r>
            <a:endParaRPr lang="en-GB" b="1" dirty="0"/>
          </a:p>
          <a:p>
            <a:pPr marL="0" indent="0">
              <a:buNone/>
            </a:pPr>
            <a:endParaRPr lang="en-BG" dirty="0"/>
          </a:p>
        </p:txBody>
      </p:sp>
    </p:spTree>
    <p:extLst>
      <p:ext uri="{BB962C8B-B14F-4D97-AF65-F5344CB8AC3E}">
        <p14:creationId xmlns:p14="http://schemas.microsoft.com/office/powerpoint/2010/main" val="411456709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gradFill flip="none" rotWithShape="1">
          <a:gsLst>
            <a:gs pos="8000">
              <a:srgbClr val="FFFFFF"/>
            </a:gs>
            <a:gs pos="61000">
              <a:schemeClr val="accent2">
                <a:lumMod val="0"/>
                <a:lumOff val="100000"/>
              </a:schemeClr>
            </a:gs>
            <a:gs pos="77000">
              <a:schemeClr val="accent2">
                <a:lumMod val="0"/>
                <a:lumOff val="100000"/>
              </a:schemeClr>
            </a:gs>
            <a:gs pos="93000">
              <a:schemeClr val="accent2">
                <a:lumMod val="75829"/>
                <a:lumOff val="24171"/>
              </a:schemeClr>
            </a:gs>
          </a:gsLst>
          <a:lin ang="2700000" scaled="1"/>
          <a:tileRect/>
        </a:gradFill>
        <a:effectLst/>
      </p:bgPr>
    </p:bg>
    <p:spTree>
      <p:nvGrpSpPr>
        <p:cNvPr id="1" name="">
          <a:extLst>
            <a:ext uri="{FF2B5EF4-FFF2-40B4-BE49-F238E27FC236}">
              <a16:creationId xmlns:a16="http://schemas.microsoft.com/office/drawing/2014/main" id="{40CF9A16-B592-BC03-48BD-F4D2A83AEA64}"/>
            </a:ext>
          </a:extLst>
        </p:cNvPr>
        <p:cNvGrpSpPr/>
        <p:nvPr/>
      </p:nvGrpSpPr>
      <p:grpSpPr>
        <a:xfrm>
          <a:off x="0" y="0"/>
          <a:ext cx="0" cy="0"/>
          <a:chOff x="0" y="0"/>
          <a:chExt cx="0" cy="0"/>
        </a:xfrm>
      </p:grpSpPr>
      <p:pic>
        <p:nvPicPr>
          <p:cNvPr id="5" name="Picture 30" descr="VictoriaMetrics Logo PNG Vector (SVG) Free Download">
            <a:extLst>
              <a:ext uri="{FF2B5EF4-FFF2-40B4-BE49-F238E27FC236}">
                <a16:creationId xmlns:a16="http://schemas.microsoft.com/office/drawing/2014/main" id="{98209353-3AF8-9F81-6713-30E26EDA08A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058400" y="4221439"/>
            <a:ext cx="1890216" cy="189021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Prometheus Logo - PNG Logo Vector Brand Downloads (SVG, EPS)">
            <a:extLst>
              <a:ext uri="{FF2B5EF4-FFF2-40B4-BE49-F238E27FC236}">
                <a16:creationId xmlns:a16="http://schemas.microsoft.com/office/drawing/2014/main" id="{107E5E45-0776-10A0-F343-1CEC9DC9FE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34838" y="5499127"/>
            <a:ext cx="1423562" cy="1225057"/>
          </a:xfrm>
          <a:prstGeom prst="rect">
            <a:avLst/>
          </a:prstGeom>
          <a:noFill/>
          <a:extLst>
            <a:ext uri="{909E8E84-426E-40DD-AFC4-6F175D3DCCD1}">
              <a14:hiddenFill xmlns:a14="http://schemas.microsoft.com/office/drawing/2010/main">
                <a:solidFill>
                  <a:srgbClr val="FFFFFF"/>
                </a:solidFill>
              </a14:hiddenFill>
            </a:ext>
          </a:extLst>
        </p:spPr>
      </p:pic>
      <p:sp>
        <p:nvSpPr>
          <p:cNvPr id="9" name="Title 1">
            <a:extLst>
              <a:ext uri="{FF2B5EF4-FFF2-40B4-BE49-F238E27FC236}">
                <a16:creationId xmlns:a16="http://schemas.microsoft.com/office/drawing/2014/main" id="{0873D78A-1ABD-1036-587E-143DD99888DA}"/>
              </a:ext>
            </a:extLst>
          </p:cNvPr>
          <p:cNvSpPr>
            <a:spLocks noGrp="1"/>
          </p:cNvSpPr>
          <p:nvPr>
            <p:ph type="title"/>
          </p:nvPr>
        </p:nvSpPr>
        <p:spPr>
          <a:xfrm>
            <a:off x="838200" y="2766218"/>
            <a:ext cx="10515600" cy="1325563"/>
          </a:xfrm>
        </p:spPr>
        <p:txBody>
          <a:bodyPr/>
          <a:lstStyle/>
          <a:p>
            <a:r>
              <a:rPr lang="en-BG" dirty="0"/>
              <a:t>Cluster components and extra tools</a:t>
            </a:r>
          </a:p>
        </p:txBody>
      </p:sp>
    </p:spTree>
    <p:extLst>
      <p:ext uri="{BB962C8B-B14F-4D97-AF65-F5344CB8AC3E}">
        <p14:creationId xmlns:p14="http://schemas.microsoft.com/office/powerpoint/2010/main" val="53049026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gradFill flip="none" rotWithShape="1">
          <a:gsLst>
            <a:gs pos="8000">
              <a:srgbClr val="FFFFFF"/>
            </a:gs>
            <a:gs pos="61000">
              <a:schemeClr val="accent2">
                <a:lumMod val="0"/>
                <a:lumOff val="100000"/>
              </a:schemeClr>
            </a:gs>
            <a:gs pos="77000">
              <a:schemeClr val="accent2">
                <a:lumMod val="0"/>
                <a:lumOff val="100000"/>
              </a:schemeClr>
            </a:gs>
            <a:gs pos="93000">
              <a:schemeClr val="accent2">
                <a:lumMod val="75829"/>
                <a:lumOff val="24171"/>
              </a:schemeClr>
            </a:gs>
          </a:gsLst>
          <a:lin ang="2700000" scaled="1"/>
          <a:tileRect/>
        </a:gradFill>
        <a:effectLst/>
      </p:bgPr>
    </p:bg>
    <p:spTree>
      <p:nvGrpSpPr>
        <p:cNvPr id="1" name="">
          <a:extLst>
            <a:ext uri="{FF2B5EF4-FFF2-40B4-BE49-F238E27FC236}">
              <a16:creationId xmlns:a16="http://schemas.microsoft.com/office/drawing/2014/main" id="{BD1DB339-F5B8-A697-0E81-099916091AC0}"/>
            </a:ext>
          </a:extLst>
        </p:cNvPr>
        <p:cNvGrpSpPr/>
        <p:nvPr/>
      </p:nvGrpSpPr>
      <p:grpSpPr>
        <a:xfrm>
          <a:off x="0" y="0"/>
          <a:ext cx="0" cy="0"/>
          <a:chOff x="0" y="0"/>
          <a:chExt cx="0" cy="0"/>
        </a:xfrm>
      </p:grpSpPr>
      <p:pic>
        <p:nvPicPr>
          <p:cNvPr id="5" name="Picture 30" descr="VictoriaMetrics Logo PNG Vector (SVG) Free Download">
            <a:extLst>
              <a:ext uri="{FF2B5EF4-FFF2-40B4-BE49-F238E27FC236}">
                <a16:creationId xmlns:a16="http://schemas.microsoft.com/office/drawing/2014/main" id="{9554C858-FD55-A056-549A-EEE990A939F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058400" y="4221439"/>
            <a:ext cx="1890216" cy="189021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Prometheus Logo - PNG Logo Vector Brand Downloads (SVG, EPS)">
            <a:extLst>
              <a:ext uri="{FF2B5EF4-FFF2-40B4-BE49-F238E27FC236}">
                <a16:creationId xmlns:a16="http://schemas.microsoft.com/office/drawing/2014/main" id="{C7AADED1-1959-E1E7-2C69-38A37C9466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34838" y="5499127"/>
            <a:ext cx="1423562" cy="1225057"/>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a:extLst>
              <a:ext uri="{FF2B5EF4-FFF2-40B4-BE49-F238E27FC236}">
                <a16:creationId xmlns:a16="http://schemas.microsoft.com/office/drawing/2014/main" id="{48264646-C887-44DA-B7DA-C7B7212A0DE3}"/>
              </a:ext>
            </a:extLst>
          </p:cNvPr>
          <p:cNvSpPr>
            <a:spLocks noGrp="1"/>
          </p:cNvSpPr>
          <p:nvPr>
            <p:ph type="title"/>
          </p:nvPr>
        </p:nvSpPr>
        <p:spPr>
          <a:xfrm>
            <a:off x="838200" y="365125"/>
            <a:ext cx="9766610" cy="1325563"/>
          </a:xfrm>
        </p:spPr>
        <p:txBody>
          <a:bodyPr/>
          <a:lstStyle/>
          <a:p>
            <a:r>
              <a:rPr lang="en-BG" dirty="0"/>
              <a:t>Multitenancy and cluster components</a:t>
            </a:r>
          </a:p>
        </p:txBody>
      </p:sp>
      <p:sp>
        <p:nvSpPr>
          <p:cNvPr id="6" name="Content Placeholder 2">
            <a:extLst>
              <a:ext uri="{FF2B5EF4-FFF2-40B4-BE49-F238E27FC236}">
                <a16:creationId xmlns:a16="http://schemas.microsoft.com/office/drawing/2014/main" id="{61E61163-7A82-A1B6-EF68-F43871A4D0D0}"/>
              </a:ext>
            </a:extLst>
          </p:cNvPr>
          <p:cNvSpPr>
            <a:spLocks noGrp="1"/>
          </p:cNvSpPr>
          <p:nvPr>
            <p:ph idx="1"/>
          </p:nvPr>
        </p:nvSpPr>
        <p:spPr>
          <a:xfrm>
            <a:off x="838200" y="1825625"/>
            <a:ext cx="9766610" cy="4351338"/>
          </a:xfrm>
        </p:spPr>
        <p:txBody>
          <a:bodyPr>
            <a:normAutofit fontScale="62500" lnSpcReduction="20000"/>
          </a:bodyPr>
          <a:lstStyle/>
          <a:p>
            <a:pPr marL="514350" indent="-514350">
              <a:buFont typeface="+mj-lt"/>
              <a:buAutoNum type="arabicPeriod"/>
            </a:pPr>
            <a:r>
              <a:rPr lang="en-GB" dirty="0"/>
              <a:t>v</a:t>
            </a:r>
            <a:r>
              <a:rPr lang="en-BG" dirty="0"/>
              <a:t>magent</a:t>
            </a:r>
          </a:p>
          <a:p>
            <a:pPr marL="457200" lvl="1" indent="0">
              <a:buNone/>
            </a:pPr>
            <a:r>
              <a:rPr lang="en-GB" dirty="0"/>
              <a:t>Helps </a:t>
            </a:r>
            <a:r>
              <a:rPr lang="en-GB" b="1" dirty="0"/>
              <a:t>scrape</a:t>
            </a:r>
            <a:r>
              <a:rPr lang="en-GB" dirty="0"/>
              <a:t> metrics from different data sources and store them in different endpoints with Remote write protocol (both Prometheus and </a:t>
            </a:r>
            <a:r>
              <a:rPr lang="en-GB" dirty="0" err="1"/>
              <a:t>VictoriaMetrics</a:t>
            </a:r>
            <a:r>
              <a:rPr lang="en-GB" dirty="0"/>
              <a:t> way).</a:t>
            </a:r>
          </a:p>
          <a:p>
            <a:pPr marL="457200" lvl="1" indent="0">
              <a:buNone/>
            </a:pPr>
            <a:endParaRPr lang="en-BG" dirty="0"/>
          </a:p>
          <a:p>
            <a:pPr marL="514350" indent="-514350">
              <a:buFont typeface="+mj-lt"/>
              <a:buAutoNum type="arabicPeriod"/>
            </a:pPr>
            <a:r>
              <a:rPr lang="en-GB" dirty="0"/>
              <a:t>v</a:t>
            </a:r>
            <a:r>
              <a:rPr lang="en-BG" dirty="0"/>
              <a:t>malert</a:t>
            </a:r>
          </a:p>
          <a:p>
            <a:pPr marL="457200" lvl="1" indent="0">
              <a:buNone/>
            </a:pPr>
            <a:r>
              <a:rPr lang="en-GB" dirty="0"/>
              <a:t>Support </a:t>
            </a:r>
            <a:r>
              <a:rPr lang="en-GB" dirty="0" err="1"/>
              <a:t>MetricsQL</a:t>
            </a:r>
            <a:r>
              <a:rPr lang="en-GB" dirty="0"/>
              <a:t> language and it is easy to setup </a:t>
            </a:r>
            <a:r>
              <a:rPr lang="en-GB" b="1" dirty="0"/>
              <a:t>alert</a:t>
            </a:r>
            <a:r>
              <a:rPr lang="en-GB" dirty="0"/>
              <a:t> agent.</a:t>
            </a:r>
          </a:p>
          <a:p>
            <a:pPr marL="457200" lvl="1" indent="0">
              <a:buNone/>
            </a:pPr>
            <a:endParaRPr lang="en-BG" dirty="0"/>
          </a:p>
          <a:p>
            <a:pPr marL="514350" indent="-514350">
              <a:buFont typeface="+mj-lt"/>
              <a:buAutoNum type="arabicPeriod"/>
            </a:pPr>
            <a:r>
              <a:rPr lang="en-GB" dirty="0"/>
              <a:t>v</a:t>
            </a:r>
            <a:r>
              <a:rPr lang="en-BG" dirty="0"/>
              <a:t>minsert</a:t>
            </a:r>
          </a:p>
          <a:p>
            <a:pPr marL="457200" lvl="1" indent="0">
              <a:buNone/>
            </a:pPr>
            <a:r>
              <a:rPr lang="en-GB" dirty="0"/>
              <a:t>Responsible to </a:t>
            </a:r>
            <a:r>
              <a:rPr lang="en-GB" b="1" dirty="0"/>
              <a:t>accept ingested data and distribute it in </a:t>
            </a:r>
            <a:r>
              <a:rPr lang="en-GB" b="1" dirty="0" err="1"/>
              <a:t>vmstorage</a:t>
            </a:r>
            <a:r>
              <a:rPr lang="en-GB" b="1" dirty="0"/>
              <a:t> nodes</a:t>
            </a:r>
            <a:r>
              <a:rPr lang="en-GB" dirty="0"/>
              <a:t>. Support various protocols like Prometheus, </a:t>
            </a:r>
            <a:r>
              <a:rPr lang="en-GB" dirty="0" err="1"/>
              <a:t>VictoriaMetrics</a:t>
            </a:r>
            <a:r>
              <a:rPr lang="en-GB" dirty="0"/>
              <a:t> remote write protocol, </a:t>
            </a:r>
            <a:r>
              <a:rPr lang="en-GB" dirty="0" err="1"/>
              <a:t>InfluxDB</a:t>
            </a:r>
            <a:r>
              <a:rPr lang="en-GB" dirty="0"/>
              <a:t> agent, </a:t>
            </a:r>
            <a:r>
              <a:rPr lang="en-GB" dirty="0" err="1"/>
              <a:t>DataDog</a:t>
            </a:r>
            <a:r>
              <a:rPr lang="en-GB" dirty="0"/>
              <a:t>, </a:t>
            </a:r>
            <a:r>
              <a:rPr lang="en-GB" dirty="0" err="1"/>
              <a:t>OpenTelemetry</a:t>
            </a:r>
            <a:r>
              <a:rPr lang="en-GB" dirty="0"/>
              <a:t> and etc.</a:t>
            </a:r>
          </a:p>
          <a:p>
            <a:pPr marL="457200" lvl="1" indent="0">
              <a:buNone/>
            </a:pPr>
            <a:endParaRPr lang="en-BG" dirty="0"/>
          </a:p>
          <a:p>
            <a:pPr marL="514350" indent="-514350">
              <a:buFont typeface="+mj-lt"/>
              <a:buAutoNum type="arabicPeriod"/>
            </a:pPr>
            <a:r>
              <a:rPr lang="en-GB" dirty="0"/>
              <a:t>v</a:t>
            </a:r>
            <a:r>
              <a:rPr lang="en-BG" dirty="0"/>
              <a:t>mstorage</a:t>
            </a:r>
          </a:p>
          <a:p>
            <a:pPr marL="457200" lvl="1" indent="0">
              <a:buNone/>
            </a:pPr>
            <a:r>
              <a:rPr lang="en-GB" dirty="0"/>
              <a:t>Responsible for </a:t>
            </a:r>
            <a:r>
              <a:rPr lang="en-GB" b="1" dirty="0"/>
              <a:t>storage and managing time series data</a:t>
            </a:r>
            <a:r>
              <a:rPr lang="en-GB" dirty="0"/>
              <a:t>. It is designed to store raw data and return queried data within given time range.</a:t>
            </a:r>
          </a:p>
          <a:p>
            <a:pPr marL="457200" lvl="1" indent="0">
              <a:buNone/>
            </a:pPr>
            <a:endParaRPr lang="en-BG" dirty="0"/>
          </a:p>
          <a:p>
            <a:pPr marL="514350" indent="-514350">
              <a:buFont typeface="+mj-lt"/>
              <a:buAutoNum type="arabicPeriod"/>
            </a:pPr>
            <a:r>
              <a:rPr lang="en-GB" dirty="0"/>
              <a:t>v</a:t>
            </a:r>
            <a:r>
              <a:rPr lang="en-BG" dirty="0"/>
              <a:t>mselect</a:t>
            </a:r>
          </a:p>
          <a:p>
            <a:pPr marL="457200" lvl="1" indent="0">
              <a:buNone/>
            </a:pPr>
            <a:r>
              <a:rPr lang="en-GB" b="1" dirty="0"/>
              <a:t>Executes queries and retrieve data</a:t>
            </a:r>
            <a:r>
              <a:rPr lang="en-GB" dirty="0"/>
              <a:t> from </a:t>
            </a:r>
            <a:r>
              <a:rPr lang="en-GB" dirty="0" err="1"/>
              <a:t>vmstorage</a:t>
            </a:r>
            <a:r>
              <a:rPr lang="en-GB" dirty="0"/>
              <a:t> nodes.</a:t>
            </a:r>
            <a:endParaRPr lang="en-BG" dirty="0"/>
          </a:p>
          <a:p>
            <a:pPr marL="514350" indent="-514350">
              <a:buFont typeface="+mj-lt"/>
              <a:buAutoNum type="arabicPeriod"/>
            </a:pPr>
            <a:endParaRPr lang="en-BG" dirty="0"/>
          </a:p>
        </p:txBody>
      </p:sp>
    </p:spTree>
    <p:extLst>
      <p:ext uri="{BB962C8B-B14F-4D97-AF65-F5344CB8AC3E}">
        <p14:creationId xmlns:p14="http://schemas.microsoft.com/office/powerpoint/2010/main" val="4179968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xEl>
                                              <p:pRg st="12" end="12"/>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bg>
      <p:bgPr>
        <a:gradFill flip="none" rotWithShape="1">
          <a:gsLst>
            <a:gs pos="8000">
              <a:srgbClr val="FFFFFF"/>
            </a:gs>
            <a:gs pos="61000">
              <a:schemeClr val="accent2">
                <a:lumMod val="0"/>
                <a:lumOff val="100000"/>
              </a:schemeClr>
            </a:gs>
            <a:gs pos="77000">
              <a:schemeClr val="accent2">
                <a:lumMod val="0"/>
                <a:lumOff val="100000"/>
              </a:schemeClr>
            </a:gs>
            <a:gs pos="93000">
              <a:schemeClr val="accent2">
                <a:lumMod val="75829"/>
                <a:lumOff val="24171"/>
              </a:schemeClr>
            </a:gs>
          </a:gsLst>
          <a:lin ang="2700000" scaled="1"/>
          <a:tileRect/>
        </a:gradFill>
        <a:effectLst/>
      </p:bgPr>
    </p:bg>
    <p:spTree>
      <p:nvGrpSpPr>
        <p:cNvPr id="1" name="">
          <a:extLst>
            <a:ext uri="{FF2B5EF4-FFF2-40B4-BE49-F238E27FC236}">
              <a16:creationId xmlns:a16="http://schemas.microsoft.com/office/drawing/2014/main" id="{F5F51FCD-5102-2739-7442-BE32889E3565}"/>
            </a:ext>
          </a:extLst>
        </p:cNvPr>
        <p:cNvGrpSpPr/>
        <p:nvPr/>
      </p:nvGrpSpPr>
      <p:grpSpPr>
        <a:xfrm>
          <a:off x="0" y="0"/>
          <a:ext cx="0" cy="0"/>
          <a:chOff x="0" y="0"/>
          <a:chExt cx="0" cy="0"/>
        </a:xfrm>
      </p:grpSpPr>
      <p:pic>
        <p:nvPicPr>
          <p:cNvPr id="5" name="Picture 30" descr="VictoriaMetrics Logo PNG Vector (SVG) Free Download">
            <a:extLst>
              <a:ext uri="{FF2B5EF4-FFF2-40B4-BE49-F238E27FC236}">
                <a16:creationId xmlns:a16="http://schemas.microsoft.com/office/drawing/2014/main" id="{35C765AE-3E56-B4F6-C884-88B57743F48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058400" y="4221439"/>
            <a:ext cx="1890216" cy="189021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Prometheus Logo - PNG Logo Vector Brand Downloads (SVG, EPS)">
            <a:extLst>
              <a:ext uri="{FF2B5EF4-FFF2-40B4-BE49-F238E27FC236}">
                <a16:creationId xmlns:a16="http://schemas.microsoft.com/office/drawing/2014/main" id="{F9AB06BC-2F49-788D-D859-57E1578193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34838" y="5499127"/>
            <a:ext cx="1423562" cy="1225057"/>
          </a:xfrm>
          <a:prstGeom prst="rect">
            <a:avLst/>
          </a:prstGeom>
          <a:noFill/>
          <a:extLst>
            <a:ext uri="{909E8E84-426E-40DD-AFC4-6F175D3DCCD1}">
              <a14:hiddenFill xmlns:a14="http://schemas.microsoft.com/office/drawing/2010/main">
                <a:solidFill>
                  <a:srgbClr val="FFFFFF"/>
                </a:solidFill>
              </a14:hiddenFill>
            </a:ext>
          </a:extLst>
        </p:spPr>
      </p:pic>
      <p:sp>
        <p:nvSpPr>
          <p:cNvPr id="9" name="Title 1">
            <a:extLst>
              <a:ext uri="{FF2B5EF4-FFF2-40B4-BE49-F238E27FC236}">
                <a16:creationId xmlns:a16="http://schemas.microsoft.com/office/drawing/2014/main" id="{3584E52E-3C8B-72B5-3F04-1BB5EDB50548}"/>
              </a:ext>
            </a:extLst>
          </p:cNvPr>
          <p:cNvSpPr>
            <a:spLocks noGrp="1"/>
          </p:cNvSpPr>
          <p:nvPr>
            <p:ph type="title"/>
          </p:nvPr>
        </p:nvSpPr>
        <p:spPr>
          <a:xfrm>
            <a:off x="838200" y="365125"/>
            <a:ext cx="10515600" cy="1325563"/>
          </a:xfrm>
        </p:spPr>
        <p:txBody>
          <a:bodyPr/>
          <a:lstStyle/>
          <a:p>
            <a:r>
              <a:rPr lang="en-BG" dirty="0"/>
              <a:t>Other tools</a:t>
            </a:r>
          </a:p>
        </p:txBody>
      </p:sp>
      <p:sp>
        <p:nvSpPr>
          <p:cNvPr id="10" name="Content Placeholder 2">
            <a:extLst>
              <a:ext uri="{FF2B5EF4-FFF2-40B4-BE49-F238E27FC236}">
                <a16:creationId xmlns:a16="http://schemas.microsoft.com/office/drawing/2014/main" id="{026ABD22-5C48-08EE-5003-B3E389016EA0}"/>
              </a:ext>
            </a:extLst>
          </p:cNvPr>
          <p:cNvSpPr>
            <a:spLocks noGrp="1"/>
          </p:cNvSpPr>
          <p:nvPr>
            <p:ph idx="1"/>
          </p:nvPr>
        </p:nvSpPr>
        <p:spPr>
          <a:xfrm>
            <a:off x="838200" y="1825625"/>
            <a:ext cx="10515600" cy="4351338"/>
          </a:xfrm>
        </p:spPr>
        <p:txBody>
          <a:bodyPr>
            <a:normAutofit fontScale="70000" lnSpcReduction="20000"/>
          </a:bodyPr>
          <a:lstStyle/>
          <a:p>
            <a:pPr marL="514350" indent="-514350">
              <a:buAutoNum type="arabicPeriod"/>
            </a:pPr>
            <a:r>
              <a:rPr lang="en-GB" dirty="0"/>
              <a:t>v</a:t>
            </a:r>
            <a:r>
              <a:rPr lang="en-BG" dirty="0"/>
              <a:t>mauth</a:t>
            </a:r>
          </a:p>
          <a:p>
            <a:pPr marL="457200" lvl="1" indent="0">
              <a:buNone/>
            </a:pPr>
            <a:r>
              <a:rPr lang="en-GB" dirty="0"/>
              <a:t>HTTP proxy which can authorize, route and load balance requests across </a:t>
            </a:r>
            <a:r>
              <a:rPr lang="en-GB" dirty="0" err="1"/>
              <a:t>VictoriaMetrics</a:t>
            </a:r>
            <a:r>
              <a:rPr lang="en-GB" dirty="0"/>
              <a:t> component.</a:t>
            </a:r>
          </a:p>
          <a:p>
            <a:pPr marL="971550" lvl="1" indent="-514350">
              <a:buAutoNum type="arabicPeriod"/>
            </a:pPr>
            <a:endParaRPr lang="en-BG" dirty="0"/>
          </a:p>
          <a:p>
            <a:pPr marL="514350" indent="-514350">
              <a:buAutoNum type="arabicPeriod"/>
            </a:pPr>
            <a:r>
              <a:rPr lang="en-GB" dirty="0"/>
              <a:t>v</a:t>
            </a:r>
            <a:r>
              <a:rPr lang="en-BG" dirty="0"/>
              <a:t>mbackup and vmrestore</a:t>
            </a:r>
          </a:p>
          <a:p>
            <a:pPr marL="457200" lvl="1" indent="0">
              <a:buNone/>
            </a:pPr>
            <a:r>
              <a:rPr lang="en-GB" dirty="0"/>
              <a:t>Creates and restore </a:t>
            </a:r>
            <a:r>
              <a:rPr lang="en-GB" dirty="0" err="1"/>
              <a:t>VictoriaMetrics</a:t>
            </a:r>
            <a:r>
              <a:rPr lang="en-GB" dirty="0"/>
              <a:t> backups from instant snapshots.</a:t>
            </a:r>
          </a:p>
          <a:p>
            <a:pPr marL="971550" lvl="1" indent="-514350">
              <a:buAutoNum type="arabicPeriod"/>
            </a:pPr>
            <a:endParaRPr lang="en-BG" dirty="0"/>
          </a:p>
          <a:p>
            <a:pPr marL="514350" indent="-514350">
              <a:buAutoNum type="arabicPeriod"/>
            </a:pPr>
            <a:r>
              <a:rPr lang="en-GB" dirty="0"/>
              <a:t>v</a:t>
            </a:r>
            <a:r>
              <a:rPr lang="en-BG" dirty="0"/>
              <a:t>mbackupmanager (Enterprise package)</a:t>
            </a:r>
          </a:p>
          <a:p>
            <a:pPr marL="457200" lvl="1" indent="0">
              <a:buNone/>
            </a:pPr>
            <a:r>
              <a:rPr lang="en-GB" dirty="0"/>
              <a:t>Automate regular backup procedures.</a:t>
            </a:r>
          </a:p>
          <a:p>
            <a:pPr marL="971550" lvl="1" indent="-514350">
              <a:buAutoNum type="arabicPeriod"/>
            </a:pPr>
            <a:endParaRPr lang="en-BG" dirty="0"/>
          </a:p>
          <a:p>
            <a:pPr marL="514350" indent="-514350">
              <a:buAutoNum type="arabicPeriod"/>
            </a:pPr>
            <a:r>
              <a:rPr lang="en-GB" dirty="0"/>
              <a:t>v</a:t>
            </a:r>
            <a:r>
              <a:rPr lang="en-BG" dirty="0"/>
              <a:t>mgateway (Enterprise package)</a:t>
            </a:r>
          </a:p>
          <a:p>
            <a:pPr marL="457200" lvl="1" indent="0">
              <a:buNone/>
            </a:pPr>
            <a:r>
              <a:rPr lang="en-GB" dirty="0"/>
              <a:t>Provides Rate Limiter and Token Access Control.</a:t>
            </a:r>
          </a:p>
          <a:p>
            <a:pPr marL="971550" lvl="1" indent="-514350">
              <a:buAutoNum type="arabicPeriod"/>
            </a:pPr>
            <a:endParaRPr lang="en-BG" dirty="0"/>
          </a:p>
          <a:p>
            <a:pPr marL="514350" indent="-514350">
              <a:buAutoNum type="arabicPeriod"/>
            </a:pPr>
            <a:r>
              <a:rPr lang="en-BG" dirty="0"/>
              <a:t>vmanomaly (Enterprise package)</a:t>
            </a:r>
          </a:p>
          <a:p>
            <a:pPr marL="457200" lvl="1" indent="0">
              <a:buNone/>
            </a:pPr>
            <a:r>
              <a:rPr lang="en-GB" dirty="0"/>
              <a:t>Detecting 'abnormal' </a:t>
            </a:r>
            <a:r>
              <a:rPr lang="en-GB" dirty="0" err="1"/>
              <a:t>behavior</a:t>
            </a:r>
            <a:r>
              <a:rPr lang="en-GB" dirty="0"/>
              <a:t> in time-series data.</a:t>
            </a:r>
          </a:p>
        </p:txBody>
      </p:sp>
    </p:spTree>
    <p:extLst>
      <p:ext uri="{BB962C8B-B14F-4D97-AF65-F5344CB8AC3E}">
        <p14:creationId xmlns:p14="http://schemas.microsoft.com/office/powerpoint/2010/main" val="19449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xEl>
                                              <p:pRg st="12" end="12"/>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0">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bg>
      <p:bgPr>
        <a:gradFill flip="none" rotWithShape="1">
          <a:gsLst>
            <a:gs pos="8000">
              <a:srgbClr val="FFFFFF"/>
            </a:gs>
            <a:gs pos="61000">
              <a:schemeClr val="accent2">
                <a:lumMod val="0"/>
                <a:lumOff val="100000"/>
              </a:schemeClr>
            </a:gs>
            <a:gs pos="77000">
              <a:schemeClr val="accent2">
                <a:lumMod val="0"/>
                <a:lumOff val="100000"/>
              </a:schemeClr>
            </a:gs>
            <a:gs pos="93000">
              <a:schemeClr val="accent2">
                <a:lumMod val="75829"/>
                <a:lumOff val="24171"/>
              </a:schemeClr>
            </a:gs>
          </a:gsLst>
          <a:lin ang="2700000" scaled="1"/>
          <a:tileRect/>
        </a:gradFill>
        <a:effectLst/>
      </p:bgPr>
    </p:bg>
    <p:spTree>
      <p:nvGrpSpPr>
        <p:cNvPr id="1" name="">
          <a:extLst>
            <a:ext uri="{FF2B5EF4-FFF2-40B4-BE49-F238E27FC236}">
              <a16:creationId xmlns:a16="http://schemas.microsoft.com/office/drawing/2014/main" id="{4417018F-DA13-5966-EBB6-531058E8DD7C}"/>
            </a:ext>
          </a:extLst>
        </p:cNvPr>
        <p:cNvGrpSpPr/>
        <p:nvPr/>
      </p:nvGrpSpPr>
      <p:grpSpPr>
        <a:xfrm>
          <a:off x="0" y="0"/>
          <a:ext cx="0" cy="0"/>
          <a:chOff x="0" y="0"/>
          <a:chExt cx="0" cy="0"/>
        </a:xfrm>
      </p:grpSpPr>
      <p:pic>
        <p:nvPicPr>
          <p:cNvPr id="5" name="Picture 30" descr="VictoriaMetrics Logo PNG Vector (SVG) Free Download">
            <a:extLst>
              <a:ext uri="{FF2B5EF4-FFF2-40B4-BE49-F238E27FC236}">
                <a16:creationId xmlns:a16="http://schemas.microsoft.com/office/drawing/2014/main" id="{E655535B-3DC4-65EE-0F15-71F6FCA2860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058400" y="4221439"/>
            <a:ext cx="1890216" cy="189021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Prometheus Logo - PNG Logo Vector Brand Downloads (SVG, EPS)">
            <a:extLst>
              <a:ext uri="{FF2B5EF4-FFF2-40B4-BE49-F238E27FC236}">
                <a16:creationId xmlns:a16="http://schemas.microsoft.com/office/drawing/2014/main" id="{A9CAB9D9-66F8-808C-E946-7CEEAECD65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34838" y="5499127"/>
            <a:ext cx="1423562" cy="1225057"/>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a:extLst>
              <a:ext uri="{FF2B5EF4-FFF2-40B4-BE49-F238E27FC236}">
                <a16:creationId xmlns:a16="http://schemas.microsoft.com/office/drawing/2014/main" id="{A8909E86-AC9C-FF4E-2F59-97B51DAA09AD}"/>
              </a:ext>
            </a:extLst>
          </p:cNvPr>
          <p:cNvSpPr>
            <a:spLocks noGrp="1"/>
          </p:cNvSpPr>
          <p:nvPr>
            <p:ph type="title"/>
          </p:nvPr>
        </p:nvSpPr>
        <p:spPr>
          <a:xfrm>
            <a:off x="838200" y="2766218"/>
            <a:ext cx="10515600" cy="1325563"/>
          </a:xfrm>
        </p:spPr>
        <p:txBody>
          <a:bodyPr>
            <a:normAutofit/>
          </a:bodyPr>
          <a:lstStyle/>
          <a:p>
            <a:r>
              <a:rPr lang="en-GB" dirty="0"/>
              <a:t>Interface and dashboards walk through (if we have time :)</a:t>
            </a:r>
            <a:endParaRPr lang="en-BG" dirty="0"/>
          </a:p>
        </p:txBody>
      </p:sp>
    </p:spTree>
    <p:extLst>
      <p:ext uri="{BB962C8B-B14F-4D97-AF65-F5344CB8AC3E}">
        <p14:creationId xmlns:p14="http://schemas.microsoft.com/office/powerpoint/2010/main" val="414995477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gradFill flip="none" rotWithShape="1">
          <a:gsLst>
            <a:gs pos="8000">
              <a:srgbClr val="FFFFFF"/>
            </a:gs>
            <a:gs pos="61000">
              <a:schemeClr val="accent2">
                <a:lumMod val="0"/>
                <a:lumOff val="100000"/>
              </a:schemeClr>
            </a:gs>
            <a:gs pos="77000">
              <a:schemeClr val="accent2">
                <a:lumMod val="0"/>
                <a:lumOff val="100000"/>
              </a:schemeClr>
            </a:gs>
            <a:gs pos="93000">
              <a:schemeClr val="accent2">
                <a:lumMod val="75829"/>
                <a:lumOff val="24171"/>
              </a:schemeClr>
            </a:gs>
          </a:gsLst>
          <a:lin ang="2700000" scaled="1"/>
          <a:tileRect/>
        </a:gradFill>
        <a:effectLst/>
      </p:bgPr>
    </p:bg>
    <p:spTree>
      <p:nvGrpSpPr>
        <p:cNvPr id="1" name="">
          <a:extLst>
            <a:ext uri="{FF2B5EF4-FFF2-40B4-BE49-F238E27FC236}">
              <a16:creationId xmlns:a16="http://schemas.microsoft.com/office/drawing/2014/main" id="{36168D15-3A9D-FB0E-57DC-F770B6E77942}"/>
            </a:ext>
          </a:extLst>
        </p:cNvPr>
        <p:cNvGrpSpPr/>
        <p:nvPr/>
      </p:nvGrpSpPr>
      <p:grpSpPr>
        <a:xfrm>
          <a:off x="0" y="0"/>
          <a:ext cx="0" cy="0"/>
          <a:chOff x="0" y="0"/>
          <a:chExt cx="0" cy="0"/>
        </a:xfrm>
      </p:grpSpPr>
      <p:pic>
        <p:nvPicPr>
          <p:cNvPr id="5" name="Picture 30" descr="VictoriaMetrics Logo PNG Vector (SVG) Free Download">
            <a:extLst>
              <a:ext uri="{FF2B5EF4-FFF2-40B4-BE49-F238E27FC236}">
                <a16:creationId xmlns:a16="http://schemas.microsoft.com/office/drawing/2014/main" id="{8B15F337-13ED-70F1-3BF1-876879B583A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058400" y="4221439"/>
            <a:ext cx="1890216" cy="189021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Prometheus Logo - PNG Logo Vector Brand Downloads (SVG, EPS)">
            <a:extLst>
              <a:ext uri="{FF2B5EF4-FFF2-40B4-BE49-F238E27FC236}">
                <a16:creationId xmlns:a16="http://schemas.microsoft.com/office/drawing/2014/main" id="{431788DF-EFBA-E441-7250-F1D9BDCC91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34838" y="5499127"/>
            <a:ext cx="1423562" cy="1225057"/>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a:extLst>
              <a:ext uri="{FF2B5EF4-FFF2-40B4-BE49-F238E27FC236}">
                <a16:creationId xmlns:a16="http://schemas.microsoft.com/office/drawing/2014/main" id="{15E8C0B2-F35F-F29B-43F2-44897B20A99A}"/>
              </a:ext>
            </a:extLst>
          </p:cNvPr>
          <p:cNvSpPr>
            <a:spLocks noGrp="1"/>
          </p:cNvSpPr>
          <p:nvPr>
            <p:ph type="title"/>
          </p:nvPr>
        </p:nvSpPr>
        <p:spPr>
          <a:xfrm>
            <a:off x="838200" y="2766218"/>
            <a:ext cx="10515600" cy="1325563"/>
          </a:xfrm>
        </p:spPr>
        <p:txBody>
          <a:bodyPr>
            <a:normAutofit/>
          </a:bodyPr>
          <a:lstStyle/>
          <a:p>
            <a:r>
              <a:rPr lang="en-BG" dirty="0"/>
              <a:t>Q&amp;A</a:t>
            </a:r>
          </a:p>
        </p:txBody>
      </p:sp>
    </p:spTree>
    <p:extLst>
      <p:ext uri="{BB962C8B-B14F-4D97-AF65-F5344CB8AC3E}">
        <p14:creationId xmlns:p14="http://schemas.microsoft.com/office/powerpoint/2010/main" val="29240621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gradFill flip="none" rotWithShape="1">
          <a:gsLst>
            <a:gs pos="8000">
              <a:srgbClr val="FFFFFF"/>
            </a:gs>
            <a:gs pos="61000">
              <a:schemeClr val="accent2">
                <a:lumMod val="0"/>
                <a:lumOff val="100000"/>
              </a:schemeClr>
            </a:gs>
            <a:gs pos="77000">
              <a:schemeClr val="accent2">
                <a:lumMod val="0"/>
                <a:lumOff val="100000"/>
              </a:schemeClr>
            </a:gs>
            <a:gs pos="93000">
              <a:schemeClr val="accent2">
                <a:lumMod val="75829"/>
                <a:lumOff val="24171"/>
              </a:schemeClr>
            </a:gs>
          </a:gsLst>
          <a:lin ang="2700000" scaled="1"/>
          <a:tileRect/>
        </a:gradFill>
        <a:effectLst/>
      </p:bgPr>
    </p:bg>
    <p:spTree>
      <p:nvGrpSpPr>
        <p:cNvPr id="1" name="">
          <a:extLst>
            <a:ext uri="{FF2B5EF4-FFF2-40B4-BE49-F238E27FC236}">
              <a16:creationId xmlns:a16="http://schemas.microsoft.com/office/drawing/2014/main" id="{EBF049DC-8D99-D770-8228-338408F25EC8}"/>
            </a:ext>
          </a:extLst>
        </p:cNvPr>
        <p:cNvGrpSpPr/>
        <p:nvPr/>
      </p:nvGrpSpPr>
      <p:grpSpPr>
        <a:xfrm>
          <a:off x="0" y="0"/>
          <a:ext cx="0" cy="0"/>
          <a:chOff x="0" y="0"/>
          <a:chExt cx="0" cy="0"/>
        </a:xfrm>
      </p:grpSpPr>
      <p:pic>
        <p:nvPicPr>
          <p:cNvPr id="5" name="Picture 30" descr="VictoriaMetrics Logo PNG Vector (SVG) Free Download">
            <a:extLst>
              <a:ext uri="{FF2B5EF4-FFF2-40B4-BE49-F238E27FC236}">
                <a16:creationId xmlns:a16="http://schemas.microsoft.com/office/drawing/2014/main" id="{5A5DE764-F82F-AE75-664D-499D2C924A4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058400" y="4221439"/>
            <a:ext cx="1890216" cy="189021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Prometheus Logo - PNG Logo Vector Brand Downloads (SVG, EPS)">
            <a:extLst>
              <a:ext uri="{FF2B5EF4-FFF2-40B4-BE49-F238E27FC236}">
                <a16:creationId xmlns:a16="http://schemas.microsoft.com/office/drawing/2014/main" id="{351A1E08-32FB-C6D4-8220-9317E4836B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34838" y="5499127"/>
            <a:ext cx="1423562" cy="1225057"/>
          </a:xfrm>
          <a:prstGeom prst="rect">
            <a:avLst/>
          </a:prstGeom>
          <a:noFill/>
          <a:extLst>
            <a:ext uri="{909E8E84-426E-40DD-AFC4-6F175D3DCCD1}">
              <a14:hiddenFill xmlns:a14="http://schemas.microsoft.com/office/drawing/2010/main">
                <a:solidFill>
                  <a:srgbClr val="FFFFFF"/>
                </a:solidFill>
              </a14:hiddenFill>
            </a:ext>
          </a:extLst>
        </p:spPr>
      </p:pic>
      <p:pic>
        <p:nvPicPr>
          <p:cNvPr id="4" name="Content Placeholder 10" descr="A qr code with a cat&#10;&#10;AI-generated content may be incorrect.">
            <a:extLst>
              <a:ext uri="{FF2B5EF4-FFF2-40B4-BE49-F238E27FC236}">
                <a16:creationId xmlns:a16="http://schemas.microsoft.com/office/drawing/2014/main" id="{F6D2E147-FF24-4A44-3CB9-BAC58BDC890C}"/>
              </a:ext>
            </a:extLst>
          </p:cNvPr>
          <p:cNvPicPr>
            <a:picLocks noGrp="1" noChangeAspect="1"/>
          </p:cNvPicPr>
          <p:nvPr>
            <p:ph idx="1"/>
          </p:nvPr>
        </p:nvPicPr>
        <p:blipFill>
          <a:blip r:embed="rId4"/>
          <a:stretch>
            <a:fillRect/>
          </a:stretch>
        </p:blipFill>
        <p:spPr>
          <a:xfrm>
            <a:off x="4750631" y="4079710"/>
            <a:ext cx="2173674" cy="2173674"/>
          </a:xfrm>
        </p:spPr>
      </p:pic>
      <p:pic>
        <p:nvPicPr>
          <p:cNvPr id="6" name="Picture 5" descr="A qr code with a paper plane logo&#10;&#10;AI-generated content may be incorrect.">
            <a:extLst>
              <a:ext uri="{FF2B5EF4-FFF2-40B4-BE49-F238E27FC236}">
                <a16:creationId xmlns:a16="http://schemas.microsoft.com/office/drawing/2014/main" id="{09CAEF4B-0C68-4437-F23E-0754D66F40BF}"/>
              </a:ext>
            </a:extLst>
          </p:cNvPr>
          <p:cNvPicPr>
            <a:picLocks noChangeAspect="1"/>
          </p:cNvPicPr>
          <p:nvPr/>
        </p:nvPicPr>
        <p:blipFill>
          <a:blip r:embed="rId5"/>
          <a:stretch>
            <a:fillRect/>
          </a:stretch>
        </p:blipFill>
        <p:spPr>
          <a:xfrm>
            <a:off x="2457297" y="2047765"/>
            <a:ext cx="2033583" cy="2033583"/>
          </a:xfrm>
          <a:prstGeom prst="rect">
            <a:avLst/>
          </a:prstGeom>
        </p:spPr>
      </p:pic>
      <p:pic>
        <p:nvPicPr>
          <p:cNvPr id="8" name="Picture 7" descr="A qr code with a blue circle and white text&#10;&#10;AI-generated content may be incorrect.">
            <a:extLst>
              <a:ext uri="{FF2B5EF4-FFF2-40B4-BE49-F238E27FC236}">
                <a16:creationId xmlns:a16="http://schemas.microsoft.com/office/drawing/2014/main" id="{F2A824EF-3048-9CBA-31A6-9DAD53B2B868}"/>
              </a:ext>
            </a:extLst>
          </p:cNvPr>
          <p:cNvPicPr>
            <a:picLocks noChangeAspect="1"/>
          </p:cNvPicPr>
          <p:nvPr/>
        </p:nvPicPr>
        <p:blipFill>
          <a:blip r:embed="rId6"/>
          <a:stretch>
            <a:fillRect/>
          </a:stretch>
        </p:blipFill>
        <p:spPr>
          <a:xfrm>
            <a:off x="7184056" y="2047765"/>
            <a:ext cx="2033582" cy="2033582"/>
          </a:xfrm>
          <a:prstGeom prst="rect">
            <a:avLst/>
          </a:prstGeom>
        </p:spPr>
      </p:pic>
      <p:sp>
        <p:nvSpPr>
          <p:cNvPr id="9" name="Title 1">
            <a:extLst>
              <a:ext uri="{FF2B5EF4-FFF2-40B4-BE49-F238E27FC236}">
                <a16:creationId xmlns:a16="http://schemas.microsoft.com/office/drawing/2014/main" id="{DC224463-342B-8DAA-C58D-F5C1B2674B84}"/>
              </a:ext>
            </a:extLst>
          </p:cNvPr>
          <p:cNvSpPr>
            <a:spLocks noGrp="1"/>
          </p:cNvSpPr>
          <p:nvPr>
            <p:ph type="title"/>
          </p:nvPr>
        </p:nvSpPr>
        <p:spPr>
          <a:xfrm>
            <a:off x="838200" y="365125"/>
            <a:ext cx="10515600" cy="1325563"/>
          </a:xfrm>
        </p:spPr>
        <p:txBody>
          <a:bodyPr/>
          <a:lstStyle/>
          <a:p>
            <a:r>
              <a:rPr lang="en-BG" dirty="0"/>
              <a:t>Stay in touch</a:t>
            </a:r>
          </a:p>
        </p:txBody>
      </p:sp>
    </p:spTree>
    <p:extLst>
      <p:ext uri="{BB962C8B-B14F-4D97-AF65-F5344CB8AC3E}">
        <p14:creationId xmlns:p14="http://schemas.microsoft.com/office/powerpoint/2010/main" val="4659764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8000">
              <a:srgbClr val="FFFFFF"/>
            </a:gs>
            <a:gs pos="61000">
              <a:schemeClr val="accent2">
                <a:lumMod val="0"/>
                <a:lumOff val="100000"/>
              </a:schemeClr>
            </a:gs>
            <a:gs pos="77000">
              <a:schemeClr val="accent2">
                <a:lumMod val="0"/>
                <a:lumOff val="100000"/>
              </a:schemeClr>
            </a:gs>
            <a:gs pos="93000">
              <a:schemeClr val="accent2">
                <a:lumMod val="75829"/>
                <a:lumOff val="24171"/>
              </a:schemeClr>
            </a:gs>
          </a:gsLst>
          <a:lin ang="2700000" scaled="1"/>
          <a:tileRect/>
        </a:gradFill>
        <a:effectLst/>
      </p:bgPr>
    </p:bg>
    <p:spTree>
      <p:nvGrpSpPr>
        <p:cNvPr id="1" name=""/>
        <p:cNvGrpSpPr/>
        <p:nvPr/>
      </p:nvGrpSpPr>
      <p:grpSpPr>
        <a:xfrm>
          <a:off x="0" y="0"/>
          <a:ext cx="0" cy="0"/>
          <a:chOff x="0" y="0"/>
          <a:chExt cx="0" cy="0"/>
        </a:xfrm>
      </p:grpSpPr>
      <p:pic>
        <p:nvPicPr>
          <p:cNvPr id="5" name="Picture 30" descr="VictoriaMetrics Logo PNG Vector (SVG) Free Download">
            <a:extLst>
              <a:ext uri="{FF2B5EF4-FFF2-40B4-BE49-F238E27FC236}">
                <a16:creationId xmlns:a16="http://schemas.microsoft.com/office/drawing/2014/main" id="{67CA8CBD-FACD-752B-E809-3DBCF685AFA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058400" y="4221439"/>
            <a:ext cx="1890216" cy="189021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Prometheus Logo - PNG Logo Vector Brand Downloads (SVG, EPS)">
            <a:extLst>
              <a:ext uri="{FF2B5EF4-FFF2-40B4-BE49-F238E27FC236}">
                <a16:creationId xmlns:a16="http://schemas.microsoft.com/office/drawing/2014/main" id="{614DFB07-1988-84ED-EBB0-7AB65B07C7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34838" y="5499127"/>
            <a:ext cx="1423562" cy="1225057"/>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a:extLst>
              <a:ext uri="{FF2B5EF4-FFF2-40B4-BE49-F238E27FC236}">
                <a16:creationId xmlns:a16="http://schemas.microsoft.com/office/drawing/2014/main" id="{449409D7-7ADE-A88F-3F95-6E3C8DC418DC}"/>
              </a:ext>
            </a:extLst>
          </p:cNvPr>
          <p:cNvSpPr>
            <a:spLocks noGrp="1"/>
          </p:cNvSpPr>
          <p:nvPr>
            <p:ph type="title"/>
          </p:nvPr>
        </p:nvSpPr>
        <p:spPr>
          <a:xfrm>
            <a:off x="836678" y="723898"/>
            <a:ext cx="10626775" cy="1495425"/>
          </a:xfrm>
        </p:spPr>
        <p:txBody>
          <a:bodyPr>
            <a:normAutofit/>
          </a:bodyPr>
          <a:lstStyle/>
          <a:p>
            <a:r>
              <a:rPr lang="en-BG" sz="4000" dirty="0"/>
              <a:t>What is Prometheus?</a:t>
            </a:r>
          </a:p>
        </p:txBody>
      </p:sp>
      <p:sp>
        <p:nvSpPr>
          <p:cNvPr id="7" name="Content Placeholder 2">
            <a:extLst>
              <a:ext uri="{FF2B5EF4-FFF2-40B4-BE49-F238E27FC236}">
                <a16:creationId xmlns:a16="http://schemas.microsoft.com/office/drawing/2014/main" id="{F74D01FE-45E4-D23A-6507-B5DEEDD6794D}"/>
              </a:ext>
            </a:extLst>
          </p:cNvPr>
          <p:cNvSpPr>
            <a:spLocks noGrp="1"/>
          </p:cNvSpPr>
          <p:nvPr>
            <p:ph idx="1"/>
          </p:nvPr>
        </p:nvSpPr>
        <p:spPr>
          <a:xfrm>
            <a:off x="836679" y="2405067"/>
            <a:ext cx="10626775" cy="3729034"/>
          </a:xfrm>
        </p:spPr>
        <p:txBody>
          <a:bodyPr>
            <a:normAutofit/>
          </a:bodyPr>
          <a:lstStyle/>
          <a:p>
            <a:r>
              <a:rPr lang="en-GB" sz="2000" dirty="0">
                <a:effectLst/>
                <a:latin typeface="Menlo" panose="020B0609030804020204" pitchFamily="49" charset="0"/>
              </a:rPr>
              <a:t>Prometheus is an open-source system monitoring and alerting toolkit originally built at SoundCloud (2012);</a:t>
            </a:r>
          </a:p>
          <a:p>
            <a:r>
              <a:rPr lang="en-GB" sz="2000" dirty="0">
                <a:effectLst/>
                <a:latin typeface="Menlo" panose="020B0609030804020204" pitchFamily="49" charset="0"/>
              </a:rPr>
              <a:t>Second hosted project by Cloud Native Computing Foundation after Kubernetes (2016);</a:t>
            </a:r>
          </a:p>
          <a:p>
            <a:r>
              <a:rPr lang="en-GB" sz="2000" dirty="0">
                <a:effectLst/>
                <a:latin typeface="Menlo" panose="020B0609030804020204" pitchFamily="49" charset="0"/>
              </a:rPr>
              <a:t>Prometheus collects and stores its metrics at time series data. Metrics information is stored with the timestamp at which it was recorded, alongside optional key-value pairs called labels.</a:t>
            </a:r>
          </a:p>
        </p:txBody>
      </p:sp>
    </p:spTree>
    <p:extLst>
      <p:ext uri="{BB962C8B-B14F-4D97-AF65-F5344CB8AC3E}">
        <p14:creationId xmlns:p14="http://schemas.microsoft.com/office/powerpoint/2010/main" val="273813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140E78F4-7872-73B9-7E72-E06C21D61457}"/>
              </a:ext>
            </a:extLst>
          </p:cNvPr>
          <p:cNvPicPr>
            <a:picLocks noChangeAspect="1"/>
          </p:cNvPicPr>
          <p:nvPr/>
        </p:nvPicPr>
        <p:blipFill>
          <a:blip r:embed="rId2"/>
          <a:srcRect r="15627" b="-1"/>
          <a:stretch/>
        </p:blipFill>
        <p:spPr>
          <a:xfrm>
            <a:off x="3523488" y="10"/>
            <a:ext cx="8668512" cy="6857990"/>
          </a:xfrm>
          <a:prstGeom prst="rect">
            <a:avLst/>
          </a:prstGeom>
        </p:spPr>
      </p:pic>
      <p:sp>
        <p:nvSpPr>
          <p:cNvPr id="2" name="Title 1">
            <a:extLst>
              <a:ext uri="{FF2B5EF4-FFF2-40B4-BE49-F238E27FC236}">
                <a16:creationId xmlns:a16="http://schemas.microsoft.com/office/drawing/2014/main" id="{B28745ED-E575-CBA6-31BF-29AAB5657376}"/>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a:t>Key concepts</a:t>
            </a:r>
          </a:p>
        </p:txBody>
      </p:sp>
    </p:spTree>
    <p:extLst>
      <p:ext uri="{BB962C8B-B14F-4D97-AF65-F5344CB8AC3E}">
        <p14:creationId xmlns:p14="http://schemas.microsoft.com/office/powerpoint/2010/main" val="2489357441"/>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8000">
              <a:srgbClr val="FFFFFF"/>
            </a:gs>
            <a:gs pos="61000">
              <a:schemeClr val="accent2">
                <a:lumMod val="0"/>
                <a:lumOff val="100000"/>
              </a:schemeClr>
            </a:gs>
            <a:gs pos="77000">
              <a:schemeClr val="accent2">
                <a:lumMod val="0"/>
                <a:lumOff val="100000"/>
              </a:schemeClr>
            </a:gs>
            <a:gs pos="93000">
              <a:schemeClr val="accent2">
                <a:lumMod val="75829"/>
                <a:lumOff val="24171"/>
              </a:schemeClr>
            </a:gs>
          </a:gsLst>
          <a:lin ang="2700000" scaled="1"/>
          <a:tileRect/>
        </a:gradFill>
        <a:effectLst/>
      </p:bgPr>
    </p:bg>
    <p:spTree>
      <p:nvGrpSpPr>
        <p:cNvPr id="1" name="">
          <a:extLst>
            <a:ext uri="{FF2B5EF4-FFF2-40B4-BE49-F238E27FC236}">
              <a16:creationId xmlns:a16="http://schemas.microsoft.com/office/drawing/2014/main" id="{12DF8F32-C912-D660-A58A-351C231FFFF5}"/>
            </a:ext>
          </a:extLst>
        </p:cNvPr>
        <p:cNvGrpSpPr/>
        <p:nvPr/>
      </p:nvGrpSpPr>
      <p:grpSpPr>
        <a:xfrm>
          <a:off x="0" y="0"/>
          <a:ext cx="0" cy="0"/>
          <a:chOff x="0" y="0"/>
          <a:chExt cx="0" cy="0"/>
        </a:xfrm>
      </p:grpSpPr>
      <p:pic>
        <p:nvPicPr>
          <p:cNvPr id="5" name="Picture 30" descr="VictoriaMetrics Logo PNG Vector (SVG) Free Download">
            <a:extLst>
              <a:ext uri="{FF2B5EF4-FFF2-40B4-BE49-F238E27FC236}">
                <a16:creationId xmlns:a16="http://schemas.microsoft.com/office/drawing/2014/main" id="{59EA2230-6AB2-C160-5EE7-985D06AB1B4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058400" y="4221439"/>
            <a:ext cx="1890216" cy="189021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Prometheus Logo - PNG Logo Vector Brand Downloads (SVG, EPS)">
            <a:extLst>
              <a:ext uri="{FF2B5EF4-FFF2-40B4-BE49-F238E27FC236}">
                <a16:creationId xmlns:a16="http://schemas.microsoft.com/office/drawing/2014/main" id="{CFD7F100-490E-FD1C-C148-357FB8C7AD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34838" y="5499127"/>
            <a:ext cx="1423562" cy="1225057"/>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a:extLst>
              <a:ext uri="{FF2B5EF4-FFF2-40B4-BE49-F238E27FC236}">
                <a16:creationId xmlns:a16="http://schemas.microsoft.com/office/drawing/2014/main" id="{4EE51501-771D-759D-5ACF-378B9DF53AEA}"/>
              </a:ext>
            </a:extLst>
          </p:cNvPr>
          <p:cNvSpPr>
            <a:spLocks noGrp="1"/>
          </p:cNvSpPr>
          <p:nvPr>
            <p:ph type="title"/>
          </p:nvPr>
        </p:nvSpPr>
        <p:spPr>
          <a:xfrm>
            <a:off x="836678" y="723898"/>
            <a:ext cx="10626775" cy="1495425"/>
          </a:xfrm>
        </p:spPr>
        <p:txBody>
          <a:bodyPr>
            <a:normAutofit/>
          </a:bodyPr>
          <a:lstStyle/>
          <a:p>
            <a:r>
              <a:rPr lang="en-BG" sz="4000" dirty="0"/>
              <a:t>Metric</a:t>
            </a:r>
          </a:p>
        </p:txBody>
      </p:sp>
      <p:sp>
        <p:nvSpPr>
          <p:cNvPr id="2" name="Content Placeholder 2">
            <a:extLst>
              <a:ext uri="{FF2B5EF4-FFF2-40B4-BE49-F238E27FC236}">
                <a16:creationId xmlns:a16="http://schemas.microsoft.com/office/drawing/2014/main" id="{D787D3C3-9B7D-8931-1893-B2F8FF3ADD91}"/>
              </a:ext>
            </a:extLst>
          </p:cNvPr>
          <p:cNvSpPr txBox="1">
            <a:spLocks/>
          </p:cNvSpPr>
          <p:nvPr/>
        </p:nvSpPr>
        <p:spPr>
          <a:xfrm>
            <a:off x="836678" y="2012137"/>
            <a:ext cx="10515600" cy="369417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sz="2200" dirty="0">
                <a:latin typeface="Menlo" panose="020B0609030804020204" pitchFamily="49" charset="0"/>
              </a:rPr>
              <a:t>Numeric measure or observation of something. Example metric name:</a:t>
            </a:r>
          </a:p>
          <a:p>
            <a:r>
              <a:rPr lang="en-GB" sz="2200" b="1" dirty="0" err="1">
                <a:latin typeface="Menlo" panose="020B0609030804020204" pitchFamily="49" charset="0"/>
              </a:rPr>
              <a:t>requests_total</a:t>
            </a:r>
            <a:r>
              <a:rPr lang="en-GB" sz="2200" b="1" dirty="0">
                <a:latin typeface="Menlo" panose="020B0609030804020204" pitchFamily="49" charset="0"/>
              </a:rPr>
              <a:t> </a:t>
            </a:r>
            <a:r>
              <a:rPr lang="en-GB" sz="2200" dirty="0">
                <a:latin typeface="Menlo" panose="020B0609030804020204" pitchFamily="49" charset="0"/>
              </a:rPr>
              <a:t>- Total requests to given API;</a:t>
            </a:r>
          </a:p>
          <a:p>
            <a:r>
              <a:rPr lang="en-GB" sz="2200" b="1" dirty="0" err="1">
                <a:latin typeface="Menlo" panose="020B0609030804020204" pitchFamily="49" charset="0"/>
              </a:rPr>
              <a:t>node_memory_MemAvailable_bytes</a:t>
            </a:r>
            <a:r>
              <a:rPr lang="en-GB" sz="2200" b="1" dirty="0">
                <a:latin typeface="Menlo" panose="020B0609030804020204" pitchFamily="49" charset="0"/>
              </a:rPr>
              <a:t> </a:t>
            </a:r>
            <a:r>
              <a:rPr lang="en-GB" sz="2200" dirty="0">
                <a:latin typeface="Menlo" panose="020B0609030804020204" pitchFamily="49" charset="0"/>
              </a:rPr>
              <a:t>- Available bytes for given instance;</a:t>
            </a:r>
          </a:p>
          <a:p>
            <a:r>
              <a:rPr lang="en-GB" sz="2200" b="1" dirty="0" err="1">
                <a:latin typeface="Menlo" panose="020B0609030804020204" pitchFamily="49" charset="0"/>
              </a:rPr>
              <a:t>node_cpu_seconds_total</a:t>
            </a:r>
            <a:r>
              <a:rPr lang="en-GB" sz="2200" b="1" dirty="0">
                <a:latin typeface="Menlo" panose="020B0609030804020204" pitchFamily="49" charset="0"/>
              </a:rPr>
              <a:t> </a:t>
            </a:r>
            <a:r>
              <a:rPr lang="en-GB" sz="2200" dirty="0">
                <a:latin typeface="Menlo" panose="020B0609030804020204" pitchFamily="49" charset="0"/>
              </a:rPr>
              <a:t>- CPU time in seconds for given instance.</a:t>
            </a:r>
          </a:p>
        </p:txBody>
      </p:sp>
    </p:spTree>
    <p:extLst>
      <p:ext uri="{BB962C8B-B14F-4D97-AF65-F5344CB8AC3E}">
        <p14:creationId xmlns:p14="http://schemas.microsoft.com/office/powerpoint/2010/main" val="630214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flip="none" rotWithShape="1">
          <a:gsLst>
            <a:gs pos="8000">
              <a:srgbClr val="FFFFFF"/>
            </a:gs>
            <a:gs pos="61000">
              <a:schemeClr val="accent2">
                <a:lumMod val="0"/>
                <a:lumOff val="100000"/>
              </a:schemeClr>
            </a:gs>
            <a:gs pos="77000">
              <a:schemeClr val="accent2">
                <a:lumMod val="0"/>
                <a:lumOff val="100000"/>
              </a:schemeClr>
            </a:gs>
            <a:gs pos="93000">
              <a:schemeClr val="accent2">
                <a:lumMod val="75829"/>
                <a:lumOff val="24171"/>
              </a:schemeClr>
            </a:gs>
          </a:gsLst>
          <a:lin ang="2700000" scaled="1"/>
          <a:tileRect/>
        </a:gradFill>
        <a:effectLst/>
      </p:bgPr>
    </p:bg>
    <p:spTree>
      <p:nvGrpSpPr>
        <p:cNvPr id="1" name="">
          <a:extLst>
            <a:ext uri="{FF2B5EF4-FFF2-40B4-BE49-F238E27FC236}">
              <a16:creationId xmlns:a16="http://schemas.microsoft.com/office/drawing/2014/main" id="{C7D81553-8DFB-04AC-0081-E5A70AC94DD3}"/>
            </a:ext>
          </a:extLst>
        </p:cNvPr>
        <p:cNvGrpSpPr/>
        <p:nvPr/>
      </p:nvGrpSpPr>
      <p:grpSpPr>
        <a:xfrm>
          <a:off x="0" y="0"/>
          <a:ext cx="0" cy="0"/>
          <a:chOff x="0" y="0"/>
          <a:chExt cx="0" cy="0"/>
        </a:xfrm>
      </p:grpSpPr>
      <p:pic>
        <p:nvPicPr>
          <p:cNvPr id="5" name="Picture 30" descr="VictoriaMetrics Logo PNG Vector (SVG) Free Download">
            <a:extLst>
              <a:ext uri="{FF2B5EF4-FFF2-40B4-BE49-F238E27FC236}">
                <a16:creationId xmlns:a16="http://schemas.microsoft.com/office/drawing/2014/main" id="{58169037-31EF-C71F-1F68-067C80E8B81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058400" y="4221439"/>
            <a:ext cx="1890216" cy="189021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Prometheus Logo - PNG Logo Vector Brand Downloads (SVG, EPS)">
            <a:extLst>
              <a:ext uri="{FF2B5EF4-FFF2-40B4-BE49-F238E27FC236}">
                <a16:creationId xmlns:a16="http://schemas.microsoft.com/office/drawing/2014/main" id="{D2C81E84-0653-A1AD-2518-E43B36F46B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34838" y="5499127"/>
            <a:ext cx="1423562" cy="1225057"/>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a:extLst>
              <a:ext uri="{FF2B5EF4-FFF2-40B4-BE49-F238E27FC236}">
                <a16:creationId xmlns:a16="http://schemas.microsoft.com/office/drawing/2014/main" id="{2DBFB525-8B94-557F-3160-BB9E7DFE2356}"/>
              </a:ext>
            </a:extLst>
          </p:cNvPr>
          <p:cNvSpPr>
            <a:spLocks noGrp="1"/>
          </p:cNvSpPr>
          <p:nvPr>
            <p:ph type="title"/>
          </p:nvPr>
        </p:nvSpPr>
        <p:spPr>
          <a:xfrm>
            <a:off x="836678" y="723898"/>
            <a:ext cx="10626775" cy="1495425"/>
          </a:xfrm>
        </p:spPr>
        <p:txBody>
          <a:bodyPr>
            <a:normAutofit/>
          </a:bodyPr>
          <a:lstStyle/>
          <a:p>
            <a:r>
              <a:rPr lang="en-GB" sz="4000" dirty="0"/>
              <a:t>Raw samples</a:t>
            </a:r>
            <a:endParaRPr lang="en-BG" sz="4000" dirty="0"/>
          </a:p>
        </p:txBody>
      </p:sp>
      <p:sp>
        <p:nvSpPr>
          <p:cNvPr id="4" name="Content Placeholder 2">
            <a:extLst>
              <a:ext uri="{FF2B5EF4-FFF2-40B4-BE49-F238E27FC236}">
                <a16:creationId xmlns:a16="http://schemas.microsoft.com/office/drawing/2014/main" id="{6242A4D0-6640-4A21-EC59-384756780A45}"/>
              </a:ext>
            </a:extLst>
          </p:cNvPr>
          <p:cNvSpPr>
            <a:spLocks noGrp="1"/>
          </p:cNvSpPr>
          <p:nvPr>
            <p:ph idx="1"/>
          </p:nvPr>
        </p:nvSpPr>
        <p:spPr>
          <a:xfrm>
            <a:off x="838200" y="2012137"/>
            <a:ext cx="10515600" cy="3694176"/>
          </a:xfrm>
        </p:spPr>
        <p:txBody>
          <a:bodyPr>
            <a:normAutofit/>
          </a:bodyPr>
          <a:lstStyle/>
          <a:p>
            <a:pPr marL="0" indent="0">
              <a:buNone/>
            </a:pPr>
            <a:r>
              <a:rPr lang="en-GB" sz="2400" dirty="0"/>
              <a:t>Every unique time series may consist of an </a:t>
            </a:r>
            <a:r>
              <a:rPr lang="en-GB" sz="2400" dirty="0" err="1"/>
              <a:t>arbitary</a:t>
            </a:r>
            <a:r>
              <a:rPr lang="en-GB" sz="2400" dirty="0"/>
              <a:t> number of value, timestamp data point (a.k.a. raw sample):</a:t>
            </a:r>
          </a:p>
        </p:txBody>
      </p:sp>
      <p:sp>
        <p:nvSpPr>
          <p:cNvPr id="7" name="TextBox 6">
            <a:extLst>
              <a:ext uri="{FF2B5EF4-FFF2-40B4-BE49-F238E27FC236}">
                <a16:creationId xmlns:a16="http://schemas.microsoft.com/office/drawing/2014/main" id="{2A8F24D4-5D8F-5470-5455-02586B8F1D61}"/>
              </a:ext>
            </a:extLst>
          </p:cNvPr>
          <p:cNvSpPr txBox="1"/>
          <p:nvPr/>
        </p:nvSpPr>
        <p:spPr>
          <a:xfrm>
            <a:off x="836678" y="2875611"/>
            <a:ext cx="5902257" cy="369332"/>
          </a:xfrm>
          <a:prstGeom prst="rect">
            <a:avLst/>
          </a:prstGeom>
          <a:noFill/>
          <a:ln>
            <a:noFill/>
          </a:ln>
        </p:spPr>
        <p:txBody>
          <a:bodyPr wrap="none" rtlCol="0">
            <a:spAutoFit/>
          </a:bodyPr>
          <a:lstStyle/>
          <a:p>
            <a:r>
              <a:rPr lang="en-GB" dirty="0" err="1"/>
              <a:t>requests_total</a:t>
            </a:r>
            <a:r>
              <a:rPr lang="en-GB" dirty="0"/>
              <a:t>{path="/", code="2xx"} 321 1737381556000</a:t>
            </a:r>
            <a:endParaRPr lang="en-BG" dirty="0"/>
          </a:p>
        </p:txBody>
      </p:sp>
      <p:sp>
        <p:nvSpPr>
          <p:cNvPr id="8" name="Right Brace 7">
            <a:extLst>
              <a:ext uri="{FF2B5EF4-FFF2-40B4-BE49-F238E27FC236}">
                <a16:creationId xmlns:a16="http://schemas.microsoft.com/office/drawing/2014/main" id="{22F7660F-A195-0B6F-26DB-AFCA879D612A}"/>
              </a:ext>
            </a:extLst>
          </p:cNvPr>
          <p:cNvSpPr/>
          <p:nvPr/>
        </p:nvSpPr>
        <p:spPr>
          <a:xfrm rot="5400000">
            <a:off x="1549599" y="2613580"/>
            <a:ext cx="169553" cy="1378204"/>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BG" dirty="0"/>
          </a:p>
        </p:txBody>
      </p:sp>
      <p:sp>
        <p:nvSpPr>
          <p:cNvPr id="9" name="TextBox 8">
            <a:extLst>
              <a:ext uri="{FF2B5EF4-FFF2-40B4-BE49-F238E27FC236}">
                <a16:creationId xmlns:a16="http://schemas.microsoft.com/office/drawing/2014/main" id="{FA9795BC-A612-097F-233B-F003AE79191C}"/>
              </a:ext>
            </a:extLst>
          </p:cNvPr>
          <p:cNvSpPr txBox="1"/>
          <p:nvPr/>
        </p:nvSpPr>
        <p:spPr>
          <a:xfrm>
            <a:off x="945275" y="3418920"/>
            <a:ext cx="1433406" cy="369332"/>
          </a:xfrm>
          <a:prstGeom prst="rect">
            <a:avLst/>
          </a:prstGeom>
          <a:noFill/>
        </p:spPr>
        <p:txBody>
          <a:bodyPr wrap="none" rtlCol="0">
            <a:spAutoFit/>
          </a:bodyPr>
          <a:lstStyle/>
          <a:p>
            <a:r>
              <a:rPr lang="en-GB" dirty="0">
                <a:solidFill>
                  <a:schemeClr val="tx2"/>
                </a:solidFill>
              </a:rPr>
              <a:t>M</a:t>
            </a:r>
            <a:r>
              <a:rPr lang="en-BG" dirty="0">
                <a:solidFill>
                  <a:schemeClr val="tx2"/>
                </a:solidFill>
              </a:rPr>
              <a:t>etric name</a:t>
            </a:r>
          </a:p>
        </p:txBody>
      </p:sp>
      <p:sp>
        <p:nvSpPr>
          <p:cNvPr id="10" name="Right Brace 9">
            <a:extLst>
              <a:ext uri="{FF2B5EF4-FFF2-40B4-BE49-F238E27FC236}">
                <a16:creationId xmlns:a16="http://schemas.microsoft.com/office/drawing/2014/main" id="{227DD76C-2956-8A3E-30EC-918A45B7A734}"/>
              </a:ext>
            </a:extLst>
          </p:cNvPr>
          <p:cNvSpPr/>
          <p:nvPr/>
        </p:nvSpPr>
        <p:spPr>
          <a:xfrm rot="5400000">
            <a:off x="3311087" y="2285499"/>
            <a:ext cx="169550" cy="2034363"/>
          </a:xfrm>
          <a:prstGeom prst="rightBrace">
            <a:avLst/>
          </a:prstGeom>
          <a:ln>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BG"/>
          </a:p>
        </p:txBody>
      </p:sp>
      <p:sp>
        <p:nvSpPr>
          <p:cNvPr id="11" name="TextBox 10">
            <a:extLst>
              <a:ext uri="{FF2B5EF4-FFF2-40B4-BE49-F238E27FC236}">
                <a16:creationId xmlns:a16="http://schemas.microsoft.com/office/drawing/2014/main" id="{FD583567-A224-4E92-9471-A0DEC5A0A027}"/>
              </a:ext>
            </a:extLst>
          </p:cNvPr>
          <p:cNvSpPr txBox="1"/>
          <p:nvPr/>
        </p:nvSpPr>
        <p:spPr>
          <a:xfrm>
            <a:off x="2795008" y="3444269"/>
            <a:ext cx="1093184" cy="369332"/>
          </a:xfrm>
          <a:prstGeom prst="rect">
            <a:avLst/>
          </a:prstGeom>
          <a:noFill/>
        </p:spPr>
        <p:txBody>
          <a:bodyPr wrap="none" rtlCol="0">
            <a:spAutoFit/>
          </a:bodyPr>
          <a:lstStyle/>
          <a:p>
            <a:r>
              <a:rPr lang="en-US" dirty="0">
                <a:solidFill>
                  <a:srgbClr val="C00000"/>
                </a:solidFill>
              </a:rPr>
              <a:t>Label set</a:t>
            </a:r>
            <a:endParaRPr lang="en-BG" dirty="0">
              <a:solidFill>
                <a:srgbClr val="C00000"/>
              </a:solidFill>
            </a:endParaRPr>
          </a:p>
        </p:txBody>
      </p:sp>
      <p:sp>
        <p:nvSpPr>
          <p:cNvPr id="12" name="Right Brace 11">
            <a:extLst>
              <a:ext uri="{FF2B5EF4-FFF2-40B4-BE49-F238E27FC236}">
                <a16:creationId xmlns:a16="http://schemas.microsoft.com/office/drawing/2014/main" id="{B101A7D5-B69B-546B-AA48-1BD28C465500}"/>
              </a:ext>
            </a:extLst>
          </p:cNvPr>
          <p:cNvSpPr/>
          <p:nvPr/>
        </p:nvSpPr>
        <p:spPr>
          <a:xfrm rot="5400000">
            <a:off x="4569341" y="3116693"/>
            <a:ext cx="210625" cy="371974"/>
          </a:xfrm>
          <a:prstGeom prst="rightBrace">
            <a:avLst/>
          </a:prstGeom>
          <a:ln>
            <a:solidFill>
              <a:schemeClr val="accent2">
                <a:lumMod val="7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BG"/>
          </a:p>
        </p:txBody>
      </p:sp>
      <p:sp>
        <p:nvSpPr>
          <p:cNvPr id="13" name="TextBox 12">
            <a:extLst>
              <a:ext uri="{FF2B5EF4-FFF2-40B4-BE49-F238E27FC236}">
                <a16:creationId xmlns:a16="http://schemas.microsoft.com/office/drawing/2014/main" id="{68BA6425-74F5-9206-C6DC-1861C8C01823}"/>
              </a:ext>
            </a:extLst>
          </p:cNvPr>
          <p:cNvSpPr txBox="1"/>
          <p:nvPr/>
        </p:nvSpPr>
        <p:spPr>
          <a:xfrm>
            <a:off x="4304519" y="3418920"/>
            <a:ext cx="740267" cy="369332"/>
          </a:xfrm>
          <a:prstGeom prst="rect">
            <a:avLst/>
          </a:prstGeom>
          <a:noFill/>
        </p:spPr>
        <p:txBody>
          <a:bodyPr wrap="none" rtlCol="0">
            <a:spAutoFit/>
          </a:bodyPr>
          <a:lstStyle/>
          <a:p>
            <a:r>
              <a:rPr lang="en-US" dirty="0">
                <a:solidFill>
                  <a:schemeClr val="accent2">
                    <a:lumMod val="50000"/>
                  </a:schemeClr>
                </a:solidFill>
              </a:rPr>
              <a:t>Value</a:t>
            </a:r>
            <a:endParaRPr lang="en-BG" dirty="0">
              <a:solidFill>
                <a:schemeClr val="accent2">
                  <a:lumMod val="50000"/>
                </a:schemeClr>
              </a:solidFill>
            </a:endParaRPr>
          </a:p>
        </p:txBody>
      </p:sp>
      <p:sp>
        <p:nvSpPr>
          <p:cNvPr id="14" name="Right Brace 13">
            <a:extLst>
              <a:ext uri="{FF2B5EF4-FFF2-40B4-BE49-F238E27FC236}">
                <a16:creationId xmlns:a16="http://schemas.microsoft.com/office/drawing/2014/main" id="{7E7E8F7C-A05B-A7CB-D579-02601CC2B1B5}"/>
              </a:ext>
            </a:extLst>
          </p:cNvPr>
          <p:cNvSpPr/>
          <p:nvPr/>
        </p:nvSpPr>
        <p:spPr>
          <a:xfrm rot="5400000">
            <a:off x="5663191" y="2511107"/>
            <a:ext cx="169549" cy="1542072"/>
          </a:xfrm>
          <a:prstGeom prst="rightBrace">
            <a:avLst/>
          </a:prstGeom>
          <a:ln>
            <a:solidFill>
              <a:schemeClr val="accent3"/>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BG"/>
          </a:p>
        </p:txBody>
      </p:sp>
      <p:sp>
        <p:nvSpPr>
          <p:cNvPr id="15" name="TextBox 14">
            <a:extLst>
              <a:ext uri="{FF2B5EF4-FFF2-40B4-BE49-F238E27FC236}">
                <a16:creationId xmlns:a16="http://schemas.microsoft.com/office/drawing/2014/main" id="{1430993D-B470-C12B-CBCE-F386B7D344C8}"/>
              </a:ext>
            </a:extLst>
          </p:cNvPr>
          <p:cNvSpPr txBox="1"/>
          <p:nvPr/>
        </p:nvSpPr>
        <p:spPr>
          <a:xfrm>
            <a:off x="4976929" y="3424975"/>
            <a:ext cx="3409267" cy="369332"/>
          </a:xfrm>
          <a:prstGeom prst="rect">
            <a:avLst/>
          </a:prstGeom>
          <a:noFill/>
        </p:spPr>
        <p:txBody>
          <a:bodyPr wrap="none" rtlCol="0">
            <a:spAutoFit/>
          </a:bodyPr>
          <a:lstStyle/>
          <a:p>
            <a:r>
              <a:rPr lang="en-US" dirty="0">
                <a:solidFill>
                  <a:schemeClr val="accent3"/>
                </a:solidFill>
              </a:rPr>
              <a:t>UNIX Timestamp in milliseconds</a:t>
            </a:r>
            <a:endParaRPr lang="en-BG" dirty="0">
              <a:solidFill>
                <a:schemeClr val="accent3"/>
              </a:solidFill>
            </a:endParaRPr>
          </a:p>
        </p:txBody>
      </p:sp>
    </p:spTree>
    <p:extLst>
      <p:ext uri="{BB962C8B-B14F-4D97-AF65-F5344CB8AC3E}">
        <p14:creationId xmlns:p14="http://schemas.microsoft.com/office/powerpoint/2010/main" val="3961884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P spid="9" grpId="0"/>
      <p:bldP spid="10" grpId="0" animBg="1"/>
      <p:bldP spid="11" grpId="0"/>
      <p:bldP spid="12" grpId="0" animBg="1"/>
      <p:bldP spid="13" grpId="0"/>
      <p:bldP spid="14" grpId="0" animBg="1"/>
      <p:bldP spid="15" grpId="0"/>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1018</TotalTime>
  <Words>2224</Words>
  <Application>Microsoft Macintosh PowerPoint</Application>
  <PresentationFormat>Widescreen</PresentationFormat>
  <Paragraphs>256</Paragraphs>
  <Slides>58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58</vt:i4>
      </vt:variant>
    </vt:vector>
  </HeadingPairs>
  <TitlesOfParts>
    <vt:vector size="64" baseType="lpstr">
      <vt:lpstr>Aptos</vt:lpstr>
      <vt:lpstr>Aptos Display</vt:lpstr>
      <vt:lpstr>Arial</vt:lpstr>
      <vt:lpstr>Menlo</vt:lpstr>
      <vt:lpstr>Wingdings</vt:lpstr>
      <vt:lpstr>Office Theme</vt:lpstr>
      <vt:lpstr>Migrating from Prometheus to VictoriaMetrics</vt:lpstr>
      <vt:lpstr>What is time series data?</vt:lpstr>
      <vt:lpstr>PowerPoint Presentation</vt:lpstr>
      <vt:lpstr>PowerPoint Presentation</vt:lpstr>
      <vt:lpstr>PowerPoint Presentation</vt:lpstr>
      <vt:lpstr>What is Prometheus?</vt:lpstr>
      <vt:lpstr>Key concepts</vt:lpstr>
      <vt:lpstr>Metric</vt:lpstr>
      <vt:lpstr>Raw samples</vt:lpstr>
      <vt:lpstr>Cardinality</vt:lpstr>
      <vt:lpstr>Type of metrics</vt:lpstr>
      <vt:lpstr>PowerPoint Presentation</vt:lpstr>
      <vt:lpstr>Resource usage</vt:lpstr>
      <vt:lpstr>Not so easy for maintenance</vt:lpstr>
      <vt:lpstr>PowerPoint Presentation</vt:lpstr>
      <vt:lpstr>PowerPoint Presentation</vt:lpstr>
      <vt:lpstr>PowerPoint Presentation</vt:lpstr>
      <vt:lpstr>VictoriaMetrics</vt:lpstr>
      <vt:lpstr>PowerPoint Presentation</vt:lpstr>
      <vt:lpstr>CNCF</vt:lpstr>
      <vt:lpstr>PowerPoint Presentation</vt:lpstr>
      <vt:lpstr>PowerPoint Presentation</vt:lpstr>
      <vt:lpstr>PowerPoint Presentation</vt:lpstr>
      <vt:lpstr>Migrating from Prometheus to VictoriaMetrics</vt:lpstr>
      <vt:lpstr>PowerPoint Presentation</vt:lpstr>
      <vt:lpstr>PowerPoint Presentation</vt:lpstr>
      <vt:lpstr>cmd</vt:lpstr>
      <vt:lpstr>Scrape configuration example</vt:lpstr>
      <vt:lpstr>vmagent</vt:lpstr>
      <vt:lpstr>vmagent</vt:lpstr>
      <vt:lpstr>vmagent</vt:lpstr>
      <vt:lpstr>PowerPoint Presentation</vt:lpstr>
      <vt:lpstr>vmctl</vt:lpstr>
      <vt:lpstr>Prometheus snapshot</vt:lpstr>
      <vt:lpstr>Perform migration operation</vt:lpstr>
      <vt:lpstr>Perform migration operation</vt:lpstr>
      <vt:lpstr>We have the data, now we need the rules</vt:lpstr>
      <vt:lpstr>vmalert</vt:lpstr>
      <vt:lpstr>vmalert</vt:lpstr>
      <vt:lpstr>vmalert</vt:lpstr>
      <vt:lpstr>Prometheus vs. VictoriaMetrics benchmark</vt:lpstr>
      <vt:lpstr>What we monitor?</vt:lpstr>
      <vt:lpstr>What we monitor?</vt:lpstr>
      <vt:lpstr>Prometheus setup</vt:lpstr>
      <vt:lpstr>Prometheus resource usage</vt:lpstr>
      <vt:lpstr>VictoriaMetrics resource usage</vt:lpstr>
      <vt:lpstr>Resource benchmark</vt:lpstr>
      <vt:lpstr>Data compaction and storage</vt:lpstr>
      <vt:lpstr>PowerPoint Presentation</vt:lpstr>
      <vt:lpstr>PowerPoint Presentation</vt:lpstr>
      <vt:lpstr>Too much digits after decimal point …</vt:lpstr>
      <vt:lpstr>Too much digits after decimal point …</vt:lpstr>
      <vt:lpstr>Cluster components and extra tools</vt:lpstr>
      <vt:lpstr>Multitenancy and cluster components</vt:lpstr>
      <vt:lpstr>Other tools</vt:lpstr>
      <vt:lpstr>Interface and dashboards walk through (if we have time :)</vt:lpstr>
      <vt:lpstr>Q&amp;A</vt:lpstr>
      <vt:lpstr>Stay in touch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Dobromir Stefanov</dc:creator>
  <cp:lastModifiedBy>Dobromir Stefanov</cp:lastModifiedBy>
  <cp:revision>111</cp:revision>
  <dcterms:created xsi:type="dcterms:W3CDTF">2025-01-21T18:06:21Z</dcterms:created>
  <dcterms:modified xsi:type="dcterms:W3CDTF">2025-01-22T11:04:28Z</dcterms:modified>
</cp:coreProperties>
</file>