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1" r:id="rId5"/>
    <p:sldId id="257" r:id="rId6"/>
    <p:sldId id="300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78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1"/>
  </p:normalViewPr>
  <p:slideViewPr>
    <p:cSldViewPr showGuides="1">
      <p:cViewPr varScale="1">
        <p:scale>
          <a:sx n="113" d="100"/>
          <a:sy n="113" d="100"/>
        </p:scale>
        <p:origin x="20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207E-9F80-47E6-9D9F-8EC0BA78C7CB}" type="datetimeFigureOut">
              <a:rPr lang="ko-KR" altLang="en-US" smtClean="0"/>
              <a:t>2018. 11. 24.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4DD82-1994-47EE-ADA5-627A24E117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6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9EF41-367F-0B44-B319-FF6986D638E8}" type="datetimeFigureOut">
              <a:rPr kumimoji="1" lang="zh-CN" altLang="en-US" smtClean="0"/>
              <a:t>2018/11/24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A2B1A-7813-F547-BEDB-3C219C135B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28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AD9C5-026E-4E5C-8C5F-ACF98236F9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9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AD9C5-026E-4E5C-8C5F-ACF98236F9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 userDrawn="1"/>
        </p:nvSpPr>
        <p:spPr>
          <a:xfrm rot="5400000">
            <a:off x="1614457" y="838343"/>
            <a:ext cx="1847142" cy="5076056"/>
          </a:xfrm>
          <a:prstGeom prst="round2Same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5437"/>
            <a:ext cx="4320480" cy="288032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2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9F8A4B7-E6C8-4208-8AC6-ED1D61D10B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715766"/>
            <a:ext cx="4320480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3626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48304"/>
            <a:chOff x="0" y="0"/>
            <a:chExt cx="9144000" cy="248304"/>
          </a:xfrm>
          <a:solidFill>
            <a:schemeClr val="accent1"/>
          </a:solidFill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4427984" y="1"/>
              <a:ext cx="288032" cy="2483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527931" y="1248643"/>
            <a:ext cx="1008000" cy="10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35931" y="1248643"/>
            <a:ext cx="288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0032" y="2725713"/>
            <a:ext cx="1008000" cy="10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8032" y="2725713"/>
            <a:ext cx="288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703947" y="1248643"/>
            <a:ext cx="1008000" cy="10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11947" y="1248643"/>
            <a:ext cx="288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18450" y="2725713"/>
            <a:ext cx="1008000" cy="10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726450" y="2725713"/>
            <a:ext cx="288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5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2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80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082651"/>
            <a:ext cx="1944216" cy="3607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49263" y="1089965"/>
            <a:ext cx="1944216" cy="2405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58974" y="1089965"/>
            <a:ext cx="1944216" cy="154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68685" y="1089965"/>
            <a:ext cx="1944216" cy="3600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9263" y="3547872"/>
            <a:ext cx="1944000" cy="1142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58974" y="2677363"/>
            <a:ext cx="1944000" cy="201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194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pic>
        <p:nvPicPr>
          <p:cNvPr id="9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458791"/>
            <a:ext cx="4752528" cy="24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9211" y="2765639"/>
            <a:ext cx="2255849" cy="1683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pic>
        <p:nvPicPr>
          <p:cNvPr id="12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04" y="1036588"/>
            <a:ext cx="4752528" cy="24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873443" y="1335136"/>
            <a:ext cx="2255849" cy="1691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081DBF75-458C-441B-A489-6D6FCA1661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898085" y="0"/>
            <a:ext cx="4245915" cy="1995686"/>
          </a:xfrm>
          <a:custGeom>
            <a:avLst/>
            <a:gdLst>
              <a:gd name="connsiteX0" fmla="*/ 970059 w 4245915"/>
              <a:gd name="connsiteY0" fmla="*/ 0 h 1995686"/>
              <a:gd name="connsiteX1" fmla="*/ 4245915 w 4245915"/>
              <a:gd name="connsiteY1" fmla="*/ 0 h 1995686"/>
              <a:gd name="connsiteX2" fmla="*/ 4245915 w 4245915"/>
              <a:gd name="connsiteY2" fmla="*/ 1995686 h 1995686"/>
              <a:gd name="connsiteX3" fmla="*/ 0 w 4245915"/>
              <a:gd name="connsiteY3" fmla="*/ 1987734 h 199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5915" h="1995686">
                <a:moveTo>
                  <a:pt x="970059" y="0"/>
                </a:moveTo>
                <a:lnTo>
                  <a:pt x="4245915" y="0"/>
                </a:lnTo>
                <a:lnTo>
                  <a:pt x="4245915" y="1995686"/>
                </a:lnTo>
                <a:lnTo>
                  <a:pt x="0" y="1987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0659651E-89BE-4ED6-8279-2A076B50460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737154" cy="5143500"/>
          </a:xfrm>
          <a:custGeom>
            <a:avLst/>
            <a:gdLst>
              <a:gd name="connsiteX0" fmla="*/ 0 w 5737154"/>
              <a:gd name="connsiteY0" fmla="*/ 0 h 5143500"/>
              <a:gd name="connsiteX1" fmla="*/ 5737154 w 5737154"/>
              <a:gd name="connsiteY1" fmla="*/ 0 h 5143500"/>
              <a:gd name="connsiteX2" fmla="*/ 3168882 w 5737154"/>
              <a:gd name="connsiteY2" fmla="*/ 5143500 h 5143500"/>
              <a:gd name="connsiteX3" fmla="*/ 0 w 5737154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7154" h="5143500">
                <a:moveTo>
                  <a:pt x="0" y="0"/>
                </a:moveTo>
                <a:lnTo>
                  <a:pt x="5737154" y="0"/>
                </a:lnTo>
                <a:lnTo>
                  <a:pt x="316888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646" y="2091193"/>
            <a:ext cx="5820354" cy="3052307"/>
          </a:xfrm>
          <a:custGeom>
            <a:avLst/>
            <a:gdLst>
              <a:gd name="connsiteX0" fmla="*/ 0 w 4261899"/>
              <a:gd name="connsiteY0" fmla="*/ 0 h 3052307"/>
              <a:gd name="connsiteX1" fmla="*/ 4261899 w 4261899"/>
              <a:gd name="connsiteY1" fmla="*/ 0 h 3052307"/>
              <a:gd name="connsiteX2" fmla="*/ 4261899 w 4261899"/>
              <a:gd name="connsiteY2" fmla="*/ 3052307 h 3052307"/>
              <a:gd name="connsiteX3" fmla="*/ 0 w 4261899"/>
              <a:gd name="connsiteY3" fmla="*/ 3052307 h 3052307"/>
              <a:gd name="connsiteX4" fmla="*/ 0 w 4261899"/>
              <a:gd name="connsiteY4" fmla="*/ 0 h 3052307"/>
              <a:gd name="connsiteX0" fmla="*/ 1558455 w 5820354"/>
              <a:gd name="connsiteY0" fmla="*/ 0 h 3052307"/>
              <a:gd name="connsiteX1" fmla="*/ 5820354 w 5820354"/>
              <a:gd name="connsiteY1" fmla="*/ 0 h 3052307"/>
              <a:gd name="connsiteX2" fmla="*/ 5820354 w 5820354"/>
              <a:gd name="connsiteY2" fmla="*/ 3052307 h 3052307"/>
              <a:gd name="connsiteX3" fmla="*/ 0 w 5820354"/>
              <a:gd name="connsiteY3" fmla="*/ 3052307 h 3052307"/>
              <a:gd name="connsiteX4" fmla="*/ 1558455 w 5820354"/>
              <a:gd name="connsiteY4" fmla="*/ 0 h 3052307"/>
              <a:gd name="connsiteX0" fmla="*/ 1518698 w 5820354"/>
              <a:gd name="connsiteY0" fmla="*/ 7952 h 3052307"/>
              <a:gd name="connsiteX1" fmla="*/ 5820354 w 5820354"/>
              <a:gd name="connsiteY1" fmla="*/ 0 h 3052307"/>
              <a:gd name="connsiteX2" fmla="*/ 5820354 w 5820354"/>
              <a:gd name="connsiteY2" fmla="*/ 3052307 h 3052307"/>
              <a:gd name="connsiteX3" fmla="*/ 0 w 5820354"/>
              <a:gd name="connsiteY3" fmla="*/ 3052307 h 3052307"/>
              <a:gd name="connsiteX4" fmla="*/ 1518698 w 5820354"/>
              <a:gd name="connsiteY4" fmla="*/ 7952 h 30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0354" h="3052307">
                <a:moveTo>
                  <a:pt x="1518698" y="7952"/>
                </a:moveTo>
                <a:lnTo>
                  <a:pt x="5820354" y="0"/>
                </a:lnTo>
                <a:lnTo>
                  <a:pt x="5820354" y="3052307"/>
                </a:lnTo>
                <a:lnTo>
                  <a:pt x="0" y="3052307"/>
                </a:lnTo>
                <a:lnTo>
                  <a:pt x="1518698" y="7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1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2483768" cy="3579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62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999" y="2849094"/>
            <a:ext cx="4680520" cy="1819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9999" y="468000"/>
            <a:ext cx="4680520" cy="2328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41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40000" y="2570956"/>
            <a:ext cx="8064000" cy="720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0000" y="1167542"/>
            <a:ext cx="4032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291830"/>
            <a:ext cx="4032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456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44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2001657" y="3407728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1657" y="3939902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07957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/>
          <p:cNvSpPr txBox="1">
            <a:spLocks/>
          </p:cNvSpPr>
          <p:nvPr userDrawn="1"/>
        </p:nvSpPr>
        <p:spPr>
          <a:xfrm>
            <a:off x="3995936" y="3291830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SECTION BREAK</a:t>
            </a:r>
          </a:p>
        </p:txBody>
      </p:sp>
      <p:sp>
        <p:nvSpPr>
          <p:cNvPr id="4" name="Text Placeholder 9"/>
          <p:cNvSpPr txBox="1">
            <a:spLocks/>
          </p:cNvSpPr>
          <p:nvPr userDrawn="1"/>
        </p:nvSpPr>
        <p:spPr>
          <a:xfrm>
            <a:off x="3995936" y="386789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631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48304"/>
            <a:chOff x="0" y="0"/>
            <a:chExt cx="9144000" cy="248304"/>
          </a:xfrm>
          <a:solidFill>
            <a:schemeClr val="accent1"/>
          </a:solidFill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4427984" y="1"/>
              <a:ext cx="288032" cy="2483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53999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6800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79574"/>
            <a:ext cx="914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622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435846"/>
            <a:ext cx="9144000" cy="17076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48304"/>
            <a:chOff x="0" y="0"/>
            <a:chExt cx="9144000" cy="248304"/>
          </a:xfrm>
          <a:solidFill>
            <a:schemeClr val="accent1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4427984" y="1"/>
              <a:ext cx="288032" cy="2483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07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2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760" y="151587"/>
            <a:ext cx="8892480" cy="4840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3118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9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52185" y="1280248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48304"/>
            <a:chOff x="0" y="0"/>
            <a:chExt cx="9144000" cy="248304"/>
          </a:xfrm>
          <a:solidFill>
            <a:schemeClr val="accent1"/>
          </a:solidFill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4427984" y="1"/>
              <a:ext cx="288032" cy="2483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2582135" y="1280248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12085" y="1280248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642034" y="1280248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BB44E593-372B-413A-8040-FDB1E70931B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748652" y="1422652"/>
            <a:ext cx="1730767" cy="1909596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1D2964A4-4427-44D0-BD50-F1BFC952481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718273" y="1422652"/>
            <a:ext cx="1730767" cy="1909596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57B5A4E7-0D2A-4557-B263-5CA93A4351A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687894" y="1422652"/>
            <a:ext cx="1730767" cy="1909596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B132F25B-77D1-4C5A-B77A-647542047E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57515" y="1422652"/>
            <a:ext cx="1730767" cy="1909596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0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74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6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5" r:id="rId3"/>
    <p:sldLayoutId id="2147483687" r:id="rId4"/>
    <p:sldLayoutId id="2147483668" r:id="rId5"/>
    <p:sldLayoutId id="2147483688" r:id="rId6"/>
    <p:sldLayoutId id="2147483684" r:id="rId7"/>
    <p:sldLayoutId id="2147483686" r:id="rId8"/>
    <p:sldLayoutId id="2147483683" r:id="rId9"/>
    <p:sldLayoutId id="2147483670" r:id="rId10"/>
    <p:sldLayoutId id="2147483673" r:id="rId11"/>
    <p:sldLayoutId id="2147483674" r:id="rId12"/>
    <p:sldLayoutId id="2147483675" r:id="rId13"/>
    <p:sldLayoutId id="2147483679" r:id="rId14"/>
    <p:sldLayoutId id="2147483676" r:id="rId15"/>
    <p:sldLayoutId id="2147483677" r:id="rId16"/>
    <p:sldLayoutId id="2147483690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3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2715766"/>
            <a:ext cx="4320480" cy="129614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sz="2400" dirty="0"/>
              <a:t>Reinforcement Learning on HKUSTurkey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01060" y="123478"/>
            <a:ext cx="1190057" cy="283819"/>
            <a:chOff x="7130968" y="274805"/>
            <a:chExt cx="1656184" cy="394986"/>
          </a:xfrm>
        </p:grpSpPr>
        <p:sp>
          <p:nvSpPr>
            <p:cNvPr id="5" name="Rounded Rectangle 4"/>
            <p:cNvSpPr/>
            <p:nvPr/>
          </p:nvSpPr>
          <p:spPr>
            <a:xfrm>
              <a:off x="7130968" y="274805"/>
              <a:ext cx="1656184" cy="3949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311372"/>
              <a:ext cx="1301512" cy="321849"/>
            </a:xfrm>
            <a:prstGeom prst="rect">
              <a:avLst/>
            </a:prstGeom>
          </p:spPr>
        </p:pic>
      </p:grpSp>
      <p:sp>
        <p:nvSpPr>
          <p:cNvPr id="8" name="TextBox 7">
            <a:hlinkClick r:id="rId4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6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Applications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6099081" y="1833918"/>
            <a:ext cx="325602" cy="3283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Rectangle 9"/>
          <p:cNvSpPr/>
          <p:nvPr/>
        </p:nvSpPr>
        <p:spPr>
          <a:xfrm>
            <a:off x="4293394" y="2582884"/>
            <a:ext cx="292564" cy="2738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23"/>
          <p:cNvSpPr/>
          <p:nvPr/>
        </p:nvSpPr>
        <p:spPr>
          <a:xfrm>
            <a:off x="5376627" y="2625024"/>
            <a:ext cx="347107" cy="20417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Rectangle 30"/>
          <p:cNvSpPr/>
          <p:nvPr/>
        </p:nvSpPr>
        <p:spPr>
          <a:xfrm>
            <a:off x="2598189" y="3343919"/>
            <a:ext cx="262122" cy="261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Oval 7"/>
          <p:cNvSpPr/>
          <p:nvPr/>
        </p:nvSpPr>
        <p:spPr>
          <a:xfrm>
            <a:off x="3631589" y="3319165"/>
            <a:ext cx="310864" cy="3108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0754C3-B6B8-4D71-A369-3F0F8223E276}"/>
              </a:ext>
            </a:extLst>
          </p:cNvPr>
          <p:cNvSpPr txBox="1"/>
          <p:nvPr/>
        </p:nvSpPr>
        <p:spPr>
          <a:xfrm>
            <a:off x="3851225" y="1601099"/>
            <a:ext cx="514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 turkey can automatically find the optimal path to the HKUST logo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DF64EF-5F64-4475-B356-6C91A2EE4932}"/>
              </a:ext>
            </a:extLst>
          </p:cNvPr>
          <p:cNvSpPr txBox="1"/>
          <p:nvPr/>
        </p:nvSpPr>
        <p:spPr>
          <a:xfrm>
            <a:off x="4690842" y="26647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The agent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247AAF5-D889-4BFF-ADCE-1717FCB128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08" y="2707988"/>
            <a:ext cx="340068" cy="3110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AA657BF-E7D8-4DC3-96E5-FAC24E986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48" y="3867894"/>
            <a:ext cx="579852" cy="485708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795A7DF8-38F8-41D3-BB4E-407BE3E7F9FF}"/>
              </a:ext>
            </a:extLst>
          </p:cNvPr>
          <p:cNvSpPr txBox="1"/>
          <p:nvPr/>
        </p:nvSpPr>
        <p:spPr>
          <a:xfrm>
            <a:off x="4701002" y="3948642"/>
            <a:ext cx="206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The destination 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E1DA9AA1-5698-4D1A-BFDD-F7B2A029B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9" y="1186215"/>
            <a:ext cx="3477249" cy="340175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9684E94-078A-451F-AA73-0A78A9CA4F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95" y="3260516"/>
            <a:ext cx="426531" cy="426531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F7B7C8D4-EF6D-4B6C-9CD9-2DE454933DA4}"/>
              </a:ext>
            </a:extLst>
          </p:cNvPr>
          <p:cNvSpPr txBox="1"/>
          <p:nvPr/>
        </p:nvSpPr>
        <p:spPr>
          <a:xfrm>
            <a:off x="4690842" y="326051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The barrier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536"/>
            <a:ext cx="8892480" cy="884466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Applications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6265889" y="2798251"/>
            <a:ext cx="325602" cy="3283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Rectangle 9"/>
          <p:cNvSpPr/>
          <p:nvPr/>
        </p:nvSpPr>
        <p:spPr>
          <a:xfrm>
            <a:off x="4467239" y="3372603"/>
            <a:ext cx="292564" cy="2738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23"/>
          <p:cNvSpPr/>
          <p:nvPr/>
        </p:nvSpPr>
        <p:spPr>
          <a:xfrm>
            <a:off x="5550472" y="3414743"/>
            <a:ext cx="347107" cy="20417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Rectangle 30"/>
          <p:cNvSpPr/>
          <p:nvPr/>
        </p:nvSpPr>
        <p:spPr>
          <a:xfrm>
            <a:off x="2598189" y="3343919"/>
            <a:ext cx="262122" cy="261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Oval 7"/>
          <p:cNvSpPr/>
          <p:nvPr/>
        </p:nvSpPr>
        <p:spPr>
          <a:xfrm>
            <a:off x="3631589" y="3319165"/>
            <a:ext cx="310864" cy="3108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0754C3-B6B8-4D71-A369-3F0F8223E276}"/>
              </a:ext>
            </a:extLst>
          </p:cNvPr>
          <p:cNvSpPr txBox="1"/>
          <p:nvPr/>
        </p:nvSpPr>
        <p:spPr>
          <a:xfrm>
            <a:off x="3891110" y="3859787"/>
            <a:ext cx="514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Finally,the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turkey can automatically find the optimal path to the HKUST logo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5A7DF8-38F8-41D3-BB4E-407BE3E7F9FF}"/>
              </a:ext>
            </a:extLst>
          </p:cNvPr>
          <p:cNvSpPr txBox="1"/>
          <p:nvPr/>
        </p:nvSpPr>
        <p:spPr>
          <a:xfrm>
            <a:off x="4190820" y="2358602"/>
            <a:ext cx="206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Rewards: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9EFCB488-B30F-43CA-BEE0-28B97CBFA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46" y="2728082"/>
            <a:ext cx="426531" cy="4265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8111C8-8852-440F-9BC1-DFCF3D8C51FC}"/>
              </a:ext>
            </a:extLst>
          </p:cNvPr>
          <p:cNvSpPr txBox="1"/>
          <p:nvPr/>
        </p:nvSpPr>
        <p:spPr>
          <a:xfrm>
            <a:off x="4572000" y="2757825"/>
            <a:ext cx="23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   -30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D4A5A31-FC73-4862-85DC-95028D878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9" y="1104359"/>
            <a:ext cx="3477249" cy="34017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CF5D91C-E389-4FC3-80CD-13AECC86D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22" y="3273977"/>
            <a:ext cx="579852" cy="4857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32EF2B-A900-47A5-823A-F5BFEBCB7115}"/>
              </a:ext>
            </a:extLst>
          </p:cNvPr>
          <p:cNvSpPr txBox="1"/>
          <p:nvPr/>
        </p:nvSpPr>
        <p:spPr>
          <a:xfrm>
            <a:off x="4574002" y="336146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   +50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E2A0D8-680D-461B-8AF2-EE1B702EC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73" y="2711846"/>
            <a:ext cx="598049" cy="56856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24F6A7-9C45-4DFC-BA09-FD91CA6460FA}"/>
              </a:ext>
            </a:extLst>
          </p:cNvPr>
          <p:cNvSpPr txBox="1"/>
          <p:nvPr/>
        </p:nvSpPr>
        <p:spPr>
          <a:xfrm>
            <a:off x="7092879" y="281624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   -10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384880-281D-48FE-89FF-A0DD04CB774B}"/>
              </a:ext>
            </a:extLst>
          </p:cNvPr>
          <p:cNvSpPr txBox="1"/>
          <p:nvPr/>
        </p:nvSpPr>
        <p:spPr>
          <a:xfrm>
            <a:off x="6435727" y="33465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Others:   -0.1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E50FC1-19C2-4B8C-8107-F80A4A7633A2}"/>
              </a:ext>
            </a:extLst>
          </p:cNvPr>
          <p:cNvSpPr/>
          <p:nvPr/>
        </p:nvSpPr>
        <p:spPr>
          <a:xfrm>
            <a:off x="4216246" y="1124560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State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Use the coordinate of the turkey in the maze to present the state.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91F13B-D9D3-4ACE-9696-40DED88D1977}"/>
              </a:ext>
            </a:extLst>
          </p:cNvPr>
          <p:cNvSpPr/>
          <p:nvPr/>
        </p:nvSpPr>
        <p:spPr>
          <a:xfrm>
            <a:off x="4202059" y="1895142"/>
            <a:ext cx="3954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  Go Upper,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Down,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Left, Right</a:t>
            </a:r>
          </a:p>
        </p:txBody>
      </p:sp>
    </p:spTree>
    <p:extLst>
      <p:ext uri="{BB962C8B-B14F-4D97-AF65-F5344CB8AC3E}">
        <p14:creationId xmlns:p14="http://schemas.microsoft.com/office/powerpoint/2010/main" val="112607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54632"/>
                </a:solidFill>
              </a:rPr>
              <a:t>Results</a:t>
            </a:r>
            <a:endParaRPr lang="ko-KR" altLang="en-US" dirty="0">
              <a:solidFill>
                <a:srgbClr val="E54632"/>
              </a:solidFill>
            </a:endParaRPr>
          </a:p>
        </p:txBody>
      </p:sp>
      <p:sp>
        <p:nvSpPr>
          <p:cNvPr id="52" name="Block Arc 14"/>
          <p:cNvSpPr/>
          <p:nvPr/>
        </p:nvSpPr>
        <p:spPr>
          <a:xfrm rot="16200000">
            <a:off x="235096" y="1263113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ECBA45-2369-436B-9630-9D52EE7DC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22" y="1419621"/>
            <a:ext cx="7195294" cy="26060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698FE3-6D90-4693-8FBA-A4A210F02C9C}"/>
              </a:ext>
            </a:extLst>
          </p:cNvPr>
          <p:cNvSpPr txBox="1"/>
          <p:nvPr/>
        </p:nvSpPr>
        <p:spPr>
          <a:xfrm>
            <a:off x="3851920" y="408391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8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54632"/>
                </a:solidFill>
              </a:rPr>
              <a:t>Results</a:t>
            </a:r>
            <a:endParaRPr lang="ko-KR" altLang="en-US" dirty="0">
              <a:solidFill>
                <a:srgbClr val="E54632"/>
              </a:solidFill>
            </a:endParaRPr>
          </a:p>
        </p:txBody>
      </p:sp>
      <p:sp>
        <p:nvSpPr>
          <p:cNvPr id="52" name="Block Arc 14"/>
          <p:cNvSpPr/>
          <p:nvPr/>
        </p:nvSpPr>
        <p:spPr>
          <a:xfrm rot="16200000">
            <a:off x="27014" y="1072141"/>
            <a:ext cx="584277" cy="5846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96076-73B7-4E46-9432-612735863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80" y="1205865"/>
            <a:ext cx="3240360" cy="3235909"/>
          </a:xfrm>
          <a:prstGeom prst="rect">
            <a:avLst/>
          </a:prstGeom>
        </p:spPr>
      </p:pic>
      <p:sp>
        <p:nvSpPr>
          <p:cNvPr id="7" name="箭头: 左 6">
            <a:extLst>
              <a:ext uri="{FF2B5EF4-FFF2-40B4-BE49-F238E27FC236}">
                <a16:creationId xmlns:a16="http://schemas.microsoft.com/office/drawing/2014/main" id="{FB1E19E0-D3A1-40DC-94AA-37C44E3E74D5}"/>
              </a:ext>
            </a:extLst>
          </p:cNvPr>
          <p:cNvSpPr/>
          <p:nvPr/>
        </p:nvSpPr>
        <p:spPr>
          <a:xfrm rot="10800000">
            <a:off x="4139952" y="2718299"/>
            <a:ext cx="936104" cy="218154"/>
          </a:xfrm>
          <a:prstGeom prst="leftArrow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83227-6DF9-450A-9833-6388C7C9FC7B}"/>
              </a:ext>
            </a:extLst>
          </p:cNvPr>
          <p:cNvSpPr txBox="1"/>
          <p:nvPr/>
        </p:nvSpPr>
        <p:spPr>
          <a:xfrm>
            <a:off x="3988857" y="24178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After training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4CAAE5-3F47-4EB2-88A3-E0C35F7F4D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69" y="1205921"/>
            <a:ext cx="3247439" cy="32429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05FBC8-B296-4C8B-9FBE-12DE1627313F}"/>
              </a:ext>
            </a:extLst>
          </p:cNvPr>
          <p:cNvSpPr txBox="1"/>
          <p:nvPr/>
        </p:nvSpPr>
        <p:spPr>
          <a:xfrm>
            <a:off x="4005178" y="288087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35 epoch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08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955479"/>
            <a:ext cx="9144000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1828381" y="3435846"/>
            <a:ext cx="5472608" cy="687713"/>
            <a:chOff x="1828381" y="3451748"/>
            <a:chExt cx="5472608" cy="687713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828381" y="3451748"/>
              <a:ext cx="5472608" cy="542078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j-lt"/>
                </a:rPr>
                <a:t>Thank you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1828381" y="3862774"/>
              <a:ext cx="5472608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9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Members</a:t>
            </a:r>
            <a:endParaRPr lang="ko-KR" alt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11508" y="3562661"/>
            <a:ext cx="1833846" cy="521257"/>
            <a:chOff x="611508" y="3562661"/>
            <a:chExt cx="1833846" cy="521257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611508" y="356266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Kuang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Bingran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 Placeholder 18"/>
            <p:cNvSpPr txBox="1">
              <a:spLocks/>
            </p:cNvSpPr>
            <p:nvPr/>
          </p:nvSpPr>
          <p:spPr>
            <a:xfrm>
              <a:off x="611508" y="383433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20565874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51720" y="3562661"/>
            <a:ext cx="1833846" cy="521257"/>
            <a:chOff x="1997734" y="3613841"/>
            <a:chExt cx="1833846" cy="521257"/>
          </a:xfrm>
        </p:grpSpPr>
        <p:sp>
          <p:nvSpPr>
            <p:cNvPr id="24" name="Text Placeholder 17"/>
            <p:cNvSpPr txBox="1">
              <a:spLocks/>
            </p:cNvSpPr>
            <p:nvPr/>
          </p:nvSpPr>
          <p:spPr>
            <a:xfrm>
              <a:off x="1997734" y="361384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Zheng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Dongjia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 Placeholder 18"/>
            <p:cNvSpPr txBox="1">
              <a:spLocks/>
            </p:cNvSpPr>
            <p:nvPr/>
          </p:nvSpPr>
          <p:spPr>
            <a:xfrm>
              <a:off x="1997734" y="388551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20546149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923929" y="3562661"/>
            <a:ext cx="1401850" cy="521257"/>
            <a:chOff x="6710295" y="3639431"/>
            <a:chExt cx="1833846" cy="521257"/>
          </a:xfrm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6710295" y="363943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Wang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Yutong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6710295" y="391110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20541402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539552" y="1275606"/>
            <a:ext cx="8064896" cy="2232248"/>
          </a:xfrm>
          <a:prstGeom prst="rect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40" y="1410804"/>
            <a:ext cx="1080120" cy="19618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3" y="1410804"/>
            <a:ext cx="1100416" cy="196185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36" y="1410804"/>
            <a:ext cx="1100416" cy="196185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19" y="1392607"/>
            <a:ext cx="1080120" cy="196185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58" y="1393052"/>
            <a:ext cx="1100416" cy="1961852"/>
          </a:xfrm>
          <a:prstGeom prst="rect">
            <a:avLst/>
          </a:prstGeom>
        </p:spPr>
      </p:pic>
      <p:grpSp>
        <p:nvGrpSpPr>
          <p:cNvPr id="39" name="Group 16"/>
          <p:cNvGrpSpPr/>
          <p:nvPr/>
        </p:nvGrpSpPr>
        <p:grpSpPr>
          <a:xfrm>
            <a:off x="5402398" y="3562661"/>
            <a:ext cx="1401850" cy="521257"/>
            <a:chOff x="6710295" y="3639431"/>
            <a:chExt cx="1833846" cy="521257"/>
          </a:xfrm>
        </p:grpSpPr>
        <p:sp>
          <p:nvSpPr>
            <p:cNvPr id="40" name="Text Placeholder 17"/>
            <p:cNvSpPr txBox="1">
              <a:spLocks/>
            </p:cNvSpPr>
            <p:nvPr/>
          </p:nvSpPr>
          <p:spPr>
            <a:xfrm>
              <a:off x="6710295" y="363943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Xie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Zhongkai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 Placeholder 18"/>
            <p:cNvSpPr txBox="1">
              <a:spLocks/>
            </p:cNvSpPr>
            <p:nvPr/>
          </p:nvSpPr>
          <p:spPr>
            <a:xfrm>
              <a:off x="6710295" y="391110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20550477</a:t>
              </a:r>
            </a:p>
          </p:txBody>
        </p:sp>
      </p:grpSp>
      <p:grpSp>
        <p:nvGrpSpPr>
          <p:cNvPr id="42" name="Group 16"/>
          <p:cNvGrpSpPr/>
          <p:nvPr/>
        </p:nvGrpSpPr>
        <p:grpSpPr>
          <a:xfrm>
            <a:off x="7058582" y="3562661"/>
            <a:ext cx="1401850" cy="521257"/>
            <a:chOff x="6710295" y="3639431"/>
            <a:chExt cx="1833846" cy="521257"/>
          </a:xfrm>
        </p:grpSpPr>
        <p:sp>
          <p:nvSpPr>
            <p:cNvPr id="43" name="Text Placeholder 17"/>
            <p:cNvSpPr txBox="1">
              <a:spLocks/>
            </p:cNvSpPr>
            <p:nvPr/>
          </p:nvSpPr>
          <p:spPr>
            <a:xfrm>
              <a:off x="6710295" y="3639431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Gao Yang</a:t>
              </a:r>
            </a:p>
          </p:txBody>
        </p:sp>
        <p:sp>
          <p:nvSpPr>
            <p:cNvPr id="44" name="Text Placeholder 18"/>
            <p:cNvSpPr txBox="1">
              <a:spLocks/>
            </p:cNvSpPr>
            <p:nvPr/>
          </p:nvSpPr>
          <p:spPr>
            <a:xfrm>
              <a:off x="6710295" y="3911108"/>
              <a:ext cx="183384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20550946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82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Content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02348" y="1356141"/>
            <a:ext cx="914400" cy="914400"/>
            <a:chOff x="3802348" y="1197114"/>
            <a:chExt cx="914400" cy="914400"/>
          </a:xfrm>
        </p:grpSpPr>
        <p:sp>
          <p:nvSpPr>
            <p:cNvPr id="3" name="Diamond 2"/>
            <p:cNvSpPr/>
            <p:nvPr/>
          </p:nvSpPr>
          <p:spPr>
            <a:xfrm>
              <a:off x="3802348" y="1197114"/>
              <a:ext cx="914400" cy="914400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6840" y="1392704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27253" y="1967765"/>
            <a:ext cx="914400" cy="914400"/>
            <a:chOff x="4427253" y="1808738"/>
            <a:chExt cx="914400" cy="914400"/>
          </a:xfrm>
        </p:grpSpPr>
        <p:sp>
          <p:nvSpPr>
            <p:cNvPr id="5" name="Diamond 4"/>
            <p:cNvSpPr/>
            <p:nvPr/>
          </p:nvSpPr>
          <p:spPr>
            <a:xfrm>
              <a:off x="4427253" y="1808738"/>
              <a:ext cx="914400" cy="914400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91745" y="2004328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2348" y="2579389"/>
            <a:ext cx="914400" cy="914400"/>
            <a:chOff x="3802348" y="2420362"/>
            <a:chExt cx="914400" cy="914400"/>
          </a:xfrm>
        </p:grpSpPr>
        <p:sp>
          <p:nvSpPr>
            <p:cNvPr id="6" name="Diamond 5"/>
            <p:cNvSpPr/>
            <p:nvPr/>
          </p:nvSpPr>
          <p:spPr>
            <a:xfrm>
              <a:off x="3802348" y="2420362"/>
              <a:ext cx="914400" cy="914400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6840" y="2615952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27253" y="3191014"/>
            <a:ext cx="914400" cy="914400"/>
            <a:chOff x="4427253" y="3031987"/>
            <a:chExt cx="914400" cy="914400"/>
          </a:xfrm>
        </p:grpSpPr>
        <p:sp>
          <p:nvSpPr>
            <p:cNvPr id="7" name="Diamond 6"/>
            <p:cNvSpPr/>
            <p:nvPr/>
          </p:nvSpPr>
          <p:spPr>
            <a:xfrm>
              <a:off x="4427253" y="3031987"/>
              <a:ext cx="914400" cy="914400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91745" y="3227577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7544" y="1390928"/>
            <a:ext cx="3240359" cy="981290"/>
            <a:chOff x="2113656" y="4283314"/>
            <a:chExt cx="3705257" cy="98129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6" y="4495163"/>
              <a:ext cx="37052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This project is about the application of reinforcement learning, our goal is to train the </a:t>
              </a:r>
              <a:r>
                <a:rPr lang="en-US" altLang="zh-CN" sz="1100" dirty="0" err="1"/>
                <a:t>HKUSTurkey</a:t>
              </a:r>
              <a:r>
                <a:rPr lang="en-US" altLang="zh-CN" sz="1100" dirty="0"/>
                <a:t> </a:t>
              </a:r>
            </a:p>
            <a:p>
              <a:r>
                <a:rPr lang="en-US" altLang="zh-CN" sz="1100" dirty="0"/>
                <a:t>to find an optimal path of searching several site </a:t>
              </a:r>
            </a:p>
            <a:p>
              <a:r>
                <a:rPr lang="en-US" altLang="zh-CN" sz="1100" dirty="0"/>
                <a:t>in the maze</a:t>
              </a:r>
              <a:r>
                <a:rPr lang="mr-IN" altLang="zh-CN" sz="1100" dirty="0"/>
                <a:t>…</a:t>
              </a:r>
              <a:r>
                <a:rPr lang="en-US" altLang="zh-CN" sz="1100" dirty="0"/>
                <a:t>..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altLang="ko-KR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Project Introduction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52" y="2607499"/>
            <a:ext cx="3262795" cy="981290"/>
            <a:chOff x="1947214" y="4283314"/>
            <a:chExt cx="3991263" cy="981290"/>
          </a:xfrm>
        </p:grpSpPr>
        <p:sp>
          <p:nvSpPr>
            <p:cNvPr id="26" name="TextBox 25"/>
            <p:cNvSpPr txBox="1"/>
            <p:nvPr/>
          </p:nvSpPr>
          <p:spPr>
            <a:xfrm>
              <a:off x="1947214" y="4495163"/>
              <a:ext cx="39912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Q-Learning is a value iteration algorithm which  </a:t>
              </a:r>
            </a:p>
            <a:p>
              <a:r>
                <a:rPr lang="en-US" altLang="zh-CN" sz="1100" dirty="0"/>
                <a:t>calculates the value or utility of each "state" or</a:t>
              </a:r>
            </a:p>
            <a:p>
              <a:r>
                <a:rPr lang="en-US" altLang="zh-CN" sz="1100" dirty="0"/>
                <a:t> "state-action" and then tries to maximize it when performing the action</a:t>
              </a:r>
              <a:r>
                <a:rPr lang="mr-IN" altLang="zh-CN" sz="1100" dirty="0"/>
                <a:t>…</a:t>
              </a:r>
              <a:endParaRPr lang="en-US" altLang="zh-CN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F0000"/>
                  </a:solidFill>
                  <a:cs typeface="Arial" pitchFamily="34" charset="0"/>
                </a:rPr>
                <a:t>Q-Learning</a:t>
              </a:r>
              <a:endParaRPr lang="ko-KR" altLang="en-US" sz="12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096" y="2009231"/>
            <a:ext cx="3600400" cy="981290"/>
            <a:chOff x="2113657" y="4283314"/>
            <a:chExt cx="4404244" cy="981290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495163"/>
              <a:ext cx="44042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Reinforcement learning is a branch of machine </a:t>
              </a:r>
            </a:p>
            <a:p>
              <a:r>
                <a:rPr lang="en-US" altLang="zh-CN" sz="1100" dirty="0"/>
                <a:t>learning that is concerned with how learners </a:t>
              </a:r>
            </a:p>
            <a:p>
              <a:r>
                <a:rPr lang="en-US" altLang="zh-CN" sz="1100" dirty="0"/>
                <a:t>perform tasks by taking actions in an environment </a:t>
              </a:r>
            </a:p>
            <a:p>
              <a:r>
                <a:rPr lang="en-US" altLang="zh-CN" sz="1100" dirty="0"/>
                <a:t>so as to maximize a numerical reward signal</a:t>
              </a:r>
              <a:r>
                <a:rPr lang="mr-IN" altLang="zh-CN" sz="1100" dirty="0"/>
                <a:t>…</a:t>
              </a:r>
              <a:r>
                <a:rPr lang="en-US" altLang="zh-CN" sz="1100" dirty="0"/>
                <a:t> 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Reinforcement Learning</a:t>
              </a:r>
              <a:endParaRPr lang="en-US" altLang="ko-KR" sz="800" b="1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436096" y="3225802"/>
            <a:ext cx="2981741" cy="473459"/>
            <a:chOff x="2113657" y="4283314"/>
            <a:chExt cx="3647460" cy="473459"/>
          </a:xfrm>
        </p:grpSpPr>
        <p:sp>
          <p:nvSpPr>
            <p:cNvPr id="32" name="TextBox 31"/>
            <p:cNvSpPr txBox="1"/>
            <p:nvPr/>
          </p:nvSpPr>
          <p:spPr>
            <a:xfrm>
              <a:off x="2113657" y="4495163"/>
              <a:ext cx="36474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cs typeface="Arial" pitchFamily="34" charset="0"/>
                </a:rPr>
                <a:t>????????????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  <a:cs typeface="Arial" pitchFamily="34" charset="0"/>
                </a:rPr>
                <a:t>Result</a:t>
              </a:r>
              <a:endParaRPr lang="ko-KR" altLang="en-US" sz="12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0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804" y="801339"/>
            <a:ext cx="5401652" cy="3403459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70961"/>
            <a:ext cx="2376264" cy="2017751"/>
          </a:xfrm>
        </p:spPr>
        <p:txBody>
          <a:bodyPr/>
          <a:lstStyle/>
          <a:p>
            <a:r>
              <a:rPr lang="en-US" altLang="ko-KR" sz="2800" dirty="0"/>
              <a:t>Project</a:t>
            </a:r>
            <a:r>
              <a:rPr lang="en-US" altLang="ko-KR" sz="2800" dirty="0">
                <a:solidFill>
                  <a:srgbClr val="E54632"/>
                </a:solidFill>
              </a:rPr>
              <a:t> </a:t>
            </a:r>
            <a:br>
              <a:rPr lang="en-US" altLang="ko-KR" sz="2800" dirty="0">
                <a:solidFill>
                  <a:srgbClr val="E54632"/>
                </a:solidFill>
              </a:rPr>
            </a:br>
            <a:r>
              <a:rPr lang="en-US" altLang="ko-KR" sz="2800" dirty="0">
                <a:solidFill>
                  <a:schemeClr val="accent1"/>
                </a:solidFill>
              </a:rPr>
              <a:t>Introduction</a:t>
            </a:r>
            <a:endParaRPr lang="ko-KR" alt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466379" y="928382"/>
            <a:ext cx="5066061" cy="3083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1203599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This is a project about </a:t>
            </a:r>
            <a:r>
              <a:rPr lang="en-US" altLang="zh-CN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maze solving </a:t>
            </a:r>
            <a:r>
              <a:rPr lang="en-US" altLang="zh-CN" sz="1600" dirty="0"/>
              <a:t>problem.</a:t>
            </a:r>
          </a:p>
          <a:p>
            <a:r>
              <a:rPr lang="en-US" altLang="zh-CN" sz="1600" dirty="0"/>
              <a:t>In this project we are going to apply the technique of reinforcement learning to train the Turkey in the maze to find the logo of HKUST. </a:t>
            </a:r>
          </a:p>
          <a:p>
            <a:endParaRPr lang="en-US" altLang="zh-CN" sz="1600" dirty="0"/>
          </a:p>
          <a:p>
            <a:r>
              <a:rPr lang="en-US" altLang="zh-CN" sz="1600" dirty="0"/>
              <a:t>We have two goals for this project : </a:t>
            </a:r>
          </a:p>
          <a:p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en-US" altLang="zh-CN" sz="1600" dirty="0"/>
              <a:t>  train the Turkey to find the HKUST logo.</a:t>
            </a:r>
          </a:p>
          <a:p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altLang="zh-CN" sz="1600" dirty="0"/>
              <a:t>  optimized path for solving this problem.</a:t>
            </a:r>
            <a:r>
              <a:rPr lang="en-US" altLang="zh-CN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589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1059582"/>
          </a:xfrm>
        </p:spPr>
        <p:txBody>
          <a:bodyPr/>
          <a:lstStyle/>
          <a:p>
            <a:r>
              <a:rPr lang="en-US" altLang="ko-KR" sz="2800" dirty="0">
                <a:solidFill>
                  <a:srgbClr val="FF0000"/>
                </a:solidFill>
              </a:rPr>
              <a:t>Reinforcement Learning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6099081" y="1833918"/>
            <a:ext cx="325602" cy="3283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Rectangle 9"/>
          <p:cNvSpPr/>
          <p:nvPr/>
        </p:nvSpPr>
        <p:spPr>
          <a:xfrm>
            <a:off x="4373522" y="2594282"/>
            <a:ext cx="292564" cy="2738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23"/>
          <p:cNvSpPr/>
          <p:nvPr/>
        </p:nvSpPr>
        <p:spPr>
          <a:xfrm>
            <a:off x="5376627" y="2625024"/>
            <a:ext cx="347107" cy="20417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Rectangle 30"/>
          <p:cNvSpPr/>
          <p:nvPr/>
        </p:nvSpPr>
        <p:spPr>
          <a:xfrm>
            <a:off x="2598189" y="3343919"/>
            <a:ext cx="262122" cy="261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Oval 7"/>
          <p:cNvSpPr/>
          <p:nvPr/>
        </p:nvSpPr>
        <p:spPr>
          <a:xfrm>
            <a:off x="3631589" y="3319165"/>
            <a:ext cx="310864" cy="3108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5368" y="2162240"/>
            <a:ext cx="7848872" cy="1485247"/>
          </a:xfrm>
          <a:prstGeom prst="roundRect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/>
              <a:t>Reinforcement learning is a branch of machine learning that is concerned with </a:t>
            </a:r>
          </a:p>
          <a:p>
            <a:r>
              <a:rPr lang="en-US" altLang="zh-CN" sz="1600" dirty="0"/>
              <a:t>how learners perform tasks by taking actions in an environment so as to maximize a numerical reward signal. </a:t>
            </a:r>
          </a:p>
        </p:txBody>
      </p:sp>
      <p:sp>
        <p:nvSpPr>
          <p:cNvPr id="5" name="三角形 4"/>
          <p:cNvSpPr/>
          <p:nvPr/>
        </p:nvSpPr>
        <p:spPr>
          <a:xfrm>
            <a:off x="755576" y="1491630"/>
            <a:ext cx="432048" cy="342288"/>
          </a:xfrm>
          <a:prstGeom prst="triangle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>
            <a:off x="1259632" y="1491630"/>
            <a:ext cx="432048" cy="342288"/>
          </a:xfrm>
          <a:prstGeom prst="triangle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4" name="三角形 13"/>
          <p:cNvSpPr/>
          <p:nvPr/>
        </p:nvSpPr>
        <p:spPr>
          <a:xfrm>
            <a:off x="1765354" y="1491630"/>
            <a:ext cx="432048" cy="342288"/>
          </a:xfrm>
          <a:prstGeom prst="triangle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0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1059582"/>
          </a:xfrm>
        </p:spPr>
        <p:txBody>
          <a:bodyPr/>
          <a:lstStyle/>
          <a:p>
            <a:r>
              <a:rPr lang="en-US" altLang="ko-KR" sz="2800" dirty="0">
                <a:solidFill>
                  <a:srgbClr val="FF0000"/>
                </a:solidFill>
              </a:rPr>
              <a:t>Reinforcement Learning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6099081" y="1833918"/>
            <a:ext cx="325602" cy="3283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Rectangle 9"/>
          <p:cNvSpPr/>
          <p:nvPr/>
        </p:nvSpPr>
        <p:spPr>
          <a:xfrm>
            <a:off x="4373522" y="2594282"/>
            <a:ext cx="292564" cy="2738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23"/>
          <p:cNvSpPr/>
          <p:nvPr/>
        </p:nvSpPr>
        <p:spPr>
          <a:xfrm>
            <a:off x="5376627" y="2625024"/>
            <a:ext cx="347107" cy="20417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Rectangle 30"/>
          <p:cNvSpPr/>
          <p:nvPr/>
        </p:nvSpPr>
        <p:spPr>
          <a:xfrm>
            <a:off x="2598189" y="3343919"/>
            <a:ext cx="262122" cy="261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Oval 7"/>
          <p:cNvSpPr/>
          <p:nvPr/>
        </p:nvSpPr>
        <p:spPr>
          <a:xfrm>
            <a:off x="3631589" y="3319165"/>
            <a:ext cx="310864" cy="3108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三角形 4"/>
          <p:cNvSpPr/>
          <p:nvPr/>
        </p:nvSpPr>
        <p:spPr>
          <a:xfrm>
            <a:off x="755576" y="1491630"/>
            <a:ext cx="432048" cy="342288"/>
          </a:xfrm>
          <a:prstGeom prst="triangle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>
            <a:off x="1259632" y="1491630"/>
            <a:ext cx="432048" cy="342288"/>
          </a:xfrm>
          <a:prstGeom prst="triangle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4" name="三角形 13"/>
          <p:cNvSpPr/>
          <p:nvPr/>
        </p:nvSpPr>
        <p:spPr>
          <a:xfrm>
            <a:off x="1765354" y="1491630"/>
            <a:ext cx="432048" cy="342288"/>
          </a:xfrm>
          <a:prstGeom prst="triangle">
            <a:avLst/>
          </a:prstGeom>
          <a:solidFill>
            <a:srgbClr val="E54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6" y="1998079"/>
            <a:ext cx="5334000" cy="205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85666" y="2027332"/>
            <a:ext cx="3079923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State</a:t>
            </a:r>
          </a:p>
          <a:p>
            <a:r>
              <a:rPr lang="en-US" altLang="zh-CN" sz="1300" dirty="0"/>
              <a:t>Current situation of the agent</a:t>
            </a:r>
          </a:p>
          <a:p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Reward</a:t>
            </a:r>
          </a:p>
          <a:p>
            <a:r>
              <a:rPr lang="en-US" altLang="zh-CN" sz="1300" dirty="0"/>
              <a:t>Feedback from the environment</a:t>
            </a:r>
          </a:p>
          <a:p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Action</a:t>
            </a:r>
          </a:p>
          <a:p>
            <a:r>
              <a:rPr lang="en-US" altLang="zh-CN" sz="1300" dirty="0"/>
              <a:t>The agent’s movement in each step</a:t>
            </a:r>
          </a:p>
          <a:p>
            <a:r>
              <a:rPr lang="en-US" altLang="zh-CN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Environment</a:t>
            </a:r>
            <a:r>
              <a:rPr lang="en-US" altLang="zh-CN" sz="1400" dirty="0"/>
              <a:t> </a:t>
            </a:r>
          </a:p>
          <a:p>
            <a:r>
              <a:rPr lang="en-US" altLang="zh-CN" sz="1300" dirty="0"/>
              <a:t>The world in which the agent operates</a:t>
            </a:r>
          </a:p>
          <a:p>
            <a:endParaRPr lang="en-US" altLang="zh-CN" sz="13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234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Q-Learning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6185" y="1131590"/>
            <a:ext cx="1440160" cy="936103"/>
            <a:chOff x="2843808" y="1545005"/>
            <a:chExt cx="3960320" cy="2458682"/>
          </a:xfrm>
        </p:grpSpPr>
        <p:sp>
          <p:nvSpPr>
            <p:cNvPr id="3" name="Rectangle 2"/>
            <p:cNvSpPr/>
            <p:nvPr/>
          </p:nvSpPr>
          <p:spPr>
            <a:xfrm>
              <a:off x="2843808" y="1563638"/>
              <a:ext cx="1080000" cy="10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83968" y="1563638"/>
              <a:ext cx="1080000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24128" y="1563638"/>
              <a:ext cx="1080000" cy="10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3808" y="2894372"/>
              <a:ext cx="1080000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3968" y="2894372"/>
              <a:ext cx="1080000" cy="10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4128" y="2894372"/>
              <a:ext cx="1080000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3808" y="2751005"/>
              <a:ext cx="3960320" cy="3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2879888" y="2761687"/>
              <a:ext cx="2448000" cy="3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320048" y="2751005"/>
              <a:ext cx="2448000" cy="3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9FACD6D2-220E-4F63-B535-9D924F4CDF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63" y="1471390"/>
            <a:ext cx="3379432" cy="2200719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3B005A64-CAF5-4428-ABCB-0338D3CEB328}"/>
              </a:ext>
            </a:extLst>
          </p:cNvPr>
          <p:cNvSpPr/>
          <p:nvPr/>
        </p:nvSpPr>
        <p:spPr>
          <a:xfrm>
            <a:off x="5084495" y="2464375"/>
            <a:ext cx="697392" cy="360040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DAC3F16-8E39-4848-BFA6-643E01E48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19622"/>
            <a:ext cx="3268858" cy="24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Q-Learning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6185" y="1131590"/>
            <a:ext cx="1440160" cy="936103"/>
            <a:chOff x="2843808" y="1545005"/>
            <a:chExt cx="3960320" cy="2458682"/>
          </a:xfrm>
        </p:grpSpPr>
        <p:sp>
          <p:nvSpPr>
            <p:cNvPr id="3" name="Rectangle 2"/>
            <p:cNvSpPr/>
            <p:nvPr/>
          </p:nvSpPr>
          <p:spPr>
            <a:xfrm>
              <a:off x="2843808" y="1563638"/>
              <a:ext cx="1080000" cy="10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83968" y="1563638"/>
              <a:ext cx="1080000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24128" y="1563638"/>
              <a:ext cx="1080000" cy="10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3808" y="2894372"/>
              <a:ext cx="1080000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3968" y="2894372"/>
              <a:ext cx="1080000" cy="10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4128" y="2894372"/>
              <a:ext cx="1080000" cy="108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3808" y="2751005"/>
              <a:ext cx="3960320" cy="3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2879888" y="2761687"/>
              <a:ext cx="2448000" cy="3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320048" y="2751005"/>
              <a:ext cx="2448000" cy="3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B005A64-CAF5-4428-ABCB-0338D3CEB328}"/>
              </a:ext>
            </a:extLst>
          </p:cNvPr>
          <p:cNvSpPr/>
          <p:nvPr/>
        </p:nvSpPr>
        <p:spPr>
          <a:xfrm>
            <a:off x="4788024" y="2473261"/>
            <a:ext cx="697392" cy="360040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7973016-E304-4842-A53E-772E099F07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1" t="-2" r="24232" b="-6419"/>
          <a:stretch/>
        </p:blipFill>
        <p:spPr>
          <a:xfrm>
            <a:off x="5940152" y="1322649"/>
            <a:ext cx="2439495" cy="249820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07060C-75D9-4F47-8DB1-888805F447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9" t="3432" r="3613" b="2547"/>
          <a:stretch/>
        </p:blipFill>
        <p:spPr>
          <a:xfrm>
            <a:off x="1632870" y="1478854"/>
            <a:ext cx="3045249" cy="23488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B024CD2-9E6A-4E12-B3F6-2BE4343680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71261"/>
            <a:ext cx="2553881" cy="5376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58F8087-27F4-4708-918D-1CCA9C082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89" y="1707654"/>
            <a:ext cx="2497942" cy="20162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9D50522-B4C9-4334-AC94-FF4F915EFC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91" y="1331296"/>
            <a:ext cx="3572009" cy="26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Q-Learning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Oval 21"/>
          <p:cNvSpPr>
            <a:spLocks noChangeAspect="1"/>
          </p:cNvSpPr>
          <p:nvPr/>
        </p:nvSpPr>
        <p:spPr>
          <a:xfrm>
            <a:off x="6099081" y="1833918"/>
            <a:ext cx="325602" cy="3283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Rectangle 9"/>
          <p:cNvSpPr/>
          <p:nvPr/>
        </p:nvSpPr>
        <p:spPr>
          <a:xfrm>
            <a:off x="4373522" y="2594282"/>
            <a:ext cx="292564" cy="2738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23"/>
          <p:cNvSpPr/>
          <p:nvPr/>
        </p:nvSpPr>
        <p:spPr>
          <a:xfrm>
            <a:off x="5376627" y="2625024"/>
            <a:ext cx="347107" cy="20417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Rectangle 30"/>
          <p:cNvSpPr/>
          <p:nvPr/>
        </p:nvSpPr>
        <p:spPr>
          <a:xfrm>
            <a:off x="2598189" y="3343919"/>
            <a:ext cx="262122" cy="26135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Oval 7"/>
          <p:cNvSpPr/>
          <p:nvPr/>
        </p:nvSpPr>
        <p:spPr>
          <a:xfrm>
            <a:off x="3631589" y="3319165"/>
            <a:ext cx="310864" cy="3108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9285EF-B1F0-44A2-BDE0-49CC5F577F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9" y="1059582"/>
            <a:ext cx="3264694" cy="347244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D3531C4-560E-4E23-B9FE-30DD057AF8BA}"/>
              </a:ext>
            </a:extLst>
          </p:cNvPr>
          <p:cNvSpPr/>
          <p:nvPr/>
        </p:nvSpPr>
        <p:spPr>
          <a:xfrm>
            <a:off x="3964993" y="2229036"/>
            <a:ext cx="5188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Q-Learning：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value iteration algorithm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alculates the value or utility of each "state“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to maximize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reward for each step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44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5463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352</Words>
  <Application>Microsoft Macintosh PowerPoint</Application>
  <PresentationFormat>On-screen Show (16:9)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Unicode MS</vt:lpstr>
      <vt:lpstr>DengXian</vt:lpstr>
      <vt:lpstr>맑은 고딕</vt:lpstr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Our Team Members</vt:lpstr>
      <vt:lpstr>Content</vt:lpstr>
      <vt:lpstr>Project  Introduction</vt:lpstr>
      <vt:lpstr>Reinforcement Learning</vt:lpstr>
      <vt:lpstr>Reinforcement Learning</vt:lpstr>
      <vt:lpstr>Q-Learning</vt:lpstr>
      <vt:lpstr>Q-Learning</vt:lpstr>
      <vt:lpstr>Q-Learning</vt:lpstr>
      <vt:lpstr>Applications</vt:lpstr>
      <vt:lpstr>Applications</vt:lpstr>
      <vt:lpstr>Results</vt:lpstr>
      <vt:lpstr>Results</vt:lpstr>
      <vt:lpstr>PowerPoint Presentation</vt:lpstr>
    </vt:vector>
  </TitlesOfParts>
  <Company>Microsoft Corporation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郑 东佳</cp:lastModifiedBy>
  <cp:revision>88</cp:revision>
  <dcterms:created xsi:type="dcterms:W3CDTF">2016-11-18T00:34:11Z</dcterms:created>
  <dcterms:modified xsi:type="dcterms:W3CDTF">2018-11-24T06:12:04Z</dcterms:modified>
</cp:coreProperties>
</file>