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Lato" panose="020F0502020204030203" pitchFamily="34" charset="77"/>
      <p:regular r:id="rId32"/>
      <p:bold r:id="rId33"/>
      <p:italic r:id="rId34"/>
      <p:boldItalic r:id="rId35"/>
    </p:embeddedFont>
    <p:embeddedFont>
      <p:font typeface="Raleway" panose="020B0503030101060003" pitchFamily="34" charset="77"/>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174BC6-6E59-4F19-9878-A7874985356D}">
  <a:tblStyle styleId="{5B174BC6-6E59-4F19-9878-A787498535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4F542ED-62E5-4DEF-8A57-4EC510A61D14}"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 styleId="{F2EA8EE0-3B5D-4EC8-9424-828D51CDDABE}"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84203"/>
  </p:normalViewPr>
  <p:slideViewPr>
    <p:cSldViewPr snapToGrid="0">
      <p:cViewPr varScale="1">
        <p:scale>
          <a:sx n="141" d="100"/>
          <a:sy n="141" d="100"/>
        </p:scale>
        <p:origin x="5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9be3dfcaa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Hello, everyone, we are group 16, and our project is Real-time stock analysis platform</a:t>
            </a:r>
            <a:endParaRPr/>
          </a:p>
          <a:p>
            <a:pPr marL="0" lvl="0" indent="0" algn="l" rtl="0">
              <a:spcBef>
                <a:spcPts val="0"/>
              </a:spcBef>
              <a:spcAft>
                <a:spcPts val="0"/>
              </a:spcAft>
              <a:buNone/>
            </a:pPr>
            <a:endParaRPr/>
          </a:p>
        </p:txBody>
      </p:sp>
      <p:sp>
        <p:nvSpPr>
          <p:cNvPr id="90" name="Google Shape;90;g59be3dfcaa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9f13e5947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9f13e594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Here are some data analysis of our dataset. We randomly pick several stocks to visualize the trend of the stock prices. We can see that some of them have similar trend and some of them may not. That give an idea that we can cluster the stock into different clusters based on their similar characteristics, and then do more analysis inside different clusters later on.</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f13e5947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f13e594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There is a column in our dataset named ‘type’, which means that whether the trade is dealed at the buying side or the selling side in the trading order book. If ‘type’is equal to ‘in’, it means that the trade is dealed at price ask1, so most investors want to buy, indicating that price will go up. If ‘type’is equal to ‘out’, it means that the trade is dealed at price bid1, so most investors want to sell, indicating that price will go down. I think this feature can be used to predict the stock price because it indicates the market status at that moment. So I multiply the type and volume and amount as a new feature and then check the relationship between the new feature and the change direction of price. As we can see here, the accuracy is over 50% so it may be a good indicators for us to predict the price.</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15dd25dd8_1_1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15dd25dd8_1_1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Here comes the feature engineering. In term of timestamp, the tick data we get is not uniform distribution. It’s not convenient for us to do the streaming analysis. So we aggregate the data into 5-second granularity and take average of each column.</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f13e5947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f13e5947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Then we do the shift of each columns. For example, we shift one and two time units here to be the new features, which contain historical information and the time feature.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9f13e5947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9f13e5947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And also, we do the standardization coz the values of each feature are in different scale. The tendency indicators is done like I said before. And the crossing moving average is a classical trading strategy. We compute two moving average values. When the short moving average line cross the long one, it indicate that it’s a bullish market. When the long moving average line cross the short one, it indicate that it’s a bearish market.</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15dd25dd8_1_1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15dd25dd8_1_1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15dd25dd8_1_1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15dd25dd8_1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zh-CN" sz="1200">
                <a:solidFill>
                  <a:srgbClr val="333333"/>
                </a:solidFill>
              </a:rPr>
              <a:t>This is the general system structure, here are mainly three layers in our design: Data Producer Layer, Data Process Platform and Visualization Layer. The data API layer would be a wrapper of third party APIs to make our system compatible with multiple data sources. The second layer which is the most important part of the system is Data Process Platform. It consists of multiple services with and supports the fundamental functions of the system such as stream and batch data analysis. And on the top is the visualization and interaction layer, it's basically an Dashboard App with some other business functions.</a:t>
            </a:r>
            <a:endParaRPr sz="1200">
              <a:solidFill>
                <a:srgbClr val="333333"/>
              </a:solidFill>
            </a:endParaRPr>
          </a:p>
          <a:p>
            <a:pPr marL="0" lvl="0" indent="0" algn="l" rtl="0">
              <a:lnSpc>
                <a:spcPct val="115000"/>
              </a:lnSpc>
              <a:spcBef>
                <a:spcPts val="900"/>
              </a:spcBef>
              <a:spcAft>
                <a:spcPts val="900"/>
              </a:spcAft>
              <a:buNone/>
            </a:pPr>
            <a:r>
              <a:rPr lang="zh-CN" sz="1200">
                <a:solidFill>
                  <a:srgbClr val="333333"/>
                </a:solidFill>
              </a:rPr>
              <a:t>Now, let's look at each part one by one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15dd25dd8_1_1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15dd25dd8_1_1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333333"/>
                </a:solidFill>
                <a:highlight>
                  <a:srgbClr val="FFFFFF"/>
                </a:highlight>
              </a:rPr>
              <a:t>Firstly, the data producer should be compatible with different datasource, and output the datastream as an uniformed format. For this project, since our data is coming from tushare API, to prevent being blocked for calling too frequent, we have downloaded some of the data for testing, therefore, we also have an dataFile implementation to mimic the streaming data. Here we set the data interval as 5s. Once a socket connection is setup, the producer will keep throwing current data of all stocks to the receiver until the connection was shutdown.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15dd25dd8_1_1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15dd25dd8_1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zh-CN" sz="1200">
                <a:solidFill>
                  <a:srgbClr val="333333"/>
                </a:solidFill>
              </a:rPr>
              <a:t>For the core part of the system, this picture shows the modules in the data process platform, There are 5 layers from top to the bottom: API, Service, Processor, Resource, Infrastructure. For now, the platform was built based on the MongoDB and Spark. The resource layer will do the management of connections and interactions with lower level. Above, the Processor implement the basic unit of algorithms of the system such as modeling, streaming &amp; batch operations. Higher level is the service layer which manage tasks of the system. One task consists of multiple processors, and it is a single process in Linux. The Task Manager will keep tracking and communicate with them. Finally, on the top level are the APIs provide to outside, which covers Task / Data / Model management.</a:t>
            </a:r>
            <a:endParaRPr sz="1200">
              <a:solidFill>
                <a:srgbClr val="333333"/>
              </a:solidFill>
            </a:endParaRPr>
          </a:p>
          <a:p>
            <a:pPr marL="0" lvl="0" indent="0" algn="l" rtl="0">
              <a:lnSpc>
                <a:spcPct val="115000"/>
              </a:lnSpc>
              <a:spcBef>
                <a:spcPts val="900"/>
              </a:spcBef>
              <a:spcAft>
                <a:spcPts val="900"/>
              </a:spcAft>
              <a:buNone/>
            </a:pPr>
            <a:r>
              <a:rPr lang="zh-CN" sz="1200">
                <a:solidFill>
                  <a:srgbClr val="333333"/>
                </a:solidFill>
                <a:highlight>
                  <a:srgbClr val="FFFFFF"/>
                </a:highlight>
              </a:rPr>
              <a:t>Next I'll introduce the some of the core parts in the platform. Task Manager &amp; Stream Processor.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15dd25dd8_1_1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15dd25dd8_1_1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zh-CN" sz="1200">
                <a:solidFill>
                  <a:srgbClr val="333333"/>
                </a:solidFill>
              </a:rPr>
              <a:t>This graph illustrate how the APIs interact with Task Manager to create / stop a task and acquire the data generated in time. When user add an Task, the system will initial a task instance running in a single process, such task process will have two thread, one is to listening to the communication commands from the task manager, another thread is the actually job executor to handle the batch or stream jobs. The calculation results will be stored in the local cache of the task process. When a data request coming, the task manager can retrive the newest data from the process cache through internal command.</a:t>
            </a:r>
            <a:endParaRPr sz="1200">
              <a:solidFill>
                <a:srgbClr val="333333"/>
              </a:solidFill>
            </a:endParaRPr>
          </a:p>
          <a:p>
            <a:pPr marL="0" lvl="0" indent="0" algn="l" rtl="0">
              <a:lnSpc>
                <a:spcPct val="115000"/>
              </a:lnSpc>
              <a:spcBef>
                <a:spcPts val="900"/>
              </a:spcBef>
              <a:spcAft>
                <a:spcPts val="900"/>
              </a:spcAft>
              <a:buNone/>
            </a:pPr>
            <a:r>
              <a:rPr lang="zh-CN" sz="1200">
                <a:solidFill>
                  <a:srgbClr val="333333"/>
                </a:solidFill>
                <a:highlight>
                  <a:srgbClr val="FFFFFF"/>
                </a:highlight>
              </a:rPr>
              <a:t>The configuration file of the data process platform is simple. And it support add new features without shutdown the system.</a:t>
            </a:r>
            <a:endParaRPr sz="1200">
              <a:solidFill>
                <a:srgbClr val="333333"/>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9be3dfcaa_5_1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9be3dfcaa_5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15dd25dd8_1_1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15dd25dd8_1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333333"/>
                </a:solidFill>
                <a:highlight>
                  <a:srgbClr val="FFFFFF"/>
                </a:highlight>
              </a:rPr>
              <a:t>Now, let's look at the detail of the Streaming Process. In general, our process can be described as following 3 stages: clustering, aggregation and then regression. For each interval , the output is the prediction on the stock price of each cluster. The reason to do so, is that we believe, if there are some hidden factors, doing the regression on stock clusters could be more representative and helpful. In this case, to reduce the computational cost and the complexity, we use Streaming KMeans &amp; Streaming LinearRegressionWithSGD to do the clustering and regression respectively.</a:t>
            </a:r>
            <a:endParaRPr sz="1200">
              <a:solidFill>
                <a:srgbClr val="333333"/>
              </a:solidFill>
              <a:highlight>
                <a:srgbClr val="FFFFFF"/>
              </a:highlight>
            </a:endParaRPr>
          </a:p>
          <a:p>
            <a:pPr marL="0" lvl="0" indent="0" algn="l" rtl="0">
              <a:lnSpc>
                <a:spcPct val="115000"/>
              </a:lnSpc>
              <a:spcBef>
                <a:spcPts val="900"/>
              </a:spcBef>
              <a:spcAft>
                <a:spcPts val="900"/>
              </a:spcAft>
              <a:buNone/>
            </a:pPr>
            <a:r>
              <a:rPr lang="zh-CN" sz="1200">
                <a:solidFill>
                  <a:srgbClr val="333333"/>
                </a:solidFill>
              </a:rPr>
              <a:t>Here shows an intermediate DStream. The red box separate 2 clusters, and each cluster have their own training, prediction and the result DStream. For now, we set the window as 3 times of the batch length, and the sliding interval as 1 batch length, which means, for each output, the models will be incrementally trained with previous 3 data points, and the prediction of next future time point will based on current data and features.</a:t>
            </a:r>
            <a:endParaRPr sz="1200">
              <a:solidFill>
                <a:srgbClr val="333333"/>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15dd25dd8_1_1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15dd25dd8_1_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zh-CN" sz="1200">
                <a:solidFill>
                  <a:srgbClr val="333333"/>
                </a:solidFill>
              </a:rPr>
              <a:t>Then this flow chart gives the detail about our streaming process procedures.</a:t>
            </a:r>
            <a:endParaRPr sz="1200">
              <a:solidFill>
                <a:srgbClr val="333333"/>
              </a:solidFill>
            </a:endParaRPr>
          </a:p>
          <a:p>
            <a:pPr marL="0" lvl="0" indent="0" algn="l" rtl="0">
              <a:lnSpc>
                <a:spcPct val="115000"/>
              </a:lnSpc>
              <a:spcBef>
                <a:spcPts val="900"/>
              </a:spcBef>
              <a:spcAft>
                <a:spcPts val="0"/>
              </a:spcAft>
              <a:buNone/>
            </a:pPr>
            <a:r>
              <a:rPr lang="zh-CN" sz="1200">
                <a:solidFill>
                  <a:srgbClr val="333333"/>
                </a:solidFill>
              </a:rPr>
              <a:t>The reason to using the sliding window is that, we need to using the previous data to build current features, and future data to build current label. </a:t>
            </a:r>
            <a:endParaRPr sz="1200">
              <a:solidFill>
                <a:srgbClr val="333333"/>
              </a:solidFill>
            </a:endParaRPr>
          </a:p>
          <a:p>
            <a:pPr marL="0" lvl="0" indent="0" algn="l" rtl="0">
              <a:lnSpc>
                <a:spcPct val="115000"/>
              </a:lnSpc>
              <a:spcBef>
                <a:spcPts val="900"/>
              </a:spcBef>
              <a:spcAft>
                <a:spcPts val="0"/>
              </a:spcAft>
              <a:buNone/>
            </a:pPr>
            <a:r>
              <a:rPr lang="zh-CN" sz="1200">
                <a:solidFill>
                  <a:srgbClr val="333333"/>
                </a:solidFill>
              </a:rPr>
              <a:t>As the original string data keep coming, the first transformation will split and cast each value to list structure, then the next transformation can do the feature engineering. Due to the Structured Streaming is still on experimental stage, we decide to not use it. Instead, to take advantage of DataFrame operations, we call rdd.toDF in the transformation to </a:t>
            </a:r>
            <a:r>
              <a:rPr lang="zh-CN" sz="1200">
                <a:solidFill>
                  <a:srgbClr val="333333"/>
                </a:solidFill>
                <a:highlight>
                  <a:srgbClr val="FFFFFF"/>
                </a:highlight>
              </a:rPr>
              <a:t>build</a:t>
            </a:r>
            <a:r>
              <a:rPr lang="zh-CN" sz="1200">
                <a:solidFill>
                  <a:srgbClr val="333333"/>
                </a:solidFill>
              </a:rPr>
              <a:t> features. As mentioned before, the feature engineering part include at least 3 shifting operation and several column operations. Since the restriction of MLlib usage, we split the stream to 2 branches, one for training the model, another for the inference of current stocks' cluster.</a:t>
            </a:r>
            <a:endParaRPr sz="1200">
              <a:solidFill>
                <a:srgbClr val="333333"/>
              </a:solidFill>
            </a:endParaRPr>
          </a:p>
          <a:p>
            <a:pPr marL="0" lvl="0" indent="0" algn="l" rtl="0">
              <a:lnSpc>
                <a:spcPct val="115000"/>
              </a:lnSpc>
              <a:spcBef>
                <a:spcPts val="900"/>
              </a:spcBef>
              <a:spcAft>
                <a:spcPts val="0"/>
              </a:spcAft>
              <a:buNone/>
            </a:pPr>
            <a:r>
              <a:rPr lang="zh-CN" sz="1200">
                <a:solidFill>
                  <a:srgbClr val="333333"/>
                </a:solidFill>
              </a:rPr>
              <a:t>After join the data and cluster label together and aggregate the stocks in the same cluster, from the code structure aspect, the following procedures are similar to above, except that we'll assign each cluster a regression model to do the prediction. As you can see the items in the right bottom corner are mostly stack squares.</a:t>
            </a:r>
            <a:endParaRPr sz="1200">
              <a:solidFill>
                <a:srgbClr val="333333"/>
              </a:solidFill>
            </a:endParaRPr>
          </a:p>
          <a:p>
            <a:pPr marL="0" lvl="0" indent="0" algn="l" rtl="0">
              <a:lnSpc>
                <a:spcPct val="115000"/>
              </a:lnSpc>
              <a:spcBef>
                <a:spcPts val="900"/>
              </a:spcBef>
              <a:spcAft>
                <a:spcPts val="900"/>
              </a:spcAft>
              <a:buNone/>
            </a:pPr>
            <a:r>
              <a:rPr lang="zh-CN" sz="1200">
                <a:solidFill>
                  <a:srgbClr val="333333"/>
                </a:solidFill>
              </a:rPr>
              <a:t>Finally, we encapsulate the current price, predicted future price and cluster result to a single structure and store it in the process cache.</a:t>
            </a:r>
            <a:endParaRPr sz="120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15dd25dd8_1_18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15dd25dd8_1_1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zh-CN" sz="1200">
                <a:solidFill>
                  <a:srgbClr val="333333"/>
                </a:solidFill>
                <a:highlight>
                  <a:srgbClr val="FFFFFF"/>
                </a:highlight>
              </a:rPr>
              <a:t>About the Batch Processing, due to the time limitation, we haven't finished this part yet. When it was done, we hope it can use more complex, advanced, offline-trained models to support the real-time inference and evaluation functions.</a:t>
            </a:r>
            <a:endParaRPr sz="1200">
              <a:solidFill>
                <a:srgbClr val="333333"/>
              </a:solidFill>
            </a:endParaRPr>
          </a:p>
          <a:p>
            <a:pPr marL="0" lvl="0" indent="0" algn="l" rtl="0">
              <a:lnSpc>
                <a:spcPct val="115000"/>
              </a:lnSpc>
              <a:spcBef>
                <a:spcPts val="900"/>
              </a:spcBef>
              <a:spcAft>
                <a:spcPts val="900"/>
              </a:spcAft>
              <a:buNone/>
            </a:pPr>
            <a:r>
              <a:rPr lang="zh-CN" sz="1200">
                <a:solidFill>
                  <a:srgbClr val="333333"/>
                </a:solidFill>
              </a:rPr>
              <a:t>Next, my teammate will introduce the Visualization and Interaction Layer and show the demo. Thank you.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15dd25dd8_1_1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15dd25dd8_1_1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15dd25dd8_1_1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15dd25dd8_1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15dd25dd8_1_1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15dd25dd8_1_1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5dd25dd8_1_1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15dd25dd8_1_1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15dd25dd8_1_1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15dd25dd8_1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Because this is quite a big system, there are still many problems to solve. For example, you can see the graph in the right. The red line is the real trend while the black is the prediction. You see there are many missing points on the prediction value, and it is quite regular. That’s because we are just testing the system on our own computer, the processing speed cannot catch up the coming data, which will result in the jump on prediction value. To solve this, one is using a real cluster rather than PCs, another is using Kafka to do the data caching. However, the later one may result in to delay on prediction speed.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9d7cb71ee_1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9d7cb71ee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One more thing, this is the slogan of our team &amp; product. -- Predict The Unpredictable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9d7cb71ee_1_10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9d7cb71ee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Thank you, that’s 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9be3dfcaa_2_1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Firstly, we will talk about the project description</a:t>
            </a:r>
            <a:endParaRPr/>
          </a:p>
        </p:txBody>
      </p:sp>
      <p:sp>
        <p:nvSpPr>
          <p:cNvPr id="105" name="Google Shape;105;g59be3dfcaa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be3dfcaa_5_1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9be3dfcaa_5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stock price changes rapidly in every second and different kind of features can influence the price of stocks. it is hard to use traditional methods to conduct the real time analysis for those stocks. As the technology develop fastly, we try to deal the problem with spark.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be3dfcaa_5_1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be3dfcaa_5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Our project have the following strength over traditional methods, which makes our project different from other stock related projects. firstly, our project can realize the real-time process, then our projects can deal with large volume of data, and the inference frequency is quite high</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15dd25dd8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15dd25dd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Our goal in the projects include three parts : Build A Data Processing Platform Based on Spark,  realise  Real-time Clustering and make Real-time price prediction according to cluster results. This is because we prefer to learn more about the general trend for those similarly stocks in the market.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15dd25dd8_1_1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15dd25dd8_1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Here is a table shown the techniques we use. For data storage, we use Mango DB and write queries to get data. For data process, RDD;  Spark;  Spark Streaming; Spark mllib; Spark SQL; Flask are used, and APIs are written for interface.  and Vue.js ansd E-Chart are used for Data Visualization.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15dd25dd8_1_1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15dd25dd8_1_1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15dd25dd8_1_18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15dd25dd8_1_1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Now let’s look at the dataset we have. We acquire the financial data from Tushare, which is a free and open-sourced API for python. We can get tick data of stocks from it. It’s good for the streaming process we are gonna do later on. The dataset contains these columns: time, price, stock code, change, volume, amount and type. The volume is the trading volume at that time, the amount means the amount of money being traded.</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85" name="Google Shape;85;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chencool/real-time-stock-analysis-platfor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1849608" y="2148412"/>
            <a:ext cx="5449800" cy="5310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endParaRPr sz="1100"/>
          </a:p>
        </p:txBody>
      </p:sp>
      <p:sp>
        <p:nvSpPr>
          <p:cNvPr id="93" name="Google Shape;93;p14"/>
          <p:cNvSpPr txBox="1">
            <a:spLocks noGrp="1"/>
          </p:cNvSpPr>
          <p:nvPr>
            <p:ph type="ctrTitle"/>
          </p:nvPr>
        </p:nvSpPr>
        <p:spPr>
          <a:xfrm>
            <a:off x="1359775" y="1322450"/>
            <a:ext cx="7721100" cy="7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500"/>
              <a:t>Real-time Stock Analysis Platform</a:t>
            </a:r>
            <a:endParaRPr/>
          </a:p>
          <a:p>
            <a:pPr marL="0" lvl="0" indent="0" algn="l" rtl="0">
              <a:spcBef>
                <a:spcPts val="0"/>
              </a:spcBef>
              <a:spcAft>
                <a:spcPts val="0"/>
              </a:spcAft>
              <a:buNone/>
            </a:pPr>
            <a:endParaRPr/>
          </a:p>
        </p:txBody>
      </p:sp>
      <p:graphicFrame>
        <p:nvGraphicFramePr>
          <p:cNvPr id="94" name="Google Shape;94;p14"/>
          <p:cNvGraphicFramePr/>
          <p:nvPr/>
        </p:nvGraphicFramePr>
        <p:xfrm>
          <a:off x="4372100" y="3323225"/>
          <a:ext cx="3821900" cy="1584840"/>
        </p:xfrm>
        <a:graphic>
          <a:graphicData uri="http://schemas.openxmlformats.org/drawingml/2006/table">
            <a:tbl>
              <a:tblPr>
                <a:noFill/>
                <a:tableStyleId>{5B174BC6-6E59-4F19-9878-A7874985356D}</a:tableStyleId>
              </a:tblPr>
              <a:tblGrid>
                <a:gridCol w="1910950">
                  <a:extLst>
                    <a:ext uri="{9D8B030D-6E8A-4147-A177-3AD203B41FA5}">
                      <a16:colId xmlns:a16="http://schemas.microsoft.com/office/drawing/2014/main" val="20000"/>
                    </a:ext>
                  </a:extLst>
                </a:gridCol>
                <a:gridCol w="1910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zh-CN"/>
                        <a:t>ZHANG, Xichen</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CN"/>
                        <a:t>20527341</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CN"/>
                        <a:t>ZHENG, Dongjia</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CN"/>
                        <a:t>20546139</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CN"/>
                        <a:t>LI, Haoyang</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CN"/>
                        <a:t>20533364</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CN"/>
                        <a:t>WANG, Yuxian</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CN"/>
                        <a:t>20533364</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95" name="Google Shape;95;p14"/>
          <p:cNvPicPr preferRelativeResize="0"/>
          <p:nvPr/>
        </p:nvPicPr>
        <p:blipFill>
          <a:blip r:embed="rId3">
            <a:alphaModFix/>
          </a:blip>
          <a:stretch>
            <a:fillRect/>
          </a:stretch>
        </p:blipFill>
        <p:spPr>
          <a:xfrm>
            <a:off x="746101" y="1379927"/>
            <a:ext cx="525002" cy="53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727800" y="5902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Data Analysis - </a:t>
            </a:r>
            <a:r>
              <a:rPr lang="zh-CN" sz="1800">
                <a:solidFill>
                  <a:srgbClr val="3F3F3F"/>
                </a:solidFill>
                <a:latin typeface="Arial"/>
                <a:ea typeface="Arial"/>
                <a:cs typeface="Arial"/>
                <a:sym typeface="Arial"/>
              </a:rPr>
              <a:t>Stock price graphs</a:t>
            </a:r>
            <a:endParaRPr sz="1800">
              <a:solidFill>
                <a:srgbClr val="3F3F3F"/>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62" name="Google Shape;162;p23"/>
          <p:cNvPicPr preferRelativeResize="0"/>
          <p:nvPr/>
        </p:nvPicPr>
        <p:blipFill>
          <a:blip r:embed="rId3">
            <a:alphaModFix/>
          </a:blip>
          <a:stretch>
            <a:fillRect/>
          </a:stretch>
        </p:blipFill>
        <p:spPr>
          <a:xfrm>
            <a:off x="8551901" y="4516826"/>
            <a:ext cx="381250" cy="385600"/>
          </a:xfrm>
          <a:prstGeom prst="rect">
            <a:avLst/>
          </a:prstGeom>
          <a:noFill/>
          <a:ln>
            <a:noFill/>
          </a:ln>
        </p:spPr>
      </p:pic>
      <p:sp>
        <p:nvSpPr>
          <p:cNvPr id="163" name="Google Shape;163;p23"/>
          <p:cNvSpPr txBox="1"/>
          <p:nvPr/>
        </p:nvSpPr>
        <p:spPr>
          <a:xfrm>
            <a:off x="2113825" y="1189200"/>
            <a:ext cx="57480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800"/>
              <a:t>Some of them have similar trend --&gt; </a:t>
            </a:r>
            <a:r>
              <a:rPr lang="zh-CN" sz="1800" b="1"/>
              <a:t>Clustering</a:t>
            </a:r>
            <a:endParaRPr sz="1800" b="1"/>
          </a:p>
          <a:p>
            <a:pPr marL="0" lvl="0" indent="0" algn="l" rtl="0">
              <a:spcBef>
                <a:spcPts val="0"/>
              </a:spcBef>
              <a:spcAft>
                <a:spcPts val="0"/>
              </a:spcAft>
              <a:buNone/>
            </a:pPr>
            <a:endParaRPr sz="1500" b="1">
              <a:solidFill>
                <a:srgbClr val="404040"/>
              </a:solidFill>
            </a:endParaRPr>
          </a:p>
        </p:txBody>
      </p:sp>
      <p:pic>
        <p:nvPicPr>
          <p:cNvPr id="164" name="Google Shape;164;p23"/>
          <p:cNvPicPr preferRelativeResize="0"/>
          <p:nvPr/>
        </p:nvPicPr>
        <p:blipFill>
          <a:blip r:embed="rId4">
            <a:alphaModFix/>
          </a:blip>
          <a:stretch>
            <a:fillRect/>
          </a:stretch>
        </p:blipFill>
        <p:spPr>
          <a:xfrm>
            <a:off x="2835525" y="1816150"/>
            <a:ext cx="3477300" cy="328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727800" y="5902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Data Analysis - </a:t>
            </a:r>
            <a:r>
              <a:rPr lang="zh-CN" sz="1800">
                <a:solidFill>
                  <a:srgbClr val="3F3F3F"/>
                </a:solidFill>
                <a:latin typeface="Arial"/>
                <a:ea typeface="Arial"/>
                <a:cs typeface="Arial"/>
                <a:sym typeface="Arial"/>
              </a:rPr>
              <a:t>Interesting feature</a:t>
            </a:r>
            <a:endParaRPr sz="1800">
              <a:solidFill>
                <a:srgbClr val="3F3F3F"/>
              </a:solidFill>
              <a:latin typeface="Arial"/>
              <a:ea typeface="Arial"/>
              <a:cs typeface="Arial"/>
              <a:sym typeface="Arial"/>
            </a:endParaRPr>
          </a:p>
          <a:p>
            <a:pPr marL="0" lvl="0" indent="0" algn="l" rtl="0">
              <a:spcBef>
                <a:spcPts val="0"/>
              </a:spcBef>
              <a:spcAft>
                <a:spcPts val="0"/>
              </a:spcAft>
              <a:buNone/>
            </a:pPr>
            <a:endParaRPr sz="1800">
              <a:solidFill>
                <a:srgbClr val="3F3F3F"/>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70" name="Google Shape;170;p24"/>
          <p:cNvPicPr preferRelativeResize="0"/>
          <p:nvPr/>
        </p:nvPicPr>
        <p:blipFill>
          <a:blip r:embed="rId3">
            <a:alphaModFix/>
          </a:blip>
          <a:stretch>
            <a:fillRect/>
          </a:stretch>
        </p:blipFill>
        <p:spPr>
          <a:xfrm>
            <a:off x="8551901" y="4516826"/>
            <a:ext cx="381250" cy="385600"/>
          </a:xfrm>
          <a:prstGeom prst="rect">
            <a:avLst/>
          </a:prstGeom>
          <a:noFill/>
          <a:ln>
            <a:noFill/>
          </a:ln>
        </p:spPr>
      </p:pic>
      <p:sp>
        <p:nvSpPr>
          <p:cNvPr id="171" name="Google Shape;171;p24"/>
          <p:cNvSpPr txBox="1"/>
          <p:nvPr/>
        </p:nvSpPr>
        <p:spPr>
          <a:xfrm>
            <a:off x="890225" y="1406775"/>
            <a:ext cx="7421100" cy="16641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accent1"/>
              </a:buClr>
              <a:buSzPts val="1500"/>
              <a:buFont typeface="Calibri"/>
              <a:buChar char="❖"/>
            </a:pPr>
            <a:r>
              <a:rPr lang="zh-CN" sz="1500" b="1">
                <a:solidFill>
                  <a:schemeClr val="accent1"/>
                </a:solidFill>
                <a:latin typeface="Calibri"/>
                <a:ea typeface="Calibri"/>
                <a:cs typeface="Calibri"/>
                <a:sym typeface="Calibri"/>
              </a:rPr>
              <a:t>‘type’</a:t>
            </a:r>
            <a:endParaRPr sz="1500" b="1">
              <a:solidFill>
                <a:schemeClr val="accent1"/>
              </a:solidFill>
              <a:latin typeface="Calibri"/>
              <a:ea typeface="Calibri"/>
              <a:cs typeface="Calibri"/>
              <a:sym typeface="Calibri"/>
            </a:endParaRPr>
          </a:p>
          <a:p>
            <a:pPr marL="0" lvl="0" indent="457200" algn="l" rtl="0">
              <a:lnSpc>
                <a:spcPct val="115000"/>
              </a:lnSpc>
              <a:spcBef>
                <a:spcPts val="0"/>
              </a:spcBef>
              <a:spcAft>
                <a:spcPts val="0"/>
              </a:spcAft>
              <a:buNone/>
            </a:pPr>
            <a:r>
              <a:rPr lang="zh-CN" sz="1500">
                <a:solidFill>
                  <a:schemeClr val="accent1"/>
                </a:solidFill>
                <a:latin typeface="Calibri"/>
                <a:ea typeface="Calibri"/>
                <a:cs typeface="Calibri"/>
                <a:sym typeface="Calibri"/>
              </a:rPr>
              <a:t>buying: deal at price ‘ask1’, most investors want to buy, price will go up</a:t>
            </a:r>
            <a:endParaRPr sz="1500">
              <a:solidFill>
                <a:schemeClr val="accent1"/>
              </a:solidFill>
              <a:latin typeface="Calibri"/>
              <a:ea typeface="Calibri"/>
              <a:cs typeface="Calibri"/>
              <a:sym typeface="Calibri"/>
            </a:endParaRPr>
          </a:p>
          <a:p>
            <a:pPr marL="0" lvl="0" indent="457200" algn="l" rtl="0">
              <a:lnSpc>
                <a:spcPct val="115000"/>
              </a:lnSpc>
              <a:spcBef>
                <a:spcPts val="0"/>
              </a:spcBef>
              <a:spcAft>
                <a:spcPts val="0"/>
              </a:spcAft>
              <a:buNone/>
            </a:pPr>
            <a:r>
              <a:rPr lang="zh-CN" sz="1500">
                <a:solidFill>
                  <a:schemeClr val="accent1"/>
                </a:solidFill>
                <a:latin typeface="Calibri"/>
                <a:ea typeface="Calibri"/>
                <a:cs typeface="Calibri"/>
                <a:sym typeface="Calibri"/>
              </a:rPr>
              <a:t>selling: deal at price ‘bid1’, most investors want to sell, price will go down</a:t>
            </a:r>
            <a:endParaRPr sz="1500">
              <a:solidFill>
                <a:schemeClr val="accent1"/>
              </a:solidFill>
              <a:latin typeface="Calibri"/>
              <a:ea typeface="Calibri"/>
              <a:cs typeface="Calibri"/>
              <a:sym typeface="Calibri"/>
            </a:endParaRPr>
          </a:p>
          <a:p>
            <a:pPr marL="457200" lvl="0" indent="-323850" algn="l" rtl="0">
              <a:lnSpc>
                <a:spcPct val="115000"/>
              </a:lnSpc>
              <a:spcBef>
                <a:spcPts val="0"/>
              </a:spcBef>
              <a:spcAft>
                <a:spcPts val="0"/>
              </a:spcAft>
              <a:buClr>
                <a:schemeClr val="accent1"/>
              </a:buClr>
              <a:buSzPts val="1500"/>
              <a:buFont typeface="Calibri"/>
              <a:buChar char="❖"/>
            </a:pPr>
            <a:r>
              <a:rPr lang="zh-CN" sz="1500">
                <a:solidFill>
                  <a:schemeClr val="accent1"/>
                </a:solidFill>
                <a:latin typeface="Calibri"/>
                <a:ea typeface="Calibri"/>
                <a:cs typeface="Calibri"/>
                <a:sym typeface="Calibri"/>
              </a:rPr>
              <a:t>Random pick 10 stocks to analyze the relationship between ‘type’ and ‘change’.</a:t>
            </a:r>
            <a:endParaRPr sz="1500">
              <a:solidFill>
                <a:schemeClr val="accent1"/>
              </a:solidFill>
              <a:latin typeface="Calibri"/>
              <a:ea typeface="Calibri"/>
              <a:cs typeface="Calibri"/>
              <a:sym typeface="Calibri"/>
            </a:endParaRPr>
          </a:p>
          <a:p>
            <a:pPr marL="0" lvl="0" indent="457200" algn="l" rtl="0">
              <a:lnSpc>
                <a:spcPct val="115000"/>
              </a:lnSpc>
              <a:spcBef>
                <a:spcPts val="0"/>
              </a:spcBef>
              <a:spcAft>
                <a:spcPts val="0"/>
              </a:spcAft>
              <a:buNone/>
            </a:pPr>
            <a:r>
              <a:rPr lang="zh-CN" sz="1500">
                <a:solidFill>
                  <a:schemeClr val="accent1"/>
                </a:solidFill>
                <a:latin typeface="Calibri"/>
                <a:ea typeface="Calibri"/>
                <a:cs typeface="Calibri"/>
                <a:sym typeface="Calibri"/>
              </a:rPr>
              <a:t>The accuracy is around 57%.</a:t>
            </a:r>
            <a:endParaRPr sz="1500">
              <a:solidFill>
                <a:schemeClr val="accent1"/>
              </a:solidFill>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457200" algn="l" rtl="0">
              <a:lnSpc>
                <a:spcPct val="115000"/>
              </a:lnSpc>
              <a:spcBef>
                <a:spcPts val="0"/>
              </a:spcBef>
              <a:spcAft>
                <a:spcPts val="0"/>
              </a:spcAft>
              <a:buNone/>
            </a:pPr>
            <a:endParaRPr sz="1500">
              <a:solidFill>
                <a:schemeClr val="accent1"/>
              </a:solidFill>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p:txBody>
      </p:sp>
      <p:pic>
        <p:nvPicPr>
          <p:cNvPr id="172" name="Google Shape;172;p24"/>
          <p:cNvPicPr preferRelativeResize="0"/>
          <p:nvPr/>
        </p:nvPicPr>
        <p:blipFill>
          <a:blip r:embed="rId4">
            <a:alphaModFix/>
          </a:blip>
          <a:stretch>
            <a:fillRect/>
          </a:stretch>
        </p:blipFill>
        <p:spPr>
          <a:xfrm>
            <a:off x="2854625" y="3278575"/>
            <a:ext cx="3057525" cy="123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74275" y="570475"/>
            <a:ext cx="76884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Feature engineering - </a:t>
            </a:r>
            <a:r>
              <a:rPr lang="zh-CN" sz="1800">
                <a:solidFill>
                  <a:srgbClr val="3F3F3F"/>
                </a:solidFill>
                <a:latin typeface="Arial"/>
                <a:ea typeface="Arial"/>
                <a:cs typeface="Arial"/>
                <a:sym typeface="Arial"/>
              </a:rPr>
              <a:t>Granularity aggregation</a:t>
            </a:r>
            <a:endParaRPr/>
          </a:p>
        </p:txBody>
      </p:sp>
      <p:pic>
        <p:nvPicPr>
          <p:cNvPr id="178" name="Google Shape;178;p25"/>
          <p:cNvPicPr preferRelativeResize="0"/>
          <p:nvPr/>
        </p:nvPicPr>
        <p:blipFill>
          <a:blip r:embed="rId3">
            <a:alphaModFix/>
          </a:blip>
          <a:stretch>
            <a:fillRect/>
          </a:stretch>
        </p:blipFill>
        <p:spPr>
          <a:xfrm>
            <a:off x="8551901" y="4516826"/>
            <a:ext cx="381250" cy="385600"/>
          </a:xfrm>
          <a:prstGeom prst="rect">
            <a:avLst/>
          </a:prstGeom>
          <a:noFill/>
          <a:ln>
            <a:noFill/>
          </a:ln>
        </p:spPr>
      </p:pic>
      <p:graphicFrame>
        <p:nvGraphicFramePr>
          <p:cNvPr id="179" name="Google Shape;179;p25"/>
          <p:cNvGraphicFramePr/>
          <p:nvPr/>
        </p:nvGraphicFramePr>
        <p:xfrm>
          <a:off x="1602625" y="1762375"/>
          <a:ext cx="2181225" cy="2680920"/>
        </p:xfrm>
        <a:graphic>
          <a:graphicData uri="http://schemas.openxmlformats.org/drawingml/2006/table">
            <a:tbl>
              <a:tblPr>
                <a:noFill/>
                <a:tableStyleId>{F2EA8EE0-3B5D-4EC8-9424-828D51CDDABE}</a:tableStyleId>
              </a:tblPr>
              <a:tblGrid>
                <a:gridCol w="1143000">
                  <a:extLst>
                    <a:ext uri="{9D8B030D-6E8A-4147-A177-3AD203B41FA5}">
                      <a16:colId xmlns:a16="http://schemas.microsoft.com/office/drawing/2014/main" val="20000"/>
                    </a:ext>
                  </a:extLst>
                </a:gridCol>
                <a:gridCol w="1038225">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time</a:t>
                      </a:r>
                      <a:endParaRPr sz="1600">
                        <a:solidFill>
                          <a:srgbClr val="FFFFFF"/>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price</a:t>
                      </a:r>
                      <a:endParaRPr sz="1600">
                        <a:solidFill>
                          <a:srgbClr val="FFFFFF"/>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14:45:</a:t>
                      </a:r>
                      <a:r>
                        <a:rPr lang="zh-CN" sz="1600" b="1">
                          <a:solidFill>
                            <a:srgbClr val="434343"/>
                          </a:solidFill>
                          <a:latin typeface="Calibri"/>
                          <a:ea typeface="Calibri"/>
                          <a:cs typeface="Calibri"/>
                          <a:sym typeface="Calibri"/>
                        </a:rPr>
                        <a:t>01</a:t>
                      </a:r>
                      <a:endParaRPr sz="1600" b="1">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10.33</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14:45:</a:t>
                      </a:r>
                      <a:r>
                        <a:rPr lang="zh-CN" sz="1600" b="1">
                          <a:solidFill>
                            <a:srgbClr val="434343"/>
                          </a:solidFill>
                          <a:latin typeface="Calibri"/>
                          <a:ea typeface="Calibri"/>
                          <a:cs typeface="Calibri"/>
                          <a:sym typeface="Calibri"/>
                        </a:rPr>
                        <a:t>04</a:t>
                      </a:r>
                      <a:endParaRPr sz="1600" b="1">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10.45</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14:45:</a:t>
                      </a:r>
                      <a:r>
                        <a:rPr lang="zh-CN" sz="1600" b="1">
                          <a:solidFill>
                            <a:srgbClr val="434343"/>
                          </a:solidFill>
                          <a:latin typeface="Calibri"/>
                          <a:ea typeface="Calibri"/>
                          <a:cs typeface="Calibri"/>
                          <a:sym typeface="Calibri"/>
                        </a:rPr>
                        <a:t>08</a:t>
                      </a:r>
                      <a:endParaRPr sz="1600" b="1">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10.29</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14:45:</a:t>
                      </a:r>
                      <a:r>
                        <a:rPr lang="zh-CN" sz="1600" b="1">
                          <a:solidFill>
                            <a:srgbClr val="434343"/>
                          </a:solidFill>
                          <a:latin typeface="Calibri"/>
                          <a:ea typeface="Calibri"/>
                          <a:cs typeface="Calibri"/>
                          <a:sym typeface="Calibri"/>
                        </a:rPr>
                        <a:t>09</a:t>
                      </a:r>
                      <a:endParaRPr sz="1600" b="1">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10.23</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bl>
          </a:graphicData>
        </a:graphic>
      </p:graphicFrame>
      <p:graphicFrame>
        <p:nvGraphicFramePr>
          <p:cNvPr id="180" name="Google Shape;180;p25"/>
          <p:cNvGraphicFramePr/>
          <p:nvPr/>
        </p:nvGraphicFramePr>
        <p:xfrm>
          <a:off x="5340425" y="2185075"/>
          <a:ext cx="1905000" cy="1787280"/>
        </p:xfrm>
        <a:graphic>
          <a:graphicData uri="http://schemas.openxmlformats.org/drawingml/2006/table">
            <a:tbl>
              <a:tblPr>
                <a:noFill/>
                <a:tableStyleId>{F2EA8EE0-3B5D-4EC8-9424-828D51CDDABE}</a:tableStyleId>
              </a:tblPr>
              <a:tblGrid>
                <a:gridCol w="10287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time</a:t>
                      </a:r>
                      <a:endParaRPr sz="1600">
                        <a:solidFill>
                          <a:srgbClr val="FFFFFF"/>
                        </a:solidFill>
                        <a:latin typeface="Calibri"/>
                        <a:ea typeface="Calibri"/>
                        <a:cs typeface="Calibri"/>
                        <a:sym typeface="Calibri"/>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price</a:t>
                      </a:r>
                      <a:endParaRPr sz="1600">
                        <a:solidFill>
                          <a:srgbClr val="FFFFFF"/>
                        </a:solidFill>
                        <a:latin typeface="Calibri"/>
                        <a:ea typeface="Calibri"/>
                        <a:cs typeface="Calibri"/>
                        <a:sym typeface="Calibri"/>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14:45:05</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10.39</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14:45:10</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10.26</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434343"/>
                          </a:solidFill>
                          <a:latin typeface="Calibri"/>
                          <a:ea typeface="Calibri"/>
                          <a:cs typeface="Calibri"/>
                          <a:sym typeface="Calibri"/>
                        </a:rPr>
                        <a:t>……</a:t>
                      </a:r>
                      <a:endParaRPr sz="1600">
                        <a:solidFill>
                          <a:srgbClr val="434343"/>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
        <p:nvSpPr>
          <p:cNvPr id="181" name="Google Shape;181;p25"/>
          <p:cNvSpPr txBox="1"/>
          <p:nvPr/>
        </p:nvSpPr>
        <p:spPr>
          <a:xfrm>
            <a:off x="4809644" y="2644150"/>
            <a:ext cx="4845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Lato"/>
                <a:ea typeface="Lato"/>
                <a:cs typeface="Lato"/>
                <a:sym typeface="Lato"/>
              </a:rPr>
              <a:t>5s</a:t>
            </a:r>
            <a:endParaRPr>
              <a:latin typeface="Lato"/>
              <a:ea typeface="Lato"/>
              <a:cs typeface="Lato"/>
              <a:sym typeface="Lato"/>
            </a:endParaRPr>
          </a:p>
        </p:txBody>
      </p:sp>
      <p:sp>
        <p:nvSpPr>
          <p:cNvPr id="182" name="Google Shape;182;p25"/>
          <p:cNvSpPr txBox="1"/>
          <p:nvPr/>
        </p:nvSpPr>
        <p:spPr>
          <a:xfrm>
            <a:off x="4809650" y="3139600"/>
            <a:ext cx="484500" cy="4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avg</a:t>
            </a:r>
            <a:endParaRPr>
              <a:latin typeface="Lato"/>
              <a:ea typeface="Lato"/>
              <a:cs typeface="Lato"/>
              <a:sym typeface="Lato"/>
            </a:endParaRPr>
          </a:p>
        </p:txBody>
      </p:sp>
      <p:sp>
        <p:nvSpPr>
          <p:cNvPr id="183" name="Google Shape;183;p25"/>
          <p:cNvSpPr/>
          <p:nvPr/>
        </p:nvSpPr>
        <p:spPr>
          <a:xfrm>
            <a:off x="4136600" y="1762375"/>
            <a:ext cx="750000" cy="2681700"/>
          </a:xfrm>
          <a:prstGeom prst="rightBrace">
            <a:avLst>
              <a:gd name="adj1" fmla="val 8838"/>
              <a:gd name="adj2" fmla="val 50818"/>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774275" y="5704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Feature engineering - </a:t>
            </a:r>
            <a:r>
              <a:rPr lang="zh-CN" sz="1800">
                <a:solidFill>
                  <a:srgbClr val="3F3F3F"/>
                </a:solidFill>
                <a:latin typeface="Arial"/>
                <a:ea typeface="Arial"/>
                <a:cs typeface="Arial"/>
                <a:sym typeface="Arial"/>
              </a:rPr>
              <a:t>Shift	</a:t>
            </a:r>
            <a:endParaRPr/>
          </a:p>
        </p:txBody>
      </p:sp>
      <p:pic>
        <p:nvPicPr>
          <p:cNvPr id="189" name="Google Shape;189;p26"/>
          <p:cNvPicPr preferRelativeResize="0"/>
          <p:nvPr/>
        </p:nvPicPr>
        <p:blipFill>
          <a:blip r:embed="rId3">
            <a:alphaModFix/>
          </a:blip>
          <a:stretch>
            <a:fillRect/>
          </a:stretch>
        </p:blipFill>
        <p:spPr>
          <a:xfrm>
            <a:off x="8551901" y="4516826"/>
            <a:ext cx="381250" cy="385600"/>
          </a:xfrm>
          <a:prstGeom prst="rect">
            <a:avLst/>
          </a:prstGeom>
          <a:noFill/>
          <a:ln>
            <a:noFill/>
          </a:ln>
        </p:spPr>
      </p:pic>
      <p:sp>
        <p:nvSpPr>
          <p:cNvPr id="190" name="Google Shape;190;p26"/>
          <p:cNvSpPr txBox="1"/>
          <p:nvPr/>
        </p:nvSpPr>
        <p:spPr>
          <a:xfrm>
            <a:off x="3798538" y="2407800"/>
            <a:ext cx="8481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Lato"/>
                <a:ea typeface="Lato"/>
                <a:cs typeface="Lato"/>
                <a:sym typeface="Lato"/>
              </a:rPr>
              <a:t>5s</a:t>
            </a:r>
            <a:endParaRPr>
              <a:latin typeface="Lato"/>
              <a:ea typeface="Lato"/>
              <a:cs typeface="Lato"/>
              <a:sym typeface="Lato"/>
            </a:endParaRPr>
          </a:p>
        </p:txBody>
      </p:sp>
      <p:sp>
        <p:nvSpPr>
          <p:cNvPr id="191" name="Google Shape;191;p26"/>
          <p:cNvSpPr txBox="1"/>
          <p:nvPr/>
        </p:nvSpPr>
        <p:spPr>
          <a:xfrm>
            <a:off x="3733800" y="3000575"/>
            <a:ext cx="484500" cy="4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avg</a:t>
            </a:r>
            <a:endParaRPr>
              <a:latin typeface="Lato"/>
              <a:ea typeface="Lato"/>
              <a:cs typeface="Lato"/>
              <a:sym typeface="Lato"/>
            </a:endParaRPr>
          </a:p>
        </p:txBody>
      </p:sp>
      <p:graphicFrame>
        <p:nvGraphicFramePr>
          <p:cNvPr id="192" name="Google Shape;192;p26"/>
          <p:cNvGraphicFramePr/>
          <p:nvPr/>
        </p:nvGraphicFramePr>
        <p:xfrm>
          <a:off x="1642700" y="1583125"/>
          <a:ext cx="1028700" cy="2680920"/>
        </p:xfrm>
        <a:graphic>
          <a:graphicData uri="http://schemas.openxmlformats.org/drawingml/2006/table">
            <a:tbl>
              <a:tblPr>
                <a:noFill/>
                <a:tableStyleId>{F2EA8EE0-3B5D-4EC8-9424-828D51CDDABE}</a:tableStyleId>
              </a:tblPr>
              <a:tblGrid>
                <a:gridCol w="10287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volume</a:t>
                      </a:r>
                      <a:endParaRPr sz="1600">
                        <a:solidFill>
                          <a:srgbClr val="FFFFFF"/>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29</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8</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50</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101</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bl>
          </a:graphicData>
        </a:graphic>
      </p:graphicFrame>
      <p:graphicFrame>
        <p:nvGraphicFramePr>
          <p:cNvPr id="193" name="Google Shape;193;p26"/>
          <p:cNvGraphicFramePr/>
          <p:nvPr/>
        </p:nvGraphicFramePr>
        <p:xfrm>
          <a:off x="4433600" y="1619500"/>
          <a:ext cx="3190875" cy="2680920"/>
        </p:xfrm>
        <a:graphic>
          <a:graphicData uri="http://schemas.openxmlformats.org/drawingml/2006/table">
            <a:tbl>
              <a:tblPr>
                <a:noFill/>
                <a:tableStyleId>{F2EA8EE0-3B5D-4EC8-9424-828D51CDDABE}</a:tableStyleId>
              </a:tblPr>
              <a:tblGrid>
                <a:gridCol w="1104900">
                  <a:extLst>
                    <a:ext uri="{9D8B030D-6E8A-4147-A177-3AD203B41FA5}">
                      <a16:colId xmlns:a16="http://schemas.microsoft.com/office/drawing/2014/main" val="20000"/>
                    </a:ext>
                  </a:extLst>
                </a:gridCol>
                <a:gridCol w="1038225">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tblGrid>
              <a:tr h="428625">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volume</a:t>
                      </a:r>
                      <a:endParaRPr sz="1600">
                        <a:solidFill>
                          <a:srgbClr val="FFFFFF"/>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v-lag1</a:t>
                      </a:r>
                      <a:endParaRPr sz="1600">
                        <a:solidFill>
                          <a:srgbClr val="FFFFFF"/>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tc>
                  <a:txBody>
                    <a:bodyPr/>
                    <a:lstStyle/>
                    <a:p>
                      <a:pPr marL="0" lvl="0" indent="0" algn="l" rtl="0">
                        <a:lnSpc>
                          <a:spcPct val="115000"/>
                        </a:lnSpc>
                        <a:spcBef>
                          <a:spcPts val="0"/>
                        </a:spcBef>
                        <a:spcAft>
                          <a:spcPts val="0"/>
                        </a:spcAft>
                        <a:buNone/>
                      </a:pPr>
                      <a:r>
                        <a:rPr lang="zh-CN" sz="1600">
                          <a:solidFill>
                            <a:srgbClr val="FFFFFF"/>
                          </a:solidFill>
                          <a:latin typeface="Calibri"/>
                          <a:ea typeface="Calibri"/>
                          <a:cs typeface="Calibri"/>
                          <a:sym typeface="Calibri"/>
                        </a:rPr>
                        <a:t>v-lag2</a:t>
                      </a:r>
                      <a:endParaRPr sz="1600">
                        <a:solidFill>
                          <a:srgbClr val="FFFFFF"/>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34343"/>
                    </a:solidFill>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29</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Null</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Null</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8</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29</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Null</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50</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8</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29</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101</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50</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8</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428625">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15000"/>
                        </a:lnSpc>
                        <a:spcBef>
                          <a:spcPts val="0"/>
                        </a:spcBef>
                        <a:spcAft>
                          <a:spcPts val="0"/>
                        </a:spcAft>
                        <a:buNone/>
                      </a:pPr>
                      <a:r>
                        <a:rPr lang="zh-CN" sz="1600">
                          <a:solidFill>
                            <a:srgbClr val="666666"/>
                          </a:solidFill>
                          <a:latin typeface="Calibri"/>
                          <a:ea typeface="Calibri"/>
                          <a:cs typeface="Calibri"/>
                          <a:sym typeface="Calibri"/>
                        </a:rPr>
                        <a:t>……</a:t>
                      </a:r>
                      <a:endParaRPr sz="1600">
                        <a:solidFill>
                          <a:srgbClr val="666666"/>
                        </a:solidFill>
                        <a:latin typeface="Calibri"/>
                        <a:ea typeface="Calibri"/>
                        <a:cs typeface="Calibri"/>
                        <a:sym typeface="Calibri"/>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bl>
          </a:graphicData>
        </a:graphic>
      </p:graphicFrame>
      <p:sp>
        <p:nvSpPr>
          <p:cNvPr id="194" name="Google Shape;194;p26"/>
          <p:cNvSpPr/>
          <p:nvPr/>
        </p:nvSpPr>
        <p:spPr>
          <a:xfrm>
            <a:off x="3048550" y="1619500"/>
            <a:ext cx="750000" cy="2681700"/>
          </a:xfrm>
          <a:prstGeom prst="rightBrace">
            <a:avLst>
              <a:gd name="adj1" fmla="val 8838"/>
              <a:gd name="adj2" fmla="val 50818"/>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774275" y="5704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Feature engineering</a:t>
            </a:r>
            <a:endParaRPr/>
          </a:p>
        </p:txBody>
      </p:sp>
      <p:sp>
        <p:nvSpPr>
          <p:cNvPr id="200" name="Google Shape;200;p27"/>
          <p:cNvSpPr txBox="1">
            <a:spLocks noGrp="1"/>
          </p:cNvSpPr>
          <p:nvPr>
            <p:ph type="body" idx="4294967295"/>
          </p:nvPr>
        </p:nvSpPr>
        <p:spPr>
          <a:xfrm>
            <a:off x="812450" y="1515025"/>
            <a:ext cx="6057000" cy="338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sz="1800" b="1">
                <a:latin typeface="Calibri"/>
                <a:ea typeface="Calibri"/>
                <a:cs typeface="Calibri"/>
                <a:sym typeface="Calibri"/>
              </a:rPr>
              <a:t>Standardization</a:t>
            </a:r>
            <a:endParaRPr sz="1800" b="1">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zh-CN" sz="1800">
                <a:latin typeface="Calibri"/>
                <a:ea typeface="Calibri"/>
                <a:cs typeface="Calibri"/>
                <a:sym typeface="Calibri"/>
              </a:rPr>
              <a:t>values of each feature in different scale</a:t>
            </a: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r>
              <a:rPr lang="zh-CN" sz="1800" b="1">
                <a:latin typeface="Calibri"/>
                <a:ea typeface="Calibri"/>
                <a:cs typeface="Calibri"/>
                <a:sym typeface="Calibri"/>
              </a:rPr>
              <a:t>Tendency indicators</a:t>
            </a:r>
            <a:endParaRPr sz="1800" b="1">
              <a:latin typeface="Calibri"/>
              <a:ea typeface="Calibri"/>
              <a:cs typeface="Calibri"/>
              <a:sym typeface="Calibri"/>
            </a:endParaRPr>
          </a:p>
          <a:p>
            <a:pPr marL="457200" lvl="0" indent="-342900" algn="l" rtl="0">
              <a:spcBef>
                <a:spcPts val="0"/>
              </a:spcBef>
              <a:spcAft>
                <a:spcPts val="0"/>
              </a:spcAft>
              <a:buSzPts val="1800"/>
              <a:buFont typeface="Calibri"/>
              <a:buChar char="●"/>
            </a:pPr>
            <a:r>
              <a:rPr lang="zh-CN" sz="1800">
                <a:latin typeface="Calibri"/>
                <a:ea typeface="Calibri"/>
                <a:cs typeface="Calibri"/>
                <a:sym typeface="Calibri"/>
              </a:rPr>
              <a:t>new column: bsn = volume * amount * type </a:t>
            </a:r>
            <a:endParaRPr sz="18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0" lvl="0" indent="0" algn="l" rtl="0">
              <a:lnSpc>
                <a:spcPct val="100000"/>
              </a:lnSpc>
              <a:spcBef>
                <a:spcPts val="0"/>
              </a:spcBef>
              <a:spcAft>
                <a:spcPts val="0"/>
              </a:spcAft>
              <a:buNone/>
            </a:pPr>
            <a:r>
              <a:rPr lang="zh-CN" sz="1800" b="1">
                <a:latin typeface="Calibri"/>
                <a:ea typeface="Calibri"/>
                <a:cs typeface="Calibri"/>
                <a:sym typeface="Calibri"/>
              </a:rPr>
              <a:t>Crossing moving average</a:t>
            </a:r>
            <a:endParaRPr sz="1800" b="1">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zh-CN" sz="1800">
                <a:latin typeface="Calibri"/>
                <a:ea typeface="Calibri"/>
                <a:cs typeface="Calibri"/>
                <a:sym typeface="Calibri"/>
              </a:rPr>
              <a:t>classical trading strategy</a:t>
            </a:r>
            <a:endParaRPr sz="180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zh-CN" sz="1800">
                <a:latin typeface="Calibri"/>
                <a:ea typeface="Calibri"/>
                <a:cs typeface="Calibri"/>
                <a:sym typeface="Calibri"/>
              </a:rPr>
              <a:t>short MA line cross long MA line: bullish</a:t>
            </a:r>
            <a:endParaRPr sz="180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zh-CN" sz="1800">
                <a:latin typeface="Calibri"/>
                <a:ea typeface="Calibri"/>
                <a:cs typeface="Calibri"/>
                <a:sym typeface="Calibri"/>
              </a:rPr>
              <a:t>long MA line cross short MA line: bearish</a:t>
            </a:r>
            <a:endParaRPr sz="1800">
              <a:latin typeface="Calibri"/>
              <a:ea typeface="Calibri"/>
              <a:cs typeface="Calibri"/>
              <a:sym typeface="Calibri"/>
            </a:endParaRPr>
          </a:p>
        </p:txBody>
      </p:sp>
      <p:pic>
        <p:nvPicPr>
          <p:cNvPr id="201" name="Google Shape;201;p27"/>
          <p:cNvPicPr preferRelativeResize="0"/>
          <p:nvPr/>
        </p:nvPicPr>
        <p:blipFill>
          <a:blip r:embed="rId3">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ctrTitle"/>
          </p:nvPr>
        </p:nvSpPr>
        <p:spPr>
          <a:xfrm>
            <a:off x="729450" y="1996550"/>
            <a:ext cx="7688100" cy="9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                 03. System</a:t>
            </a:r>
            <a:endParaRPr/>
          </a:p>
        </p:txBody>
      </p:sp>
      <p:pic>
        <p:nvPicPr>
          <p:cNvPr id="207" name="Google Shape;207;p28"/>
          <p:cNvPicPr preferRelativeResize="0"/>
          <p:nvPr/>
        </p:nvPicPr>
        <p:blipFill>
          <a:blip r:embed="rId3">
            <a:alphaModFix/>
          </a:blip>
          <a:stretch>
            <a:fillRect/>
          </a:stretch>
        </p:blipFill>
        <p:spPr>
          <a:xfrm>
            <a:off x="193250" y="735700"/>
            <a:ext cx="3752850" cy="99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p:nvPr/>
        </p:nvSpPr>
        <p:spPr>
          <a:xfrm>
            <a:off x="649950" y="526675"/>
            <a:ext cx="62418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600" b="1">
                <a:solidFill>
                  <a:schemeClr val="dk2"/>
                </a:solidFill>
                <a:latin typeface="Raleway"/>
                <a:ea typeface="Raleway"/>
                <a:cs typeface="Raleway"/>
                <a:sym typeface="Raleway"/>
              </a:rPr>
              <a:t>System Architecture</a:t>
            </a:r>
            <a:endParaRPr sz="2600" b="1">
              <a:solidFill>
                <a:schemeClr val="dk2"/>
              </a:solidFill>
              <a:latin typeface="Raleway"/>
              <a:ea typeface="Raleway"/>
              <a:cs typeface="Raleway"/>
              <a:sym typeface="Raleway"/>
            </a:endParaRPr>
          </a:p>
          <a:p>
            <a:pPr marL="0" lvl="0" indent="0" algn="l" rtl="0">
              <a:spcBef>
                <a:spcPts val="0"/>
              </a:spcBef>
              <a:spcAft>
                <a:spcPts val="0"/>
              </a:spcAft>
              <a:buNone/>
            </a:pPr>
            <a:endParaRPr sz="2600" b="1">
              <a:solidFill>
                <a:schemeClr val="dk2"/>
              </a:solidFill>
              <a:latin typeface="Raleway"/>
              <a:ea typeface="Raleway"/>
              <a:cs typeface="Raleway"/>
              <a:sym typeface="Raleway"/>
            </a:endParaRPr>
          </a:p>
        </p:txBody>
      </p:sp>
      <p:sp>
        <p:nvSpPr>
          <p:cNvPr id="213" name="Google Shape;213;p29"/>
          <p:cNvSpPr/>
          <p:nvPr/>
        </p:nvSpPr>
        <p:spPr>
          <a:xfrm>
            <a:off x="722700" y="1371000"/>
            <a:ext cx="3773100" cy="35040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endParaRPr sz="1500">
              <a:solidFill>
                <a:srgbClr val="434343"/>
              </a:solidFill>
              <a:latin typeface="Calibri"/>
              <a:ea typeface="Calibri"/>
              <a:cs typeface="Calibri"/>
              <a:sym typeface="Calibri"/>
            </a:endParaRPr>
          </a:p>
          <a:p>
            <a:pPr marL="0" lvl="0" indent="0" algn="l" rtl="0">
              <a:spcBef>
                <a:spcPts val="0"/>
              </a:spcBef>
              <a:spcAft>
                <a:spcPts val="0"/>
              </a:spcAft>
              <a:buNone/>
            </a:pPr>
            <a:r>
              <a:rPr lang="zh-CN" sz="1800" b="1">
                <a:solidFill>
                  <a:srgbClr val="434343"/>
                </a:solidFill>
                <a:latin typeface="Calibri"/>
                <a:ea typeface="Calibri"/>
                <a:cs typeface="Calibri"/>
                <a:sym typeface="Calibri"/>
              </a:rPr>
              <a:t>Data API</a:t>
            </a:r>
            <a:endParaRPr sz="1800" b="1">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tushare Impl</a:t>
            </a:r>
            <a:endParaRPr sz="1500">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file Impl</a:t>
            </a:r>
            <a:endParaRPr sz="1500">
              <a:solidFill>
                <a:srgbClr val="434343"/>
              </a:solidFill>
              <a:latin typeface="Calibri"/>
              <a:ea typeface="Calibri"/>
              <a:cs typeface="Calibri"/>
              <a:sym typeface="Calibri"/>
            </a:endParaRPr>
          </a:p>
          <a:p>
            <a:pPr marL="0" marR="0" lvl="0" indent="0" algn="l" rtl="0">
              <a:spcBef>
                <a:spcPts val="0"/>
              </a:spcBef>
              <a:spcAft>
                <a:spcPts val="0"/>
              </a:spcAft>
              <a:buNone/>
            </a:pPr>
            <a:endParaRPr sz="1500" b="1">
              <a:solidFill>
                <a:srgbClr val="434343"/>
              </a:solidFill>
              <a:latin typeface="Calibri"/>
              <a:ea typeface="Calibri"/>
              <a:cs typeface="Calibri"/>
              <a:sym typeface="Calibri"/>
            </a:endParaRPr>
          </a:p>
          <a:p>
            <a:pPr marL="0" marR="0" lvl="0" indent="0" algn="l" rtl="0">
              <a:spcBef>
                <a:spcPts val="0"/>
              </a:spcBef>
              <a:spcAft>
                <a:spcPts val="0"/>
              </a:spcAft>
              <a:buNone/>
            </a:pPr>
            <a:r>
              <a:rPr lang="zh-CN" sz="1800" b="1">
                <a:solidFill>
                  <a:srgbClr val="434343"/>
                </a:solidFill>
                <a:latin typeface="Calibri"/>
                <a:ea typeface="Calibri"/>
                <a:cs typeface="Calibri"/>
                <a:sym typeface="Calibri"/>
              </a:rPr>
              <a:t>Data Process Platform</a:t>
            </a:r>
            <a:r>
              <a:rPr lang="zh-CN" sz="1800">
                <a:solidFill>
                  <a:srgbClr val="434343"/>
                </a:solidFill>
                <a:latin typeface="Calibri"/>
                <a:ea typeface="Calibri"/>
                <a:cs typeface="Calibri"/>
                <a:sym typeface="Calibri"/>
              </a:rPr>
              <a:t> </a:t>
            </a:r>
            <a:endParaRPr sz="18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OLTP</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OLAP</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DB</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Model   </a:t>
            </a:r>
            <a:endParaRPr sz="1500">
              <a:solidFill>
                <a:srgbClr val="434343"/>
              </a:solidFill>
              <a:latin typeface="Calibri"/>
              <a:ea typeface="Calibri"/>
              <a:cs typeface="Calibri"/>
              <a:sym typeface="Calibri"/>
            </a:endParaRPr>
          </a:p>
          <a:p>
            <a:pPr marL="0" marR="0" lvl="0" indent="0" algn="l" rtl="0">
              <a:spcBef>
                <a:spcPts val="0"/>
              </a:spcBef>
              <a:spcAft>
                <a:spcPts val="0"/>
              </a:spcAft>
              <a:buNone/>
            </a:pPr>
            <a:br>
              <a:rPr lang="zh-CN" sz="1500">
                <a:solidFill>
                  <a:srgbClr val="434343"/>
                </a:solidFill>
                <a:latin typeface="Calibri"/>
                <a:ea typeface="Calibri"/>
                <a:cs typeface="Calibri"/>
                <a:sym typeface="Calibri"/>
              </a:rPr>
            </a:br>
            <a:r>
              <a:rPr lang="zh-CN" sz="1800" b="1">
                <a:solidFill>
                  <a:srgbClr val="434343"/>
                </a:solidFill>
                <a:latin typeface="Calibri"/>
                <a:ea typeface="Calibri"/>
                <a:cs typeface="Calibri"/>
                <a:sym typeface="Calibri"/>
              </a:rPr>
              <a:t>Visualization &amp; Interaction layer</a:t>
            </a:r>
            <a:endParaRPr sz="1800" b="1">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 Real-time analysis </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 Historical data analysis</a:t>
            </a:r>
            <a:endParaRPr sz="1500">
              <a:solidFill>
                <a:srgbClr val="434343"/>
              </a:solidFill>
              <a:latin typeface="Calibri"/>
              <a:ea typeface="Calibri"/>
              <a:cs typeface="Calibri"/>
              <a:sym typeface="Calibri"/>
            </a:endParaRPr>
          </a:p>
        </p:txBody>
      </p:sp>
      <p:pic>
        <p:nvPicPr>
          <p:cNvPr id="214" name="Google Shape;214;p29" descr="https://lh3.googleusercontent.com/Mr1uo4iym84-fUCFOGMJa-WAd6enisjb5inGTSuhWXz13iqy_NNB7RTXjpZqeCEOF7Ec1Sn4ZNB9Sc71cpuI1EKLNZFHMtKjKHbtgfXnVVT4Kcmyp9lGqddgA7ouAjPcNM49LQyJadg"/>
          <p:cNvPicPr preferRelativeResize="0"/>
          <p:nvPr/>
        </p:nvPicPr>
        <p:blipFill rotWithShape="1">
          <a:blip r:embed="rId3">
            <a:alphaModFix/>
          </a:blip>
          <a:srcRect/>
          <a:stretch/>
        </p:blipFill>
        <p:spPr>
          <a:xfrm>
            <a:off x="3437324" y="235350"/>
            <a:ext cx="5935264"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727800" y="5611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Data Producer   </a:t>
            </a:r>
            <a:endParaRPr/>
          </a:p>
          <a:p>
            <a:pPr marL="0" lvl="0" indent="0" algn="l" rtl="0">
              <a:spcBef>
                <a:spcPts val="0"/>
              </a:spcBef>
              <a:spcAft>
                <a:spcPts val="0"/>
              </a:spcAft>
              <a:buNone/>
            </a:pPr>
            <a:endParaRPr/>
          </a:p>
        </p:txBody>
      </p:sp>
      <p:sp>
        <p:nvSpPr>
          <p:cNvPr id="220" name="Google Shape;220;p30"/>
          <p:cNvSpPr txBox="1"/>
          <p:nvPr/>
        </p:nvSpPr>
        <p:spPr>
          <a:xfrm>
            <a:off x="479550" y="2052950"/>
            <a:ext cx="4036800" cy="1481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Simulate streaming stock data</a:t>
            </a:r>
            <a:endParaRPr sz="1500">
              <a:solidFill>
                <a:srgbClr val="434343"/>
              </a:solidFill>
              <a:latin typeface="Calibri"/>
              <a:ea typeface="Calibri"/>
              <a:cs typeface="Calibri"/>
              <a:sym typeface="Calibri"/>
            </a:endParaRPr>
          </a:p>
          <a:p>
            <a:pPr marL="457200" lvl="0" indent="0" algn="l" rtl="0">
              <a:spcBef>
                <a:spcPts val="0"/>
              </a:spcBef>
              <a:spcAft>
                <a:spcPts val="0"/>
              </a:spcAft>
              <a:buNone/>
            </a:pPr>
            <a:endParaRPr sz="1500">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Sending All stocks’ data at current time point</a:t>
            </a:r>
            <a:endParaRPr sz="1500">
              <a:solidFill>
                <a:srgbClr val="434343"/>
              </a:solidFill>
              <a:latin typeface="Calibri"/>
              <a:ea typeface="Calibri"/>
              <a:cs typeface="Calibri"/>
              <a:sym typeface="Calibri"/>
            </a:endParaRPr>
          </a:p>
          <a:p>
            <a:pPr marL="457200" lvl="0" indent="0" algn="l" rtl="0">
              <a:spcBef>
                <a:spcPts val="0"/>
              </a:spcBef>
              <a:spcAft>
                <a:spcPts val="0"/>
              </a:spcAft>
              <a:buNone/>
            </a:pPr>
            <a:endParaRPr sz="1500">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Update for each 5 seconds</a:t>
            </a:r>
            <a:endParaRPr sz="1500">
              <a:solidFill>
                <a:srgbClr val="434343"/>
              </a:solidFill>
              <a:latin typeface="Calibri"/>
              <a:ea typeface="Calibri"/>
              <a:cs typeface="Calibri"/>
              <a:sym typeface="Calibri"/>
            </a:endParaRPr>
          </a:p>
        </p:txBody>
      </p:sp>
      <p:pic>
        <p:nvPicPr>
          <p:cNvPr id="221" name="Google Shape;221;p30"/>
          <p:cNvPicPr preferRelativeResize="0"/>
          <p:nvPr/>
        </p:nvPicPr>
        <p:blipFill>
          <a:blip r:embed="rId3">
            <a:alphaModFix/>
          </a:blip>
          <a:stretch>
            <a:fillRect/>
          </a:stretch>
        </p:blipFill>
        <p:spPr>
          <a:xfrm>
            <a:off x="4516350" y="1700275"/>
            <a:ext cx="4322850" cy="2186461"/>
          </a:xfrm>
          <a:prstGeom prst="rect">
            <a:avLst/>
          </a:prstGeom>
          <a:noFill/>
          <a:ln>
            <a:noFill/>
          </a:ln>
        </p:spPr>
      </p:pic>
      <p:pic>
        <p:nvPicPr>
          <p:cNvPr id="222" name="Google Shape;222;p30"/>
          <p:cNvPicPr preferRelativeResize="0"/>
          <p:nvPr/>
        </p:nvPicPr>
        <p:blipFill>
          <a:blip r:embed="rId4">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p:nvPr/>
        </p:nvSpPr>
        <p:spPr>
          <a:xfrm>
            <a:off x="658400" y="1541425"/>
            <a:ext cx="3740400" cy="344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zh-CN" sz="1800" b="1">
                <a:solidFill>
                  <a:srgbClr val="434343"/>
                </a:solidFill>
                <a:latin typeface="Calibri"/>
                <a:ea typeface="Calibri"/>
                <a:cs typeface="Calibri"/>
                <a:sym typeface="Calibri"/>
              </a:rPr>
              <a:t>Extentable</a:t>
            </a:r>
            <a:endParaRPr sz="1800" b="1">
              <a:solidFill>
                <a:srgbClr val="434343"/>
              </a:solidFill>
              <a:latin typeface="Calibri"/>
              <a:ea typeface="Calibri"/>
              <a:cs typeface="Calibri"/>
              <a:sym typeface="Calibri"/>
            </a:endParaRPr>
          </a:p>
          <a:p>
            <a:pPr marL="457200" marR="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For ML models</a:t>
            </a:r>
            <a:endParaRPr sz="1500">
              <a:solidFill>
                <a:srgbClr val="434343"/>
              </a:solidFill>
              <a:latin typeface="Calibri"/>
              <a:ea typeface="Calibri"/>
              <a:cs typeface="Calibri"/>
              <a:sym typeface="Calibri"/>
            </a:endParaRPr>
          </a:p>
          <a:p>
            <a:pPr marL="457200" marR="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For processing algorithms</a:t>
            </a:r>
            <a:endParaRPr sz="1500">
              <a:solidFill>
                <a:srgbClr val="434343"/>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rgbClr val="434343"/>
              </a:solidFill>
              <a:latin typeface="Calibri"/>
              <a:ea typeface="Calibri"/>
              <a:cs typeface="Calibri"/>
              <a:sym typeface="Calibri"/>
            </a:endParaRPr>
          </a:p>
          <a:p>
            <a:pPr marL="0" marR="0" lvl="0" indent="0" algn="l" rtl="0">
              <a:lnSpc>
                <a:spcPct val="100000"/>
              </a:lnSpc>
              <a:spcBef>
                <a:spcPts val="0"/>
              </a:spcBef>
              <a:spcAft>
                <a:spcPts val="0"/>
              </a:spcAft>
              <a:buNone/>
            </a:pPr>
            <a:r>
              <a:rPr lang="zh-CN" sz="1800" b="1">
                <a:solidFill>
                  <a:srgbClr val="434343"/>
                </a:solidFill>
                <a:latin typeface="Calibri"/>
                <a:ea typeface="Calibri"/>
                <a:cs typeface="Calibri"/>
                <a:sym typeface="Calibri"/>
              </a:rPr>
              <a:t>Modularity</a:t>
            </a:r>
            <a:endParaRPr sz="1500" b="1">
              <a:solidFill>
                <a:srgbClr val="434343"/>
              </a:solidFill>
              <a:latin typeface="Calibri"/>
              <a:ea typeface="Calibri"/>
              <a:cs typeface="Calibri"/>
              <a:sym typeface="Calibri"/>
            </a:endParaRPr>
          </a:p>
          <a:p>
            <a:pPr marL="457200" marR="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Uncoupling Between Layers</a:t>
            </a:r>
            <a:endParaRPr sz="1500">
              <a:solidFill>
                <a:srgbClr val="434343"/>
              </a:solidFill>
              <a:latin typeface="Calibri"/>
              <a:ea typeface="Calibri"/>
              <a:cs typeface="Calibri"/>
              <a:sym typeface="Calibri"/>
            </a:endParaRPr>
          </a:p>
          <a:p>
            <a:pPr marL="457200" marR="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Uncoupling Between Components</a:t>
            </a:r>
            <a:endParaRPr sz="1500">
              <a:solidFill>
                <a:srgbClr val="434343"/>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rgbClr val="434343"/>
              </a:solidFill>
              <a:latin typeface="Calibri"/>
              <a:ea typeface="Calibri"/>
              <a:cs typeface="Calibri"/>
              <a:sym typeface="Calibri"/>
            </a:endParaRPr>
          </a:p>
          <a:p>
            <a:pPr marL="0" marR="0" lvl="0" indent="0" algn="l" rtl="0">
              <a:lnSpc>
                <a:spcPct val="100000"/>
              </a:lnSpc>
              <a:spcBef>
                <a:spcPts val="0"/>
              </a:spcBef>
              <a:spcAft>
                <a:spcPts val="0"/>
              </a:spcAft>
              <a:buNone/>
            </a:pPr>
            <a:r>
              <a:rPr lang="zh-CN" sz="1800" b="1">
                <a:solidFill>
                  <a:srgbClr val="434343"/>
                </a:solidFill>
                <a:latin typeface="Calibri"/>
                <a:ea typeface="Calibri"/>
                <a:cs typeface="Calibri"/>
                <a:sym typeface="Calibri"/>
              </a:rPr>
              <a:t>Competible</a:t>
            </a:r>
            <a:endParaRPr sz="1500" b="1">
              <a:solidFill>
                <a:srgbClr val="434343"/>
              </a:solidFill>
              <a:latin typeface="Calibri"/>
              <a:ea typeface="Calibri"/>
              <a:cs typeface="Calibri"/>
              <a:sym typeface="Calibri"/>
            </a:endParaRPr>
          </a:p>
          <a:p>
            <a:pPr marL="457200" marR="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With Bottom Techniques.</a:t>
            </a:r>
            <a:endParaRPr sz="1500">
              <a:solidFill>
                <a:srgbClr val="434343"/>
              </a:solidFill>
              <a:latin typeface="Calibri"/>
              <a:ea typeface="Calibri"/>
              <a:cs typeface="Calibri"/>
              <a:sym typeface="Calibri"/>
            </a:endParaRPr>
          </a:p>
          <a:p>
            <a:pPr marL="457200" marR="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With Different Data API</a:t>
            </a:r>
            <a:endParaRPr sz="1500">
              <a:solidFill>
                <a:srgbClr val="434343"/>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rgbClr val="434343"/>
              </a:solidFill>
              <a:latin typeface="Calibri"/>
              <a:ea typeface="Calibri"/>
              <a:cs typeface="Calibri"/>
              <a:sym typeface="Calibri"/>
            </a:endParaRPr>
          </a:p>
          <a:p>
            <a:pPr marL="0" lvl="0" indent="0" algn="l" rtl="0">
              <a:lnSpc>
                <a:spcPct val="115000"/>
              </a:lnSpc>
              <a:spcBef>
                <a:spcPts val="900"/>
              </a:spcBef>
              <a:spcAft>
                <a:spcPts val="900"/>
              </a:spcAft>
              <a:buNone/>
            </a:pPr>
            <a:r>
              <a:rPr lang="zh-CN" sz="600">
                <a:solidFill>
                  <a:srgbClr val="666666"/>
                </a:solidFill>
              </a:rPr>
              <a:t>* The modules with dotted line means not implemented yet. And some of the features are still under development. </a:t>
            </a:r>
            <a:endParaRPr sz="600">
              <a:solidFill>
                <a:srgbClr val="666666"/>
              </a:solidFill>
              <a:latin typeface="Calibri"/>
              <a:ea typeface="Calibri"/>
              <a:cs typeface="Calibri"/>
              <a:sym typeface="Calibri"/>
            </a:endParaRPr>
          </a:p>
        </p:txBody>
      </p:sp>
      <p:pic>
        <p:nvPicPr>
          <p:cNvPr id="228" name="Google Shape;228;p31"/>
          <p:cNvPicPr preferRelativeResize="0"/>
          <p:nvPr/>
        </p:nvPicPr>
        <p:blipFill>
          <a:blip r:embed="rId3">
            <a:alphaModFix/>
          </a:blip>
          <a:stretch>
            <a:fillRect/>
          </a:stretch>
        </p:blipFill>
        <p:spPr>
          <a:xfrm>
            <a:off x="4572000" y="622025"/>
            <a:ext cx="3310385" cy="4369076"/>
          </a:xfrm>
          <a:prstGeom prst="rect">
            <a:avLst/>
          </a:prstGeom>
          <a:noFill/>
          <a:ln>
            <a:noFill/>
          </a:ln>
        </p:spPr>
      </p:pic>
      <p:pic>
        <p:nvPicPr>
          <p:cNvPr id="229" name="Google Shape;229;p31"/>
          <p:cNvPicPr preferRelativeResize="0"/>
          <p:nvPr/>
        </p:nvPicPr>
        <p:blipFill>
          <a:blip r:embed="rId4">
            <a:alphaModFix/>
          </a:blip>
          <a:stretch>
            <a:fillRect/>
          </a:stretch>
        </p:blipFill>
        <p:spPr>
          <a:xfrm>
            <a:off x="8551901" y="4516826"/>
            <a:ext cx="381250" cy="385600"/>
          </a:xfrm>
          <a:prstGeom prst="rect">
            <a:avLst/>
          </a:prstGeom>
          <a:noFill/>
          <a:ln>
            <a:noFill/>
          </a:ln>
        </p:spPr>
      </p:pic>
      <p:sp>
        <p:nvSpPr>
          <p:cNvPr id="230" name="Google Shape;230;p31"/>
          <p:cNvSpPr txBox="1">
            <a:spLocks noGrp="1"/>
          </p:cNvSpPr>
          <p:nvPr>
            <p:ph type="title"/>
          </p:nvPr>
        </p:nvSpPr>
        <p:spPr>
          <a:xfrm>
            <a:off x="727800" y="5880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Process Platform</a:t>
            </a: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title"/>
          </p:nvPr>
        </p:nvSpPr>
        <p:spPr>
          <a:xfrm>
            <a:off x="727800" y="5880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Process Platform</a:t>
            </a:r>
            <a:endParaRPr/>
          </a:p>
          <a:p>
            <a:pPr marL="0" lvl="0" indent="0" algn="l" rtl="0">
              <a:spcBef>
                <a:spcPts val="0"/>
              </a:spcBef>
              <a:spcAft>
                <a:spcPts val="0"/>
              </a:spcAft>
              <a:buNone/>
            </a:pPr>
            <a:endParaRPr/>
          </a:p>
        </p:txBody>
      </p:sp>
      <p:sp>
        <p:nvSpPr>
          <p:cNvPr id="236" name="Google Shape;236;p32"/>
          <p:cNvSpPr txBox="1"/>
          <p:nvPr/>
        </p:nvSpPr>
        <p:spPr>
          <a:xfrm>
            <a:off x="727800" y="1425100"/>
            <a:ext cx="2745600" cy="6342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Task Manager</a:t>
            </a:r>
            <a:endParaRPr sz="1500">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Configuration Files</a:t>
            </a:r>
            <a:endParaRPr sz="1500">
              <a:solidFill>
                <a:srgbClr val="434343"/>
              </a:solidFill>
              <a:latin typeface="Calibri"/>
              <a:ea typeface="Calibri"/>
              <a:cs typeface="Calibri"/>
              <a:sym typeface="Calibri"/>
            </a:endParaRPr>
          </a:p>
        </p:txBody>
      </p:sp>
      <p:pic>
        <p:nvPicPr>
          <p:cNvPr id="237" name="Google Shape;237;p32"/>
          <p:cNvPicPr preferRelativeResize="0"/>
          <p:nvPr/>
        </p:nvPicPr>
        <p:blipFill>
          <a:blip r:embed="rId3">
            <a:alphaModFix/>
          </a:blip>
          <a:stretch>
            <a:fillRect/>
          </a:stretch>
        </p:blipFill>
        <p:spPr>
          <a:xfrm>
            <a:off x="727800" y="2059300"/>
            <a:ext cx="2855400" cy="2958625"/>
          </a:xfrm>
          <a:prstGeom prst="rect">
            <a:avLst/>
          </a:prstGeom>
          <a:noFill/>
          <a:ln>
            <a:noFill/>
          </a:ln>
        </p:spPr>
      </p:pic>
      <p:pic>
        <p:nvPicPr>
          <p:cNvPr id="238" name="Google Shape;238;p32"/>
          <p:cNvPicPr preferRelativeResize="0"/>
          <p:nvPr/>
        </p:nvPicPr>
        <p:blipFill>
          <a:blip r:embed="rId4">
            <a:alphaModFix/>
          </a:blip>
          <a:stretch>
            <a:fillRect/>
          </a:stretch>
        </p:blipFill>
        <p:spPr>
          <a:xfrm>
            <a:off x="4405244" y="588026"/>
            <a:ext cx="4444730" cy="4504875"/>
          </a:xfrm>
          <a:prstGeom prst="rect">
            <a:avLst/>
          </a:prstGeom>
          <a:noFill/>
          <a:ln>
            <a:noFill/>
          </a:ln>
        </p:spPr>
      </p:pic>
      <p:pic>
        <p:nvPicPr>
          <p:cNvPr id="239" name="Google Shape;239;p32"/>
          <p:cNvPicPr preferRelativeResize="0"/>
          <p:nvPr/>
        </p:nvPicPr>
        <p:blipFill>
          <a:blip r:embed="rId5">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271100" y="1318575"/>
            <a:ext cx="33009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Contents</a:t>
            </a:r>
            <a:endParaRPr/>
          </a:p>
        </p:txBody>
      </p:sp>
      <p:sp>
        <p:nvSpPr>
          <p:cNvPr id="101" name="Google Shape;101;p15"/>
          <p:cNvSpPr txBox="1">
            <a:spLocks noGrp="1"/>
          </p:cNvSpPr>
          <p:nvPr>
            <p:ph type="body" idx="2"/>
          </p:nvPr>
        </p:nvSpPr>
        <p:spPr>
          <a:xfrm>
            <a:off x="4695300" y="589675"/>
            <a:ext cx="4448700" cy="3678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sz="1800" b="1">
                <a:solidFill>
                  <a:srgbClr val="3F3F3F"/>
                </a:solidFill>
                <a:latin typeface="Calibri"/>
                <a:ea typeface="Calibri"/>
                <a:cs typeface="Calibri"/>
                <a:sym typeface="Calibri"/>
              </a:rPr>
              <a:t>01. Task Description</a:t>
            </a: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r>
              <a:rPr lang="zh-CN" sz="1800" b="1">
                <a:solidFill>
                  <a:srgbClr val="3F3F3F"/>
                </a:solidFill>
                <a:latin typeface="Calibri"/>
                <a:ea typeface="Calibri"/>
                <a:cs typeface="Calibri"/>
                <a:sym typeface="Calibri"/>
              </a:rPr>
              <a:t>02. Data</a:t>
            </a: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r>
              <a:rPr lang="zh-CN" sz="1800" b="1">
                <a:solidFill>
                  <a:srgbClr val="3F3F3F"/>
                </a:solidFill>
                <a:latin typeface="Calibri"/>
                <a:ea typeface="Calibri"/>
                <a:cs typeface="Calibri"/>
                <a:sym typeface="Calibri"/>
              </a:rPr>
              <a:t>03. System</a:t>
            </a: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r>
              <a:rPr lang="zh-CN" sz="1800" b="1">
                <a:solidFill>
                  <a:srgbClr val="3F3F3F"/>
                </a:solidFill>
                <a:latin typeface="Calibri"/>
                <a:ea typeface="Calibri"/>
                <a:cs typeface="Calibri"/>
                <a:sym typeface="Calibri"/>
              </a:rPr>
              <a:t>04. Demo</a:t>
            </a: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endParaRPr sz="1800" b="1">
              <a:solidFill>
                <a:srgbClr val="3F3F3F"/>
              </a:solidFill>
              <a:latin typeface="Calibri"/>
              <a:ea typeface="Calibri"/>
              <a:cs typeface="Calibri"/>
              <a:sym typeface="Calibri"/>
            </a:endParaRPr>
          </a:p>
          <a:p>
            <a:pPr marL="0" lvl="0" indent="0" algn="l" rtl="0">
              <a:lnSpc>
                <a:spcPct val="100000"/>
              </a:lnSpc>
              <a:spcBef>
                <a:spcPts val="0"/>
              </a:spcBef>
              <a:spcAft>
                <a:spcPts val="0"/>
              </a:spcAft>
              <a:buNone/>
            </a:pPr>
            <a:r>
              <a:rPr lang="zh-CN" sz="1800" b="1">
                <a:solidFill>
                  <a:srgbClr val="3F3F3F"/>
                </a:solidFill>
                <a:latin typeface="Calibri"/>
                <a:ea typeface="Calibri"/>
                <a:cs typeface="Calibri"/>
                <a:sym typeface="Calibri"/>
              </a:rPr>
              <a:t>05. Problems &amp; Possible Improvements</a:t>
            </a:r>
            <a:endParaRPr sz="1800" b="1">
              <a:solidFill>
                <a:srgbClr val="3F3F3F"/>
              </a:solidFill>
              <a:latin typeface="Calibri"/>
              <a:ea typeface="Calibri"/>
              <a:cs typeface="Calibri"/>
              <a:sym typeface="Calibri"/>
            </a:endParaRPr>
          </a:p>
          <a:p>
            <a:pPr marL="0" lvl="0" indent="0" algn="l" rtl="0">
              <a:spcBef>
                <a:spcPts val="0"/>
              </a:spcBef>
              <a:spcAft>
                <a:spcPts val="1600"/>
              </a:spcAft>
              <a:buNone/>
            </a:pPr>
            <a:endParaRPr>
              <a:latin typeface="Calibri"/>
              <a:ea typeface="Calibri"/>
              <a:cs typeface="Calibri"/>
              <a:sym typeface="Calibri"/>
            </a:endParaRPr>
          </a:p>
        </p:txBody>
      </p:sp>
      <p:pic>
        <p:nvPicPr>
          <p:cNvPr id="102" name="Google Shape;102;p15"/>
          <p:cNvPicPr preferRelativeResize="0"/>
          <p:nvPr/>
        </p:nvPicPr>
        <p:blipFill>
          <a:blip r:embed="rId3">
            <a:alphaModFix/>
          </a:blip>
          <a:stretch>
            <a:fillRect/>
          </a:stretch>
        </p:blipFill>
        <p:spPr>
          <a:xfrm>
            <a:off x="746101" y="1379927"/>
            <a:ext cx="525002" cy="531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727800" y="5785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Streaming Process</a:t>
            </a:r>
            <a:endParaRPr/>
          </a:p>
          <a:p>
            <a:pPr marL="0" lvl="0" indent="0" algn="l" rtl="0">
              <a:spcBef>
                <a:spcPts val="0"/>
              </a:spcBef>
              <a:spcAft>
                <a:spcPts val="0"/>
              </a:spcAft>
              <a:buNone/>
            </a:pPr>
            <a:endParaRPr/>
          </a:p>
        </p:txBody>
      </p:sp>
      <p:sp>
        <p:nvSpPr>
          <p:cNvPr id="245" name="Google Shape;245;p33"/>
          <p:cNvSpPr/>
          <p:nvPr/>
        </p:nvSpPr>
        <p:spPr>
          <a:xfrm>
            <a:off x="687550" y="1395575"/>
            <a:ext cx="3853200" cy="2746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rgbClr val="434343"/>
              </a:solidFill>
              <a:latin typeface="Calibri"/>
              <a:ea typeface="Calibri"/>
              <a:cs typeface="Calibri"/>
              <a:sym typeface="Calibri"/>
            </a:endParaRPr>
          </a:p>
          <a:p>
            <a:pPr marL="0" marR="0" lvl="0" indent="0" algn="l" rtl="0">
              <a:spcBef>
                <a:spcPts val="0"/>
              </a:spcBef>
              <a:spcAft>
                <a:spcPts val="0"/>
              </a:spcAft>
              <a:buNone/>
            </a:pPr>
            <a:r>
              <a:rPr lang="zh-CN" sz="1800" b="1">
                <a:solidFill>
                  <a:srgbClr val="434343"/>
                </a:solidFill>
                <a:latin typeface="Calibri"/>
                <a:ea typeface="Calibri"/>
                <a:cs typeface="Calibri"/>
                <a:sym typeface="Calibri"/>
              </a:rPr>
              <a:t>Process:</a:t>
            </a:r>
            <a:endParaRPr sz="1800" b="1">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i="0" u="none" strike="noStrike" cap="none">
                <a:solidFill>
                  <a:srgbClr val="434343"/>
                </a:solidFill>
                <a:latin typeface="Calibri"/>
                <a:ea typeface="Calibri"/>
                <a:cs typeface="Calibri"/>
                <a:sym typeface="Calibri"/>
              </a:rPr>
              <a:t>Sliding window</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Feature engineering</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Train &amp; Inference</a:t>
            </a:r>
            <a:endParaRPr sz="1500" i="0" u="none" strike="noStrike" cap="none">
              <a:solidFill>
                <a:srgbClr val="434343"/>
              </a:solidFill>
              <a:latin typeface="Calibri"/>
              <a:ea typeface="Calibri"/>
              <a:cs typeface="Calibri"/>
              <a:sym typeface="Calibri"/>
            </a:endParaRPr>
          </a:p>
          <a:p>
            <a:pPr marL="596900" marR="0" lvl="1" indent="-152400" algn="l" rtl="0">
              <a:spcBef>
                <a:spcPts val="0"/>
              </a:spcBef>
              <a:spcAft>
                <a:spcPts val="0"/>
              </a:spcAft>
              <a:buClr>
                <a:schemeClr val="dk1"/>
              </a:buClr>
              <a:buSzPts val="1500"/>
              <a:buFont typeface="Arial"/>
              <a:buNone/>
            </a:pPr>
            <a:endParaRPr sz="1500" i="0" u="none" strike="noStrike" cap="none">
              <a:solidFill>
                <a:srgbClr val="434343"/>
              </a:solidFill>
              <a:latin typeface="Calibri"/>
              <a:ea typeface="Calibri"/>
              <a:cs typeface="Calibri"/>
              <a:sym typeface="Calibri"/>
            </a:endParaRPr>
          </a:p>
          <a:p>
            <a:pPr marL="0" marR="0" lvl="0" indent="0" algn="l" rtl="0">
              <a:spcBef>
                <a:spcPts val="0"/>
              </a:spcBef>
              <a:spcAft>
                <a:spcPts val="0"/>
              </a:spcAft>
              <a:buNone/>
            </a:pPr>
            <a:r>
              <a:rPr lang="zh-CN" sz="1800" b="1">
                <a:solidFill>
                  <a:srgbClr val="434343"/>
                </a:solidFill>
                <a:latin typeface="Calibri"/>
                <a:ea typeface="Calibri"/>
                <a:cs typeface="Calibri"/>
                <a:sym typeface="Calibri"/>
              </a:rPr>
              <a:t>Streaming Models</a:t>
            </a:r>
            <a:endParaRPr sz="1800" b="1">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i="0" u="none" strike="noStrike" cap="none">
                <a:solidFill>
                  <a:srgbClr val="434343"/>
                </a:solidFill>
                <a:latin typeface="Calibri"/>
                <a:ea typeface="Calibri"/>
                <a:cs typeface="Calibri"/>
                <a:sym typeface="Calibri"/>
              </a:rPr>
              <a:t>Clustering: streaming k-means</a:t>
            </a:r>
            <a:endParaRPr sz="1500" i="0" u="none" strike="noStrike" cap="none">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i="0" u="none" strike="noStrike" cap="none">
                <a:solidFill>
                  <a:srgbClr val="434343"/>
                </a:solidFill>
                <a:latin typeface="Calibri"/>
                <a:ea typeface="Calibri"/>
                <a:cs typeface="Calibri"/>
                <a:sym typeface="Calibri"/>
              </a:rPr>
              <a:t>Regresion: streaming linear regression</a:t>
            </a:r>
            <a:endParaRPr sz="1500" i="0" u="none" strike="noStrike" cap="none">
              <a:solidFill>
                <a:srgbClr val="434343"/>
              </a:solidFill>
              <a:latin typeface="Calibri"/>
              <a:ea typeface="Calibri"/>
              <a:cs typeface="Calibri"/>
              <a:sym typeface="Calibri"/>
            </a:endParaRPr>
          </a:p>
        </p:txBody>
      </p:sp>
      <p:pic>
        <p:nvPicPr>
          <p:cNvPr id="246" name="Google Shape;246;p33"/>
          <p:cNvPicPr preferRelativeResize="0"/>
          <p:nvPr/>
        </p:nvPicPr>
        <p:blipFill rotWithShape="1">
          <a:blip r:embed="rId3">
            <a:alphaModFix/>
          </a:blip>
          <a:srcRect r="1293" b="1671"/>
          <a:stretch/>
        </p:blipFill>
        <p:spPr>
          <a:xfrm>
            <a:off x="4188950" y="1806400"/>
            <a:ext cx="4787975" cy="2872077"/>
          </a:xfrm>
          <a:prstGeom prst="rect">
            <a:avLst/>
          </a:prstGeom>
          <a:noFill/>
          <a:ln>
            <a:noFill/>
          </a:ln>
        </p:spPr>
      </p:pic>
      <p:pic>
        <p:nvPicPr>
          <p:cNvPr id="247" name="Google Shape;247;p33"/>
          <p:cNvPicPr preferRelativeResize="0"/>
          <p:nvPr/>
        </p:nvPicPr>
        <p:blipFill>
          <a:blip r:embed="rId4">
            <a:alphaModFix/>
          </a:blip>
          <a:stretch>
            <a:fillRect/>
          </a:stretch>
        </p:blipFill>
        <p:spPr>
          <a:xfrm>
            <a:off x="4188950" y="1198350"/>
            <a:ext cx="4787975" cy="350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4"/>
          <p:cNvPicPr preferRelativeResize="0"/>
          <p:nvPr/>
        </p:nvPicPr>
        <p:blipFill>
          <a:blip r:embed="rId3">
            <a:alphaModFix/>
          </a:blip>
          <a:stretch>
            <a:fillRect/>
          </a:stretch>
        </p:blipFill>
        <p:spPr>
          <a:xfrm>
            <a:off x="613625" y="152400"/>
            <a:ext cx="7639236" cy="4838701"/>
          </a:xfrm>
          <a:prstGeom prst="rect">
            <a:avLst/>
          </a:prstGeom>
          <a:noFill/>
          <a:ln>
            <a:noFill/>
          </a:ln>
        </p:spPr>
      </p:pic>
      <p:pic>
        <p:nvPicPr>
          <p:cNvPr id="253" name="Google Shape;253;p34"/>
          <p:cNvPicPr preferRelativeResize="0"/>
          <p:nvPr/>
        </p:nvPicPr>
        <p:blipFill>
          <a:blip r:embed="rId4">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p:nvPr/>
        </p:nvSpPr>
        <p:spPr>
          <a:xfrm>
            <a:off x="621050" y="1715025"/>
            <a:ext cx="4812900" cy="19155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Historical Data Modeling</a:t>
            </a:r>
            <a:endParaRPr sz="1500">
              <a:solidFill>
                <a:srgbClr val="434343"/>
              </a:solidFill>
              <a:latin typeface="Calibri"/>
              <a:ea typeface="Calibri"/>
              <a:cs typeface="Calibri"/>
              <a:sym typeface="Calibri"/>
            </a:endParaRPr>
          </a:p>
          <a:p>
            <a:pPr marL="457200" lvl="0" indent="0" algn="l" rtl="0">
              <a:spcBef>
                <a:spcPts val="0"/>
              </a:spcBef>
              <a:spcAft>
                <a:spcPts val="0"/>
              </a:spcAft>
              <a:buNone/>
            </a:pPr>
            <a:endParaRPr sz="1500">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Spark SQL + MongoDB + SparkML</a:t>
            </a:r>
            <a:endParaRPr sz="1500">
              <a:solidFill>
                <a:srgbClr val="434343"/>
              </a:solidFill>
              <a:latin typeface="Calibri"/>
              <a:ea typeface="Calibri"/>
              <a:cs typeface="Calibri"/>
              <a:sym typeface="Calibri"/>
            </a:endParaRPr>
          </a:p>
          <a:p>
            <a:pPr marL="457200" lvl="0" indent="0" algn="l" rtl="0">
              <a:spcBef>
                <a:spcPts val="0"/>
              </a:spcBef>
              <a:spcAft>
                <a:spcPts val="0"/>
              </a:spcAft>
              <a:buNone/>
            </a:pPr>
            <a:endParaRPr sz="1500">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More complex model support</a:t>
            </a:r>
            <a:endParaRPr sz="1500">
              <a:solidFill>
                <a:srgbClr val="434343"/>
              </a:solidFill>
              <a:latin typeface="Calibri"/>
              <a:ea typeface="Calibri"/>
              <a:cs typeface="Calibri"/>
              <a:sym typeface="Calibri"/>
            </a:endParaRPr>
          </a:p>
          <a:p>
            <a:pPr marL="457200" lvl="0" indent="0" algn="l" rtl="0">
              <a:spcBef>
                <a:spcPts val="0"/>
              </a:spcBef>
              <a:spcAft>
                <a:spcPts val="0"/>
              </a:spcAft>
              <a:buNone/>
            </a:pPr>
            <a:endParaRPr sz="1500">
              <a:solidFill>
                <a:srgbClr val="434343"/>
              </a:solidFill>
              <a:latin typeface="Calibri"/>
              <a:ea typeface="Calibri"/>
              <a:cs typeface="Calibri"/>
              <a:sym typeface="Calibri"/>
            </a:endParaRPr>
          </a:p>
          <a:p>
            <a:pPr marL="45720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For streaming inference</a:t>
            </a:r>
            <a:endParaRPr sz="1500" i="1">
              <a:solidFill>
                <a:srgbClr val="434343"/>
              </a:solidFill>
              <a:latin typeface="Calibri"/>
              <a:ea typeface="Calibri"/>
              <a:cs typeface="Calibri"/>
              <a:sym typeface="Calibri"/>
            </a:endParaRPr>
          </a:p>
          <a:p>
            <a:pPr marL="0" lvl="0" indent="0" algn="l" rtl="0">
              <a:spcBef>
                <a:spcPts val="0"/>
              </a:spcBef>
              <a:spcAft>
                <a:spcPts val="0"/>
              </a:spcAft>
              <a:buNone/>
            </a:pPr>
            <a:endParaRPr sz="1500">
              <a:solidFill>
                <a:srgbClr val="434343"/>
              </a:solidFill>
              <a:latin typeface="Calibri"/>
              <a:ea typeface="Calibri"/>
              <a:cs typeface="Calibri"/>
              <a:sym typeface="Calibri"/>
            </a:endParaRPr>
          </a:p>
        </p:txBody>
      </p:sp>
      <p:pic>
        <p:nvPicPr>
          <p:cNvPr id="259" name="Google Shape;259;p35"/>
          <p:cNvPicPr preferRelativeResize="0"/>
          <p:nvPr/>
        </p:nvPicPr>
        <p:blipFill>
          <a:blip r:embed="rId3">
            <a:alphaModFix/>
          </a:blip>
          <a:stretch>
            <a:fillRect/>
          </a:stretch>
        </p:blipFill>
        <p:spPr>
          <a:xfrm>
            <a:off x="4207950" y="1464079"/>
            <a:ext cx="4709825" cy="2987950"/>
          </a:xfrm>
          <a:prstGeom prst="rect">
            <a:avLst/>
          </a:prstGeom>
          <a:noFill/>
          <a:ln>
            <a:noFill/>
          </a:ln>
        </p:spPr>
      </p:pic>
      <p:pic>
        <p:nvPicPr>
          <p:cNvPr id="260" name="Google Shape;260;p35"/>
          <p:cNvPicPr preferRelativeResize="0"/>
          <p:nvPr/>
        </p:nvPicPr>
        <p:blipFill>
          <a:blip r:embed="rId4">
            <a:alphaModFix/>
          </a:blip>
          <a:stretch>
            <a:fillRect/>
          </a:stretch>
        </p:blipFill>
        <p:spPr>
          <a:xfrm>
            <a:off x="8551901" y="4516826"/>
            <a:ext cx="381250" cy="385600"/>
          </a:xfrm>
          <a:prstGeom prst="rect">
            <a:avLst/>
          </a:prstGeom>
          <a:noFill/>
          <a:ln>
            <a:noFill/>
          </a:ln>
        </p:spPr>
      </p:pic>
      <p:sp>
        <p:nvSpPr>
          <p:cNvPr id="261" name="Google Shape;261;p35"/>
          <p:cNvSpPr txBox="1">
            <a:spLocks noGrp="1"/>
          </p:cNvSpPr>
          <p:nvPr>
            <p:ph type="title"/>
          </p:nvPr>
        </p:nvSpPr>
        <p:spPr>
          <a:xfrm>
            <a:off x="729600" y="556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Batch Process </a:t>
            </a:r>
            <a:r>
              <a:rPr lang="zh-CN" sz="1500">
                <a:solidFill>
                  <a:srgbClr val="666666"/>
                </a:solidFill>
              </a:rPr>
              <a:t>(</a:t>
            </a:r>
            <a:r>
              <a:rPr lang="zh-CN" sz="1500" i="1">
                <a:solidFill>
                  <a:srgbClr val="666666"/>
                </a:solidFill>
              </a:rPr>
              <a:t>Unfinished</a:t>
            </a:r>
            <a:r>
              <a:rPr lang="zh-CN" sz="1500">
                <a:solidFill>
                  <a:srgbClr val="666666"/>
                </a:solidFil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729450" y="556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Visualization &amp; Interaction</a:t>
            </a:r>
            <a:endParaRPr/>
          </a:p>
          <a:p>
            <a:pPr marL="0" lvl="0" indent="0" algn="l" rtl="0">
              <a:spcBef>
                <a:spcPts val="0"/>
              </a:spcBef>
              <a:spcAft>
                <a:spcPts val="0"/>
              </a:spcAft>
              <a:buNone/>
            </a:pPr>
            <a:endParaRPr/>
          </a:p>
        </p:txBody>
      </p:sp>
      <p:sp>
        <p:nvSpPr>
          <p:cNvPr id="267" name="Google Shape;267;p36"/>
          <p:cNvSpPr/>
          <p:nvPr/>
        </p:nvSpPr>
        <p:spPr>
          <a:xfrm>
            <a:off x="729450" y="1549050"/>
            <a:ext cx="3589200" cy="2624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rgbClr val="434343"/>
              </a:solidFill>
              <a:latin typeface="Calibri"/>
              <a:ea typeface="Calibri"/>
              <a:cs typeface="Calibri"/>
              <a:sym typeface="Calibri"/>
            </a:endParaRPr>
          </a:p>
          <a:p>
            <a:pPr marL="457200" marR="0" lvl="0" indent="0" algn="l" rtl="0">
              <a:spcBef>
                <a:spcPts val="0"/>
              </a:spcBef>
              <a:spcAft>
                <a:spcPts val="0"/>
              </a:spcAft>
              <a:buNone/>
            </a:pP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AutoNum type="arabicPeriod"/>
            </a:pPr>
            <a:r>
              <a:rPr lang="zh-CN" sz="1500">
                <a:solidFill>
                  <a:srgbClr val="434343"/>
                </a:solidFill>
                <a:latin typeface="Calibri"/>
                <a:ea typeface="Calibri"/>
                <a:cs typeface="Calibri"/>
                <a:sym typeface="Calibri"/>
              </a:rPr>
              <a:t>Techniques &amp; Tools</a:t>
            </a:r>
            <a:endParaRPr sz="1500">
              <a:solidFill>
                <a:srgbClr val="434343"/>
              </a:solidFill>
              <a:latin typeface="Calibri"/>
              <a:ea typeface="Calibri"/>
              <a:cs typeface="Calibri"/>
              <a:sym typeface="Calibri"/>
            </a:endParaRPr>
          </a:p>
          <a:p>
            <a:pPr marL="914400" marR="0" lvl="1" indent="-323850" algn="l" rtl="0">
              <a:spcBef>
                <a:spcPts val="0"/>
              </a:spcBef>
              <a:spcAft>
                <a:spcPts val="0"/>
              </a:spcAft>
              <a:buClr>
                <a:srgbClr val="434343"/>
              </a:buClr>
              <a:buSzPts val="1500"/>
              <a:buFont typeface="Calibri"/>
              <a:buAutoNum type="alphaLcPeriod"/>
            </a:pPr>
            <a:r>
              <a:rPr lang="zh-CN" sz="1500">
                <a:solidFill>
                  <a:srgbClr val="434343"/>
                </a:solidFill>
                <a:latin typeface="Calibri"/>
                <a:ea typeface="Calibri"/>
                <a:cs typeface="Calibri"/>
                <a:sym typeface="Calibri"/>
              </a:rPr>
              <a:t>Vue.js</a:t>
            </a:r>
            <a:endParaRPr sz="1500">
              <a:solidFill>
                <a:srgbClr val="434343"/>
              </a:solidFill>
              <a:latin typeface="Calibri"/>
              <a:ea typeface="Calibri"/>
              <a:cs typeface="Calibri"/>
              <a:sym typeface="Calibri"/>
            </a:endParaRPr>
          </a:p>
          <a:p>
            <a:pPr marL="914400" marR="0" lvl="1" indent="-323850" algn="l" rtl="0">
              <a:spcBef>
                <a:spcPts val="0"/>
              </a:spcBef>
              <a:spcAft>
                <a:spcPts val="0"/>
              </a:spcAft>
              <a:buClr>
                <a:srgbClr val="434343"/>
              </a:buClr>
              <a:buSzPts val="1500"/>
              <a:buFont typeface="Calibri"/>
              <a:buAutoNum type="alphaLcPeriod"/>
            </a:pPr>
            <a:r>
              <a:rPr lang="zh-CN" sz="1500">
                <a:solidFill>
                  <a:srgbClr val="434343"/>
                </a:solidFill>
                <a:latin typeface="Calibri"/>
                <a:ea typeface="Calibri"/>
                <a:cs typeface="Calibri"/>
                <a:sym typeface="Calibri"/>
              </a:rPr>
              <a:t>E-Chart</a:t>
            </a:r>
            <a:endParaRPr sz="1500">
              <a:solidFill>
                <a:srgbClr val="434343"/>
              </a:solidFill>
              <a:latin typeface="Calibri"/>
              <a:ea typeface="Calibri"/>
              <a:cs typeface="Calibri"/>
              <a:sym typeface="Calibri"/>
            </a:endParaRPr>
          </a:p>
          <a:p>
            <a:pPr marL="914400" marR="0" lvl="0" indent="0" algn="l" rtl="0">
              <a:spcBef>
                <a:spcPts val="0"/>
              </a:spcBef>
              <a:spcAft>
                <a:spcPts val="0"/>
              </a:spcAft>
              <a:buNone/>
            </a:pP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AutoNum type="arabicPeriod"/>
            </a:pPr>
            <a:r>
              <a:rPr lang="zh-CN" sz="1500">
                <a:solidFill>
                  <a:srgbClr val="434343"/>
                </a:solidFill>
                <a:latin typeface="Calibri"/>
                <a:ea typeface="Calibri"/>
                <a:cs typeface="Calibri"/>
                <a:sym typeface="Calibri"/>
              </a:rPr>
              <a:t>Modules</a:t>
            </a:r>
            <a:endParaRPr sz="1500">
              <a:solidFill>
                <a:srgbClr val="434343"/>
              </a:solidFill>
              <a:latin typeface="Calibri"/>
              <a:ea typeface="Calibri"/>
              <a:cs typeface="Calibri"/>
              <a:sym typeface="Calibri"/>
            </a:endParaRPr>
          </a:p>
          <a:p>
            <a:pPr marL="914400" marR="0" lvl="1" indent="-323850" algn="l" rtl="0">
              <a:spcBef>
                <a:spcPts val="0"/>
              </a:spcBef>
              <a:spcAft>
                <a:spcPts val="0"/>
              </a:spcAft>
              <a:buClr>
                <a:srgbClr val="434343"/>
              </a:buClr>
              <a:buSzPts val="1500"/>
              <a:buFont typeface="Calibri"/>
              <a:buAutoNum type="alphaLcPeriod"/>
            </a:pPr>
            <a:r>
              <a:rPr lang="zh-CN" sz="1500">
                <a:solidFill>
                  <a:srgbClr val="434343"/>
                </a:solidFill>
                <a:latin typeface="Calibri"/>
                <a:ea typeface="Calibri"/>
                <a:cs typeface="Calibri"/>
                <a:sym typeface="Calibri"/>
              </a:rPr>
              <a:t>Real-time analysis</a:t>
            </a:r>
            <a:endParaRPr sz="1500">
              <a:solidFill>
                <a:srgbClr val="434343"/>
              </a:solidFill>
              <a:latin typeface="Calibri"/>
              <a:ea typeface="Calibri"/>
              <a:cs typeface="Calibri"/>
              <a:sym typeface="Calibri"/>
            </a:endParaRPr>
          </a:p>
          <a:p>
            <a:pPr marL="914400" marR="0" lvl="1" indent="-323850" algn="l" rtl="0">
              <a:spcBef>
                <a:spcPts val="0"/>
              </a:spcBef>
              <a:spcAft>
                <a:spcPts val="0"/>
              </a:spcAft>
              <a:buClr>
                <a:srgbClr val="434343"/>
              </a:buClr>
              <a:buSzPts val="1500"/>
              <a:buFont typeface="Calibri"/>
              <a:buAutoNum type="alphaLcPeriod"/>
            </a:pPr>
            <a:r>
              <a:rPr lang="zh-CN" sz="1500">
                <a:solidFill>
                  <a:srgbClr val="434343"/>
                </a:solidFill>
                <a:latin typeface="Calibri"/>
                <a:ea typeface="Calibri"/>
                <a:cs typeface="Calibri"/>
                <a:sym typeface="Calibri"/>
              </a:rPr>
              <a:t>Historical data analysis</a:t>
            </a:r>
            <a:endParaRPr sz="1500">
              <a:solidFill>
                <a:srgbClr val="434343"/>
              </a:solidFill>
              <a:latin typeface="Calibri"/>
              <a:ea typeface="Calibri"/>
              <a:cs typeface="Calibri"/>
              <a:sym typeface="Calibri"/>
            </a:endParaRPr>
          </a:p>
        </p:txBody>
      </p:sp>
      <p:pic>
        <p:nvPicPr>
          <p:cNvPr id="268" name="Google Shape;268;p36"/>
          <p:cNvPicPr preferRelativeResize="0"/>
          <p:nvPr/>
        </p:nvPicPr>
        <p:blipFill>
          <a:blip r:embed="rId3">
            <a:alphaModFix/>
          </a:blip>
          <a:stretch>
            <a:fillRect/>
          </a:stretch>
        </p:blipFill>
        <p:spPr>
          <a:xfrm>
            <a:off x="8551901" y="631451"/>
            <a:ext cx="381250" cy="385600"/>
          </a:xfrm>
          <a:prstGeom prst="rect">
            <a:avLst/>
          </a:prstGeom>
          <a:noFill/>
          <a:ln>
            <a:noFill/>
          </a:ln>
        </p:spPr>
      </p:pic>
      <p:pic>
        <p:nvPicPr>
          <p:cNvPr id="269" name="Google Shape;269;p36"/>
          <p:cNvPicPr preferRelativeResize="0"/>
          <p:nvPr/>
        </p:nvPicPr>
        <p:blipFill>
          <a:blip r:embed="rId4">
            <a:alphaModFix/>
          </a:blip>
          <a:stretch>
            <a:fillRect/>
          </a:stretch>
        </p:blipFill>
        <p:spPr>
          <a:xfrm>
            <a:off x="3820500" y="1284100"/>
            <a:ext cx="5112649" cy="36862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ctrTitle"/>
          </p:nvPr>
        </p:nvSpPr>
        <p:spPr>
          <a:xfrm>
            <a:off x="729450" y="1996550"/>
            <a:ext cx="7688100" cy="9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                   04. Demo</a:t>
            </a:r>
            <a:endParaRPr/>
          </a:p>
        </p:txBody>
      </p:sp>
      <p:pic>
        <p:nvPicPr>
          <p:cNvPr id="275" name="Google Shape;275;p37"/>
          <p:cNvPicPr preferRelativeResize="0"/>
          <p:nvPr/>
        </p:nvPicPr>
        <p:blipFill>
          <a:blip r:embed="rId3">
            <a:alphaModFix/>
          </a:blip>
          <a:stretch>
            <a:fillRect/>
          </a:stretch>
        </p:blipFill>
        <p:spPr>
          <a:xfrm>
            <a:off x="193250" y="735700"/>
            <a:ext cx="3752850" cy="99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727800" y="5866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Result Show </a:t>
            </a:r>
            <a:r>
              <a:rPr lang="zh-CN" sz="1500" i="1">
                <a:solidFill>
                  <a:srgbClr val="666666"/>
                </a:solidFill>
              </a:rPr>
              <a:t>(demo)</a:t>
            </a:r>
            <a:endParaRPr sz="1500" i="1">
              <a:solidFill>
                <a:srgbClr val="666666"/>
              </a:solidFill>
            </a:endParaRPr>
          </a:p>
        </p:txBody>
      </p:sp>
      <p:pic>
        <p:nvPicPr>
          <p:cNvPr id="281" name="Google Shape;281;p38"/>
          <p:cNvPicPr preferRelativeResize="0"/>
          <p:nvPr/>
        </p:nvPicPr>
        <p:blipFill>
          <a:blip r:embed="rId3">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ctrTitle"/>
          </p:nvPr>
        </p:nvSpPr>
        <p:spPr>
          <a:xfrm>
            <a:off x="792850" y="2011350"/>
            <a:ext cx="7688100" cy="112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3000"/>
              <a:t>05. Problems &amp; </a:t>
            </a:r>
            <a:endParaRPr sz="3000"/>
          </a:p>
          <a:p>
            <a:pPr marL="0" lvl="0" indent="0" algn="ctr" rtl="0">
              <a:spcBef>
                <a:spcPts val="0"/>
              </a:spcBef>
              <a:spcAft>
                <a:spcPts val="0"/>
              </a:spcAft>
              <a:buNone/>
            </a:pPr>
            <a:r>
              <a:rPr lang="zh-CN" sz="3000"/>
              <a:t>Possible Improvements</a:t>
            </a:r>
            <a:endParaRPr sz="3000"/>
          </a:p>
        </p:txBody>
      </p:sp>
      <p:pic>
        <p:nvPicPr>
          <p:cNvPr id="287" name="Google Shape;287;p39"/>
          <p:cNvPicPr preferRelativeResize="0"/>
          <p:nvPr/>
        </p:nvPicPr>
        <p:blipFill>
          <a:blip r:embed="rId3">
            <a:alphaModFix/>
          </a:blip>
          <a:stretch>
            <a:fillRect/>
          </a:stretch>
        </p:blipFill>
        <p:spPr>
          <a:xfrm>
            <a:off x="193250" y="735700"/>
            <a:ext cx="3752850" cy="990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p:nvPr/>
        </p:nvSpPr>
        <p:spPr>
          <a:xfrm>
            <a:off x="816475" y="1328425"/>
            <a:ext cx="5840400" cy="3693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zh-CN" sz="1800" b="1">
                <a:solidFill>
                  <a:srgbClr val="434343"/>
                </a:solidFill>
                <a:latin typeface="Calibri"/>
                <a:ea typeface="Calibri"/>
                <a:cs typeface="Calibri"/>
                <a:sym typeface="Calibri"/>
              </a:rPr>
              <a:t>Processing Performance </a:t>
            </a:r>
            <a:endParaRPr sz="1800" b="1">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Data Caching - Kafka</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Reduce time cost of each interval - Structrued Streaming</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Reduce the chance of prediction skip.</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Should running in cluster instead of local machine.</a:t>
            </a:r>
            <a:endParaRPr sz="1500">
              <a:solidFill>
                <a:srgbClr val="434343"/>
              </a:solidFill>
              <a:latin typeface="Calibri"/>
              <a:ea typeface="Calibri"/>
              <a:cs typeface="Calibri"/>
              <a:sym typeface="Calibri"/>
            </a:endParaRPr>
          </a:p>
          <a:p>
            <a:pPr marL="0" marR="0" lvl="0" indent="0" algn="l" rtl="0">
              <a:spcBef>
                <a:spcPts val="0"/>
              </a:spcBef>
              <a:spcAft>
                <a:spcPts val="0"/>
              </a:spcAft>
              <a:buNone/>
            </a:pPr>
            <a:r>
              <a:rPr lang="zh-CN" sz="1800" b="1">
                <a:solidFill>
                  <a:srgbClr val="434343"/>
                </a:solidFill>
                <a:latin typeface="Calibri"/>
                <a:ea typeface="Calibri"/>
                <a:cs typeface="Calibri"/>
                <a:sym typeface="Calibri"/>
              </a:rPr>
              <a:t>Model Output &amp; Accuracy</a:t>
            </a:r>
            <a:r>
              <a:rPr lang="zh-CN" sz="1500">
                <a:solidFill>
                  <a:srgbClr val="434343"/>
                </a:solidFill>
                <a:latin typeface="Calibri"/>
                <a:ea typeface="Calibri"/>
                <a:cs typeface="Calibri"/>
                <a:sym typeface="Calibri"/>
              </a:rPr>
              <a:t> </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Longer prediction distance. - future 30s or more</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More and better feature engineering</a:t>
            </a:r>
            <a:endParaRPr sz="1500">
              <a:solidFill>
                <a:srgbClr val="434343"/>
              </a:solidFill>
              <a:latin typeface="Calibri"/>
              <a:ea typeface="Calibri"/>
              <a:cs typeface="Calibri"/>
              <a:sym typeface="Calibri"/>
            </a:endParaRPr>
          </a:p>
          <a:p>
            <a:pPr marL="0" marR="0" lvl="0" indent="0" algn="l" rtl="0">
              <a:spcBef>
                <a:spcPts val="0"/>
              </a:spcBef>
              <a:spcAft>
                <a:spcPts val="0"/>
              </a:spcAft>
              <a:buNone/>
            </a:pPr>
            <a:r>
              <a:rPr lang="zh-CN" sz="1800" b="1">
                <a:solidFill>
                  <a:srgbClr val="434343"/>
                </a:solidFill>
                <a:latin typeface="Calibri"/>
                <a:ea typeface="Calibri"/>
                <a:cs typeface="Calibri"/>
                <a:sym typeface="Calibri"/>
              </a:rPr>
              <a:t>Model variety</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Integrate with more advanced ML algorithms</a:t>
            </a:r>
            <a:endParaRPr sz="1500">
              <a:solidFill>
                <a:srgbClr val="434343"/>
              </a:solidFill>
              <a:latin typeface="Calibri"/>
              <a:ea typeface="Calibri"/>
              <a:cs typeface="Calibri"/>
              <a:sym typeface="Calibri"/>
            </a:endParaRPr>
          </a:p>
          <a:p>
            <a:pPr marL="0" marR="0" lvl="0" indent="0" algn="l" rtl="0">
              <a:spcBef>
                <a:spcPts val="0"/>
              </a:spcBef>
              <a:spcAft>
                <a:spcPts val="0"/>
              </a:spcAft>
              <a:buNone/>
            </a:pPr>
            <a:r>
              <a:rPr lang="zh-CN" sz="1800" b="1">
                <a:solidFill>
                  <a:srgbClr val="434343"/>
                </a:solidFill>
                <a:latin typeface="Calibri"/>
                <a:ea typeface="Calibri"/>
                <a:cs typeface="Calibri"/>
                <a:sym typeface="Calibri"/>
              </a:rPr>
              <a:t>Other Features</a:t>
            </a:r>
            <a:endParaRPr sz="1800" b="1">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Model / Result Evaluations</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Historical Data Modeling &amp; Streaming inference</a:t>
            </a:r>
            <a:endParaRPr sz="1500">
              <a:solidFill>
                <a:srgbClr val="434343"/>
              </a:solidFill>
              <a:latin typeface="Calibri"/>
              <a:ea typeface="Calibri"/>
              <a:cs typeface="Calibri"/>
              <a:sym typeface="Calibri"/>
            </a:endParaRPr>
          </a:p>
          <a:p>
            <a:pPr marL="457200" marR="0" lvl="0" indent="-323850" algn="l" rtl="0">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Configurable Models &amp; Parameters</a:t>
            </a:r>
            <a:endParaRPr sz="1500">
              <a:solidFill>
                <a:srgbClr val="434343"/>
              </a:solidFill>
              <a:latin typeface="Calibri"/>
              <a:ea typeface="Calibri"/>
              <a:cs typeface="Calibri"/>
              <a:sym typeface="Calibri"/>
            </a:endParaRPr>
          </a:p>
        </p:txBody>
      </p:sp>
      <p:sp>
        <p:nvSpPr>
          <p:cNvPr id="293" name="Google Shape;293;p40"/>
          <p:cNvSpPr txBox="1">
            <a:spLocks noGrp="1"/>
          </p:cNvSpPr>
          <p:nvPr>
            <p:ph type="title"/>
          </p:nvPr>
        </p:nvSpPr>
        <p:spPr>
          <a:xfrm>
            <a:off x="727800" y="5902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Problems &amp; Potential Improvements</a:t>
            </a:r>
            <a:endParaRPr/>
          </a:p>
          <a:p>
            <a:pPr marL="0" lvl="0" indent="0" algn="l" rtl="0">
              <a:spcBef>
                <a:spcPts val="0"/>
              </a:spcBef>
              <a:spcAft>
                <a:spcPts val="0"/>
              </a:spcAft>
              <a:buNone/>
            </a:pPr>
            <a:endParaRPr/>
          </a:p>
        </p:txBody>
      </p:sp>
      <p:pic>
        <p:nvPicPr>
          <p:cNvPr id="294" name="Google Shape;294;p40"/>
          <p:cNvPicPr preferRelativeResize="0"/>
          <p:nvPr/>
        </p:nvPicPr>
        <p:blipFill rotWithShape="1">
          <a:blip r:embed="rId3">
            <a:alphaModFix/>
          </a:blip>
          <a:srcRect t="8357" b="9304"/>
          <a:stretch/>
        </p:blipFill>
        <p:spPr>
          <a:xfrm>
            <a:off x="5703425" y="1713050"/>
            <a:ext cx="3135775" cy="2320751"/>
          </a:xfrm>
          <a:prstGeom prst="rect">
            <a:avLst/>
          </a:prstGeom>
          <a:noFill/>
          <a:ln>
            <a:noFill/>
          </a:ln>
        </p:spPr>
      </p:pic>
      <p:pic>
        <p:nvPicPr>
          <p:cNvPr id="295" name="Google Shape;295;p40"/>
          <p:cNvPicPr preferRelativeResize="0"/>
          <p:nvPr/>
        </p:nvPicPr>
        <p:blipFill>
          <a:blip r:embed="rId4">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rgbClr val="666666"/>
                </a:solidFill>
              </a:rPr>
              <a:t>“Predict The Unpredictable”</a:t>
            </a:r>
            <a:endParaRPr>
              <a:solidFill>
                <a:srgbClr val="666666"/>
              </a:solidFill>
            </a:endParaRPr>
          </a:p>
        </p:txBody>
      </p:sp>
      <p:cxnSp>
        <p:nvCxnSpPr>
          <p:cNvPr id="301" name="Google Shape;301;p41"/>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302" name="Google Shape;302;p41"/>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zh-CN"/>
              <a:t>- USTWolf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000"/>
              <a:t>Thanks!</a:t>
            </a:r>
            <a:endParaRPr sz="3000"/>
          </a:p>
        </p:txBody>
      </p:sp>
      <p:sp>
        <p:nvSpPr>
          <p:cNvPr id="308" name="Google Shape;308;p42"/>
          <p:cNvSpPr txBox="1">
            <a:spLocks noGrp="1"/>
          </p:cNvSpPr>
          <p:nvPr>
            <p:ph type="body" idx="1"/>
          </p:nvPr>
        </p:nvSpPr>
        <p:spPr>
          <a:xfrm>
            <a:off x="730000" y="3905050"/>
            <a:ext cx="279150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400">
                <a:latin typeface="Calibri"/>
                <a:ea typeface="Calibri"/>
                <a:cs typeface="Calibri"/>
                <a:sym typeface="Calibri"/>
              </a:rPr>
              <a:t>Code Link:</a:t>
            </a:r>
            <a:endParaRPr sz="1400">
              <a:latin typeface="Calibri"/>
              <a:ea typeface="Calibri"/>
              <a:cs typeface="Calibri"/>
              <a:sym typeface="Calibri"/>
            </a:endParaRPr>
          </a:p>
          <a:p>
            <a:pPr marL="0" lvl="0" indent="0" algn="l" rtl="0">
              <a:spcBef>
                <a:spcPts val="0"/>
              </a:spcBef>
              <a:spcAft>
                <a:spcPts val="0"/>
              </a:spcAft>
              <a:buNone/>
            </a:pPr>
            <a:r>
              <a:rPr lang="zh-CN" sz="1400" u="sng">
                <a:solidFill>
                  <a:schemeClr val="hlink"/>
                </a:solidFill>
                <a:latin typeface="Calibri"/>
                <a:ea typeface="Calibri"/>
                <a:cs typeface="Calibri"/>
                <a:sym typeface="Calibri"/>
                <a:hlinkClick r:id="rId3"/>
              </a:rPr>
              <a:t>https://github.com/cchencool/real-time-stock-analysis-platform</a:t>
            </a:r>
            <a:endParaRPr sz="1400">
              <a:latin typeface="Calibri"/>
              <a:ea typeface="Calibri"/>
              <a:cs typeface="Calibri"/>
              <a:sym typeface="Calibri"/>
            </a:endParaRPr>
          </a:p>
          <a:p>
            <a:pPr marL="0" lvl="0" indent="0" algn="l" rtl="0">
              <a:spcBef>
                <a:spcPts val="0"/>
              </a:spcBef>
              <a:spcAft>
                <a:spcPts val="0"/>
              </a:spcAft>
              <a:buNone/>
            </a:pPr>
            <a:endParaRPr sz="1400">
              <a:latin typeface="Calibri"/>
              <a:ea typeface="Calibri"/>
              <a:cs typeface="Calibri"/>
              <a:sym typeface="Calibri"/>
            </a:endParaRPr>
          </a:p>
          <a:p>
            <a:pPr marL="0" lvl="0" indent="0" algn="l" rtl="0">
              <a:spcBef>
                <a:spcPts val="0"/>
              </a:spcBef>
              <a:spcAft>
                <a:spcPts val="0"/>
              </a:spcAft>
              <a:buNone/>
            </a:pPr>
            <a:r>
              <a:rPr lang="zh-CN" sz="1400">
                <a:latin typeface="Calibri"/>
                <a:ea typeface="Calibri"/>
                <a:cs typeface="Calibri"/>
                <a:sym typeface="Calibri"/>
              </a:rPr>
              <a:t> </a:t>
            </a:r>
            <a:endParaRPr sz="1400">
              <a:latin typeface="Calibri"/>
              <a:ea typeface="Calibri"/>
              <a:cs typeface="Calibri"/>
              <a:sym typeface="Calibri"/>
            </a:endParaRPr>
          </a:p>
        </p:txBody>
      </p:sp>
      <p:pic>
        <p:nvPicPr>
          <p:cNvPr id="309" name="Google Shape;309;p42"/>
          <p:cNvPicPr preferRelativeResize="0"/>
          <p:nvPr/>
        </p:nvPicPr>
        <p:blipFill rotWithShape="1">
          <a:blip r:embed="rId4">
            <a:alphaModFix/>
          </a:blip>
          <a:srcRect l="-27900" r="27900"/>
          <a:stretch/>
        </p:blipFill>
        <p:spPr>
          <a:xfrm>
            <a:off x="1428625" y="0"/>
            <a:ext cx="771537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p:nvPr/>
        </p:nvSpPr>
        <p:spPr>
          <a:xfrm>
            <a:off x="2018400" y="2329350"/>
            <a:ext cx="5107200" cy="4848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zh-CN" sz="3000" b="1">
                <a:latin typeface="Raleway"/>
                <a:ea typeface="Raleway"/>
                <a:cs typeface="Raleway"/>
                <a:sym typeface="Raleway"/>
              </a:rPr>
              <a:t>01.  Project Description</a:t>
            </a:r>
            <a:endParaRPr sz="3000">
              <a:latin typeface="Raleway"/>
              <a:ea typeface="Raleway"/>
              <a:cs typeface="Raleway"/>
              <a:sym typeface="Raleway"/>
            </a:endParaRPr>
          </a:p>
        </p:txBody>
      </p:sp>
      <p:pic>
        <p:nvPicPr>
          <p:cNvPr id="108" name="Google Shape;108;p16"/>
          <p:cNvPicPr preferRelativeResize="0"/>
          <p:nvPr/>
        </p:nvPicPr>
        <p:blipFill>
          <a:blip r:embed="rId3">
            <a:alphaModFix/>
          </a:blip>
          <a:stretch>
            <a:fillRect/>
          </a:stretch>
        </p:blipFill>
        <p:spPr>
          <a:xfrm>
            <a:off x="193250" y="735700"/>
            <a:ext cx="3752850" cy="990600"/>
          </a:xfrm>
          <a:prstGeom prst="rect">
            <a:avLst/>
          </a:prstGeom>
          <a:noFill/>
          <a:ln>
            <a:noFill/>
          </a:ln>
        </p:spPr>
      </p:pic>
      <p:pic>
        <p:nvPicPr>
          <p:cNvPr id="109" name="Google Shape;109;p16"/>
          <p:cNvPicPr preferRelativeResize="0"/>
          <p:nvPr/>
        </p:nvPicPr>
        <p:blipFill>
          <a:blip r:embed="rId4">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7800" y="5790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Background</a:t>
            </a:r>
            <a:endParaRPr/>
          </a:p>
        </p:txBody>
      </p:sp>
      <p:sp>
        <p:nvSpPr>
          <p:cNvPr id="115" name="Google Shape;115;p17"/>
          <p:cNvSpPr txBox="1">
            <a:spLocks noGrp="1"/>
          </p:cNvSpPr>
          <p:nvPr>
            <p:ph type="body" idx="1"/>
          </p:nvPr>
        </p:nvSpPr>
        <p:spPr>
          <a:xfrm>
            <a:off x="729325" y="1469275"/>
            <a:ext cx="8089800" cy="294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sz="1800" b="1">
                <a:solidFill>
                  <a:srgbClr val="434343"/>
                </a:solidFill>
                <a:latin typeface="Calibri"/>
                <a:ea typeface="Calibri"/>
                <a:cs typeface="Calibri"/>
                <a:sym typeface="Calibri"/>
              </a:rPr>
              <a:t>Unpredictable Price                   </a:t>
            </a:r>
            <a:endParaRPr sz="1800" b="1">
              <a:solidFill>
                <a:srgbClr val="434343"/>
              </a:solidFill>
              <a:latin typeface="Calibri"/>
              <a:ea typeface="Calibri"/>
              <a:cs typeface="Calibri"/>
              <a:sym typeface="Calibri"/>
            </a:endParaRPr>
          </a:p>
          <a:p>
            <a:pPr marL="45720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Stock price changes in real time </a:t>
            </a:r>
            <a:endParaRPr sz="1500">
              <a:solidFill>
                <a:srgbClr val="434343"/>
              </a:solidFill>
              <a:latin typeface="Calibri"/>
              <a:ea typeface="Calibri"/>
              <a:cs typeface="Calibri"/>
              <a:sym typeface="Calibri"/>
            </a:endParaRPr>
          </a:p>
          <a:p>
            <a:pPr marL="45720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Hard to predict with traditional methods</a:t>
            </a:r>
            <a:endParaRPr sz="15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r>
              <a:rPr lang="zh-CN" sz="1800">
                <a:solidFill>
                  <a:srgbClr val="434343"/>
                </a:solidFill>
                <a:latin typeface="Calibri"/>
                <a:ea typeface="Calibri"/>
                <a:cs typeface="Calibri"/>
                <a:sym typeface="Calibri"/>
              </a:rPr>
              <a:t>   </a:t>
            </a:r>
            <a:endParaRPr sz="18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r>
              <a:rPr lang="zh-CN" sz="1800" b="1">
                <a:solidFill>
                  <a:srgbClr val="434343"/>
                </a:solidFill>
                <a:latin typeface="Calibri"/>
                <a:ea typeface="Calibri"/>
                <a:cs typeface="Calibri"/>
                <a:sym typeface="Calibri"/>
              </a:rPr>
              <a:t>Complex  Features                       </a:t>
            </a:r>
            <a:endParaRPr sz="1800" b="1">
              <a:solidFill>
                <a:srgbClr val="434343"/>
              </a:solidFill>
              <a:latin typeface="Calibri"/>
              <a:ea typeface="Calibri"/>
              <a:cs typeface="Calibri"/>
              <a:sym typeface="Calibri"/>
            </a:endParaRPr>
          </a:p>
          <a:p>
            <a:pPr marL="457200" lvl="0" indent="-342900" algn="l" rtl="0">
              <a:lnSpc>
                <a:spcPct val="100000"/>
              </a:lnSpc>
              <a:spcBef>
                <a:spcPts val="0"/>
              </a:spcBef>
              <a:spcAft>
                <a:spcPts val="0"/>
              </a:spcAft>
              <a:buClr>
                <a:srgbClr val="434343"/>
              </a:buClr>
              <a:buSzPts val="1800"/>
              <a:buFont typeface="Calibri"/>
              <a:buChar char="●"/>
            </a:pPr>
            <a:r>
              <a:rPr lang="zh-CN" sz="1500">
                <a:solidFill>
                  <a:srgbClr val="434343"/>
                </a:solidFill>
                <a:latin typeface="Calibri"/>
                <a:ea typeface="Calibri"/>
                <a:cs typeface="Calibri"/>
                <a:sym typeface="Calibri"/>
              </a:rPr>
              <a:t>Features lead to price change are complex</a:t>
            </a:r>
            <a:endParaRPr sz="18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endParaRPr sz="18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r>
              <a:rPr lang="zh-CN" sz="1800" b="1">
                <a:solidFill>
                  <a:srgbClr val="434343"/>
                </a:solidFill>
                <a:latin typeface="Calibri"/>
                <a:ea typeface="Calibri"/>
                <a:cs typeface="Calibri"/>
                <a:sym typeface="Calibri"/>
              </a:rPr>
              <a:t>Technology  Development       </a:t>
            </a:r>
            <a:endParaRPr sz="1800" b="1">
              <a:solidFill>
                <a:srgbClr val="434343"/>
              </a:solidFill>
              <a:latin typeface="Calibri"/>
              <a:ea typeface="Calibri"/>
              <a:cs typeface="Calibri"/>
              <a:sym typeface="Calibri"/>
            </a:endParaRPr>
          </a:p>
          <a:p>
            <a:pPr marL="457200" marR="0" lvl="0" indent="-323850" algn="l" rtl="0">
              <a:lnSpc>
                <a:spcPct val="100000"/>
              </a:lnSpc>
              <a:spcBef>
                <a:spcPts val="0"/>
              </a:spcBef>
              <a:spcAft>
                <a:spcPts val="0"/>
              </a:spcAft>
              <a:buClr>
                <a:srgbClr val="434343"/>
              </a:buClr>
              <a:buSzPts val="1500"/>
              <a:buFont typeface="Calibri"/>
              <a:buChar char="●"/>
            </a:pPr>
            <a:r>
              <a:rPr lang="zh-CN" sz="1500">
                <a:solidFill>
                  <a:srgbClr val="434343"/>
                </a:solidFill>
                <a:latin typeface="Calibri"/>
                <a:ea typeface="Calibri"/>
                <a:cs typeface="Calibri"/>
                <a:sym typeface="Calibri"/>
              </a:rPr>
              <a:t>Big Data technologies are developed and can be applied in many areas</a:t>
            </a:r>
            <a:endParaRPr sz="1500">
              <a:solidFill>
                <a:srgbClr val="434343"/>
              </a:solidFill>
              <a:latin typeface="Calibri"/>
              <a:ea typeface="Calibri"/>
              <a:cs typeface="Calibri"/>
              <a:sym typeface="Calibri"/>
            </a:endParaRPr>
          </a:p>
        </p:txBody>
      </p:sp>
      <p:pic>
        <p:nvPicPr>
          <p:cNvPr id="116" name="Google Shape;116;p17"/>
          <p:cNvPicPr preferRelativeResize="0"/>
          <p:nvPr/>
        </p:nvPicPr>
        <p:blipFill>
          <a:blip r:embed="rId3">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480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zh-CN"/>
              <a:t>About the Project - Reasons</a:t>
            </a:r>
            <a:endParaRPr/>
          </a:p>
        </p:txBody>
      </p:sp>
      <p:graphicFrame>
        <p:nvGraphicFramePr>
          <p:cNvPr id="122" name="Google Shape;122;p18"/>
          <p:cNvGraphicFramePr/>
          <p:nvPr/>
        </p:nvGraphicFramePr>
        <p:xfrm>
          <a:off x="3932350" y="1595525"/>
          <a:ext cx="4786575" cy="2498940"/>
        </p:xfrm>
        <a:graphic>
          <a:graphicData uri="http://schemas.openxmlformats.org/drawingml/2006/table">
            <a:tbl>
              <a:tblPr>
                <a:noFill/>
                <a:tableStyleId>{64F542ED-62E5-4DEF-8A57-4EC510A61D14}</a:tableStyleId>
              </a:tblPr>
              <a:tblGrid>
                <a:gridCol w="1595525">
                  <a:extLst>
                    <a:ext uri="{9D8B030D-6E8A-4147-A177-3AD203B41FA5}">
                      <a16:colId xmlns:a16="http://schemas.microsoft.com/office/drawing/2014/main" val="20000"/>
                    </a:ext>
                  </a:extLst>
                </a:gridCol>
                <a:gridCol w="1595525">
                  <a:extLst>
                    <a:ext uri="{9D8B030D-6E8A-4147-A177-3AD203B41FA5}">
                      <a16:colId xmlns:a16="http://schemas.microsoft.com/office/drawing/2014/main" val="20001"/>
                    </a:ext>
                  </a:extLst>
                </a:gridCol>
                <a:gridCol w="1595525">
                  <a:extLst>
                    <a:ext uri="{9D8B030D-6E8A-4147-A177-3AD203B41FA5}">
                      <a16:colId xmlns:a16="http://schemas.microsoft.com/office/drawing/2014/main" val="20002"/>
                    </a:ext>
                  </a:extLst>
                </a:gridCol>
              </a:tblGrid>
              <a:tr h="607200">
                <a:tc>
                  <a:txBody>
                    <a:bodyPr/>
                    <a:lstStyle/>
                    <a:p>
                      <a:pPr marL="0" marR="0" lvl="0" indent="0" algn="ctr" rtl="0">
                        <a:spcBef>
                          <a:spcPts val="0"/>
                        </a:spcBef>
                        <a:spcAft>
                          <a:spcPts val="0"/>
                        </a:spcAft>
                        <a:buNone/>
                      </a:pPr>
                      <a:r>
                        <a:rPr lang="zh-CN" sz="1600" u="none" strike="noStrike" cap="none">
                          <a:solidFill>
                            <a:srgbClr val="FFFFFF"/>
                          </a:solidFill>
                        </a:rPr>
                        <a:t>comparision</a:t>
                      </a:r>
                      <a:endParaRPr sz="1600" u="none" strike="noStrike" cap="none">
                        <a:solidFill>
                          <a:srgbClr val="FFFFFF"/>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666"/>
                    </a:solidFill>
                  </a:tcPr>
                </a:tc>
                <a:tc>
                  <a:txBody>
                    <a:bodyPr/>
                    <a:lstStyle/>
                    <a:p>
                      <a:pPr marL="0" marR="0" lvl="0" indent="0" algn="ctr" rtl="0">
                        <a:spcBef>
                          <a:spcPts val="0"/>
                        </a:spcBef>
                        <a:spcAft>
                          <a:spcPts val="0"/>
                        </a:spcAft>
                        <a:buNone/>
                      </a:pPr>
                      <a:r>
                        <a:rPr lang="zh-CN" sz="1600" u="none" strike="noStrike" cap="none">
                          <a:solidFill>
                            <a:srgbClr val="FFFFFF"/>
                          </a:solidFill>
                        </a:rPr>
                        <a:t>big data technologies</a:t>
                      </a:r>
                      <a:endParaRPr sz="1600" u="none" strike="noStrike" cap="none">
                        <a:solidFill>
                          <a:srgbClr val="FFFFFF"/>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666"/>
                    </a:solidFill>
                  </a:tcPr>
                </a:tc>
                <a:tc>
                  <a:txBody>
                    <a:bodyPr/>
                    <a:lstStyle/>
                    <a:p>
                      <a:pPr marL="0" marR="0" lvl="0" indent="0" algn="ctr" rtl="0">
                        <a:spcBef>
                          <a:spcPts val="0"/>
                        </a:spcBef>
                        <a:spcAft>
                          <a:spcPts val="0"/>
                        </a:spcAft>
                        <a:buNone/>
                      </a:pPr>
                      <a:r>
                        <a:rPr lang="zh-CN" sz="1600" u="none" strike="noStrike" cap="none">
                          <a:solidFill>
                            <a:srgbClr val="FFFFFF"/>
                          </a:solidFill>
                        </a:rPr>
                        <a:t>traditional methods</a:t>
                      </a:r>
                      <a:endParaRPr sz="1600" u="none" strike="noStrike" cap="none">
                        <a:solidFill>
                          <a:srgbClr val="FFFFFF"/>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607200">
                <a:tc>
                  <a:txBody>
                    <a:bodyPr/>
                    <a:lstStyle/>
                    <a:p>
                      <a:pPr marL="0" marR="0" lvl="0" indent="0" algn="ctr" rtl="0">
                        <a:spcBef>
                          <a:spcPts val="0"/>
                        </a:spcBef>
                        <a:spcAft>
                          <a:spcPts val="0"/>
                        </a:spcAft>
                        <a:buNone/>
                      </a:pPr>
                      <a:r>
                        <a:rPr lang="zh-CN" sz="1600" u="none" strike="noStrike" cap="none">
                          <a:solidFill>
                            <a:srgbClr val="FFFFFF"/>
                          </a:solidFill>
                        </a:rPr>
                        <a:t>real-time</a:t>
                      </a:r>
                      <a:endParaRPr sz="1600" u="none" strike="noStrike" cap="none">
                        <a:solidFill>
                          <a:srgbClr val="FFFFFF"/>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666"/>
                    </a:solidFill>
                  </a:tcPr>
                </a:tc>
                <a:tc>
                  <a:txBody>
                    <a:bodyPr/>
                    <a:lstStyle/>
                    <a:p>
                      <a:pPr marL="0" marR="0" lvl="0" indent="0" algn="ctr" rtl="0">
                        <a:spcBef>
                          <a:spcPts val="0"/>
                        </a:spcBef>
                        <a:spcAft>
                          <a:spcPts val="0"/>
                        </a:spcAft>
                        <a:buNone/>
                      </a:pPr>
                      <a:r>
                        <a:rPr lang="zh-CN" sz="1600" u="none" strike="noStrike" cap="none">
                          <a:solidFill>
                            <a:srgbClr val="666666"/>
                          </a:solidFill>
                        </a:rPr>
                        <a:t>yes</a:t>
                      </a:r>
                      <a:endParaRPr sz="1600" u="none" strike="noStrike" cap="none">
                        <a:solidFill>
                          <a:srgbClr val="666666"/>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marR="0" lvl="0" indent="0" algn="ctr" rtl="0">
                        <a:spcBef>
                          <a:spcPts val="0"/>
                        </a:spcBef>
                        <a:spcAft>
                          <a:spcPts val="0"/>
                        </a:spcAft>
                        <a:buNone/>
                      </a:pPr>
                      <a:r>
                        <a:rPr lang="zh-CN" sz="1600" u="none" strike="noStrike" cap="none">
                          <a:solidFill>
                            <a:srgbClr val="666666"/>
                          </a:solidFill>
                        </a:rPr>
                        <a:t>no</a:t>
                      </a:r>
                      <a:endParaRPr sz="1600" u="none" strike="noStrike" cap="none">
                        <a:solidFill>
                          <a:srgbClr val="666666"/>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607200">
                <a:tc>
                  <a:txBody>
                    <a:bodyPr/>
                    <a:lstStyle/>
                    <a:p>
                      <a:pPr marL="0" marR="0" lvl="0" indent="0" algn="ctr" rtl="0">
                        <a:spcBef>
                          <a:spcPts val="0"/>
                        </a:spcBef>
                        <a:spcAft>
                          <a:spcPts val="0"/>
                        </a:spcAft>
                        <a:buNone/>
                      </a:pPr>
                      <a:r>
                        <a:rPr lang="zh-CN" sz="1600" u="none" strike="noStrike" cap="none">
                          <a:solidFill>
                            <a:srgbClr val="FFFFFF"/>
                          </a:solidFill>
                        </a:rPr>
                        <a:t>large volum</a:t>
                      </a:r>
                      <a:r>
                        <a:rPr lang="zh-CN" sz="1600">
                          <a:solidFill>
                            <a:srgbClr val="FFFFFF"/>
                          </a:solidFill>
                        </a:rPr>
                        <a:t>e</a:t>
                      </a:r>
                      <a:r>
                        <a:rPr lang="zh-CN" sz="1600" u="none" strike="noStrike" cap="none">
                          <a:solidFill>
                            <a:srgbClr val="FFFFFF"/>
                          </a:solidFill>
                        </a:rPr>
                        <a:t> of data</a:t>
                      </a:r>
                      <a:endParaRPr sz="1600" u="none" strike="noStrike" cap="none">
                        <a:solidFill>
                          <a:srgbClr val="FFFFFF"/>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666"/>
                    </a:solidFill>
                  </a:tcPr>
                </a:tc>
                <a:tc>
                  <a:txBody>
                    <a:bodyPr/>
                    <a:lstStyle/>
                    <a:p>
                      <a:pPr marL="0" marR="0" lvl="0" indent="0" algn="ctr" rtl="0">
                        <a:spcBef>
                          <a:spcPts val="0"/>
                        </a:spcBef>
                        <a:spcAft>
                          <a:spcPts val="0"/>
                        </a:spcAft>
                        <a:buNone/>
                      </a:pPr>
                      <a:r>
                        <a:rPr lang="zh-CN" sz="1600" u="none" strike="noStrike" cap="none">
                          <a:solidFill>
                            <a:srgbClr val="666666"/>
                          </a:solidFill>
                        </a:rPr>
                        <a:t>yes</a:t>
                      </a:r>
                      <a:endParaRPr sz="1600" u="none" strike="noStrike" cap="none">
                        <a:solidFill>
                          <a:srgbClr val="666666"/>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marR="0" lvl="0" indent="0" algn="ctr" rtl="0">
                        <a:spcBef>
                          <a:spcPts val="0"/>
                        </a:spcBef>
                        <a:spcAft>
                          <a:spcPts val="0"/>
                        </a:spcAft>
                        <a:buNone/>
                      </a:pPr>
                      <a:r>
                        <a:rPr lang="zh-CN" sz="1600" u="none" strike="noStrike" cap="none">
                          <a:solidFill>
                            <a:srgbClr val="666666"/>
                          </a:solidFill>
                        </a:rPr>
                        <a:t>no</a:t>
                      </a:r>
                      <a:endParaRPr sz="1600" u="none" strike="noStrike" cap="none">
                        <a:solidFill>
                          <a:srgbClr val="666666"/>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607200">
                <a:tc>
                  <a:txBody>
                    <a:bodyPr/>
                    <a:lstStyle/>
                    <a:p>
                      <a:pPr marL="0" marR="0" lvl="0" indent="0" algn="ctr" rtl="0">
                        <a:spcBef>
                          <a:spcPts val="0"/>
                        </a:spcBef>
                        <a:spcAft>
                          <a:spcPts val="0"/>
                        </a:spcAft>
                        <a:buNone/>
                      </a:pPr>
                      <a:r>
                        <a:rPr lang="zh-CN" sz="1600" u="none" strike="noStrike" cap="none">
                          <a:solidFill>
                            <a:srgbClr val="FFFFFF"/>
                          </a:solidFill>
                        </a:rPr>
                        <a:t>inference frequency</a:t>
                      </a:r>
                      <a:endParaRPr sz="1600" u="none" strike="noStrike" cap="none">
                        <a:solidFill>
                          <a:srgbClr val="FFFFFF"/>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66666"/>
                    </a:solidFill>
                  </a:tcPr>
                </a:tc>
                <a:tc>
                  <a:txBody>
                    <a:bodyPr/>
                    <a:lstStyle/>
                    <a:p>
                      <a:pPr marL="0" marR="0" lvl="0" indent="0" algn="ctr" rtl="0">
                        <a:spcBef>
                          <a:spcPts val="0"/>
                        </a:spcBef>
                        <a:spcAft>
                          <a:spcPts val="0"/>
                        </a:spcAft>
                        <a:buNone/>
                      </a:pPr>
                      <a:r>
                        <a:rPr lang="zh-CN" sz="1600" u="none" strike="noStrike" cap="none">
                          <a:solidFill>
                            <a:srgbClr val="666666"/>
                          </a:solidFill>
                        </a:rPr>
                        <a:t>high</a:t>
                      </a:r>
                      <a:endParaRPr sz="1600" u="none" strike="noStrike" cap="none">
                        <a:solidFill>
                          <a:srgbClr val="666666"/>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marR="0" lvl="0" indent="0" algn="ctr" rtl="0">
                        <a:spcBef>
                          <a:spcPts val="0"/>
                        </a:spcBef>
                        <a:spcAft>
                          <a:spcPts val="0"/>
                        </a:spcAft>
                        <a:buNone/>
                      </a:pPr>
                      <a:r>
                        <a:rPr lang="zh-CN" sz="1600" u="none" strike="noStrike" cap="none">
                          <a:solidFill>
                            <a:srgbClr val="666666"/>
                          </a:solidFill>
                        </a:rPr>
                        <a:t>low</a:t>
                      </a:r>
                      <a:endParaRPr sz="1600" u="none" strike="noStrike" cap="none">
                        <a:solidFill>
                          <a:srgbClr val="666666"/>
                        </a:solidFill>
                      </a:endParaRPr>
                    </a:p>
                  </a:txBody>
                  <a:tcPr marL="71450" marR="71450" marT="71450" marB="7145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
        <p:nvSpPr>
          <p:cNvPr id="123" name="Google Shape;123;p18"/>
          <p:cNvSpPr txBox="1"/>
          <p:nvPr/>
        </p:nvSpPr>
        <p:spPr>
          <a:xfrm>
            <a:off x="539325" y="1706175"/>
            <a:ext cx="3000000" cy="2007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Calibri"/>
              <a:buChar char="●"/>
            </a:pPr>
            <a:r>
              <a:rPr lang="zh-CN" sz="1800">
                <a:solidFill>
                  <a:srgbClr val="434343"/>
                </a:solidFill>
                <a:latin typeface="Calibri"/>
                <a:ea typeface="Calibri"/>
                <a:cs typeface="Calibri"/>
                <a:sym typeface="Calibri"/>
              </a:rPr>
              <a:t>Real-time analysis is important in stock market </a:t>
            </a:r>
            <a:endParaRPr sz="1800">
              <a:solidFill>
                <a:srgbClr val="434343"/>
              </a:solidFill>
              <a:latin typeface="Calibri"/>
              <a:ea typeface="Calibri"/>
              <a:cs typeface="Calibri"/>
              <a:sym typeface="Calibri"/>
            </a:endParaRPr>
          </a:p>
          <a:p>
            <a:pPr marL="457200" lvl="0" indent="0" algn="l" rtl="0">
              <a:spcBef>
                <a:spcPts val="0"/>
              </a:spcBef>
              <a:spcAft>
                <a:spcPts val="0"/>
              </a:spcAft>
              <a:buNone/>
            </a:pPr>
            <a:endParaRPr sz="1800">
              <a:solidFill>
                <a:srgbClr val="434343"/>
              </a:solidFill>
              <a:latin typeface="Calibri"/>
              <a:ea typeface="Calibri"/>
              <a:cs typeface="Calibri"/>
              <a:sym typeface="Calibri"/>
            </a:endParaRPr>
          </a:p>
          <a:p>
            <a:pPr marL="457200" lvl="0" indent="-342900" algn="l" rtl="0">
              <a:spcBef>
                <a:spcPts val="0"/>
              </a:spcBef>
              <a:spcAft>
                <a:spcPts val="0"/>
              </a:spcAft>
              <a:buClr>
                <a:srgbClr val="434343"/>
              </a:buClr>
              <a:buSzPts val="1800"/>
              <a:buFont typeface="Calibri"/>
              <a:buChar char="●"/>
            </a:pPr>
            <a:r>
              <a:rPr lang="zh-CN" sz="1800">
                <a:solidFill>
                  <a:srgbClr val="434343"/>
                </a:solidFill>
                <a:latin typeface="Calibri"/>
                <a:ea typeface="Calibri"/>
                <a:cs typeface="Calibri"/>
                <a:sym typeface="Calibri"/>
              </a:rPr>
              <a:t>Strength over traditional methods </a:t>
            </a:r>
            <a:endParaRPr sz="1800">
              <a:solidFill>
                <a:srgbClr val="434343"/>
              </a:solidFill>
              <a:latin typeface="Calibri"/>
              <a:ea typeface="Calibri"/>
              <a:cs typeface="Calibri"/>
              <a:sym typeface="Calibri"/>
            </a:endParaRPr>
          </a:p>
        </p:txBody>
      </p:sp>
      <p:pic>
        <p:nvPicPr>
          <p:cNvPr id="124" name="Google Shape;124;p18"/>
          <p:cNvPicPr preferRelativeResize="0"/>
          <p:nvPr/>
        </p:nvPicPr>
        <p:blipFill>
          <a:blip r:embed="rId3">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480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zh-CN"/>
              <a:t>About the Project - Goals</a:t>
            </a:r>
            <a:endParaRPr/>
          </a:p>
        </p:txBody>
      </p:sp>
      <p:sp>
        <p:nvSpPr>
          <p:cNvPr id="130" name="Google Shape;130;p19"/>
          <p:cNvSpPr txBox="1"/>
          <p:nvPr/>
        </p:nvSpPr>
        <p:spPr>
          <a:xfrm>
            <a:off x="729450" y="1472850"/>
            <a:ext cx="76137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Calibri"/>
              <a:buChar char="●"/>
            </a:pPr>
            <a:r>
              <a:rPr lang="zh-CN" sz="1800" b="1">
                <a:solidFill>
                  <a:srgbClr val="434343"/>
                </a:solidFill>
                <a:latin typeface="Calibri"/>
                <a:ea typeface="Calibri"/>
                <a:cs typeface="Calibri"/>
                <a:sym typeface="Calibri"/>
              </a:rPr>
              <a:t>Build A Data Processing Platform Based on Spark</a:t>
            </a:r>
            <a:endParaRPr sz="1800" b="1">
              <a:solidFill>
                <a:srgbClr val="434343"/>
              </a:solidFill>
              <a:latin typeface="Calibri"/>
              <a:ea typeface="Calibri"/>
              <a:cs typeface="Calibri"/>
              <a:sym typeface="Calibri"/>
            </a:endParaRPr>
          </a:p>
          <a:p>
            <a:pPr marL="457200" lvl="0" indent="0" algn="l" rtl="0">
              <a:spcBef>
                <a:spcPts val="0"/>
              </a:spcBef>
              <a:spcAft>
                <a:spcPts val="0"/>
              </a:spcAft>
              <a:buNone/>
            </a:pPr>
            <a:endParaRPr sz="1800" b="1">
              <a:solidFill>
                <a:srgbClr val="434343"/>
              </a:solidFill>
              <a:latin typeface="Calibri"/>
              <a:ea typeface="Calibri"/>
              <a:cs typeface="Calibri"/>
              <a:sym typeface="Calibri"/>
            </a:endParaRPr>
          </a:p>
          <a:p>
            <a:pPr marL="457200" lvl="0" indent="-342900" algn="l" rtl="0">
              <a:spcBef>
                <a:spcPts val="0"/>
              </a:spcBef>
              <a:spcAft>
                <a:spcPts val="0"/>
              </a:spcAft>
              <a:buClr>
                <a:srgbClr val="434343"/>
              </a:buClr>
              <a:buSzPts val="1800"/>
              <a:buFont typeface="Calibri"/>
              <a:buChar char="●"/>
            </a:pPr>
            <a:r>
              <a:rPr lang="zh-CN" sz="1800" b="1">
                <a:solidFill>
                  <a:srgbClr val="434343"/>
                </a:solidFill>
                <a:latin typeface="Calibri"/>
                <a:ea typeface="Calibri"/>
                <a:cs typeface="Calibri"/>
                <a:sym typeface="Calibri"/>
              </a:rPr>
              <a:t>Real-time Clustering  </a:t>
            </a:r>
            <a:endParaRPr sz="1800" b="1">
              <a:solidFill>
                <a:srgbClr val="434343"/>
              </a:solidFill>
              <a:latin typeface="Calibri"/>
              <a:ea typeface="Calibri"/>
              <a:cs typeface="Calibri"/>
              <a:sym typeface="Calibri"/>
            </a:endParaRPr>
          </a:p>
          <a:p>
            <a:pPr marL="457200" lvl="0" indent="0" algn="l" rtl="0">
              <a:spcBef>
                <a:spcPts val="0"/>
              </a:spcBef>
              <a:spcAft>
                <a:spcPts val="0"/>
              </a:spcAft>
              <a:buNone/>
            </a:pPr>
            <a:endParaRPr sz="1500">
              <a:solidFill>
                <a:srgbClr val="434343"/>
              </a:solidFill>
              <a:latin typeface="Calibri"/>
              <a:ea typeface="Calibri"/>
              <a:cs typeface="Calibri"/>
              <a:sym typeface="Calibri"/>
            </a:endParaRPr>
          </a:p>
          <a:p>
            <a:pPr marL="457200" lvl="0" indent="0" algn="l" rtl="0">
              <a:spcBef>
                <a:spcPts val="0"/>
              </a:spcBef>
              <a:spcAft>
                <a:spcPts val="0"/>
              </a:spcAft>
              <a:buNone/>
            </a:pPr>
            <a:r>
              <a:rPr lang="zh-CN" sz="1500">
                <a:solidFill>
                  <a:srgbClr val="434343"/>
                </a:solidFill>
                <a:latin typeface="Calibri"/>
                <a:ea typeface="Calibri"/>
                <a:cs typeface="Calibri"/>
                <a:sym typeface="Calibri"/>
              </a:rPr>
              <a:t>clustering stocks with similar price change into the same clusters find </a:t>
            </a:r>
            <a:br>
              <a:rPr lang="zh-CN" sz="1500">
                <a:solidFill>
                  <a:srgbClr val="434343"/>
                </a:solidFill>
                <a:latin typeface="Calibri"/>
                <a:ea typeface="Calibri"/>
                <a:cs typeface="Calibri"/>
                <a:sym typeface="Calibri"/>
              </a:rPr>
            </a:br>
            <a:r>
              <a:rPr lang="zh-CN" sz="1500">
                <a:solidFill>
                  <a:srgbClr val="434343"/>
                </a:solidFill>
                <a:latin typeface="Calibri"/>
                <a:ea typeface="Calibri"/>
                <a:cs typeface="Calibri"/>
                <a:sym typeface="Calibri"/>
              </a:rPr>
              <a:t>influencing factors for each cluster</a:t>
            </a:r>
            <a:endParaRPr sz="1500">
              <a:solidFill>
                <a:srgbClr val="434343"/>
              </a:solidFill>
              <a:latin typeface="Calibri"/>
              <a:ea typeface="Calibri"/>
              <a:cs typeface="Calibri"/>
              <a:sym typeface="Calibri"/>
            </a:endParaRPr>
          </a:p>
          <a:p>
            <a:pPr marL="0" lvl="0" indent="0" algn="l" rtl="0">
              <a:spcBef>
                <a:spcPts val="0"/>
              </a:spcBef>
              <a:spcAft>
                <a:spcPts val="0"/>
              </a:spcAft>
              <a:buNone/>
            </a:pPr>
            <a:endParaRPr sz="1800">
              <a:solidFill>
                <a:srgbClr val="434343"/>
              </a:solidFill>
              <a:latin typeface="Calibri"/>
              <a:ea typeface="Calibri"/>
              <a:cs typeface="Calibri"/>
              <a:sym typeface="Calibri"/>
            </a:endParaRPr>
          </a:p>
          <a:p>
            <a:pPr marL="457200" lvl="0" indent="-342900" algn="l" rtl="0">
              <a:spcBef>
                <a:spcPts val="0"/>
              </a:spcBef>
              <a:spcAft>
                <a:spcPts val="0"/>
              </a:spcAft>
              <a:buClr>
                <a:srgbClr val="434343"/>
              </a:buClr>
              <a:buSzPts val="1800"/>
              <a:buFont typeface="Calibri"/>
              <a:buChar char="●"/>
            </a:pPr>
            <a:r>
              <a:rPr lang="zh-CN" sz="1800" b="1">
                <a:solidFill>
                  <a:srgbClr val="434343"/>
                </a:solidFill>
                <a:latin typeface="Calibri"/>
                <a:ea typeface="Calibri"/>
                <a:cs typeface="Calibri"/>
                <a:sym typeface="Calibri"/>
              </a:rPr>
              <a:t>Real-time price prediction according to cluster results </a:t>
            </a:r>
            <a:r>
              <a:rPr lang="zh-CN" sz="1800">
                <a:solidFill>
                  <a:srgbClr val="434343"/>
                </a:solidFill>
                <a:latin typeface="Calibri"/>
                <a:ea typeface="Calibri"/>
                <a:cs typeface="Calibri"/>
                <a:sym typeface="Calibri"/>
              </a:rPr>
              <a:t> </a:t>
            </a:r>
            <a:endParaRPr sz="1800">
              <a:solidFill>
                <a:srgbClr val="434343"/>
              </a:solidFill>
              <a:latin typeface="Calibri"/>
              <a:ea typeface="Calibri"/>
              <a:cs typeface="Calibri"/>
              <a:sym typeface="Calibri"/>
            </a:endParaRPr>
          </a:p>
          <a:p>
            <a:pPr marL="457200" lvl="0" indent="0" algn="l" rtl="0">
              <a:spcBef>
                <a:spcPts val="0"/>
              </a:spcBef>
              <a:spcAft>
                <a:spcPts val="0"/>
              </a:spcAft>
              <a:buNone/>
            </a:pPr>
            <a:endParaRPr sz="1800">
              <a:solidFill>
                <a:srgbClr val="434343"/>
              </a:solidFill>
              <a:latin typeface="Calibri"/>
              <a:ea typeface="Calibri"/>
              <a:cs typeface="Calibri"/>
              <a:sym typeface="Calibri"/>
            </a:endParaRPr>
          </a:p>
          <a:p>
            <a:pPr marL="0" lvl="0" indent="457200" algn="l" rtl="0">
              <a:spcBef>
                <a:spcPts val="0"/>
              </a:spcBef>
              <a:spcAft>
                <a:spcPts val="0"/>
              </a:spcAft>
              <a:buNone/>
            </a:pPr>
            <a:r>
              <a:rPr lang="zh-CN" sz="1500">
                <a:solidFill>
                  <a:srgbClr val="434343"/>
                </a:solidFill>
                <a:latin typeface="Calibri"/>
                <a:ea typeface="Calibri"/>
                <a:cs typeface="Calibri"/>
                <a:sym typeface="Calibri"/>
              </a:rPr>
              <a:t>predict stock prices for each cluster in real time</a:t>
            </a:r>
            <a:endParaRPr sz="1800">
              <a:solidFill>
                <a:srgbClr val="434343"/>
              </a:solidFill>
              <a:latin typeface="Calibri"/>
              <a:ea typeface="Calibri"/>
              <a:cs typeface="Calibri"/>
              <a:sym typeface="Calibri"/>
            </a:endParaRPr>
          </a:p>
          <a:p>
            <a:pPr marL="0" lvl="0" indent="0" algn="l" rtl="0">
              <a:spcBef>
                <a:spcPts val="0"/>
              </a:spcBef>
              <a:spcAft>
                <a:spcPts val="0"/>
              </a:spcAft>
              <a:buNone/>
            </a:pPr>
            <a:endParaRPr sz="1800">
              <a:solidFill>
                <a:srgbClr val="434343"/>
              </a:solidFill>
            </a:endParaRPr>
          </a:p>
        </p:txBody>
      </p:sp>
      <p:pic>
        <p:nvPicPr>
          <p:cNvPr id="131" name="Google Shape;131;p19"/>
          <p:cNvPicPr preferRelativeResize="0"/>
          <p:nvPr/>
        </p:nvPicPr>
        <p:blipFill>
          <a:blip r:embed="rId3">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aphicFrame>
        <p:nvGraphicFramePr>
          <p:cNvPr id="136" name="Google Shape;136;p20"/>
          <p:cNvGraphicFramePr/>
          <p:nvPr/>
        </p:nvGraphicFramePr>
        <p:xfrm>
          <a:off x="956250" y="1668725"/>
          <a:ext cx="7307750" cy="2421960"/>
        </p:xfrm>
        <a:graphic>
          <a:graphicData uri="http://schemas.openxmlformats.org/drawingml/2006/table">
            <a:tbl>
              <a:tblPr>
                <a:noFill/>
                <a:tableStyleId>{5B174BC6-6E59-4F19-9878-A7874985356D}</a:tableStyleId>
              </a:tblPr>
              <a:tblGrid>
                <a:gridCol w="3653875">
                  <a:extLst>
                    <a:ext uri="{9D8B030D-6E8A-4147-A177-3AD203B41FA5}">
                      <a16:colId xmlns:a16="http://schemas.microsoft.com/office/drawing/2014/main" val="20000"/>
                    </a:ext>
                  </a:extLst>
                </a:gridCol>
                <a:gridCol w="3653875">
                  <a:extLst>
                    <a:ext uri="{9D8B030D-6E8A-4147-A177-3AD203B41FA5}">
                      <a16:colId xmlns:a16="http://schemas.microsoft.com/office/drawing/2014/main" val="20001"/>
                    </a:ext>
                  </a:extLst>
                </a:gridCol>
              </a:tblGrid>
              <a:tr h="540450">
                <a:tc>
                  <a:txBody>
                    <a:bodyPr/>
                    <a:lstStyle/>
                    <a:p>
                      <a:pPr marL="0" lvl="0" indent="0" algn="l" rtl="0">
                        <a:spcBef>
                          <a:spcPts val="0"/>
                        </a:spcBef>
                        <a:spcAft>
                          <a:spcPts val="0"/>
                        </a:spcAft>
                        <a:buClr>
                          <a:schemeClr val="dk1"/>
                        </a:buClr>
                        <a:buSzPts val="1100"/>
                        <a:buFont typeface="Arial"/>
                        <a:buNone/>
                      </a:pPr>
                      <a:r>
                        <a:rPr lang="zh-CN" sz="1600" b="1">
                          <a:latin typeface="Calibri"/>
                          <a:ea typeface="Calibri"/>
                          <a:cs typeface="Calibri"/>
                          <a:sym typeface="Calibri"/>
                        </a:rPr>
                        <a:t>Data storage and usage</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lvl="0" indent="0" algn="l" rtl="0">
                        <a:spcBef>
                          <a:spcPts val="0"/>
                        </a:spcBef>
                        <a:spcAft>
                          <a:spcPts val="0"/>
                        </a:spcAft>
                        <a:buClr>
                          <a:schemeClr val="dk1"/>
                        </a:buClr>
                        <a:buSzPts val="1100"/>
                        <a:buFont typeface="Arial"/>
                        <a:buNone/>
                      </a:pPr>
                      <a:r>
                        <a:rPr lang="zh-CN" sz="1600">
                          <a:latin typeface="Calibri"/>
                          <a:ea typeface="Calibri"/>
                          <a:cs typeface="Calibri"/>
                          <a:sym typeface="Calibri"/>
                        </a:rPr>
                        <a:t>Mango DB &amp; Spark SQL</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646550">
                <a:tc>
                  <a:txBody>
                    <a:bodyPr/>
                    <a:lstStyle/>
                    <a:p>
                      <a:pPr marL="0" lvl="0" indent="0" algn="l" rtl="0">
                        <a:spcBef>
                          <a:spcPts val="0"/>
                        </a:spcBef>
                        <a:spcAft>
                          <a:spcPts val="0"/>
                        </a:spcAft>
                        <a:buClr>
                          <a:schemeClr val="dk1"/>
                        </a:buClr>
                        <a:buSzPts val="1100"/>
                        <a:buFont typeface="Arial"/>
                        <a:buNone/>
                      </a:pPr>
                      <a:r>
                        <a:rPr lang="zh-CN" sz="1600" b="1">
                          <a:latin typeface="Calibri"/>
                          <a:ea typeface="Calibri"/>
                          <a:cs typeface="Calibri"/>
                          <a:sym typeface="Calibri"/>
                        </a:rPr>
                        <a:t>Data process</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zh-CN" sz="1600">
                          <a:latin typeface="Calibri"/>
                          <a:ea typeface="Calibri"/>
                          <a:cs typeface="Calibri"/>
                          <a:sym typeface="Calibri"/>
                        </a:rPr>
                        <a:t>RDD, DataFrame, Spark Streaming, Spark MLlib</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40450">
                <a:tc>
                  <a:txBody>
                    <a:bodyPr/>
                    <a:lstStyle/>
                    <a:p>
                      <a:pPr marL="0" lvl="0" indent="0" algn="l" rtl="0">
                        <a:spcBef>
                          <a:spcPts val="0"/>
                        </a:spcBef>
                        <a:spcAft>
                          <a:spcPts val="0"/>
                        </a:spcAft>
                        <a:buClr>
                          <a:schemeClr val="dk1"/>
                        </a:buClr>
                        <a:buSzPts val="1100"/>
                        <a:buFont typeface="Arial"/>
                        <a:buNone/>
                      </a:pPr>
                      <a:r>
                        <a:rPr lang="zh-CN" sz="1600" b="1">
                          <a:latin typeface="Calibri"/>
                          <a:ea typeface="Calibri"/>
                          <a:cs typeface="Calibri"/>
                          <a:sym typeface="Calibri"/>
                        </a:rPr>
                        <a:t>Interface</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lvl="0" indent="0" algn="l" rtl="0">
                        <a:spcBef>
                          <a:spcPts val="0"/>
                        </a:spcBef>
                        <a:spcAft>
                          <a:spcPts val="0"/>
                        </a:spcAft>
                        <a:buClr>
                          <a:schemeClr val="dk1"/>
                        </a:buClr>
                        <a:buSzPts val="1100"/>
                        <a:buFont typeface="Arial"/>
                        <a:buNone/>
                      </a:pPr>
                      <a:r>
                        <a:rPr lang="zh-CN" sz="1600">
                          <a:latin typeface="Calibri"/>
                          <a:ea typeface="Calibri"/>
                          <a:cs typeface="Calibri"/>
                          <a:sym typeface="Calibri"/>
                        </a:rPr>
                        <a:t>Flask</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646550">
                <a:tc>
                  <a:txBody>
                    <a:bodyPr/>
                    <a:lstStyle/>
                    <a:p>
                      <a:pPr marL="0" lvl="0" indent="0" algn="l" rtl="0">
                        <a:spcBef>
                          <a:spcPts val="0"/>
                        </a:spcBef>
                        <a:spcAft>
                          <a:spcPts val="0"/>
                        </a:spcAft>
                        <a:buClr>
                          <a:schemeClr val="dk1"/>
                        </a:buClr>
                        <a:buSzPts val="1100"/>
                        <a:buFont typeface="Arial"/>
                        <a:buNone/>
                      </a:pPr>
                      <a:r>
                        <a:rPr lang="zh-CN" sz="1600" b="1">
                          <a:latin typeface="Calibri"/>
                          <a:ea typeface="Calibri"/>
                          <a:cs typeface="Calibri"/>
                          <a:sym typeface="Calibri"/>
                        </a:rPr>
                        <a:t>Data Visualization</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zh-CN" sz="1600">
                          <a:latin typeface="Calibri"/>
                          <a:ea typeface="Calibri"/>
                          <a:cs typeface="Calibri"/>
                          <a:sym typeface="Calibri"/>
                        </a:rPr>
                        <a:t>Vue.js;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zh-CN" sz="1600">
                          <a:latin typeface="Calibri"/>
                          <a:ea typeface="Calibri"/>
                          <a:cs typeface="Calibri"/>
                          <a:sym typeface="Calibri"/>
                        </a:rPr>
                        <a:t>E-Chart</a:t>
                      </a:r>
                      <a:endParaRPr sz="1600">
                        <a:latin typeface="Calibri"/>
                        <a:ea typeface="Calibri"/>
                        <a:cs typeface="Calibri"/>
                        <a:sym typeface="Calibr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
        <p:nvSpPr>
          <p:cNvPr id="137" name="Google Shape;137;p20"/>
          <p:cNvSpPr txBox="1">
            <a:spLocks noGrp="1"/>
          </p:cNvSpPr>
          <p:nvPr>
            <p:ph type="title"/>
          </p:nvPr>
        </p:nvSpPr>
        <p:spPr>
          <a:xfrm>
            <a:off x="729450" y="480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About the Project - Techniques</a:t>
            </a:r>
            <a:endParaRPr/>
          </a:p>
        </p:txBody>
      </p:sp>
      <p:pic>
        <p:nvPicPr>
          <p:cNvPr id="138" name="Google Shape;138;p20"/>
          <p:cNvPicPr preferRelativeResize="0"/>
          <p:nvPr/>
        </p:nvPicPr>
        <p:blipFill>
          <a:blip r:embed="rId3">
            <a:alphaModFix/>
          </a:blip>
          <a:stretch>
            <a:fillRect/>
          </a:stretch>
        </p:blipFill>
        <p:spPr>
          <a:xfrm>
            <a:off x="8551901" y="4516826"/>
            <a:ext cx="381250" cy="38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ctrTitle"/>
          </p:nvPr>
        </p:nvSpPr>
        <p:spPr>
          <a:xfrm>
            <a:off x="727950" y="2155650"/>
            <a:ext cx="7688100" cy="83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t>02. Data</a:t>
            </a:r>
            <a:endParaRPr/>
          </a:p>
        </p:txBody>
      </p:sp>
      <p:pic>
        <p:nvPicPr>
          <p:cNvPr id="144" name="Google Shape;144;p21"/>
          <p:cNvPicPr preferRelativeResize="0"/>
          <p:nvPr/>
        </p:nvPicPr>
        <p:blipFill>
          <a:blip r:embed="rId3">
            <a:alphaModFix/>
          </a:blip>
          <a:stretch>
            <a:fillRect/>
          </a:stretch>
        </p:blipFill>
        <p:spPr>
          <a:xfrm>
            <a:off x="193250" y="735700"/>
            <a:ext cx="3752850" cy="9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727800" y="5902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Data Analysis</a:t>
            </a:r>
            <a:endParaRPr/>
          </a:p>
          <a:p>
            <a:pPr marL="0" lvl="0" indent="0" algn="l" rtl="0">
              <a:spcBef>
                <a:spcPts val="0"/>
              </a:spcBef>
              <a:spcAft>
                <a:spcPts val="0"/>
              </a:spcAft>
              <a:buNone/>
            </a:pPr>
            <a:endParaRPr/>
          </a:p>
        </p:txBody>
      </p:sp>
      <p:pic>
        <p:nvPicPr>
          <p:cNvPr id="150" name="Google Shape;150;p22"/>
          <p:cNvPicPr preferRelativeResize="0"/>
          <p:nvPr/>
        </p:nvPicPr>
        <p:blipFill>
          <a:blip r:embed="rId3">
            <a:alphaModFix/>
          </a:blip>
          <a:stretch>
            <a:fillRect/>
          </a:stretch>
        </p:blipFill>
        <p:spPr>
          <a:xfrm>
            <a:off x="8551901" y="4516826"/>
            <a:ext cx="381250" cy="385600"/>
          </a:xfrm>
          <a:prstGeom prst="rect">
            <a:avLst/>
          </a:prstGeom>
          <a:noFill/>
          <a:ln>
            <a:noFill/>
          </a:ln>
        </p:spPr>
      </p:pic>
      <p:sp>
        <p:nvSpPr>
          <p:cNvPr id="151" name="Google Shape;151;p22"/>
          <p:cNvSpPr txBox="1"/>
          <p:nvPr/>
        </p:nvSpPr>
        <p:spPr>
          <a:xfrm>
            <a:off x="3297100" y="1403100"/>
            <a:ext cx="4857900" cy="7386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zh-CN" sz="1500" b="1">
                <a:solidFill>
                  <a:srgbClr val="404040"/>
                </a:solidFill>
              </a:rPr>
              <a:t>Tushare</a:t>
            </a:r>
            <a:r>
              <a:rPr lang="zh-CN" sz="1500">
                <a:solidFill>
                  <a:srgbClr val="404040"/>
                </a:solidFill>
              </a:rPr>
              <a:t>: a free, open-sourced financial data API for python, which provide </a:t>
            </a:r>
            <a:r>
              <a:rPr lang="zh-CN" sz="1500" b="1">
                <a:solidFill>
                  <a:srgbClr val="404040"/>
                </a:solidFill>
              </a:rPr>
              <a:t>tick data </a:t>
            </a:r>
            <a:r>
              <a:rPr lang="zh-CN" sz="1500">
                <a:solidFill>
                  <a:srgbClr val="404040"/>
                </a:solidFill>
              </a:rPr>
              <a:t>(simulation of streaming) of stocks.</a:t>
            </a:r>
            <a:endParaRPr sz="1500">
              <a:solidFill>
                <a:srgbClr val="404040"/>
              </a:solidFill>
            </a:endParaRPr>
          </a:p>
          <a:p>
            <a:pPr marL="0" lvl="0" indent="0" algn="l" rtl="0">
              <a:spcBef>
                <a:spcPts val="0"/>
              </a:spcBef>
              <a:spcAft>
                <a:spcPts val="0"/>
              </a:spcAft>
              <a:buNone/>
            </a:pPr>
            <a:endParaRPr>
              <a:latin typeface="Lato"/>
              <a:ea typeface="Lato"/>
              <a:cs typeface="Lato"/>
              <a:sym typeface="Lato"/>
            </a:endParaRPr>
          </a:p>
        </p:txBody>
      </p:sp>
      <p:sp>
        <p:nvSpPr>
          <p:cNvPr id="152" name="Google Shape;152;p22"/>
          <p:cNvSpPr txBox="1"/>
          <p:nvPr/>
        </p:nvSpPr>
        <p:spPr>
          <a:xfrm>
            <a:off x="3231175" y="2724150"/>
            <a:ext cx="6330600" cy="2437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Calibri"/>
              <a:buChar char="●"/>
            </a:pPr>
            <a:r>
              <a:rPr lang="zh-CN" sz="1800" b="1">
                <a:solidFill>
                  <a:srgbClr val="666666"/>
                </a:solidFill>
                <a:latin typeface="Calibri"/>
                <a:ea typeface="Calibri"/>
                <a:cs typeface="Calibri"/>
                <a:sym typeface="Calibri"/>
              </a:rPr>
              <a:t>time</a:t>
            </a:r>
            <a:r>
              <a:rPr lang="zh-CN" sz="1800">
                <a:solidFill>
                  <a:srgbClr val="666666"/>
                </a:solidFill>
                <a:latin typeface="Calibri"/>
                <a:ea typeface="Calibri"/>
                <a:cs typeface="Calibri"/>
                <a:sym typeface="Calibri"/>
              </a:rPr>
              <a:t>: the time of deals (seconds)</a:t>
            </a:r>
            <a:endParaRPr sz="1800">
              <a:solidFill>
                <a:srgbClr val="666666"/>
              </a:solidFill>
              <a:latin typeface="Calibri"/>
              <a:ea typeface="Calibri"/>
              <a:cs typeface="Calibri"/>
              <a:sym typeface="Calibri"/>
            </a:endParaRPr>
          </a:p>
          <a:p>
            <a:pPr marL="457200" lvl="0" indent="-342900" algn="l" rtl="0">
              <a:spcBef>
                <a:spcPts val="0"/>
              </a:spcBef>
              <a:spcAft>
                <a:spcPts val="0"/>
              </a:spcAft>
              <a:buClr>
                <a:srgbClr val="666666"/>
              </a:buClr>
              <a:buSzPts val="1800"/>
              <a:buFont typeface="Calibri"/>
              <a:buChar char="●"/>
            </a:pPr>
            <a:r>
              <a:rPr lang="zh-CN" sz="1800" b="1">
                <a:solidFill>
                  <a:srgbClr val="666666"/>
                </a:solidFill>
                <a:latin typeface="Calibri"/>
                <a:ea typeface="Calibri"/>
                <a:cs typeface="Calibri"/>
                <a:sym typeface="Calibri"/>
              </a:rPr>
              <a:t>price</a:t>
            </a:r>
            <a:r>
              <a:rPr lang="zh-CN" sz="1800">
                <a:solidFill>
                  <a:srgbClr val="666666"/>
                </a:solidFill>
                <a:latin typeface="Calibri"/>
                <a:ea typeface="Calibri"/>
                <a:cs typeface="Calibri"/>
                <a:sym typeface="Calibri"/>
              </a:rPr>
              <a:t>: the stock price</a:t>
            </a:r>
            <a:endParaRPr sz="1800">
              <a:solidFill>
                <a:srgbClr val="666666"/>
              </a:solidFill>
              <a:latin typeface="Calibri"/>
              <a:ea typeface="Calibri"/>
              <a:cs typeface="Calibri"/>
              <a:sym typeface="Calibri"/>
            </a:endParaRPr>
          </a:p>
          <a:p>
            <a:pPr marL="457200" lvl="0" indent="-342900" algn="l" rtl="0">
              <a:spcBef>
                <a:spcPts val="0"/>
              </a:spcBef>
              <a:spcAft>
                <a:spcPts val="0"/>
              </a:spcAft>
              <a:buClr>
                <a:srgbClr val="666666"/>
              </a:buClr>
              <a:buSzPts val="1800"/>
              <a:buFont typeface="Calibri"/>
              <a:buChar char="●"/>
            </a:pPr>
            <a:r>
              <a:rPr lang="zh-CN" sz="1800" b="1">
                <a:solidFill>
                  <a:srgbClr val="666666"/>
                </a:solidFill>
                <a:latin typeface="Calibri"/>
                <a:ea typeface="Calibri"/>
                <a:cs typeface="Calibri"/>
                <a:sym typeface="Calibri"/>
              </a:rPr>
              <a:t>stock code</a:t>
            </a:r>
            <a:r>
              <a:rPr lang="zh-CN" sz="1800">
                <a:solidFill>
                  <a:srgbClr val="666666"/>
                </a:solidFill>
                <a:latin typeface="Calibri"/>
                <a:ea typeface="Calibri"/>
                <a:cs typeface="Calibri"/>
                <a:sym typeface="Calibri"/>
              </a:rPr>
              <a:t>: the index of each stock</a:t>
            </a:r>
            <a:endParaRPr sz="1800">
              <a:solidFill>
                <a:srgbClr val="666666"/>
              </a:solidFill>
              <a:latin typeface="Calibri"/>
              <a:ea typeface="Calibri"/>
              <a:cs typeface="Calibri"/>
              <a:sym typeface="Calibri"/>
            </a:endParaRPr>
          </a:p>
          <a:p>
            <a:pPr marL="457200" lvl="0" indent="-342900" algn="l" rtl="0">
              <a:spcBef>
                <a:spcPts val="0"/>
              </a:spcBef>
              <a:spcAft>
                <a:spcPts val="0"/>
              </a:spcAft>
              <a:buClr>
                <a:srgbClr val="666666"/>
              </a:buClr>
              <a:buSzPts val="1800"/>
              <a:buFont typeface="Calibri"/>
              <a:buChar char="●"/>
            </a:pPr>
            <a:r>
              <a:rPr lang="zh-CN" sz="1800" b="1">
                <a:solidFill>
                  <a:srgbClr val="666666"/>
                </a:solidFill>
                <a:latin typeface="Calibri"/>
                <a:ea typeface="Calibri"/>
                <a:cs typeface="Calibri"/>
                <a:sym typeface="Calibri"/>
              </a:rPr>
              <a:t>change</a:t>
            </a:r>
            <a:r>
              <a:rPr lang="zh-CN" sz="1800">
                <a:solidFill>
                  <a:srgbClr val="666666"/>
                </a:solidFill>
                <a:latin typeface="Calibri"/>
                <a:ea typeface="Calibri"/>
                <a:cs typeface="Calibri"/>
                <a:sym typeface="Calibri"/>
              </a:rPr>
              <a:t>: the change of stock price</a:t>
            </a:r>
            <a:endParaRPr sz="1800">
              <a:solidFill>
                <a:srgbClr val="666666"/>
              </a:solidFill>
              <a:latin typeface="Calibri"/>
              <a:ea typeface="Calibri"/>
              <a:cs typeface="Calibri"/>
              <a:sym typeface="Calibri"/>
            </a:endParaRPr>
          </a:p>
          <a:p>
            <a:pPr marL="457200" lvl="0" indent="-342900" algn="l" rtl="0">
              <a:spcBef>
                <a:spcPts val="0"/>
              </a:spcBef>
              <a:spcAft>
                <a:spcPts val="0"/>
              </a:spcAft>
              <a:buClr>
                <a:srgbClr val="666666"/>
              </a:buClr>
              <a:buSzPts val="1800"/>
              <a:buFont typeface="Calibri"/>
              <a:buChar char="●"/>
            </a:pPr>
            <a:r>
              <a:rPr lang="zh-CN" sz="1800" b="1">
                <a:solidFill>
                  <a:srgbClr val="666666"/>
                </a:solidFill>
                <a:latin typeface="Calibri"/>
                <a:ea typeface="Calibri"/>
                <a:cs typeface="Calibri"/>
                <a:sym typeface="Calibri"/>
              </a:rPr>
              <a:t>volume</a:t>
            </a:r>
            <a:r>
              <a:rPr lang="zh-CN" sz="1800">
                <a:solidFill>
                  <a:srgbClr val="666666"/>
                </a:solidFill>
                <a:latin typeface="Calibri"/>
                <a:ea typeface="Calibri"/>
                <a:cs typeface="Calibri"/>
                <a:sym typeface="Calibri"/>
              </a:rPr>
              <a:t>: the number of deals</a:t>
            </a:r>
            <a:endParaRPr sz="1800">
              <a:solidFill>
                <a:srgbClr val="666666"/>
              </a:solidFill>
              <a:latin typeface="Calibri"/>
              <a:ea typeface="Calibri"/>
              <a:cs typeface="Calibri"/>
              <a:sym typeface="Calibri"/>
            </a:endParaRPr>
          </a:p>
          <a:p>
            <a:pPr marL="457200" lvl="0" indent="-342900" algn="l" rtl="0">
              <a:spcBef>
                <a:spcPts val="0"/>
              </a:spcBef>
              <a:spcAft>
                <a:spcPts val="0"/>
              </a:spcAft>
              <a:buClr>
                <a:srgbClr val="666666"/>
              </a:buClr>
              <a:buSzPts val="1800"/>
              <a:buFont typeface="Calibri"/>
              <a:buChar char="●"/>
            </a:pPr>
            <a:r>
              <a:rPr lang="zh-CN" sz="1800" b="1">
                <a:solidFill>
                  <a:srgbClr val="666666"/>
                </a:solidFill>
                <a:latin typeface="Calibri"/>
                <a:ea typeface="Calibri"/>
                <a:cs typeface="Calibri"/>
                <a:sym typeface="Calibri"/>
              </a:rPr>
              <a:t>amount</a:t>
            </a:r>
            <a:r>
              <a:rPr lang="zh-CN" sz="1800">
                <a:solidFill>
                  <a:srgbClr val="666666"/>
                </a:solidFill>
                <a:latin typeface="Calibri"/>
                <a:ea typeface="Calibri"/>
                <a:cs typeface="Calibri"/>
                <a:sym typeface="Calibri"/>
              </a:rPr>
              <a:t>: the amount of money</a:t>
            </a:r>
            <a:endParaRPr sz="1800">
              <a:solidFill>
                <a:srgbClr val="666666"/>
              </a:solidFill>
              <a:latin typeface="Calibri"/>
              <a:ea typeface="Calibri"/>
              <a:cs typeface="Calibri"/>
              <a:sym typeface="Calibri"/>
            </a:endParaRPr>
          </a:p>
          <a:p>
            <a:pPr marL="457200" lvl="0" indent="-342900" algn="l" rtl="0">
              <a:spcBef>
                <a:spcPts val="0"/>
              </a:spcBef>
              <a:spcAft>
                <a:spcPts val="0"/>
              </a:spcAft>
              <a:buClr>
                <a:srgbClr val="666666"/>
              </a:buClr>
              <a:buSzPts val="1800"/>
              <a:buFont typeface="Calibri"/>
              <a:buChar char="●"/>
            </a:pPr>
            <a:r>
              <a:rPr lang="zh-CN" sz="1800" b="1">
                <a:solidFill>
                  <a:srgbClr val="666666"/>
                </a:solidFill>
                <a:latin typeface="Calibri"/>
                <a:ea typeface="Calibri"/>
                <a:cs typeface="Calibri"/>
                <a:sym typeface="Calibri"/>
              </a:rPr>
              <a:t>type</a:t>
            </a:r>
            <a:r>
              <a:rPr lang="zh-CN" sz="1800">
                <a:solidFill>
                  <a:srgbClr val="666666"/>
                </a:solidFill>
                <a:latin typeface="Calibri"/>
                <a:ea typeface="Calibri"/>
                <a:cs typeface="Calibri"/>
                <a:sym typeface="Calibri"/>
              </a:rPr>
              <a:t>: the buying/selling status of deals</a:t>
            </a:r>
            <a:endParaRPr sz="1800">
              <a:solidFill>
                <a:srgbClr val="666666"/>
              </a:solidFill>
              <a:latin typeface="Calibri"/>
              <a:ea typeface="Calibri"/>
              <a:cs typeface="Calibri"/>
              <a:sym typeface="Calibri"/>
            </a:endParaRPr>
          </a:p>
        </p:txBody>
      </p:sp>
      <p:sp>
        <p:nvSpPr>
          <p:cNvPr id="153" name="Google Shape;153;p22"/>
          <p:cNvSpPr txBox="1"/>
          <p:nvPr/>
        </p:nvSpPr>
        <p:spPr>
          <a:xfrm>
            <a:off x="937138" y="1989300"/>
            <a:ext cx="11715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000" b="1">
                <a:solidFill>
                  <a:srgbClr val="252525"/>
                </a:solidFill>
                <a:latin typeface="Calibri"/>
                <a:ea typeface="Calibri"/>
                <a:cs typeface="Calibri"/>
                <a:sym typeface="Calibri"/>
              </a:rPr>
              <a:t>Data API</a:t>
            </a:r>
            <a:endParaRPr sz="2000" b="1">
              <a:solidFill>
                <a:srgbClr val="252525"/>
              </a:solidFill>
              <a:latin typeface="Calibri"/>
              <a:ea typeface="Calibri"/>
              <a:cs typeface="Calibri"/>
              <a:sym typeface="Calibri"/>
            </a:endParaRPr>
          </a:p>
        </p:txBody>
      </p:sp>
      <p:sp>
        <p:nvSpPr>
          <p:cNvPr id="154" name="Google Shape;154;p22"/>
          <p:cNvSpPr txBox="1"/>
          <p:nvPr/>
        </p:nvSpPr>
        <p:spPr>
          <a:xfrm>
            <a:off x="727788" y="3812200"/>
            <a:ext cx="19341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000" b="1">
                <a:solidFill>
                  <a:srgbClr val="252525"/>
                </a:solidFill>
                <a:latin typeface="Calibri"/>
                <a:ea typeface="Calibri"/>
                <a:cs typeface="Calibri"/>
                <a:sym typeface="Calibri"/>
              </a:rPr>
              <a:t>Data Column</a:t>
            </a:r>
            <a:endParaRPr sz="2000" b="1">
              <a:solidFill>
                <a:srgbClr val="252525"/>
              </a:solidFill>
              <a:latin typeface="Calibri"/>
              <a:ea typeface="Calibri"/>
              <a:cs typeface="Calibri"/>
              <a:sym typeface="Calibri"/>
            </a:endParaRPr>
          </a:p>
        </p:txBody>
      </p:sp>
      <p:pic>
        <p:nvPicPr>
          <p:cNvPr id="155" name="Google Shape;155;p22"/>
          <p:cNvPicPr preferRelativeResize="0"/>
          <p:nvPr/>
        </p:nvPicPr>
        <p:blipFill>
          <a:blip r:embed="rId4">
            <a:alphaModFix/>
          </a:blip>
          <a:stretch>
            <a:fillRect/>
          </a:stretch>
        </p:blipFill>
        <p:spPr>
          <a:xfrm>
            <a:off x="1327625" y="1490675"/>
            <a:ext cx="390525" cy="390525"/>
          </a:xfrm>
          <a:prstGeom prst="rect">
            <a:avLst/>
          </a:prstGeom>
          <a:noFill/>
          <a:ln>
            <a:noFill/>
          </a:ln>
        </p:spPr>
      </p:pic>
      <p:pic>
        <p:nvPicPr>
          <p:cNvPr id="156" name="Google Shape;156;p22"/>
          <p:cNvPicPr preferRelativeResize="0"/>
          <p:nvPr/>
        </p:nvPicPr>
        <p:blipFill>
          <a:blip r:embed="rId5">
            <a:alphaModFix/>
          </a:blip>
          <a:stretch>
            <a:fillRect/>
          </a:stretch>
        </p:blipFill>
        <p:spPr>
          <a:xfrm>
            <a:off x="1260950" y="3335550"/>
            <a:ext cx="371475" cy="3714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2729</Words>
  <Application>Microsoft Macintosh PowerPoint</Application>
  <PresentationFormat>On-screen Show (16:9)</PresentationFormat>
  <Paragraphs>277</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Arial</vt:lpstr>
      <vt:lpstr>Raleway</vt:lpstr>
      <vt:lpstr>Lato</vt:lpstr>
      <vt:lpstr>Streamline</vt:lpstr>
      <vt:lpstr>Real-time Stock Analysis Platform </vt:lpstr>
      <vt:lpstr>Contents</vt:lpstr>
      <vt:lpstr>PowerPoint Presentation</vt:lpstr>
      <vt:lpstr>Background</vt:lpstr>
      <vt:lpstr>About the Project - Reasons</vt:lpstr>
      <vt:lpstr>About the Project - Goals</vt:lpstr>
      <vt:lpstr>About the Project - Techniques</vt:lpstr>
      <vt:lpstr>02. Data</vt:lpstr>
      <vt:lpstr>Data Analysis </vt:lpstr>
      <vt:lpstr>Data Analysis - Stock price graphs  </vt:lpstr>
      <vt:lpstr>Data Analysis - Interesting feature   </vt:lpstr>
      <vt:lpstr>Feature engineering - Granularity aggregation</vt:lpstr>
      <vt:lpstr>Feature engineering - Shift </vt:lpstr>
      <vt:lpstr>Feature engineering</vt:lpstr>
      <vt:lpstr>                 03. System</vt:lpstr>
      <vt:lpstr>PowerPoint Presentation</vt:lpstr>
      <vt:lpstr>Data Producer    </vt:lpstr>
      <vt:lpstr>Process Platform </vt:lpstr>
      <vt:lpstr>Process Platform </vt:lpstr>
      <vt:lpstr>Streaming Process </vt:lpstr>
      <vt:lpstr>PowerPoint Presentation</vt:lpstr>
      <vt:lpstr>Batch Process (Unfinished)</vt:lpstr>
      <vt:lpstr>Visualization &amp; Interaction </vt:lpstr>
      <vt:lpstr>                   04. Demo</vt:lpstr>
      <vt:lpstr>Result Show (demo)</vt:lpstr>
      <vt:lpstr>05. Problems &amp;  Possible Improvements</vt:lpstr>
      <vt:lpstr>Problems &amp; Potential Improvements </vt:lpstr>
      <vt:lpstr>“Predict The Unpredictable”</vt:lpstr>
      <vt:lpstr>Thanks!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Stock Analysis Platform </dc:title>
  <cp:lastModifiedBy>cchen zhang</cp:lastModifiedBy>
  <cp:revision>5</cp:revision>
  <dcterms:modified xsi:type="dcterms:W3CDTF">2019-05-10T13:19:23Z</dcterms:modified>
</cp:coreProperties>
</file>