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9"/>
  </p:notesMasterIdLst>
  <p:handoutMasterIdLst>
    <p:handoutMasterId r:id="rId60"/>
  </p:handoutMasterIdLst>
  <p:sldIdLst>
    <p:sldId id="331" r:id="rId2"/>
    <p:sldId id="555" r:id="rId3"/>
    <p:sldId id="667" r:id="rId4"/>
    <p:sldId id="568" r:id="rId5"/>
    <p:sldId id="571" r:id="rId6"/>
    <p:sldId id="646" r:id="rId7"/>
    <p:sldId id="647" r:id="rId8"/>
    <p:sldId id="648" r:id="rId9"/>
    <p:sldId id="572" r:id="rId10"/>
    <p:sldId id="573" r:id="rId11"/>
    <p:sldId id="649" r:id="rId12"/>
    <p:sldId id="650" r:id="rId13"/>
    <p:sldId id="651" r:id="rId14"/>
    <p:sldId id="668" r:id="rId15"/>
    <p:sldId id="575" r:id="rId16"/>
    <p:sldId id="610" r:id="rId17"/>
    <p:sldId id="577" r:id="rId18"/>
    <p:sldId id="652" r:id="rId19"/>
    <p:sldId id="626" r:id="rId20"/>
    <p:sldId id="627" r:id="rId21"/>
    <p:sldId id="653" r:id="rId22"/>
    <p:sldId id="611" r:id="rId23"/>
    <p:sldId id="612" r:id="rId24"/>
    <p:sldId id="654" r:id="rId25"/>
    <p:sldId id="616" r:id="rId26"/>
    <p:sldId id="618" r:id="rId27"/>
    <p:sldId id="614" r:id="rId28"/>
    <p:sldId id="615" r:id="rId29"/>
    <p:sldId id="619" r:id="rId30"/>
    <p:sldId id="620" r:id="rId31"/>
    <p:sldId id="622" r:id="rId32"/>
    <p:sldId id="625" r:id="rId33"/>
    <p:sldId id="621" r:id="rId34"/>
    <p:sldId id="623" r:id="rId35"/>
    <p:sldId id="624" r:id="rId36"/>
    <p:sldId id="664" r:id="rId37"/>
    <p:sldId id="665" r:id="rId38"/>
    <p:sldId id="634" r:id="rId39"/>
    <p:sldId id="635" r:id="rId40"/>
    <p:sldId id="636" r:id="rId41"/>
    <p:sldId id="670" r:id="rId42"/>
    <p:sldId id="637" r:id="rId43"/>
    <p:sldId id="581" r:id="rId44"/>
    <p:sldId id="671" r:id="rId45"/>
    <p:sldId id="672" r:id="rId46"/>
    <p:sldId id="584" r:id="rId47"/>
    <p:sldId id="642" r:id="rId48"/>
    <p:sldId id="661" r:id="rId49"/>
    <p:sldId id="662" r:id="rId50"/>
    <p:sldId id="663" r:id="rId51"/>
    <p:sldId id="603" r:id="rId52"/>
    <p:sldId id="656" r:id="rId53"/>
    <p:sldId id="657" r:id="rId54"/>
    <p:sldId id="658" r:id="rId55"/>
    <p:sldId id="659" r:id="rId56"/>
    <p:sldId id="660" r:id="rId57"/>
    <p:sldId id="539" r:id="rId5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00"/>
    <a:srgbClr val="CCFFFF"/>
    <a:srgbClr val="CC6600"/>
    <a:srgbClr val="66CCFF"/>
    <a:srgbClr val="CCEC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85893"/>
  </p:normalViewPr>
  <p:slideViewPr>
    <p:cSldViewPr snapToGrid="0">
      <p:cViewPr varScale="1">
        <p:scale>
          <a:sx n="102" d="100"/>
          <a:sy n="102" d="100"/>
        </p:scale>
        <p:origin x="1116" y="8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an wu" userId="9f9739ad9b769acf" providerId="LiveId" clId="{BBE8DDE3-7373-40A4-AAC0-DFDCCFA6FA5E}"/>
    <pc:docChg chg="modSld">
      <pc:chgData name="ziran wu" userId="9f9739ad9b769acf" providerId="LiveId" clId="{BBE8DDE3-7373-40A4-AAC0-DFDCCFA6FA5E}" dt="2024-06-12T07:50:08.844" v="67" actId="20577"/>
      <pc:docMkLst>
        <pc:docMk/>
      </pc:docMkLst>
      <pc:sldChg chg="modNotesTx">
        <pc:chgData name="ziran wu" userId="9f9739ad9b769acf" providerId="LiveId" clId="{BBE8DDE3-7373-40A4-AAC0-DFDCCFA6FA5E}" dt="2024-06-12T07:50:08.844" v="67" actId="20577"/>
        <pc:sldMkLst>
          <pc:docMk/>
          <pc:sldMk cId="0" sldId="6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FD1BC608-9CAE-5D48-B9D8-E13858E85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54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06E3054-9E33-4D4E-B63C-1C6B38628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267F142-C1CF-2141-A997-00BD27DE7A5A}" type="slidenum">
              <a:rPr lang="en-US" altLang="en-US">
                <a:latin typeface="Helvetica" charset="0"/>
              </a:rPr>
              <a:pPr/>
              <a:t>1</a:t>
            </a:fld>
            <a:endParaRPr lang="en-US" altLang="en-US">
              <a:latin typeface="Helvetica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140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C3FDAA7-32E8-124E-9437-4EE0CD9DE0A3}" type="slidenum">
              <a:rPr lang="en-US" altLang="en-US">
                <a:latin typeface="Helvetica" charset="0"/>
              </a:rPr>
              <a:pPr/>
              <a:t>15</a:t>
            </a:fld>
            <a:endParaRPr lang="en-US" altLang="en-US">
              <a:latin typeface="Helvetic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如果是</a:t>
            </a:r>
            <a:r>
              <a:rPr lang="en-US" altLang="zh-CN" dirty="0">
                <a:ea typeface="MS PGothic" charset="-128"/>
              </a:rPr>
              <a:t>10</a:t>
            </a:r>
            <a:r>
              <a:rPr lang="zh-CN" altLang="en-US" dirty="0">
                <a:ea typeface="MS PGothic" charset="-128"/>
              </a:rPr>
              <a:t>进制，除法，分别取商（</a:t>
            </a:r>
            <a:r>
              <a:rPr lang="en-US" altLang="zh-CN" dirty="0">
                <a:ea typeface="MS PGothic" charset="-128"/>
              </a:rPr>
              <a:t>page num</a:t>
            </a:r>
            <a:r>
              <a:rPr lang="zh-CN" altLang="en-US" dirty="0">
                <a:ea typeface="MS PGothic" charset="-128"/>
              </a:rPr>
              <a:t>）和余数（</a:t>
            </a:r>
            <a:r>
              <a:rPr lang="en-US" altLang="zh-CN" dirty="0">
                <a:ea typeface="MS PGothic" charset="-128"/>
              </a:rPr>
              <a:t>offset</a:t>
            </a:r>
            <a:r>
              <a:rPr lang="zh-CN" altLang="en-US" dirty="0">
                <a:ea typeface="MS PGothic" charset="-128"/>
              </a:rPr>
              <a:t>），效果等同二进制中的移位。对于物理地址也是适用的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9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EA38A5B-36E4-594F-BE68-A21C6E4E500F}" type="slidenum">
              <a:rPr lang="en-US" altLang="en-US">
                <a:latin typeface="Helvetica" charset="0"/>
              </a:rPr>
              <a:pPr/>
              <a:t>16</a:t>
            </a:fld>
            <a:endParaRPr lang="en-US" altLang="en-US">
              <a:latin typeface="Helvetic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22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BE2C7F7-B1D4-784D-B7E4-AF5B56990565}" type="slidenum">
              <a:rPr lang="en-US" altLang="en-US">
                <a:latin typeface="Helvetica" charset="0"/>
              </a:rPr>
              <a:pPr/>
              <a:t>17</a:t>
            </a:fld>
            <a:endParaRPr lang="en-US" altLang="en-US">
              <a:latin typeface="Helvetic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11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EC9F357-CFD1-774F-A92C-9D406764A68C}" type="slidenum">
              <a:rPr lang="en-US" altLang="en-US">
                <a:latin typeface="Helvetica" charset="0"/>
              </a:rPr>
              <a:pPr/>
              <a:t>18</a:t>
            </a:fld>
            <a:endParaRPr lang="en-US" altLang="en-US">
              <a:latin typeface="Helvetica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页表扩大寻址能力</a:t>
            </a:r>
            <a:endParaRPr lang="en-US" altLang="zh-CN" dirty="0">
              <a:ea typeface="MS PGothic" charset="-128"/>
            </a:endParaRPr>
          </a:p>
          <a:p>
            <a:r>
              <a:rPr lang="zh-CN" altLang="en-US" dirty="0">
                <a:ea typeface="MS PGothic" charset="-128"/>
              </a:rPr>
              <a:t>两种方式计算地址翻译：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10</a:t>
            </a:r>
            <a:r>
              <a:rPr lang="zh-CN" altLang="en-US" dirty="0">
                <a:ea typeface="MS PGothic" charset="-128"/>
              </a:rPr>
              <a:t>进制度：除法，商是</a:t>
            </a:r>
            <a:r>
              <a:rPr lang="en-US" altLang="zh-CN" dirty="0">
                <a:ea typeface="MS PGothic" charset="-128"/>
              </a:rPr>
              <a:t>number</a:t>
            </a:r>
            <a:r>
              <a:rPr lang="zh-CN" altLang="en-US" dirty="0">
                <a:ea typeface="MS PGothic" charset="-128"/>
              </a:rPr>
              <a:t>，余数是</a:t>
            </a:r>
            <a:r>
              <a:rPr lang="en-US" altLang="zh-CN" dirty="0">
                <a:ea typeface="MS PGothic" charset="-128"/>
              </a:rPr>
              <a:t>offset</a:t>
            </a:r>
          </a:p>
          <a:p>
            <a:r>
              <a:rPr lang="en-US" altLang="zh-CN" dirty="0">
                <a:ea typeface="MS PGothic" charset="-128"/>
              </a:rPr>
              <a:t>2</a:t>
            </a:r>
            <a:r>
              <a:rPr lang="zh-CN" altLang="en-US" dirty="0">
                <a:ea typeface="MS PGothic" charset="-128"/>
              </a:rPr>
              <a:t>进制：像机器一样分为前后两部分，前面是</a:t>
            </a:r>
            <a:r>
              <a:rPr lang="en-US" altLang="zh-CN" dirty="0">
                <a:ea typeface="MS PGothic" charset="-128"/>
              </a:rPr>
              <a:t>page number</a:t>
            </a:r>
            <a:r>
              <a:rPr lang="zh-CN" altLang="en-US" dirty="0">
                <a:ea typeface="MS PGothic" charset="-128"/>
              </a:rPr>
              <a:t>，后面是</a:t>
            </a:r>
            <a:r>
              <a:rPr lang="en-US" altLang="zh-CN" dirty="0">
                <a:ea typeface="MS PGothic" charset="-128"/>
              </a:rPr>
              <a:t>offset</a:t>
            </a:r>
            <a:r>
              <a:rPr lang="zh-CN" altLang="en-US" dirty="0">
                <a:ea typeface="MS PGothic" charset="-128"/>
              </a:rPr>
              <a:t>：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	</a:t>
            </a:r>
            <a:r>
              <a:rPr lang="zh-CN" altLang="en-US" dirty="0">
                <a:ea typeface="MS PGothic" charset="-128"/>
              </a:rPr>
              <a:t>比如</a:t>
            </a:r>
            <a:r>
              <a:rPr lang="en-US" altLang="zh-CN" dirty="0">
                <a:ea typeface="MS PGothic" charset="-128"/>
              </a:rPr>
              <a:t>1101</a:t>
            </a:r>
            <a:r>
              <a:rPr lang="zh-CN" altLang="en-US" dirty="0">
                <a:ea typeface="MS PGothic" charset="-128"/>
              </a:rPr>
              <a:t>，这里的</a:t>
            </a:r>
            <a:r>
              <a:rPr lang="en-US" altLang="zh-CN" dirty="0">
                <a:ea typeface="MS PGothic" charset="-128"/>
              </a:rPr>
              <a:t>page size</a:t>
            </a:r>
            <a:r>
              <a:rPr lang="zh-CN" altLang="en-US" dirty="0">
                <a:ea typeface="MS PGothic" charset="-128"/>
              </a:rPr>
              <a:t>为</a:t>
            </a:r>
            <a:r>
              <a:rPr lang="en-US" altLang="zh-CN" dirty="0">
                <a:ea typeface="MS PGothic" charset="-128"/>
              </a:rPr>
              <a:t>4</a:t>
            </a:r>
            <a:r>
              <a:rPr lang="zh-CN" altLang="en-US" dirty="0">
                <a:ea typeface="MS PGothic" charset="-128"/>
              </a:rPr>
              <a:t>，所以后两位是</a:t>
            </a:r>
            <a:r>
              <a:rPr lang="en-US" altLang="zh-CN" dirty="0">
                <a:ea typeface="MS PGothic" charset="-128"/>
              </a:rPr>
              <a:t>offset 1</a:t>
            </a:r>
            <a:r>
              <a:rPr lang="zh-CN" altLang="en-US" dirty="0">
                <a:ea typeface="MS PGothic" charset="-128"/>
              </a:rPr>
              <a:t>，前两位是</a:t>
            </a:r>
            <a:r>
              <a:rPr lang="en-US" altLang="zh-CN" dirty="0">
                <a:ea typeface="MS PGothic" charset="-128"/>
              </a:rPr>
              <a:t>page num 3</a:t>
            </a:r>
            <a:r>
              <a:rPr lang="zh-CN" altLang="en-US" dirty="0">
                <a:ea typeface="MS PGothic" charset="-128"/>
              </a:rPr>
              <a:t>，刚好是第</a:t>
            </a:r>
            <a:r>
              <a:rPr lang="en-US" altLang="zh-CN" dirty="0">
                <a:ea typeface="MS PGothic" charset="-128"/>
              </a:rPr>
              <a:t>13</a:t>
            </a:r>
            <a:r>
              <a:rPr lang="zh-CN" altLang="en-US" dirty="0">
                <a:ea typeface="MS PGothic" charset="-128"/>
              </a:rPr>
              <a:t>个</a:t>
            </a:r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33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8CB4D19-6B0F-C04E-911C-9854CFBA476B}" type="slidenum">
              <a:rPr lang="en-US" altLang="en-US">
                <a:latin typeface="Helvetica" charset="0"/>
              </a:rPr>
              <a:pPr/>
              <a:t>22</a:t>
            </a:fld>
            <a:endParaRPr lang="en-US" altLang="en-US">
              <a:latin typeface="Helvetic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556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Small page size?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57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1" lang="zh-CN" altLang="en-US" dirty="0"/>
          </a:p>
        </p:txBody>
      </p:sp>
      <p:sp>
        <p:nvSpPr>
          <p:cNvPr id="532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021BC63-CCA9-C140-B2AE-16E4E8DD1521}" type="slidenum">
              <a:rPr lang="en-US" altLang="zh-CN">
                <a:latin typeface="Times New Roman" charset="0"/>
              </a:rPr>
              <a:pPr/>
              <a:t>24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5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6A8037A-1F8C-8740-AE73-6630716088D3}" type="slidenum">
              <a:rPr lang="en-US" altLang="en-US">
                <a:latin typeface="Helvetica" charset="0"/>
              </a:rPr>
              <a:pPr/>
              <a:t>25</a:t>
            </a:fld>
            <a:endParaRPr lang="en-US" altLang="en-US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952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1256DC8-2310-0747-8A95-481DF07BA946}" type="slidenum">
              <a:rPr lang="en-US" altLang="en-US">
                <a:latin typeface="Helvetica" charset="0"/>
              </a:rPr>
              <a:pPr/>
              <a:t>26</a:t>
            </a:fld>
            <a:endParaRPr lang="en-US" altLang="en-US">
              <a:latin typeface="Helvetica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每一次地址访问都要访问两次内存，</a:t>
            </a:r>
            <a:endParaRPr lang="en-US" altLang="zh-CN" dirty="0">
              <a:ea typeface="MS PGothic" charset="-128"/>
            </a:endParaRPr>
          </a:p>
          <a:p>
            <a:r>
              <a:rPr lang="zh-CN" altLang="en-US" dirty="0">
                <a:ea typeface="MS PGothic" charset="-128"/>
              </a:rPr>
              <a:t>一次是通过</a:t>
            </a:r>
            <a:r>
              <a:rPr lang="en-US" altLang="zh-CN" dirty="0">
                <a:ea typeface="MS PGothic" charset="-128"/>
              </a:rPr>
              <a:t>PTBR</a:t>
            </a:r>
            <a:r>
              <a:rPr lang="zh-CN" altLang="en-US" dirty="0">
                <a:ea typeface="MS PGothic" charset="-128"/>
              </a:rPr>
              <a:t>（</a:t>
            </a:r>
            <a:r>
              <a:rPr lang="en-US" altLang="zh-CN" dirty="0">
                <a:ea typeface="MS PGothic" charset="-128"/>
              </a:rPr>
              <a:t>page-table base register</a:t>
            </a:r>
            <a:r>
              <a:rPr lang="zh-CN" altLang="en-US" dirty="0">
                <a:ea typeface="MS PGothic" charset="-128"/>
              </a:rPr>
              <a:t>，指向</a:t>
            </a:r>
            <a:r>
              <a:rPr lang="en-US" altLang="zh-CN" dirty="0">
                <a:ea typeface="MS PGothic" charset="-128"/>
              </a:rPr>
              <a:t>page table</a:t>
            </a:r>
            <a:r>
              <a:rPr lang="zh-CN" altLang="en-US" dirty="0">
                <a:ea typeface="MS PGothic" charset="-128"/>
              </a:rPr>
              <a:t>的寄存器）访问</a:t>
            </a:r>
            <a:r>
              <a:rPr lang="en-US" altLang="zh-CN" dirty="0">
                <a:ea typeface="MS PGothic" charset="-128"/>
              </a:rPr>
              <a:t>page table</a:t>
            </a:r>
            <a:r>
              <a:rPr lang="zh-CN" altLang="en-US" dirty="0">
                <a:ea typeface="MS PGothic" charset="-128"/>
              </a:rPr>
              <a:t>以获取</a:t>
            </a:r>
            <a:r>
              <a:rPr lang="en-US" altLang="zh-CN" dirty="0">
                <a:ea typeface="MS PGothic" charset="-128"/>
              </a:rPr>
              <a:t>frame num</a:t>
            </a:r>
            <a:r>
              <a:rPr lang="zh-CN" altLang="en-US" dirty="0">
                <a:ea typeface="MS PGothic" charset="-128"/>
              </a:rPr>
              <a:t>，</a:t>
            </a:r>
            <a:endParaRPr lang="en-US" altLang="zh-CN" dirty="0">
              <a:ea typeface="MS PGothic" charset="-128"/>
            </a:endParaRPr>
          </a:p>
          <a:p>
            <a:r>
              <a:rPr lang="zh-CN" altLang="en-US" dirty="0">
                <a:ea typeface="MS PGothic" charset="-128"/>
              </a:rPr>
              <a:t>一次是知道了</a:t>
            </a:r>
            <a:r>
              <a:rPr lang="en-US" altLang="zh-CN" dirty="0">
                <a:ea typeface="MS PGothic" charset="-128"/>
              </a:rPr>
              <a:t>frame num</a:t>
            </a:r>
            <a:r>
              <a:rPr lang="zh-CN" altLang="en-US" dirty="0">
                <a:ea typeface="MS PGothic" charset="-128"/>
              </a:rPr>
              <a:t>并计算出</a:t>
            </a:r>
            <a:r>
              <a:rPr lang="en-US" altLang="zh-CN" dirty="0">
                <a:ea typeface="MS PGothic" charset="-128"/>
              </a:rPr>
              <a:t>PA</a:t>
            </a:r>
            <a:r>
              <a:rPr lang="zh-CN" altLang="en-US" dirty="0">
                <a:ea typeface="MS PGothic" charset="-128"/>
              </a:rPr>
              <a:t>后真正访问那个物理地址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80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438" tIns="46219" rIns="92438" bIns="46219" anchor="t"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70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8B73486-1AD0-E043-BE95-194F6DF92800}" type="slidenum">
              <a:rPr lang="en-US" altLang="en-US">
                <a:latin typeface="Helvetica" charset="0"/>
              </a:rPr>
              <a:pPr/>
              <a:t>2</a:t>
            </a:fld>
            <a:endParaRPr lang="en-US" altLang="en-US">
              <a:latin typeface="Helvetica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60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7CB2275-4752-4144-B4B5-A5D327CDF3AE}" type="slidenum">
              <a:rPr lang="en-US" altLang="en-US">
                <a:latin typeface="Helvetica" charset="0"/>
              </a:rPr>
              <a:pPr/>
              <a:t>28</a:t>
            </a:fld>
            <a:endParaRPr lang="en-US" altLang="en-US">
              <a:latin typeface="Helvetic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060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A8098CA-1E70-9C40-ACB5-2340B6466205}" type="slidenum">
              <a:rPr lang="en-US" altLang="en-US">
                <a:latin typeface="Helvetica" charset="0"/>
              </a:rPr>
              <a:pPr/>
              <a:t>29</a:t>
            </a:fld>
            <a:endParaRPr lang="en-US" altLang="en-US">
              <a:latin typeface="Helvetica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 err="1">
                <a:ea typeface="MS PGothic" charset="-128"/>
              </a:rPr>
              <a:t>Tlb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per process?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ASID</a:t>
            </a:r>
            <a:r>
              <a:rPr lang="zh-CN" altLang="en-US" dirty="0">
                <a:ea typeface="MS PGothic" charset="-128"/>
              </a:rPr>
              <a:t>（</a:t>
            </a:r>
            <a:r>
              <a:rPr lang="en-US" altLang="zh-CN" dirty="0">
                <a:ea typeface="MS PGothic" charset="-128"/>
              </a:rPr>
              <a:t>address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space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id</a:t>
            </a:r>
            <a:r>
              <a:rPr lang="zh-CN" altLang="en-US" dirty="0">
                <a:ea typeface="MS PGothic" charset="-128"/>
              </a:rPr>
              <a:t>）：唯一标识每个进程，提供地址空间的保护。确保当前进程的</a:t>
            </a:r>
            <a:r>
              <a:rPr lang="en-US" altLang="zh-CN" dirty="0">
                <a:ea typeface="MS PGothic" charset="-128"/>
              </a:rPr>
              <a:t>ASID</a:t>
            </a:r>
            <a:r>
              <a:rPr lang="zh-CN" altLang="en-US" dirty="0">
                <a:ea typeface="MS PGothic" charset="-128"/>
              </a:rPr>
              <a:t>与</a:t>
            </a:r>
            <a:r>
              <a:rPr lang="en-US" altLang="zh-CN" dirty="0">
                <a:ea typeface="MS PGothic" charset="-128"/>
              </a:rPr>
              <a:t>TLB</a:t>
            </a:r>
            <a:r>
              <a:rPr lang="zh-CN" altLang="en-US" dirty="0">
                <a:ea typeface="MS PGothic" charset="-128"/>
              </a:rPr>
              <a:t>中</a:t>
            </a:r>
            <a:r>
              <a:rPr lang="en-US" altLang="zh-CN" dirty="0">
                <a:ea typeface="MS PGothic" charset="-128"/>
              </a:rPr>
              <a:t>page</a:t>
            </a:r>
            <a:r>
              <a:rPr lang="zh-CN" altLang="en-US" dirty="0">
                <a:ea typeface="MS PGothic" charset="-128"/>
              </a:rPr>
              <a:t>的</a:t>
            </a:r>
            <a:r>
              <a:rPr lang="en-US" altLang="zh-CN" dirty="0">
                <a:ea typeface="MS PGothic" charset="-128"/>
              </a:rPr>
              <a:t>ASID</a:t>
            </a:r>
            <a:r>
              <a:rPr lang="zh-CN" altLang="en-US" dirty="0">
                <a:ea typeface="MS PGothic" charset="-128"/>
              </a:rPr>
              <a:t>匹配，若不匹配则作为</a:t>
            </a:r>
            <a:r>
              <a:rPr lang="en-US" altLang="zh-CN" dirty="0">
                <a:ea typeface="MS PGothic" charset="-128"/>
              </a:rPr>
              <a:t>TLB miss</a:t>
            </a:r>
            <a:endParaRPr lang="zh-CN" altLang="en-US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PCID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69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3171BEF-4B4B-F947-8061-DCB1D0D15FC9}" type="slidenum">
              <a:rPr lang="en-US" altLang="en-US">
                <a:latin typeface="Helvetica" charset="0"/>
              </a:rPr>
              <a:pPr/>
              <a:t>30</a:t>
            </a:fld>
            <a:endParaRPr lang="en-US" altLang="en-US">
              <a:latin typeface="Helvetica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938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50A2981-3C05-6D42-AC10-CC40055A6D5F}" type="slidenum">
              <a:rPr lang="en-US" altLang="en-US">
                <a:latin typeface="Helvetica" charset="0"/>
              </a:rPr>
              <a:pPr/>
              <a:t>31</a:t>
            </a:fld>
            <a:endParaRPr lang="en-US" altLang="en-US">
              <a:latin typeface="Helvetica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MMU</a:t>
            </a:r>
            <a:r>
              <a:rPr lang="zh-CN" altLang="en-US" dirty="0">
                <a:ea typeface="MS PGothic" charset="-128"/>
              </a:rPr>
              <a:t>先从</a:t>
            </a:r>
            <a:r>
              <a:rPr lang="en-US" altLang="zh-CN" dirty="0">
                <a:ea typeface="MS PGothic" charset="-128"/>
              </a:rPr>
              <a:t>TLB</a:t>
            </a:r>
            <a:r>
              <a:rPr lang="zh-CN" altLang="en-US" dirty="0">
                <a:ea typeface="MS PGothic" charset="-128"/>
              </a:rPr>
              <a:t>中查找</a:t>
            </a:r>
            <a:r>
              <a:rPr lang="en-US" altLang="zh-CN" dirty="0">
                <a:ea typeface="MS PGothic" charset="-128"/>
              </a:rPr>
              <a:t>VPN</a:t>
            </a:r>
            <a:r>
              <a:rPr lang="zh-CN" altLang="en-US" dirty="0">
                <a:ea typeface="MS PGothic" charset="-128"/>
              </a:rPr>
              <a:t>，这里没有找到，再通过</a:t>
            </a:r>
            <a:r>
              <a:rPr lang="en-US" altLang="zh-CN" dirty="0">
                <a:ea typeface="MS PGothic" charset="-128"/>
              </a:rPr>
              <a:t>PGBR</a:t>
            </a:r>
            <a:r>
              <a:rPr lang="zh-CN" altLang="en-US" dirty="0">
                <a:ea typeface="MS PGothic" charset="-128"/>
              </a:rPr>
              <a:t>从内存中的</a:t>
            </a:r>
            <a:r>
              <a:rPr lang="en-US" altLang="zh-CN" dirty="0" err="1">
                <a:ea typeface="MS PGothic" charset="-128"/>
              </a:rPr>
              <a:t>pagetable</a:t>
            </a:r>
            <a:r>
              <a:rPr lang="zh-CN" altLang="en-US" dirty="0">
                <a:ea typeface="MS PGothic" charset="-128"/>
              </a:rPr>
              <a:t>中寻找</a:t>
            </a:r>
            <a:r>
              <a:rPr lang="en-US" altLang="zh-CN" dirty="0">
                <a:ea typeface="MS PGothic" charset="-128"/>
              </a:rPr>
              <a:t>VPN</a:t>
            </a:r>
            <a:r>
              <a:rPr lang="zh-CN" altLang="en-US" dirty="0">
                <a:ea typeface="MS PGothic" charset="-128"/>
              </a:rPr>
              <a:t>，如果再没找到就是</a:t>
            </a:r>
            <a:r>
              <a:rPr lang="en-US" altLang="zh-CN" dirty="0">
                <a:ea typeface="MS PGothic" charset="-128"/>
              </a:rPr>
              <a:t>page fault</a:t>
            </a:r>
            <a:r>
              <a:rPr lang="zh-CN" altLang="en-US" dirty="0">
                <a:ea typeface="MS PGothic" charset="-128"/>
              </a:rPr>
              <a:t>，找到了返回给</a:t>
            </a:r>
            <a:r>
              <a:rPr lang="en-US" altLang="zh-CN" dirty="0">
                <a:ea typeface="MS PGothic" charset="-128"/>
              </a:rPr>
              <a:t>PFN</a:t>
            </a:r>
            <a:r>
              <a:rPr lang="zh-CN" altLang="en-US" dirty="0">
                <a:ea typeface="MS PGothic" charset="-128"/>
              </a:rPr>
              <a:t>计算</a:t>
            </a:r>
            <a:r>
              <a:rPr lang="en-US" altLang="zh-CN" dirty="0">
                <a:ea typeface="MS PGothic" charset="-128"/>
              </a:rPr>
              <a:t>PA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619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May</a:t>
            </a:r>
            <a:r>
              <a:rPr kumimoji="1" lang="en-US" altLang="zh-CN" baseline="0" dirty="0"/>
              <a:t> be operating system?!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903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0B20B7F-26EF-F141-883D-E2D73DB834C9}" type="slidenum">
              <a:rPr lang="en-US" altLang="en-US">
                <a:latin typeface="Helvetica" charset="0"/>
              </a:rPr>
              <a:pPr/>
              <a:t>33</a:t>
            </a:fld>
            <a:endParaRPr lang="en-US" altLang="en-US">
              <a:latin typeface="Helvetica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Logical address </a:t>
            </a:r>
            <a:r>
              <a:rPr lang="zh-CN" altLang="en-US" dirty="0">
                <a:ea typeface="MS PGothic" charset="-128"/>
              </a:rPr>
              <a:t>由 </a:t>
            </a:r>
            <a:r>
              <a:rPr lang="en-US" altLang="zh-CN" dirty="0">
                <a:ea typeface="MS PGothic" charset="-128"/>
              </a:rPr>
              <a:t>page number </a:t>
            </a:r>
            <a:r>
              <a:rPr lang="zh-CN" altLang="en-US" dirty="0">
                <a:ea typeface="MS PGothic" charset="-128"/>
              </a:rPr>
              <a:t>和 </a:t>
            </a:r>
            <a:r>
              <a:rPr lang="en-US" altLang="zh-CN" dirty="0">
                <a:ea typeface="MS PGothic" charset="-128"/>
              </a:rPr>
              <a:t>offset </a:t>
            </a:r>
            <a:r>
              <a:rPr lang="zh-CN" altLang="en-US" dirty="0">
                <a:ea typeface="MS PGothic" charset="-128"/>
              </a:rPr>
              <a:t>组成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605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D0AB540-A196-184F-AB27-1CE0A4FAE8C6}" type="slidenum">
              <a:rPr lang="en-US" altLang="en-US">
                <a:latin typeface="Helvetica" charset="0"/>
              </a:rPr>
              <a:pPr/>
              <a:t>34</a:t>
            </a:fld>
            <a:endParaRPr lang="en-US" altLang="en-US">
              <a:latin typeface="Helvetica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044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DCF16DB-075A-DC46-BAE7-0FE064152E03}" type="slidenum">
              <a:rPr lang="en-US" altLang="en-US">
                <a:latin typeface="Helvetica" charset="0"/>
              </a:rPr>
              <a:pPr/>
              <a:t>35</a:t>
            </a:fld>
            <a:endParaRPr lang="en-US" altLang="en-US">
              <a:latin typeface="Helvetica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MS PGothic" charset="-128"/>
              </a:rPr>
              <a:t>EAT = (t + </a:t>
            </a:r>
            <a:r>
              <a:rPr lang="en-US" altLang="en-US">
                <a:ea typeface="MS PGothic" charset="-128"/>
                <a:sym typeface="Symbol" charset="2"/>
              </a:rPr>
              <a:t>)  + (2t + )(1 – )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zh-CN" b="1">
                <a:ea typeface="MS PGothic" charset="-128"/>
              </a:rPr>
              <a:t>EMAT = h*(c+m) + (1-h)*(c+2m) </a:t>
            </a:r>
            <a:br>
              <a:rPr lang="en-US" altLang="zh-CN">
                <a:ea typeface="MS PGothic" charset="-128"/>
              </a:rPr>
            </a:br>
            <a:r>
              <a:rPr lang="en-US" altLang="zh-CN">
                <a:ea typeface="MS PGothic" charset="-128"/>
              </a:rPr>
              <a:t>where, h = hit ratio of TLB </a:t>
            </a:r>
            <a:br>
              <a:rPr lang="en-US" altLang="zh-CN">
                <a:ea typeface="MS PGothic" charset="-128"/>
              </a:rPr>
            </a:br>
            <a:r>
              <a:rPr lang="en-US" altLang="zh-CN">
                <a:ea typeface="MS PGothic" charset="-128"/>
              </a:rPr>
              <a:t>m = Memory access time </a:t>
            </a:r>
            <a:br>
              <a:rPr lang="en-US" altLang="zh-CN">
                <a:ea typeface="MS PGothic" charset="-128"/>
              </a:rPr>
            </a:br>
            <a:r>
              <a:rPr lang="en-US" altLang="zh-CN">
                <a:ea typeface="MS PGothic" charset="-128"/>
              </a:rPr>
              <a:t>c = TLB access time </a:t>
            </a:r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83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s-ES_tradnl" altLang="zh-CN" dirty="0">
                <a:ea typeface="MS PGothic" charset="-128"/>
              </a:rPr>
              <a:t>sudo </a:t>
            </a:r>
            <a:r>
              <a:rPr kumimoji="1" lang="es-ES_tradnl" altLang="zh-CN" dirty="0" err="1">
                <a:ea typeface="MS PGothic" charset="-128"/>
              </a:rPr>
              <a:t>sh</a:t>
            </a:r>
            <a:r>
              <a:rPr kumimoji="1" lang="es-ES_tradnl" altLang="zh-CN" dirty="0">
                <a:ea typeface="MS PGothic" charset="-128"/>
              </a:rPr>
              <a:t> -c ‘echo -1 &gt; /</a:t>
            </a:r>
            <a:r>
              <a:rPr kumimoji="1" lang="es-ES_tradnl" altLang="zh-CN" dirty="0" err="1">
                <a:ea typeface="MS PGothic" charset="-128"/>
              </a:rPr>
              <a:t>proc</a:t>
            </a:r>
            <a:r>
              <a:rPr kumimoji="1" lang="es-ES_tradnl" altLang="zh-CN" dirty="0">
                <a:ea typeface="MS PGothic" charset="-128"/>
              </a:rPr>
              <a:t>/</a:t>
            </a:r>
            <a:r>
              <a:rPr kumimoji="1" lang="es-ES_tradnl" altLang="zh-CN" dirty="0" err="1">
                <a:ea typeface="MS PGothic" charset="-128"/>
              </a:rPr>
              <a:t>sys</a:t>
            </a:r>
            <a:r>
              <a:rPr kumimoji="1" lang="es-ES_tradnl" altLang="zh-CN" dirty="0">
                <a:ea typeface="MS PGothic" charset="-128"/>
              </a:rPr>
              <a:t>/</a:t>
            </a:r>
            <a:r>
              <a:rPr kumimoji="1" lang="es-ES_tradnl" altLang="zh-CN" dirty="0" err="1">
                <a:ea typeface="MS PGothic" charset="-128"/>
              </a:rPr>
              <a:t>kernel</a:t>
            </a:r>
            <a:r>
              <a:rPr kumimoji="1" lang="es-ES_tradnl" altLang="zh-CN" dirty="0">
                <a:ea typeface="MS PGothic" charset="-128"/>
              </a:rPr>
              <a:t>/</a:t>
            </a:r>
            <a:r>
              <a:rPr kumimoji="1" lang="es-ES_tradnl" altLang="zh-CN" dirty="0" err="1">
                <a:ea typeface="MS PGothic" charset="-128"/>
              </a:rPr>
              <a:t>perf_event_paranoid</a:t>
            </a:r>
            <a:r>
              <a:rPr kumimoji="1" lang="es-ES_tradnl" altLang="zh-CN" dirty="0">
                <a:ea typeface="MS PGothic" charset="-128"/>
              </a:rPr>
              <a:t>’</a:t>
            </a:r>
            <a:endParaRPr kumimoji="1" lang="zh-CN" altLang="en-US" dirty="0">
              <a:ea typeface="MS PGothic" charset="-128"/>
            </a:endParaRPr>
          </a:p>
          <a:p>
            <a:endParaRPr kumimoji="1" lang="zh-CN" altLang="en-US" dirty="0">
              <a:ea typeface="MS PGothic" charset="-128"/>
            </a:endParaRPr>
          </a:p>
          <a:p>
            <a:r>
              <a:rPr kumimoji="1" lang="en-US" altLang="zh-CN" dirty="0" err="1">
                <a:ea typeface="MS PGothic" charset="-128"/>
              </a:rPr>
              <a:t>sudo</a:t>
            </a:r>
            <a:r>
              <a:rPr kumimoji="1" lang="en-US" altLang="zh-CN" dirty="0">
                <a:ea typeface="MS PGothic" charset="-128"/>
              </a:rPr>
              <a:t> </a:t>
            </a:r>
            <a:r>
              <a:rPr kumimoji="1" lang="en-US" altLang="zh-CN" dirty="0" err="1">
                <a:ea typeface="MS PGothic" charset="-128"/>
              </a:rPr>
              <a:t>perf</a:t>
            </a:r>
            <a:r>
              <a:rPr kumimoji="1" lang="en-US" altLang="zh-CN" dirty="0">
                <a:ea typeface="MS PGothic" charset="-128"/>
              </a:rPr>
              <a:t> stat -e </a:t>
            </a:r>
            <a:r>
              <a:rPr kumimoji="1" lang="en-US" altLang="zh-CN" dirty="0" err="1">
                <a:ea typeface="MS PGothic" charset="-128"/>
              </a:rPr>
              <a:t>dTLB</a:t>
            </a:r>
            <a:r>
              <a:rPr kumimoji="1" lang="en-US" altLang="zh-CN" dirty="0">
                <a:ea typeface="MS PGothic" charset="-128"/>
              </a:rPr>
              <a:t>-</a:t>
            </a:r>
            <a:r>
              <a:rPr kumimoji="1" lang="en-US" altLang="zh-CN" dirty="0" err="1">
                <a:ea typeface="MS PGothic" charset="-128"/>
              </a:rPr>
              <a:t>loads,dTLB</a:t>
            </a:r>
            <a:r>
              <a:rPr kumimoji="1" lang="en-US" altLang="zh-CN" dirty="0">
                <a:ea typeface="MS PGothic" charset="-128"/>
              </a:rPr>
              <a:t>-load-</a:t>
            </a:r>
            <a:r>
              <a:rPr kumimoji="1" lang="en-US" altLang="zh-CN" dirty="0" err="1">
                <a:ea typeface="MS PGothic" charset="-128"/>
              </a:rPr>
              <a:t>misses,iTLB</a:t>
            </a:r>
            <a:r>
              <a:rPr kumimoji="1" lang="en-US" altLang="zh-CN" dirty="0">
                <a:ea typeface="MS PGothic" charset="-128"/>
              </a:rPr>
              <a:t>-</a:t>
            </a:r>
            <a:r>
              <a:rPr kumimoji="1" lang="en-US" altLang="zh-CN" dirty="0" err="1">
                <a:ea typeface="MS PGothic" charset="-128"/>
              </a:rPr>
              <a:t>loads,iTLB</a:t>
            </a:r>
            <a:r>
              <a:rPr kumimoji="1" lang="en-US" altLang="zh-CN" dirty="0">
                <a:ea typeface="MS PGothic" charset="-128"/>
              </a:rPr>
              <a:t>-load-misses -p </a:t>
            </a:r>
            <a:r>
              <a:rPr kumimoji="1" lang="en-US" altLang="zh-CN" dirty="0" err="1">
                <a:ea typeface="MS PGothic" charset="-128"/>
              </a:rPr>
              <a:t>pid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778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8244526-2337-D64C-85D8-2548936EC11F}" type="slidenum">
              <a:rPr lang="en-US" altLang="zh-CN">
                <a:latin typeface="Times New Roman" charset="0"/>
              </a:rPr>
              <a:pPr/>
              <a:t>36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9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99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page</a:t>
            </a:r>
            <a:r>
              <a:rPr lang="zh-CN" altLang="en-US" dirty="0"/>
              <a:t>的大小为</a:t>
            </a:r>
            <a:r>
              <a:rPr lang="en-US" altLang="zh-CN" dirty="0"/>
              <a:t>4KB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017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E513DA1-8A8B-E048-8468-961FE30468E0}" type="slidenum">
              <a:rPr lang="en-US" altLang="en-US">
                <a:latin typeface="Helvetica" charset="0"/>
              </a:rPr>
              <a:pPr/>
              <a:t>43</a:t>
            </a:fld>
            <a:endParaRPr lang="en-US" altLang="en-US">
              <a:latin typeface="Helvetica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487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796C29F-21E2-254A-8CCA-4709A3BF8A0F}" type="slidenum">
              <a:rPr lang="en-US" altLang="en-US">
                <a:latin typeface="Helvetica" charset="0"/>
              </a:rPr>
              <a:pPr/>
              <a:t>44</a:t>
            </a:fld>
            <a:endParaRPr lang="en-US" altLang="en-US">
              <a:latin typeface="Helvetica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页表的每个</a:t>
            </a:r>
            <a:r>
              <a:rPr lang="en-US" altLang="zh-CN" dirty="0">
                <a:ea typeface="MS PGothic" charset="-128"/>
              </a:rPr>
              <a:t>entry</a:t>
            </a:r>
            <a:r>
              <a:rPr lang="zh-CN" altLang="en-US" dirty="0">
                <a:ea typeface="MS PGothic" charset="-128"/>
              </a:rPr>
              <a:t>是</a:t>
            </a:r>
            <a:r>
              <a:rPr lang="en-US" altLang="zh-CN" dirty="0">
                <a:ea typeface="MS PGothic" charset="-128"/>
              </a:rPr>
              <a:t>4B</a:t>
            </a:r>
            <a:r>
              <a:rPr lang="zh-CN" altLang="en-US" dirty="0">
                <a:ea typeface="MS PGothic" charset="-128"/>
              </a:rPr>
              <a:t>，我们将</a:t>
            </a:r>
            <a:r>
              <a:rPr lang="en-US" altLang="zh-CN" dirty="0">
                <a:ea typeface="MS PGothic" charset="-128"/>
              </a:rPr>
              <a:t>1K</a:t>
            </a:r>
            <a:r>
              <a:rPr lang="zh-CN" altLang="en-US" dirty="0">
                <a:ea typeface="MS PGothic" charset="-128"/>
              </a:rPr>
              <a:t>个（</a:t>
            </a:r>
            <a:r>
              <a:rPr lang="en-US" altLang="zh-CN" dirty="0">
                <a:ea typeface="MS PGothic" charset="-128"/>
              </a:rPr>
              <a:t>2^10</a:t>
            </a:r>
            <a:r>
              <a:rPr lang="zh-CN" altLang="en-US" dirty="0">
                <a:ea typeface="MS PGothic" charset="-128"/>
              </a:rPr>
              <a:t>）</a:t>
            </a:r>
            <a:r>
              <a:rPr lang="en-US" altLang="zh-CN" dirty="0">
                <a:ea typeface="MS PGothic" charset="-128"/>
              </a:rPr>
              <a:t>entries</a:t>
            </a:r>
            <a:r>
              <a:rPr lang="zh-CN" altLang="en-US" dirty="0">
                <a:ea typeface="MS PGothic" charset="-128"/>
              </a:rPr>
              <a:t>作为一个二级</a:t>
            </a:r>
            <a:r>
              <a:rPr lang="en-US" altLang="zh-CN" dirty="0">
                <a:ea typeface="MS PGothic" charset="-128"/>
              </a:rPr>
              <a:t>page</a:t>
            </a:r>
            <a:r>
              <a:rPr lang="zh-CN" altLang="en-US" dirty="0">
                <a:ea typeface="MS PGothic" charset="-128"/>
              </a:rPr>
              <a:t>，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449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这样，没有任何</a:t>
            </a:r>
            <a:r>
              <a:rPr lang="en-US" altLang="zh-CN" dirty="0"/>
              <a:t>mapping</a:t>
            </a:r>
            <a:r>
              <a:rPr lang="zh-CN" altLang="en-US" dirty="0"/>
              <a:t>（</a:t>
            </a:r>
            <a:r>
              <a:rPr lang="en-US" altLang="zh-CN" dirty="0"/>
              <a:t>empty</a:t>
            </a:r>
            <a:r>
              <a:rPr lang="zh-CN" altLang="en-US" dirty="0"/>
              <a:t>）的</a:t>
            </a:r>
            <a:r>
              <a:rPr lang="en-US" altLang="zh-CN" dirty="0"/>
              <a:t>outer page</a:t>
            </a:r>
            <a:r>
              <a:rPr lang="zh-CN" altLang="en-US" dirty="0"/>
              <a:t>就可以不开辟它对应的那</a:t>
            </a:r>
            <a:r>
              <a:rPr lang="en-US" altLang="zh-CN" dirty="0"/>
              <a:t>1K</a:t>
            </a:r>
            <a:r>
              <a:rPr lang="zh-CN" altLang="en-US" dirty="0"/>
              <a:t>个 </a:t>
            </a:r>
            <a:r>
              <a:rPr lang="en-US" altLang="zh-CN" dirty="0"/>
              <a:t>entries 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374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48B4869-EBBD-5D4F-BEB7-2070A0964FBF}" type="slidenum">
              <a:rPr lang="en-US" altLang="en-US">
                <a:latin typeface="Helvetica" charset="0"/>
              </a:rPr>
              <a:pPr/>
              <a:t>46</a:t>
            </a:fld>
            <a:endParaRPr lang="en-US" altLang="en-US">
              <a:latin typeface="Helvetica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357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3DA12F1-B040-5743-AC2D-AC464CBF4CFB}" type="slidenum">
              <a:rPr lang="en-US" altLang="en-US">
                <a:latin typeface="Helvetica" charset="0"/>
              </a:rPr>
              <a:pPr/>
              <a:t>47</a:t>
            </a:fld>
            <a:endParaRPr lang="en-US" altLang="en-US">
              <a:latin typeface="Helvetica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22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二级</a:t>
            </a:r>
            <a:r>
              <a:rPr lang="en-US" altLang="zh-CN" dirty="0"/>
              <a:t>page table</a:t>
            </a:r>
            <a:r>
              <a:rPr lang="zh-CN" altLang="en-US" dirty="0"/>
              <a:t>的</a:t>
            </a:r>
            <a:r>
              <a:rPr lang="en-US" altLang="zh-CN" dirty="0"/>
              <a:t>memory access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要用</a:t>
            </a:r>
            <a:r>
              <a:rPr lang="en-US" altLang="zh-CN" dirty="0"/>
              <a:t>3</a:t>
            </a:r>
            <a:r>
              <a:rPr lang="zh-CN" altLang="en-US" dirty="0"/>
              <a:t>次内存访问才能访问到一个</a:t>
            </a:r>
            <a:r>
              <a:rPr lang="en-US" altLang="zh-CN" dirty="0"/>
              <a:t>physical address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第一次是根据</a:t>
            </a:r>
            <a:r>
              <a:rPr lang="en-US" altLang="zh-CN" dirty="0"/>
              <a:t>PGBR</a:t>
            </a:r>
            <a:r>
              <a:rPr lang="zh-CN" altLang="en-US" dirty="0"/>
              <a:t>访问二级页表，偏移量是</a:t>
            </a:r>
            <a:r>
              <a:rPr lang="en-US" altLang="zh-CN" dirty="0"/>
              <a:t>outer page num</a:t>
            </a:r>
            <a:r>
              <a:rPr lang="zh-CN" altLang="en-US" dirty="0"/>
              <a:t>，第二次是根据二级</a:t>
            </a:r>
            <a:r>
              <a:rPr lang="en-US" altLang="zh-CN" dirty="0"/>
              <a:t>page</a:t>
            </a:r>
            <a:r>
              <a:rPr lang="zh-CN" altLang="en-US" dirty="0"/>
              <a:t>上偏移量为</a:t>
            </a:r>
            <a:r>
              <a:rPr lang="en-US" altLang="zh-CN" dirty="0"/>
              <a:t>inner page num</a:t>
            </a:r>
            <a:r>
              <a:rPr lang="zh-CN" altLang="en-US" dirty="0"/>
              <a:t>定位到一级页表，第三次是根据一级页表和</a:t>
            </a:r>
            <a:r>
              <a:rPr lang="en-US" altLang="zh-CN" dirty="0"/>
              <a:t>page offset</a:t>
            </a:r>
            <a:r>
              <a:rPr lang="zh-CN" altLang="en-US" dirty="0"/>
              <a:t>找到对应的</a:t>
            </a:r>
            <a:r>
              <a:rPr lang="en-US" altLang="zh-CN" dirty="0"/>
              <a:t>frame</a:t>
            </a:r>
            <a:r>
              <a:rPr lang="zh-CN" altLang="en-US" dirty="0"/>
              <a:t>地址。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923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7D95BE8-5A46-0E43-8100-469E1C70A7D8}" type="slidenum">
              <a:rPr lang="en-US" altLang="en-US">
                <a:latin typeface="Helvetica" charset="0"/>
              </a:rPr>
              <a:pPr/>
              <a:t>50</a:t>
            </a:fld>
            <a:endParaRPr lang="en-US" altLang="en-US">
              <a:latin typeface="Helvetica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02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32CBDE0-29B9-7F4B-8F92-CE433F5A96C1}" type="slidenum">
              <a:rPr lang="en-US" altLang="en-US">
                <a:latin typeface="Helvetica" charset="0"/>
              </a:rPr>
              <a:pPr/>
              <a:t>53</a:t>
            </a:fld>
            <a:endParaRPr lang="en-US" altLang="en-US">
              <a:latin typeface="Helvetica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572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9DA6985-E800-B14F-86EE-E5C8FE01F080}" type="slidenum">
              <a:rPr lang="en-US" altLang="en-US">
                <a:latin typeface="Helvetica" charset="0"/>
              </a:rPr>
              <a:pPr/>
              <a:t>54</a:t>
            </a:fld>
            <a:endParaRPr lang="en-US" altLang="en-US">
              <a:latin typeface="Helvetica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50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B4236F4-BEAC-E942-AC61-29C54A362FE3}" type="slidenum">
              <a:rPr lang="en-US" altLang="en-US">
                <a:latin typeface="Helvetica" charset="0"/>
              </a:rPr>
              <a:pPr/>
              <a:t>55</a:t>
            </a:fld>
            <a:endParaRPr lang="en-US" altLang="en-US">
              <a:latin typeface="Helvetica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Reentrant code</a:t>
            </a:r>
            <a:r>
              <a:rPr lang="zh-CN" altLang="en-US" dirty="0">
                <a:ea typeface="MS PGothic" charset="-128"/>
              </a:rPr>
              <a:t>是不能自我修改的代码，它在执行期间不会改变。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85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A3FD16A-7158-6941-9B1B-9444FC7EEE65}" type="slidenum">
              <a:rPr lang="en-US" altLang="en-US">
                <a:latin typeface="Helvetica" charset="0"/>
              </a:rPr>
              <a:pPr/>
              <a:t>5</a:t>
            </a:fld>
            <a:endParaRPr lang="en-US" altLang="en-US">
              <a:latin typeface="Helvetica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MS PGothic" charset="-128"/>
              </a:rPr>
              <a:t>getconf PAGESIZE</a:t>
            </a:r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47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399EDF7-4697-0C41-8572-D9F868079889}" type="slidenum">
              <a:rPr lang="en-US" altLang="en-US">
                <a:latin typeface="Helvetica" charset="0"/>
              </a:rPr>
              <a:pPr/>
              <a:t>56</a:t>
            </a:fld>
            <a:endParaRPr lang="en-US" altLang="en-US">
              <a:latin typeface="Helvetic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每个进程</a:t>
            </a:r>
            <a:r>
              <a:rPr lang="en-US" altLang="zh-CN" dirty="0">
                <a:ea typeface="MS PGothic" charset="-128"/>
              </a:rPr>
              <a:t>reentrant code</a:t>
            </a:r>
            <a:r>
              <a:rPr lang="zh-CN" altLang="en-US" dirty="0">
                <a:ea typeface="MS PGothic" charset="-128"/>
              </a:rPr>
              <a:t>的</a:t>
            </a:r>
            <a:r>
              <a:rPr lang="en-US" altLang="zh-CN" dirty="0">
                <a:ea typeface="MS PGothic" charset="-128"/>
              </a:rPr>
              <a:t>page</a:t>
            </a:r>
            <a:r>
              <a:rPr lang="zh-CN" altLang="en-US" dirty="0">
                <a:ea typeface="MS PGothic" charset="-128"/>
              </a:rPr>
              <a:t>映射到相同的</a:t>
            </a:r>
            <a:r>
              <a:rPr lang="en-US" altLang="zh-CN" dirty="0">
                <a:ea typeface="MS PGothic" charset="-128"/>
              </a:rPr>
              <a:t>frame</a:t>
            </a:r>
            <a:r>
              <a:rPr lang="zh-CN" altLang="en-US" dirty="0">
                <a:ea typeface="MS PGothic" charset="-128"/>
              </a:rPr>
              <a:t>，但是</a:t>
            </a:r>
            <a:r>
              <a:rPr lang="en-US" altLang="zh-CN" dirty="0">
                <a:ea typeface="MS PGothic" charset="-128"/>
              </a:rPr>
              <a:t>data </a:t>
            </a:r>
            <a:r>
              <a:rPr lang="zh-CN" altLang="en-US" dirty="0">
                <a:ea typeface="MS PGothic" charset="-128"/>
              </a:rPr>
              <a:t>区要映射到不同部分，因为里面有一些初始化或者未初始化的全局变量、</a:t>
            </a:r>
            <a:r>
              <a:rPr lang="en-US" altLang="zh-CN" dirty="0">
                <a:ea typeface="MS PGothic" charset="-128"/>
              </a:rPr>
              <a:t>static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1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3AF724A-00FE-144D-B127-B7CF91BBC28E}" type="slidenum">
              <a:rPr lang="en-US" altLang="en-US">
                <a:latin typeface="Helvetica" charset="0"/>
              </a:rPr>
              <a:pPr/>
              <a:t>9</a:t>
            </a:fld>
            <a:endParaRPr lang="en-US" altLang="en-US">
              <a:latin typeface="Helvetic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471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C95CA7E-A07A-C944-A6D4-F8CE438E7DA1}" type="slidenum">
              <a:rPr lang="en-US" altLang="en-US">
                <a:latin typeface="Helvetica" charset="0"/>
              </a:rPr>
              <a:pPr/>
              <a:t>10</a:t>
            </a:fld>
            <a:endParaRPr lang="en-US" altLang="en-US">
              <a:latin typeface="Helvetic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52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8720D4E-0F72-BC4F-9FAE-FD93CE1B35E9}" type="slidenum">
              <a:rPr lang="en-US" altLang="en-US">
                <a:latin typeface="Helvetica" charset="0"/>
              </a:rPr>
              <a:pPr/>
              <a:t>11</a:t>
            </a:fld>
            <a:endParaRPr lang="en-US" altLang="en-US">
              <a:latin typeface="Helvetic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ea typeface="MS PGothic" charset="-128"/>
              </a:rPr>
              <a:t>Blue: used</a:t>
            </a:r>
          </a:p>
          <a:p>
            <a:r>
              <a:rPr lang="en-US" altLang="en-US" b="1" dirty="0">
                <a:ea typeface="MS PGothic" charset="-128"/>
              </a:rPr>
              <a:t>Grey: free</a:t>
            </a:r>
          </a:p>
          <a:p>
            <a:r>
              <a:rPr lang="en-US" altLang="zh-CN" b="1" dirty="0">
                <a:ea typeface="MS PGothic" charset="-128"/>
              </a:rPr>
              <a:t>Allocation</a:t>
            </a:r>
            <a:r>
              <a:rPr lang="zh-CN" altLang="en-US" b="1" dirty="0">
                <a:ea typeface="MS PGothic" charset="-128"/>
              </a:rPr>
              <a:t>是在</a:t>
            </a:r>
            <a:r>
              <a:rPr lang="en-US" altLang="zh-CN" b="1" dirty="0">
                <a:ea typeface="MS PGothic" charset="-128"/>
              </a:rPr>
              <a:t>load</a:t>
            </a:r>
            <a:r>
              <a:rPr lang="zh-CN" altLang="en-US" b="1" dirty="0">
                <a:ea typeface="MS PGothic" charset="-128"/>
              </a:rPr>
              <a:t>期间进行的，这期间生成了</a:t>
            </a:r>
            <a:r>
              <a:rPr lang="en-US" altLang="zh-CN" b="1" dirty="0">
                <a:ea typeface="MS PGothic" charset="-128"/>
              </a:rPr>
              <a:t>page table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61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2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Segment num + offset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E3054-9E33-4D4E-B63C-1C6B386282A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64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28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28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3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5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0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95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49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2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9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A47665FC-52EE-FB49-8F81-CAE3718D072B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8:  Main Memory (2)</a:t>
            </a:r>
          </a:p>
        </p:txBody>
      </p:sp>
      <p:sp>
        <p:nvSpPr>
          <p:cNvPr id="5122" name="文本框 2"/>
          <p:cNvSpPr txBox="1">
            <a:spLocks noChangeArrowheads="1"/>
          </p:cNvSpPr>
          <p:nvPr/>
        </p:nvSpPr>
        <p:spPr bwMode="auto">
          <a:xfrm>
            <a:off x="1614488" y="4451350"/>
            <a:ext cx="5845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Verdana" charset="0"/>
              </a:rPr>
              <a:t>Apr, </a:t>
            </a:r>
            <a:r>
              <a:rPr lang="en-US" altLang="zh-CN" sz="2800" dirty="0">
                <a:latin typeface="Verdana" charset="0"/>
              </a:rPr>
              <a:t>2024</a:t>
            </a:r>
            <a:endParaRPr lang="zh-CN" altLang="en-US" sz="28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2588" y="104775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Table</a:t>
            </a:r>
          </a:p>
        </p:txBody>
      </p:sp>
      <p:pic>
        <p:nvPicPr>
          <p:cNvPr id="31746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892175"/>
            <a:ext cx="6386513" cy="596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844925" y="1436688"/>
            <a:ext cx="2163763" cy="2930525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4" name="直线箭头连接符 3"/>
          <p:cNvCxnSpPr>
            <a:cxnSpLocks noChangeShapeType="1"/>
          </p:cNvCxnSpPr>
          <p:nvPr/>
        </p:nvCxnSpPr>
        <p:spPr bwMode="auto">
          <a:xfrm flipH="1">
            <a:off x="2986088" y="2947988"/>
            <a:ext cx="1511300" cy="2351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052638" y="5316538"/>
            <a:ext cx="2220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70C0"/>
                </a:solidFill>
                <a:latin typeface="Verdana" charset="0"/>
              </a:rPr>
              <a:t>page number</a:t>
            </a:r>
            <a:endParaRPr lang="zh-CN" altLang="en-US" b="1">
              <a:solidFill>
                <a:srgbClr val="0070C0"/>
              </a:solidFill>
              <a:latin typeface="Verdana" charset="0"/>
            </a:endParaRPr>
          </a:p>
        </p:txBody>
      </p:sp>
      <p:cxnSp>
        <p:nvCxnSpPr>
          <p:cNvPr id="9" name="直线箭头连接符 8"/>
          <p:cNvCxnSpPr>
            <a:cxnSpLocks noChangeShapeType="1"/>
          </p:cNvCxnSpPr>
          <p:nvPr/>
        </p:nvCxnSpPr>
        <p:spPr bwMode="auto">
          <a:xfrm>
            <a:off x="4983163" y="2947988"/>
            <a:ext cx="74612" cy="2368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343400" y="5299075"/>
            <a:ext cx="2220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70C0"/>
                </a:solidFill>
                <a:latin typeface="Verdana" charset="0"/>
              </a:rPr>
              <a:t>frame number</a:t>
            </a:r>
            <a:endParaRPr lang="zh-CN" altLang="en-US" b="1">
              <a:solidFill>
                <a:srgbClr val="0070C0"/>
              </a:solidFill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 Paging Example</a:t>
            </a:r>
          </a:p>
        </p:txBody>
      </p:sp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825625" y="629920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Before allocation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5410200" y="6289675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After allocation</a:t>
            </a: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46188"/>
            <a:ext cx="70294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8025" y="1090613"/>
            <a:ext cx="1784350" cy="15049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813300" y="1090613"/>
            <a:ext cx="1838325" cy="7239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72000" y="4495800"/>
            <a:ext cx="2330450" cy="14382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344488" y="2778125"/>
            <a:ext cx="8229600" cy="576263"/>
          </a:xfrm>
        </p:spPr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Page table is per process!!!</a:t>
            </a:r>
            <a:endParaRPr kumimoji="1" lang="zh-CN" altLang="en-US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087E6E-D281-9B30-F314-9CB601EEAAC5}"/>
              </a:ext>
            </a:extLst>
          </p:cNvPr>
          <p:cNvSpPr txBox="1"/>
          <p:nvPr/>
        </p:nvSpPr>
        <p:spPr>
          <a:xfrm>
            <a:off x="2054623" y="4296427"/>
            <a:ext cx="4809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而且要维护一个完整的</a:t>
            </a:r>
            <a:r>
              <a:rPr lang="en-US" altLang="zh-CN" sz="2400" dirty="0"/>
              <a:t>mapping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不只是使用到的</a:t>
            </a:r>
            <a:r>
              <a:rPr lang="en-US" altLang="zh-CN" sz="2400" dirty="0"/>
              <a:t>page-frame</a:t>
            </a:r>
            <a:r>
              <a:rPr lang="zh-CN" altLang="en-US" sz="2400" dirty="0"/>
              <a:t>对应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344488" y="2778125"/>
            <a:ext cx="8229600" cy="576263"/>
          </a:xfrm>
        </p:spPr>
        <p:txBody>
          <a:bodyPr/>
          <a:lstStyle/>
          <a:p>
            <a:r>
              <a:rPr kumimoji="1" lang="en-US" altLang="zh-CN">
                <a:solidFill>
                  <a:srgbClr val="0070C0"/>
                </a:solidFill>
                <a:ea typeface="MS PGothic" charset="-128"/>
              </a:rPr>
              <a:t>How to do translation</a:t>
            </a:r>
            <a:endParaRPr kumimoji="1" lang="zh-CN" altLang="en-US">
              <a:solidFill>
                <a:srgbClr val="0070C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 Segmentation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77" y="879725"/>
            <a:ext cx="6675897" cy="5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456531" y="5657671"/>
            <a:ext cx="37998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Verdana" charset="0"/>
              </a:rPr>
              <a:t>&lt;001, 000000011011&gt;</a:t>
            </a:r>
            <a:r>
              <a:rPr lang="en-US" altLang="zh-CN" b="1" baseline="-25000" dirty="0">
                <a:solidFill>
                  <a:srgbClr val="FF0000"/>
                </a:solidFill>
                <a:latin typeface="Verdana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Verdana" charset="0"/>
              </a:rPr>
              <a:t>&lt;2, 1FF&gt;</a:t>
            </a:r>
            <a:r>
              <a:rPr lang="en-US" altLang="zh-CN" b="1" baseline="-25000" dirty="0">
                <a:solidFill>
                  <a:srgbClr val="0070C0"/>
                </a:solidFill>
                <a:latin typeface="Verdana" charset="0"/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zh-CN" b="1" dirty="0">
                <a:solidFill>
                  <a:srgbClr val="0070C0"/>
                </a:solidFill>
                <a:latin typeface="Verdana" charset="0"/>
              </a:rPr>
              <a:t>&lt;3, 00F&gt;</a:t>
            </a:r>
            <a:r>
              <a:rPr lang="en-US" altLang="zh-CN" b="1" baseline="-25000" dirty="0">
                <a:solidFill>
                  <a:srgbClr val="0070C0"/>
                </a:solidFill>
                <a:latin typeface="Verdana" charset="0"/>
              </a:rPr>
              <a:t>h</a:t>
            </a:r>
            <a:endParaRPr lang="zh-CN" altLang="en-US" b="1" baseline="-25000" dirty="0">
              <a:solidFill>
                <a:srgbClr val="0070C0"/>
              </a:solidFill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81600" y="2967789"/>
            <a:ext cx="1267326" cy="1780674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1831" y="5690664"/>
            <a:ext cx="4034589" cy="915987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Virtual Address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5349875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sz="2400" dirty="0"/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b="1" dirty="0">
                <a:solidFill>
                  <a:srgbClr val="3366FF"/>
                </a:solidFill>
              </a:rPr>
              <a:t>Page number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3366FF"/>
                </a:solidFill>
              </a:rPr>
              <a:t>p</a:t>
            </a:r>
            <a:r>
              <a:rPr lang="en-US" altLang="en-US" sz="2400" dirty="0"/>
              <a:t>)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used as an index into a </a:t>
            </a:r>
            <a:r>
              <a:rPr lang="en-US" altLang="en-US" sz="2400" b="1" dirty="0">
                <a:solidFill>
                  <a:srgbClr val="00B0F0"/>
                </a:solidFill>
              </a:rPr>
              <a:t>page table </a:t>
            </a:r>
            <a:r>
              <a:rPr lang="en-US" altLang="en-US" sz="2400" dirty="0"/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b="1" dirty="0">
                <a:solidFill>
                  <a:srgbClr val="3366FF"/>
                </a:solidFill>
              </a:rPr>
              <a:t>Page offset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solidFill>
                  <a:srgbClr val="3366FF"/>
                </a:solidFill>
              </a:rPr>
              <a:t>d</a:t>
            </a:r>
            <a:r>
              <a:rPr lang="en-US" altLang="en-US" sz="2400" dirty="0"/>
              <a:t>)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sz="2400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/>
              <a:t>For given logical address space </a:t>
            </a:r>
            <a:r>
              <a:rPr lang="en-US" altLang="en-US" sz="2000" b="1" dirty="0">
                <a:solidFill>
                  <a:srgbClr val="FF0000"/>
                </a:solidFill>
              </a:rPr>
              <a:t>2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m</a:t>
            </a:r>
            <a:r>
              <a:rPr lang="en-US" altLang="en-US" sz="2000" i="1" baseline="30000" dirty="0"/>
              <a:t> </a:t>
            </a:r>
            <a:r>
              <a:rPr lang="en-US" altLang="en-US" sz="2000" dirty="0"/>
              <a:t>and page size</a:t>
            </a:r>
            <a:r>
              <a:rPr lang="en-US" altLang="en-US" sz="2000" baseline="30000" dirty="0"/>
              <a:t> </a:t>
            </a:r>
            <a:r>
              <a:rPr lang="en-US" altLang="en-US" sz="2000" b="1" i="1" dirty="0">
                <a:solidFill>
                  <a:srgbClr val="FF0000"/>
                </a:solidFill>
              </a:rPr>
              <a:t>2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747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5046662"/>
            <a:ext cx="37274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Physical Address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r>
              <a:rPr lang="en-US" altLang="en-US" sz="3200">
                <a:ea typeface="MS PGothic" charset="-128"/>
              </a:rPr>
              <a:t>Physical address is divided into:</a:t>
            </a:r>
          </a:p>
          <a:p>
            <a:pPr lvl="1"/>
            <a:r>
              <a:rPr lang="en-US" altLang="en-US" sz="2400" b="1">
                <a:solidFill>
                  <a:srgbClr val="3366FF"/>
                </a:solidFill>
                <a:ea typeface="MS PGothic" charset="-128"/>
              </a:rPr>
              <a:t>frame number </a:t>
            </a:r>
            <a:r>
              <a:rPr lang="en-US" altLang="en-US" sz="2400">
                <a:ea typeface="MS PGothic" charset="-128"/>
              </a:rPr>
              <a:t>(</a:t>
            </a:r>
            <a:r>
              <a:rPr lang="en-US" altLang="en-US" sz="2400" b="1" i="1">
                <a:solidFill>
                  <a:srgbClr val="3366FF"/>
                </a:solidFill>
                <a:ea typeface="MS PGothic" charset="-128"/>
              </a:rPr>
              <a:t>f</a:t>
            </a:r>
            <a:r>
              <a:rPr lang="en-US" altLang="en-US" sz="2400">
                <a:ea typeface="MS PGothic" charset="-128"/>
              </a:rPr>
              <a:t>)</a:t>
            </a:r>
            <a:r>
              <a:rPr lang="en-US" altLang="en-US" sz="2400">
                <a:solidFill>
                  <a:srgbClr val="3366FF"/>
                </a:solidFill>
                <a:ea typeface="MS PGothic" charset="-128"/>
              </a:rPr>
              <a:t> </a:t>
            </a:r>
            <a:endParaRPr lang="en-US" altLang="en-US" sz="2400" b="1">
              <a:solidFill>
                <a:srgbClr val="3366FF"/>
              </a:solidFill>
              <a:ea typeface="MS PGothic" charset="-128"/>
            </a:endParaRPr>
          </a:p>
          <a:p>
            <a:pPr lvl="1"/>
            <a:r>
              <a:rPr lang="en-US" altLang="en-US" sz="2400" b="1">
                <a:solidFill>
                  <a:srgbClr val="3366FF"/>
                </a:solidFill>
                <a:ea typeface="MS PGothic" charset="-128"/>
              </a:rPr>
              <a:t>frame offset </a:t>
            </a:r>
            <a:r>
              <a:rPr lang="en-US" altLang="en-US" sz="2400">
                <a:ea typeface="MS PGothic" charset="-128"/>
              </a:rPr>
              <a:t>(</a:t>
            </a:r>
            <a:r>
              <a:rPr lang="en-US" altLang="en-US" sz="2400" b="1" i="1">
                <a:solidFill>
                  <a:srgbClr val="3366FF"/>
                </a:solidFill>
                <a:ea typeface="MS PGothic" charset="-128"/>
              </a:rPr>
              <a:t>d</a:t>
            </a:r>
            <a:r>
              <a:rPr lang="en-US" altLang="en-US" sz="2400">
                <a:ea typeface="MS PGothic" charset="-128"/>
              </a:rPr>
              <a:t>)</a:t>
            </a:r>
            <a:endParaRPr lang="en-US" altLang="en-US" sz="2400" baseline="30000">
              <a:ea typeface="MS PGothic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43038" y="419576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Frame number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Frame offset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49A7E8E0-33C1-4B0D-9545-53386715C55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199640" y="2352040"/>
            <a:ext cx="1960880" cy="155448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B4EB997-55FB-4480-BF5E-EFD1E78A306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56000" y="2768600"/>
            <a:ext cx="1498601" cy="11836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20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Translation in Paging</a:t>
            </a:r>
          </a:p>
        </p:txBody>
      </p:sp>
      <p:pic>
        <p:nvPicPr>
          <p:cNvPr id="4198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949325"/>
            <a:ext cx="9353550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87313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 Example</a:t>
            </a:r>
          </a:p>
        </p:txBody>
      </p:sp>
      <p:sp>
        <p:nvSpPr>
          <p:cNvPr id="44034" name="Text Box 5"/>
          <p:cNvSpPr txBox="1">
            <a:spLocks noChangeArrowheads="1"/>
          </p:cNvSpPr>
          <p:nvPr/>
        </p:nvSpPr>
        <p:spPr bwMode="auto">
          <a:xfrm>
            <a:off x="6484938" y="2619375"/>
            <a:ext cx="2659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b="1"/>
              <a:t>32-byte</a:t>
            </a:r>
            <a:r>
              <a:rPr kumimoji="0" lang="zh-CN" altLang="en-US" sz="2000" b="1"/>
              <a:t> </a:t>
            </a:r>
            <a:r>
              <a:rPr kumimoji="0" lang="en-US" altLang="zh-CN" sz="2000" b="1"/>
              <a:t>physical</a:t>
            </a:r>
            <a:r>
              <a:rPr kumimoji="0" lang="zh-CN" altLang="en-US" sz="2000" b="1"/>
              <a:t> </a:t>
            </a:r>
            <a:r>
              <a:rPr kumimoji="0" lang="en-US" altLang="en-US" sz="2000" b="1"/>
              <a:t>memory and 4-byte pages: 8 frames</a:t>
            </a: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1600"/>
            <a:ext cx="5673725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文本框 1"/>
          <p:cNvSpPr txBox="1">
            <a:spLocks noChangeArrowheads="1"/>
          </p:cNvSpPr>
          <p:nvPr/>
        </p:nvSpPr>
        <p:spPr bwMode="auto">
          <a:xfrm>
            <a:off x="6484938" y="1397000"/>
            <a:ext cx="214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Verdana" charset="0"/>
              </a:rPr>
              <a:t>Example:</a:t>
            </a:r>
            <a:endParaRPr lang="zh-CN" altLang="en-US" sz="2800" b="1">
              <a:solidFill>
                <a:srgbClr val="FF0000"/>
              </a:solidFill>
              <a:latin typeface="Verdana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81150" y="73025"/>
          <a:ext cx="419100" cy="328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1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41" marR="914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41" marR="914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41" marR="914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41" marR="914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95975" y="125413"/>
          <a:ext cx="263525" cy="640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3" marR="914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061" name="Text Box 5"/>
          <p:cNvSpPr txBox="1">
            <a:spLocks noChangeArrowheads="1"/>
          </p:cNvSpPr>
          <p:nvPr/>
        </p:nvSpPr>
        <p:spPr bwMode="auto">
          <a:xfrm>
            <a:off x="2163763" y="73025"/>
            <a:ext cx="2657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b="1"/>
              <a:t>16-byte</a:t>
            </a:r>
            <a:r>
              <a:rPr kumimoji="0" lang="zh-CN" altLang="en-US" sz="2000" b="1"/>
              <a:t> </a:t>
            </a:r>
            <a:r>
              <a:rPr kumimoji="0" lang="en-US" altLang="zh-CN" sz="2000" b="1"/>
              <a:t>virtual </a:t>
            </a:r>
            <a:r>
              <a:rPr kumimoji="0" lang="en-US" altLang="en-US" sz="2000" b="1"/>
              <a:t>memory and 4-byte pages: 4 pages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0700" y="3536047"/>
            <a:ext cx="27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Virtual address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84938" y="4507832"/>
            <a:ext cx="27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Physical address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86169"/>
              </p:ext>
            </p:extLst>
          </p:nvPr>
        </p:nvGraphicFramePr>
        <p:xfrm>
          <a:off x="2079373" y="4012138"/>
          <a:ext cx="12432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1660"/>
              </p:ext>
            </p:extLst>
          </p:nvPr>
        </p:nvGraphicFramePr>
        <p:xfrm>
          <a:off x="6588124" y="4877164"/>
          <a:ext cx="1554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3A6C759-D5B9-4DAC-8749-A8CA4DF067C4}"/>
              </a:ext>
            </a:extLst>
          </p:cNvPr>
          <p:cNvSpPr/>
          <p:nvPr/>
        </p:nvSpPr>
        <p:spPr bwMode="auto">
          <a:xfrm>
            <a:off x="355310" y="616567"/>
            <a:ext cx="225715" cy="472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3834" y="4692498"/>
            <a:ext cx="4945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Verdana" charset="0"/>
              </a:rPr>
              <a:t>Read the data stored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Verdana" charset="0"/>
              </a:rPr>
              <a:t>at V.A. </a:t>
            </a:r>
            <a:r>
              <a:rPr lang="en-US" altLang="zh-CN" sz="2400" b="1" dirty="0">
                <a:solidFill>
                  <a:srgbClr val="FF0000"/>
                </a:solidFill>
                <a:latin typeface="Verdana" charset="0"/>
              </a:rPr>
              <a:t>13:  1101</a:t>
            </a:r>
            <a:r>
              <a:rPr lang="en-US" altLang="zh-CN" sz="2400" b="1" baseline="-25000" dirty="0">
                <a:solidFill>
                  <a:srgbClr val="FF0000"/>
                </a:solidFill>
                <a:latin typeface="Verdana" charset="0"/>
              </a:rPr>
              <a:t>b</a:t>
            </a:r>
            <a:endParaRPr lang="zh-CN" altLang="en-US" sz="2400" b="1" baseline="-25000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3834" y="5699127"/>
            <a:ext cx="4945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Verdana" charset="0"/>
              </a:rPr>
              <a:t>Read the data stored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Verdana" charset="0"/>
              </a:rPr>
              <a:t>at V.A. </a:t>
            </a:r>
            <a:r>
              <a:rPr lang="en-US" altLang="zh-CN" sz="2400" b="1" dirty="0">
                <a:solidFill>
                  <a:srgbClr val="FF0000"/>
                </a:solidFill>
                <a:latin typeface="Verdana" charset="0"/>
              </a:rPr>
              <a:t>6:  0110</a:t>
            </a:r>
            <a:r>
              <a:rPr lang="en-US" altLang="zh-CN" sz="2400" b="1" baseline="-25000" dirty="0">
                <a:solidFill>
                  <a:srgbClr val="FF0000"/>
                </a:solidFill>
                <a:latin typeface="Verdana" charset="0"/>
              </a:rPr>
              <a:t>b</a:t>
            </a:r>
            <a:endParaRPr lang="zh-CN" altLang="en-US" sz="2400" b="1" baseline="-25000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645336-EB34-F1EC-E1CB-0E9F28D92203}"/>
              </a:ext>
            </a:extLst>
          </p:cNvPr>
          <p:cNvSpPr/>
          <p:nvPr/>
        </p:nvSpPr>
        <p:spPr bwMode="auto">
          <a:xfrm>
            <a:off x="6484938" y="125413"/>
            <a:ext cx="2232025" cy="12715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Summary: Virtual address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MS PGothic" charset="-128"/>
              </a:rPr>
              <a:t>Contiguous</a:t>
            </a:r>
          </a:p>
          <a:p>
            <a:pPr lvl="1"/>
            <a:r>
              <a:rPr lang="en-US" altLang="zh-CN" sz="2400">
                <a:solidFill>
                  <a:srgbClr val="0070C0"/>
                </a:solidFill>
                <a:ea typeface="MS PGothic" charset="-128"/>
              </a:rPr>
              <a:t>Logical address</a:t>
            </a:r>
          </a:p>
          <a:p>
            <a:r>
              <a:rPr lang="en-US" altLang="zh-CN" sz="2800">
                <a:ea typeface="MS PGothic" charset="-128"/>
              </a:rPr>
              <a:t>Segmentation</a:t>
            </a:r>
          </a:p>
          <a:p>
            <a:pPr lvl="1"/>
            <a:r>
              <a:rPr lang="en-US" altLang="zh-CN" sz="2400">
                <a:solidFill>
                  <a:srgbClr val="0070C0"/>
                </a:solidFill>
                <a:ea typeface="MS PGothic" charset="-128"/>
              </a:rPr>
              <a:t>&lt;segment number, segment offset&gt;</a:t>
            </a:r>
          </a:p>
          <a:p>
            <a:r>
              <a:rPr lang="en-US" altLang="zh-CN" sz="2800">
                <a:ea typeface="MS PGothic" charset="-128"/>
              </a:rPr>
              <a:t>Paging</a:t>
            </a:r>
          </a:p>
          <a:p>
            <a:pPr lvl="1"/>
            <a:r>
              <a:rPr lang="en-US" altLang="zh-CN" sz="2400">
                <a:solidFill>
                  <a:srgbClr val="0070C0"/>
                </a:solidFill>
                <a:ea typeface="MS PGothic" charset="-128"/>
              </a:rPr>
              <a:t>&lt;page number, page offset&gt;</a:t>
            </a:r>
          </a:p>
          <a:p>
            <a:endParaRPr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8:  Memory Management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74750"/>
            <a:ext cx="7874000" cy="4483100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Paging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Basics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Implementation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Virtual address translation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Improvement of paging</a:t>
            </a:r>
          </a:p>
          <a:p>
            <a:pPr lvl="2"/>
            <a:r>
              <a:rPr lang="en-US" altLang="en-US" sz="2000" dirty="0">
                <a:ea typeface="MS PGothic" charset="-128"/>
              </a:rPr>
              <a:t>TLB</a:t>
            </a:r>
          </a:p>
          <a:p>
            <a:pPr lvl="2"/>
            <a:r>
              <a:rPr lang="en-US" altLang="en-US" sz="2000" dirty="0">
                <a:ea typeface="MS PGothic" charset="-128"/>
              </a:rPr>
              <a:t>two-level paging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Summary: VA to PA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993775"/>
            <a:ext cx="8229600" cy="575151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Contiguous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base + limit</a:t>
            </a:r>
          </a:p>
          <a:p>
            <a:pPr>
              <a:defRPr/>
            </a:pPr>
            <a:r>
              <a:rPr lang="en-US" altLang="zh-CN" sz="2800" dirty="0"/>
              <a:t>Segmentation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Segment table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srgbClr val="0070C0"/>
                </a:solidFill>
              </a:rPr>
              <a:t>Va</a:t>
            </a:r>
            <a:r>
              <a:rPr lang="en-US" altLang="zh-CN" sz="2400" dirty="0">
                <a:solidFill>
                  <a:srgbClr val="0070C0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&lt;#</a:t>
            </a:r>
            <a:r>
              <a:rPr lang="en-US" altLang="zh-CN" sz="2400" dirty="0" err="1">
                <a:solidFill>
                  <a:srgbClr val="FF0000"/>
                </a:solidFill>
              </a:rPr>
              <a:t>seg</a:t>
            </a:r>
            <a:r>
              <a:rPr lang="en-US" altLang="zh-CN" sz="2400" dirty="0">
                <a:solidFill>
                  <a:srgbClr val="FF0000"/>
                </a:solidFill>
              </a:rPr>
              <a:t>, offset&gt;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marL="457200" lvl="1" indent="0">
              <a:buFont typeface="Monotype Sorts" charset="2"/>
              <a:buNone/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800" dirty="0"/>
              <a:t>Paging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Page table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srgbClr val="0070C0"/>
                </a:solidFill>
              </a:rPr>
              <a:t>Va</a:t>
            </a:r>
            <a:r>
              <a:rPr lang="en-US" altLang="zh-CN" sz="2400" dirty="0">
                <a:solidFill>
                  <a:srgbClr val="0070C0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&lt;#page, offset&gt;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11650" y="3168650"/>
          <a:ext cx="3094038" cy="109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seg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limit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56100" y="5345113"/>
          <a:ext cx="2062164" cy="109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page#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frame#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926263" y="4637088"/>
            <a:ext cx="2109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Verdana" charset="0"/>
              </a:rPr>
              <a:t>In memory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Verdana" charset="0"/>
              </a:rPr>
              <a:t>Per process</a:t>
            </a:r>
            <a:endParaRPr lang="zh-CN" altLang="en-US" b="1" dirty="0">
              <a:solidFill>
                <a:srgbClr val="C00000"/>
              </a:solidFill>
              <a:highlight>
                <a:srgbClr val="FFFF00"/>
              </a:highlight>
              <a:latin typeface="Verdana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D2726-C25A-4FB7-BF4F-96BB68B53943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 bwMode="auto">
          <a:xfrm>
            <a:off x="7405688" y="3717146"/>
            <a:ext cx="575469" cy="919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45EB74-5E79-4169-A6D4-05285B68A684}"/>
              </a:ext>
            </a:extLst>
          </p:cNvPr>
          <p:cNvCxnSpPr>
            <a:cxnSpLocks/>
            <a:stCxn id="5" idx="3"/>
            <a:endCxn id="2" idx="2"/>
          </p:cNvCxnSpPr>
          <p:nvPr/>
        </p:nvCxnSpPr>
        <p:spPr bwMode="auto">
          <a:xfrm flipV="1">
            <a:off x="6418264" y="5283200"/>
            <a:ext cx="1562893" cy="610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FC5716A-D79F-56FA-F98E-ED2BA4DA0AC4}"/>
              </a:ext>
            </a:extLst>
          </p:cNvPr>
          <p:cNvSpPr/>
          <p:nvPr/>
        </p:nvSpPr>
        <p:spPr bwMode="auto">
          <a:xfrm>
            <a:off x="319414" y="43841"/>
            <a:ext cx="1114816" cy="10772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501650" y="3006725"/>
            <a:ext cx="8229600" cy="576263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Improvement of Paging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Paging: Pros and Cons</a:t>
            </a:r>
          </a:p>
        </p:txBody>
      </p:sp>
      <p:sp>
        <p:nvSpPr>
          <p:cNvPr id="4915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3763" y="1128713"/>
            <a:ext cx="7793037" cy="5003800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Advantage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Avoids external fragmentation</a:t>
            </a:r>
          </a:p>
          <a:p>
            <a:pPr lvl="1"/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Problems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Internal fragmentation</a:t>
            </a:r>
            <a:endParaRPr lang="en-US" altLang="en-US" sz="2400" b="1" dirty="0">
              <a:solidFill>
                <a:srgbClr val="0070C0"/>
              </a:solidFill>
              <a:ea typeface="MS PGothic" charset="-128"/>
            </a:endParaRPr>
          </a:p>
          <a:p>
            <a:pPr lvl="1"/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Double memory access</a:t>
            </a:r>
            <a:r>
              <a:rPr lang="zh-CN" altLang="en-US" sz="2400" b="1" dirty="0">
                <a:solidFill>
                  <a:srgbClr val="FF0000"/>
                </a:solidFill>
                <a:ea typeface="MS PGothic" charset="-128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TLB</a:t>
            </a:r>
            <a:r>
              <a:rPr lang="zh-CN" altLang="en-US" sz="2400" b="1" dirty="0">
                <a:solidFill>
                  <a:srgbClr val="FF0000"/>
                </a:solidFill>
                <a:ea typeface="MS PGothic" charset="-128"/>
              </a:rPr>
              <a:t>）</a:t>
            </a:r>
            <a:endParaRPr lang="en-US" altLang="en-US" sz="2400" b="1" dirty="0">
              <a:solidFill>
                <a:srgbClr val="FF0000"/>
              </a:solidFill>
              <a:ea typeface="MS PGothic" charset="-128"/>
            </a:endParaRPr>
          </a:p>
          <a:p>
            <a:pPr lvl="1"/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Page table size</a:t>
            </a:r>
            <a:r>
              <a:rPr lang="zh-CN" altLang="en-US" sz="2400" dirty="0">
                <a:solidFill>
                  <a:srgbClr val="0070C0"/>
                </a:solidFill>
                <a:ea typeface="MS PGothic" charset="-128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huge table</a:t>
            </a:r>
            <a:r>
              <a:rPr lang="zh-CN" altLang="en-US" sz="2400" dirty="0">
                <a:solidFill>
                  <a:srgbClr val="0070C0"/>
                </a:solidFill>
                <a:ea typeface="MS PGothic" charset="-128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ea typeface="MS PGothic" charset="-128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a typeface="MS PGothic" charset="-128"/>
              </a:rPr>
              <a:t>Hierarchical page table</a:t>
            </a:r>
            <a:r>
              <a:rPr lang="zh-CN" altLang="en-US" sz="2400" b="1" dirty="0">
                <a:solidFill>
                  <a:srgbClr val="FF0000"/>
                </a:solidFill>
                <a:ea typeface="MS PGothic" charset="-128"/>
              </a:rPr>
              <a:t>）</a:t>
            </a:r>
            <a:endParaRPr lang="en-US" altLang="en-US" sz="2400" b="1" dirty="0">
              <a:solidFill>
                <a:srgbClr val="FF000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Internal fragmentation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367588" cy="1995487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C00000"/>
                </a:solidFill>
                <a:ea typeface="MS PGothic" charset="-128"/>
              </a:rPr>
              <a:t>Internal Fragmentation</a:t>
            </a:r>
            <a:r>
              <a:rPr lang="en-US" altLang="en-US" sz="2400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– allocated memory may be slightly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larger</a:t>
            </a:r>
            <a:r>
              <a:rPr lang="en-US" altLang="en-US" sz="2400" dirty="0">
                <a:ea typeface="MS PGothic" charset="-128"/>
              </a:rPr>
              <a:t> than requested memory; this size difference is memory internal to a partition, but not being used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19941"/>
              </p:ext>
            </p:extLst>
          </p:nvPr>
        </p:nvGraphicFramePr>
        <p:xfrm>
          <a:off x="6460005" y="3374191"/>
          <a:ext cx="2282825" cy="28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08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0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7" marR="9143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9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7" marR="9143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7" marR="9143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7" marR="9143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16" name="文本框 4"/>
          <p:cNvSpPr txBox="1">
            <a:spLocks noChangeArrowheads="1"/>
          </p:cNvSpPr>
          <p:nvPr/>
        </p:nvSpPr>
        <p:spPr bwMode="auto">
          <a:xfrm>
            <a:off x="7214385" y="2911476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Verdana" charset="0"/>
              </a:rPr>
              <a:t>VA</a:t>
            </a:r>
            <a:endParaRPr lang="zh-CN" altLang="en-US" dirty="0">
              <a:latin typeface="Verdana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40CFC2-F77C-42E8-9C16-3689A80E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68" y="2911476"/>
            <a:ext cx="2666832" cy="34927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BDDB1F-5E2F-490E-9882-09836733513F}"/>
              </a:ext>
            </a:extLst>
          </p:cNvPr>
          <p:cNvSpPr/>
          <p:nvPr/>
        </p:nvSpPr>
        <p:spPr bwMode="auto">
          <a:xfrm>
            <a:off x="1584960" y="4631651"/>
            <a:ext cx="1620520" cy="9928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DD33DD-7182-4281-BF46-914F0545A80D}"/>
              </a:ext>
            </a:extLst>
          </p:cNvPr>
          <p:cNvSpPr txBox="1"/>
          <p:nvPr/>
        </p:nvSpPr>
        <p:spPr>
          <a:xfrm>
            <a:off x="1622267" y="6326187"/>
            <a:ext cx="192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contiguous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568DA1B-1E9E-436B-B1DC-016AED3C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49" y="3150236"/>
            <a:ext cx="1670928" cy="263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FFD7A8-3F21-417E-8EB3-EBCF3CCD5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5480" y="3228975"/>
            <a:ext cx="1046312" cy="140267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897E01-C547-41FB-BD29-9CCF90B62E1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47438" y="5624512"/>
            <a:ext cx="1104354" cy="9509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A71CE3-8FFC-4095-8670-EE42E28F3887}"/>
              </a:ext>
            </a:extLst>
          </p:cNvPr>
          <p:cNvCxnSpPr>
            <a:cxnSpLocks/>
          </p:cNvCxnSpPr>
          <p:nvPr/>
        </p:nvCxnSpPr>
        <p:spPr bwMode="auto">
          <a:xfrm>
            <a:off x="5471736" y="3228975"/>
            <a:ext cx="988269" cy="14521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B5251B6-CD3A-4291-A31E-C6D46CCAEF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10207" y="3930313"/>
            <a:ext cx="930899" cy="229934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53767A3-27AF-48EA-B3CB-78926FFC87A4}"/>
              </a:ext>
            </a:extLst>
          </p:cNvPr>
          <p:cNvCxnSpPr/>
          <p:nvPr/>
        </p:nvCxnSpPr>
        <p:spPr bwMode="auto">
          <a:xfrm>
            <a:off x="4251792" y="3930313"/>
            <a:ext cx="12584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576263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Internal fragmentation</a:t>
            </a:r>
            <a:endParaRPr lang="en-US" altLang="en-US">
              <a:ea typeface="MS PGothic" charset="-128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568608" y="1125712"/>
            <a:ext cx="8337550" cy="4821237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Calculating internal fragmentation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Page size = 2,048 bytes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Process size = 72,766 bytes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35 pages + 1,086 bytes</a:t>
            </a:r>
          </a:p>
          <a:p>
            <a:pPr lvl="1"/>
            <a:r>
              <a:rPr lang="en-US" altLang="en-US" sz="2400" b="1" dirty="0">
                <a:ea typeface="MS PGothic" charset="-128"/>
              </a:rPr>
              <a:t>Internal fragmentation </a:t>
            </a:r>
            <a:r>
              <a:rPr lang="en-US" altLang="en-US" sz="2400" dirty="0">
                <a:ea typeface="MS PGothic" charset="-128"/>
              </a:rPr>
              <a:t>of 2,048 - 1,086 = 962 bytes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Worst case fragmentation = 1 frame – 1 byte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On average fragmentation = 1 / 2 frame size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So small frame sizes desirable?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charset="-128"/>
              </a:rPr>
              <a:t>Double Memory Access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928688"/>
            <a:ext cx="8528050" cy="514985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Hardware device that at run time maps virtual to physical address</a:t>
            </a:r>
          </a:p>
        </p:txBody>
      </p:sp>
      <p:sp>
        <p:nvSpPr>
          <p:cNvPr id="59395" name="矩形 1"/>
          <p:cNvSpPr>
            <a:spLocks noChangeArrowheads="1"/>
          </p:cNvSpPr>
          <p:nvPr/>
        </p:nvSpPr>
        <p:spPr bwMode="auto">
          <a:xfrm>
            <a:off x="1600200" y="2728913"/>
            <a:ext cx="3414713" cy="164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9396" name="矩形 2"/>
          <p:cNvSpPr>
            <a:spLocks noChangeArrowheads="1"/>
          </p:cNvSpPr>
          <p:nvPr/>
        </p:nvSpPr>
        <p:spPr bwMode="auto">
          <a:xfrm>
            <a:off x="1885950" y="3200400"/>
            <a:ext cx="1114425" cy="64293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9397" name="矩形 3"/>
          <p:cNvSpPr>
            <a:spLocks noChangeArrowheads="1"/>
          </p:cNvSpPr>
          <p:nvPr/>
        </p:nvSpPr>
        <p:spPr bwMode="auto">
          <a:xfrm>
            <a:off x="3800475" y="3200400"/>
            <a:ext cx="800100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9398" name="矩形 4"/>
          <p:cNvSpPr>
            <a:spLocks noChangeArrowheads="1"/>
          </p:cNvSpPr>
          <p:nvPr/>
        </p:nvSpPr>
        <p:spPr bwMode="auto">
          <a:xfrm>
            <a:off x="5843588" y="2835275"/>
            <a:ext cx="2874962" cy="1400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59399" name="直线箭头连接符 6"/>
          <p:cNvCxnSpPr>
            <a:cxnSpLocks noChangeShapeType="1"/>
            <a:stCxn id="59396" idx="3"/>
            <a:endCxn id="59397" idx="1"/>
          </p:cNvCxnSpPr>
          <p:nvPr/>
        </p:nvCxnSpPr>
        <p:spPr bwMode="auto">
          <a:xfrm>
            <a:off x="3000375" y="3522663"/>
            <a:ext cx="80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直线箭头连接符 10"/>
          <p:cNvCxnSpPr>
            <a:cxnSpLocks noChangeShapeType="1"/>
            <a:stCxn id="59397" idx="3"/>
            <a:endCxn id="59398" idx="1"/>
          </p:cNvCxnSpPr>
          <p:nvPr/>
        </p:nvCxnSpPr>
        <p:spPr bwMode="auto">
          <a:xfrm>
            <a:off x="4600575" y="3522663"/>
            <a:ext cx="1243013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肘形连接符 12"/>
          <p:cNvCxnSpPr>
            <a:cxnSpLocks noChangeShapeType="1"/>
            <a:stCxn id="59398" idx="2"/>
            <a:endCxn id="59396" idx="2"/>
          </p:cNvCxnSpPr>
          <p:nvPr/>
        </p:nvCxnSpPr>
        <p:spPr bwMode="auto">
          <a:xfrm rot="5400000" flipH="1">
            <a:off x="4666457" y="1620044"/>
            <a:ext cx="392112" cy="4838700"/>
          </a:xfrm>
          <a:prstGeom prst="bentConnector3">
            <a:avLst>
              <a:gd name="adj1" fmla="val -13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2" name="文本框 19"/>
          <p:cNvSpPr txBox="1">
            <a:spLocks noChangeArrowheads="1"/>
          </p:cNvSpPr>
          <p:nvPr/>
        </p:nvSpPr>
        <p:spPr bwMode="auto">
          <a:xfrm>
            <a:off x="2087563" y="3321050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Verdana" charset="0"/>
              </a:rPr>
              <a:t>CPU</a:t>
            </a:r>
            <a:endParaRPr lang="zh-CN" altLang="en-US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9403" name="文本框 22"/>
          <p:cNvSpPr txBox="1">
            <a:spLocks noChangeArrowheads="1"/>
          </p:cNvSpPr>
          <p:nvPr/>
        </p:nvSpPr>
        <p:spPr bwMode="auto">
          <a:xfrm>
            <a:off x="3833813" y="3349625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MMU</a:t>
            </a:r>
            <a:endParaRPr lang="zh-CN" altLang="en-US">
              <a:latin typeface="Verdana" charset="0"/>
            </a:endParaRPr>
          </a:p>
        </p:txBody>
      </p:sp>
      <p:sp>
        <p:nvSpPr>
          <p:cNvPr id="59404" name="文本框 23"/>
          <p:cNvSpPr txBox="1">
            <a:spLocks noChangeArrowheads="1"/>
          </p:cNvSpPr>
          <p:nvPr/>
        </p:nvSpPr>
        <p:spPr bwMode="auto">
          <a:xfrm>
            <a:off x="6721475" y="3336925"/>
            <a:ext cx="111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Memory</a:t>
            </a:r>
            <a:endParaRPr lang="zh-CN" altLang="en-US">
              <a:latin typeface="Verdana" charset="0"/>
            </a:endParaRPr>
          </a:p>
        </p:txBody>
      </p:sp>
      <p:sp>
        <p:nvSpPr>
          <p:cNvPr id="59405" name="文本框 24"/>
          <p:cNvSpPr txBox="1">
            <a:spLocks noChangeArrowheads="1"/>
          </p:cNvSpPr>
          <p:nvPr/>
        </p:nvSpPr>
        <p:spPr bwMode="auto">
          <a:xfrm>
            <a:off x="3032125" y="3171825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VA</a:t>
            </a:r>
            <a:endParaRPr lang="zh-CN" altLang="en-US">
              <a:latin typeface="Verdana" charset="0"/>
            </a:endParaRPr>
          </a:p>
        </p:txBody>
      </p:sp>
      <p:sp>
        <p:nvSpPr>
          <p:cNvPr id="59406" name="文本框 25"/>
          <p:cNvSpPr txBox="1">
            <a:spLocks noChangeArrowheads="1"/>
          </p:cNvSpPr>
          <p:nvPr/>
        </p:nvSpPr>
        <p:spPr bwMode="auto">
          <a:xfrm>
            <a:off x="5162550" y="3213100"/>
            <a:ext cx="111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PA</a:t>
            </a:r>
            <a:endParaRPr lang="zh-CN" altLang="en-US">
              <a:latin typeface="Verdana" charset="0"/>
            </a:endParaRPr>
          </a:p>
        </p:txBody>
      </p:sp>
      <p:sp>
        <p:nvSpPr>
          <p:cNvPr id="59407" name="文本框 26"/>
          <p:cNvSpPr txBox="1">
            <a:spLocks noChangeArrowheads="1"/>
          </p:cNvSpPr>
          <p:nvPr/>
        </p:nvSpPr>
        <p:spPr bwMode="auto">
          <a:xfrm>
            <a:off x="4662488" y="4738688"/>
            <a:ext cx="111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DATA</a:t>
            </a:r>
            <a:endParaRPr lang="zh-CN" alt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5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charset="-128"/>
              </a:rPr>
              <a:t>Double Memory Access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928688"/>
            <a:ext cx="8528050" cy="514985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Hardware device that at run time maps virtual to physical address</a:t>
            </a:r>
          </a:p>
        </p:txBody>
      </p:sp>
      <p:sp>
        <p:nvSpPr>
          <p:cNvPr id="61443" name="矩形 1"/>
          <p:cNvSpPr>
            <a:spLocks noChangeArrowheads="1"/>
          </p:cNvSpPr>
          <p:nvPr/>
        </p:nvSpPr>
        <p:spPr bwMode="auto">
          <a:xfrm>
            <a:off x="1600200" y="2728913"/>
            <a:ext cx="3414713" cy="164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1444" name="矩形 2"/>
          <p:cNvSpPr>
            <a:spLocks noChangeArrowheads="1"/>
          </p:cNvSpPr>
          <p:nvPr/>
        </p:nvSpPr>
        <p:spPr bwMode="auto">
          <a:xfrm>
            <a:off x="1885950" y="3200400"/>
            <a:ext cx="1114425" cy="64293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1445" name="矩形 3"/>
          <p:cNvSpPr>
            <a:spLocks noChangeArrowheads="1"/>
          </p:cNvSpPr>
          <p:nvPr/>
        </p:nvSpPr>
        <p:spPr bwMode="auto">
          <a:xfrm>
            <a:off x="3800475" y="2847975"/>
            <a:ext cx="800100" cy="133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1446" name="矩形 4"/>
          <p:cNvSpPr>
            <a:spLocks noChangeArrowheads="1"/>
          </p:cNvSpPr>
          <p:nvPr/>
        </p:nvSpPr>
        <p:spPr bwMode="auto">
          <a:xfrm>
            <a:off x="5843588" y="1949450"/>
            <a:ext cx="2874962" cy="3159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61447" name="直线箭头连接符 6"/>
          <p:cNvCxnSpPr>
            <a:cxnSpLocks noChangeShapeType="1"/>
            <a:stCxn id="61444" idx="3"/>
            <a:endCxn id="61445" idx="1"/>
          </p:cNvCxnSpPr>
          <p:nvPr/>
        </p:nvCxnSpPr>
        <p:spPr bwMode="auto">
          <a:xfrm flipV="1">
            <a:off x="3000375" y="3514725"/>
            <a:ext cx="8001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8" name="直线箭头连接符 10"/>
          <p:cNvCxnSpPr>
            <a:cxnSpLocks noChangeShapeType="1"/>
          </p:cNvCxnSpPr>
          <p:nvPr/>
        </p:nvCxnSpPr>
        <p:spPr bwMode="auto">
          <a:xfrm flipV="1">
            <a:off x="4600575" y="3022600"/>
            <a:ext cx="12430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肘形连接符 12"/>
          <p:cNvCxnSpPr>
            <a:cxnSpLocks noChangeShapeType="1"/>
            <a:stCxn id="61446" idx="2"/>
            <a:endCxn id="61444" idx="2"/>
          </p:cNvCxnSpPr>
          <p:nvPr/>
        </p:nvCxnSpPr>
        <p:spPr bwMode="auto">
          <a:xfrm rot="5400000" flipH="1">
            <a:off x="4229894" y="2056607"/>
            <a:ext cx="1265237" cy="4838700"/>
          </a:xfrm>
          <a:prstGeom prst="bentConnector3">
            <a:avLst>
              <a:gd name="adj1" fmla="val -180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0" name="文本框 19"/>
          <p:cNvSpPr txBox="1">
            <a:spLocks noChangeArrowheads="1"/>
          </p:cNvSpPr>
          <p:nvPr/>
        </p:nvSpPr>
        <p:spPr bwMode="auto">
          <a:xfrm>
            <a:off x="2087563" y="3321050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Verdana" charset="0"/>
              </a:rPr>
              <a:t>CPU</a:t>
            </a:r>
            <a:endParaRPr lang="zh-CN" altLang="en-US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1451" name="文本框 22"/>
          <p:cNvSpPr txBox="1">
            <a:spLocks noChangeArrowheads="1"/>
          </p:cNvSpPr>
          <p:nvPr/>
        </p:nvSpPr>
        <p:spPr bwMode="auto">
          <a:xfrm>
            <a:off x="3833813" y="3349625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MMU</a:t>
            </a:r>
            <a:endParaRPr lang="zh-CN" altLang="en-US">
              <a:latin typeface="Verdana" charset="0"/>
            </a:endParaRPr>
          </a:p>
        </p:txBody>
      </p:sp>
      <p:sp>
        <p:nvSpPr>
          <p:cNvPr id="61452" name="文本框 23"/>
          <p:cNvSpPr txBox="1">
            <a:spLocks noChangeArrowheads="1"/>
          </p:cNvSpPr>
          <p:nvPr/>
        </p:nvSpPr>
        <p:spPr bwMode="auto">
          <a:xfrm>
            <a:off x="6630988" y="3262313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Verdana" charset="0"/>
              </a:rPr>
              <a:t>Memory</a:t>
            </a:r>
            <a:endParaRPr lang="zh-CN" altLang="en-US" sz="2400">
              <a:latin typeface="Verdana" charset="0"/>
            </a:endParaRPr>
          </a:p>
        </p:txBody>
      </p:sp>
      <p:sp>
        <p:nvSpPr>
          <p:cNvPr id="61453" name="文本框 24"/>
          <p:cNvSpPr txBox="1">
            <a:spLocks noChangeArrowheads="1"/>
          </p:cNvSpPr>
          <p:nvPr/>
        </p:nvSpPr>
        <p:spPr bwMode="auto">
          <a:xfrm>
            <a:off x="3032125" y="3171825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VA</a:t>
            </a:r>
            <a:endParaRPr lang="zh-CN" altLang="en-US">
              <a:latin typeface="Verdana" charset="0"/>
            </a:endParaRPr>
          </a:p>
        </p:txBody>
      </p:sp>
      <p:sp>
        <p:nvSpPr>
          <p:cNvPr id="61454" name="文本框 25"/>
          <p:cNvSpPr txBox="1">
            <a:spLocks noChangeArrowheads="1"/>
          </p:cNvSpPr>
          <p:nvPr/>
        </p:nvSpPr>
        <p:spPr bwMode="auto">
          <a:xfrm>
            <a:off x="5014913" y="2701925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B0F0"/>
                </a:solidFill>
                <a:latin typeface="Verdana" charset="0"/>
              </a:rPr>
              <a:t>VPN</a:t>
            </a:r>
            <a:endParaRPr lang="zh-CN" altLang="en-US" b="1">
              <a:solidFill>
                <a:srgbClr val="00B0F0"/>
              </a:solidFill>
              <a:latin typeface="Verdana" charset="0"/>
            </a:endParaRPr>
          </a:p>
        </p:txBody>
      </p:sp>
      <p:sp>
        <p:nvSpPr>
          <p:cNvPr id="61455" name="文本框 26"/>
          <p:cNvSpPr txBox="1">
            <a:spLocks noChangeArrowheads="1"/>
          </p:cNvSpPr>
          <p:nvPr/>
        </p:nvSpPr>
        <p:spPr bwMode="auto">
          <a:xfrm>
            <a:off x="4953000" y="4932363"/>
            <a:ext cx="1119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charset="0"/>
              </a:rPr>
              <a:t>DATA</a:t>
            </a:r>
            <a:endParaRPr lang="zh-CN" altLang="en-US" b="1">
              <a:solidFill>
                <a:srgbClr val="FF0000"/>
              </a:solidFill>
              <a:latin typeface="Verdana" charset="0"/>
            </a:endParaRPr>
          </a:p>
        </p:txBody>
      </p:sp>
      <p:cxnSp>
        <p:nvCxnSpPr>
          <p:cNvPr id="61456" name="直线箭头连接符 10"/>
          <p:cNvCxnSpPr>
            <a:cxnSpLocks noChangeShapeType="1"/>
          </p:cNvCxnSpPr>
          <p:nvPr/>
        </p:nvCxnSpPr>
        <p:spPr bwMode="auto">
          <a:xfrm flipH="1" flipV="1">
            <a:off x="4578350" y="3352800"/>
            <a:ext cx="12795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7" name="文本框 25"/>
          <p:cNvSpPr txBox="1">
            <a:spLocks noChangeArrowheads="1"/>
          </p:cNvSpPr>
          <p:nvPr/>
        </p:nvSpPr>
        <p:spPr bwMode="auto">
          <a:xfrm>
            <a:off x="5014913" y="3048000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B0F0"/>
                </a:solidFill>
                <a:latin typeface="Verdana" charset="0"/>
              </a:rPr>
              <a:t>PFN</a:t>
            </a:r>
            <a:endParaRPr lang="zh-CN" altLang="en-US" b="1">
              <a:solidFill>
                <a:srgbClr val="00B0F0"/>
              </a:solidFill>
              <a:latin typeface="Verdana" charset="0"/>
            </a:endParaRPr>
          </a:p>
        </p:txBody>
      </p:sp>
      <p:cxnSp>
        <p:nvCxnSpPr>
          <p:cNvPr id="61458" name="直线箭头连接符 10"/>
          <p:cNvCxnSpPr>
            <a:cxnSpLocks noChangeShapeType="1"/>
          </p:cNvCxnSpPr>
          <p:nvPr/>
        </p:nvCxnSpPr>
        <p:spPr bwMode="auto">
          <a:xfrm flipV="1">
            <a:off x="4618038" y="3998913"/>
            <a:ext cx="1243012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9" name="文本框 25"/>
          <p:cNvSpPr txBox="1">
            <a:spLocks noChangeArrowheads="1"/>
          </p:cNvSpPr>
          <p:nvPr/>
        </p:nvSpPr>
        <p:spPr bwMode="auto">
          <a:xfrm>
            <a:off x="5032375" y="3678238"/>
            <a:ext cx="111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PA</a:t>
            </a:r>
            <a:endParaRPr lang="zh-CN" altLang="en-US">
              <a:latin typeface="Verdana" charset="0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CE7FCBC-5478-4554-B303-6EC3A293EB43}"/>
              </a:ext>
            </a:extLst>
          </p:cNvPr>
          <p:cNvSpPr txBox="1">
            <a:spLocks/>
          </p:cNvSpPr>
          <p:nvPr/>
        </p:nvSpPr>
        <p:spPr bwMode="auto">
          <a:xfrm>
            <a:off x="2087563" y="5630466"/>
            <a:ext cx="6751638" cy="6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</a:pPr>
            <a:r>
              <a:rPr lang="en-US" altLang="zh-CN" sz="3200" b="1" kern="0" dirty="0">
                <a:solidFill>
                  <a:srgbClr val="FF0000"/>
                </a:solidFill>
                <a:ea typeface="MS PGothic" charset="-128"/>
              </a:rPr>
              <a:t>Page table is kept in memory!!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41374C-12C5-8800-BD0C-66C548877C69}"/>
              </a:ext>
            </a:extLst>
          </p:cNvPr>
          <p:cNvSpPr/>
          <p:nvPr/>
        </p:nvSpPr>
        <p:spPr bwMode="auto">
          <a:xfrm>
            <a:off x="263047" y="62630"/>
            <a:ext cx="1540701" cy="9597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0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2063" y="260350"/>
            <a:ext cx="7583487" cy="512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89">
                <a:ea typeface="MS PGothic" charset="-128"/>
              </a:rPr>
              <a:t>Performance of Various Levels of Storage</a:t>
            </a:r>
          </a:p>
        </p:txBody>
      </p:sp>
      <p:pic>
        <p:nvPicPr>
          <p:cNvPr id="55298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77975"/>
            <a:ext cx="89281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5900" y="3716338"/>
            <a:ext cx="8736013" cy="35401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Hardware Solution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46175"/>
            <a:ext cx="8002588" cy="4686300"/>
          </a:xfrm>
        </p:spPr>
        <p:txBody>
          <a:bodyPr/>
          <a:lstStyle/>
          <a:p>
            <a:r>
              <a:rPr lang="en-US" altLang="en-US" sz="2800">
                <a:ea typeface="MS PGothic" charset="-128"/>
              </a:rPr>
              <a:t>The two memory access problem can be solved by the use of a special fast-lookup hardware cache called </a:t>
            </a:r>
            <a:r>
              <a:rPr lang="en-US" altLang="en-US" sz="2800" b="1">
                <a:solidFill>
                  <a:srgbClr val="3366FF"/>
                </a:solidFill>
                <a:ea typeface="MS PGothic" charset="-128"/>
              </a:rPr>
              <a:t>associative memory </a:t>
            </a:r>
            <a:r>
              <a:rPr lang="en-US" altLang="en-US" sz="2800">
                <a:ea typeface="MS PGothic" charset="-128"/>
              </a:rPr>
              <a:t>or </a:t>
            </a:r>
            <a:r>
              <a:rPr lang="en-US" altLang="en-US" sz="2800" b="1">
                <a:solidFill>
                  <a:srgbClr val="3366FF"/>
                </a:solidFill>
                <a:ea typeface="MS PGothic" charset="-128"/>
              </a:rPr>
              <a:t>translation look-aside buffers </a:t>
            </a:r>
            <a:r>
              <a:rPr lang="en-US" altLang="en-US" sz="2800">
                <a:ea typeface="MS PGothic" charset="-128"/>
              </a:rPr>
              <a:t>(</a:t>
            </a:r>
            <a:r>
              <a:rPr lang="en-US" altLang="en-US" sz="2800" b="1">
                <a:solidFill>
                  <a:srgbClr val="3366FF"/>
                </a:solidFill>
                <a:ea typeface="MS PGothic" charset="-128"/>
              </a:rPr>
              <a:t>TLBs</a:t>
            </a:r>
            <a:r>
              <a:rPr lang="en-US" altLang="en-US" sz="2800">
                <a:ea typeface="MS PGothic" charset="-128"/>
              </a:rPr>
              <a:t>)</a:t>
            </a:r>
            <a:endParaRPr lang="en-US" altLang="en-US" sz="2800" b="1">
              <a:solidFill>
                <a:srgbClr val="3366FF"/>
              </a:solidFill>
              <a:ea typeface="MS PGothic" charset="-128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98600" y="3714750"/>
            <a:ext cx="675163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</a:rPr>
              <a:t>TLB is a cache in MMU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3200" b="1" kern="0" dirty="0">
                <a:solidFill>
                  <a:srgbClr val="FF0000"/>
                </a:solidFill>
              </a:rPr>
              <a:t>of page table in memory!!!</a:t>
            </a:r>
            <a:endParaRPr lang="zh-CN" altLang="en-US" sz="32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TLB</a:t>
            </a:r>
          </a:p>
        </p:txBody>
      </p:sp>
      <p:sp>
        <p:nvSpPr>
          <p:cNvPr id="6349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3288" y="1211263"/>
            <a:ext cx="7351712" cy="4483100"/>
          </a:xfrm>
        </p:spPr>
        <p:txBody>
          <a:bodyPr/>
          <a:lstStyle/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pic>
        <p:nvPicPr>
          <p:cNvPr id="634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989138"/>
            <a:ext cx="584835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文本框 1"/>
          <p:cNvSpPr txBox="1">
            <a:spLocks noChangeArrowheads="1"/>
          </p:cNvSpPr>
          <p:nvPr/>
        </p:nvSpPr>
        <p:spPr bwMode="auto">
          <a:xfrm>
            <a:off x="2471103" y="2097077"/>
            <a:ext cx="1258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Verdana" charset="0"/>
              </a:rPr>
              <a:t>VPN</a:t>
            </a:r>
            <a:endParaRPr lang="zh-CN" altLang="en-US" sz="2400" b="1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63493" name="文本框 5"/>
          <p:cNvSpPr txBox="1">
            <a:spLocks noChangeArrowheads="1"/>
          </p:cNvSpPr>
          <p:nvPr/>
        </p:nvSpPr>
        <p:spPr bwMode="auto">
          <a:xfrm>
            <a:off x="4993322" y="2097077"/>
            <a:ext cx="362521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Verdana" charset="0"/>
              </a:rPr>
              <a:t>PPN (PFN)</a:t>
            </a:r>
            <a:endParaRPr lang="zh-CN" altLang="en-US" sz="2400" b="1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48ECF2-2098-1E3A-F8CF-79D2B8BFEAB2}"/>
              </a:ext>
            </a:extLst>
          </p:cNvPr>
          <p:cNvSpPr txBox="1"/>
          <p:nvPr/>
        </p:nvSpPr>
        <p:spPr>
          <a:xfrm>
            <a:off x="1835063" y="1682581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page number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A6F342-7333-6F32-DFAB-043D978B2629}"/>
              </a:ext>
            </a:extLst>
          </p:cNvPr>
          <p:cNvSpPr txBox="1"/>
          <p:nvPr/>
        </p:nvSpPr>
        <p:spPr>
          <a:xfrm>
            <a:off x="4812082" y="1637417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frame number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Page Size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08596-92DC-D1C2-4185-401013E4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9" y="1189930"/>
            <a:ext cx="8738049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MMU &amp; Paging &amp; TLB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914400"/>
            <a:ext cx="8528050" cy="5149850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Hardware device that at run time maps virtual to physical address</a:t>
            </a:r>
          </a:p>
        </p:txBody>
      </p:sp>
      <p:sp>
        <p:nvSpPr>
          <p:cNvPr id="65539" name="矩形 1"/>
          <p:cNvSpPr>
            <a:spLocks noChangeArrowheads="1"/>
          </p:cNvSpPr>
          <p:nvPr/>
        </p:nvSpPr>
        <p:spPr bwMode="auto">
          <a:xfrm>
            <a:off x="1600200" y="1889125"/>
            <a:ext cx="3414713" cy="3336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5540" name="矩形 2"/>
          <p:cNvSpPr>
            <a:spLocks noChangeArrowheads="1"/>
          </p:cNvSpPr>
          <p:nvPr/>
        </p:nvSpPr>
        <p:spPr bwMode="auto">
          <a:xfrm>
            <a:off x="1885950" y="3605213"/>
            <a:ext cx="1114425" cy="6429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5541" name="矩形 3"/>
          <p:cNvSpPr>
            <a:spLocks noChangeArrowheads="1"/>
          </p:cNvSpPr>
          <p:nvPr/>
        </p:nvSpPr>
        <p:spPr bwMode="auto">
          <a:xfrm>
            <a:off x="3800475" y="3602038"/>
            <a:ext cx="800100" cy="642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5542" name="矩形 4"/>
          <p:cNvSpPr>
            <a:spLocks noChangeArrowheads="1"/>
          </p:cNvSpPr>
          <p:nvPr/>
        </p:nvSpPr>
        <p:spPr bwMode="auto">
          <a:xfrm>
            <a:off x="5843588" y="3252788"/>
            <a:ext cx="1762125" cy="1198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65543" name="直线箭头连接符 6"/>
          <p:cNvCxnSpPr>
            <a:cxnSpLocks noChangeShapeType="1"/>
            <a:stCxn id="65540" idx="3"/>
            <a:endCxn id="65541" idx="1"/>
          </p:cNvCxnSpPr>
          <p:nvPr/>
        </p:nvCxnSpPr>
        <p:spPr bwMode="auto">
          <a:xfrm flipV="1">
            <a:off x="3000375" y="3922713"/>
            <a:ext cx="8001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肘形连接符 12"/>
          <p:cNvCxnSpPr>
            <a:cxnSpLocks noChangeShapeType="1"/>
            <a:stCxn id="65542" idx="2"/>
            <a:endCxn id="65540" idx="2"/>
          </p:cNvCxnSpPr>
          <p:nvPr/>
        </p:nvCxnSpPr>
        <p:spPr bwMode="auto">
          <a:xfrm rot="5400000" flipH="1">
            <a:off x="4482307" y="2209006"/>
            <a:ext cx="203200" cy="4281487"/>
          </a:xfrm>
          <a:prstGeom prst="bentConnector3">
            <a:avLst>
              <a:gd name="adj1" fmla="val -694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文本框 19"/>
          <p:cNvSpPr txBox="1">
            <a:spLocks noChangeArrowheads="1"/>
          </p:cNvSpPr>
          <p:nvPr/>
        </p:nvSpPr>
        <p:spPr bwMode="auto">
          <a:xfrm>
            <a:off x="2087563" y="3725863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Verdana" charset="0"/>
              </a:rPr>
              <a:t>CPU</a:t>
            </a:r>
            <a:endParaRPr lang="zh-CN" altLang="en-US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5546" name="文本框 22"/>
          <p:cNvSpPr txBox="1">
            <a:spLocks noChangeArrowheads="1"/>
          </p:cNvSpPr>
          <p:nvPr/>
        </p:nvSpPr>
        <p:spPr bwMode="auto">
          <a:xfrm>
            <a:off x="3833813" y="3754438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MMU</a:t>
            </a:r>
            <a:endParaRPr lang="zh-CN" altLang="en-US">
              <a:latin typeface="Verdana" charset="0"/>
            </a:endParaRPr>
          </a:p>
        </p:txBody>
      </p:sp>
      <p:sp>
        <p:nvSpPr>
          <p:cNvPr id="65547" name="文本框 23"/>
          <p:cNvSpPr txBox="1">
            <a:spLocks noChangeArrowheads="1"/>
          </p:cNvSpPr>
          <p:nvPr/>
        </p:nvSpPr>
        <p:spPr bwMode="auto">
          <a:xfrm>
            <a:off x="6072188" y="3651250"/>
            <a:ext cx="163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Verdana" charset="0"/>
              </a:rPr>
              <a:t>Memory</a:t>
            </a:r>
            <a:endParaRPr lang="zh-CN" altLang="en-US" sz="2400">
              <a:latin typeface="Verdana" charset="0"/>
            </a:endParaRPr>
          </a:p>
        </p:txBody>
      </p:sp>
      <p:sp>
        <p:nvSpPr>
          <p:cNvPr id="65548" name="文本框 24"/>
          <p:cNvSpPr txBox="1">
            <a:spLocks noChangeArrowheads="1"/>
          </p:cNvSpPr>
          <p:nvPr/>
        </p:nvSpPr>
        <p:spPr bwMode="auto">
          <a:xfrm>
            <a:off x="3032125" y="357663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VA</a:t>
            </a:r>
            <a:endParaRPr lang="zh-CN" altLang="en-US">
              <a:latin typeface="Verdana" charset="0"/>
            </a:endParaRPr>
          </a:p>
        </p:txBody>
      </p:sp>
      <p:sp>
        <p:nvSpPr>
          <p:cNvPr id="65549" name="文本框 26"/>
          <p:cNvSpPr txBox="1">
            <a:spLocks noChangeArrowheads="1"/>
          </p:cNvSpPr>
          <p:nvPr/>
        </p:nvSpPr>
        <p:spPr bwMode="auto">
          <a:xfrm>
            <a:off x="4953000" y="5491163"/>
            <a:ext cx="1119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charset="0"/>
              </a:rPr>
              <a:t>DATA</a:t>
            </a:r>
            <a:endParaRPr lang="zh-CN" altLang="en-US" b="1">
              <a:solidFill>
                <a:srgbClr val="FF0000"/>
              </a:solidFill>
              <a:latin typeface="Verdana" charset="0"/>
            </a:endParaRPr>
          </a:p>
        </p:txBody>
      </p:sp>
      <p:cxnSp>
        <p:nvCxnSpPr>
          <p:cNvPr id="65550" name="直线箭头连接符 10"/>
          <p:cNvCxnSpPr>
            <a:cxnSpLocks noChangeShapeType="1"/>
          </p:cNvCxnSpPr>
          <p:nvPr/>
        </p:nvCxnSpPr>
        <p:spPr bwMode="auto">
          <a:xfrm flipV="1">
            <a:off x="4613275" y="3922713"/>
            <a:ext cx="1243013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文本框 25"/>
          <p:cNvSpPr txBox="1">
            <a:spLocks noChangeArrowheads="1"/>
          </p:cNvSpPr>
          <p:nvPr/>
        </p:nvSpPr>
        <p:spPr bwMode="auto">
          <a:xfrm>
            <a:off x="5113338" y="3517900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PA</a:t>
            </a:r>
            <a:endParaRPr lang="zh-CN" altLang="en-US">
              <a:latin typeface="Verdana" charset="0"/>
            </a:endParaRPr>
          </a:p>
        </p:txBody>
      </p:sp>
      <p:sp>
        <p:nvSpPr>
          <p:cNvPr id="65552" name="矩形 3"/>
          <p:cNvSpPr>
            <a:spLocks noChangeArrowheads="1"/>
          </p:cNvSpPr>
          <p:nvPr/>
        </p:nvSpPr>
        <p:spPr bwMode="auto">
          <a:xfrm>
            <a:off x="3813175" y="2001838"/>
            <a:ext cx="800100" cy="64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5553" name="文本框 22"/>
          <p:cNvSpPr txBox="1">
            <a:spLocks noChangeArrowheads="1"/>
          </p:cNvSpPr>
          <p:nvPr/>
        </p:nvSpPr>
        <p:spPr bwMode="auto">
          <a:xfrm>
            <a:off x="3895725" y="2105025"/>
            <a:ext cx="111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TLB</a:t>
            </a:r>
            <a:endParaRPr lang="zh-CN" altLang="en-US">
              <a:latin typeface="Verdana" charset="0"/>
            </a:endParaRPr>
          </a:p>
        </p:txBody>
      </p:sp>
      <p:cxnSp>
        <p:nvCxnSpPr>
          <p:cNvPr id="65554" name="直线箭头连接符 10"/>
          <p:cNvCxnSpPr>
            <a:cxnSpLocks noChangeShapeType="1"/>
          </p:cNvCxnSpPr>
          <p:nvPr/>
        </p:nvCxnSpPr>
        <p:spPr bwMode="auto">
          <a:xfrm flipV="1">
            <a:off x="4002088" y="2679700"/>
            <a:ext cx="4762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直线箭头连接符 10"/>
          <p:cNvCxnSpPr>
            <a:cxnSpLocks noChangeShapeType="1"/>
          </p:cNvCxnSpPr>
          <p:nvPr/>
        </p:nvCxnSpPr>
        <p:spPr bwMode="auto">
          <a:xfrm>
            <a:off x="4305300" y="2714625"/>
            <a:ext cx="0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文本框 26">
            <a:extLst>
              <a:ext uri="{FF2B5EF4-FFF2-40B4-BE49-F238E27FC236}">
                <a16:creationId xmlns:a16="http://schemas.microsoft.com/office/drawing/2014/main" id="{3A3A2108-8760-42AD-8909-6F1E6379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2870200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Verdana" charset="0"/>
              </a:rPr>
              <a:t>VPN</a:t>
            </a:r>
            <a:endParaRPr lang="zh-CN" altLang="en-US" b="1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D27F33E6-44DD-4F7A-8FC4-8FA0D8E1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381" y="2877344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Verdana" charset="0"/>
              </a:rPr>
              <a:t>PFN</a:t>
            </a:r>
            <a:endParaRPr lang="zh-CN" altLang="en-US" b="1" dirty="0">
              <a:solidFill>
                <a:schemeClr val="bg1"/>
              </a:solidFill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/>
      <p:bldP spid="65551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TLB Miss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914400"/>
            <a:ext cx="8528050" cy="5149850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Hardware device that at run time maps virtual to physical address</a:t>
            </a:r>
          </a:p>
        </p:txBody>
      </p:sp>
      <p:sp>
        <p:nvSpPr>
          <p:cNvPr id="69635" name="矩形 1"/>
          <p:cNvSpPr>
            <a:spLocks noChangeArrowheads="1"/>
          </p:cNvSpPr>
          <p:nvPr/>
        </p:nvSpPr>
        <p:spPr bwMode="auto">
          <a:xfrm>
            <a:off x="1600200" y="1889125"/>
            <a:ext cx="3414713" cy="3336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9636" name="矩形 2"/>
          <p:cNvSpPr>
            <a:spLocks noChangeArrowheads="1"/>
          </p:cNvSpPr>
          <p:nvPr/>
        </p:nvSpPr>
        <p:spPr bwMode="auto">
          <a:xfrm>
            <a:off x="1885950" y="3605213"/>
            <a:ext cx="1114425" cy="6429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9637" name="矩形 3"/>
          <p:cNvSpPr>
            <a:spLocks noChangeArrowheads="1"/>
          </p:cNvSpPr>
          <p:nvPr/>
        </p:nvSpPr>
        <p:spPr bwMode="auto">
          <a:xfrm>
            <a:off x="3800475" y="3602038"/>
            <a:ext cx="800100" cy="1179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9638" name="矩形 4"/>
          <p:cNvSpPr>
            <a:spLocks noChangeArrowheads="1"/>
          </p:cNvSpPr>
          <p:nvPr/>
        </p:nvSpPr>
        <p:spPr bwMode="auto">
          <a:xfrm>
            <a:off x="5843588" y="1889125"/>
            <a:ext cx="1762125" cy="3336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69639" name="直线箭头连接符 6"/>
          <p:cNvCxnSpPr>
            <a:cxnSpLocks noChangeShapeType="1"/>
            <a:stCxn id="69636" idx="3"/>
          </p:cNvCxnSpPr>
          <p:nvPr/>
        </p:nvCxnSpPr>
        <p:spPr bwMode="auto">
          <a:xfrm flipV="1">
            <a:off x="3000375" y="3922713"/>
            <a:ext cx="8001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肘形连接符 12"/>
          <p:cNvCxnSpPr>
            <a:cxnSpLocks noChangeShapeType="1"/>
            <a:stCxn id="69638" idx="2"/>
            <a:endCxn id="69636" idx="2"/>
          </p:cNvCxnSpPr>
          <p:nvPr/>
        </p:nvCxnSpPr>
        <p:spPr bwMode="auto">
          <a:xfrm rot="5400000" flipH="1">
            <a:off x="4094957" y="2596356"/>
            <a:ext cx="977900" cy="4281487"/>
          </a:xfrm>
          <a:prstGeom prst="bentConnector3">
            <a:avLst>
              <a:gd name="adj1" fmla="val -677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文本框 19"/>
          <p:cNvSpPr txBox="1">
            <a:spLocks noChangeArrowheads="1"/>
          </p:cNvSpPr>
          <p:nvPr/>
        </p:nvSpPr>
        <p:spPr bwMode="auto">
          <a:xfrm>
            <a:off x="2087563" y="3725863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Verdana" charset="0"/>
              </a:rPr>
              <a:t>CPU</a:t>
            </a:r>
            <a:endParaRPr lang="zh-CN" altLang="en-US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9642" name="文本框 22"/>
          <p:cNvSpPr txBox="1">
            <a:spLocks noChangeArrowheads="1"/>
          </p:cNvSpPr>
          <p:nvPr/>
        </p:nvSpPr>
        <p:spPr bwMode="auto">
          <a:xfrm>
            <a:off x="3833813" y="3949700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MMU</a:t>
            </a:r>
            <a:endParaRPr lang="zh-CN" altLang="en-US">
              <a:latin typeface="Verdana" charset="0"/>
            </a:endParaRPr>
          </a:p>
        </p:txBody>
      </p:sp>
      <p:sp>
        <p:nvSpPr>
          <p:cNvPr id="69643" name="文本框 23"/>
          <p:cNvSpPr txBox="1">
            <a:spLocks noChangeArrowheads="1"/>
          </p:cNvSpPr>
          <p:nvPr/>
        </p:nvSpPr>
        <p:spPr bwMode="auto">
          <a:xfrm>
            <a:off x="6072188" y="3186113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Verdana" charset="0"/>
              </a:rPr>
              <a:t>Memory</a:t>
            </a:r>
            <a:endParaRPr lang="zh-CN" altLang="en-US" sz="2400">
              <a:latin typeface="Verdana" charset="0"/>
            </a:endParaRPr>
          </a:p>
        </p:txBody>
      </p:sp>
      <p:sp>
        <p:nvSpPr>
          <p:cNvPr id="69644" name="文本框 24"/>
          <p:cNvSpPr txBox="1">
            <a:spLocks noChangeArrowheads="1"/>
          </p:cNvSpPr>
          <p:nvPr/>
        </p:nvSpPr>
        <p:spPr bwMode="auto">
          <a:xfrm>
            <a:off x="3032125" y="357663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VA</a:t>
            </a:r>
            <a:endParaRPr lang="zh-CN" altLang="en-US">
              <a:latin typeface="Verdana" charset="0"/>
            </a:endParaRPr>
          </a:p>
        </p:txBody>
      </p:sp>
      <p:sp>
        <p:nvSpPr>
          <p:cNvPr id="67597" name="文本框 26"/>
          <p:cNvSpPr txBox="1">
            <a:spLocks noChangeArrowheads="1"/>
          </p:cNvSpPr>
          <p:nvPr/>
        </p:nvSpPr>
        <p:spPr bwMode="auto">
          <a:xfrm>
            <a:off x="5014913" y="5518150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charset="0"/>
              </a:rPr>
              <a:t>DATA</a:t>
            </a:r>
            <a:endParaRPr lang="zh-CN" altLang="en-US" b="1">
              <a:solidFill>
                <a:srgbClr val="FF0000"/>
              </a:solidFill>
              <a:latin typeface="Verdana" charset="0"/>
            </a:endParaRPr>
          </a:p>
        </p:txBody>
      </p:sp>
      <p:cxnSp>
        <p:nvCxnSpPr>
          <p:cNvPr id="33" name="直线箭头连接符 10"/>
          <p:cNvCxnSpPr>
            <a:cxnSpLocks noChangeShapeType="1"/>
          </p:cNvCxnSpPr>
          <p:nvPr/>
        </p:nvCxnSpPr>
        <p:spPr bwMode="auto">
          <a:xfrm flipV="1">
            <a:off x="4613275" y="4613275"/>
            <a:ext cx="12430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文本框 25"/>
          <p:cNvSpPr txBox="1">
            <a:spLocks noChangeArrowheads="1"/>
          </p:cNvSpPr>
          <p:nvPr/>
        </p:nvSpPr>
        <p:spPr bwMode="auto">
          <a:xfrm>
            <a:off x="5113338" y="4206875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Verdana" charset="0"/>
              </a:rPr>
              <a:t>PA</a:t>
            </a:r>
            <a:endParaRPr lang="zh-CN" altLang="en-US" b="1" dirty="0">
              <a:latin typeface="Verdana" charset="0"/>
            </a:endParaRPr>
          </a:p>
        </p:txBody>
      </p:sp>
      <p:sp>
        <p:nvSpPr>
          <p:cNvPr id="69648" name="矩形 3"/>
          <p:cNvSpPr>
            <a:spLocks noChangeArrowheads="1"/>
          </p:cNvSpPr>
          <p:nvPr/>
        </p:nvSpPr>
        <p:spPr bwMode="auto">
          <a:xfrm>
            <a:off x="3813175" y="2001838"/>
            <a:ext cx="800100" cy="64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9649" name="文本框 22"/>
          <p:cNvSpPr txBox="1">
            <a:spLocks noChangeArrowheads="1"/>
          </p:cNvSpPr>
          <p:nvPr/>
        </p:nvSpPr>
        <p:spPr bwMode="auto">
          <a:xfrm>
            <a:off x="3895725" y="2105025"/>
            <a:ext cx="111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TLB</a:t>
            </a:r>
            <a:endParaRPr lang="zh-CN" altLang="en-US">
              <a:latin typeface="Verdana" charset="0"/>
            </a:endParaRPr>
          </a:p>
        </p:txBody>
      </p:sp>
      <p:cxnSp>
        <p:nvCxnSpPr>
          <p:cNvPr id="69650" name="直线箭头连接符 10"/>
          <p:cNvCxnSpPr>
            <a:cxnSpLocks noChangeShapeType="1"/>
          </p:cNvCxnSpPr>
          <p:nvPr/>
        </p:nvCxnSpPr>
        <p:spPr bwMode="auto">
          <a:xfrm flipV="1">
            <a:off x="4002088" y="2679700"/>
            <a:ext cx="4762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文本框 26"/>
          <p:cNvSpPr txBox="1">
            <a:spLocks noChangeArrowheads="1"/>
          </p:cNvSpPr>
          <p:nvPr/>
        </p:nvSpPr>
        <p:spPr bwMode="auto">
          <a:xfrm>
            <a:off x="3186113" y="2870200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Verdana" charset="0"/>
              </a:rPr>
              <a:t>VPN</a:t>
            </a:r>
            <a:endParaRPr lang="zh-CN" altLang="en-US" b="1" dirty="0">
              <a:solidFill>
                <a:schemeClr val="bg1"/>
              </a:solidFill>
              <a:latin typeface="Verdana" charset="0"/>
            </a:endParaRPr>
          </a:p>
        </p:txBody>
      </p:sp>
      <p:cxnSp>
        <p:nvCxnSpPr>
          <p:cNvPr id="29" name="直线箭头连接符 10"/>
          <p:cNvCxnSpPr>
            <a:cxnSpLocks noChangeShapeType="1"/>
          </p:cNvCxnSpPr>
          <p:nvPr/>
        </p:nvCxnSpPr>
        <p:spPr bwMode="auto">
          <a:xfrm flipV="1">
            <a:off x="4600575" y="3981450"/>
            <a:ext cx="1243013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文本框 25"/>
          <p:cNvSpPr txBox="1">
            <a:spLocks noChangeArrowheads="1"/>
          </p:cNvSpPr>
          <p:nvPr/>
        </p:nvSpPr>
        <p:spPr bwMode="auto">
          <a:xfrm>
            <a:off x="5014913" y="3660775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charset="0"/>
              </a:rPr>
              <a:t>VPN</a:t>
            </a:r>
            <a:endParaRPr lang="zh-CN" altLang="en-US" b="1" dirty="0">
              <a:solidFill>
                <a:srgbClr val="00B0F0"/>
              </a:solidFill>
              <a:latin typeface="Verdana" charset="0"/>
            </a:endParaRPr>
          </a:p>
        </p:txBody>
      </p:sp>
      <p:cxnSp>
        <p:nvCxnSpPr>
          <p:cNvPr id="32" name="直线箭头连接符 10"/>
          <p:cNvCxnSpPr>
            <a:cxnSpLocks noChangeShapeType="1"/>
          </p:cNvCxnSpPr>
          <p:nvPr/>
        </p:nvCxnSpPr>
        <p:spPr bwMode="auto">
          <a:xfrm flipH="1" flipV="1">
            <a:off x="4456113" y="3098800"/>
            <a:ext cx="13747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25"/>
          <p:cNvSpPr txBox="1">
            <a:spLocks noChangeArrowheads="1"/>
          </p:cNvSpPr>
          <p:nvPr/>
        </p:nvSpPr>
        <p:spPr bwMode="auto">
          <a:xfrm>
            <a:off x="5014913" y="2773363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B0F0"/>
                </a:solidFill>
                <a:latin typeface="Verdana" charset="0"/>
              </a:rPr>
              <a:t>PFN</a:t>
            </a:r>
            <a:endParaRPr lang="zh-CN" altLang="en-US" b="1" dirty="0">
              <a:solidFill>
                <a:srgbClr val="00B0F0"/>
              </a:solidFill>
              <a:latin typeface="Verdana" charset="0"/>
            </a:endParaRPr>
          </a:p>
        </p:txBody>
      </p:sp>
      <p:cxnSp>
        <p:nvCxnSpPr>
          <p:cNvPr id="10" name="直线箭头连接符 9"/>
          <p:cNvCxnSpPr>
            <a:cxnSpLocks noChangeShapeType="1"/>
          </p:cNvCxnSpPr>
          <p:nvPr/>
        </p:nvCxnSpPr>
        <p:spPr bwMode="auto">
          <a:xfrm>
            <a:off x="4392613" y="2679700"/>
            <a:ext cx="0" cy="896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22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7" grpId="0"/>
      <p:bldP spid="34" grpId="0"/>
      <p:bldP spid="69651" grpId="0"/>
      <p:bldP spid="31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457200" y="3095625"/>
            <a:ext cx="8229600" cy="5762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ea typeface="MS PGothic" charset="-128"/>
              </a:rPr>
              <a:t>TLB hit or miss: hardware support!!!</a:t>
            </a:r>
            <a:endParaRPr kumimoji="1" lang="zh-CN" altLang="en-US" dirty="0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965DDD-C83E-45BF-D3B1-628CA119A302}"/>
              </a:ext>
            </a:extLst>
          </p:cNvPr>
          <p:cNvSpPr txBox="1"/>
          <p:nvPr/>
        </p:nvSpPr>
        <p:spPr>
          <a:xfrm>
            <a:off x="1885167" y="4553211"/>
            <a:ext cx="537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TLB miss</a:t>
            </a:r>
            <a:r>
              <a:rPr lang="zh-CN" altLang="en-US" sz="2400" dirty="0"/>
              <a:t>可能由硬件自动处理或</a:t>
            </a:r>
            <a:endParaRPr lang="en-US" altLang="zh-CN" sz="2400" dirty="0"/>
          </a:p>
          <a:p>
            <a:r>
              <a:rPr lang="zh-CN" altLang="en-US" sz="2400" dirty="0"/>
              <a:t>通过</a:t>
            </a:r>
            <a:r>
              <a:rPr lang="en-US" altLang="zh-CN" sz="2400" dirty="0"/>
              <a:t>OS</a:t>
            </a:r>
            <a:r>
              <a:rPr lang="zh-CN" altLang="en-US" sz="2400" dirty="0"/>
              <a:t>的</a:t>
            </a:r>
            <a:r>
              <a:rPr lang="en-US" altLang="zh-CN" sz="2400" dirty="0"/>
              <a:t>interrupt</a:t>
            </a:r>
            <a:r>
              <a:rPr lang="zh-CN" altLang="en-US" sz="2400" dirty="0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942431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 Hardware With TLB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675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25513"/>
            <a:ext cx="7848600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198938" y="2574925"/>
            <a:ext cx="1138237" cy="839788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0425" y="4967288"/>
            <a:ext cx="1138238" cy="839787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4410F5-131A-2C9E-44D4-B22D1854EF38}"/>
              </a:ext>
            </a:extLst>
          </p:cNvPr>
          <p:cNvSpPr/>
          <p:nvPr/>
        </p:nvSpPr>
        <p:spPr bwMode="auto">
          <a:xfrm>
            <a:off x="269310" y="0"/>
            <a:ext cx="1327758" cy="10333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Effective Access Time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4263"/>
            <a:ext cx="7781925" cy="5048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zh-CN" sz="2800" dirty="0">
                <a:ea typeface="MS PGothic" charset="-128"/>
              </a:rPr>
              <a:t>TLB</a:t>
            </a:r>
            <a:r>
              <a:rPr lang="zh-CN" altLang="en-US" sz="2800" dirty="0">
                <a:ea typeface="MS PGothic" charset="-128"/>
              </a:rPr>
              <a:t> </a:t>
            </a:r>
            <a:r>
              <a:rPr lang="en-US" altLang="zh-CN" sz="2800" dirty="0">
                <a:ea typeface="MS PGothic" charset="-128"/>
              </a:rPr>
              <a:t>lookup</a:t>
            </a:r>
            <a:r>
              <a:rPr lang="zh-CN" altLang="en-US" sz="2800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= </a:t>
            </a:r>
            <a:r>
              <a:rPr lang="en-US" altLang="en-US" sz="2800" dirty="0">
                <a:ea typeface="MS PGothic" charset="-128"/>
                <a:sym typeface="Symbol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Can be &lt; 10% of memory access time</a:t>
            </a:r>
            <a:endParaRPr lang="zh-CN" altLang="en-US" sz="2400" dirty="0">
              <a:ea typeface="MS PGothic" charset="-128"/>
              <a:sym typeface="Symbol" charset="2"/>
            </a:endParaRP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sz="2400" dirty="0">
              <a:ea typeface="MS PGothic" charset="-128"/>
              <a:sym typeface="Symbol" charset="2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800" dirty="0">
                <a:solidFill>
                  <a:srgbClr val="FF0000"/>
                </a:solidFill>
                <a:ea typeface="MS PGothic" charset="-128"/>
                <a:sym typeface="Symbol" charset="2"/>
              </a:rPr>
              <a:t>Hit ratio </a:t>
            </a:r>
            <a:r>
              <a:rPr lang="en-US" altLang="en-US" sz="2800" dirty="0">
                <a:ea typeface="MS PGothic" charset="-128"/>
                <a:sym typeface="Symbol" charset="2"/>
              </a:rPr>
              <a:t>= 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Hit ratio – percentage of times that a page number is found in</a:t>
            </a:r>
            <a:r>
              <a:rPr lang="zh-CN" altLang="en-US" sz="2400" dirty="0">
                <a:ea typeface="MS PGothic" charset="-128"/>
                <a:sym typeface="Symbol" charset="2"/>
              </a:rPr>
              <a:t> </a:t>
            </a:r>
            <a:r>
              <a:rPr lang="en-US" altLang="zh-CN" sz="2400" dirty="0">
                <a:ea typeface="MS PGothic" charset="-128"/>
                <a:sym typeface="Symbol" charset="2"/>
              </a:rPr>
              <a:t>TLB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Effective Access Time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4263"/>
            <a:ext cx="7781925" cy="53768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Effective Access Time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400" dirty="0">
                <a:ea typeface="MS PGothic" charset="-128"/>
                <a:sym typeface="Symbol" charset="2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EAT</a:t>
            </a:r>
            <a:r>
              <a:rPr lang="en-US" altLang="en-US" sz="2400" dirty="0">
                <a:ea typeface="MS PGothic" charset="-128"/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: TLB access time: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ea typeface="MS PGothic" charset="-128"/>
                <a:sym typeface="Symbol" charset="2"/>
              </a:rPr>
              <a:t>negligible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t: memory access time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: hit ratio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zh-CN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Hit</a:t>
            </a:r>
            <a:r>
              <a:rPr lang="zh-CN" altLang="en-US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则一次内存访问，</a:t>
            </a:r>
            <a:r>
              <a:rPr lang="en-US" altLang="zh-CN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miss</a:t>
            </a:r>
            <a:r>
              <a:rPr lang="zh-CN" altLang="en-US" sz="2400" dirty="0">
                <a:solidFill>
                  <a:srgbClr val="FF0000"/>
                </a:solidFill>
                <a:ea typeface="MS PGothic" charset="-128"/>
                <a:sym typeface="Symbol" charset="2"/>
              </a:rPr>
              <a:t>则两次</a:t>
            </a:r>
            <a:endParaRPr lang="en-US" altLang="zh-CN" sz="2400" dirty="0">
              <a:solidFill>
                <a:srgbClr val="FF0000"/>
              </a:solidFill>
              <a:ea typeface="MS PGothic" charset="-128"/>
              <a:sym typeface="Symbol" charset="2"/>
            </a:endParaRP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zh-CN" altLang="en-US" dirty="0">
                <a:ea typeface="MS PGothic" charset="-128"/>
                <a:sym typeface="Symbol" charset="2"/>
              </a:rPr>
              <a:t>（不考虑</a:t>
            </a:r>
            <a:r>
              <a:rPr lang="en-US" altLang="zh-CN" dirty="0">
                <a:ea typeface="MS PGothic" charset="-128"/>
                <a:sym typeface="Symbol" charset="2"/>
              </a:rPr>
              <a:t>TLB</a:t>
            </a:r>
            <a:r>
              <a:rPr lang="zh-CN" altLang="en-US" dirty="0">
                <a:ea typeface="MS PGothic" charset="-128"/>
                <a:sym typeface="Symbol" charset="2"/>
              </a:rPr>
              <a:t>访问时间的情况下）</a:t>
            </a:r>
            <a:endParaRPr lang="en-US" altLang="en-US" dirty="0">
              <a:solidFill>
                <a:srgbClr val="FF0000"/>
              </a:solidFill>
              <a:ea typeface="MS PGothic" charset="-128"/>
              <a:sym typeface="Symbol" charset="2"/>
            </a:endParaRP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EAT = t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 + 2t(1 – )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Consider  = 80%,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EAT = 0.80 x 100 + 0.20 x 200 = 120ns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Consider more realistic hit ratio:  = 99%,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400" dirty="0">
                <a:ea typeface="MS PGothic" charset="-128"/>
                <a:sym typeface="Symbol" charset="2"/>
              </a:rPr>
              <a:t>EAT = 0.99 x 100 + 0.01 x 200 = 101ns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dirty="0">
              <a:ea typeface="MS PGothic" charset="-128"/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062163" algn="l"/>
                <a:tab pos="2566988" algn="l"/>
              </a:tabLst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AE5712D-ABA9-6363-B8E8-313171C9E3D0}"/>
              </a:ext>
            </a:extLst>
          </p:cNvPr>
          <p:cNvSpPr/>
          <p:nvPr/>
        </p:nvSpPr>
        <p:spPr bwMode="auto">
          <a:xfrm>
            <a:off x="212942" y="43841"/>
            <a:ext cx="1515650" cy="11523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Typical TLB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768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020888"/>
            <a:ext cx="7794625" cy="2101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文本框 1"/>
          <p:cNvSpPr txBox="1">
            <a:spLocks noChangeArrowheads="1"/>
          </p:cNvSpPr>
          <p:nvPr/>
        </p:nvSpPr>
        <p:spPr bwMode="auto">
          <a:xfrm>
            <a:off x="457200" y="4886325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https://en.m.wikipedia.org/wiki/Translation_lookaside_buffer</a:t>
            </a:r>
            <a:endParaRPr lang="zh-CN" alt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Locality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7885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800"/>
            <a:ext cx="91440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2DA699-C71E-4958-A03D-75CB89975B60}"/>
              </a:ext>
            </a:extLst>
          </p:cNvPr>
          <p:cNvSpPr/>
          <p:nvPr/>
        </p:nvSpPr>
        <p:spPr bwMode="auto">
          <a:xfrm>
            <a:off x="457200" y="2519680"/>
            <a:ext cx="955040" cy="365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19891F-0728-492C-BECC-E219760C916D}"/>
              </a:ext>
            </a:extLst>
          </p:cNvPr>
          <p:cNvSpPr/>
          <p:nvPr/>
        </p:nvSpPr>
        <p:spPr bwMode="auto">
          <a:xfrm>
            <a:off x="1488440" y="2829560"/>
            <a:ext cx="2194560" cy="365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9D6EC5-C872-40A3-97C5-890A5B32ECAE}"/>
              </a:ext>
            </a:extLst>
          </p:cNvPr>
          <p:cNvSpPr/>
          <p:nvPr/>
        </p:nvSpPr>
        <p:spPr bwMode="auto">
          <a:xfrm>
            <a:off x="4218940" y="2829560"/>
            <a:ext cx="1922780" cy="365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Paging Problem: huge table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07599D-C3B7-424D-9DBB-C22E415B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48" y="1667237"/>
            <a:ext cx="2938191" cy="464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516D9B0-41DC-470D-9594-43855175D4C7}"/>
              </a:ext>
            </a:extLst>
          </p:cNvPr>
          <p:cNvCxnSpPr/>
          <p:nvPr/>
        </p:nvCxnSpPr>
        <p:spPr bwMode="auto">
          <a:xfrm flipV="1">
            <a:off x="3378200" y="1965960"/>
            <a:ext cx="1798320" cy="2169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FDA6B6E-6219-47D0-BE29-B91B5F15C87A}"/>
              </a:ext>
            </a:extLst>
          </p:cNvPr>
          <p:cNvSpPr txBox="1"/>
          <p:nvPr/>
        </p:nvSpPr>
        <p:spPr>
          <a:xfrm>
            <a:off x="1102361" y="4206240"/>
            <a:ext cx="388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32bit address space:</a:t>
            </a: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srgbClr val="0070C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0070C0"/>
                </a:solidFill>
              </a:rPr>
              <a:t>32</a:t>
            </a:r>
            <a:r>
              <a:rPr lang="en-US" altLang="zh-CN" sz="2400" b="1" dirty="0">
                <a:solidFill>
                  <a:srgbClr val="0070C0"/>
                </a:solidFill>
              </a:rPr>
              <a:t> - 1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Paging Problem: huge table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50" y="1141413"/>
            <a:ext cx="7988300" cy="278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Consider a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32-bit</a:t>
            </a:r>
            <a:r>
              <a:rPr lang="en-US" altLang="en-US" sz="2400" kern="0" dirty="0">
                <a:ea typeface="MS PGothic" charset="-128"/>
              </a:rPr>
              <a:t> logical address space as on modern computers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Page size of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4 KB (2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12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)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Page table would have 1 million entries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(2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32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 / 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12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)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If each entry is </a:t>
            </a:r>
            <a:r>
              <a:rPr lang="en-US" altLang="en-US" sz="2400" kern="0" dirty="0">
                <a:highlight>
                  <a:srgbClr val="FFFF00"/>
                </a:highlight>
                <a:ea typeface="MS PGothic" charset="-128"/>
              </a:rPr>
              <a:t>4 bytes </a:t>
            </a:r>
            <a:r>
              <a:rPr lang="en-US" altLang="en-US" sz="2400" kern="0" dirty="0">
                <a:ea typeface="MS PGothic" charset="-128"/>
              </a:rPr>
              <a:t>-&gt; </a:t>
            </a:r>
            <a:r>
              <a:rPr lang="en-US" altLang="en-US" sz="2400" kern="0" dirty="0">
                <a:solidFill>
                  <a:srgbClr val="FF0000"/>
                </a:solidFill>
                <a:ea typeface="MS PGothic" charset="-128"/>
              </a:rPr>
              <a:t>4 MB </a:t>
            </a:r>
            <a:r>
              <a:rPr lang="en-US" altLang="en-US" sz="2400" kern="0" dirty="0">
                <a:ea typeface="MS PGothic" charset="-128"/>
              </a:rPr>
              <a:t>of physical address space memory for page table alone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636521" y="4454208"/>
            <a:ext cx="4084319" cy="12003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Verdana" charset="0"/>
              </a:rPr>
              <a:t>Page tables must 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Verdana" charset="0"/>
              </a:rPr>
              <a:t>contiguous</a:t>
            </a:r>
            <a:r>
              <a:rPr lang="en-US" altLang="zh-CN" sz="2400" b="1" dirty="0">
                <a:latin typeface="Verdana" charset="0"/>
              </a:rPr>
              <a:t> in </a:t>
            </a:r>
            <a:r>
              <a:rPr lang="en-US" altLang="zh-CN" sz="2400" b="1" dirty="0">
                <a:solidFill>
                  <a:srgbClr val="00B0F0"/>
                </a:solidFill>
                <a:latin typeface="Verdana" charset="0"/>
              </a:rPr>
              <a:t>memory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Verdana" charset="0"/>
              </a:rPr>
              <a:t>for efficient indexing</a:t>
            </a:r>
            <a:endParaRPr lang="zh-CN" altLang="en-US" sz="2400" b="1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95300" y="2982913"/>
            <a:ext cx="8229600" cy="576262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Paging: Basics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Paging Problem: huge table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50" y="1141413"/>
            <a:ext cx="79883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Consider a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32-bit</a:t>
            </a:r>
            <a:r>
              <a:rPr lang="en-US" altLang="en-US" sz="2400" kern="0" dirty="0">
                <a:ea typeface="MS PGothic" charset="-128"/>
              </a:rPr>
              <a:t> logical address space as on modern computers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Page size of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4 KB (2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12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)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Page table would have 1 million entries 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(2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32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 / 2</a:t>
            </a:r>
            <a:r>
              <a:rPr lang="en-US" altLang="en-US" sz="2400" kern="0" baseline="30000" dirty="0">
                <a:solidFill>
                  <a:srgbClr val="0070C0"/>
                </a:solidFill>
                <a:ea typeface="MS PGothic" charset="-128"/>
              </a:rPr>
              <a:t>12</a:t>
            </a:r>
            <a:r>
              <a:rPr lang="en-US" altLang="en-US" sz="2400" kern="0" dirty="0">
                <a:solidFill>
                  <a:srgbClr val="0070C0"/>
                </a:solidFill>
                <a:ea typeface="MS PGothic" charset="-128"/>
              </a:rPr>
              <a:t>)</a:t>
            </a:r>
          </a:p>
          <a:p>
            <a:pPr>
              <a:defRPr/>
            </a:pPr>
            <a:r>
              <a:rPr lang="en-US" altLang="en-US" sz="2400" kern="0" dirty="0">
                <a:ea typeface="MS PGothic" charset="-128"/>
              </a:rPr>
              <a:t>If each entry is </a:t>
            </a:r>
            <a:r>
              <a:rPr lang="en-US" altLang="en-US" sz="2400" kern="0" dirty="0">
                <a:highlight>
                  <a:srgbClr val="FFFF00"/>
                </a:highlight>
                <a:ea typeface="MS PGothic" charset="-128"/>
              </a:rPr>
              <a:t>4 bytes</a:t>
            </a:r>
            <a:r>
              <a:rPr lang="en-US" altLang="en-US" sz="2400" kern="0" dirty="0">
                <a:ea typeface="MS PGothic" charset="-128"/>
              </a:rPr>
              <a:t>: </a:t>
            </a:r>
            <a:r>
              <a:rPr lang="en-US" altLang="en-US" sz="2400" kern="0" dirty="0">
                <a:solidFill>
                  <a:srgbClr val="FF0000"/>
                </a:solidFill>
                <a:ea typeface="MS PGothic" charset="-128"/>
              </a:rPr>
              <a:t>4 MB </a:t>
            </a:r>
            <a:r>
              <a:rPr lang="en-US" altLang="en-US" sz="2400" kern="0" dirty="0">
                <a:ea typeface="MS PGothic" charset="-128"/>
              </a:rPr>
              <a:t>of physical address space memory for page table alone</a:t>
            </a:r>
          </a:p>
          <a:p>
            <a:pPr lvl="1">
              <a:defRPr/>
            </a:pPr>
            <a:r>
              <a:rPr lang="en-US" altLang="en-US" sz="2400" kern="0" dirty="0">
                <a:solidFill>
                  <a:srgbClr val="00B0F0"/>
                </a:solidFill>
                <a:ea typeface="MS PGothic" charset="-128"/>
              </a:rPr>
              <a:t>That amount of memory used to cost a lot</a:t>
            </a:r>
          </a:p>
          <a:p>
            <a:pPr lvl="1">
              <a:defRPr/>
            </a:pPr>
            <a:r>
              <a:rPr lang="en-US" altLang="en-US" sz="2400" kern="0" dirty="0">
                <a:solidFill>
                  <a:srgbClr val="00B0F0"/>
                </a:solidFill>
                <a:ea typeface="MS PGothic" charset="-128"/>
              </a:rPr>
              <a:t>Page tables are per process</a:t>
            </a:r>
          </a:p>
          <a:p>
            <a:pPr lvl="1">
              <a:defRPr/>
            </a:pPr>
            <a:r>
              <a:rPr lang="en-US" altLang="en-US" sz="2400" b="1" kern="0" dirty="0">
                <a:solidFill>
                  <a:srgbClr val="0070C0"/>
                </a:solidFill>
                <a:ea typeface="MS PGothic" charset="-128"/>
              </a:rPr>
              <a:t>64-bit</a:t>
            </a:r>
            <a:r>
              <a:rPr lang="en-US" altLang="en-US" sz="2400" kern="0" dirty="0">
                <a:solidFill>
                  <a:srgbClr val="00B0F0"/>
                </a:solidFill>
                <a:ea typeface="MS PGothic" charset="-128"/>
              </a:rPr>
              <a:t> even worse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A16B-77EC-4388-AB65-ACF2A170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Huge Table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13E7A-B014-4DAE-BC40-FD97E978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2117"/>
            <a:ext cx="8229600" cy="4530725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Small page size?</a:t>
            </a:r>
          </a:p>
          <a:p>
            <a:pPr lvl="1"/>
            <a:r>
              <a:rPr lang="en-US" altLang="zh-CN" sz="2800" dirty="0"/>
              <a:t>Table becomes </a:t>
            </a:r>
            <a:r>
              <a:rPr lang="en-US" altLang="zh-CN" sz="2800" dirty="0">
                <a:solidFill>
                  <a:srgbClr val="00B0F0"/>
                </a:solidFill>
              </a:rPr>
              <a:t>larger</a:t>
            </a:r>
          </a:p>
          <a:p>
            <a:pPr lvl="1"/>
            <a:r>
              <a:rPr lang="en-US" altLang="zh-CN" sz="2800" dirty="0"/>
              <a:t>TLB hit ratio </a:t>
            </a:r>
            <a:r>
              <a:rPr lang="en-US" altLang="zh-CN" sz="2800" dirty="0">
                <a:solidFill>
                  <a:srgbClr val="00B0F0"/>
                </a:solidFill>
              </a:rPr>
              <a:t>drops</a:t>
            </a:r>
          </a:p>
          <a:p>
            <a:endParaRPr lang="en-US" altLang="zh-CN" sz="3200" dirty="0"/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Larger page size</a:t>
            </a:r>
            <a:r>
              <a:rPr lang="zh-CN" altLang="en-US" sz="3200" dirty="0">
                <a:solidFill>
                  <a:srgbClr val="FF0000"/>
                </a:solidFill>
              </a:rPr>
              <a:t>？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kumimoji="1" lang="en-US" altLang="zh-CN" sz="2800" dirty="0">
                <a:solidFill>
                  <a:srgbClr val="00B0F0"/>
                </a:solidFill>
              </a:rPr>
              <a:t>Smaller</a:t>
            </a:r>
            <a:r>
              <a:rPr kumimoji="1" lang="en-US" altLang="zh-CN" sz="2800" dirty="0"/>
              <a:t> table</a:t>
            </a:r>
          </a:p>
          <a:p>
            <a:pPr lvl="1">
              <a:defRPr/>
            </a:pPr>
            <a:r>
              <a:rPr kumimoji="1" lang="en-US" altLang="zh-CN" sz="2800" dirty="0"/>
              <a:t>TLB hit ratio </a:t>
            </a:r>
            <a:r>
              <a:rPr kumimoji="1" lang="en-US" altLang="zh-CN" sz="2800" dirty="0">
                <a:solidFill>
                  <a:srgbClr val="00B0F0"/>
                </a:solidFill>
              </a:rPr>
              <a:t>high</a:t>
            </a:r>
          </a:p>
          <a:p>
            <a:pPr lvl="1">
              <a:defRPr/>
            </a:pPr>
            <a:r>
              <a:rPr kumimoji="1" lang="en-US" altLang="zh-CN" sz="2800" dirty="0"/>
              <a:t>Read disk less frequently</a:t>
            </a:r>
            <a:endParaRPr kumimoji="1"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4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Solution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8294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09638"/>
            <a:ext cx="4865688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文本框 8"/>
          <p:cNvSpPr txBox="1">
            <a:spLocks noChangeArrowheads="1"/>
          </p:cNvSpPr>
          <p:nvPr/>
        </p:nvSpPr>
        <p:spPr bwMode="auto">
          <a:xfrm>
            <a:off x="765175" y="3116263"/>
            <a:ext cx="360203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Verdana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914263" y="3260050"/>
            <a:ext cx="438340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Do not store </a:t>
            </a:r>
            <a:r>
              <a:rPr lang="en-US" altLang="zh-CN" sz="2800" b="1" dirty="0">
                <a:solidFill>
                  <a:srgbClr val="00B0F0"/>
                </a:solidFill>
                <a:latin typeface="Verdana" charset="0"/>
              </a:rPr>
              <a:t>empty</a:t>
            </a: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 page table entry!</a:t>
            </a:r>
            <a:endParaRPr lang="zh-CN" altLang="en-US" sz="2800" b="1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89E959-69A1-4E72-A091-4B26AEA33DE0}"/>
              </a:ext>
            </a:extLst>
          </p:cNvPr>
          <p:cNvSpPr/>
          <p:nvPr/>
        </p:nvSpPr>
        <p:spPr bwMode="auto">
          <a:xfrm>
            <a:off x="2240280" y="2519363"/>
            <a:ext cx="2245360" cy="4524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NOT USED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F7BE6-57FE-43EA-A576-6CF4789AD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65" y="4718992"/>
            <a:ext cx="3513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So page table is not </a:t>
            </a:r>
            <a:r>
              <a:rPr lang="en-US" altLang="zh-CN" sz="2800" b="1" dirty="0">
                <a:solidFill>
                  <a:srgbClr val="00B0F0"/>
                </a:solidFill>
                <a:latin typeface="Verdana" charset="0"/>
              </a:rPr>
              <a:t>contiguous</a:t>
            </a: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33D439-5543-4FB5-8A33-8277AC55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64" y="1360586"/>
            <a:ext cx="43834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Not used virtual page has </a:t>
            </a:r>
            <a:r>
              <a:rPr lang="en-US" altLang="zh-CN" sz="2800" b="1" dirty="0">
                <a:solidFill>
                  <a:srgbClr val="00B0F0"/>
                </a:solidFill>
                <a:latin typeface="Verdana" charset="0"/>
              </a:rPr>
              <a:t>empty</a:t>
            </a:r>
            <a:r>
              <a:rPr lang="en-US" altLang="zh-CN" sz="2800" b="1" dirty="0">
                <a:solidFill>
                  <a:srgbClr val="FF0000"/>
                </a:solidFill>
                <a:latin typeface="Verdana" charset="0"/>
              </a:rPr>
              <a:t> page table entry!</a:t>
            </a:r>
            <a:endParaRPr lang="zh-CN" altLang="en-US" sz="2800" b="1" dirty="0">
              <a:solidFill>
                <a:srgbClr val="FF0000"/>
              </a:solidFill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Hierarchical Page Tables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89038"/>
            <a:ext cx="7407275" cy="4483100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Break up the logical address space into multiple page tables: </a:t>
            </a:r>
            <a:r>
              <a:rPr lang="en-US" altLang="en-US" sz="2400" dirty="0">
                <a:highlight>
                  <a:srgbClr val="FFFF00"/>
                </a:highlight>
                <a:ea typeface="MS PGothic" charset="-128"/>
              </a:rPr>
              <a:t>break up page table</a:t>
            </a:r>
          </a:p>
          <a:p>
            <a:r>
              <a:rPr lang="en-US" altLang="en-US" sz="2400" dirty="0">
                <a:ea typeface="MS PGothic" charset="-128"/>
              </a:rPr>
              <a:t>A simple technique is a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two-level page table</a:t>
            </a:r>
          </a:p>
          <a:p>
            <a:r>
              <a:rPr lang="en-US" altLang="en-US" sz="2400" dirty="0">
                <a:ea typeface="MS PGothic" charset="-128"/>
              </a:rPr>
              <a:t>We then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page the page table</a:t>
            </a:r>
            <a:r>
              <a:rPr lang="zh-CN" altLang="en-US" sz="2400" dirty="0">
                <a:solidFill>
                  <a:srgbClr val="FF0000"/>
                </a:solidFill>
                <a:ea typeface="MS PGothic" charset="-128"/>
              </a:rPr>
              <a:t>（将页表再分页）</a:t>
            </a:r>
            <a:endParaRPr lang="en-US" altLang="en-US" sz="2400" dirty="0">
              <a:solidFill>
                <a:srgbClr val="FF000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Two-Level Paging Example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5850"/>
            <a:ext cx="7807325" cy="17446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MS PGothic" charset="-128"/>
              </a:rPr>
              <a:t>A logical address (on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32-bit</a:t>
            </a:r>
            <a:r>
              <a:rPr lang="en-US" altLang="en-US" sz="2400" dirty="0">
                <a:ea typeface="MS PGothic" charset="-128"/>
              </a:rPr>
              <a:t> machine with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4K</a:t>
            </a:r>
            <a:r>
              <a:rPr lang="en-US" altLang="en-US" sz="2400" dirty="0">
                <a:ea typeface="MS PGothic" charset="-128"/>
              </a:rPr>
              <a:t> page size) is divided into:</a:t>
            </a:r>
          </a:p>
          <a:p>
            <a:pPr marL="627063" lvl="1">
              <a:lnSpc>
                <a:spcPct val="90000"/>
              </a:lnSpc>
              <a:defRPr/>
            </a:pPr>
            <a:r>
              <a:rPr lang="en-US" altLang="en-US" sz="2400" dirty="0">
                <a:ea typeface="MS PGothic" charset="-128"/>
              </a:rPr>
              <a:t>a page offset consisting of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12 bits</a:t>
            </a:r>
            <a:endParaRPr lang="en-US" altLang="en-US" sz="2400" dirty="0">
              <a:ea typeface="MS PGothic" charset="-128"/>
            </a:endParaRPr>
          </a:p>
          <a:p>
            <a:pPr marL="627063" lvl="1">
              <a:lnSpc>
                <a:spcPct val="90000"/>
              </a:lnSpc>
              <a:defRPr/>
            </a:pPr>
            <a:r>
              <a:rPr lang="en-US" altLang="en-US" sz="2400" b="1" dirty="0">
                <a:ea typeface="MS PGothic" charset="-128"/>
              </a:rPr>
              <a:t>a page number consisting of </a:t>
            </a:r>
            <a:r>
              <a:rPr lang="en-US" altLang="en-US" sz="2400" b="1" dirty="0">
                <a:solidFill>
                  <a:srgbClr val="0070C0"/>
                </a:solidFill>
                <a:ea typeface="MS PGothic" charset="-128"/>
              </a:rPr>
              <a:t>20 bits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br>
              <a:rPr lang="en-US" altLang="en-US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endParaRPr lang="en-US" altLang="en-US" b="1" dirty="0">
              <a:solidFill>
                <a:srgbClr val="3366FF"/>
              </a:solidFill>
              <a:ea typeface="MS PGothic" charset="-128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44742"/>
              </p:ext>
            </p:extLst>
          </p:nvPr>
        </p:nvGraphicFramePr>
        <p:xfrm>
          <a:off x="3109913" y="2982913"/>
          <a:ext cx="2563812" cy="333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PTE (4B)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800" b="1" dirty="0"/>
                        <a:t>…</a:t>
                      </a:r>
                      <a:endParaRPr lang="zh-CN" altLang="en-US" sz="1800" b="1" dirty="0"/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PTE (4B)</a:t>
                      </a:r>
                      <a:endParaRPr lang="zh-CN" altLang="en-US" sz="1800" b="1" dirty="0"/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Empty</a:t>
                      </a:r>
                      <a:endParaRPr lang="zh-CN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zh-CN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Empty </a:t>
                      </a:r>
                      <a:endParaRPr lang="zh-CN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6" marR="9147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089" name="右大括号 3"/>
          <p:cNvSpPr>
            <a:spLocks/>
          </p:cNvSpPr>
          <p:nvPr/>
        </p:nvSpPr>
        <p:spPr bwMode="auto">
          <a:xfrm>
            <a:off x="6102350" y="3060700"/>
            <a:ext cx="635000" cy="3152775"/>
          </a:xfrm>
          <a:prstGeom prst="rightBrace">
            <a:avLst>
              <a:gd name="adj1" fmla="val 832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8090" name="文本框 4"/>
          <p:cNvSpPr txBox="1">
            <a:spLocks noChangeArrowheads="1"/>
          </p:cNvSpPr>
          <p:nvPr/>
        </p:nvSpPr>
        <p:spPr bwMode="auto">
          <a:xfrm>
            <a:off x="6872288" y="4344988"/>
            <a:ext cx="184626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Verdana" charset="0"/>
              </a:rPr>
              <a:t>2</a:t>
            </a:r>
            <a:r>
              <a:rPr lang="en-US" altLang="zh-CN" sz="3200" b="1" baseline="30000">
                <a:latin typeface="Verdana" charset="0"/>
              </a:rPr>
              <a:t>20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b="1" baseline="30000">
              <a:latin typeface="Verdana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baseline="30000">
                <a:latin typeface="Verdana" charset="0"/>
              </a:rPr>
              <a:t>= 1K * 1K</a:t>
            </a:r>
            <a:endParaRPr lang="zh-CN" altLang="en-US" sz="3200" b="1" baseline="30000">
              <a:latin typeface="Verdana" charset="0"/>
            </a:endParaRPr>
          </a:p>
        </p:txBody>
      </p:sp>
      <p:sp>
        <p:nvSpPr>
          <p:cNvPr id="88091" name="右大括号 8"/>
          <p:cNvSpPr>
            <a:spLocks/>
          </p:cNvSpPr>
          <p:nvPr/>
        </p:nvSpPr>
        <p:spPr bwMode="auto">
          <a:xfrm rot="10800000">
            <a:off x="2527300" y="2982913"/>
            <a:ext cx="452438" cy="1085850"/>
          </a:xfrm>
          <a:prstGeom prst="rightBrace">
            <a:avLst>
              <a:gd name="adj1" fmla="val 83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8092" name="文本框 9"/>
          <p:cNvSpPr txBox="1">
            <a:spLocks noChangeArrowheads="1"/>
          </p:cNvSpPr>
          <p:nvPr/>
        </p:nvSpPr>
        <p:spPr bwMode="auto">
          <a:xfrm>
            <a:off x="320835" y="3498056"/>
            <a:ext cx="2652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Verdana" charset="0"/>
              </a:rPr>
              <a:t>1K*4B = 4KB</a:t>
            </a:r>
            <a:endParaRPr lang="zh-CN" altLang="en-US" sz="2400" b="1" baseline="30000" dirty="0">
              <a:latin typeface="Verdana" charset="0"/>
            </a:endParaRPr>
          </a:p>
        </p:txBody>
      </p:sp>
      <p:sp>
        <p:nvSpPr>
          <p:cNvPr id="88093" name="文本框 5"/>
          <p:cNvSpPr txBox="1">
            <a:spLocks noChangeArrowheads="1"/>
          </p:cNvSpPr>
          <p:nvPr/>
        </p:nvSpPr>
        <p:spPr bwMode="auto">
          <a:xfrm>
            <a:off x="1222374" y="3157538"/>
            <a:ext cx="164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charset="0"/>
              </a:rPr>
              <a:t>A page</a:t>
            </a:r>
            <a:endParaRPr lang="zh-CN" altLang="en-US" b="1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10" name="右大括号 8">
            <a:extLst>
              <a:ext uri="{FF2B5EF4-FFF2-40B4-BE49-F238E27FC236}">
                <a16:creationId xmlns:a16="http://schemas.microsoft.com/office/drawing/2014/main" id="{8B5317A4-6C29-4C5E-9398-C66F9AD09E5A}"/>
              </a:ext>
            </a:extLst>
          </p:cNvPr>
          <p:cNvSpPr>
            <a:spLocks/>
          </p:cNvSpPr>
          <p:nvPr/>
        </p:nvSpPr>
        <p:spPr bwMode="auto">
          <a:xfrm rot="10800000">
            <a:off x="2521109" y="4475163"/>
            <a:ext cx="452438" cy="1085850"/>
          </a:xfrm>
          <a:prstGeom prst="rightBrace">
            <a:avLst>
              <a:gd name="adj1" fmla="val 83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0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BC7FF-3A3A-4F86-B884-F443097C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Two-Level Page Table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60DEF9-CF32-4DC6-AA60-18887393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5194"/>
              </p:ext>
            </p:extLst>
          </p:nvPr>
        </p:nvGraphicFramePr>
        <p:xfrm>
          <a:off x="4028440" y="924560"/>
          <a:ext cx="127508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7957739"/>
                    </a:ext>
                  </a:extLst>
                </a:gridCol>
              </a:tblGrid>
              <a:tr h="359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41100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0353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70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82215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84016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9005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40101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68174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12433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58224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9081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3256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0047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17041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12529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494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7F9D27F-85EB-4517-96C8-B4E8240ACD26}"/>
              </a:ext>
            </a:extLst>
          </p:cNvPr>
          <p:cNvSpPr txBox="1"/>
          <p:nvPr/>
        </p:nvSpPr>
        <p:spPr>
          <a:xfrm>
            <a:off x="6220460" y="6202680"/>
            <a:ext cx="162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Physical memory</a:t>
            </a:r>
            <a:endParaRPr lang="zh-CN" altLang="en-US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AD0B18-C4F3-491C-B831-11409A9F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95434"/>
              </p:ext>
            </p:extLst>
          </p:nvPr>
        </p:nvGraphicFramePr>
        <p:xfrm>
          <a:off x="7411720" y="924560"/>
          <a:ext cx="127508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7957739"/>
                    </a:ext>
                  </a:extLst>
                </a:gridCol>
              </a:tblGrid>
              <a:tr h="359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41100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0353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70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82215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984016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9005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40101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68174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12433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58224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9081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3256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0047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17041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12529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049493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C4FD30-3614-485B-AC21-84E9EDCABBBC}"/>
              </a:ext>
            </a:extLst>
          </p:cNvPr>
          <p:cNvCxnSpPr>
            <a:cxnSpLocks/>
          </p:cNvCxnSpPr>
          <p:nvPr/>
        </p:nvCxnSpPr>
        <p:spPr bwMode="auto">
          <a:xfrm>
            <a:off x="5303520" y="1066800"/>
            <a:ext cx="2108200" cy="985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23B9B4-AA1A-4137-B98A-2D54EFF7AD7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93360" y="960120"/>
            <a:ext cx="2118360" cy="497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2F137A-3B5F-43F9-AC92-FA0FEAEC9106}"/>
              </a:ext>
            </a:extLst>
          </p:cNvPr>
          <p:cNvCxnSpPr>
            <a:cxnSpLocks/>
          </p:cNvCxnSpPr>
          <p:nvPr/>
        </p:nvCxnSpPr>
        <p:spPr bwMode="auto">
          <a:xfrm>
            <a:off x="5293360" y="1849120"/>
            <a:ext cx="2118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DBFD70-E0D8-48B6-9EA0-15DE96C0D839}"/>
              </a:ext>
            </a:extLst>
          </p:cNvPr>
          <p:cNvCxnSpPr>
            <a:cxnSpLocks/>
          </p:cNvCxnSpPr>
          <p:nvPr/>
        </p:nvCxnSpPr>
        <p:spPr bwMode="auto">
          <a:xfrm>
            <a:off x="5308600" y="2219960"/>
            <a:ext cx="2103120" cy="5384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D2ED05-BE1C-4575-BF89-206A1924AB4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8600" y="4251960"/>
            <a:ext cx="2108200" cy="1209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8F5125-4FE6-407F-9CA3-287422C2F5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13680" y="5328920"/>
            <a:ext cx="2103120" cy="568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548AA6-E7AE-4D65-91E7-355A9E168A9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3520" y="4587240"/>
            <a:ext cx="2098040" cy="1625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896795-4753-4FB0-B8D4-A8BF2B429BDF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3520" y="5704840"/>
            <a:ext cx="2118360" cy="8753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861930-FD7B-4993-96A7-895138F15FF6}"/>
              </a:ext>
            </a:extLst>
          </p:cNvPr>
          <p:cNvSpPr txBox="1"/>
          <p:nvPr/>
        </p:nvSpPr>
        <p:spPr>
          <a:xfrm>
            <a:off x="525780" y="4207748"/>
            <a:ext cx="25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Outer page table</a:t>
            </a:r>
            <a:endParaRPr lang="zh-CN" altLang="en-US" b="1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ACFEE1F-032E-46AF-B37F-86E2871FB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99881"/>
              </p:ext>
            </p:extLst>
          </p:nvPr>
        </p:nvGraphicFramePr>
        <p:xfrm>
          <a:off x="955040" y="2301240"/>
          <a:ext cx="132588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121122147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PTE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05837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Empty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2972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Empty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7855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PTE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36599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9128BE74-9CA6-4917-A7EA-67F0279964BE}"/>
              </a:ext>
            </a:extLst>
          </p:cNvPr>
          <p:cNvSpPr txBox="1"/>
          <p:nvPr/>
        </p:nvSpPr>
        <p:spPr>
          <a:xfrm>
            <a:off x="3111500" y="6103203"/>
            <a:ext cx="115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Page table</a:t>
            </a:r>
            <a:endParaRPr lang="zh-CN" altLang="en-US" b="1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49AD6EB-40BE-423E-8D63-881947DD384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1080" y="921623"/>
            <a:ext cx="1737360" cy="15675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356364-956A-44E8-9862-C1833B188CCB}"/>
              </a:ext>
            </a:extLst>
          </p:cNvPr>
          <p:cNvCxnSpPr>
            <a:cxnSpLocks/>
          </p:cNvCxnSpPr>
          <p:nvPr/>
        </p:nvCxnSpPr>
        <p:spPr bwMode="auto">
          <a:xfrm>
            <a:off x="2301240" y="3909814"/>
            <a:ext cx="1717040" cy="14191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9A6EDD-F70B-43EC-930E-D16716646A8D}"/>
              </a:ext>
            </a:extLst>
          </p:cNvPr>
          <p:cNvCxnSpPr>
            <a:cxnSpLocks/>
          </p:cNvCxnSpPr>
          <p:nvPr/>
        </p:nvCxnSpPr>
        <p:spPr bwMode="auto">
          <a:xfrm>
            <a:off x="5298440" y="1056640"/>
            <a:ext cx="2108200" cy="985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ABE4C4-CFD0-498E-B657-B8017FEFE23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88280" y="949960"/>
            <a:ext cx="2118360" cy="497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6893E7-1FBF-4598-BE67-9BB560C44B3D}"/>
              </a:ext>
            </a:extLst>
          </p:cNvPr>
          <p:cNvCxnSpPr>
            <a:cxnSpLocks/>
          </p:cNvCxnSpPr>
          <p:nvPr/>
        </p:nvCxnSpPr>
        <p:spPr bwMode="auto">
          <a:xfrm>
            <a:off x="5288280" y="1838960"/>
            <a:ext cx="2118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8B0BAD-DAD8-450C-8379-C80391EC50C0}"/>
              </a:ext>
            </a:extLst>
          </p:cNvPr>
          <p:cNvCxnSpPr>
            <a:cxnSpLocks/>
          </p:cNvCxnSpPr>
          <p:nvPr/>
        </p:nvCxnSpPr>
        <p:spPr bwMode="auto">
          <a:xfrm>
            <a:off x="5303520" y="2209800"/>
            <a:ext cx="2103120" cy="5384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C340B32-96E9-4B7E-B8D3-5AF958082CAE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3520" y="4241800"/>
            <a:ext cx="2108200" cy="1209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7F6573F-175F-446F-8EFF-236419692FB9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8600" y="5318760"/>
            <a:ext cx="2103120" cy="568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3D4CE3E-3549-41AF-8581-662FACF270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98440" y="4577080"/>
            <a:ext cx="2098040" cy="1625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0CF3AF-0824-42BE-8559-0D013F6E25B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000" y="911463"/>
            <a:ext cx="1737360" cy="15675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7F8EE34-AD35-474B-85C5-3C50110BACFF}"/>
              </a:ext>
            </a:extLst>
          </p:cNvPr>
          <p:cNvCxnSpPr>
            <a:cxnSpLocks/>
          </p:cNvCxnSpPr>
          <p:nvPr/>
        </p:nvCxnSpPr>
        <p:spPr bwMode="auto">
          <a:xfrm>
            <a:off x="2296160" y="3899654"/>
            <a:ext cx="1717040" cy="14191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4CCB9F2-F33D-4562-A431-165ED4A1E222}"/>
              </a:ext>
            </a:extLst>
          </p:cNvPr>
          <p:cNvSpPr/>
          <p:nvPr/>
        </p:nvSpPr>
        <p:spPr bwMode="auto">
          <a:xfrm>
            <a:off x="3799840" y="2301240"/>
            <a:ext cx="1737360" cy="3159760"/>
          </a:xfrm>
          <a:prstGeom prst="roundRect">
            <a:avLst/>
          </a:prstGeom>
          <a:solidFill>
            <a:srgbClr val="99CC00">
              <a:alpha val="6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8713" y="152400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Address-Translation Scheme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96258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168400"/>
            <a:ext cx="8875713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E0BEDB-0B3A-4601-BD43-5B72954FD5AA}"/>
              </a:ext>
            </a:extLst>
          </p:cNvPr>
          <p:cNvSpPr txBox="1"/>
          <p:nvPr/>
        </p:nvSpPr>
        <p:spPr>
          <a:xfrm>
            <a:off x="7909560" y="4910138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Physical frame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1911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Two-Level Paging Example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5850"/>
            <a:ext cx="7807325" cy="5505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A logical address (on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32-bit</a:t>
            </a:r>
            <a:r>
              <a:rPr lang="en-US" altLang="en-US" sz="2400" dirty="0">
                <a:ea typeface="MS PGothic" charset="-128"/>
              </a:rPr>
              <a:t> machine with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4K</a:t>
            </a:r>
            <a:r>
              <a:rPr lang="en-US" altLang="en-US" sz="2400" dirty="0">
                <a:ea typeface="MS PGothic" charset="-128"/>
              </a:rPr>
              <a:t>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a page offset consisting of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12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a page number consisting of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20 bits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10-bit </a:t>
            </a:r>
            <a:r>
              <a:rPr lang="en-US" altLang="en-US" sz="2400" dirty="0">
                <a:ea typeface="MS PGothic" charset="-128"/>
              </a:rPr>
              <a:t>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10-bit</a:t>
            </a:r>
            <a:r>
              <a:rPr lang="en-US" altLang="en-US" sz="2400" dirty="0">
                <a:ea typeface="MS PGothic" charset="-128"/>
              </a:rPr>
              <a:t> page offset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Thus, a logical address is as follows:</a:t>
            </a:r>
            <a:br>
              <a:rPr lang="en-US" altLang="en-US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br>
              <a:rPr lang="en-US" altLang="en-US" sz="1600" dirty="0">
                <a:ea typeface="MS PGothic" charset="-128"/>
              </a:rPr>
            </a:br>
            <a:endParaRPr lang="en-US" altLang="en-US" b="1" dirty="0">
              <a:solidFill>
                <a:srgbClr val="3366FF"/>
              </a:solidFill>
              <a:ea typeface="MS PGothic" charset="-128"/>
            </a:endParaRPr>
          </a:p>
        </p:txBody>
      </p:sp>
      <p:pic>
        <p:nvPicPr>
          <p:cNvPr id="9011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60950"/>
            <a:ext cx="73660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7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sz="2800" dirty="0"/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sz="2800" dirty="0"/>
              <a:t>If page size is 4 KB (2</a:t>
            </a:r>
            <a:r>
              <a:rPr lang="en-US" altLang="en-US" sz="2800" baseline="30000" dirty="0"/>
              <a:t>12</a:t>
            </a:r>
            <a:r>
              <a:rPr lang="en-US" altLang="en-US" sz="2800" dirty="0"/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Then page table has 2</a:t>
            </a:r>
            <a:r>
              <a:rPr lang="en-US" altLang="en-US" sz="2400" baseline="30000" dirty="0"/>
              <a:t>52</a:t>
            </a:r>
            <a:r>
              <a:rPr lang="en-US" altLang="en-US" sz="2400" dirty="0"/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If two level scheme, inner page tables could be </a:t>
            </a:r>
            <a:r>
              <a:rPr lang="en-US" altLang="en-US" sz="2400" dirty="0">
                <a:solidFill>
                  <a:srgbClr val="00B0F0"/>
                </a:solidFill>
              </a:rPr>
              <a:t>2</a:t>
            </a:r>
            <a:r>
              <a:rPr lang="en-US" altLang="en-US" sz="2400" baseline="30000" dirty="0">
                <a:solidFill>
                  <a:srgbClr val="00B0F0"/>
                </a:solidFill>
              </a:rPr>
              <a:t>10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solidFill>
                  <a:srgbClr val="00B0F0"/>
                </a:solidFill>
              </a:rPr>
              <a:t>   4-byte </a:t>
            </a:r>
            <a:r>
              <a:rPr lang="en-US" altLang="en-US" sz="2400" dirty="0"/>
              <a:t>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Address would look like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</p:txBody>
      </p:sp>
      <p:pic>
        <p:nvPicPr>
          <p:cNvPr id="983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4365625"/>
            <a:ext cx="5824537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7"/>
          </a:xfrm>
        </p:spPr>
        <p:txBody>
          <a:bodyPr/>
          <a:lstStyle/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sz="2400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sz="2400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sz="2400" dirty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Outer page table has 2</a:t>
            </a:r>
            <a:r>
              <a:rPr lang="en-US" altLang="en-US" sz="2400" baseline="30000" dirty="0"/>
              <a:t>42</a:t>
            </a:r>
            <a:r>
              <a:rPr lang="en-US" altLang="en-US" sz="2400" dirty="0"/>
              <a:t> entries or </a:t>
            </a:r>
            <a:r>
              <a:rPr lang="en-US" altLang="en-US" sz="2400" b="1" dirty="0">
                <a:solidFill>
                  <a:srgbClr val="FF0000"/>
                </a:solidFill>
              </a:rPr>
              <a:t>2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44</a:t>
            </a:r>
            <a:r>
              <a:rPr lang="en-US" altLang="en-US" sz="2400" dirty="0"/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One solution is to add a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400" dirty="0"/>
              <a:t>But in the following example the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outer page table is still 2</a:t>
            </a:r>
            <a:r>
              <a:rPr lang="en-US" altLang="en-US" sz="2400" baseline="30000" dirty="0"/>
              <a:t>34</a:t>
            </a:r>
            <a:r>
              <a:rPr lang="en-US" altLang="en-US" sz="2400" dirty="0"/>
              <a:t> bytes in size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sz="2400" dirty="0"/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</p:txBody>
      </p:sp>
      <p:pic>
        <p:nvPicPr>
          <p:cNvPr id="993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01738"/>
            <a:ext cx="5330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</a:t>
            </a:r>
          </a:p>
        </p:txBody>
      </p:sp>
      <p:sp>
        <p:nvSpPr>
          <p:cNvPr id="245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0100" y="1204913"/>
            <a:ext cx="8128000" cy="5313362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Divide physical memory into fixed-sized blocks called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frames</a:t>
            </a:r>
            <a:endParaRPr lang="en-US" altLang="en-US" sz="2800" dirty="0">
              <a:solidFill>
                <a:srgbClr val="3366FF"/>
              </a:solidFill>
              <a:ea typeface="MS PGothic" charset="-128"/>
            </a:endParaRPr>
          </a:p>
          <a:p>
            <a:pPr lvl="1"/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Size is power of 2</a:t>
            </a:r>
          </a:p>
          <a:p>
            <a:pPr lvl="1"/>
            <a:endParaRPr lang="en-US" altLang="en-US" sz="2400" dirty="0">
              <a:solidFill>
                <a:srgbClr val="0070C0"/>
              </a:solidFill>
              <a:ea typeface="MS PGothic" charset="-128"/>
            </a:endParaRPr>
          </a:p>
          <a:p>
            <a:pPr lvl="1"/>
            <a:endParaRPr lang="en-US" altLang="en-US" sz="2800" dirty="0">
              <a:solidFill>
                <a:srgbClr val="0070C0"/>
              </a:solidFill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Divide logical memory into blocks of same size called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pages</a:t>
            </a:r>
            <a:r>
              <a:rPr lang="zh-CN" altLang="en-US" sz="2800" b="1" dirty="0">
                <a:solidFill>
                  <a:srgbClr val="3366FF"/>
                </a:solidFill>
                <a:ea typeface="MS PGothic" charset="-128"/>
              </a:rPr>
              <a:t>（一般为</a:t>
            </a:r>
            <a:r>
              <a:rPr lang="en-US" altLang="zh-CN" sz="2800" b="1" dirty="0">
                <a:solidFill>
                  <a:srgbClr val="3366FF"/>
                </a:solidFill>
                <a:ea typeface="MS PGothic" charset="-128"/>
              </a:rPr>
              <a:t>4KB</a:t>
            </a:r>
            <a:r>
              <a:rPr lang="zh-CN" altLang="en-US" sz="2800" b="1" dirty="0">
                <a:solidFill>
                  <a:srgbClr val="3366FF"/>
                </a:solidFill>
                <a:ea typeface="MS PGothic" charset="-128"/>
              </a:rPr>
              <a:t>）</a:t>
            </a:r>
            <a:endParaRPr lang="en-US" altLang="en-US" sz="2800" b="1" dirty="0">
              <a:solidFill>
                <a:srgbClr val="3366FF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Three-level Paging Scheme</a:t>
            </a:r>
          </a:p>
        </p:txBody>
      </p:sp>
      <p:pic>
        <p:nvPicPr>
          <p:cNvPr id="1003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47813"/>
            <a:ext cx="6350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765549"/>
            <a:ext cx="7692691" cy="141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Summary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806449" y="1233488"/>
            <a:ext cx="7567529" cy="4530725"/>
          </a:xfrm>
        </p:spPr>
        <p:txBody>
          <a:bodyPr/>
          <a:lstStyle/>
          <a:p>
            <a:r>
              <a:rPr lang="en-US" altLang="zh-CN" sz="2800" dirty="0">
                <a:ea typeface="MS PGothic" charset="-128"/>
              </a:rPr>
              <a:t>Paging is the most popular memory management mechanism in modern operating systems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Pages, frames, page table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No external fragmentation, but </a:t>
            </a:r>
            <a:r>
              <a:rPr lang="en-US" altLang="zh-CN" sz="2400" dirty="0">
                <a:solidFill>
                  <a:srgbClr val="00B0F0"/>
                </a:solidFill>
                <a:ea typeface="MS PGothic" charset="-128"/>
              </a:rPr>
              <a:t>(small) </a:t>
            </a:r>
            <a:r>
              <a:rPr lang="en-US" altLang="zh-CN" sz="2400" dirty="0">
                <a:ea typeface="MS PGothic" charset="-128"/>
              </a:rPr>
              <a:t>internal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TLB for reduce 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effective memory access time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Hierarchical paging for reduce 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memory cost</a:t>
            </a:r>
            <a:endParaRPr lang="zh-CN" altLang="en-US" sz="2400" dirty="0">
              <a:solidFill>
                <a:srgbClr val="0070C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442913" y="3125788"/>
            <a:ext cx="8229600" cy="576262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Other Issues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Memory Protection</a:t>
            </a:r>
          </a:p>
        </p:txBody>
      </p:sp>
      <p:sp>
        <p:nvSpPr>
          <p:cNvPr id="11161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73125" y="1157288"/>
            <a:ext cx="6937375" cy="4468812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MS PGothic" charset="-128"/>
              </a:rPr>
              <a:t>Memory protection implemented by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associating protection bit </a:t>
            </a:r>
            <a:r>
              <a:rPr lang="en-US" altLang="en-US" sz="2400" dirty="0">
                <a:ea typeface="MS PGothic" charset="-128"/>
              </a:rPr>
              <a:t>with each frame to indicate if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read-only or read-write </a:t>
            </a:r>
            <a:r>
              <a:rPr lang="en-US" altLang="en-US" sz="2400" dirty="0">
                <a:ea typeface="MS PGothic" charset="-128"/>
              </a:rPr>
              <a:t>access is allowed</a:t>
            </a:r>
          </a:p>
          <a:p>
            <a:pPr lvl="1">
              <a:defRPr/>
            </a:pPr>
            <a:r>
              <a:rPr lang="en-US" altLang="en-US" sz="2000" dirty="0">
                <a:ea typeface="MS PGothic" charset="-128"/>
              </a:rPr>
              <a:t>Can also add more bits to indicate page execute-only, and so on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sz="2400" dirty="0">
              <a:ea typeface="MS PGothic" charset="-128"/>
            </a:endParaRPr>
          </a:p>
          <a:p>
            <a:pPr>
              <a:defRPr/>
            </a:pPr>
            <a:r>
              <a:rPr lang="en-US" altLang="en-US" sz="2400" dirty="0">
                <a:ea typeface="MS PGothic" charset="-128"/>
              </a:rPr>
              <a:t>Any violations result in a trap to the kernel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-114300"/>
            <a:ext cx="7112000" cy="903288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Protection Bit In A Page Table</a:t>
            </a:r>
          </a:p>
        </p:txBody>
      </p:sp>
      <p:pic>
        <p:nvPicPr>
          <p:cNvPr id="1064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920750"/>
            <a:ext cx="68262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文本框 1"/>
          <p:cNvSpPr txBox="1">
            <a:spLocks noChangeArrowheads="1"/>
          </p:cNvSpPr>
          <p:nvPr/>
        </p:nvSpPr>
        <p:spPr bwMode="auto">
          <a:xfrm>
            <a:off x="4962525" y="2143125"/>
            <a:ext cx="202247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read only?</a:t>
            </a:r>
            <a:endParaRPr lang="zh-CN" altLang="en-US">
              <a:latin typeface="Verdana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91038" y="2847975"/>
          <a:ext cx="1100138" cy="293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0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0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Shared Pages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966788"/>
            <a:ext cx="7732712" cy="5662612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Shared code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One copy of read-only (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reentrant </a:t>
            </a:r>
            <a:r>
              <a:rPr lang="zh-CN" altLang="en-US" sz="2000" b="1" dirty="0">
                <a:solidFill>
                  <a:srgbClr val="3366FF"/>
                </a:solidFill>
                <a:ea typeface="MS PGothic" charset="-128"/>
              </a:rPr>
              <a:t>可重入</a:t>
            </a:r>
            <a:r>
              <a:rPr lang="en-US" altLang="en-US" sz="2000" dirty="0">
                <a:ea typeface="MS PGothic" charset="-128"/>
              </a:rPr>
              <a:t>) code shared among processes (i.e., text editors, compilers, window systems)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Similar to multiple threads sharing the same process space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Also useful for inter-process communication if sharing of read-write pages is allowed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Shared Pages Example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110594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939800"/>
            <a:ext cx="5876925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01938" y="1223963"/>
            <a:ext cx="811212" cy="10318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137150" y="2998788"/>
            <a:ext cx="811213" cy="10318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01938" y="4803775"/>
            <a:ext cx="811212" cy="10318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533400" y="3021013"/>
            <a:ext cx="8229600" cy="576262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The End of Chap 8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Pages and Frames</a:t>
            </a:r>
            <a:endParaRPr kumimoji="1" lang="zh-CN" altLang="en-US">
              <a:ea typeface="MS PGothic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4775" y="1919288"/>
          <a:ext cx="2338388" cy="330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51500" y="1919288"/>
          <a:ext cx="2338388" cy="413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2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2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1" marR="91421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670" name="文本框 6"/>
          <p:cNvSpPr txBox="1">
            <a:spLocks noChangeArrowheads="1"/>
          </p:cNvSpPr>
          <p:nvPr/>
        </p:nvSpPr>
        <p:spPr bwMode="auto">
          <a:xfrm>
            <a:off x="2276475" y="1539875"/>
            <a:ext cx="108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VA</a:t>
            </a:r>
            <a:endParaRPr lang="zh-CN" altLang="en-US">
              <a:latin typeface="Verdana" charset="0"/>
            </a:endParaRPr>
          </a:p>
        </p:txBody>
      </p:sp>
      <p:sp>
        <p:nvSpPr>
          <p:cNvPr id="26671" name="文本框 7"/>
          <p:cNvSpPr txBox="1">
            <a:spLocks noChangeArrowheads="1"/>
          </p:cNvSpPr>
          <p:nvPr/>
        </p:nvSpPr>
        <p:spPr bwMode="auto">
          <a:xfrm>
            <a:off x="6459538" y="1539875"/>
            <a:ext cx="108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PA</a:t>
            </a:r>
            <a:endParaRPr lang="zh-CN" altLang="en-US">
              <a:latin typeface="Verdana" charset="0"/>
            </a:endParaRPr>
          </a:p>
        </p:txBody>
      </p:sp>
      <p:cxnSp>
        <p:nvCxnSpPr>
          <p:cNvPr id="3" name="直线箭头连接符 2"/>
          <p:cNvCxnSpPr>
            <a:cxnSpLocks noChangeShapeType="1"/>
          </p:cNvCxnSpPr>
          <p:nvPr/>
        </p:nvCxnSpPr>
        <p:spPr bwMode="auto">
          <a:xfrm>
            <a:off x="3713163" y="2100263"/>
            <a:ext cx="1938337" cy="2071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线箭头连接符 8"/>
          <p:cNvCxnSpPr>
            <a:cxnSpLocks noChangeShapeType="1"/>
          </p:cNvCxnSpPr>
          <p:nvPr/>
        </p:nvCxnSpPr>
        <p:spPr bwMode="auto">
          <a:xfrm flipV="1">
            <a:off x="3713163" y="2100263"/>
            <a:ext cx="1938337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>
            <a:off x="3713163" y="2971800"/>
            <a:ext cx="1938337" cy="20431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线箭头连接符 14"/>
          <p:cNvCxnSpPr>
            <a:cxnSpLocks noChangeShapeType="1"/>
          </p:cNvCxnSpPr>
          <p:nvPr/>
        </p:nvCxnSpPr>
        <p:spPr bwMode="auto">
          <a:xfrm flipV="1">
            <a:off x="3713163" y="3386138"/>
            <a:ext cx="1938337" cy="142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箭头连接符 17"/>
          <p:cNvCxnSpPr>
            <a:cxnSpLocks noChangeShapeType="1"/>
          </p:cNvCxnSpPr>
          <p:nvPr/>
        </p:nvCxnSpPr>
        <p:spPr bwMode="auto">
          <a:xfrm flipV="1">
            <a:off x="3713163" y="2557463"/>
            <a:ext cx="1938337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箭头连接符 20"/>
          <p:cNvCxnSpPr>
            <a:cxnSpLocks noChangeShapeType="1"/>
          </p:cNvCxnSpPr>
          <p:nvPr/>
        </p:nvCxnSpPr>
        <p:spPr bwMode="auto">
          <a:xfrm flipV="1">
            <a:off x="3713163" y="2971800"/>
            <a:ext cx="1938337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线箭头连接符 23"/>
          <p:cNvCxnSpPr>
            <a:cxnSpLocks noChangeShapeType="1"/>
          </p:cNvCxnSpPr>
          <p:nvPr/>
        </p:nvCxnSpPr>
        <p:spPr bwMode="auto">
          <a:xfrm>
            <a:off x="3713163" y="4614863"/>
            <a:ext cx="1938337" cy="121443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/>
          <p:cNvCxnSpPr>
            <a:cxnSpLocks noChangeShapeType="1"/>
          </p:cNvCxnSpPr>
          <p:nvPr/>
        </p:nvCxnSpPr>
        <p:spPr bwMode="auto">
          <a:xfrm flipV="1">
            <a:off x="3713163" y="4614863"/>
            <a:ext cx="1938337" cy="4000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VA-PA mapping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108825" cy="490537"/>
          </a:xfrm>
        </p:spPr>
        <p:txBody>
          <a:bodyPr/>
          <a:lstStyle/>
          <a:p>
            <a:r>
              <a:rPr lang="en-US" altLang="zh-CN" sz="2400">
                <a:ea typeface="MS PGothic" charset="-128"/>
              </a:rPr>
              <a:t>Physical memory layout</a:t>
            </a:r>
            <a:endParaRPr lang="zh-CN" altLang="en-US" sz="2400">
              <a:ea typeface="MS PGothic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34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3400" y="3074988"/>
            <a:ext cx="1154113" cy="1962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7653" name="矩形 6"/>
          <p:cNvSpPr>
            <a:spLocks noChangeArrowheads="1"/>
          </p:cNvSpPr>
          <p:nvPr/>
        </p:nvSpPr>
        <p:spPr bwMode="auto">
          <a:xfrm>
            <a:off x="917575" y="2520950"/>
            <a:ext cx="1154113" cy="1960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895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89500" y="2517775"/>
            <a:ext cx="1154113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89500" y="3492500"/>
            <a:ext cx="1154113" cy="989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89500" y="5186363"/>
            <a:ext cx="1154113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50075" y="2159000"/>
          <a:ext cx="1174750" cy="403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" name="直线箭头连接符 2"/>
          <p:cNvCxnSpPr>
            <a:cxnSpLocks noChangeShapeType="1"/>
            <a:stCxn id="27653" idx="3"/>
            <a:endCxn id="5" idx="1"/>
          </p:cNvCxnSpPr>
          <p:nvPr/>
        </p:nvCxnSpPr>
        <p:spPr bwMode="auto">
          <a:xfrm>
            <a:off x="2071688" y="3502025"/>
            <a:ext cx="1001712" cy="6810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  <a:stCxn id="27653" idx="3"/>
          </p:cNvCxnSpPr>
          <p:nvPr/>
        </p:nvCxnSpPr>
        <p:spPr bwMode="auto">
          <a:xfrm>
            <a:off x="2071688" y="3502025"/>
            <a:ext cx="2817812" cy="3127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箭头连接符 17"/>
          <p:cNvCxnSpPr>
            <a:cxnSpLocks noChangeShapeType="1"/>
            <a:stCxn id="27653" idx="3"/>
          </p:cNvCxnSpPr>
          <p:nvPr/>
        </p:nvCxnSpPr>
        <p:spPr bwMode="auto">
          <a:xfrm flipV="1">
            <a:off x="2071688" y="3074988"/>
            <a:ext cx="4878387" cy="427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585788" y="3092450"/>
            <a:ext cx="8229600" cy="576263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Implementation of Paging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How to do paging</a:t>
            </a:r>
          </a:p>
        </p:txBody>
      </p:sp>
      <p:sp>
        <p:nvSpPr>
          <p:cNvPr id="686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0100" y="1293813"/>
            <a:ext cx="8128000" cy="3856037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Keep track of all free frames</a:t>
            </a:r>
            <a:r>
              <a:rPr lang="zh-CN" altLang="en-US" sz="2800" b="1" dirty="0">
                <a:solidFill>
                  <a:srgbClr val="FF0000"/>
                </a:solidFill>
                <a:ea typeface="MS PGothic" charset="-128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a typeface="MS PGothic" charset="-128"/>
              </a:rPr>
              <a:t>free frames list</a:t>
            </a:r>
            <a:r>
              <a:rPr lang="zh-CN" altLang="en-US" sz="2800" b="1" dirty="0">
                <a:solidFill>
                  <a:srgbClr val="FF0000"/>
                </a:solidFill>
                <a:ea typeface="MS PGothic" charset="-128"/>
              </a:rPr>
              <a:t>）</a:t>
            </a:r>
            <a:endParaRPr lang="en-US" altLang="en-US" sz="2800" b="1" dirty="0">
              <a:solidFill>
                <a:srgbClr val="FF0000"/>
              </a:solidFill>
              <a:ea typeface="MS PGothic" charset="-128"/>
            </a:endParaRPr>
          </a:p>
          <a:p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To run a program of size </a:t>
            </a:r>
            <a:r>
              <a:rPr lang="en-US" altLang="en-US" sz="2800" b="1" i="1" dirty="0">
                <a:ea typeface="MS PGothic" charset="-128"/>
              </a:rPr>
              <a:t>N</a:t>
            </a:r>
            <a:r>
              <a:rPr lang="en-US" altLang="en-US" sz="2800" i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pages, need to find </a:t>
            </a:r>
            <a:r>
              <a:rPr lang="en-US" altLang="en-US" sz="2800" b="1" i="1" dirty="0">
                <a:ea typeface="MS PGothic" charset="-128"/>
              </a:rPr>
              <a:t>N</a:t>
            </a:r>
            <a:r>
              <a:rPr lang="en-US" altLang="en-US" sz="2800" dirty="0">
                <a:ea typeface="MS PGothic" charset="-128"/>
              </a:rPr>
              <a:t> free frames and load program</a:t>
            </a:r>
          </a:p>
          <a:p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Set up a </a:t>
            </a:r>
            <a:r>
              <a:rPr lang="en-US" altLang="en-US" sz="2800" b="1" dirty="0">
                <a:solidFill>
                  <a:srgbClr val="FF0000"/>
                </a:solidFill>
                <a:ea typeface="MS PGothic" charset="-128"/>
              </a:rPr>
              <a:t>page table</a:t>
            </a:r>
            <a:r>
              <a:rPr lang="en-US" altLang="en-US" sz="28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to translate logical to physical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1089</TotalTime>
  <Words>2093</Words>
  <Application>Microsoft Office PowerPoint</Application>
  <PresentationFormat>全屏显示(4:3)</PresentationFormat>
  <Paragraphs>406</Paragraphs>
  <Slides>57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Monotype Sorts</vt:lpstr>
      <vt:lpstr>MS PGothic</vt:lpstr>
      <vt:lpstr>Arial</vt:lpstr>
      <vt:lpstr>Helvetica</vt:lpstr>
      <vt:lpstr>Times New Roman</vt:lpstr>
      <vt:lpstr>Verdana</vt:lpstr>
      <vt:lpstr>Webdings</vt:lpstr>
      <vt:lpstr>os-8</vt:lpstr>
      <vt:lpstr>Chapter 8:  Main Memory (2)</vt:lpstr>
      <vt:lpstr>Chapter 8:  Memory Management</vt:lpstr>
      <vt:lpstr>Page Size</vt:lpstr>
      <vt:lpstr>Paging: Basics</vt:lpstr>
      <vt:lpstr>Paging</vt:lpstr>
      <vt:lpstr>Pages and Frames</vt:lpstr>
      <vt:lpstr>VA-PA mapping</vt:lpstr>
      <vt:lpstr>Implementation of Paging</vt:lpstr>
      <vt:lpstr>How to do paging</vt:lpstr>
      <vt:lpstr>Page Table</vt:lpstr>
      <vt:lpstr>A Paging Example</vt:lpstr>
      <vt:lpstr>Page table is per process!!!</vt:lpstr>
      <vt:lpstr>How to do translation</vt:lpstr>
      <vt:lpstr>Recall Segmentation</vt:lpstr>
      <vt:lpstr>Virtual Address</vt:lpstr>
      <vt:lpstr>Physical Address</vt:lpstr>
      <vt:lpstr>Translation in Paging</vt:lpstr>
      <vt:lpstr>Paging Example</vt:lpstr>
      <vt:lpstr>Summary: Virtual address</vt:lpstr>
      <vt:lpstr>Summary: VA to PA</vt:lpstr>
      <vt:lpstr>Improvement of Paging</vt:lpstr>
      <vt:lpstr>Paging: Pros and Cons</vt:lpstr>
      <vt:lpstr>Internal fragmentation</vt:lpstr>
      <vt:lpstr>Internal fragmentation</vt:lpstr>
      <vt:lpstr>Double Memory Access</vt:lpstr>
      <vt:lpstr>Double Memory Access</vt:lpstr>
      <vt:lpstr>Performance of Various Levels of Storage</vt:lpstr>
      <vt:lpstr>Hardware Solution</vt:lpstr>
      <vt:lpstr>TLB</vt:lpstr>
      <vt:lpstr>MMU &amp; Paging &amp; TLB</vt:lpstr>
      <vt:lpstr>TLB Miss</vt:lpstr>
      <vt:lpstr>TLB hit or miss: hardware support!!!</vt:lpstr>
      <vt:lpstr>Paging Hardware With TLB</vt:lpstr>
      <vt:lpstr>Effective Access Time</vt:lpstr>
      <vt:lpstr>Effective Access Time</vt:lpstr>
      <vt:lpstr>Typical TLB</vt:lpstr>
      <vt:lpstr>Locality</vt:lpstr>
      <vt:lpstr>Paging Problem: huge table</vt:lpstr>
      <vt:lpstr>Paging Problem: huge table</vt:lpstr>
      <vt:lpstr>Paging Problem: huge table</vt:lpstr>
      <vt:lpstr>Huge Table Problem</vt:lpstr>
      <vt:lpstr>Solution</vt:lpstr>
      <vt:lpstr>Hierarchical Page Tables</vt:lpstr>
      <vt:lpstr>Two-Level Paging Example</vt:lpstr>
      <vt:lpstr>Two-Level Page Table</vt:lpstr>
      <vt:lpstr>Address-Translation Scheme</vt:lpstr>
      <vt:lpstr>Two-Level Paging Example</vt:lpstr>
      <vt:lpstr>64-bit Logical Address Space</vt:lpstr>
      <vt:lpstr>64-bit Logical Address Space</vt:lpstr>
      <vt:lpstr>Three-level Paging Scheme</vt:lpstr>
      <vt:lpstr>Summary</vt:lpstr>
      <vt:lpstr>Other Issues</vt:lpstr>
      <vt:lpstr>Memory Protection</vt:lpstr>
      <vt:lpstr>Protection Bit In A Page Table</vt:lpstr>
      <vt:lpstr>Shared Pages</vt:lpstr>
      <vt:lpstr>Shared Pages Example</vt:lpstr>
      <vt:lpstr>The End of Chap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Main Memory (2)</dc:title>
  <dc:creator>Microsoft Office 用户</dc:creator>
  <cp:lastModifiedBy>ziran wu</cp:lastModifiedBy>
  <cp:revision>123</cp:revision>
  <cp:lastPrinted>2013-09-30T19:34:56Z</cp:lastPrinted>
  <dcterms:created xsi:type="dcterms:W3CDTF">2022-05-09T07:04:09Z</dcterms:created>
  <dcterms:modified xsi:type="dcterms:W3CDTF">2024-06-12T07:50:11Z</dcterms:modified>
</cp:coreProperties>
</file>