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4" r:id="rId1"/>
  </p:sldMasterIdLst>
  <p:notesMasterIdLst>
    <p:notesMasterId r:id="rId54"/>
  </p:notesMasterIdLst>
  <p:handoutMasterIdLst>
    <p:handoutMasterId r:id="rId55"/>
  </p:handoutMasterIdLst>
  <p:sldIdLst>
    <p:sldId id="331" r:id="rId2"/>
    <p:sldId id="520" r:id="rId3"/>
    <p:sldId id="521" r:id="rId4"/>
    <p:sldId id="543" r:id="rId5"/>
    <p:sldId id="561" r:id="rId6"/>
    <p:sldId id="544" r:id="rId7"/>
    <p:sldId id="572" r:id="rId8"/>
    <p:sldId id="579" r:id="rId9"/>
    <p:sldId id="523" r:id="rId10"/>
    <p:sldId id="573" r:id="rId11"/>
    <p:sldId id="574" r:id="rId12"/>
    <p:sldId id="522" r:id="rId13"/>
    <p:sldId id="518" r:id="rId14"/>
    <p:sldId id="506" r:id="rId15"/>
    <p:sldId id="339" r:id="rId16"/>
    <p:sldId id="530" r:id="rId17"/>
    <p:sldId id="340" r:id="rId18"/>
    <p:sldId id="341" r:id="rId19"/>
    <p:sldId id="342" r:id="rId20"/>
    <p:sldId id="343" r:id="rId21"/>
    <p:sldId id="545" r:id="rId22"/>
    <p:sldId id="529" r:id="rId23"/>
    <p:sldId id="416" r:id="rId24"/>
    <p:sldId id="347" r:id="rId25"/>
    <p:sldId id="418" r:id="rId26"/>
    <p:sldId id="348" r:id="rId27"/>
    <p:sldId id="533" r:id="rId28"/>
    <p:sldId id="564" r:id="rId29"/>
    <p:sldId id="349" r:id="rId30"/>
    <p:sldId id="580" r:id="rId31"/>
    <p:sldId id="565" r:id="rId32"/>
    <p:sldId id="575" r:id="rId33"/>
    <p:sldId id="576" r:id="rId34"/>
    <p:sldId id="531" r:id="rId35"/>
    <p:sldId id="469" r:id="rId36"/>
    <p:sldId id="473" r:id="rId37"/>
    <p:sldId id="464" r:id="rId38"/>
    <p:sldId id="465" r:id="rId39"/>
    <p:sldId id="468" r:id="rId40"/>
    <p:sldId id="550" r:id="rId41"/>
    <p:sldId id="551" r:id="rId42"/>
    <p:sldId id="552" r:id="rId43"/>
    <p:sldId id="553" r:id="rId44"/>
    <p:sldId id="555" r:id="rId45"/>
    <p:sldId id="470" r:id="rId46"/>
    <p:sldId id="534" r:id="rId47"/>
    <p:sldId id="472" r:id="rId48"/>
    <p:sldId id="578" r:id="rId49"/>
    <p:sldId id="566" r:id="rId50"/>
    <p:sldId id="567" r:id="rId51"/>
    <p:sldId id="581" r:id="rId52"/>
    <p:sldId id="524" r:id="rId53"/>
  </p:sldIdLst>
  <p:sldSz cx="9144000" cy="6858000" type="screen4x3"/>
  <p:notesSz cx="7086600" cy="93726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charset="0"/>
        <a:ea typeface="MS PGothic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charset="0"/>
        <a:ea typeface="MS PGothic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16">
          <p15:clr>
            <a:srgbClr val="A4A3A4"/>
          </p15:clr>
        </p15:guide>
        <p15:guide id="2" pos="4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000"/>
    <a:srgbClr val="CCFFFF"/>
    <a:srgbClr val="66CCFF"/>
    <a:srgbClr val="99CC00"/>
    <a:srgbClr val="FF0000"/>
    <a:srgbClr val="CCECFF"/>
    <a:srgbClr val="F8F8F8"/>
    <a:srgbClr val="EAEAEA"/>
    <a:srgbClr val="CC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529A4A9-1216-4112-AE08-B22BF296BA8D}" v="1" dt="2024-05-21T05:28:54.09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255" autoAdjust="0"/>
    <p:restoredTop sz="77879" autoAdjust="0"/>
  </p:normalViewPr>
  <p:slideViewPr>
    <p:cSldViewPr snapToGrid="0">
      <p:cViewPr varScale="1">
        <p:scale>
          <a:sx n="93" d="100"/>
          <a:sy n="93" d="100"/>
        </p:scale>
        <p:origin x="1108" y="60"/>
      </p:cViewPr>
      <p:guideLst>
        <p:guide orient="horz" pos="816"/>
        <p:guide pos="4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2208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microsoft.com/office/2015/10/relationships/revisionInfo" Target="revisionInfo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52.xml"/><Relationship Id="rId1" Type="http://schemas.openxmlformats.org/officeDocument/2006/relationships/slide" Target="slides/slid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iran wu" userId="9f9739ad9b769acf" providerId="LiveId" clId="{C529A4A9-1216-4112-AE08-B22BF296BA8D}"/>
    <pc:docChg chg="modSld">
      <pc:chgData name="ziran wu" userId="9f9739ad9b769acf" providerId="LiveId" clId="{C529A4A9-1216-4112-AE08-B22BF296BA8D}" dt="2024-06-12T08:22:01.955" v="267" actId="20577"/>
      <pc:docMkLst>
        <pc:docMk/>
      </pc:docMkLst>
      <pc:sldChg chg="modSp">
        <pc:chgData name="ziran wu" userId="9f9739ad9b769acf" providerId="LiveId" clId="{C529A4A9-1216-4112-AE08-B22BF296BA8D}" dt="2024-05-21T05:28:54.090" v="0" actId="1076"/>
        <pc:sldMkLst>
          <pc:docMk/>
          <pc:sldMk cId="0" sldId="416"/>
        </pc:sldMkLst>
        <pc:picChg chg="mod">
          <ac:chgData name="ziran wu" userId="9f9739ad9b769acf" providerId="LiveId" clId="{C529A4A9-1216-4112-AE08-B22BF296BA8D}" dt="2024-05-21T05:28:54.090" v="0" actId="1076"/>
          <ac:picMkLst>
            <pc:docMk/>
            <pc:sldMk cId="0" sldId="416"/>
            <ac:picMk id="44034" creationId="{00000000-0000-0000-0000-000000000000}"/>
          </ac:picMkLst>
        </pc:picChg>
      </pc:sldChg>
      <pc:sldChg chg="modNotesTx">
        <pc:chgData name="ziran wu" userId="9f9739ad9b769acf" providerId="LiveId" clId="{C529A4A9-1216-4112-AE08-B22BF296BA8D}" dt="2024-06-12T08:22:01.955" v="267" actId="20577"/>
        <pc:sldMkLst>
          <pc:docMk/>
          <pc:sldMk cId="0" sldId="551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06738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94150" y="0"/>
            <a:ext cx="3105150" cy="446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ctr" anchorCtr="0" compatLnSpc="1">
            <a:prstTxWarp prst="textNoShape">
              <a:avLst/>
            </a:prstTxWarp>
          </a:bodyPr>
          <a:lstStyle>
            <a:lvl1pPr algn="r"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39213"/>
            <a:ext cx="3106738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defTabSz="891460">
              <a:defRPr sz="1100">
                <a:latin typeface="Helvetica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60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94150" y="8939213"/>
            <a:ext cx="3105150" cy="446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89090" tIns="44546" rIns="89090" bIns="44546" numCol="1" anchor="b" anchorCtr="0" compatLnSpc="1">
            <a:prstTxWarp prst="textNoShape">
              <a:avLst/>
            </a:prstTxWarp>
          </a:bodyPr>
          <a:lstStyle>
            <a:lvl1pPr algn="r" defTabSz="890588">
              <a:defRPr sz="1100">
                <a:latin typeface="Helvetica" charset="0"/>
              </a:defRPr>
            </a:lvl1pPr>
          </a:lstStyle>
          <a:p>
            <a:pPr>
              <a:defRPr/>
            </a:pPr>
            <a:fld id="{7EB5A450-2095-6E4B-ADBC-2EAA45F19BA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5980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16375" y="0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>
            <a:lvl1pPr algn="r"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00150" y="704850"/>
            <a:ext cx="4687888" cy="35147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614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4563" y="4452938"/>
            <a:ext cx="5197475" cy="421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defTabSz="939909">
              <a:defRPr sz="1200">
                <a:latin typeface="Times New Roman" charset="0"/>
                <a:ea typeface="ＭＳ Ｐゴシック" charset="-128"/>
                <a:cs typeface="ＭＳ Ｐゴシック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16375" y="8905875"/>
            <a:ext cx="3070225" cy="46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none" lIns="94035" tIns="47017" rIns="94035" bIns="47017" numCol="1" anchor="b" anchorCtr="0" compatLnSpc="1">
            <a:prstTxWarp prst="textNoShape">
              <a:avLst/>
            </a:prstTxWarp>
          </a:bodyPr>
          <a:lstStyle>
            <a:lvl1pPr algn="r" defTabSz="939800">
              <a:defRPr sz="1200">
                <a:latin typeface="Times New Roman" charset="0"/>
              </a:defRPr>
            </a:lvl1pPr>
          </a:lstStyle>
          <a:p>
            <a:pPr>
              <a:defRPr/>
            </a:pPr>
            <a:fld id="{F7445CE8-992D-C04D-92A9-6584B1EEB5F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90401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MS PGothic" pitchFamily="34" charset="-128"/>
        <a:cs typeface="ＭＳ Ｐゴシック" charset="-128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F5C749D-DC2B-9D44-9D82-8EF13E0E422C}" type="slidenum">
              <a:rPr lang="en-US" altLang="en-US">
                <a:latin typeface="Times New Roman" charset="0"/>
              </a:rPr>
              <a:pPr/>
              <a:t>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363941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Backing store </a:t>
            </a:r>
            <a:r>
              <a:rPr lang="zh-CN" altLang="en-US" dirty="0"/>
              <a:t>或者叫做 </a:t>
            </a:r>
            <a:r>
              <a:rPr lang="en-US" altLang="zh-CN" dirty="0"/>
              <a:t>secondary storage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45CE8-992D-C04D-92A9-6584B1EEB5F0}" type="slidenum">
              <a:rPr lang="en-US" altLang="zh-CN" smtClean="0"/>
              <a:pPr>
                <a:defRPr/>
              </a:pPr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5834975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E699EC0-1486-CB43-ABF5-F41933F0005E}" type="slidenum">
              <a:rPr lang="en-US" altLang="en-US">
                <a:latin typeface="Times New Roman" charset="0"/>
              </a:rPr>
              <a:pPr/>
              <a:t>15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zh-CN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130447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182489C-86B5-624E-B102-D57C64DEC7B0}" type="slidenum">
              <a:rPr lang="en-US" altLang="en-US">
                <a:latin typeface="Times New Roman" charset="0"/>
              </a:rPr>
              <a:pPr/>
              <a:t>18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58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893835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0BF0FB69-C603-7A43-BEFC-EDAE1F9BC821}" type="slidenum">
              <a:rPr lang="en-US" altLang="en-US">
                <a:latin typeface="Times New Roman" charset="0"/>
              </a:rPr>
              <a:pPr/>
              <a:t>19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801184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EC452B22-47D1-864F-9C9B-35977C3BA545}" type="slidenum">
              <a:rPr lang="en-US" altLang="en-US">
                <a:latin typeface="Times New Roman" charset="0"/>
              </a:rPr>
              <a:pPr/>
              <a:t>20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399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Divided by zero fault</a:t>
            </a:r>
            <a:r>
              <a:rPr lang="zh-CN" altLang="en-US" dirty="0">
                <a:ea typeface="MS PGothic" charset="-128"/>
              </a:rPr>
              <a:t>会导致</a:t>
            </a:r>
            <a:r>
              <a:rPr lang="en-US" altLang="zh-CN" dirty="0">
                <a:ea typeface="MS PGothic" charset="-128"/>
              </a:rPr>
              <a:t>Exception</a:t>
            </a:r>
            <a:r>
              <a:rPr lang="zh-CN" altLang="en-US" dirty="0">
                <a:ea typeface="MS PGothic" charset="-128"/>
              </a:rPr>
              <a:t>（由</a:t>
            </a:r>
            <a:r>
              <a:rPr lang="en-US" altLang="zh-CN" dirty="0">
                <a:ea typeface="MS PGothic" charset="-128"/>
              </a:rPr>
              <a:t>CPU</a:t>
            </a:r>
            <a:r>
              <a:rPr lang="zh-CN" altLang="en-US" dirty="0">
                <a:ea typeface="MS PGothic" charset="-128"/>
              </a:rPr>
              <a:t>引起），而不是</a:t>
            </a:r>
            <a:r>
              <a:rPr lang="en-US" altLang="zh-CN" dirty="0">
                <a:ea typeface="MS PGothic" charset="-128"/>
              </a:rPr>
              <a:t>interrupt</a:t>
            </a:r>
            <a:r>
              <a:rPr lang="zh-CN" altLang="en-US" dirty="0">
                <a:ea typeface="MS PGothic" charset="-128"/>
              </a:rPr>
              <a:t>（由外部设备引起）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56321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ECAE177C-C2D1-3842-AB08-114EB4FDC7CE}" type="slidenum">
              <a:rPr lang="en-US" altLang="en-US">
                <a:latin typeface="Times New Roman" charset="0"/>
              </a:rPr>
              <a:pPr/>
              <a:t>22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528132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ADC8385A-56D5-C243-A618-329A0687ED8E}" type="slidenum">
              <a:rPr lang="en-US" altLang="en-US">
                <a:latin typeface="Times New Roman" charset="0"/>
              </a:rPr>
              <a:pPr/>
              <a:t>23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1932721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6E209253-0333-3344-93E0-D17377A67954}" type="slidenum">
              <a:rPr lang="en-US" altLang="en-US">
                <a:latin typeface="Times New Roman" charset="0"/>
              </a:rPr>
              <a:pPr/>
              <a:t>24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228600" indent="-228600">
              <a:buAutoNum type="arabicPeriod"/>
            </a:pPr>
            <a:r>
              <a:rPr lang="zh-CN" altLang="en-US" dirty="0">
                <a:ea typeface="MS PGothic" charset="-128"/>
              </a:rPr>
              <a:t>陷入操作系统。</a:t>
            </a:r>
            <a:endParaRPr lang="en-US" altLang="zh-CN" dirty="0">
              <a:ea typeface="MS PGothic" charset="-128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a typeface="MS PGothic" charset="-128"/>
              </a:rPr>
              <a:t>保存用户寄存器和进程状态。</a:t>
            </a:r>
            <a:endParaRPr lang="en-US" altLang="zh-CN" dirty="0">
              <a:ea typeface="MS PGothic" charset="-128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a typeface="MS PGothic" charset="-128"/>
              </a:rPr>
              <a:t>确定中断是否为缺页错误。</a:t>
            </a:r>
            <a:endParaRPr lang="en-US" altLang="zh-CN" dirty="0">
              <a:ea typeface="MS PGothic" charset="-128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a typeface="MS PGothic" charset="-128"/>
              </a:rPr>
              <a:t>检查页面引用是否合法，确定页面的磁盘位置。</a:t>
            </a:r>
            <a:endParaRPr lang="en-US" altLang="zh-CN" dirty="0">
              <a:ea typeface="MS PGothic" charset="-128"/>
            </a:endParaRPr>
          </a:p>
          <a:p>
            <a:pPr marL="228600" indent="-228600">
              <a:buAutoNum type="arabicPeriod"/>
            </a:pPr>
            <a:r>
              <a:rPr lang="zh-CN" altLang="en-US" dirty="0">
                <a:ea typeface="MS PGothic" charset="-128"/>
              </a:rPr>
              <a:t>从磁盘读入</a:t>
            </a:r>
            <a:r>
              <a:rPr lang="en-US" altLang="zh-CN" dirty="0">
                <a:ea typeface="MS PGothic" charset="-128"/>
              </a:rPr>
              <a:t>page</a:t>
            </a:r>
            <a:r>
              <a:rPr lang="zh-CN" altLang="en-US" dirty="0">
                <a:ea typeface="MS PGothic" charset="-128"/>
              </a:rPr>
              <a:t>到空闲</a:t>
            </a:r>
            <a:r>
              <a:rPr lang="en-US" altLang="zh-CN" dirty="0">
                <a:ea typeface="MS PGothic" charset="-128"/>
              </a:rPr>
              <a:t>frame</a:t>
            </a:r>
            <a:r>
              <a:rPr lang="zh-CN" altLang="en-US" dirty="0">
                <a:ea typeface="MS PGothic" charset="-128"/>
              </a:rPr>
              <a:t>：</a:t>
            </a:r>
            <a:endParaRPr lang="en-US" altLang="zh-CN" dirty="0">
              <a:ea typeface="MS PGothic" charset="-128"/>
            </a:endParaRPr>
          </a:p>
          <a:p>
            <a:pPr marL="0" indent="0">
              <a:buNone/>
            </a:pPr>
            <a:r>
              <a:rPr lang="en-US" altLang="zh-CN" dirty="0">
                <a:ea typeface="MS PGothic" charset="-128"/>
              </a:rPr>
              <a:t>	a) </a:t>
            </a:r>
            <a:r>
              <a:rPr lang="zh-CN" altLang="en-US" dirty="0">
                <a:ea typeface="MS PGothic" charset="-128"/>
              </a:rPr>
              <a:t>在磁盘队列中等待，直到请求被处理。</a:t>
            </a:r>
            <a:endParaRPr lang="en-US" altLang="zh-CN" dirty="0">
              <a:ea typeface="MS PGothic" charset="-128"/>
            </a:endParaRPr>
          </a:p>
          <a:p>
            <a:pPr marL="0" indent="0">
              <a:buNone/>
            </a:pPr>
            <a:r>
              <a:rPr lang="en-US" altLang="zh-CN" dirty="0">
                <a:ea typeface="MS PGothic" charset="-128"/>
              </a:rPr>
              <a:t>	b) </a:t>
            </a:r>
            <a:r>
              <a:rPr lang="zh-CN" altLang="en-US" dirty="0">
                <a:ea typeface="MS PGothic" charset="-128"/>
              </a:rPr>
              <a:t>等待磁盘寻道和延迟</a:t>
            </a:r>
            <a:endParaRPr lang="en-US" altLang="zh-CN" dirty="0">
              <a:ea typeface="MS PGothic" charset="-128"/>
            </a:endParaRPr>
          </a:p>
          <a:p>
            <a:pPr marL="0" indent="0">
              <a:buNone/>
            </a:pPr>
            <a:r>
              <a:rPr lang="en-US" altLang="zh-CN" dirty="0">
                <a:ea typeface="MS PGothic" charset="-128"/>
              </a:rPr>
              <a:t>	c)</a:t>
            </a:r>
            <a:r>
              <a:rPr lang="zh-CN" altLang="en-US" dirty="0">
                <a:ea typeface="MS PGothic" charset="-128"/>
              </a:rPr>
              <a:t> 开始传输磁盘</a:t>
            </a:r>
            <a:r>
              <a:rPr lang="en-US" altLang="zh-CN" dirty="0">
                <a:ea typeface="MS PGothic" charset="-128"/>
              </a:rPr>
              <a:t>page</a:t>
            </a:r>
            <a:r>
              <a:rPr lang="zh-CN" altLang="en-US" dirty="0">
                <a:ea typeface="MS PGothic" charset="-128"/>
              </a:rPr>
              <a:t>到空闲</a:t>
            </a:r>
            <a:r>
              <a:rPr lang="en-US" altLang="zh-CN" dirty="0">
                <a:ea typeface="MS PGothic" charset="-128"/>
              </a:rPr>
              <a:t>frame</a:t>
            </a:r>
          </a:p>
        </p:txBody>
      </p:sp>
    </p:spTree>
    <p:extLst>
      <p:ext uri="{BB962C8B-B14F-4D97-AF65-F5344CB8AC3E}">
        <p14:creationId xmlns:p14="http://schemas.microsoft.com/office/powerpoint/2010/main" val="192548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0C56AE1-6D5E-334A-9B30-2BA259A2E3EC}" type="slidenum">
              <a:rPr lang="en-US" altLang="en-US">
                <a:latin typeface="Times New Roman" charset="0"/>
              </a:rPr>
              <a:pPr/>
              <a:t>25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ea typeface="MS PGothic" charset="-128"/>
              </a:rPr>
              <a:t>6. </a:t>
            </a:r>
            <a:r>
              <a:rPr lang="zh-CN" altLang="en-US" dirty="0">
                <a:ea typeface="MS PGothic" charset="-128"/>
              </a:rPr>
              <a:t>刚才在磁盘队列等待时可以将</a:t>
            </a:r>
            <a:r>
              <a:rPr lang="en-US" altLang="zh-CN" dirty="0">
                <a:ea typeface="MS PGothic" charset="-128"/>
              </a:rPr>
              <a:t>CPU</a:t>
            </a:r>
            <a:r>
              <a:rPr lang="zh-CN" altLang="en-US" dirty="0">
                <a:ea typeface="MS PGothic" charset="-128"/>
              </a:rPr>
              <a:t>分配给其它进程。</a:t>
            </a:r>
            <a:endParaRPr lang="en-US" altLang="zh-CN" dirty="0">
              <a:ea typeface="MS PGothic" charset="-128"/>
            </a:endParaRPr>
          </a:p>
          <a:p>
            <a:r>
              <a:rPr lang="en-US" altLang="zh-CN" dirty="0">
                <a:ea typeface="MS PGothic" charset="-128"/>
              </a:rPr>
              <a:t>7. </a:t>
            </a:r>
            <a:r>
              <a:rPr lang="zh-CN" altLang="en-US" dirty="0">
                <a:ea typeface="MS PGothic" charset="-128"/>
              </a:rPr>
              <a:t>收到来自</a:t>
            </a:r>
            <a:r>
              <a:rPr lang="en-US" altLang="zh-CN" dirty="0">
                <a:ea typeface="MS PGothic" charset="-128"/>
              </a:rPr>
              <a:t>IO</a:t>
            </a:r>
            <a:r>
              <a:rPr lang="zh-CN" altLang="en-US" dirty="0">
                <a:ea typeface="MS PGothic" charset="-128"/>
              </a:rPr>
              <a:t>的中断（请求完成）</a:t>
            </a:r>
            <a:endParaRPr lang="en-US" altLang="zh-CN" dirty="0">
              <a:ea typeface="MS PGothic" charset="-128"/>
            </a:endParaRPr>
          </a:p>
          <a:p>
            <a:r>
              <a:rPr lang="en-US" altLang="zh-CN" dirty="0">
                <a:ea typeface="MS PGothic" charset="-128"/>
              </a:rPr>
              <a:t>8. </a:t>
            </a:r>
            <a:r>
              <a:rPr lang="zh-CN" altLang="en-US" dirty="0">
                <a:ea typeface="MS PGothic" charset="-128"/>
              </a:rPr>
              <a:t>保存</a:t>
            </a:r>
            <a:r>
              <a:rPr lang="en-US" altLang="zh-CN" dirty="0">
                <a:ea typeface="MS PGothic" charset="-128"/>
              </a:rPr>
              <a:t>CPU</a:t>
            </a:r>
            <a:r>
              <a:rPr lang="zh-CN" altLang="en-US" dirty="0">
                <a:ea typeface="MS PGothic" charset="-128"/>
              </a:rPr>
              <a:t>正在处理的其它进程的寄存器和进程状态</a:t>
            </a:r>
            <a:endParaRPr lang="en-US" altLang="zh-CN" dirty="0">
              <a:ea typeface="MS PGothic" charset="-128"/>
            </a:endParaRPr>
          </a:p>
          <a:p>
            <a:r>
              <a:rPr lang="en-US" altLang="zh-CN" dirty="0">
                <a:ea typeface="MS PGothic" charset="-128"/>
              </a:rPr>
              <a:t>9. </a:t>
            </a:r>
            <a:r>
              <a:rPr lang="zh-CN" altLang="en-US" dirty="0">
                <a:ea typeface="MS PGothic" charset="-128"/>
              </a:rPr>
              <a:t>确认中断来自刚才的磁盘</a:t>
            </a:r>
            <a:endParaRPr lang="en-US" altLang="zh-CN" dirty="0">
              <a:ea typeface="MS PGothic" charset="-128"/>
            </a:endParaRPr>
          </a:p>
          <a:p>
            <a:r>
              <a:rPr lang="en-US" altLang="zh-CN" dirty="0">
                <a:ea typeface="MS PGothic" charset="-128"/>
              </a:rPr>
              <a:t>10. </a:t>
            </a:r>
            <a:r>
              <a:rPr lang="zh-CN" altLang="en-US" dirty="0">
                <a:ea typeface="MS PGothic" charset="-128"/>
              </a:rPr>
              <a:t>修改</a:t>
            </a:r>
            <a:r>
              <a:rPr lang="en-US" altLang="zh-CN" dirty="0">
                <a:ea typeface="MS PGothic" charset="-128"/>
              </a:rPr>
              <a:t>page table </a:t>
            </a:r>
            <a:r>
              <a:rPr lang="zh-CN" altLang="en-US" dirty="0">
                <a:ea typeface="MS PGothic" charset="-128"/>
              </a:rPr>
              <a:t>和 </a:t>
            </a:r>
            <a:r>
              <a:rPr lang="en-US" altLang="zh-CN" dirty="0">
                <a:ea typeface="MS PGothic" charset="-128"/>
              </a:rPr>
              <a:t>TLB</a:t>
            </a:r>
          </a:p>
          <a:p>
            <a:r>
              <a:rPr lang="en-US" altLang="zh-CN" dirty="0">
                <a:ea typeface="MS PGothic" charset="-128"/>
              </a:rPr>
              <a:t>11. </a:t>
            </a:r>
            <a:r>
              <a:rPr lang="zh-CN" altLang="en-US" dirty="0">
                <a:ea typeface="MS PGothic" charset="-128"/>
              </a:rPr>
              <a:t>等待</a:t>
            </a:r>
            <a:r>
              <a:rPr lang="en-US" altLang="zh-CN" dirty="0">
                <a:ea typeface="MS PGothic" charset="-128"/>
              </a:rPr>
              <a:t>CPU</a:t>
            </a:r>
            <a:r>
              <a:rPr lang="zh-CN" altLang="en-US" dirty="0">
                <a:ea typeface="MS PGothic" charset="-128"/>
              </a:rPr>
              <a:t>分配给本进程</a:t>
            </a:r>
            <a:endParaRPr lang="en-US" altLang="zh-CN" dirty="0">
              <a:ea typeface="MS PGothic" charset="-128"/>
            </a:endParaRPr>
          </a:p>
          <a:p>
            <a:r>
              <a:rPr lang="en-US" altLang="zh-CN" dirty="0">
                <a:ea typeface="MS PGothic" charset="-128"/>
              </a:rPr>
              <a:t>12. </a:t>
            </a:r>
            <a:r>
              <a:rPr lang="zh-CN" altLang="en-US" dirty="0">
                <a:ea typeface="MS PGothic" charset="-128"/>
              </a:rPr>
              <a:t>恢复寄存器，进程状态，重新执行被中断的指令</a:t>
            </a:r>
            <a:endParaRPr lang="en-US" altLang="zh-CN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5181332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43822B02-D964-4F49-899F-9394139B73D3}" type="slidenum">
              <a:rPr lang="en-US" altLang="en-US">
                <a:latin typeface="Times New Roman" charset="0"/>
              </a:rPr>
              <a:pPr/>
              <a:t>26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12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 dirty="0">
                <a:ea typeface="MS PGothic" charset="-128"/>
              </a:rPr>
              <a:t>访问磁盘是最耗时的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42169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0E8A5ED6-DE1E-EA48-8964-C977D370AFC9}" type="slidenum">
              <a:rPr lang="en-US" altLang="en-US">
                <a:latin typeface="Times New Roman" charset="0"/>
              </a:rPr>
              <a:pPr/>
              <a:t>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760622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637235E6-9EF3-F349-B25C-0B6B22E8B4B0}" type="slidenum">
              <a:rPr lang="en-US" altLang="en-US">
                <a:latin typeface="Times New Roman" charset="0"/>
              </a:rPr>
              <a:pPr/>
              <a:t>27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030879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17600" y="696913"/>
            <a:ext cx="4648200" cy="3486150"/>
          </a:xfrm>
          <a:ln/>
        </p:spPr>
      </p:sp>
      <p:sp>
        <p:nvSpPr>
          <p:cNvPr id="552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8975" y="4416425"/>
            <a:ext cx="5505450" cy="418306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wrap="square" lIns="92438" tIns="46219" rIns="92438" bIns="46219" anchor="t"/>
          <a:lstStyle/>
          <a:p>
            <a:endParaRPr lang="zh-CN" altLang="zh-CN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6317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9C5BA8D-C77A-F842-A6D5-4B455401CEBD}" type="slidenum">
              <a:rPr lang="en-US" altLang="en-US">
                <a:latin typeface="Times New Roman" charset="0"/>
              </a:rPr>
              <a:pPr/>
              <a:t>29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573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73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 dirty="0">
                <a:ea typeface="MS PGothic" charset="-128"/>
              </a:rPr>
              <a:t>这里的内存访问就是指一次内存访问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04337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en-US" altLang="zh-CN" baseline="0" dirty="0"/>
              <a:t> answer these two questions,</a:t>
            </a:r>
          </a:p>
          <a:p>
            <a:pPr marL="228600" indent="-228600">
              <a:buAutoNum type="arabicPeriod"/>
            </a:pPr>
            <a:r>
              <a:rPr kumimoji="1" lang="en-US" altLang="zh-CN" baseline="0" dirty="0"/>
              <a:t>Demand paging</a:t>
            </a:r>
          </a:p>
          <a:p>
            <a:pPr marL="228600" indent="-228600">
              <a:buAutoNum type="arabicPeriod"/>
            </a:pPr>
            <a:r>
              <a:rPr kumimoji="1" lang="en-US" altLang="zh-CN" baseline="0" dirty="0"/>
              <a:t>Swapping</a:t>
            </a:r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445CE8-992D-C04D-92A9-6584B1EEB5F0}" type="slidenum">
              <a:rPr lang="en-US" altLang="zh-CN" smtClean="0"/>
              <a:pPr>
                <a:defRPr/>
              </a:pPr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06489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Yellow</a:t>
            </a:r>
            <a:r>
              <a:rPr kumimoji="1" lang="en-US" altLang="zh-CN" baseline="0" dirty="0"/>
              <a:t> is free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445CE8-992D-C04D-92A9-6584B1EEB5F0}" type="slidenum">
              <a:rPr lang="en-US" altLang="zh-CN" smtClean="0"/>
              <a:pPr>
                <a:defRPr/>
              </a:pPr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5141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That’s where swapping</a:t>
            </a:r>
            <a:r>
              <a:rPr kumimoji="1" lang="en-US" altLang="zh-CN" baseline="0" dirty="0"/>
              <a:t> comes in: yellow is free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445CE8-992D-C04D-92A9-6584B1EEB5F0}" type="slidenum">
              <a:rPr lang="en-US" altLang="zh-CN" smtClean="0"/>
              <a:pPr>
                <a:defRPr/>
              </a:pPr>
              <a:t>33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077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8320288B-B2E3-AA42-AF70-2CCA1D133021}" type="slidenum">
              <a:rPr lang="en-US" altLang="en-US">
                <a:latin typeface="Times New Roman" charset="0"/>
              </a:rPr>
              <a:pPr/>
              <a:t>35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09765402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8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959E4DD7-C72A-8D4E-AC3F-9F5F5191109F}" type="slidenum">
              <a:rPr lang="en-US" altLang="en-US">
                <a:latin typeface="Helvetica" charset="0"/>
              </a:rPr>
              <a:pPr/>
              <a:t>37</a:t>
            </a:fld>
            <a:endParaRPr lang="en-US" altLang="en-US">
              <a:latin typeface="Helvetica" charset="0"/>
            </a:endParaRPr>
          </a:p>
        </p:txBody>
      </p:sp>
      <p:sp>
        <p:nvSpPr>
          <p:cNvPr id="634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14856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0275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027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6493AFC-0FAD-B647-B872-D993E70FA3C1}" type="slidenum">
              <a:rPr lang="en-US" altLang="en-US">
                <a:latin typeface="Helvetica" charset="0"/>
              </a:rPr>
              <a:pPr/>
              <a:t>38</a:t>
            </a:fld>
            <a:endParaRPr lang="en-US" altLang="en-US">
              <a:latin typeface="Helvetica" charset="0"/>
            </a:endParaRPr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0260378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654F247B-E092-2C49-9D2A-D6948F7BBB09}" type="slidenum">
              <a:rPr lang="en-US" altLang="en-US">
                <a:latin typeface="Times New Roman" charset="0"/>
              </a:rPr>
              <a:pPr/>
              <a:t>40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13533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D4D00C0E-C182-C441-8A2E-2C98A1190F8D}" type="slidenum">
              <a:rPr lang="en-US" altLang="en-US">
                <a:latin typeface="Times New Roman" charset="0"/>
              </a:rPr>
              <a:pPr/>
              <a:t>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345517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07F0564B-19E5-8647-B6E7-FBC90D336E12}" type="slidenum">
              <a:rPr lang="en-US" altLang="en-US">
                <a:latin typeface="Times New Roman" charset="0"/>
              </a:rPr>
              <a:pPr/>
              <a:t>41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 dirty="0">
                <a:ea typeface="MS PGothic" charset="-128"/>
              </a:rPr>
              <a:t>确定需求页在磁盘中的位置后，寻找</a:t>
            </a:r>
            <a:r>
              <a:rPr lang="en-US" altLang="zh-CN" dirty="0">
                <a:ea typeface="MS PGothic" charset="-128"/>
              </a:rPr>
              <a:t>free frame</a:t>
            </a:r>
            <a:r>
              <a:rPr lang="zh-CN" altLang="en-US" dirty="0">
                <a:ea typeface="MS PGothic" charset="-128"/>
              </a:rPr>
              <a:t>，没有找到，使用算法选择</a:t>
            </a:r>
            <a:r>
              <a:rPr lang="en-US" altLang="zh-CN" dirty="0">
                <a:ea typeface="MS PGothic" charset="-128"/>
              </a:rPr>
              <a:t>victim</a:t>
            </a:r>
            <a:r>
              <a:rPr lang="zh-CN" altLang="en-US" dirty="0">
                <a:ea typeface="MS PGothic" charset="-128"/>
              </a:rPr>
              <a:t>，将</a:t>
            </a:r>
            <a:r>
              <a:rPr lang="en-US" altLang="zh-CN" dirty="0">
                <a:ea typeface="MS PGothic" charset="-128"/>
              </a:rPr>
              <a:t>victim</a:t>
            </a:r>
            <a:r>
              <a:rPr lang="zh-CN" altLang="en-US" dirty="0">
                <a:ea typeface="MS PGothic" charset="-128"/>
              </a:rPr>
              <a:t>写回磁盘（如果需要），</a:t>
            </a:r>
            <a:r>
              <a:rPr lang="en-US" altLang="zh-CN" dirty="0">
                <a:ea typeface="MS PGothic" charset="-128"/>
              </a:rPr>
              <a:t>refer bit </a:t>
            </a:r>
            <a:r>
              <a:rPr lang="zh-CN" altLang="en-US" dirty="0">
                <a:ea typeface="MS PGothic" charset="-128"/>
              </a:rPr>
              <a:t>改为</a:t>
            </a:r>
            <a:r>
              <a:rPr lang="en-US" altLang="zh-CN" dirty="0" err="1">
                <a:ea typeface="MS PGothic" charset="-128"/>
              </a:rPr>
              <a:t>i</a:t>
            </a:r>
            <a:r>
              <a:rPr lang="zh-CN" altLang="en-US">
                <a:ea typeface="MS PGothic" charset="-128"/>
              </a:rPr>
              <a:t>，将磁盘内容读入内存，更改页表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7982045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AC669E08-CF5B-E145-8847-7B0F23A04272}" type="slidenum">
              <a:rPr lang="en-US" altLang="en-US">
                <a:latin typeface="Times New Roman" charset="0"/>
              </a:rPr>
              <a:pPr/>
              <a:t>42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869109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F23AF436-7252-4444-902C-3690A5B78F5D}" type="slidenum">
              <a:rPr lang="en-US" altLang="en-US">
                <a:latin typeface="Times New Roman" charset="0"/>
              </a:rPr>
              <a:pPr/>
              <a:t>43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62896468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066E769B-8947-E547-9F5F-91AAB7C4AA34}" type="slidenum">
              <a:rPr lang="en-US" altLang="en-US">
                <a:latin typeface="Times New Roman" charset="0"/>
              </a:rPr>
              <a:pPr/>
              <a:t>44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r>
              <a:rPr lang="zh-CN" altLang="en-US" dirty="0">
                <a:ea typeface="MS PGothic" charset="-128"/>
              </a:rPr>
              <a:t>如果要提高效率，可以从两个角度入手：降低</a:t>
            </a:r>
            <a:r>
              <a:rPr lang="en-US" altLang="zh-CN" dirty="0">
                <a:ea typeface="MS PGothic" charset="-128"/>
              </a:rPr>
              <a:t>p</a:t>
            </a:r>
            <a:r>
              <a:rPr lang="zh-CN" altLang="en-US" dirty="0">
                <a:ea typeface="MS PGothic" charset="-128"/>
              </a:rPr>
              <a:t>，降低</a:t>
            </a:r>
            <a:r>
              <a:rPr lang="en-US" altLang="zh-CN" dirty="0">
                <a:ea typeface="MS PGothic" charset="-128"/>
              </a:rPr>
              <a:t>page fault time</a:t>
            </a:r>
            <a:endParaRPr lang="en-US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9489984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0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kumimoji="1" lang="en-US" altLang="zh-CN">
                <a:ea typeface="MS PGothic" charset="-128"/>
              </a:rPr>
              <a:t>Linux swap space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78851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C0300A4-BED2-6344-8E81-475E87FA26FB}" type="slidenum">
              <a:rPr lang="en-US" altLang="zh-CN">
                <a:latin typeface="Times New Roman" charset="0"/>
              </a:rPr>
              <a:pPr/>
              <a:t>45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2397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如果考虑到</a:t>
            </a:r>
            <a:r>
              <a:rPr kumimoji="1" lang="en-US" altLang="zh-CN" dirty="0"/>
              <a:t>swap</a:t>
            </a:r>
            <a:r>
              <a:rPr kumimoji="1" lang="zh-CN" altLang="en-US" dirty="0"/>
              <a:t>，即内存空间不足，这一部分</a:t>
            </a:r>
            <a:r>
              <a:rPr kumimoji="1" lang="en-US" altLang="zh-CN" dirty="0"/>
              <a:t>buffer</a:t>
            </a:r>
            <a:r>
              <a:rPr kumimoji="1" lang="zh-CN" altLang="en-US" dirty="0"/>
              <a:t>的内存空间是否有必要？如果都拿出来分配掉呢？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可以只考虑</a:t>
            </a:r>
            <a:r>
              <a:rPr kumimoji="1" lang="en-US" altLang="zh-CN" dirty="0"/>
              <a:t>demand paging</a:t>
            </a:r>
            <a:r>
              <a:rPr kumimoji="1" lang="zh-CN" altLang="en-US" dirty="0"/>
              <a:t>，但没有</a:t>
            </a:r>
            <a:r>
              <a:rPr kumimoji="1" lang="en-US" altLang="zh-CN" dirty="0"/>
              <a:t>swapping</a:t>
            </a:r>
            <a:r>
              <a:rPr kumimoji="1" lang="zh-CN" altLang="en-US" dirty="0"/>
              <a:t>的场景。一个进程退出时物理内存被回收，但是可能存放于一个</a:t>
            </a:r>
            <a:r>
              <a:rPr kumimoji="1" lang="en-US" altLang="zh-CN" dirty="0"/>
              <a:t>free frame buffer</a:t>
            </a:r>
            <a:r>
              <a:rPr kumimoji="1" lang="zh-CN" altLang="en-US" dirty="0"/>
              <a:t>中，但是内容并没有被情况。在内存足够的情况下，要维护尽可能多的</a:t>
            </a:r>
            <a:r>
              <a:rPr kumimoji="1" lang="en-US" altLang="zh-CN" dirty="0"/>
              <a:t>page buffer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445CE8-992D-C04D-92A9-6584B1EEB5F0}" type="slidenum">
              <a:rPr lang="en-US" altLang="zh-CN" smtClean="0"/>
              <a:pPr>
                <a:defRPr/>
              </a:pPr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38267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2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b="0" dirty="0">
                <a:ea typeface="MS PGothic" charset="-128"/>
              </a:rPr>
              <a:t>/</a:t>
            </a:r>
            <a:r>
              <a:rPr lang="en-US" altLang="zh-CN" b="0" dirty="0" err="1">
                <a:ea typeface="MS PGothic" charset="-128"/>
              </a:rPr>
              <a:t>usr</a:t>
            </a:r>
            <a:r>
              <a:rPr lang="en-US" altLang="zh-CN" b="0" dirty="0">
                <a:ea typeface="MS PGothic" charset="-128"/>
              </a:rPr>
              <a:t>/bin/time -v </a:t>
            </a:r>
            <a:r>
              <a:rPr lang="en-US" altLang="zh-CN" b="0" dirty="0" err="1">
                <a:ea typeface="MS PGothic" charset="-128"/>
              </a:rPr>
              <a:t>firefox</a:t>
            </a:r>
            <a:endParaRPr lang="en-US" altLang="zh-CN" b="0" dirty="0">
              <a:ea typeface="MS PGothic" charset="-128"/>
            </a:endParaRPr>
          </a:p>
          <a:p>
            <a:endParaRPr lang="en-US" altLang="zh-CN" dirty="0">
              <a:ea typeface="MS PGothic" charset="-128"/>
            </a:endParaRPr>
          </a:p>
          <a:p>
            <a:r>
              <a:rPr lang="en-US" altLang="zh-CN" dirty="0" err="1">
                <a:ea typeface="MS PGothic" charset="-128"/>
              </a:rPr>
              <a:t>ps</a:t>
            </a:r>
            <a:r>
              <a:rPr lang="en-US" altLang="zh-CN" dirty="0">
                <a:ea typeface="MS PGothic" charset="-128"/>
              </a:rPr>
              <a:t> -</a:t>
            </a:r>
            <a:r>
              <a:rPr lang="en-US" altLang="zh-CN" dirty="0" err="1">
                <a:ea typeface="MS PGothic" charset="-128"/>
              </a:rPr>
              <a:t>eo</a:t>
            </a:r>
            <a:r>
              <a:rPr lang="en-US" altLang="zh-CN" dirty="0">
                <a:ea typeface="MS PGothic" charset="-128"/>
              </a:rPr>
              <a:t> </a:t>
            </a:r>
            <a:r>
              <a:rPr lang="en-US" altLang="zh-CN" dirty="0" err="1">
                <a:ea typeface="MS PGothic" charset="-128"/>
              </a:rPr>
              <a:t>min_flt,maj_flt,cmd</a:t>
            </a:r>
            <a:endParaRPr lang="en-US" altLang="zh-CN" dirty="0">
              <a:ea typeface="MS PGothic" charset="-128"/>
            </a:endParaRPr>
          </a:p>
          <a:p>
            <a:r>
              <a:rPr lang="en-US" altLang="zh-CN" dirty="0" err="1">
                <a:ea typeface="MS PGothic" charset="-128"/>
              </a:rPr>
              <a:t>ps</a:t>
            </a:r>
            <a:r>
              <a:rPr lang="en-US" altLang="zh-CN" dirty="0">
                <a:ea typeface="MS PGothic" charset="-128"/>
              </a:rPr>
              <a:t> -o </a:t>
            </a:r>
            <a:r>
              <a:rPr lang="en-US" altLang="zh-CN" dirty="0" err="1">
                <a:ea typeface="MS PGothic" charset="-128"/>
              </a:rPr>
              <a:t>min_flt,maj_flt</a:t>
            </a:r>
            <a:r>
              <a:rPr lang="en-US" altLang="zh-CN" dirty="0">
                <a:ea typeface="MS PGothic" charset="-128"/>
              </a:rPr>
              <a:t> [</a:t>
            </a:r>
            <a:r>
              <a:rPr lang="en-US" altLang="zh-CN" dirty="0" err="1">
                <a:ea typeface="MS PGothic" charset="-128"/>
              </a:rPr>
              <a:t>pid</a:t>
            </a:r>
            <a:r>
              <a:rPr lang="en-US" altLang="zh-CN" dirty="0">
                <a:ea typeface="MS PGothic" charset="-128"/>
              </a:rPr>
              <a:t>]</a:t>
            </a:r>
          </a:p>
          <a:p>
            <a:endParaRPr kumimoji="1" lang="en-US" altLang="zh-CN" dirty="0">
              <a:ea typeface="MS PGothic" charset="-128"/>
            </a:endParaRPr>
          </a:p>
          <a:p>
            <a:r>
              <a:rPr kumimoji="1" lang="en-US" altLang="zh-CN" dirty="0">
                <a:ea typeface="MS PGothic" charset="-128"/>
              </a:rPr>
              <a:t>top</a:t>
            </a:r>
          </a:p>
          <a:p>
            <a:endParaRPr kumimoji="1" lang="en-US" altLang="zh-CN" dirty="0">
              <a:ea typeface="MS PGothic" charset="-128"/>
            </a:endParaRPr>
          </a:p>
          <a:p>
            <a:r>
              <a:rPr kumimoji="1" lang="en-US" altLang="zh-CN" dirty="0" err="1">
                <a:ea typeface="MS PGothic" charset="-128"/>
              </a:rPr>
              <a:t>vmstat</a:t>
            </a:r>
            <a:r>
              <a:rPr kumimoji="1" lang="en-US" altLang="zh-CN" dirty="0">
                <a:ea typeface="MS PGothic" charset="-128"/>
              </a:rPr>
              <a:t> 2 1</a:t>
            </a:r>
            <a:endParaRPr kumimoji="1" lang="zh-CN" altLang="en-US" dirty="0">
              <a:ea typeface="MS PGothic" charset="-128"/>
            </a:endParaRPr>
          </a:p>
        </p:txBody>
      </p:sp>
      <p:sp>
        <p:nvSpPr>
          <p:cNvPr id="81923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7820C7AE-4D6E-D149-80A6-3984D67DF90D}" type="slidenum">
              <a:rPr lang="en-US" altLang="zh-CN">
                <a:latin typeface="Times New Roman" charset="0"/>
              </a:rPr>
              <a:pPr/>
              <a:t>47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11631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7445CE8-992D-C04D-92A9-6584B1EEB5F0}" type="slidenum">
              <a:rPr lang="en-US" altLang="zh-CN" smtClean="0"/>
              <a:pPr>
                <a:defRPr/>
              </a:pPr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3006396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A471197-79CB-734A-9B89-E8F89A1CC73B}" type="slidenum">
              <a:rPr lang="en-US" altLang="en-US">
                <a:latin typeface="Times New Roman" charset="0"/>
              </a:rPr>
              <a:pPr/>
              <a:t>52</a:t>
            </a:fld>
            <a:endParaRPr lang="en-US" altLang="en-US">
              <a:latin typeface="Times New Roman" charset="0"/>
            </a:endParaRPr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 altLang="en-US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80421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en-US" altLang="zh-CN" baseline="0" dirty="0"/>
              <a:t> answer these two questions,</a:t>
            </a:r>
          </a:p>
          <a:p>
            <a:pPr marL="228600" indent="-228600">
              <a:buAutoNum type="arabicPeriod"/>
            </a:pPr>
            <a:r>
              <a:rPr kumimoji="1" lang="en-US" altLang="zh-CN" baseline="0" dirty="0"/>
              <a:t>Demand paging</a:t>
            </a:r>
          </a:p>
          <a:p>
            <a:pPr marL="228600" indent="-228600">
              <a:buAutoNum type="arabicPeriod"/>
            </a:pPr>
            <a:r>
              <a:rPr kumimoji="1" lang="en-US" altLang="zh-CN" baseline="0" dirty="0"/>
              <a:t>Swapping</a:t>
            </a:r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445CE8-992D-C04D-92A9-6584B1EEB5F0}" type="slidenum">
              <a:rPr lang="en-US" altLang="zh-CN" smtClean="0"/>
              <a:pPr>
                <a:defRPr/>
              </a:pPr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18700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To</a:t>
            </a:r>
            <a:r>
              <a:rPr kumimoji="1" lang="en-US" altLang="zh-CN" baseline="0" dirty="0"/>
              <a:t> answer these two questions,</a:t>
            </a:r>
          </a:p>
          <a:p>
            <a:pPr marL="228600" indent="-228600">
              <a:buAutoNum type="arabicPeriod"/>
            </a:pPr>
            <a:r>
              <a:rPr kumimoji="1" lang="en-US" altLang="zh-CN" baseline="0" dirty="0"/>
              <a:t>Demand paging</a:t>
            </a:r>
          </a:p>
          <a:p>
            <a:pPr marL="228600" indent="-228600">
              <a:buAutoNum type="arabicPeriod"/>
            </a:pPr>
            <a:r>
              <a:rPr kumimoji="1" lang="en-US" altLang="zh-CN" baseline="0" dirty="0"/>
              <a:t>Swapping</a:t>
            </a:r>
          </a:p>
          <a:p>
            <a:pPr marL="228600" indent="-228600">
              <a:buAutoNum type="arabicPeriod"/>
            </a:pP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7445CE8-992D-C04D-92A9-6584B1EEB5F0}" type="slidenum">
              <a:rPr lang="en-US" altLang="zh-CN" smtClean="0"/>
              <a:pPr>
                <a:defRPr/>
              </a:pPr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3704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MS PGothic" charset="-128"/>
              </a:rPr>
              <a:t>This illustrates</a:t>
            </a:r>
            <a:r>
              <a:rPr lang="en-US" altLang="zh-CN" baseline="0" dirty="0">
                <a:ea typeface="MS PGothic" charset="-128"/>
              </a:rPr>
              <a:t> (pure) demand paging</a:t>
            </a:r>
          </a:p>
          <a:p>
            <a:endParaRPr lang="en-US" altLang="zh-CN" dirty="0">
              <a:ea typeface="MS PGothic" charset="-128"/>
            </a:endParaRPr>
          </a:p>
          <a:p>
            <a:r>
              <a:rPr lang="en-US" altLang="zh-CN" dirty="0">
                <a:ea typeface="MS PGothic" charset="-128"/>
              </a:rPr>
              <a:t>Give</a:t>
            </a:r>
            <a:r>
              <a:rPr lang="zh-CN" altLang="en-US" dirty="0">
                <a:ea typeface="MS PGothic" charset="-128"/>
              </a:rPr>
              <a:t> </a:t>
            </a:r>
            <a:r>
              <a:rPr lang="en-US" altLang="zh-CN" dirty="0">
                <a:ea typeface="MS PGothic" charset="-128"/>
              </a:rPr>
              <a:t>an example: </a:t>
            </a:r>
            <a:r>
              <a:rPr lang="en-US" altLang="zh-CN" dirty="0" err="1">
                <a:ea typeface="MS PGothic" charset="-128"/>
              </a:rPr>
              <a:t>int</a:t>
            </a:r>
            <a:r>
              <a:rPr lang="en-US" altLang="zh-CN" dirty="0">
                <a:ea typeface="MS PGothic" charset="-128"/>
              </a:rPr>
              <a:t> data[1024][1024]</a:t>
            </a:r>
          </a:p>
          <a:p>
            <a:endParaRPr lang="en-US" altLang="en-US" dirty="0">
              <a:ea typeface="MS PGothic" charset="-128"/>
            </a:endParaRPr>
          </a:p>
          <a:p>
            <a:r>
              <a:rPr lang="en-US" altLang="zh-CN" dirty="0">
                <a:ea typeface="MS PGothic" charset="-128"/>
              </a:rPr>
              <a:t>top -p </a:t>
            </a:r>
            <a:r>
              <a:rPr lang="en-US" altLang="zh-CN" dirty="0" err="1">
                <a:ea typeface="MS PGothic" charset="-128"/>
              </a:rPr>
              <a:t>pid</a:t>
            </a:r>
            <a:endParaRPr lang="en-US" altLang="zh-CN" dirty="0">
              <a:ea typeface="MS PGothic" charset="-128"/>
            </a:endParaRPr>
          </a:p>
          <a:p>
            <a:r>
              <a:rPr lang="en-US" altLang="zh-CN" dirty="0">
                <a:ea typeface="MS PGothic" charset="-128"/>
              </a:rPr>
              <a:t>d: 0.1s</a:t>
            </a:r>
          </a:p>
          <a:p>
            <a:r>
              <a:rPr lang="en-US" altLang="zh-CN" dirty="0">
                <a:ea typeface="MS PGothic" charset="-128"/>
              </a:rPr>
              <a:t>res: </a:t>
            </a:r>
            <a:r>
              <a:rPr lang="zh-CN" altLang="en-US" dirty="0">
                <a:ea typeface="MS PGothic" charset="-128"/>
              </a:rPr>
              <a:t>物理内存</a:t>
            </a:r>
            <a:r>
              <a:rPr lang="en-US" altLang="zh-CN" dirty="0">
                <a:ea typeface="MS PGothic" charset="-128"/>
              </a:rPr>
              <a:t>(</a:t>
            </a:r>
            <a:r>
              <a:rPr lang="en-US" altLang="zh-CN" dirty="0" err="1">
                <a:ea typeface="MS PGothic" charset="-128"/>
              </a:rPr>
              <a:t>KiB</a:t>
            </a:r>
            <a:r>
              <a:rPr lang="en-US" altLang="zh-CN" dirty="0">
                <a:ea typeface="MS PGothic" charset="-128"/>
              </a:rPr>
              <a:t>)</a:t>
            </a:r>
            <a:endParaRPr lang="zh-CN" altLang="en-US" dirty="0">
              <a:ea typeface="MS PGothic" charset="-128"/>
            </a:endParaRPr>
          </a:p>
          <a:p>
            <a:endParaRPr kumimoji="1" lang="zh-CN" altLang="en-US" dirty="0">
              <a:ea typeface="MS PGothic" charset="-128"/>
            </a:endParaRPr>
          </a:p>
        </p:txBody>
      </p:sp>
      <p:sp>
        <p:nvSpPr>
          <p:cNvPr id="901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A256502-7119-074D-A2A2-0ACED900D605}" type="slidenum">
              <a:rPr lang="en-US" altLang="zh-CN">
                <a:latin typeface="Times New Roman" charset="0"/>
              </a:rPr>
              <a:pPr/>
              <a:t>9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2115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MS PGothic" charset="-128"/>
              </a:rPr>
              <a:t>This illustrates</a:t>
            </a:r>
            <a:r>
              <a:rPr lang="en-US" altLang="zh-CN" baseline="0" dirty="0">
                <a:ea typeface="MS PGothic" charset="-128"/>
              </a:rPr>
              <a:t> (pure) demand paging</a:t>
            </a:r>
          </a:p>
          <a:p>
            <a:r>
              <a:rPr lang="zh-CN" altLang="en-US" dirty="0">
                <a:ea typeface="MS PGothic" charset="-128"/>
              </a:rPr>
              <a:t>可以看到我们虚拟内存占有了很多，这是因为</a:t>
            </a:r>
            <a:r>
              <a:rPr kumimoji="1" lang="zh-CN" altLang="en-US" dirty="0">
                <a:ea typeface="MS PGothic" charset="-128"/>
              </a:rPr>
              <a:t>在加载程序时</a:t>
            </a:r>
            <a:r>
              <a:rPr lang="zh-CN" altLang="en-US" dirty="0">
                <a:ea typeface="MS PGothic" charset="-128"/>
              </a:rPr>
              <a:t>开辟了我们的全局数组到</a:t>
            </a:r>
            <a:r>
              <a:rPr lang="en-US" altLang="zh-CN" dirty="0">
                <a:ea typeface="MS PGothic" charset="-128"/>
              </a:rPr>
              <a:t>data</a:t>
            </a:r>
            <a:r>
              <a:rPr lang="zh-CN" altLang="en-US" dirty="0">
                <a:ea typeface="MS PGothic" charset="-128"/>
              </a:rPr>
              <a:t>区。</a:t>
            </a:r>
            <a:endParaRPr lang="en-US" altLang="zh-CN" dirty="0">
              <a:ea typeface="MS PGothic" charset="-128"/>
            </a:endParaRPr>
          </a:p>
          <a:p>
            <a:r>
              <a:rPr kumimoji="1" lang="zh-CN" altLang="en-US" dirty="0">
                <a:ea typeface="MS PGothic" charset="-128"/>
              </a:rPr>
              <a:t>但是</a:t>
            </a:r>
            <a:r>
              <a:rPr kumimoji="1" lang="en-US" altLang="zh-CN" dirty="0">
                <a:ea typeface="MS PGothic" charset="-128"/>
              </a:rPr>
              <a:t>RES</a:t>
            </a:r>
            <a:r>
              <a:rPr kumimoji="1" lang="zh-CN" altLang="en-US" dirty="0">
                <a:ea typeface="MS PGothic" charset="-128"/>
              </a:rPr>
              <a:t>（物理地址）只用了一点，说明在加载程序时没有建立完整的映射关系，还没有为这个庞大的数组分配</a:t>
            </a:r>
            <a:r>
              <a:rPr kumimoji="1" lang="en-US" altLang="zh-CN" dirty="0">
                <a:ea typeface="MS PGothic" charset="-128"/>
              </a:rPr>
              <a:t>frame</a:t>
            </a:r>
            <a:endParaRPr kumimoji="1" lang="zh-CN" altLang="en-US" dirty="0">
              <a:ea typeface="MS PGothic" charset="-128"/>
            </a:endParaRPr>
          </a:p>
        </p:txBody>
      </p:sp>
      <p:sp>
        <p:nvSpPr>
          <p:cNvPr id="901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A256502-7119-074D-A2A2-0ACED900D605}" type="slidenum">
              <a:rPr lang="en-US" altLang="zh-CN">
                <a:latin typeface="Times New Roman" charset="0"/>
              </a:rPr>
              <a:pPr/>
              <a:t>10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69138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3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4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zh-CN" dirty="0">
                <a:ea typeface="MS PGothic" charset="-128"/>
              </a:rPr>
              <a:t>RES</a:t>
            </a:r>
            <a:r>
              <a:rPr lang="zh-CN" altLang="en-US" dirty="0">
                <a:ea typeface="MS PGothic" charset="-128"/>
              </a:rPr>
              <a:t>（物理内存）是随着程序运行不断请求调页，因为不断地需要调用数组中的某一块内存</a:t>
            </a:r>
          </a:p>
          <a:p>
            <a:endParaRPr kumimoji="1" lang="zh-CN" altLang="en-US" dirty="0">
              <a:ea typeface="MS PGothic" charset="-128"/>
            </a:endParaRPr>
          </a:p>
        </p:txBody>
      </p:sp>
      <p:sp>
        <p:nvSpPr>
          <p:cNvPr id="90115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BA256502-7119-074D-A2A2-0ACED900D605}" type="slidenum">
              <a:rPr lang="en-US" altLang="zh-CN">
                <a:latin typeface="Times New Roman" charset="0"/>
              </a:rPr>
              <a:pPr/>
              <a:t>11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652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6626" name="备注占位符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kumimoji="1" lang="zh-CN" altLang="en-US">
              <a:ea typeface="MS PGothic" charset="-128"/>
            </a:endParaRPr>
          </a:p>
        </p:txBody>
      </p:sp>
      <p:sp>
        <p:nvSpPr>
          <p:cNvPr id="26627" name="幻灯片编号占位符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 defTabSz="9398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defTabSz="9398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fld id="{35A8118B-6F51-744E-8EB7-7837932FD11D}" type="slidenum">
              <a:rPr lang="en-US" altLang="zh-CN">
                <a:latin typeface="Times New Roman" charset="0"/>
              </a:rPr>
              <a:pPr/>
              <a:t>12</a:t>
            </a:fld>
            <a:endParaRPr lang="en-US" altLang="zh-CN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8361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>
            <a:grpSpLocks/>
          </p:cNvGrpSpPr>
          <p:nvPr/>
        </p:nvGrpSpPr>
        <p:grpSpPr bwMode="auto">
          <a:xfrm>
            <a:off x="198438" y="2960688"/>
            <a:ext cx="8610600" cy="201612"/>
            <a:chOff x="125" y="1865"/>
            <a:chExt cx="5424" cy="127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125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5" name="Rectangle 5"/>
            <p:cNvSpPr>
              <a:spLocks noChangeArrowheads="1"/>
            </p:cNvSpPr>
            <p:nvPr/>
          </p:nvSpPr>
          <p:spPr bwMode="auto">
            <a:xfrm>
              <a:off x="1933" y="1865"/>
              <a:ext cx="1808" cy="127"/>
            </a:xfrm>
            <a:prstGeom prst="rect">
              <a:avLst/>
            </a:prstGeom>
            <a:solidFill>
              <a:srgbClr val="99CCFF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  <p:sp>
          <p:nvSpPr>
            <p:cNvPr id="6" name="Rectangle 6"/>
            <p:cNvSpPr>
              <a:spLocks noChangeArrowheads="1"/>
            </p:cNvSpPr>
            <p:nvPr/>
          </p:nvSpPr>
          <p:spPr bwMode="auto">
            <a:xfrm>
              <a:off x="3741" y="1865"/>
              <a:ext cx="1808" cy="127"/>
            </a:xfrm>
            <a:prstGeom prst="rect">
              <a:avLst/>
            </a:prstGeom>
            <a:solidFill>
              <a:srgbClr val="336699"/>
            </a:solidFill>
            <a:ln>
              <a:noFill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itchFamily="34" charset="0"/>
                  <a:ea typeface="MS PGothic" pitchFamily="34" charset="-128"/>
                </a:defRPr>
              </a:lvl9pPr>
            </a:lstStyle>
            <a:p>
              <a:pPr>
                <a:defRPr/>
              </a:pPr>
              <a:endParaRPr lang="en-US" altLang="en-US"/>
            </a:p>
          </p:txBody>
        </p:sp>
      </p:grpSp>
      <p:sp>
        <p:nvSpPr>
          <p:cNvPr id="15257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>
              <a:defRPr sz="4300"/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11989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440068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91338" y="277813"/>
            <a:ext cx="2144712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281738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82275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6623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7110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06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97450" y="1233488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56919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451920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891434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5466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11695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8413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806450" y="1233488"/>
            <a:ext cx="82296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2" name="Line 6"/>
          <p:cNvSpPr>
            <a:spLocks noChangeShapeType="1"/>
          </p:cNvSpPr>
          <p:nvPr/>
        </p:nvSpPr>
        <p:spPr bwMode="auto">
          <a:xfrm>
            <a:off x="457200" y="860425"/>
            <a:ext cx="8077200" cy="0"/>
          </a:xfrm>
          <a:prstGeom prst="line">
            <a:avLst/>
          </a:prstGeom>
          <a:noFill/>
          <a:ln w="19050">
            <a:solidFill>
              <a:srgbClr val="33669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31" name="Rectangle 7"/>
          <p:cNvSpPr>
            <a:spLocks noChangeArrowheads="1"/>
          </p:cNvSpPr>
          <p:nvPr/>
        </p:nvSpPr>
        <p:spPr bwMode="auto">
          <a:xfrm>
            <a:off x="0" y="2286000"/>
            <a:ext cx="228600" cy="2286000"/>
          </a:xfrm>
          <a:prstGeom prst="rect">
            <a:avLst/>
          </a:prstGeom>
          <a:solidFill>
            <a:srgbClr val="99CCFF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4572000"/>
            <a:ext cx="228600" cy="22860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itchFamily="34" charset="0"/>
                <a:ea typeface="MS PGothic" pitchFamily="34" charset="-128"/>
              </a:defRPr>
            </a:lvl9pPr>
          </a:lstStyle>
          <a:p>
            <a:pPr algn="ctr" eaLnBrk="1" hangingPunct="1">
              <a:defRPr/>
            </a:pPr>
            <a:endParaRPr lang="en-US" altLang="en-US" sz="2400">
              <a:latin typeface="Times New Roman" pitchFamily="18" charset="0"/>
            </a:endParaRPr>
          </a:p>
        </p:txBody>
      </p:sp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4256088" y="6613525"/>
            <a:ext cx="447675" cy="246063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000" b="1">
                <a:solidFill>
                  <a:srgbClr val="006699"/>
                </a:solidFill>
                <a:latin typeface="Helvetica" charset="0"/>
              </a:rPr>
              <a:t>9.</a:t>
            </a:r>
            <a:fld id="{11C2F4A5-3136-034F-A8CF-727A62A16701}" type="slidenum">
              <a:rPr lang="en-US" altLang="en-US" sz="1000" b="1" smtClean="0">
                <a:solidFill>
                  <a:srgbClr val="006699"/>
                </a:solidFill>
                <a:latin typeface="Helvetica" charset="0"/>
              </a:rPr>
              <a:pPr algn="ctr">
                <a:spcBef>
                  <a:spcPct val="50000"/>
                </a:spcBef>
                <a:defRPr/>
              </a:pPr>
              <a:t>‹#›</a:t>
            </a:fld>
            <a:endParaRPr lang="en-US" altLang="en-US" sz="1000" b="1">
              <a:solidFill>
                <a:srgbClr val="006699"/>
              </a:solidFill>
              <a:latin typeface="Helvetica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335" r:id="rId1"/>
    <p:sldLayoutId id="2147484325" r:id="rId2"/>
    <p:sldLayoutId id="2147484326" r:id="rId3"/>
    <p:sldLayoutId id="2147484327" r:id="rId4"/>
    <p:sldLayoutId id="2147484328" r:id="rId5"/>
    <p:sldLayoutId id="2147484329" r:id="rId6"/>
    <p:sldLayoutId id="2147484330" r:id="rId7"/>
    <p:sldLayoutId id="2147484331" r:id="rId8"/>
    <p:sldLayoutId id="2147484332" r:id="rId9"/>
    <p:sldLayoutId id="2147484333" r:id="rId10"/>
    <p:sldLayoutId id="214748433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+mj-lt"/>
          <a:ea typeface="MS PGothic" pitchFamily="34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  <a:ea typeface="MS PGothic" pitchFamily="34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rgbClr val="006699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35000"/>
        </a:spcBef>
        <a:spcAft>
          <a:spcPct val="0"/>
        </a:spcAft>
        <a:buClr>
          <a:srgbClr val="993300"/>
        </a:buClr>
        <a:buSzPct val="90000"/>
        <a:buFont typeface="Monotype Sorts" charset="2"/>
        <a:buChar char="n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35000"/>
        </a:spcBef>
        <a:spcAft>
          <a:spcPct val="0"/>
        </a:spcAft>
        <a:buClr>
          <a:srgbClr val="CC6600"/>
        </a:buClr>
        <a:buSzPct val="80000"/>
        <a:buFont typeface="Monotype Sorts" charset="2"/>
        <a:buChar char="l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2pPr>
      <a:lvl3pPr marL="1085850" indent="-228600" algn="l" rtl="0" eaLnBrk="0" fontAlgn="base" hangingPunct="0">
        <a:spcBef>
          <a:spcPct val="35000"/>
        </a:spcBef>
        <a:spcAft>
          <a:spcPct val="0"/>
        </a:spcAft>
        <a:buClr>
          <a:srgbClr val="009900"/>
        </a:buClr>
        <a:buSzPct val="75000"/>
        <a:buFont typeface="Webdings" charset="2"/>
        <a:buChar char="4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3pPr>
      <a:lvl4pPr marL="1428750" indent="-228600" algn="l" rtl="0" eaLnBrk="0" fontAlgn="base" hangingPunct="0">
        <a:spcBef>
          <a:spcPct val="35000"/>
        </a:spcBef>
        <a:spcAft>
          <a:spcPct val="0"/>
        </a:spcAft>
        <a:buClr>
          <a:schemeClr val="hlink"/>
        </a:buClr>
        <a:buSzPct val="75000"/>
        <a:buChar char="–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4pPr>
      <a:lvl5pPr marL="17716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MS PGothic" pitchFamily="34" charset="-128"/>
          <a:cs typeface="ＭＳ Ｐゴシック" charset="-128"/>
        </a:defRPr>
      </a:lvl5pPr>
      <a:lvl6pPr marL="22288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6pPr>
      <a:lvl7pPr marL="26860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7pPr>
      <a:lvl8pPr marL="31432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8pPr>
      <a:lvl9pPr marL="3600450" indent="-228600" algn="l" rtl="0" eaLnBrk="0" fontAlgn="base" hangingPunct="0">
        <a:spcBef>
          <a:spcPct val="35000"/>
        </a:spcBef>
        <a:spcAft>
          <a:spcPct val="0"/>
        </a:spcAft>
        <a:buClr>
          <a:srgbClr val="FF0066"/>
        </a:buClr>
        <a:buSzPct val="75000"/>
        <a:buChar char="»"/>
        <a:defRPr kumimoji="1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806450"/>
            <a:ext cx="7772400" cy="212725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Chapter 9:  Virtual Memory</a:t>
            </a:r>
          </a:p>
        </p:txBody>
      </p:sp>
      <p:sp>
        <p:nvSpPr>
          <p:cNvPr id="5122" name="文本框 1"/>
          <p:cNvSpPr txBox="1">
            <a:spLocks noChangeArrowheads="1"/>
          </p:cNvSpPr>
          <p:nvPr/>
        </p:nvSpPr>
        <p:spPr bwMode="auto">
          <a:xfrm>
            <a:off x="3698875" y="4452938"/>
            <a:ext cx="41576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Verdana" charset="0"/>
              </a:rPr>
              <a:t>May</a:t>
            </a:r>
            <a:r>
              <a:rPr lang="en-US" altLang="zh-CN" sz="2400">
                <a:latin typeface="Verdana" charset="0"/>
              </a:rPr>
              <a:t>, 2024</a:t>
            </a:r>
            <a:endParaRPr lang="zh-CN" altLang="en-US" sz="2400" dirty="0">
              <a:latin typeface="Verdan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569160" y="0"/>
            <a:ext cx="8229600" cy="787400"/>
          </a:xfrm>
        </p:spPr>
        <p:txBody>
          <a:bodyPr/>
          <a:lstStyle/>
          <a:p>
            <a:r>
              <a:rPr kumimoji="1" lang="en-US" altLang="zh-CN">
                <a:solidFill>
                  <a:srgbClr val="FF0000"/>
                </a:solidFill>
                <a:ea typeface="MS PGothic" charset="-128"/>
              </a:rPr>
              <a:t>Programs could be partially in memory!</a:t>
            </a:r>
            <a:endParaRPr kumimoji="1" lang="zh-CN" altLang="en-US" dirty="0">
              <a:solidFill>
                <a:srgbClr val="FF0000"/>
              </a:solidFill>
              <a:ea typeface="MS PGothic" charset="-128"/>
            </a:endParaRPr>
          </a:p>
        </p:txBody>
      </p:sp>
      <p:sp>
        <p:nvSpPr>
          <p:cNvPr id="3" name="文本框 3"/>
          <p:cNvSpPr txBox="1">
            <a:spLocks noChangeArrowheads="1"/>
          </p:cNvSpPr>
          <p:nvPr/>
        </p:nvSpPr>
        <p:spPr bwMode="auto">
          <a:xfrm>
            <a:off x="387539" y="787400"/>
            <a:ext cx="3186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B0F0"/>
                </a:solidFill>
                <a:latin typeface="Verdana" charset="0"/>
              </a:rPr>
              <a:t>demo</a:t>
            </a:r>
            <a:endParaRPr lang="zh-CN" altLang="en-US" sz="2400" b="1">
              <a:solidFill>
                <a:srgbClr val="00B0F0"/>
              </a:solidFill>
              <a:latin typeface="Verdana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D85F463-C0D2-5602-D49F-EBEF1A54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598" y="1192212"/>
            <a:ext cx="8252803" cy="52657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072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569160" y="0"/>
            <a:ext cx="8229600" cy="787400"/>
          </a:xfrm>
        </p:spPr>
        <p:txBody>
          <a:bodyPr/>
          <a:lstStyle/>
          <a:p>
            <a:r>
              <a:rPr kumimoji="1" lang="en-US" altLang="zh-CN">
                <a:solidFill>
                  <a:srgbClr val="FF0000"/>
                </a:solidFill>
                <a:ea typeface="MS PGothic" charset="-128"/>
              </a:rPr>
              <a:t>Programs could be partially in memory!</a:t>
            </a:r>
            <a:endParaRPr kumimoji="1" lang="zh-CN" altLang="en-US" dirty="0">
              <a:solidFill>
                <a:srgbClr val="FF0000"/>
              </a:solidFill>
              <a:ea typeface="MS PGothic" charset="-128"/>
            </a:endParaRPr>
          </a:p>
        </p:txBody>
      </p:sp>
      <p:sp>
        <p:nvSpPr>
          <p:cNvPr id="3" name="文本框 3"/>
          <p:cNvSpPr txBox="1">
            <a:spLocks noChangeArrowheads="1"/>
          </p:cNvSpPr>
          <p:nvPr/>
        </p:nvSpPr>
        <p:spPr bwMode="auto">
          <a:xfrm>
            <a:off x="387539" y="787400"/>
            <a:ext cx="3186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B0F0"/>
                </a:solidFill>
                <a:latin typeface="Verdana" charset="0"/>
              </a:rPr>
              <a:t>demo</a:t>
            </a:r>
            <a:endParaRPr lang="zh-CN" altLang="en-US" sz="2400" b="1">
              <a:solidFill>
                <a:srgbClr val="00B0F0"/>
              </a:solidFill>
              <a:latin typeface="Verdana" charset="0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98" y="886730"/>
            <a:ext cx="8626003" cy="5526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691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Background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22530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7585075" cy="4530725"/>
          </a:xfrm>
        </p:spPr>
        <p:txBody>
          <a:bodyPr/>
          <a:lstStyle/>
          <a:p>
            <a:r>
              <a:rPr lang="en-US" altLang="zh-CN" sz="2800" dirty="0">
                <a:ea typeface="MS PGothic" charset="-128"/>
              </a:rPr>
              <a:t>In many cases, the entire program is </a:t>
            </a:r>
            <a:r>
              <a:rPr lang="en-US" altLang="zh-CN" sz="2800" b="1" i="1" dirty="0">
                <a:solidFill>
                  <a:srgbClr val="FF0000"/>
                </a:solidFill>
                <a:ea typeface="MS PGothic" charset="-128"/>
              </a:rPr>
              <a:t>not </a:t>
            </a:r>
            <a:r>
              <a:rPr lang="en-US" altLang="zh-CN" sz="2800" dirty="0">
                <a:ea typeface="MS PGothic" charset="-128"/>
              </a:rPr>
              <a:t>needed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Programs often have code to handle unusual error conditions. Since these errors seldom, if ever, occur in practice, this code is almost never executed.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Arrays, lists, and tables are often allocated more memory than they actually need. 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Certain options and features of a program may be used rarely. </a:t>
            </a:r>
            <a:endParaRPr lang="zh-CN" altLang="en-US" sz="2400" dirty="0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Backing Store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28674" name="图片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0463" y="915988"/>
            <a:ext cx="7607300" cy="5888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8675" name="文本框 4"/>
          <p:cNvSpPr txBox="1">
            <a:spLocks noChangeArrowheads="1"/>
          </p:cNvSpPr>
          <p:nvPr/>
        </p:nvSpPr>
        <p:spPr bwMode="auto">
          <a:xfrm>
            <a:off x="3025775" y="5245100"/>
            <a:ext cx="860425" cy="6461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page</a:t>
            </a:r>
          </a:p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>
                <a:latin typeface="Verdana" charset="0"/>
              </a:rPr>
              <a:t>table</a:t>
            </a:r>
            <a:endParaRPr lang="zh-CN" altLang="en-US">
              <a:latin typeface="Verdana" charset="0"/>
            </a:endParaRP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6307138" y="1644650"/>
            <a:ext cx="2460625" cy="4540250"/>
          </a:xfrm>
          <a:prstGeom prst="rect">
            <a:avLst/>
          </a:prstGeom>
          <a:noFill/>
          <a:ln w="5715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1"/>
          <p:cNvSpPr>
            <a:spLocks noGrp="1"/>
          </p:cNvSpPr>
          <p:nvPr>
            <p:ph type="title"/>
          </p:nvPr>
        </p:nvSpPr>
        <p:spPr>
          <a:xfrm>
            <a:off x="457200" y="202530"/>
            <a:ext cx="8229600" cy="576262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</a:rPr>
              <a:t>Page</a:t>
            </a:r>
            <a:r>
              <a:rPr kumimoji="1" lang="zh-CN" altLang="en-US" dirty="0">
                <a:ea typeface="MS PGothic" charset="-128"/>
              </a:rPr>
              <a:t> </a:t>
            </a:r>
            <a:r>
              <a:rPr kumimoji="1" lang="en-US" altLang="zh-CN" dirty="0">
                <a:ea typeface="MS PGothic" charset="-128"/>
              </a:rPr>
              <a:t>demanding</a:t>
            </a:r>
            <a:endParaRPr kumimoji="1" lang="zh-CN" altLang="en-US" dirty="0">
              <a:ea typeface="MS PGothic" charset="-128"/>
            </a:endParaRPr>
          </a:p>
        </p:txBody>
      </p:sp>
      <p:sp>
        <p:nvSpPr>
          <p:cNvPr id="81922" name="内容占位符 2"/>
          <p:cNvSpPr>
            <a:spLocks noGrp="1"/>
          </p:cNvSpPr>
          <p:nvPr>
            <p:ph idx="1"/>
          </p:nvPr>
        </p:nvSpPr>
        <p:spPr>
          <a:xfrm>
            <a:off x="520699" y="3429000"/>
            <a:ext cx="8229600" cy="1200150"/>
          </a:xfrm>
        </p:spPr>
        <p:txBody>
          <a:bodyPr/>
          <a:lstStyle/>
          <a:p>
            <a:pPr marL="0" indent="0" algn="ctr">
              <a:buFont typeface="Monotype Sorts" charset="2"/>
              <a:buNone/>
            </a:pPr>
            <a:r>
              <a:rPr lang="en-US" altLang="zh-CN" sz="3200" b="1" dirty="0">
                <a:solidFill>
                  <a:srgbClr val="00B050"/>
                </a:solidFill>
                <a:ea typeface="MS PGothic" charset="-128"/>
              </a:rPr>
              <a:t>Others in backing store!</a:t>
            </a:r>
            <a:endParaRPr lang="zh-CN" altLang="en-US" sz="3200" b="1" dirty="0">
              <a:solidFill>
                <a:srgbClr val="00B050"/>
              </a:solidFill>
              <a:ea typeface="MS PGothic" charset="-128"/>
            </a:endParaRPr>
          </a:p>
        </p:txBody>
      </p:sp>
      <p:sp>
        <p:nvSpPr>
          <p:cNvPr id="4" name="标题 1"/>
          <p:cNvSpPr txBox="1">
            <a:spLocks/>
          </p:cNvSpPr>
          <p:nvPr/>
        </p:nvSpPr>
        <p:spPr bwMode="auto">
          <a:xfrm>
            <a:off x="673100" y="1855788"/>
            <a:ext cx="8229600" cy="787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kumimoji="1" lang="en-US" altLang="zh-CN" kern="0">
                <a:solidFill>
                  <a:srgbClr val="FF0000"/>
                </a:solidFill>
              </a:rPr>
              <a:t>Programs could be partially in memory!</a:t>
            </a:r>
            <a:endParaRPr kumimoji="1" lang="zh-CN" altLang="en-US" kern="0" dirty="0">
              <a:solidFill>
                <a:srgbClr val="FF0000"/>
              </a:solidFill>
            </a:endParaRP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7A6F38ED-50D9-4A21-BD87-AB144C4EBF49}"/>
              </a:ext>
            </a:extLst>
          </p:cNvPr>
          <p:cNvSpPr txBox="1">
            <a:spLocks/>
          </p:cNvSpPr>
          <p:nvPr/>
        </p:nvSpPr>
        <p:spPr bwMode="auto">
          <a:xfrm>
            <a:off x="761023" y="4797180"/>
            <a:ext cx="82296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1pPr>
            <a:lvl2pPr marL="742950" indent="-28575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2pPr>
            <a:lvl3pPr marL="1085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3pPr>
            <a:lvl4pPr marL="14287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4pPr>
            <a:lvl5pPr marL="17716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MS PGothic" pitchFamily="34" charset="-128"/>
                <a:cs typeface="ＭＳ Ｐゴシック" charset="-128"/>
              </a:defRPr>
            </a:lvl5pPr>
            <a:lvl6pPr marL="22288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6pPr>
            <a:lvl7pPr marL="26860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7pPr>
            <a:lvl8pPr marL="31432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8pPr>
            <a:lvl9pPr marL="3600450" indent="-228600" algn="l" rtl="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+mn-lt"/>
                <a:ea typeface="ＭＳ Ｐゴシック" charset="-128"/>
              </a:defRPr>
            </a:lvl9pPr>
          </a:lstStyle>
          <a:p>
            <a:pPr marL="0" indent="0" algn="ctr">
              <a:buFont typeface="Monotype Sorts" charset="2"/>
              <a:buNone/>
            </a:pPr>
            <a:r>
              <a:rPr lang="en-US" altLang="zh-CN" sz="3200" b="1" kern="0" dirty="0">
                <a:solidFill>
                  <a:srgbClr val="0070C0"/>
                </a:solidFill>
                <a:ea typeface="MS PGothic" charset="-128"/>
              </a:rPr>
              <a:t>Only the pages needed are loaded into memory (on demand)!</a:t>
            </a:r>
            <a:endParaRPr lang="zh-CN" altLang="en-US" sz="3200" b="1" kern="0" dirty="0">
              <a:solidFill>
                <a:srgbClr val="0070C0"/>
              </a:solidFill>
              <a:ea typeface="MS PGothic" charset="-128"/>
            </a:endParaRP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2" grpId="0" build="p"/>
      <p:bldP spid="5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254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Demand Paging</a:t>
            </a:r>
          </a:p>
        </p:txBody>
      </p:sp>
      <p:sp>
        <p:nvSpPr>
          <p:cNvPr id="266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3888" y="1363663"/>
            <a:ext cx="8261350" cy="473075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Bring a page into memory </a:t>
            </a:r>
            <a:r>
              <a:rPr lang="en-US" altLang="en-US" sz="2800" b="1" dirty="0">
                <a:solidFill>
                  <a:srgbClr val="FF0000"/>
                </a:solidFill>
                <a:ea typeface="MS PGothic" charset="-128"/>
              </a:rPr>
              <a:t>only</a:t>
            </a:r>
            <a:r>
              <a:rPr lang="en-US" altLang="en-US" sz="2800" dirty="0">
                <a:ea typeface="MS PGothic" charset="-128"/>
              </a:rPr>
              <a:t> when it is needed</a:t>
            </a:r>
          </a:p>
          <a:p>
            <a:pPr>
              <a:lnSpc>
                <a:spcPct val="90000"/>
              </a:lnSpc>
            </a:pPr>
            <a:endParaRPr lang="en-US" altLang="en-US" sz="2400" dirty="0">
              <a:ea typeface="MS PGothic" charset="-128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Page is needed </a:t>
            </a:r>
            <a:r>
              <a:rPr lang="en-US" altLang="en-US" sz="2800" dirty="0">
                <a:ea typeface="MS PGothic" charset="-128"/>
                <a:sym typeface="Symbol" charset="2"/>
              </a:rPr>
              <a:t> reference to it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ea typeface="ＭＳ Ｐゴシック" charset="-128"/>
                <a:sym typeface="Symbol" charset="2"/>
              </a:rPr>
              <a:t>not-in-memory  bring to memory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solidFill>
                <a:srgbClr val="0070C0"/>
              </a:solidFill>
              <a:ea typeface="ＭＳ Ｐゴシック" charset="-128"/>
              <a:sym typeface="Symbol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dirty="0">
                <a:ea typeface="MS PGothic" charset="-128"/>
              </a:rPr>
              <a:t>Advantages</a:t>
            </a:r>
            <a:endParaRPr lang="en-US" altLang="en-US" sz="2800" dirty="0">
              <a:ea typeface="MS PGothic" charset="-128"/>
              <a:sym typeface="Symbol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Less I/O needed, no unnecessary I/O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Less memory needed </a:t>
            </a:r>
          </a:p>
          <a:p>
            <a:pPr lvl="1">
              <a:lnSpc>
                <a:spcPct val="90000"/>
              </a:lnSpc>
            </a:pPr>
            <a:r>
              <a:rPr lang="en-US" altLang="en-US" sz="2400" dirty="0">
                <a:solidFill>
                  <a:srgbClr val="0070C0"/>
                </a:solidFill>
                <a:ea typeface="ＭＳ Ｐゴシック" charset="-128"/>
              </a:rPr>
              <a:t>More users</a:t>
            </a:r>
          </a:p>
          <a:p>
            <a:pPr lvl="1">
              <a:lnSpc>
                <a:spcPct val="90000"/>
              </a:lnSpc>
            </a:pPr>
            <a:endParaRPr lang="en-US" altLang="en-US" sz="2400" dirty="0">
              <a:solidFill>
                <a:srgbClr val="0070C0"/>
              </a:solidFill>
              <a:ea typeface="ＭＳ Ｐゴシック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Extreme Case: </a:t>
            </a:r>
            <a:r>
              <a:rPr lang="en-US" altLang="en-US">
                <a:solidFill>
                  <a:srgbClr val="3366FF"/>
                </a:solidFill>
                <a:ea typeface="MS PGothic" charset="-128"/>
              </a:rPr>
              <a:t>Pure demand paging</a:t>
            </a:r>
            <a:endParaRPr lang="en-US" altLang="en-US">
              <a:ea typeface="MS PGothic" charset="-128"/>
            </a:endParaRPr>
          </a:p>
        </p:txBody>
      </p:sp>
      <p:sp>
        <p:nvSpPr>
          <p:cNvPr id="31746" name="Content Placeholder 2"/>
          <p:cNvSpPr>
            <a:spLocks noGrp="1"/>
          </p:cNvSpPr>
          <p:nvPr>
            <p:ph idx="1"/>
          </p:nvPr>
        </p:nvSpPr>
        <p:spPr>
          <a:xfrm>
            <a:off x="857250" y="1081088"/>
            <a:ext cx="7740650" cy="4887912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Start process with </a:t>
            </a:r>
            <a:r>
              <a:rPr lang="en-US" altLang="en-US" sz="2800" b="1" i="1" dirty="0">
                <a:solidFill>
                  <a:srgbClr val="FF0000"/>
                </a:solidFill>
                <a:ea typeface="MS PGothic" charset="-128"/>
              </a:rPr>
              <a:t>no</a:t>
            </a:r>
            <a:r>
              <a:rPr lang="en-US" altLang="en-US" sz="2800" dirty="0">
                <a:ea typeface="MS PGothic" charset="-128"/>
              </a:rPr>
              <a:t> pages in memory</a:t>
            </a:r>
          </a:p>
          <a:p>
            <a:endParaRPr lang="en-US" altLang="en-US" sz="2800" dirty="0">
              <a:ea typeface="MS PGothic" charset="-128"/>
            </a:endParaRPr>
          </a:p>
          <a:p>
            <a:r>
              <a:rPr lang="en-US" altLang="en-US" sz="2800" dirty="0">
                <a:ea typeface="MS PGothic" charset="-128"/>
              </a:rPr>
              <a:t>OS sets instruction pointer </a:t>
            </a:r>
            <a:r>
              <a:rPr lang="en-US" altLang="en-US" sz="2800" b="1" dirty="0">
                <a:solidFill>
                  <a:srgbClr val="0070C0"/>
                </a:solidFill>
                <a:ea typeface="MS PGothic" charset="-128"/>
              </a:rPr>
              <a:t>to first instruction </a:t>
            </a:r>
            <a:r>
              <a:rPr lang="en-US" altLang="en-US" sz="2800" dirty="0">
                <a:ea typeface="MS PGothic" charset="-128"/>
              </a:rPr>
              <a:t>of process</a:t>
            </a:r>
          </a:p>
          <a:p>
            <a:pPr lvl="1"/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non-memory-resident</a:t>
            </a:r>
            <a:r>
              <a:rPr lang="zh-CN" altLang="en-US" sz="2400" dirty="0">
                <a:solidFill>
                  <a:srgbClr val="0070C0"/>
                </a:solidFill>
                <a:ea typeface="MS PGothic" charset="-128"/>
              </a:rPr>
              <a:t>（无内存驻留）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 -&gt; bring into memory</a:t>
            </a:r>
          </a:p>
          <a:p>
            <a:pPr lvl="1"/>
            <a:endParaRPr lang="en-US" altLang="en-US" sz="2400" dirty="0">
              <a:solidFill>
                <a:srgbClr val="0070C0"/>
              </a:solidFill>
              <a:ea typeface="MS PGothic" charset="-128"/>
            </a:endParaRPr>
          </a:p>
          <a:p>
            <a:r>
              <a:rPr lang="en-US" altLang="en-US" sz="2800" dirty="0">
                <a:ea typeface="MS PGothic" charset="-128"/>
              </a:rPr>
              <a:t>And for every other process pages on first access</a:t>
            </a:r>
          </a:p>
          <a:p>
            <a:endParaRPr lang="zh-CN" altLang="en-US" dirty="0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Title 1"/>
          <p:cNvSpPr>
            <a:spLocks noGrp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How to implement</a:t>
            </a:r>
          </a:p>
        </p:txBody>
      </p:sp>
      <p:sp>
        <p:nvSpPr>
          <p:cNvPr id="28674" name="Content Placeholder 2"/>
          <p:cNvSpPr>
            <a:spLocks noGrp="1"/>
          </p:cNvSpPr>
          <p:nvPr>
            <p:ph idx="1"/>
          </p:nvPr>
        </p:nvSpPr>
        <p:spPr>
          <a:xfrm>
            <a:off x="806450" y="1144588"/>
            <a:ext cx="8120574" cy="4530725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If pages needed are already 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memory resident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No difference from non demand-paging</a:t>
            </a:r>
          </a:p>
          <a:p>
            <a:pPr lvl="1"/>
            <a:endParaRPr lang="en-US" altLang="en-US" sz="2400" dirty="0">
              <a:ea typeface="MS PGothic" charset="-128"/>
            </a:endParaRPr>
          </a:p>
          <a:p>
            <a:r>
              <a:rPr lang="en-US" altLang="en-US" sz="2800" dirty="0">
                <a:ea typeface="MS PGothic" charset="-128"/>
              </a:rPr>
              <a:t>If page needed and </a:t>
            </a:r>
            <a:r>
              <a:rPr lang="en-US" altLang="en-US" sz="2800" dirty="0">
                <a:solidFill>
                  <a:srgbClr val="FF0000"/>
                </a:solidFill>
                <a:ea typeface="MS PGothic" charset="-128"/>
              </a:rPr>
              <a:t>not memory resident</a:t>
            </a:r>
          </a:p>
          <a:p>
            <a:pPr lvl="1"/>
            <a:r>
              <a:rPr lang="en-US" altLang="en-US" sz="2400" dirty="0">
                <a:ea typeface="MS PGothic" charset="-128"/>
              </a:rPr>
              <a:t>Need to 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detect</a:t>
            </a:r>
            <a:r>
              <a:rPr lang="en-US" altLang="en-US" sz="2400" dirty="0">
                <a:ea typeface="MS PGothic" charset="-128"/>
              </a:rPr>
              <a:t> and 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</a:rPr>
              <a:t>load</a:t>
            </a:r>
            <a:r>
              <a:rPr lang="en-US" altLang="en-US" sz="2400" dirty="0">
                <a:ea typeface="MS PGothic" charset="-128"/>
              </a:rPr>
              <a:t> the page into memory from storage</a:t>
            </a:r>
          </a:p>
          <a:p>
            <a:pPr lvl="2"/>
            <a:r>
              <a:rPr lang="en-US" altLang="en-US" sz="2400" dirty="0">
                <a:ea typeface="MS PGothic" charset="-128"/>
              </a:rPr>
              <a:t>Without changing program behavior</a:t>
            </a:r>
          </a:p>
          <a:p>
            <a:pPr lvl="2"/>
            <a:r>
              <a:rPr lang="en-US" altLang="en-US" sz="2400" dirty="0">
                <a:ea typeface="MS PGothic" charset="-128"/>
              </a:rPr>
              <a:t>Without programmer needing to change code</a:t>
            </a:r>
          </a:p>
          <a:p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762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Page table support</a:t>
            </a:r>
          </a:p>
        </p:txBody>
      </p:sp>
      <p:sp>
        <p:nvSpPr>
          <p:cNvPr id="348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0750" y="1046163"/>
            <a:ext cx="7410450" cy="1560512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charset="-128"/>
              </a:rPr>
              <a:t>With each page table entry a valid–invalid bit is associated</a:t>
            </a:r>
            <a:br>
              <a:rPr lang="en-US" altLang="en-US" sz="2000" dirty="0">
                <a:ea typeface="MS PGothic" charset="-128"/>
              </a:rPr>
            </a:br>
            <a:r>
              <a:rPr lang="en-US" altLang="en-US" sz="2000" dirty="0">
                <a:ea typeface="MS PGothic" charset="-128"/>
              </a:rPr>
              <a:t>(</a:t>
            </a:r>
            <a:r>
              <a:rPr lang="en-US" altLang="en-US" sz="2000" b="1" dirty="0">
                <a:solidFill>
                  <a:srgbClr val="FF0000"/>
                </a:solidFill>
                <a:ea typeface="MS PGothic" charset="-128"/>
              </a:rPr>
              <a:t>v</a:t>
            </a:r>
            <a:r>
              <a:rPr lang="en-US" altLang="en-US" sz="2000" dirty="0">
                <a:ea typeface="MS PGothic" charset="-128"/>
              </a:rPr>
              <a:t> </a:t>
            </a:r>
            <a:r>
              <a:rPr lang="en-US" altLang="en-US" sz="2000" dirty="0">
                <a:ea typeface="MS PGothic" charset="-128"/>
                <a:sym typeface="Symbol" charset="2"/>
              </a:rPr>
              <a:t> in-memory – </a:t>
            </a:r>
            <a:r>
              <a:rPr lang="en-US" altLang="en-US" sz="20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memory resident</a:t>
            </a:r>
            <a:r>
              <a:rPr lang="en-US" altLang="en-US" sz="2000" dirty="0">
                <a:ea typeface="MS PGothic" charset="-128"/>
                <a:sym typeface="Symbol" charset="2"/>
              </a:rPr>
              <a:t>,</a:t>
            </a:r>
            <a:r>
              <a:rPr lang="en-US" altLang="en-US" sz="2000" dirty="0">
                <a:solidFill>
                  <a:srgbClr val="FF0000"/>
                </a:solidFill>
                <a:ea typeface="MS PGothic" charset="-128"/>
                <a:sym typeface="Symbol" charset="2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ea typeface="MS PGothic" charset="-128"/>
                <a:sym typeface="Symbol" charset="2"/>
              </a:rPr>
              <a:t>i</a:t>
            </a:r>
            <a:r>
              <a:rPr lang="en-US" altLang="en-US" sz="2000" dirty="0">
                <a:ea typeface="MS PGothic" charset="-128"/>
                <a:sym typeface="Symbol" charset="2"/>
              </a:rPr>
              <a:t>  </a:t>
            </a:r>
            <a:r>
              <a:rPr lang="en-US" altLang="en-US" sz="2000" dirty="0">
                <a:solidFill>
                  <a:srgbClr val="FF0000"/>
                </a:solidFill>
                <a:ea typeface="MS PGothic" charset="-128"/>
                <a:sym typeface="Symbol" charset="2"/>
              </a:rPr>
              <a:t>not-in-memory</a:t>
            </a:r>
            <a:r>
              <a:rPr lang="en-US" altLang="en-US" sz="2000" dirty="0">
                <a:ea typeface="MS PGothic" charset="-128"/>
                <a:sym typeface="Symbol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charset="-128"/>
                <a:sym typeface="Symbol" charset="2"/>
              </a:rPr>
              <a:t>Initially valid-invalid bit is set to</a:t>
            </a:r>
            <a:r>
              <a:rPr lang="en-US" altLang="en-US" sz="2000" b="1" dirty="0">
                <a:solidFill>
                  <a:srgbClr val="FF0000"/>
                </a:solidFill>
                <a:ea typeface="MS PGothic" charset="-128"/>
                <a:sym typeface="Symbol" charset="2"/>
              </a:rPr>
              <a:t> </a:t>
            </a:r>
            <a:r>
              <a:rPr lang="en-US" altLang="en-US" sz="2000" b="1" dirty="0" err="1">
                <a:solidFill>
                  <a:srgbClr val="FF0000"/>
                </a:solidFill>
                <a:ea typeface="MS PGothic" charset="-128"/>
                <a:sym typeface="Symbol" charset="2"/>
              </a:rPr>
              <a:t>i</a:t>
            </a:r>
            <a:r>
              <a:rPr lang="en-US" altLang="en-US" sz="2000" b="1" dirty="0">
                <a:solidFill>
                  <a:srgbClr val="FF0000"/>
                </a:solidFill>
                <a:ea typeface="MS PGothic" charset="-128"/>
                <a:sym typeface="Symbol" charset="2"/>
              </a:rPr>
              <a:t> </a:t>
            </a:r>
            <a:r>
              <a:rPr lang="en-US" altLang="en-US" sz="2000" dirty="0">
                <a:ea typeface="MS PGothic" charset="-128"/>
                <a:sym typeface="Symbol" charset="2"/>
              </a:rPr>
              <a:t>on all entries</a:t>
            </a:r>
          </a:p>
          <a:p>
            <a:pPr>
              <a:lnSpc>
                <a:spcPct val="90000"/>
              </a:lnSpc>
            </a:pPr>
            <a:r>
              <a:rPr lang="en-US" altLang="en-US" sz="2000" dirty="0">
                <a:ea typeface="MS PGothic" charset="-128"/>
                <a:sym typeface="Symbol" charset="2"/>
              </a:rPr>
              <a:t>Example of a page table snapshot:</a:t>
            </a:r>
          </a:p>
        </p:txBody>
      </p:sp>
      <p:pic>
        <p:nvPicPr>
          <p:cNvPr id="34819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5800" y="2606675"/>
            <a:ext cx="3128963" cy="3609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2"/>
          <p:cNvSpPr>
            <a:spLocks noGrp="1" noChangeArrowheads="1"/>
          </p:cNvSpPr>
          <p:nvPr>
            <p:ph type="title"/>
          </p:nvPr>
        </p:nvSpPr>
        <p:spPr>
          <a:xfrm>
            <a:off x="541338" y="280988"/>
            <a:ext cx="8296275" cy="501650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Valid-invalid Bit</a:t>
            </a:r>
          </a:p>
        </p:txBody>
      </p:sp>
      <p:pic>
        <p:nvPicPr>
          <p:cNvPr id="36866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0" y="958850"/>
            <a:ext cx="6081713" cy="589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9" name="Rectangle 2"/>
          <p:cNvSpPr>
            <a:spLocks noGrp="1" noChangeArrowheads="1"/>
          </p:cNvSpPr>
          <p:nvPr>
            <p:ph type="title"/>
          </p:nvPr>
        </p:nvSpPr>
        <p:spPr>
          <a:xfrm>
            <a:off x="982663" y="195263"/>
            <a:ext cx="77041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Chapter 9:  Virtual Memory</a:t>
            </a:r>
          </a:p>
        </p:txBody>
      </p:sp>
      <p:sp>
        <p:nvSpPr>
          <p:cNvPr id="71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123950"/>
            <a:ext cx="8229600" cy="4530725"/>
          </a:xfrm>
        </p:spPr>
        <p:txBody>
          <a:bodyPr/>
          <a:lstStyle/>
          <a:p>
            <a:r>
              <a:rPr lang="en-US" altLang="en-US" sz="2400">
                <a:ea typeface="MS PGothic" charset="-128"/>
              </a:rPr>
              <a:t>Background</a:t>
            </a:r>
          </a:p>
          <a:p>
            <a:r>
              <a:rPr lang="en-US" altLang="en-US" sz="2400">
                <a:ea typeface="MS PGothic" charset="-128"/>
              </a:rPr>
              <a:t>Demand Paging</a:t>
            </a:r>
          </a:p>
          <a:p>
            <a:r>
              <a:rPr lang="en-US" altLang="en-US" sz="2400">
                <a:ea typeface="MS PGothic" charset="-128"/>
              </a:rPr>
              <a:t>Swapping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Page Fault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158875"/>
            <a:ext cx="7581900" cy="52165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800" dirty="0">
                <a:ea typeface="MS PGothic" charset="-128"/>
                <a:sym typeface="Symbol" charset="2"/>
              </a:rPr>
              <a:t>During MMU address translation, if valid–invalid bit in page table entry is</a:t>
            </a:r>
            <a:r>
              <a:rPr lang="en-US" altLang="en-US" sz="2800" b="1" dirty="0">
                <a:solidFill>
                  <a:srgbClr val="FF0000"/>
                </a:solidFill>
                <a:ea typeface="MS PGothic" charset="-128"/>
                <a:sym typeface="Symbol" charset="2"/>
              </a:rPr>
              <a:t> </a:t>
            </a:r>
            <a:r>
              <a:rPr lang="en-US" altLang="en-US" sz="2800" b="1" dirty="0" err="1">
                <a:solidFill>
                  <a:srgbClr val="FF0000"/>
                </a:solidFill>
                <a:ea typeface="MS PGothic" charset="-128"/>
                <a:sym typeface="Symbol" charset="2"/>
              </a:rPr>
              <a:t>i</a:t>
            </a:r>
            <a:r>
              <a:rPr lang="en-US" altLang="en-US" sz="2800" dirty="0">
                <a:ea typeface="MS PGothic" charset="-128"/>
                <a:sym typeface="Symbol" charset="2"/>
              </a:rPr>
              <a:t>  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  <a:sym typeface="Symbol" charset="2"/>
              </a:rPr>
              <a:t>page fault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  <a:ea typeface="MS PGothic" charset="-128"/>
                <a:sym typeface="Symbol" charset="2"/>
              </a:rPr>
              <a:t>Hardware support</a:t>
            </a:r>
          </a:p>
          <a:p>
            <a:pPr lvl="2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0070C0"/>
                </a:solidFill>
                <a:ea typeface="MS PGothic" charset="-128"/>
                <a:sym typeface="Symbol" charset="2"/>
              </a:rPr>
              <a:t>demo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b="1" dirty="0">
                <a:solidFill>
                  <a:srgbClr val="FF0000"/>
                </a:solidFill>
                <a:ea typeface="MS PGothic" charset="-128"/>
                <a:sym typeface="Symbol" charset="2"/>
              </a:rPr>
              <a:t>OS support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endParaRPr lang="en-US" altLang="en-US" sz="2400" b="1" dirty="0">
              <a:solidFill>
                <a:srgbClr val="3366FF"/>
              </a:solidFill>
              <a:ea typeface="MS PGothic" charset="-128"/>
              <a:sym typeface="Symbol" charset="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Interrupt and Exceptions</a:t>
            </a:r>
            <a:endParaRPr kumimoji="1" lang="zh-CN" altLang="en-US">
              <a:ea typeface="MS PGothic" charset="-128"/>
            </a:endParaRPr>
          </a:p>
        </p:txBody>
      </p:sp>
      <p:cxnSp>
        <p:nvCxnSpPr>
          <p:cNvPr id="3" name="肘形连接符 2"/>
          <p:cNvCxnSpPr/>
          <p:nvPr/>
        </p:nvCxnSpPr>
        <p:spPr bwMode="auto">
          <a:xfrm rot="5400000">
            <a:off x="1771540" y="4215546"/>
            <a:ext cx="2208885" cy="441460"/>
          </a:xfrm>
          <a:prstGeom prst="bentConnector3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肘形连接符 9"/>
          <p:cNvCxnSpPr/>
          <p:nvPr/>
        </p:nvCxnSpPr>
        <p:spPr bwMode="auto">
          <a:xfrm rot="5400000" flipH="1" flipV="1">
            <a:off x="1837529" y="4149558"/>
            <a:ext cx="2208886" cy="573437"/>
          </a:xfrm>
          <a:prstGeom prst="bentConnector3">
            <a:avLst>
              <a:gd name="adj1" fmla="val -3324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5" name="肘形连接符 14"/>
          <p:cNvCxnSpPr>
            <a:cxnSpLocks/>
          </p:cNvCxnSpPr>
          <p:nvPr/>
        </p:nvCxnSpPr>
        <p:spPr bwMode="auto">
          <a:xfrm rot="5400000">
            <a:off x="7493356" y="1665777"/>
            <a:ext cx="1562978" cy="823914"/>
          </a:xfrm>
          <a:prstGeom prst="bentConnector3">
            <a:avLst>
              <a:gd name="adj1" fmla="val -1277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6" name="肘形连接符 15"/>
          <p:cNvCxnSpPr>
            <a:cxnSpLocks/>
          </p:cNvCxnSpPr>
          <p:nvPr/>
        </p:nvCxnSpPr>
        <p:spPr bwMode="auto">
          <a:xfrm rot="5400000" flipH="1" flipV="1">
            <a:off x="7724144" y="1892191"/>
            <a:ext cx="1562976" cy="371088"/>
          </a:xfrm>
          <a:prstGeom prst="bent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15592AA0-8D01-48A4-A0A1-EECBE534905A}"/>
              </a:ext>
            </a:extLst>
          </p:cNvPr>
          <p:cNvSpPr txBox="1"/>
          <p:nvPr/>
        </p:nvSpPr>
        <p:spPr>
          <a:xfrm>
            <a:off x="2279772" y="5591189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interrupt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6E52D09-31C7-4B7F-B05F-FE89AD4DFDD8}"/>
              </a:ext>
            </a:extLst>
          </p:cNvPr>
          <p:cNvSpPr txBox="1"/>
          <p:nvPr/>
        </p:nvSpPr>
        <p:spPr>
          <a:xfrm>
            <a:off x="6470405" y="1544406"/>
            <a:ext cx="28838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exception</a:t>
            </a:r>
            <a:endParaRPr lang="zh-CN" altLang="en-US" b="1" dirty="0"/>
          </a:p>
        </p:txBody>
      </p:sp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4607FFFF-868B-456E-848D-1C57AD2496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314309"/>
              </p:ext>
            </p:extLst>
          </p:nvPr>
        </p:nvGraphicFramePr>
        <p:xfrm>
          <a:off x="342900" y="2859223"/>
          <a:ext cx="8472483" cy="4221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41387">
                  <a:extLst>
                    <a:ext uri="{9D8B030D-6E8A-4147-A177-3AD203B41FA5}">
                      <a16:colId xmlns:a16="http://schemas.microsoft.com/office/drawing/2014/main" val="1127750727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1930547196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65506162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3398631808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842497626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4111566028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4223903351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1297302752"/>
                    </a:ext>
                  </a:extLst>
                </a:gridCol>
                <a:gridCol w="941387">
                  <a:extLst>
                    <a:ext uri="{9D8B030D-6E8A-4147-A177-3AD203B41FA5}">
                      <a16:colId xmlns:a16="http://schemas.microsoft.com/office/drawing/2014/main" val="2096691843"/>
                    </a:ext>
                  </a:extLst>
                </a:gridCol>
              </a:tblGrid>
              <a:tr h="422140"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fetch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decode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execute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fetch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decode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execute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fetch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decode</a:t>
                      </a:r>
                      <a:endParaRPr lang="zh-CN" alt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sz="1600" b="1" dirty="0"/>
                        <a:t>execute</a:t>
                      </a:r>
                      <a:endParaRPr lang="zh-CN" altLang="en-US" sz="16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04905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7625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0161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OS support: handling page fault</a:t>
            </a:r>
          </a:p>
        </p:txBody>
      </p:sp>
      <p:sp>
        <p:nvSpPr>
          <p:cNvPr id="2048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6613" y="1158875"/>
            <a:ext cx="7581900" cy="5216525"/>
          </a:xfrm>
        </p:spPr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en-US" altLang="en-US" sz="2400" b="1" dirty="0">
                <a:ea typeface="MS PGothic" charset="-128"/>
                <a:sym typeface="Symbol" charset="2"/>
              </a:rPr>
              <a:t>page fault</a:t>
            </a:r>
            <a:endParaRPr lang="en-US" altLang="en-US" sz="2400" dirty="0">
              <a:ea typeface="MS PGothic" charset="-128"/>
              <a:sym typeface="Symbol" charset="2"/>
            </a:endParaRP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70C0"/>
                </a:solidFill>
                <a:ea typeface="MS PGothic" charset="-128"/>
                <a:sym typeface="Symbol" charset="2"/>
              </a:rPr>
              <a:t>Trap into OS kernel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400" dirty="0">
                <a:solidFill>
                  <a:srgbClr val="0070C0"/>
                </a:solidFill>
                <a:ea typeface="MS PGothic" charset="-128"/>
                <a:sym typeface="Symbol" charset="2"/>
              </a:rPr>
              <a:t>Handling of page fault</a:t>
            </a:r>
          </a:p>
          <a:p>
            <a:pPr marL="0" indent="0">
              <a:lnSpc>
                <a:spcPct val="90000"/>
              </a:lnSpc>
              <a:buFont typeface="Monotype Sorts" charset="2"/>
              <a:buNone/>
              <a:defRPr/>
            </a:pPr>
            <a:endParaRPr lang="en-US" altLang="en-US" sz="2400" b="1" dirty="0">
              <a:solidFill>
                <a:srgbClr val="3366FF"/>
              </a:solidFill>
              <a:ea typeface="MS PGothic" charset="-128"/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AutoNum type="arabicPeriod"/>
              <a:defRPr/>
            </a:pPr>
            <a:r>
              <a:rPr lang="en-US" altLang="en-US" sz="2400" dirty="0">
                <a:ea typeface="MS PGothic" charset="-128"/>
                <a:sym typeface="Symbol" charset="2"/>
              </a:rPr>
              <a:t>Operating system decides:</a:t>
            </a:r>
          </a:p>
          <a:p>
            <a:pPr marL="798513" lvl="1" indent="-341313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70C0"/>
                </a:solidFill>
                <a:ea typeface="MS PGothic" charset="-128"/>
              </a:rPr>
              <a:t>Invalid reference </a:t>
            </a:r>
            <a:r>
              <a:rPr lang="en-US" altLang="en-US" sz="2000" dirty="0">
                <a:solidFill>
                  <a:srgbClr val="0070C0"/>
                </a:solidFill>
                <a:ea typeface="MS PGothic" charset="-128"/>
                <a:sym typeface="Symbol" charset="2"/>
              </a:rPr>
              <a:t> abort</a:t>
            </a:r>
          </a:p>
          <a:p>
            <a:pPr marL="798513" lvl="1" indent="-341313">
              <a:lnSpc>
                <a:spcPct val="90000"/>
              </a:lnSpc>
              <a:defRPr/>
            </a:pPr>
            <a:r>
              <a:rPr lang="en-US" altLang="en-US" sz="2000" dirty="0">
                <a:solidFill>
                  <a:srgbClr val="0070C0"/>
                </a:solidFill>
                <a:ea typeface="MS PGothic" charset="-128"/>
                <a:sym typeface="Symbol" charset="2"/>
              </a:rPr>
              <a:t>Just not in memory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  <a:defRPr/>
            </a:pPr>
            <a:r>
              <a:rPr lang="en-US" altLang="en-US" sz="2400" dirty="0">
                <a:ea typeface="MS PGothic" charset="-128"/>
                <a:sym typeface="Symbol" charset="2"/>
              </a:rPr>
              <a:t>Find free frame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  <a:defRPr/>
            </a:pPr>
            <a:r>
              <a:rPr lang="en-US" altLang="en-US" sz="2400" dirty="0">
                <a:ea typeface="MS PGothic" charset="-128"/>
                <a:sym typeface="Symbol" charset="2"/>
              </a:rPr>
              <a:t>Read page into frame via scheduled disk operation</a:t>
            </a:r>
          </a:p>
          <a:p>
            <a:pPr>
              <a:lnSpc>
                <a:spcPct val="90000"/>
              </a:lnSpc>
              <a:buFont typeface="Monotype Sorts" charset="2"/>
              <a:buAutoNum type="arabicPeriod"/>
              <a:defRPr/>
            </a:pPr>
            <a:r>
              <a:rPr lang="en-US" altLang="en-US" sz="2400" dirty="0">
                <a:ea typeface="MS PGothic" charset="-128"/>
                <a:sym typeface="Symbol" charset="2"/>
              </a:rPr>
              <a:t>Reset page table to indicate page now in memory</a:t>
            </a:r>
            <a:br>
              <a:rPr lang="en-US" altLang="en-US" sz="2400" dirty="0">
                <a:ea typeface="MS PGothic" charset="-128"/>
                <a:sym typeface="Symbol" charset="2"/>
              </a:rPr>
            </a:br>
            <a:r>
              <a:rPr lang="en-US" altLang="en-US" sz="2400" dirty="0">
                <a:ea typeface="MS PGothic" charset="-128"/>
                <a:sym typeface="Symbol" charset="2"/>
              </a:rPr>
              <a:t>Set validation bit = </a:t>
            </a:r>
            <a:r>
              <a:rPr lang="en-US" altLang="en-US" sz="2400" b="1" dirty="0">
                <a:solidFill>
                  <a:srgbClr val="FF0000"/>
                </a:solidFill>
                <a:ea typeface="MS PGothic" charset="-128"/>
                <a:sym typeface="Symbol" charset="2"/>
              </a:rPr>
              <a:t>v</a:t>
            </a:r>
            <a:endParaRPr lang="en-US" altLang="en-US" sz="2400" dirty="0">
              <a:ea typeface="MS PGothic" charset="-128"/>
              <a:sym typeface="Symbol" charset="2"/>
            </a:endParaRPr>
          </a:p>
          <a:p>
            <a:pPr>
              <a:lnSpc>
                <a:spcPct val="90000"/>
              </a:lnSpc>
              <a:buFont typeface="Monotype Sorts" charset="2"/>
              <a:buAutoNum type="arabicPeriod"/>
              <a:defRPr/>
            </a:pPr>
            <a:r>
              <a:rPr lang="en-US" altLang="en-US" sz="2400" b="1" dirty="0">
                <a:solidFill>
                  <a:srgbClr val="FF0000"/>
                </a:solidFill>
                <a:ea typeface="MS PGothic" charset="-128"/>
                <a:sym typeface="Symbol" charset="2"/>
              </a:rPr>
              <a:t>Restart</a:t>
            </a:r>
            <a:r>
              <a:rPr lang="en-US" altLang="en-US" sz="2400" dirty="0">
                <a:ea typeface="MS PGothic" charset="-128"/>
                <a:sym typeface="Symbol" charset="2"/>
              </a:rPr>
              <a:t> the instruction that caused the page fault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88913"/>
            <a:ext cx="79962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Steps in Handling a Page Fault</a:t>
            </a:r>
          </a:p>
        </p:txBody>
      </p:sp>
      <p:pic>
        <p:nvPicPr>
          <p:cNvPr id="44034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893" y="834231"/>
            <a:ext cx="7034213" cy="58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035" name="文本框 2"/>
          <p:cNvSpPr txBox="1">
            <a:spLocks noChangeArrowheads="1"/>
          </p:cNvSpPr>
          <p:nvPr/>
        </p:nvSpPr>
        <p:spPr bwMode="auto">
          <a:xfrm>
            <a:off x="5089525" y="2819400"/>
            <a:ext cx="122238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zh-CN" altLang="en-US">
              <a:latin typeface="Verdana" charset="0"/>
            </a:endParaRPr>
          </a:p>
        </p:txBody>
      </p:sp>
      <p:sp>
        <p:nvSpPr>
          <p:cNvPr id="4" name="文本框 3"/>
          <p:cNvSpPr txBox="1">
            <a:spLocks noChangeArrowheads="1"/>
          </p:cNvSpPr>
          <p:nvPr/>
        </p:nvSpPr>
        <p:spPr bwMode="auto">
          <a:xfrm>
            <a:off x="3657600" y="3584575"/>
            <a:ext cx="411163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FF0000"/>
                </a:solidFill>
                <a:latin typeface="Verdana" charset="0"/>
              </a:rPr>
              <a:t>V</a:t>
            </a:r>
            <a:endParaRPr lang="zh-CN" altLang="en-US" b="1">
              <a:solidFill>
                <a:srgbClr val="FF0000"/>
              </a:solidFill>
              <a:latin typeface="Verdana" charset="0"/>
            </a:endParaRPr>
          </a:p>
        </p:txBody>
      </p:sp>
      <p:sp>
        <p:nvSpPr>
          <p:cNvPr id="3" name="矩形 2"/>
          <p:cNvSpPr>
            <a:spLocks noChangeArrowheads="1"/>
          </p:cNvSpPr>
          <p:nvPr/>
        </p:nvSpPr>
        <p:spPr bwMode="auto">
          <a:xfrm>
            <a:off x="1624013" y="3624263"/>
            <a:ext cx="220662" cy="261937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016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Performance of Demand Paging</a:t>
            </a:r>
          </a:p>
        </p:txBody>
      </p:sp>
      <p:sp>
        <p:nvSpPr>
          <p:cNvPr id="3891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081088"/>
            <a:ext cx="7791450" cy="4849812"/>
          </a:xfrm>
        </p:spPr>
        <p:txBody>
          <a:bodyPr/>
          <a:lstStyle/>
          <a:p>
            <a:pPr>
              <a:buFont typeface="Arial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400">
                <a:ea typeface="MS PGothic" charset="-128"/>
              </a:rPr>
              <a:t>Trap to the operating system</a:t>
            </a:r>
          </a:p>
          <a:p>
            <a:pPr>
              <a:buFont typeface="Arial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400">
                <a:ea typeface="MS PGothic" charset="-128"/>
              </a:rPr>
              <a:t>Save the user registers and process state</a:t>
            </a:r>
          </a:p>
          <a:p>
            <a:pPr>
              <a:buFont typeface="Arial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400">
                <a:ea typeface="MS PGothic" charset="-128"/>
              </a:rPr>
              <a:t>Determine that the interrupt was a page fault</a:t>
            </a:r>
          </a:p>
          <a:p>
            <a:pPr>
              <a:buFont typeface="Arial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400">
                <a:ea typeface="MS PGothic" charset="-128"/>
              </a:rPr>
              <a:t>Check that the page reference was </a:t>
            </a:r>
            <a:r>
              <a:rPr lang="en-US" altLang="en-US" sz="2400">
                <a:solidFill>
                  <a:srgbClr val="FF0000"/>
                </a:solidFill>
                <a:ea typeface="MS PGothic" charset="-128"/>
              </a:rPr>
              <a:t>legal</a:t>
            </a:r>
            <a:r>
              <a:rPr lang="en-US" altLang="en-US" sz="2400">
                <a:ea typeface="MS PGothic" charset="-128"/>
              </a:rPr>
              <a:t> and determine the location of the page </a:t>
            </a:r>
            <a:r>
              <a:rPr lang="en-US" altLang="en-US" sz="2400">
                <a:solidFill>
                  <a:srgbClr val="FF0000"/>
                </a:solidFill>
                <a:ea typeface="MS PGothic" charset="-128"/>
              </a:rPr>
              <a:t>on the disk</a:t>
            </a:r>
          </a:p>
          <a:p>
            <a:pPr>
              <a:buFont typeface="Arial" charset="0"/>
              <a:buAutoNum type="arabicPeriod"/>
              <a:tabLst>
                <a:tab pos="2163763" algn="l"/>
                <a:tab pos="2855913" algn="l"/>
              </a:tabLst>
            </a:pPr>
            <a:r>
              <a:rPr lang="en-US" altLang="en-US" sz="2400">
                <a:ea typeface="MS PGothic" charset="-128"/>
              </a:rPr>
              <a:t>Issue a read from the disk to a free frame:</a:t>
            </a:r>
          </a:p>
          <a:p>
            <a:pPr marL="914400" lvl="1" indent="-457200">
              <a:buFont typeface="Arial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sz="2400">
                <a:solidFill>
                  <a:srgbClr val="FF0000"/>
                </a:solidFill>
                <a:ea typeface="MS PGothic" charset="-128"/>
              </a:rPr>
              <a:t>Wait</a:t>
            </a:r>
            <a:r>
              <a:rPr lang="en-US" altLang="en-US" sz="2400">
                <a:ea typeface="MS PGothic" charset="-128"/>
              </a:rPr>
              <a:t> in a queue for this device until the read request is serviced</a:t>
            </a:r>
          </a:p>
          <a:p>
            <a:pPr marL="914400" lvl="1" indent="-457200">
              <a:buFont typeface="Arial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sz="2400">
                <a:solidFill>
                  <a:srgbClr val="FF0000"/>
                </a:solidFill>
                <a:ea typeface="MS PGothic" charset="-128"/>
              </a:rPr>
              <a:t>Wait for the device </a:t>
            </a:r>
            <a:r>
              <a:rPr lang="en-US" altLang="en-US" sz="2400">
                <a:ea typeface="MS PGothic" charset="-128"/>
              </a:rPr>
              <a:t>seek and/or latency time</a:t>
            </a:r>
          </a:p>
          <a:p>
            <a:pPr marL="914400" lvl="1" indent="-457200">
              <a:buFont typeface="Arial" charset="0"/>
              <a:buAutoNum type="alphaLcParenR"/>
              <a:tabLst>
                <a:tab pos="2163763" algn="l"/>
                <a:tab pos="2855913" algn="l"/>
              </a:tabLst>
            </a:pPr>
            <a:r>
              <a:rPr lang="en-US" altLang="en-US" sz="2400">
                <a:ea typeface="MS PGothic" charset="-128"/>
              </a:rPr>
              <a:t>Begin the </a:t>
            </a:r>
            <a:r>
              <a:rPr lang="en-US" altLang="en-US" sz="2400">
                <a:solidFill>
                  <a:srgbClr val="FF0000"/>
                </a:solidFill>
                <a:ea typeface="MS PGothic" charset="-128"/>
              </a:rPr>
              <a:t>transfer</a:t>
            </a:r>
            <a:r>
              <a:rPr lang="en-US" altLang="en-US" sz="2400">
                <a:ea typeface="MS PGothic" charset="-128"/>
              </a:rPr>
              <a:t> of the page to a free frame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A8EAF6F7-FC8E-DC67-A0C0-DFC8CE8A519F}"/>
              </a:ext>
            </a:extLst>
          </p:cNvPr>
          <p:cNvSpPr/>
          <p:nvPr/>
        </p:nvSpPr>
        <p:spPr bwMode="auto">
          <a:xfrm>
            <a:off x="165100" y="95250"/>
            <a:ext cx="1327150" cy="104775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20161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Performance of Demand Paging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82650" y="1081088"/>
            <a:ext cx="7791450" cy="5494337"/>
          </a:xfrm>
        </p:spPr>
        <p:txBody>
          <a:bodyPr/>
          <a:lstStyle/>
          <a:p>
            <a:pPr marL="457200" indent="-457200">
              <a:buFont typeface="+mj-lt"/>
              <a:buAutoNum type="arabicPeriod" startAt="6"/>
              <a:tabLst>
                <a:tab pos="2163763" algn="l"/>
                <a:tab pos="2855913" algn="l"/>
              </a:tabLst>
              <a:defRPr/>
            </a:pPr>
            <a:r>
              <a:rPr lang="en-US" altLang="en-US" sz="2400" dirty="0">
                <a:ea typeface="MS PGothic" charset="-128"/>
              </a:rPr>
              <a:t>While waiting, allocate the CPU to some other user</a:t>
            </a:r>
          </a:p>
          <a:p>
            <a:pPr>
              <a:buFont typeface="Arial" charset="0"/>
              <a:buAutoNum type="arabicPeriod" startAt="6"/>
              <a:tabLst>
                <a:tab pos="2163763" algn="l"/>
                <a:tab pos="2855913" algn="l"/>
              </a:tabLst>
              <a:defRPr/>
            </a:pPr>
            <a:r>
              <a:rPr lang="en-US" altLang="en-US" sz="2400" dirty="0">
                <a:ea typeface="MS PGothic" charset="-128"/>
              </a:rPr>
              <a:t>Receive an interrupt from the disk I/O subsystem (I/O completed)</a:t>
            </a:r>
          </a:p>
          <a:p>
            <a:pPr>
              <a:buFont typeface="Arial" charset="0"/>
              <a:buAutoNum type="arabicPeriod" startAt="6"/>
              <a:tabLst>
                <a:tab pos="2163763" algn="l"/>
                <a:tab pos="2855913" algn="l"/>
              </a:tabLst>
              <a:defRPr/>
            </a:pPr>
            <a:r>
              <a:rPr lang="en-US" altLang="en-US" sz="2400" dirty="0">
                <a:ea typeface="MS PGothic" charset="-128"/>
              </a:rPr>
              <a:t>Save the registers and process state for the other user</a:t>
            </a:r>
          </a:p>
          <a:p>
            <a:pPr>
              <a:buFont typeface="Arial" charset="0"/>
              <a:buAutoNum type="arabicPeriod" startAt="6"/>
              <a:tabLst>
                <a:tab pos="2163763" algn="l"/>
                <a:tab pos="2855913" algn="l"/>
              </a:tabLst>
              <a:defRPr/>
            </a:pPr>
            <a:r>
              <a:rPr lang="en-US" altLang="en-US" sz="2400" dirty="0">
                <a:ea typeface="MS PGothic" charset="-128"/>
              </a:rPr>
              <a:t>Determine that the interrupt was from the disk</a:t>
            </a:r>
          </a:p>
          <a:p>
            <a:pPr>
              <a:buFont typeface="Arial" charset="0"/>
              <a:buAutoNum type="arabicPeriod" startAt="6"/>
              <a:tabLst>
                <a:tab pos="2163763" algn="l"/>
                <a:tab pos="2855913" algn="l"/>
              </a:tabLst>
              <a:defRPr/>
            </a:pPr>
            <a:r>
              <a:rPr lang="en-US" altLang="en-US" sz="2400" dirty="0">
                <a:solidFill>
                  <a:srgbClr val="FF0000"/>
                </a:solidFill>
                <a:ea typeface="MS PGothic" charset="-128"/>
              </a:rPr>
              <a:t>Correct the page table </a:t>
            </a:r>
            <a:r>
              <a:rPr lang="en-US" altLang="en-US" sz="2400" dirty="0">
                <a:ea typeface="MS PGothic" charset="-128"/>
              </a:rPr>
              <a:t>and other tables to show page is now in memory</a:t>
            </a:r>
          </a:p>
          <a:p>
            <a:pPr>
              <a:buFont typeface="Arial" charset="0"/>
              <a:buAutoNum type="arabicPeriod" startAt="6"/>
              <a:tabLst>
                <a:tab pos="2163763" algn="l"/>
                <a:tab pos="2855913" algn="l"/>
              </a:tabLst>
              <a:defRPr/>
            </a:pPr>
            <a:r>
              <a:rPr lang="en-US" altLang="en-US" sz="2400" dirty="0">
                <a:ea typeface="MS PGothic" charset="-128"/>
              </a:rPr>
              <a:t>Wait for the CPU to be allocated to this process again</a:t>
            </a:r>
          </a:p>
          <a:p>
            <a:pPr>
              <a:buFont typeface="Arial" charset="0"/>
              <a:buAutoNum type="arabicPeriod" startAt="6"/>
              <a:tabLst>
                <a:tab pos="2163763" algn="l"/>
                <a:tab pos="2855913" algn="l"/>
              </a:tabLst>
              <a:defRPr/>
            </a:pPr>
            <a:r>
              <a:rPr lang="en-US" altLang="en-US" sz="2400" dirty="0">
                <a:solidFill>
                  <a:srgbClr val="FF0000"/>
                </a:solidFill>
                <a:ea typeface="MS PGothic" charset="-128"/>
              </a:rPr>
              <a:t>Restore </a:t>
            </a:r>
            <a:r>
              <a:rPr lang="en-US" altLang="en-US" sz="2400" dirty="0">
                <a:ea typeface="MS PGothic" charset="-128"/>
              </a:rPr>
              <a:t>the user registers, process state, and new page table, and then </a:t>
            </a:r>
            <a:r>
              <a:rPr lang="en-US" altLang="en-US" sz="2400" dirty="0">
                <a:solidFill>
                  <a:srgbClr val="FF0000"/>
                </a:solidFill>
                <a:ea typeface="MS PGothic" charset="-128"/>
              </a:rPr>
              <a:t>resume the interrupted instruction</a:t>
            </a:r>
          </a:p>
          <a:p>
            <a:pPr>
              <a:tabLst>
                <a:tab pos="2163763" algn="l"/>
                <a:tab pos="2855913" algn="l"/>
              </a:tabLst>
              <a:defRPr/>
            </a:pPr>
            <a:endParaRPr lang="en-US" altLang="en-US" dirty="0">
              <a:ea typeface="MS PGothic" charset="-128"/>
              <a:sym typeface="Symbol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7" name="Rectangle 2"/>
          <p:cNvSpPr>
            <a:spLocks noGrp="1" noChangeArrowheads="1"/>
          </p:cNvSpPr>
          <p:nvPr>
            <p:ph type="title"/>
          </p:nvPr>
        </p:nvSpPr>
        <p:spPr>
          <a:xfrm>
            <a:off x="844550" y="158750"/>
            <a:ext cx="7942263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Performance of Demand Paging</a:t>
            </a:r>
          </a:p>
        </p:txBody>
      </p:sp>
      <p:sp>
        <p:nvSpPr>
          <p:cNvPr id="501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119188"/>
            <a:ext cx="7689850" cy="3817937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sz="2800">
                <a:ea typeface="MS PGothic" charset="-128"/>
              </a:rPr>
              <a:t>Three major activities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400">
                <a:ea typeface="MS PGothic" charset="-128"/>
              </a:rPr>
              <a:t>Service the interrupt – careful coding means just several hundred instructions needed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400" b="1">
                <a:solidFill>
                  <a:srgbClr val="FF0000"/>
                </a:solidFill>
                <a:ea typeface="MS PGothic" charset="-128"/>
              </a:rPr>
              <a:t>Read the page – lots of time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400">
                <a:ea typeface="MS PGothic" charset="-128"/>
              </a:rPr>
              <a:t>Restart the process – again just a small amount of time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5575"/>
            <a:ext cx="7942263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Performance of Demand Paging (Cont.)</a:t>
            </a:r>
          </a:p>
        </p:txBody>
      </p:sp>
      <p:sp>
        <p:nvSpPr>
          <p:cNvPr id="522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119188"/>
            <a:ext cx="8299450" cy="4646612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sz="2000" b="1" dirty="0">
                <a:solidFill>
                  <a:srgbClr val="FF0000"/>
                </a:solidFill>
                <a:ea typeface="MS PGothic" charset="-128"/>
              </a:rPr>
              <a:t>Page Fault Rate </a:t>
            </a:r>
            <a:r>
              <a:rPr lang="en-US" altLang="en-US" sz="2000" dirty="0">
                <a:ea typeface="MS PGothic" charset="-128"/>
              </a:rPr>
              <a:t>0 </a:t>
            </a:r>
            <a:r>
              <a:rPr lang="en-US" altLang="en-US" sz="2000" dirty="0">
                <a:ea typeface="MS PGothic" charset="-128"/>
                <a:sym typeface="Symbol" charset="2"/>
              </a:rPr>
              <a:t> </a:t>
            </a:r>
            <a:r>
              <a:rPr lang="en-US" altLang="en-US" sz="2000" i="1" dirty="0">
                <a:ea typeface="MS PGothic" charset="-128"/>
                <a:sym typeface="Symbol" charset="2"/>
              </a:rPr>
              <a:t>p</a:t>
            </a:r>
            <a:r>
              <a:rPr lang="en-US" altLang="en-US" sz="2000" dirty="0">
                <a:ea typeface="MS PGothic" charset="-128"/>
                <a:sym typeface="Symbol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000" dirty="0">
                <a:ea typeface="MS PGothic" charset="-128"/>
                <a:sym typeface="Symbol" charset="2"/>
              </a:rPr>
              <a:t>if </a:t>
            </a:r>
            <a:r>
              <a:rPr lang="en-US" altLang="en-US" sz="2000" i="1" dirty="0">
                <a:ea typeface="MS PGothic" charset="-128"/>
                <a:sym typeface="Symbol" charset="2"/>
              </a:rPr>
              <a:t>p</a:t>
            </a:r>
            <a:r>
              <a:rPr lang="en-US" altLang="en-US" sz="2000" dirty="0">
                <a:ea typeface="MS PGothic" charset="-128"/>
                <a:sym typeface="Symbol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000" dirty="0">
                <a:ea typeface="MS PGothic" charset="-128"/>
                <a:sym typeface="Symbol" charset="2"/>
              </a:rPr>
              <a:t>if </a:t>
            </a:r>
            <a:r>
              <a:rPr lang="en-US" altLang="en-US" sz="2000" i="1" dirty="0">
                <a:ea typeface="MS PGothic" charset="-128"/>
                <a:sym typeface="Symbol" charset="2"/>
              </a:rPr>
              <a:t>p</a:t>
            </a:r>
            <a:r>
              <a:rPr lang="en-US" altLang="en-US" sz="2000" dirty="0">
                <a:ea typeface="MS PGothic" charset="-128"/>
                <a:sym typeface="Symbol" charset="2"/>
              </a:rPr>
              <a:t> = 1, every reference is a fault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sz="2000" dirty="0">
                <a:ea typeface="MS PGothic" charset="-128"/>
                <a:sym typeface="Symbol" charset="2"/>
              </a:rPr>
              <a:t>Effective Access Time (EAT)</a:t>
            </a:r>
          </a:p>
          <a:p>
            <a:pPr>
              <a:buFont typeface="Monotype Sorts" charset="2"/>
              <a:buNone/>
              <a:tabLst>
                <a:tab pos="2163763" algn="l"/>
                <a:tab pos="2855913" algn="l"/>
              </a:tabLst>
            </a:pPr>
            <a:r>
              <a:rPr lang="en-US" altLang="en-US" dirty="0">
                <a:ea typeface="MS PGothic" charset="-128"/>
                <a:sym typeface="Symbol" charset="2"/>
              </a:rPr>
              <a:t>	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  <a:sym typeface="Symbol" charset="2"/>
              </a:rPr>
              <a:t>	EAT = (1 – </a:t>
            </a:r>
            <a:r>
              <a:rPr lang="en-US" altLang="en-US" sz="2400" i="1" dirty="0">
                <a:solidFill>
                  <a:srgbClr val="0070C0"/>
                </a:solidFill>
                <a:ea typeface="MS PGothic" charset="-128"/>
                <a:sym typeface="Symbol" charset="2"/>
              </a:rPr>
              <a:t>p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  <a:sym typeface="Symbol" charset="2"/>
              </a:rPr>
              <a:t>) x memory access</a:t>
            </a:r>
          </a:p>
          <a:p>
            <a:pPr>
              <a:buFont typeface="Monotype Sorts" charset="2"/>
              <a:buNone/>
              <a:tabLst>
                <a:tab pos="2163763" algn="l"/>
                <a:tab pos="2855913" algn="l"/>
              </a:tabLst>
            </a:pPr>
            <a:r>
              <a:rPr lang="en-US" altLang="en-US" sz="2400" dirty="0">
                <a:solidFill>
                  <a:srgbClr val="0070C0"/>
                </a:solidFill>
                <a:ea typeface="MS PGothic" charset="-128"/>
                <a:sym typeface="Symbol" charset="2"/>
              </a:rPr>
              <a:t>			+ </a:t>
            </a:r>
            <a:r>
              <a:rPr lang="en-US" altLang="en-US" sz="2400" i="1" dirty="0">
                <a:solidFill>
                  <a:srgbClr val="0070C0"/>
                </a:solidFill>
                <a:ea typeface="MS PGothic" charset="-128"/>
                <a:sym typeface="Symbol" charset="2"/>
              </a:rPr>
              <a:t>p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  <a:sym typeface="Symbol" charset="2"/>
              </a:rPr>
              <a:t> x</a:t>
            </a:r>
            <a:r>
              <a:rPr lang="zh-CN" altLang="en-US" sz="2400" dirty="0">
                <a:solidFill>
                  <a:srgbClr val="0070C0"/>
                </a:solidFill>
                <a:ea typeface="MS PGothic" charset="-128"/>
                <a:sym typeface="Symbol" charset="2"/>
              </a:rPr>
              <a:t> </a:t>
            </a:r>
            <a:r>
              <a:rPr lang="es-ES_tradnl" altLang="zh-CN" sz="2400" dirty="0">
                <a:solidFill>
                  <a:srgbClr val="0070C0"/>
                </a:solidFill>
                <a:ea typeface="MS PGothic" charset="-128"/>
              </a:rPr>
              <a:t>page fault time</a:t>
            </a:r>
            <a:r>
              <a:rPr lang="en-US" altLang="en-US" sz="2400" dirty="0">
                <a:solidFill>
                  <a:srgbClr val="0070C0"/>
                </a:solidFill>
                <a:ea typeface="MS PGothic" charset="-128"/>
                <a:sym typeface="Symbol" charset="2"/>
              </a:rPr>
              <a:t>	</a:t>
            </a:r>
            <a:r>
              <a:rPr lang="en-US" altLang="en-US" dirty="0">
                <a:ea typeface="MS PGothic" charset="-128"/>
                <a:sym typeface="Symbol" charset="2"/>
              </a:rPr>
              <a:t>			</a:t>
            </a:r>
          </a:p>
        </p:txBody>
      </p:sp>
      <p:sp>
        <p:nvSpPr>
          <p:cNvPr id="2" name="椭圆 1">
            <a:extLst>
              <a:ext uri="{FF2B5EF4-FFF2-40B4-BE49-F238E27FC236}">
                <a16:creationId xmlns:a16="http://schemas.microsoft.com/office/drawing/2014/main" id="{C4D2874B-3142-0AE8-8639-B4D408A1377F}"/>
              </a:ext>
            </a:extLst>
          </p:cNvPr>
          <p:cNvSpPr/>
          <p:nvPr/>
        </p:nvSpPr>
        <p:spPr bwMode="auto">
          <a:xfrm>
            <a:off x="88900" y="82550"/>
            <a:ext cx="1130300" cy="12065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1262063" y="260350"/>
            <a:ext cx="7583487" cy="512763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2489">
                <a:ea typeface="MS PGothic" charset="-128"/>
              </a:rPr>
              <a:t>Performance of Various Levels of Storage</a:t>
            </a:r>
          </a:p>
        </p:txBody>
      </p:sp>
      <p:pic>
        <p:nvPicPr>
          <p:cNvPr id="54274" name="Picture 1" descr="1_11.pd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5900" y="1577975"/>
            <a:ext cx="8928100" cy="3727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215900" y="3716338"/>
            <a:ext cx="8736013" cy="354012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1" name="Rectangle 2"/>
          <p:cNvSpPr>
            <a:spLocks noGrp="1" noChangeArrowheads="1"/>
          </p:cNvSpPr>
          <p:nvPr>
            <p:ph type="title"/>
          </p:nvPr>
        </p:nvSpPr>
        <p:spPr>
          <a:xfrm>
            <a:off x="657225" y="214313"/>
            <a:ext cx="7751763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EAT Computation Example</a:t>
            </a:r>
          </a:p>
        </p:txBody>
      </p:sp>
      <p:sp>
        <p:nvSpPr>
          <p:cNvPr id="450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068388"/>
            <a:ext cx="7715250" cy="5426075"/>
          </a:xfrm>
        </p:spPr>
        <p:txBody>
          <a:bodyPr/>
          <a:lstStyle/>
          <a:p>
            <a:pPr>
              <a:tabLst>
                <a:tab pos="1773238" algn="l"/>
                <a:tab pos="2278063" algn="l"/>
              </a:tabLst>
            </a:pPr>
            <a:r>
              <a:rPr lang="en-US" altLang="en-US" sz="2000" dirty="0">
                <a:ea typeface="MS PGothic" charset="-128"/>
              </a:rPr>
              <a:t>Memory access time = 200 nanoseconds</a:t>
            </a:r>
            <a:r>
              <a:rPr lang="zh-CN" altLang="en-US" sz="2000" dirty="0">
                <a:ea typeface="MS PGothic" charset="-128"/>
              </a:rPr>
              <a:t> </a:t>
            </a:r>
            <a:r>
              <a:rPr lang="en-US" altLang="zh-CN" sz="2000" b="1" dirty="0">
                <a:solidFill>
                  <a:srgbClr val="FF0000"/>
                </a:solidFill>
                <a:ea typeface="MS PGothic" charset="-128"/>
              </a:rPr>
              <a:t>(ns)</a:t>
            </a:r>
            <a:endParaRPr lang="en-US" altLang="en-US" sz="2000" b="1" dirty="0">
              <a:solidFill>
                <a:srgbClr val="FF0000"/>
              </a:solidFill>
              <a:ea typeface="MS PGothic" charset="-128"/>
            </a:endParaRP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000" dirty="0">
                <a:ea typeface="MS PGothic" charset="-128"/>
              </a:rPr>
              <a:t>Average page-fault service time = 8 milliseconds</a:t>
            </a:r>
            <a:r>
              <a:rPr lang="en-US" altLang="en-US" sz="2000" b="1" dirty="0">
                <a:solidFill>
                  <a:srgbClr val="FF0000"/>
                </a:solidFill>
                <a:ea typeface="MS PGothic" charset="-128"/>
              </a:rPr>
              <a:t> (</a:t>
            </a:r>
            <a:r>
              <a:rPr lang="en-US" altLang="en-US" sz="2000" b="1" dirty="0" err="1">
                <a:solidFill>
                  <a:srgbClr val="FF0000"/>
                </a:solidFill>
                <a:ea typeface="MS PGothic" charset="-128"/>
              </a:rPr>
              <a:t>ms</a:t>
            </a:r>
            <a:r>
              <a:rPr lang="en-US" altLang="en-US" sz="2000" b="1" dirty="0">
                <a:solidFill>
                  <a:srgbClr val="FF0000"/>
                </a:solidFill>
                <a:ea typeface="MS PGothic" charset="-128"/>
              </a:rPr>
              <a:t>)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000" dirty="0">
                <a:ea typeface="MS PGothic" charset="-128"/>
              </a:rPr>
              <a:t>EAT = (1 – p) x 200 + p x</a:t>
            </a:r>
            <a:r>
              <a:rPr lang="zh-CN" altLang="en-US" sz="2000" dirty="0">
                <a:ea typeface="MS PGothic" charset="-128"/>
              </a:rPr>
              <a:t> </a:t>
            </a:r>
            <a:r>
              <a:rPr lang="en-US" altLang="en-US" sz="2000" dirty="0">
                <a:ea typeface="MS PGothic" charset="-128"/>
              </a:rPr>
              <a:t>(8 milliseconds) </a:t>
            </a:r>
          </a:p>
          <a:p>
            <a:pPr>
              <a:buFont typeface="Monotype Sorts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000" dirty="0">
                <a:ea typeface="MS PGothic" charset="-128"/>
              </a:rPr>
              <a:t>	        = (1 – p) x 200 + p x 8,000,000 </a:t>
            </a:r>
            <a:r>
              <a:rPr lang="en-US" altLang="en-US" sz="2000" b="1" dirty="0">
                <a:solidFill>
                  <a:srgbClr val="FF0000"/>
                </a:solidFill>
                <a:ea typeface="MS PGothic" charset="-128"/>
              </a:rPr>
              <a:t>(ns)</a:t>
            </a:r>
          </a:p>
          <a:p>
            <a:pPr>
              <a:buFont typeface="Monotype Sorts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000" dirty="0">
                <a:ea typeface="MS PGothic" charset="-128"/>
              </a:rPr>
              <a:t>              = 200 + p x 7,999,800 </a:t>
            </a:r>
            <a:r>
              <a:rPr lang="en-US" altLang="en-US" sz="2000" b="1" dirty="0">
                <a:solidFill>
                  <a:srgbClr val="FF0000"/>
                </a:solidFill>
                <a:ea typeface="MS PGothic" charset="-128"/>
              </a:rPr>
              <a:t>(ns)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000" dirty="0">
                <a:ea typeface="MS PGothic" charset="-128"/>
              </a:rPr>
              <a:t>If one access out of 1,000 causes a page fault, then</a:t>
            </a:r>
          </a:p>
          <a:p>
            <a:pPr>
              <a:buFont typeface="Monotype Sorts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000" dirty="0">
                <a:ea typeface="MS PGothic" charset="-128"/>
              </a:rPr>
              <a:t>         EAT = 8.2 microseconds  </a:t>
            </a:r>
            <a:r>
              <a:rPr lang="en-US" altLang="en-US" sz="2000" b="1" dirty="0">
                <a:solidFill>
                  <a:srgbClr val="FF0000"/>
                </a:solidFill>
                <a:ea typeface="MS PGothic" charset="-128"/>
              </a:rPr>
              <a:t>(us)</a:t>
            </a:r>
          </a:p>
          <a:p>
            <a:pPr>
              <a:buFont typeface="Monotype Sorts" charset="2"/>
              <a:buNone/>
              <a:tabLst>
                <a:tab pos="1773238" algn="l"/>
                <a:tab pos="2278063" algn="l"/>
              </a:tabLst>
            </a:pPr>
            <a:r>
              <a:rPr lang="en-US" altLang="en-US" sz="2000" dirty="0">
                <a:ea typeface="MS PGothic" charset="-128"/>
              </a:rPr>
              <a:t>         41*200ns</a:t>
            </a:r>
          </a:p>
          <a:p>
            <a:pPr>
              <a:tabLst>
                <a:tab pos="1773238" algn="l"/>
                <a:tab pos="2278063" algn="l"/>
              </a:tabLst>
            </a:pPr>
            <a:r>
              <a:rPr lang="en-US" altLang="en-US" sz="2000" b="1" dirty="0">
                <a:solidFill>
                  <a:srgbClr val="00B050"/>
                </a:solidFill>
                <a:ea typeface="MS PGothic" charset="-128"/>
              </a:rPr>
              <a:t>If want performance degradation &lt; 10 percent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z="2000" dirty="0">
                <a:ea typeface="MS PGothic" charset="-128"/>
              </a:rPr>
              <a:t>220 &gt; 200 + 7,999,800 x p</a:t>
            </a:r>
            <a:br>
              <a:rPr lang="en-US" altLang="en-US" sz="2000" dirty="0">
                <a:ea typeface="MS PGothic" charset="-128"/>
              </a:rPr>
            </a:br>
            <a:r>
              <a:rPr lang="en-US" altLang="en-US" sz="2000" dirty="0">
                <a:ea typeface="MS PGothic" charset="-128"/>
              </a:rPr>
              <a:t>20 &gt; 7,999,800 x p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z="2000" b="1" dirty="0">
                <a:solidFill>
                  <a:srgbClr val="0070C0"/>
                </a:solidFill>
                <a:ea typeface="MS PGothic" charset="-128"/>
              </a:rPr>
              <a:t>p &lt; 0.0000025</a:t>
            </a:r>
          </a:p>
          <a:p>
            <a:pPr lvl="1">
              <a:tabLst>
                <a:tab pos="1773238" algn="l"/>
                <a:tab pos="2278063" algn="l"/>
              </a:tabLst>
            </a:pPr>
            <a:r>
              <a:rPr lang="en-US" altLang="en-US" sz="2000" dirty="0">
                <a:ea typeface="MS PGothic" charset="-128"/>
              </a:rPr>
              <a:t>&lt; one page fault in every 400,000 memory accesses</a:t>
            </a:r>
          </a:p>
          <a:p>
            <a:pPr>
              <a:buFont typeface="Monotype Sorts" charset="2"/>
              <a:buNone/>
              <a:tabLst>
                <a:tab pos="1773238" algn="l"/>
                <a:tab pos="2278063" algn="l"/>
              </a:tabLst>
            </a:pPr>
            <a:r>
              <a:rPr lang="en-US" altLang="en-US" dirty="0">
                <a:ea typeface="MS PGothic" charset="-128"/>
              </a:rPr>
              <a:t>	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68275"/>
            <a:ext cx="8229600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Objectives</a:t>
            </a:r>
          </a:p>
        </p:txBody>
      </p:sp>
      <p:sp>
        <p:nvSpPr>
          <p:cNvPr id="921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28687" y="1233488"/>
            <a:ext cx="7564383" cy="4530725"/>
          </a:xfrm>
        </p:spPr>
        <p:txBody>
          <a:bodyPr/>
          <a:lstStyle/>
          <a:p>
            <a:r>
              <a:rPr lang="en-US" altLang="en-US" sz="2800" dirty="0">
                <a:ea typeface="MS PGothic" charset="-128"/>
              </a:rPr>
              <a:t>To explain the concepts of demand paging</a:t>
            </a:r>
          </a:p>
          <a:p>
            <a:endParaRPr lang="en-US" altLang="en-US" sz="2800" dirty="0">
              <a:ea typeface="MS PGothic" charset="-128"/>
            </a:endParaRPr>
          </a:p>
          <a:p>
            <a:r>
              <a:rPr lang="en-US" altLang="en-US" sz="2800" dirty="0">
                <a:ea typeface="MS PGothic" charset="-128"/>
              </a:rPr>
              <a:t>To explain the concepts of swapping</a:t>
            </a:r>
            <a:endParaRPr lang="en-US" altLang="en-US" dirty="0">
              <a:ea typeface="MS PGothic" charset="-128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Thinking</a:t>
            </a:r>
            <a:r>
              <a:rPr kumimoji="1" lang="zh-CN" altLang="en-US">
                <a:ea typeface="MS PGothic" charset="-128"/>
              </a:rPr>
              <a:t> </a:t>
            </a:r>
            <a:r>
              <a:rPr kumimoji="1" lang="en-US" altLang="zh-CN">
                <a:ea typeface="MS PGothic" charset="-128"/>
              </a:rPr>
              <a:t>About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620957" y="1498600"/>
            <a:ext cx="8229600" cy="4530725"/>
          </a:xfrm>
        </p:spPr>
        <p:txBody>
          <a:bodyPr/>
          <a:lstStyle/>
          <a:p>
            <a:r>
              <a:rPr lang="en-US" altLang="zh-CN" sz="2800" dirty="0">
                <a:solidFill>
                  <a:srgbClr val="0070C0"/>
                </a:solidFill>
                <a:ea typeface="MS PGothic" charset="-128"/>
              </a:rPr>
              <a:t>./</a:t>
            </a:r>
            <a:r>
              <a:rPr lang="en-US" altLang="zh-CN" sz="2800" dirty="0" err="1">
                <a:solidFill>
                  <a:srgbClr val="0070C0"/>
                </a:solidFill>
                <a:ea typeface="MS PGothic" charset="-128"/>
              </a:rPr>
              <a:t>a.out</a:t>
            </a:r>
            <a:endParaRPr lang="en-US" altLang="zh-CN" sz="2800" dirty="0">
              <a:solidFill>
                <a:srgbClr val="0070C0"/>
              </a:solidFill>
              <a:ea typeface="MS PGothic" charset="-128"/>
            </a:endParaRPr>
          </a:p>
          <a:p>
            <a:pPr lvl="1"/>
            <a:r>
              <a:rPr lang="en-US" altLang="zh-CN" sz="2400" dirty="0">
                <a:ea typeface="MS PGothic" charset="-128"/>
              </a:rPr>
              <a:t>How much memory to be allocated?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How much memory </a:t>
            </a:r>
            <a:r>
              <a:rPr lang="en-US" altLang="zh-CN" sz="2400" dirty="0">
                <a:solidFill>
                  <a:srgbClr val="FF0000"/>
                </a:solidFill>
                <a:ea typeface="MS PGothic" charset="-128"/>
              </a:rPr>
              <a:t>at most</a:t>
            </a:r>
            <a:r>
              <a:rPr lang="en-US" altLang="zh-CN" sz="2400" dirty="0">
                <a:ea typeface="MS PGothic" charset="-128"/>
              </a:rPr>
              <a:t>?</a:t>
            </a:r>
          </a:p>
          <a:p>
            <a:pPr lvl="1"/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Which part of free memory space is allocated?</a:t>
            </a:r>
          </a:p>
          <a:p>
            <a:pPr lvl="1"/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If </a:t>
            </a:r>
            <a:r>
              <a:rPr lang="en-US" altLang="zh-CN" sz="2400" dirty="0" err="1">
                <a:solidFill>
                  <a:srgbClr val="0070C0"/>
                </a:solidFill>
                <a:ea typeface="MS PGothic" charset="-128"/>
              </a:rPr>
              <a:t>a.out</a:t>
            </a:r>
            <a:r>
              <a:rPr lang="en-US" altLang="zh-CN" sz="2400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is run twice, will the memory space allocated to it be the same? If not, will the execution of</a:t>
            </a:r>
            <a:r>
              <a:rPr lang="en-US" altLang="zh-CN" sz="2400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a typeface="MS PGothic" charset="-128"/>
              </a:rPr>
              <a:t>a.out</a:t>
            </a:r>
            <a:r>
              <a:rPr lang="en-US" altLang="zh-CN" sz="2400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be affected?</a:t>
            </a:r>
          </a:p>
          <a:p>
            <a:pPr lvl="1"/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How to prevent other processes from accessing the memory space of </a:t>
            </a:r>
            <a:r>
              <a:rPr lang="en-US" altLang="zh-CN" sz="2400" dirty="0" err="1">
                <a:solidFill>
                  <a:srgbClr val="0070C0"/>
                </a:solidFill>
                <a:ea typeface="MS PGothic" charset="-128"/>
              </a:rPr>
              <a:t>a.out</a:t>
            </a:r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?</a:t>
            </a:r>
          </a:p>
          <a:p>
            <a:pPr lvl="1"/>
            <a:endParaRPr lang="zh-CN" altLang="en-US" sz="2800" dirty="0">
              <a:ea typeface="MS PGothic" charset="-128"/>
            </a:endParaRPr>
          </a:p>
          <a:p>
            <a:pPr lvl="1"/>
            <a:endParaRPr lang="zh-CN" altLang="en-US" sz="2800" dirty="0">
              <a:ea typeface="MS PGothic" charset="-128"/>
            </a:endParaRPr>
          </a:p>
          <a:p>
            <a:endParaRPr lang="zh-CN" altLang="en-US" dirty="0">
              <a:ea typeface="MS PGothic" charset="-128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1572D59-0224-4608-BA1A-A6371922FAED}"/>
              </a:ext>
            </a:extLst>
          </p:cNvPr>
          <p:cNvSpPr/>
          <p:nvPr/>
        </p:nvSpPr>
        <p:spPr bwMode="auto">
          <a:xfrm>
            <a:off x="1000125" y="2071688"/>
            <a:ext cx="5895975" cy="4191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矩形: 圆角 4">
            <a:extLst>
              <a:ext uri="{FF2B5EF4-FFF2-40B4-BE49-F238E27FC236}">
                <a16:creationId xmlns:a16="http://schemas.microsoft.com/office/drawing/2014/main" id="{A74DDB36-A192-4269-A298-BE613E9237E6}"/>
              </a:ext>
            </a:extLst>
          </p:cNvPr>
          <p:cNvSpPr/>
          <p:nvPr/>
        </p:nvSpPr>
        <p:spPr bwMode="auto">
          <a:xfrm>
            <a:off x="1000124" y="2586038"/>
            <a:ext cx="5895975" cy="419100"/>
          </a:xfrm>
          <a:prstGeom prst="roundRect">
            <a:avLst/>
          </a:prstGeom>
          <a:noFill/>
          <a:ln w="2857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4" name="连接符: 肘形 3">
            <a:extLst>
              <a:ext uri="{FF2B5EF4-FFF2-40B4-BE49-F238E27FC236}">
                <a16:creationId xmlns:a16="http://schemas.microsoft.com/office/drawing/2014/main" id="{2204423B-4DFF-4B93-BF98-154888563A3A}"/>
              </a:ext>
            </a:extLst>
          </p:cNvPr>
          <p:cNvCxnSpPr>
            <a:cxnSpLocks/>
            <a:stCxn id="5" idx="3"/>
            <a:endCxn id="6" idx="2"/>
          </p:cNvCxnSpPr>
          <p:nvPr/>
        </p:nvCxnSpPr>
        <p:spPr bwMode="auto">
          <a:xfrm flipV="1">
            <a:off x="6896099" y="1872655"/>
            <a:ext cx="868426" cy="922933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AA93E60B-81DF-47A9-A0EF-4167AEF66701}"/>
              </a:ext>
            </a:extLst>
          </p:cNvPr>
          <p:cNvSpPr txBox="1"/>
          <p:nvPr/>
        </p:nvSpPr>
        <p:spPr>
          <a:xfrm>
            <a:off x="6405564" y="949325"/>
            <a:ext cx="2717922" cy="923330"/>
          </a:xfrm>
          <a:prstGeom prst="rect">
            <a:avLst/>
          </a:prstGeom>
          <a:noFill/>
          <a:ln>
            <a:solidFill>
              <a:srgbClr val="66CCFF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0C0"/>
                </a:solidFill>
              </a:rPr>
              <a:t>Virtual space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0C0"/>
                </a:solidFill>
              </a:rPr>
              <a:t>Physical memory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b="1" dirty="0">
                <a:solidFill>
                  <a:srgbClr val="0070C0"/>
                </a:solidFill>
              </a:rPr>
              <a:t>Disk</a:t>
            </a:r>
          </a:p>
        </p:txBody>
      </p:sp>
    </p:spTree>
    <p:extLst>
      <p:ext uri="{BB962C8B-B14F-4D97-AF65-F5344CB8AC3E}">
        <p14:creationId xmlns:p14="http://schemas.microsoft.com/office/powerpoint/2010/main" val="3596240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6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7" name="标题 1"/>
          <p:cNvSpPr>
            <a:spLocks noGrp="1"/>
          </p:cNvSpPr>
          <p:nvPr>
            <p:ph type="title"/>
          </p:nvPr>
        </p:nvSpPr>
        <p:spPr>
          <a:xfrm>
            <a:off x="625475" y="3249613"/>
            <a:ext cx="8229600" cy="576262"/>
          </a:xfrm>
        </p:spPr>
        <p:txBody>
          <a:bodyPr/>
          <a:lstStyle/>
          <a:p>
            <a:r>
              <a:rPr kumimoji="1" lang="en-US" altLang="zh-CN">
                <a:ea typeface="MS PGothic" charset="-128"/>
              </a:rPr>
              <a:t>Swapping</a:t>
            </a:r>
            <a:endParaRPr kumimoji="1" lang="zh-CN" altLang="en-US">
              <a:ea typeface="MS PGothic" charset="-128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Not enough frames?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23554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7108825" cy="490537"/>
          </a:xfrm>
        </p:spPr>
        <p:txBody>
          <a:bodyPr/>
          <a:lstStyle/>
          <a:p>
            <a:r>
              <a:rPr lang="en-US" altLang="zh-CN" sz="2400">
                <a:ea typeface="MS PGothic" charset="-128"/>
              </a:rPr>
              <a:t>Physical memory layout</a:t>
            </a:r>
            <a:endParaRPr lang="zh-CN" altLang="en-US" sz="2400">
              <a:ea typeface="MS PGothic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73400" y="2159000"/>
            <a:ext cx="1154113" cy="4046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3556" name="矩形 5"/>
          <p:cNvSpPr>
            <a:spLocks noChangeArrowheads="1"/>
          </p:cNvSpPr>
          <p:nvPr/>
        </p:nvSpPr>
        <p:spPr bwMode="auto">
          <a:xfrm>
            <a:off x="3073400" y="3074988"/>
            <a:ext cx="1154113" cy="1962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23557" name="矩形 6"/>
          <p:cNvSpPr>
            <a:spLocks noChangeArrowheads="1"/>
          </p:cNvSpPr>
          <p:nvPr/>
        </p:nvSpPr>
        <p:spPr bwMode="auto">
          <a:xfrm>
            <a:off x="917575" y="2520950"/>
            <a:ext cx="1154113" cy="1960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889500" y="2159000"/>
            <a:ext cx="1154113" cy="4046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3559" name="矩形 8"/>
          <p:cNvSpPr>
            <a:spLocks noChangeArrowheads="1"/>
          </p:cNvSpPr>
          <p:nvPr/>
        </p:nvSpPr>
        <p:spPr bwMode="auto">
          <a:xfrm>
            <a:off x="4889500" y="2517775"/>
            <a:ext cx="1154113" cy="569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23560" name="矩形 9"/>
          <p:cNvSpPr>
            <a:spLocks noChangeArrowheads="1"/>
          </p:cNvSpPr>
          <p:nvPr/>
        </p:nvSpPr>
        <p:spPr bwMode="auto">
          <a:xfrm>
            <a:off x="4889500" y="3492500"/>
            <a:ext cx="1154113" cy="989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23561" name="矩形 10"/>
          <p:cNvSpPr>
            <a:spLocks noChangeArrowheads="1"/>
          </p:cNvSpPr>
          <p:nvPr/>
        </p:nvSpPr>
        <p:spPr bwMode="auto">
          <a:xfrm>
            <a:off x="4889500" y="5186363"/>
            <a:ext cx="1154113" cy="420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950075" y="2159000"/>
          <a:ext cx="1174750" cy="403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3588" name="直线箭头连接符 2"/>
          <p:cNvCxnSpPr>
            <a:cxnSpLocks noChangeShapeType="1"/>
            <a:stCxn id="23557" idx="3"/>
            <a:endCxn id="5" idx="1"/>
          </p:cNvCxnSpPr>
          <p:nvPr/>
        </p:nvCxnSpPr>
        <p:spPr bwMode="auto">
          <a:xfrm>
            <a:off x="2071688" y="3502025"/>
            <a:ext cx="1001712" cy="6810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89" name="直线箭头连接符 13"/>
          <p:cNvCxnSpPr>
            <a:cxnSpLocks noChangeShapeType="1"/>
            <a:stCxn id="23557" idx="3"/>
          </p:cNvCxnSpPr>
          <p:nvPr/>
        </p:nvCxnSpPr>
        <p:spPr bwMode="auto">
          <a:xfrm>
            <a:off x="2071688" y="3502025"/>
            <a:ext cx="2817812" cy="3127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90" name="直线箭头连接符 17"/>
          <p:cNvCxnSpPr>
            <a:cxnSpLocks noChangeShapeType="1"/>
            <a:stCxn id="23557" idx="3"/>
          </p:cNvCxnSpPr>
          <p:nvPr/>
        </p:nvCxnSpPr>
        <p:spPr bwMode="auto">
          <a:xfrm flipV="1">
            <a:off x="2071688" y="3074988"/>
            <a:ext cx="4878387" cy="4270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8488241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Not enough frames?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24578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7108825" cy="490537"/>
          </a:xfrm>
        </p:spPr>
        <p:txBody>
          <a:bodyPr/>
          <a:lstStyle/>
          <a:p>
            <a:r>
              <a:rPr lang="en-US" altLang="zh-CN" sz="2400">
                <a:ea typeface="MS PGothic" charset="-128"/>
              </a:rPr>
              <a:t>Physical memory layout</a:t>
            </a:r>
            <a:endParaRPr lang="zh-CN" altLang="en-US" sz="2400">
              <a:ea typeface="MS PGothic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73400" y="2159000"/>
            <a:ext cx="1154113" cy="4046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4580" name="矩形 5"/>
          <p:cNvSpPr>
            <a:spLocks noChangeArrowheads="1"/>
          </p:cNvSpPr>
          <p:nvPr/>
        </p:nvSpPr>
        <p:spPr bwMode="auto">
          <a:xfrm>
            <a:off x="3073400" y="3074988"/>
            <a:ext cx="1154113" cy="1962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24581" name="矩形 6"/>
          <p:cNvSpPr>
            <a:spLocks noChangeArrowheads="1"/>
          </p:cNvSpPr>
          <p:nvPr/>
        </p:nvSpPr>
        <p:spPr bwMode="auto">
          <a:xfrm>
            <a:off x="917575" y="2520950"/>
            <a:ext cx="1154113" cy="1960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889500" y="2159000"/>
            <a:ext cx="1154113" cy="4046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24583" name="矩形 8"/>
          <p:cNvSpPr>
            <a:spLocks noChangeArrowheads="1"/>
          </p:cNvSpPr>
          <p:nvPr/>
        </p:nvSpPr>
        <p:spPr bwMode="auto">
          <a:xfrm>
            <a:off x="4889500" y="2517775"/>
            <a:ext cx="1154113" cy="569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24584" name="矩形 9"/>
          <p:cNvSpPr>
            <a:spLocks noChangeArrowheads="1"/>
          </p:cNvSpPr>
          <p:nvPr/>
        </p:nvSpPr>
        <p:spPr bwMode="auto">
          <a:xfrm>
            <a:off x="4889500" y="3492500"/>
            <a:ext cx="1154113" cy="989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24585" name="矩形 10"/>
          <p:cNvSpPr>
            <a:spLocks noChangeArrowheads="1"/>
          </p:cNvSpPr>
          <p:nvPr/>
        </p:nvSpPr>
        <p:spPr bwMode="auto">
          <a:xfrm>
            <a:off x="4889500" y="5186363"/>
            <a:ext cx="1154113" cy="420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950075" y="2159000"/>
          <a:ext cx="1174750" cy="403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24612" name="直线箭头连接符 2"/>
          <p:cNvCxnSpPr>
            <a:cxnSpLocks noChangeShapeType="1"/>
            <a:stCxn id="24581" idx="3"/>
            <a:endCxn id="5" idx="1"/>
          </p:cNvCxnSpPr>
          <p:nvPr/>
        </p:nvCxnSpPr>
        <p:spPr bwMode="auto">
          <a:xfrm>
            <a:off x="2071688" y="3502025"/>
            <a:ext cx="1001712" cy="6810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3" name="直线箭头连接符 13"/>
          <p:cNvCxnSpPr>
            <a:cxnSpLocks noChangeShapeType="1"/>
            <a:stCxn id="24581" idx="3"/>
          </p:cNvCxnSpPr>
          <p:nvPr/>
        </p:nvCxnSpPr>
        <p:spPr bwMode="auto">
          <a:xfrm>
            <a:off x="2071688" y="3502025"/>
            <a:ext cx="2817812" cy="3127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614" name="直线箭头连接符 17"/>
          <p:cNvCxnSpPr>
            <a:cxnSpLocks noChangeShapeType="1"/>
            <a:stCxn id="24581" idx="3"/>
          </p:cNvCxnSpPr>
          <p:nvPr/>
        </p:nvCxnSpPr>
        <p:spPr bwMode="auto">
          <a:xfrm flipV="1">
            <a:off x="2071688" y="3074988"/>
            <a:ext cx="4878387" cy="4270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53554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Free Frame List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58370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8229600" cy="3216275"/>
          </a:xfrm>
        </p:spPr>
        <p:txBody>
          <a:bodyPr/>
          <a:lstStyle/>
          <a:p>
            <a:r>
              <a:rPr lang="en-US" altLang="zh-CN" sz="2800">
                <a:ea typeface="MS PGothic" charset="-128"/>
              </a:rPr>
              <a:t>OS maintain a free-frame list: a pool of free frames</a:t>
            </a:r>
          </a:p>
          <a:p>
            <a:r>
              <a:rPr lang="en-US" altLang="zh-CN" sz="2800">
                <a:ea typeface="MS PGothic" charset="-128"/>
              </a:rPr>
              <a:t>When a system starts up, all available memory is placed on the free-frame list</a:t>
            </a:r>
          </a:p>
          <a:p>
            <a:r>
              <a:rPr lang="en-US" altLang="zh-CN" sz="2800">
                <a:ea typeface="MS PGothic" charset="-128"/>
              </a:rPr>
              <a:t>As free frames are requested, the size of the free-frame list shrinks</a:t>
            </a:r>
            <a:endParaRPr lang="zh-CN" altLang="en-US" sz="2800">
              <a:ea typeface="MS PGothic" charset="-128"/>
            </a:endParaRPr>
          </a:p>
        </p:txBody>
      </p:sp>
      <p:pic>
        <p:nvPicPr>
          <p:cNvPr id="58371" name="图片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100" y="4257675"/>
            <a:ext cx="7632700" cy="209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Rectangle 2"/>
          <p:cNvSpPr>
            <a:spLocks noGrp="1" noChangeArrowheads="1"/>
          </p:cNvSpPr>
          <p:nvPr>
            <p:ph type="title"/>
          </p:nvPr>
        </p:nvSpPr>
        <p:spPr>
          <a:xfrm>
            <a:off x="690563" y="188913"/>
            <a:ext cx="79962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Steps in Handling a Page Fault</a:t>
            </a:r>
          </a:p>
        </p:txBody>
      </p:sp>
      <p:pic>
        <p:nvPicPr>
          <p:cNvPr id="59394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7600" y="989013"/>
            <a:ext cx="7034213" cy="5868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>
            <a:spLocks noChangeArrowheads="1"/>
          </p:cNvSpPr>
          <p:nvPr/>
        </p:nvSpPr>
        <p:spPr bwMode="auto">
          <a:xfrm>
            <a:off x="4292600" y="4470400"/>
            <a:ext cx="1397000" cy="863600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3771900" y="765175"/>
            <a:ext cx="1917700" cy="955675"/>
          </a:xfrm>
          <a:prstGeom prst="rect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278888" y="5839677"/>
            <a:ext cx="2690160" cy="8309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zh-CN" sz="4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No</a:t>
            </a:r>
            <a:r>
              <a:rPr lang="zh-CN" altLang="en-US" sz="4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</a:t>
            </a:r>
            <a:r>
              <a:rPr lang="en-US" altLang="zh-CN" sz="4800" dirty="0">
                <a:ln w="0"/>
                <a:solidFill>
                  <a:srgbClr val="FF0000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free!</a:t>
            </a:r>
            <a:endParaRPr lang="zh-CN" altLang="en-US" sz="4800" dirty="0">
              <a:ln w="0"/>
              <a:solidFill>
                <a:srgbClr val="FF0000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3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No free frame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6144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0275"/>
            <a:ext cx="9144000" cy="5481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 bwMode="auto">
          <a:xfrm>
            <a:off x="5284921" y="2758698"/>
            <a:ext cx="790414" cy="728420"/>
          </a:xfrm>
          <a:prstGeom prst="rect">
            <a:avLst/>
          </a:prstGeom>
          <a:noFill/>
          <a:ln w="38100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5" name="Rectangle 2"/>
          <p:cNvSpPr>
            <a:spLocks noGrp="1" noChangeArrowheads="1"/>
          </p:cNvSpPr>
          <p:nvPr>
            <p:ph type="title"/>
          </p:nvPr>
        </p:nvSpPr>
        <p:spPr>
          <a:xfrm>
            <a:off x="488950" y="119063"/>
            <a:ext cx="82296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Swapping</a:t>
            </a:r>
          </a:p>
        </p:txBody>
      </p:sp>
      <p:sp>
        <p:nvSpPr>
          <p:cNvPr id="6246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73125" y="1122363"/>
            <a:ext cx="7051675" cy="5067300"/>
          </a:xfrm>
        </p:spPr>
        <p:txBody>
          <a:bodyPr/>
          <a:lstStyle/>
          <a:p>
            <a:pPr algn="just">
              <a:lnSpc>
                <a:spcPct val="80000"/>
              </a:lnSpc>
            </a:pPr>
            <a:r>
              <a:rPr lang="en-US" altLang="en-US" sz="2800" dirty="0">
                <a:ea typeface="MS PGothic" charset="-128"/>
              </a:rPr>
              <a:t>A process can be </a:t>
            </a: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swapped</a:t>
            </a:r>
            <a:r>
              <a:rPr lang="en-US" altLang="en-US" sz="2800" dirty="0">
                <a:ea typeface="MS PGothic" charset="-128"/>
              </a:rPr>
              <a:t> temporarily out of memory to a backing store, and then brought back into memory for continued execution</a:t>
            </a:r>
          </a:p>
          <a:p>
            <a:pPr algn="just">
              <a:lnSpc>
                <a:spcPct val="80000"/>
              </a:lnSpc>
            </a:pPr>
            <a:endParaRPr lang="en-US" altLang="en-US" sz="2800" dirty="0">
              <a:ea typeface="MS PGothic" charset="-128"/>
            </a:endParaRPr>
          </a:p>
          <a:p>
            <a:pPr algn="just">
              <a:lnSpc>
                <a:spcPct val="80000"/>
              </a:lnSpc>
            </a:pPr>
            <a:r>
              <a:rPr lang="en-US" altLang="en-US" sz="2800" b="1" dirty="0">
                <a:solidFill>
                  <a:srgbClr val="3366FF"/>
                </a:solidFill>
                <a:ea typeface="MS PGothic" charset="-128"/>
              </a:rPr>
              <a:t>Backing store</a:t>
            </a:r>
            <a:r>
              <a:rPr lang="en-US" altLang="en-US" sz="2800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sz="2800" dirty="0">
                <a:ea typeface="MS PGothic" charset="-128"/>
              </a:rPr>
              <a:t>– fast disk large enough to accommodate copies of all memory images for all users; must provide direct access to these memory images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Rectangle 2"/>
          <p:cNvSpPr>
            <a:spLocks noGrp="1" noChangeArrowheads="1"/>
          </p:cNvSpPr>
          <p:nvPr>
            <p:ph type="title"/>
          </p:nvPr>
        </p:nvSpPr>
        <p:spPr>
          <a:xfrm>
            <a:off x="817563" y="182563"/>
            <a:ext cx="7869237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Schematic View of Swapping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64514" name="Picture 4" descr="8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0363" y="1425575"/>
            <a:ext cx="6243637" cy="467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1" name="标题 1"/>
          <p:cNvSpPr>
            <a:spLocks noGrp="1"/>
          </p:cNvSpPr>
          <p:nvPr>
            <p:ph type="title"/>
          </p:nvPr>
        </p:nvSpPr>
        <p:spPr>
          <a:xfrm>
            <a:off x="457200" y="192088"/>
            <a:ext cx="8229600" cy="576262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</a:rPr>
              <a:t>Swapping with paging</a:t>
            </a:r>
            <a:endParaRPr kumimoji="1" lang="zh-CN" altLang="en-US" dirty="0">
              <a:ea typeface="MS PGothic" charset="-128"/>
            </a:endParaRPr>
          </a:p>
        </p:txBody>
      </p:sp>
      <p:pic>
        <p:nvPicPr>
          <p:cNvPr id="66562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7775" y="1266825"/>
            <a:ext cx="6105525" cy="559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Review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11266" name="内容占位符 2"/>
          <p:cNvSpPr>
            <a:spLocks noGrp="1"/>
          </p:cNvSpPr>
          <p:nvPr>
            <p:ph idx="1"/>
          </p:nvPr>
        </p:nvSpPr>
        <p:spPr>
          <a:xfrm>
            <a:off x="806450" y="1233488"/>
            <a:ext cx="7108825" cy="490537"/>
          </a:xfrm>
        </p:spPr>
        <p:txBody>
          <a:bodyPr/>
          <a:lstStyle/>
          <a:p>
            <a:r>
              <a:rPr lang="en-US" altLang="zh-CN" sz="2400">
                <a:ea typeface="MS PGothic" charset="-128"/>
              </a:rPr>
              <a:t>Physical memory layout</a:t>
            </a:r>
            <a:endParaRPr lang="zh-CN" altLang="en-US" sz="2400">
              <a:ea typeface="MS PGothic" charset="-128"/>
            </a:endParaRPr>
          </a:p>
        </p:txBody>
      </p:sp>
      <p:sp>
        <p:nvSpPr>
          <p:cNvPr id="5" name="矩形 4"/>
          <p:cNvSpPr/>
          <p:nvPr/>
        </p:nvSpPr>
        <p:spPr bwMode="auto">
          <a:xfrm>
            <a:off x="3073400" y="2159000"/>
            <a:ext cx="1154113" cy="4046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3073400" y="3074988"/>
            <a:ext cx="1154113" cy="196215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11269" name="矩形 6"/>
          <p:cNvSpPr>
            <a:spLocks noChangeArrowheads="1"/>
          </p:cNvSpPr>
          <p:nvPr/>
        </p:nvSpPr>
        <p:spPr bwMode="auto">
          <a:xfrm>
            <a:off x="917575" y="2520950"/>
            <a:ext cx="1154113" cy="196056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8" name="矩形 7"/>
          <p:cNvSpPr/>
          <p:nvPr/>
        </p:nvSpPr>
        <p:spPr bwMode="auto">
          <a:xfrm>
            <a:off x="4889500" y="2159000"/>
            <a:ext cx="1154113" cy="4046538"/>
          </a:xfrm>
          <a:prstGeom prst="rect">
            <a:avLst/>
          </a:prstGeom>
          <a:solidFill>
            <a:schemeClr val="accent3">
              <a:lumMod val="75000"/>
            </a:schemeClr>
          </a:solidFill>
          <a:ln w="9525" cap="flat" cmpd="sng" algn="ctr">
            <a:solidFill>
              <a:srgbClr val="00B0F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>
              <a:defRPr/>
            </a:pPr>
            <a:endParaRPr lang="zh-CN" altLang="en-US"/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89500" y="2517775"/>
            <a:ext cx="1154113" cy="5699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4889500" y="3492500"/>
            <a:ext cx="1154113" cy="989013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889500" y="5186363"/>
            <a:ext cx="1154113" cy="420687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graphicFrame>
        <p:nvGraphicFramePr>
          <p:cNvPr id="17" name="表格 16"/>
          <p:cNvGraphicFramePr>
            <a:graphicFrameLocks noGrp="1"/>
          </p:cNvGraphicFramePr>
          <p:nvPr/>
        </p:nvGraphicFramePr>
        <p:xfrm>
          <a:off x="6950075" y="2159000"/>
          <a:ext cx="1174750" cy="40385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4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7145">
                <a:tc>
                  <a:txBody>
                    <a:bodyPr/>
                    <a:lstStyle/>
                    <a:p>
                      <a:endParaRPr lang="zh-CN" altLang="en-US" sz="1800" dirty="0"/>
                    </a:p>
                  </a:txBody>
                  <a:tcPr marL="91480" marR="91480" marT="45713" marB="45713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cxnSp>
        <p:nvCxnSpPr>
          <p:cNvPr id="3" name="直线箭头连接符 2"/>
          <p:cNvCxnSpPr>
            <a:cxnSpLocks noChangeShapeType="1"/>
            <a:stCxn id="11269" idx="3"/>
            <a:endCxn id="5" idx="1"/>
          </p:cNvCxnSpPr>
          <p:nvPr/>
        </p:nvCxnSpPr>
        <p:spPr bwMode="auto">
          <a:xfrm>
            <a:off x="2071688" y="3502025"/>
            <a:ext cx="1001712" cy="6810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直线箭头连接符 13"/>
          <p:cNvCxnSpPr>
            <a:cxnSpLocks noChangeShapeType="1"/>
            <a:stCxn id="11269" idx="3"/>
          </p:cNvCxnSpPr>
          <p:nvPr/>
        </p:nvCxnSpPr>
        <p:spPr bwMode="auto">
          <a:xfrm>
            <a:off x="2071688" y="3502025"/>
            <a:ext cx="2817812" cy="312738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直线箭头连接符 17"/>
          <p:cNvCxnSpPr>
            <a:cxnSpLocks noChangeShapeType="1"/>
            <a:stCxn id="11269" idx="3"/>
          </p:cNvCxnSpPr>
          <p:nvPr/>
        </p:nvCxnSpPr>
        <p:spPr bwMode="auto">
          <a:xfrm flipV="1">
            <a:off x="2071688" y="3074988"/>
            <a:ext cx="4878387" cy="427037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Rectangle 2"/>
          <p:cNvSpPr>
            <a:spLocks noGrp="1" noChangeArrowheads="1"/>
          </p:cNvSpPr>
          <p:nvPr>
            <p:ph type="title"/>
          </p:nvPr>
        </p:nvSpPr>
        <p:spPr>
          <a:xfrm>
            <a:off x="881063" y="163513"/>
            <a:ext cx="76073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Basic Page Replacement</a:t>
            </a:r>
          </a:p>
        </p:txBody>
      </p:sp>
      <p:sp>
        <p:nvSpPr>
          <p:cNvPr id="5837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8050" y="1122363"/>
            <a:ext cx="7653338" cy="5735637"/>
          </a:xfrm>
        </p:spPr>
        <p:txBody>
          <a:bodyPr/>
          <a:lstStyle/>
          <a:p>
            <a:pPr marL="379413" indent="-379413">
              <a:buFont typeface="Monotype Sorts" charset="2"/>
              <a:buAutoNum type="arabicPeriod"/>
            </a:pPr>
            <a:r>
              <a:rPr lang="en-US" altLang="en-US" sz="2400" dirty="0">
                <a:ea typeface="MS PGothic" charset="-128"/>
              </a:rPr>
              <a:t>Find the location of the desired page on disk</a:t>
            </a:r>
          </a:p>
          <a:p>
            <a:pPr marL="379413" indent="-379413">
              <a:buFont typeface="Monotype Sorts" charset="2"/>
              <a:buAutoNum type="arabicPeriod"/>
            </a:pPr>
            <a:r>
              <a:rPr lang="en-US" altLang="en-US" sz="2400" dirty="0">
                <a:ea typeface="MS PGothic" charset="-128"/>
              </a:rPr>
              <a:t>Find a free frame:</a:t>
            </a:r>
          </a:p>
          <a:p>
            <a:pPr marL="857250" lvl="1" indent="-457200">
              <a:buFont typeface="Arial" charset="0"/>
              <a:buAutoNum type="alphaLcParenR"/>
            </a:pPr>
            <a:r>
              <a:rPr lang="en-US" altLang="en-US" sz="2000" dirty="0">
                <a:ea typeface="MS PGothic" charset="-128"/>
              </a:rPr>
              <a:t>If there is a free frame, use it</a:t>
            </a:r>
          </a:p>
          <a:p>
            <a:pPr marL="857250" lvl="1" indent="-457200">
              <a:buFont typeface="Arial" charset="0"/>
              <a:buAutoNum type="alphaLcParenR"/>
            </a:pPr>
            <a:r>
              <a:rPr lang="en-US" altLang="en-US" sz="2000" dirty="0">
                <a:ea typeface="MS PGothic" charset="-128"/>
              </a:rPr>
              <a:t>If there is no free frame, use a page replacement algorithm to select a </a:t>
            </a:r>
            <a:r>
              <a:rPr lang="en-US" altLang="en-US" sz="2000" b="1" dirty="0">
                <a:solidFill>
                  <a:srgbClr val="3366FF"/>
                </a:solidFill>
                <a:ea typeface="MS PGothic" charset="-128"/>
              </a:rPr>
              <a:t>victim</a:t>
            </a:r>
            <a:r>
              <a:rPr lang="en-US" altLang="en-US" sz="2000" dirty="0">
                <a:solidFill>
                  <a:srgbClr val="3366FF"/>
                </a:solidFill>
                <a:ea typeface="MS PGothic" charset="-128"/>
              </a:rPr>
              <a:t> </a:t>
            </a:r>
            <a:r>
              <a:rPr lang="en-US" altLang="en-US" sz="2000" b="1" dirty="0">
                <a:solidFill>
                  <a:srgbClr val="3366FF"/>
                </a:solidFill>
                <a:ea typeface="MS PGothic" charset="-128"/>
              </a:rPr>
              <a:t>frame</a:t>
            </a:r>
          </a:p>
          <a:p>
            <a:pPr marL="857250" lvl="1" indent="-457200">
              <a:buFont typeface="Arial" charset="0"/>
              <a:buAutoNum type="alphaLcParenR"/>
            </a:pPr>
            <a:r>
              <a:rPr lang="en-US" altLang="en-US" sz="2000" dirty="0">
                <a:ea typeface="MS PGothic" charset="-128"/>
              </a:rPr>
              <a:t>Write victim frame to disk if </a:t>
            </a:r>
            <a:r>
              <a:rPr lang="en-US" altLang="en-US" sz="2000" b="1" dirty="0">
                <a:solidFill>
                  <a:srgbClr val="FF0000"/>
                </a:solidFill>
                <a:ea typeface="MS PGothic" charset="-128"/>
              </a:rPr>
              <a:t>dirty</a:t>
            </a:r>
          </a:p>
          <a:p>
            <a:pPr marL="857250" lvl="1" indent="-457200">
              <a:buFont typeface="Arial" charset="0"/>
              <a:buAutoNum type="alphaLcParenR"/>
            </a:pPr>
            <a:r>
              <a:rPr lang="en-US" altLang="en-US" sz="2000" dirty="0">
                <a:ea typeface="MS PGothic" charset="-128"/>
              </a:rPr>
              <a:t>Change page table accordingly</a:t>
            </a:r>
          </a:p>
          <a:p>
            <a:pPr marL="379413" indent="-379413">
              <a:buFont typeface="Monotype Sorts" charset="2"/>
              <a:buAutoNum type="arabicPeriod"/>
            </a:pPr>
            <a:r>
              <a:rPr lang="en-US" altLang="en-US" sz="2400" dirty="0">
                <a:ea typeface="MS PGothic" charset="-128"/>
              </a:rPr>
              <a:t>Bring the desired page into the (newly) free frame; update the page and frame tables</a:t>
            </a:r>
          </a:p>
          <a:p>
            <a:pPr marL="379413" indent="-379413">
              <a:buFont typeface="Monotype Sorts" charset="2"/>
              <a:buAutoNum type="arabicPeriod"/>
            </a:pPr>
            <a:r>
              <a:rPr lang="en-US" altLang="en-US" sz="2400" dirty="0">
                <a:ea typeface="MS PGothic" charset="-128"/>
              </a:rPr>
              <a:t>Continue the process by restarting the instruction that caused the trap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176213"/>
            <a:ext cx="89154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Page Table Update in Page Replacement</a:t>
            </a:r>
          </a:p>
        </p:txBody>
      </p:sp>
      <p:pic>
        <p:nvPicPr>
          <p:cNvPr id="69634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981075"/>
            <a:ext cx="85502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96694487"/>
              </p:ext>
            </p:extLst>
          </p:nvPr>
        </p:nvGraphicFramePr>
        <p:xfrm>
          <a:off x="928688" y="2190750"/>
          <a:ext cx="900112" cy="109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f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v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295648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60433" name="直线箭头连接符 14"/>
          <p:cNvCxnSpPr>
            <a:cxnSpLocks noChangeShapeType="1"/>
          </p:cNvCxnSpPr>
          <p:nvPr/>
        </p:nvCxnSpPr>
        <p:spPr bwMode="auto">
          <a:xfrm>
            <a:off x="338138" y="3074988"/>
            <a:ext cx="590550" cy="0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9647" name="文本框 7"/>
          <p:cNvSpPr txBox="1">
            <a:spLocks noChangeArrowheads="1"/>
          </p:cNvSpPr>
          <p:nvPr/>
        </p:nvSpPr>
        <p:spPr bwMode="auto">
          <a:xfrm>
            <a:off x="7908925" y="3962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C00000"/>
                </a:solidFill>
                <a:latin typeface="Verdana" charset="0"/>
              </a:rPr>
              <a:t>b</a:t>
            </a:r>
            <a:r>
              <a:rPr lang="en-US" altLang="zh-CN" b="1" baseline="-25000">
                <a:solidFill>
                  <a:srgbClr val="C00000"/>
                </a:solidFill>
                <a:latin typeface="Verdana" charset="0"/>
              </a:rPr>
              <a:t>1</a:t>
            </a:r>
            <a:endParaRPr lang="zh-CN" altLang="en-US" b="1" baseline="-25000">
              <a:solidFill>
                <a:srgbClr val="C00000"/>
              </a:solidFill>
              <a:latin typeface="Verdana" charset="0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611563" y="3074988"/>
            <a:ext cx="1295400" cy="735012"/>
          </a:xfrm>
          <a:prstGeom prst="rect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kumimoji="0" lang="zh-CN" altLang="en-US">
              <a:latin typeface="Verdana" charset="0"/>
            </a:endParaRPr>
          </a:p>
        </p:txBody>
      </p:sp>
      <p:cxnSp>
        <p:nvCxnSpPr>
          <p:cNvPr id="12" name="直线箭头连接符 11"/>
          <p:cNvCxnSpPr>
            <a:cxnSpLocks noChangeShapeType="1"/>
          </p:cNvCxnSpPr>
          <p:nvPr/>
        </p:nvCxnSpPr>
        <p:spPr bwMode="auto">
          <a:xfrm flipV="1">
            <a:off x="5013325" y="2936875"/>
            <a:ext cx="2027238" cy="538163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176213"/>
            <a:ext cx="89154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Page Table Update in Page Replacement</a:t>
            </a:r>
          </a:p>
        </p:txBody>
      </p:sp>
      <p:pic>
        <p:nvPicPr>
          <p:cNvPr id="71682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981075"/>
            <a:ext cx="85502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0844527"/>
              </p:ext>
            </p:extLst>
          </p:nvPr>
        </p:nvGraphicFramePr>
        <p:xfrm>
          <a:off x="938213" y="2189561"/>
          <a:ext cx="900112" cy="109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FF00"/>
                          </a:solidFill>
                        </a:rPr>
                        <a:t>b</a:t>
                      </a:r>
                      <a:r>
                        <a:rPr lang="en-US" altLang="zh-CN" sz="1800" b="1" baseline="-25000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zh-CN" altLang="en-US" sz="1800" b="1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rgbClr val="FFFF00"/>
                          </a:solidFill>
                        </a:rPr>
                        <a:t>i</a:t>
                      </a:r>
                      <a:endParaRPr lang="zh-CN" alt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FF00"/>
                          </a:solidFill>
                        </a:rPr>
                        <a:t>…</a:t>
                      </a:r>
                      <a:endParaRPr lang="zh-CN" alt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FF00"/>
                          </a:solidFill>
                        </a:rPr>
                        <a:t>…</a:t>
                      </a:r>
                      <a:endParaRPr lang="zh-CN" alt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309213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zh-CN" sz="1800" b="1" baseline="-250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CN" altLang="en-US" sz="1800" b="1" baseline="-25000" dirty="0">
                        <a:solidFill>
                          <a:schemeClr val="tx1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zh-CN" altLang="en-US" sz="1800" b="1" dirty="0">
                        <a:solidFill>
                          <a:schemeClr val="tx1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1694" name="文本框 7"/>
          <p:cNvSpPr txBox="1">
            <a:spLocks noChangeArrowheads="1"/>
          </p:cNvSpPr>
          <p:nvPr/>
        </p:nvSpPr>
        <p:spPr bwMode="auto">
          <a:xfrm>
            <a:off x="7908925" y="3962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C00000"/>
                </a:solidFill>
                <a:latin typeface="Verdana" charset="0"/>
              </a:rPr>
              <a:t>b</a:t>
            </a:r>
            <a:r>
              <a:rPr lang="en-US" altLang="zh-CN" b="1" baseline="-25000">
                <a:solidFill>
                  <a:srgbClr val="C00000"/>
                </a:solidFill>
                <a:latin typeface="Verdana" charset="0"/>
              </a:rPr>
              <a:t>1</a:t>
            </a:r>
            <a:endParaRPr lang="zh-CN" altLang="en-US" b="1" baseline="-25000">
              <a:solidFill>
                <a:srgbClr val="C00000"/>
              </a:solidFill>
              <a:latin typeface="Verdana" charset="0"/>
            </a:endParaRPr>
          </a:p>
        </p:txBody>
      </p:sp>
      <p:sp>
        <p:nvSpPr>
          <p:cNvPr id="71695" name="文本框 9"/>
          <p:cNvSpPr txBox="1">
            <a:spLocks noChangeArrowheads="1"/>
          </p:cNvSpPr>
          <p:nvPr/>
        </p:nvSpPr>
        <p:spPr bwMode="auto">
          <a:xfrm>
            <a:off x="7285038" y="23495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C00000"/>
                </a:solidFill>
                <a:latin typeface="Verdana" charset="0"/>
              </a:rPr>
              <a:t>b</a:t>
            </a:r>
            <a:r>
              <a:rPr lang="en-US" altLang="zh-CN" b="1" baseline="-25000">
                <a:solidFill>
                  <a:srgbClr val="C00000"/>
                </a:solidFill>
                <a:latin typeface="Verdana" charset="0"/>
              </a:rPr>
              <a:t>2</a:t>
            </a:r>
            <a:endParaRPr lang="zh-CN" altLang="en-US" b="1" baseline="-25000">
              <a:solidFill>
                <a:srgbClr val="C00000"/>
              </a:solidFill>
              <a:latin typeface="Verdana" charset="0"/>
            </a:endParaRPr>
          </a:p>
        </p:txBody>
      </p:sp>
      <p:cxnSp>
        <p:nvCxnSpPr>
          <p:cNvPr id="11" name="直线箭头连接符 10"/>
          <p:cNvCxnSpPr>
            <a:cxnSpLocks noChangeShapeType="1"/>
          </p:cNvCxnSpPr>
          <p:nvPr/>
        </p:nvCxnSpPr>
        <p:spPr bwMode="auto">
          <a:xfrm flipH="1" flipV="1">
            <a:off x="4259263" y="3810000"/>
            <a:ext cx="3992562" cy="822325"/>
          </a:xfrm>
          <a:prstGeom prst="straightConnector1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Rectangle 2"/>
          <p:cNvSpPr>
            <a:spLocks noGrp="1" noChangeArrowheads="1"/>
          </p:cNvSpPr>
          <p:nvPr>
            <p:ph type="title"/>
          </p:nvPr>
        </p:nvSpPr>
        <p:spPr>
          <a:xfrm>
            <a:off x="122238" y="176213"/>
            <a:ext cx="8915400" cy="576262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Page Table Update in Page Replacement</a:t>
            </a:r>
          </a:p>
        </p:txBody>
      </p:sp>
      <p:pic>
        <p:nvPicPr>
          <p:cNvPr id="73730" name="Picture 4" descr="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963" y="981075"/>
            <a:ext cx="8550275" cy="587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3" name="表格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5693462"/>
              </p:ext>
            </p:extLst>
          </p:nvPr>
        </p:nvGraphicFramePr>
        <p:xfrm>
          <a:off x="938213" y="2184798"/>
          <a:ext cx="900112" cy="109775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50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50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919">
                <a:tc>
                  <a:txBody>
                    <a:bodyPr/>
                    <a:lstStyle/>
                    <a:p>
                      <a:pPr marL="0" marR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800" b="1" dirty="0">
                          <a:solidFill>
                            <a:srgbClr val="FFFF00"/>
                          </a:solidFill>
                        </a:rPr>
                        <a:t>b</a:t>
                      </a:r>
                      <a:r>
                        <a:rPr lang="en-US" altLang="zh-CN" sz="1800" b="1" baseline="-25000" dirty="0">
                          <a:solidFill>
                            <a:srgbClr val="FFFF00"/>
                          </a:solidFill>
                        </a:rPr>
                        <a:t>2</a:t>
                      </a:r>
                      <a:endParaRPr lang="zh-CN" altLang="en-US" sz="1800" b="1" baseline="-25000" dirty="0">
                        <a:solidFill>
                          <a:srgbClr val="FFFF00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 err="1">
                          <a:solidFill>
                            <a:srgbClr val="FFFF00"/>
                          </a:solidFill>
                        </a:rPr>
                        <a:t>i</a:t>
                      </a:r>
                      <a:endParaRPr lang="zh-CN" alt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FF00"/>
                          </a:solidFill>
                        </a:rPr>
                        <a:t>…</a:t>
                      </a:r>
                      <a:endParaRPr lang="zh-CN" alt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FF00"/>
                          </a:solidFill>
                        </a:rPr>
                        <a:t>…</a:t>
                      </a:r>
                      <a:endParaRPr lang="zh-CN" altLang="en-US" sz="1800" b="1" dirty="0">
                        <a:solidFill>
                          <a:srgbClr val="FFFF00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384592"/>
                  </a:ext>
                </a:extLst>
              </a:tr>
              <a:tr h="365919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baseline="0" dirty="0">
                          <a:solidFill>
                            <a:srgbClr val="FF0000"/>
                          </a:solidFill>
                        </a:rPr>
                        <a:t>f</a:t>
                      </a:r>
                      <a:endParaRPr lang="zh-CN" altLang="en-US" sz="1800" b="1" baseline="-25000" dirty="0">
                        <a:solidFill>
                          <a:srgbClr val="FF0000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1" dirty="0">
                          <a:solidFill>
                            <a:srgbClr val="FF0000"/>
                          </a:solidFill>
                        </a:rPr>
                        <a:t>v</a:t>
                      </a:r>
                      <a:endParaRPr lang="zh-CN" altLang="en-US" sz="1800" b="1" dirty="0">
                        <a:solidFill>
                          <a:srgbClr val="FF0000"/>
                        </a:solidFill>
                      </a:endParaRPr>
                    </a:p>
                  </a:txBody>
                  <a:tcPr marL="91366" marR="91366" marT="45755" marB="4575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3742" name="文本框 7"/>
          <p:cNvSpPr txBox="1">
            <a:spLocks noChangeArrowheads="1"/>
          </p:cNvSpPr>
          <p:nvPr/>
        </p:nvSpPr>
        <p:spPr bwMode="auto">
          <a:xfrm>
            <a:off x="7908925" y="39624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C00000"/>
                </a:solidFill>
                <a:latin typeface="Verdana" charset="0"/>
              </a:rPr>
              <a:t>b</a:t>
            </a:r>
            <a:r>
              <a:rPr lang="en-US" altLang="zh-CN" b="1" baseline="-25000">
                <a:solidFill>
                  <a:srgbClr val="C00000"/>
                </a:solidFill>
                <a:latin typeface="Verdana" charset="0"/>
              </a:rPr>
              <a:t>1</a:t>
            </a:r>
            <a:endParaRPr lang="zh-CN" altLang="en-US" b="1" baseline="-25000">
              <a:solidFill>
                <a:srgbClr val="C00000"/>
              </a:solidFill>
              <a:latin typeface="Verdana" charset="0"/>
            </a:endParaRPr>
          </a:p>
        </p:txBody>
      </p:sp>
      <p:sp>
        <p:nvSpPr>
          <p:cNvPr id="73743" name="文本框 9"/>
          <p:cNvSpPr txBox="1">
            <a:spLocks noChangeArrowheads="1"/>
          </p:cNvSpPr>
          <p:nvPr/>
        </p:nvSpPr>
        <p:spPr bwMode="auto">
          <a:xfrm>
            <a:off x="7285038" y="2349500"/>
            <a:ext cx="685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b="1">
                <a:solidFill>
                  <a:srgbClr val="C00000"/>
                </a:solidFill>
                <a:latin typeface="Verdana" charset="0"/>
              </a:rPr>
              <a:t>b</a:t>
            </a:r>
            <a:r>
              <a:rPr lang="en-US" altLang="zh-CN" b="1" baseline="-25000">
                <a:solidFill>
                  <a:srgbClr val="C00000"/>
                </a:solidFill>
                <a:latin typeface="Verdana" charset="0"/>
              </a:rPr>
              <a:t>2</a:t>
            </a:r>
            <a:endParaRPr lang="zh-CN" altLang="en-US" b="1" baseline="-25000">
              <a:solidFill>
                <a:srgbClr val="C00000"/>
              </a:solidFill>
              <a:latin typeface="Verdana" charset="0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7" name="Rectangle 2"/>
          <p:cNvSpPr>
            <a:spLocks noGrp="1" noChangeArrowheads="1"/>
          </p:cNvSpPr>
          <p:nvPr>
            <p:ph type="title"/>
          </p:nvPr>
        </p:nvSpPr>
        <p:spPr>
          <a:xfrm>
            <a:off x="1022350" y="155575"/>
            <a:ext cx="7942263" cy="576263"/>
          </a:xfrm>
        </p:spPr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Performance of Demand Paging (Cont.)</a:t>
            </a:r>
          </a:p>
        </p:txBody>
      </p:sp>
      <p:sp>
        <p:nvSpPr>
          <p:cNvPr id="7577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44550" y="1119188"/>
            <a:ext cx="8299450" cy="3011487"/>
          </a:xfrm>
        </p:spPr>
        <p:txBody>
          <a:bodyPr/>
          <a:lstStyle/>
          <a:p>
            <a:pPr>
              <a:tabLst>
                <a:tab pos="2163763" algn="l"/>
                <a:tab pos="2855913" algn="l"/>
              </a:tabLst>
            </a:pPr>
            <a:r>
              <a:rPr lang="en-US" altLang="en-US" sz="2000" b="1">
                <a:solidFill>
                  <a:srgbClr val="FF0000"/>
                </a:solidFill>
                <a:ea typeface="MS PGothic" charset="-128"/>
              </a:rPr>
              <a:t>Page Fault Rate </a:t>
            </a:r>
            <a:r>
              <a:rPr lang="en-US" altLang="en-US" sz="2000">
                <a:ea typeface="MS PGothic" charset="-128"/>
              </a:rPr>
              <a:t>0 </a:t>
            </a:r>
            <a:r>
              <a:rPr lang="en-US" altLang="en-US" sz="2000">
                <a:ea typeface="MS PGothic" charset="-128"/>
                <a:sym typeface="Symbol" charset="2"/>
              </a:rPr>
              <a:t> </a:t>
            </a:r>
            <a:r>
              <a:rPr lang="en-US" altLang="en-US" sz="2000" i="1">
                <a:ea typeface="MS PGothic" charset="-128"/>
                <a:sym typeface="Symbol" charset="2"/>
              </a:rPr>
              <a:t>p</a:t>
            </a:r>
            <a:r>
              <a:rPr lang="en-US" altLang="en-US" sz="2000">
                <a:ea typeface="MS PGothic" charset="-128"/>
                <a:sym typeface="Symbol" charset="2"/>
              </a:rPr>
              <a:t>  1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000">
                <a:ea typeface="MS PGothic" charset="-128"/>
                <a:sym typeface="Symbol" charset="2"/>
              </a:rPr>
              <a:t>if </a:t>
            </a:r>
            <a:r>
              <a:rPr lang="en-US" altLang="en-US" sz="2000" i="1">
                <a:ea typeface="MS PGothic" charset="-128"/>
                <a:sym typeface="Symbol" charset="2"/>
              </a:rPr>
              <a:t>p</a:t>
            </a:r>
            <a:r>
              <a:rPr lang="en-US" altLang="en-US" sz="2000">
                <a:ea typeface="MS PGothic" charset="-128"/>
                <a:sym typeface="Symbol" charset="2"/>
              </a:rPr>
              <a:t> = 0 no page faults </a:t>
            </a:r>
          </a:p>
          <a:p>
            <a:pPr lvl="1">
              <a:tabLst>
                <a:tab pos="2163763" algn="l"/>
                <a:tab pos="2855913" algn="l"/>
              </a:tabLst>
            </a:pPr>
            <a:r>
              <a:rPr lang="en-US" altLang="en-US" sz="2000">
                <a:ea typeface="MS PGothic" charset="-128"/>
                <a:sym typeface="Symbol" charset="2"/>
              </a:rPr>
              <a:t>if </a:t>
            </a:r>
            <a:r>
              <a:rPr lang="en-US" altLang="en-US" sz="2000" i="1">
                <a:ea typeface="MS PGothic" charset="-128"/>
                <a:sym typeface="Symbol" charset="2"/>
              </a:rPr>
              <a:t>p</a:t>
            </a:r>
            <a:r>
              <a:rPr lang="en-US" altLang="en-US" sz="2000">
                <a:ea typeface="MS PGothic" charset="-128"/>
                <a:sym typeface="Symbol" charset="2"/>
              </a:rPr>
              <a:t> = 1, every reference is a fault</a:t>
            </a:r>
          </a:p>
          <a:p>
            <a:pPr>
              <a:tabLst>
                <a:tab pos="2163763" algn="l"/>
                <a:tab pos="2855913" algn="l"/>
              </a:tabLst>
            </a:pPr>
            <a:r>
              <a:rPr lang="en-US" altLang="en-US" sz="2000">
                <a:ea typeface="MS PGothic" charset="-128"/>
                <a:sym typeface="Symbol" charset="2"/>
              </a:rPr>
              <a:t>Effective Access Time (EAT)</a:t>
            </a:r>
          </a:p>
          <a:p>
            <a:pPr>
              <a:buFont typeface="Monotype Sorts" charset="2"/>
              <a:buNone/>
              <a:tabLst>
                <a:tab pos="2163763" algn="l"/>
                <a:tab pos="2855913" algn="l"/>
              </a:tabLst>
            </a:pPr>
            <a:r>
              <a:rPr lang="en-US" altLang="en-US">
                <a:ea typeface="MS PGothic" charset="-128"/>
                <a:sym typeface="Symbol" charset="2"/>
              </a:rPr>
              <a:t>	</a:t>
            </a:r>
            <a:r>
              <a:rPr lang="en-US" altLang="en-US" sz="2400">
                <a:solidFill>
                  <a:srgbClr val="0070C0"/>
                </a:solidFill>
                <a:ea typeface="MS PGothic" charset="-128"/>
                <a:sym typeface="Symbol" charset="2"/>
              </a:rPr>
              <a:t>	EAT = (1 – </a:t>
            </a:r>
            <a:r>
              <a:rPr lang="en-US" altLang="en-US" sz="2400" i="1">
                <a:solidFill>
                  <a:srgbClr val="0070C0"/>
                </a:solidFill>
                <a:ea typeface="MS PGothic" charset="-128"/>
                <a:sym typeface="Symbol" charset="2"/>
              </a:rPr>
              <a:t>p</a:t>
            </a:r>
            <a:r>
              <a:rPr lang="en-US" altLang="en-US" sz="2400">
                <a:solidFill>
                  <a:srgbClr val="0070C0"/>
                </a:solidFill>
                <a:ea typeface="MS PGothic" charset="-128"/>
                <a:sym typeface="Symbol" charset="2"/>
              </a:rPr>
              <a:t>) x memory access</a:t>
            </a:r>
          </a:p>
          <a:p>
            <a:pPr>
              <a:buFont typeface="Monotype Sorts" charset="2"/>
              <a:buNone/>
              <a:tabLst>
                <a:tab pos="2163763" algn="l"/>
                <a:tab pos="2855913" algn="l"/>
              </a:tabLst>
            </a:pPr>
            <a:r>
              <a:rPr lang="en-US" altLang="en-US" sz="2400">
                <a:solidFill>
                  <a:srgbClr val="0070C0"/>
                </a:solidFill>
                <a:ea typeface="MS PGothic" charset="-128"/>
                <a:sym typeface="Symbol" charset="2"/>
              </a:rPr>
              <a:t>			+ </a:t>
            </a:r>
            <a:r>
              <a:rPr lang="en-US" altLang="en-US" sz="2400" i="1">
                <a:solidFill>
                  <a:srgbClr val="0070C0"/>
                </a:solidFill>
                <a:ea typeface="MS PGothic" charset="-128"/>
                <a:sym typeface="Symbol" charset="2"/>
              </a:rPr>
              <a:t>p</a:t>
            </a:r>
            <a:r>
              <a:rPr lang="en-US" altLang="en-US" sz="2400">
                <a:solidFill>
                  <a:srgbClr val="0070C0"/>
                </a:solidFill>
                <a:ea typeface="MS PGothic" charset="-128"/>
                <a:sym typeface="Symbol" charset="2"/>
              </a:rPr>
              <a:t> x</a:t>
            </a:r>
            <a:r>
              <a:rPr lang="zh-CN" altLang="en-US" sz="2400">
                <a:solidFill>
                  <a:srgbClr val="0070C0"/>
                </a:solidFill>
                <a:ea typeface="MS PGothic" charset="-128"/>
                <a:sym typeface="Symbol" charset="2"/>
              </a:rPr>
              <a:t> </a:t>
            </a:r>
            <a:r>
              <a:rPr lang="es-ES_tradnl" altLang="zh-CN" sz="2400">
                <a:solidFill>
                  <a:srgbClr val="0070C0"/>
                </a:solidFill>
                <a:ea typeface="MS PGothic" charset="-128"/>
              </a:rPr>
              <a:t>page fault time</a:t>
            </a:r>
            <a:r>
              <a:rPr lang="en-US" altLang="en-US" sz="2400">
                <a:solidFill>
                  <a:srgbClr val="0070C0"/>
                </a:solidFill>
                <a:ea typeface="MS PGothic" charset="-128"/>
                <a:sym typeface="Symbol" charset="2"/>
              </a:rPr>
              <a:t>	</a:t>
            </a:r>
            <a:r>
              <a:rPr lang="en-US" altLang="en-US">
                <a:ea typeface="MS PGothic" charset="-128"/>
                <a:sym typeface="Symbol" charset="2"/>
              </a:rPr>
              <a:t>			</a:t>
            </a:r>
          </a:p>
        </p:txBody>
      </p:sp>
      <p:sp>
        <p:nvSpPr>
          <p:cNvPr id="2" name="文本框 1"/>
          <p:cNvSpPr txBox="1">
            <a:spLocks noChangeArrowheads="1"/>
          </p:cNvSpPr>
          <p:nvPr/>
        </p:nvSpPr>
        <p:spPr bwMode="auto">
          <a:xfrm>
            <a:off x="1387475" y="4518025"/>
            <a:ext cx="632460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charset="0"/>
                <a:ea typeface="MS PGothic" charset="-128"/>
              </a:defRPr>
            </a:lvl9pPr>
          </a:lstStyle>
          <a:p>
            <a:pPr algn="ctr"/>
            <a:r>
              <a:rPr kumimoji="1" lang="en-US" altLang="zh-CN" sz="4400" b="1">
                <a:solidFill>
                  <a:srgbClr val="FF0000"/>
                </a:solidFill>
              </a:rPr>
              <a:t>Swapping</a:t>
            </a:r>
            <a:r>
              <a:rPr kumimoji="1" lang="zh-CN" altLang="en-US" sz="4400" b="1">
                <a:solidFill>
                  <a:srgbClr val="FF0000"/>
                </a:solidFill>
              </a:rPr>
              <a:t>： </a:t>
            </a:r>
            <a:r>
              <a:rPr kumimoji="1" lang="en-US" altLang="zh-CN" sz="4400" b="1">
                <a:solidFill>
                  <a:srgbClr val="FF0000"/>
                </a:solidFill>
              </a:rPr>
              <a:t>disk</a:t>
            </a:r>
            <a:r>
              <a:rPr kumimoji="1" lang="zh-CN" altLang="en-US" sz="4400" b="1">
                <a:solidFill>
                  <a:srgbClr val="FF0000"/>
                </a:solidFill>
              </a:rPr>
              <a:t> </a:t>
            </a:r>
            <a:r>
              <a:rPr kumimoji="1" lang="en-US" altLang="zh-CN" sz="4400" b="1">
                <a:solidFill>
                  <a:srgbClr val="FF0000"/>
                </a:solidFill>
              </a:rPr>
              <a:t>IO</a:t>
            </a:r>
            <a:endParaRPr kumimoji="1" lang="zh-CN" altLang="en-US" sz="4400" b="1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itle 1"/>
          <p:cNvSpPr>
            <a:spLocks noGrp="1"/>
          </p:cNvSpPr>
          <p:nvPr>
            <p:ph type="title"/>
          </p:nvPr>
        </p:nvSpPr>
        <p:spPr>
          <a:xfrm>
            <a:off x="520700" y="163513"/>
            <a:ext cx="8229600" cy="5762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Demand Paging Optimizations (1)</a:t>
            </a:r>
          </a:p>
        </p:txBody>
      </p:sp>
      <p:sp>
        <p:nvSpPr>
          <p:cNvPr id="55298" name="Content Placeholder 2"/>
          <p:cNvSpPr>
            <a:spLocks noGrp="1"/>
          </p:cNvSpPr>
          <p:nvPr>
            <p:ph idx="1"/>
          </p:nvPr>
        </p:nvSpPr>
        <p:spPr>
          <a:xfrm>
            <a:off x="806450" y="1000125"/>
            <a:ext cx="7575550" cy="5829300"/>
          </a:xfrm>
        </p:spPr>
        <p:txBody>
          <a:bodyPr/>
          <a:lstStyle/>
          <a:p>
            <a:r>
              <a:rPr lang="en-US" altLang="en-US" sz="2400" dirty="0">
                <a:ea typeface="MS PGothic" charset="-128"/>
              </a:rPr>
              <a:t>Swap space I/O faster than file system I/O even if on the same device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Swap allocated in larger chunks, less management needed than file system</a:t>
            </a:r>
            <a:endParaRPr lang="en-US" altLang="zh-CN" sz="2000" dirty="0">
              <a:solidFill>
                <a:srgbClr val="0070C0"/>
              </a:solidFill>
              <a:ea typeface="MS PGothic" charset="-128"/>
            </a:endParaRPr>
          </a:p>
          <a:p>
            <a:pPr lvl="1"/>
            <a:endParaRPr lang="en-US" altLang="zh-CN" sz="2400" dirty="0">
              <a:solidFill>
                <a:srgbClr val="0070C0"/>
              </a:solidFill>
              <a:ea typeface="MS PGothic" charset="-128"/>
            </a:endParaRPr>
          </a:p>
          <a:p>
            <a:pPr lvl="1"/>
            <a:endParaRPr lang="en-US" altLang="zh-CN" sz="2400" dirty="0">
              <a:solidFill>
                <a:srgbClr val="0070C0"/>
              </a:solidFill>
              <a:ea typeface="MS PGothic" charset="-128"/>
            </a:endParaRPr>
          </a:p>
          <a:p>
            <a:pPr lvl="1"/>
            <a:endParaRPr lang="en-US" altLang="zh-CN" sz="2400" dirty="0">
              <a:solidFill>
                <a:srgbClr val="0070C0"/>
              </a:solidFill>
              <a:ea typeface="MS PGothic" charset="-128"/>
            </a:endParaRPr>
          </a:p>
          <a:p>
            <a:pPr lvl="1"/>
            <a:endParaRPr lang="zh-CN" altLang="en-US" sz="2400" dirty="0">
              <a:solidFill>
                <a:srgbClr val="0070C0"/>
              </a:solidFill>
              <a:ea typeface="MS PGothic" charset="-128"/>
            </a:endParaRPr>
          </a:p>
          <a:p>
            <a:r>
              <a:rPr lang="en-US" altLang="en-US" sz="2400" dirty="0">
                <a:ea typeface="MS PGothic" charset="-128"/>
              </a:rPr>
              <a:t>Demand page in from program binary on disk, but discard rather than paging out when freeing frame</a:t>
            </a:r>
          </a:p>
          <a:p>
            <a:pPr lvl="1"/>
            <a:r>
              <a:rPr lang="en-US" altLang="en-US" sz="2000" dirty="0">
                <a:ea typeface="MS PGothic" charset="-128"/>
              </a:rPr>
              <a:t>Read-only</a:t>
            </a:r>
            <a:r>
              <a:rPr lang="zh-CN" altLang="en-US" sz="2000" dirty="0">
                <a:ea typeface="MS PGothic" charset="-128"/>
              </a:rPr>
              <a:t>，</a:t>
            </a:r>
            <a:r>
              <a:rPr lang="en-US" altLang="zh-CN" sz="2000" dirty="0">
                <a:ea typeface="MS PGothic" charset="-128"/>
              </a:rPr>
              <a:t>n</a:t>
            </a:r>
            <a:r>
              <a:rPr lang="en-US" altLang="en-US" sz="2000" dirty="0">
                <a:ea typeface="MS PGothic" charset="-128"/>
              </a:rPr>
              <a:t>ot modified </a:t>
            </a:r>
            <a:r>
              <a:rPr lang="en-US" altLang="en-US" sz="2000" b="1" dirty="0">
                <a:solidFill>
                  <a:srgbClr val="FF0000"/>
                </a:solidFill>
                <a:ea typeface="MS PGothic" charset="-128"/>
              </a:rPr>
              <a:t>(not dirty); </a:t>
            </a:r>
            <a:r>
              <a:rPr lang="en-US" altLang="en-US" sz="2000" dirty="0">
                <a:ea typeface="MS PGothic" charset="-128"/>
              </a:rPr>
              <a:t>otherwise, </a:t>
            </a:r>
            <a:r>
              <a:rPr lang="en-US" altLang="en-US" sz="2000" b="1" dirty="0">
                <a:solidFill>
                  <a:srgbClr val="FF0000"/>
                </a:solidFill>
                <a:ea typeface="MS PGothic" charset="-128"/>
              </a:rPr>
              <a:t>dirty</a:t>
            </a:r>
            <a:endParaRPr lang="zh-CN" altLang="en-US" sz="2000" dirty="0">
              <a:ea typeface="MS PGothic" charset="-128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06" y="2730285"/>
            <a:ext cx="9144000" cy="166748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itle 1"/>
          <p:cNvSpPr>
            <a:spLocks noGrp="1"/>
          </p:cNvSpPr>
          <p:nvPr>
            <p:ph type="title"/>
          </p:nvPr>
        </p:nvSpPr>
        <p:spPr>
          <a:xfrm>
            <a:off x="520700" y="163513"/>
            <a:ext cx="8229600" cy="5762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Demand Paging Optimizations (2)</a:t>
            </a:r>
          </a:p>
        </p:txBody>
      </p:sp>
      <p:sp>
        <p:nvSpPr>
          <p:cNvPr id="79874" name="Content Placeholder 2"/>
          <p:cNvSpPr>
            <a:spLocks noGrp="1"/>
          </p:cNvSpPr>
          <p:nvPr>
            <p:ph idx="1"/>
          </p:nvPr>
        </p:nvSpPr>
        <p:spPr>
          <a:xfrm>
            <a:off x="806450" y="1000125"/>
            <a:ext cx="7575550" cy="5829300"/>
          </a:xfrm>
        </p:spPr>
        <p:txBody>
          <a:bodyPr/>
          <a:lstStyle/>
          <a:p>
            <a:r>
              <a:rPr lang="en-US" altLang="en-US" sz="2400" b="1">
                <a:solidFill>
                  <a:srgbClr val="FF0000"/>
                </a:solidFill>
                <a:ea typeface="MS PGothic" charset="-128"/>
              </a:rPr>
              <a:t>Page buffering</a:t>
            </a:r>
          </a:p>
          <a:p>
            <a:pPr lvl="1"/>
            <a:r>
              <a:rPr lang="en-US" altLang="en-US" sz="2400">
                <a:ea typeface="MS PGothic" charset="-128"/>
              </a:rPr>
              <a:t>A free frame pool</a:t>
            </a:r>
          </a:p>
          <a:p>
            <a:pPr lvl="1"/>
            <a:r>
              <a:rPr lang="en-US" altLang="en-US" sz="2400">
                <a:ea typeface="MS PGothic" charset="-128"/>
              </a:rPr>
              <a:t>keep list of modified pages, when backing store otherwise idle, write pages there</a:t>
            </a:r>
          </a:p>
          <a:p>
            <a:pPr lvl="1"/>
            <a:r>
              <a:rPr lang="en-US" altLang="en-US" sz="2400">
                <a:ea typeface="MS PGothic" charset="-128"/>
              </a:rPr>
              <a:t>If referenced again before reused, no need to load contents again from disk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标题 1"/>
          <p:cNvSpPr>
            <a:spLocks noGrp="1"/>
          </p:cNvSpPr>
          <p:nvPr>
            <p:ph type="title"/>
          </p:nvPr>
        </p:nvSpPr>
        <p:spPr>
          <a:xfrm>
            <a:off x="457200" y="173039"/>
            <a:ext cx="8229600" cy="576262"/>
          </a:xfrm>
        </p:spPr>
        <p:txBody>
          <a:bodyPr/>
          <a:lstStyle/>
          <a:p>
            <a:r>
              <a:rPr kumimoji="1" lang="en-US" altLang="zh-CN" dirty="0">
                <a:ea typeface="MS PGothic" charset="-128"/>
              </a:rPr>
              <a:t>Minor vs Major Page Fault</a:t>
            </a:r>
            <a:endParaRPr kumimoji="1" lang="zh-CN" altLang="en-US" dirty="0">
              <a:ea typeface="MS PGothic" charset="-128"/>
            </a:endParaRPr>
          </a:p>
        </p:txBody>
      </p:sp>
      <p:sp>
        <p:nvSpPr>
          <p:cNvPr id="80898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MS PGothic" charset="-128"/>
              </a:rPr>
              <a:t>Major page fault (from disk)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Swap area 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Disk file system</a:t>
            </a:r>
          </a:p>
          <a:p>
            <a:r>
              <a:rPr lang="en-US" altLang="zh-CN" sz="2800" dirty="0">
                <a:ea typeface="MS PGothic" charset="-128"/>
              </a:rPr>
              <a:t>Minor page fault (from memory)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Page buffering</a:t>
            </a:r>
          </a:p>
          <a:p>
            <a:pPr lvl="1"/>
            <a:endParaRPr lang="en-US" altLang="zh-CN" sz="2400" dirty="0">
              <a:ea typeface="MS PGothic" charset="-128"/>
            </a:endParaRPr>
          </a:p>
          <a:p>
            <a:pPr lvl="1"/>
            <a:endParaRPr lang="en-US" altLang="zh-CN" sz="2400" dirty="0">
              <a:ea typeface="MS PGothic" charset="-128"/>
            </a:endParaRPr>
          </a:p>
          <a:p>
            <a:r>
              <a:rPr lang="en-US" altLang="zh-CN" b="1" dirty="0">
                <a:solidFill>
                  <a:srgbClr val="FF0000"/>
                </a:solidFill>
                <a:ea typeface="MS PGothic" charset="-128"/>
              </a:rPr>
              <a:t>Give an example: </a:t>
            </a:r>
            <a:r>
              <a:rPr lang="en-US" altLang="zh-CN" b="1" dirty="0" err="1">
                <a:solidFill>
                  <a:srgbClr val="FF0000"/>
                </a:solidFill>
                <a:ea typeface="MS PGothic" charset="-128"/>
              </a:rPr>
              <a:t>firefox</a:t>
            </a:r>
            <a:endParaRPr lang="en-US" altLang="zh-CN" b="1" dirty="0">
              <a:solidFill>
                <a:srgbClr val="FF0000"/>
              </a:solidFill>
              <a:ea typeface="MS PGothic" charset="-128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Firefox page fault</a:t>
            </a:r>
            <a:endParaRPr kumimoji="1" lang="zh-CN" altLang="en-US" dirty="0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" y="908203"/>
            <a:ext cx="9059517" cy="5804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173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itle 1"/>
          <p:cNvSpPr>
            <a:spLocks noGrp="1"/>
          </p:cNvSpPr>
          <p:nvPr>
            <p:ph type="title"/>
          </p:nvPr>
        </p:nvSpPr>
        <p:spPr>
          <a:xfrm>
            <a:off x="520700" y="163513"/>
            <a:ext cx="8229600" cy="576262"/>
          </a:xfrm>
        </p:spPr>
        <p:txBody>
          <a:bodyPr/>
          <a:lstStyle/>
          <a:p>
            <a:r>
              <a:rPr lang="en-US" altLang="en-US">
                <a:ea typeface="MS PGothic" charset="-128"/>
              </a:rPr>
              <a:t>Demand Paging Optimizations (</a:t>
            </a:r>
            <a:r>
              <a:rPr lang="en-US" altLang="zh-CN">
                <a:ea typeface="MS PGothic" charset="-128"/>
              </a:rPr>
              <a:t>3</a:t>
            </a:r>
            <a:r>
              <a:rPr lang="en-US" altLang="en-US">
                <a:ea typeface="MS PGothic" charset="-128"/>
              </a:rPr>
              <a:t>)</a:t>
            </a:r>
          </a:p>
        </p:txBody>
      </p:sp>
      <p:sp>
        <p:nvSpPr>
          <p:cNvPr id="82946" name="Content Placeholder 2"/>
          <p:cNvSpPr>
            <a:spLocks noGrp="1"/>
          </p:cNvSpPr>
          <p:nvPr>
            <p:ph idx="1"/>
          </p:nvPr>
        </p:nvSpPr>
        <p:spPr>
          <a:xfrm>
            <a:off x="771525" y="1258888"/>
            <a:ext cx="7823200" cy="996950"/>
          </a:xfrm>
        </p:spPr>
        <p:txBody>
          <a:bodyPr/>
          <a:lstStyle/>
          <a:p>
            <a:r>
              <a:rPr lang="en-US" altLang="zh-CN" sz="2400" b="1">
                <a:solidFill>
                  <a:srgbClr val="FF0000"/>
                </a:solidFill>
                <a:ea typeface="MS PGothic" charset="-128"/>
              </a:rPr>
              <a:t>How</a:t>
            </a:r>
            <a:r>
              <a:rPr lang="zh-CN" altLang="en-US" sz="2400" b="1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MS PGothic" charset="-128"/>
              </a:rPr>
              <a:t>to</a:t>
            </a:r>
            <a:r>
              <a:rPr lang="zh-CN" altLang="en-US" sz="2400" b="1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MS PGothic" charset="-128"/>
              </a:rPr>
              <a:t>choose</a:t>
            </a:r>
            <a:r>
              <a:rPr lang="zh-CN" altLang="en-US" sz="2400" b="1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zh-CN" sz="2400" b="1">
                <a:solidFill>
                  <a:srgbClr val="FF0000"/>
                </a:solidFill>
                <a:ea typeface="MS PGothic" charset="-128"/>
              </a:rPr>
              <a:t>a victim page to gain a low page fault rate?</a:t>
            </a:r>
            <a:endParaRPr lang="en-US" altLang="en-US" sz="2400">
              <a:ea typeface="MS PGothic" charset="-128"/>
            </a:endParaRPr>
          </a:p>
        </p:txBody>
      </p:sp>
      <p:pic>
        <p:nvPicPr>
          <p:cNvPr id="82947" name="Picture 4" descr="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0238" y="2732088"/>
            <a:ext cx="5470525" cy="3760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Three</a:t>
            </a:r>
            <a:r>
              <a:rPr kumimoji="1" lang="zh-CN" altLang="en-US">
                <a:ea typeface="MS PGothic" charset="-128"/>
              </a:rPr>
              <a:t> </a:t>
            </a:r>
            <a:r>
              <a:rPr kumimoji="1" lang="en-US" altLang="zh-CN">
                <a:ea typeface="MS PGothic" charset="-128"/>
              </a:rPr>
              <a:t>Issues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89090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800" dirty="0">
                <a:ea typeface="MS PGothic" charset="-128"/>
              </a:rPr>
              <a:t>Space</a:t>
            </a:r>
            <a:endParaRPr lang="zh-CN" altLang="en-US" sz="2800" dirty="0">
              <a:ea typeface="MS PGothic" charset="-128"/>
            </a:endParaRPr>
          </a:p>
          <a:p>
            <a:endParaRPr lang="zh-CN" altLang="en-US" sz="2800" dirty="0">
              <a:ea typeface="MS PGothic" charset="-128"/>
            </a:endParaRPr>
          </a:p>
          <a:p>
            <a:r>
              <a:rPr lang="en-US" altLang="zh-CN" sz="2800" dirty="0">
                <a:ea typeface="MS PGothic" charset="-128"/>
              </a:rPr>
              <a:t>Time</a:t>
            </a:r>
            <a:endParaRPr lang="zh-CN" altLang="en-US" sz="2800" dirty="0">
              <a:ea typeface="MS PGothic" charset="-128"/>
            </a:endParaRPr>
          </a:p>
          <a:p>
            <a:endParaRPr lang="zh-CN" altLang="en-US" sz="2800" dirty="0">
              <a:ea typeface="MS PGothic" charset="-128"/>
            </a:endParaRPr>
          </a:p>
          <a:p>
            <a:r>
              <a:rPr lang="en-US" altLang="zh-CN" sz="2800" dirty="0">
                <a:ea typeface="MS PGothic" charset="-128"/>
              </a:rPr>
              <a:t>Protection</a:t>
            </a:r>
            <a:endParaRPr lang="zh-CN" altLang="en-US" sz="2800" dirty="0">
              <a:ea typeface="MS PGothic" charset="-128"/>
            </a:endParaRPr>
          </a:p>
          <a:p>
            <a:endParaRPr lang="zh-CN" altLang="en-US" sz="2800" dirty="0">
              <a:ea typeface="MS PGothic" charset="-128"/>
            </a:endParaRPr>
          </a:p>
          <a:p>
            <a:r>
              <a:rPr lang="en-US" altLang="zh-CN" sz="2800" dirty="0">
                <a:solidFill>
                  <a:srgbClr val="FF0000"/>
                </a:solidFill>
                <a:ea typeface="MS PGothic" charset="-128"/>
              </a:rPr>
              <a:t>Address</a:t>
            </a:r>
            <a:r>
              <a:rPr lang="zh-CN" altLang="en-US" sz="2800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zh-CN" sz="2800" dirty="0">
                <a:solidFill>
                  <a:srgbClr val="FF0000"/>
                </a:solidFill>
                <a:ea typeface="MS PGothic" charset="-128"/>
              </a:rPr>
              <a:t>Translation</a:t>
            </a:r>
            <a:endParaRPr lang="zh-CN" altLang="en-US" sz="2800" dirty="0">
              <a:solidFill>
                <a:srgbClr val="FF0000"/>
              </a:solidFill>
              <a:ea typeface="MS PGothic" charset="-128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Summary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83970" name="矩形 2"/>
          <p:cNvSpPr>
            <a:spLocks noChangeArrowheads="1"/>
          </p:cNvSpPr>
          <p:nvPr/>
        </p:nvSpPr>
        <p:spPr bwMode="auto">
          <a:xfrm>
            <a:off x="168275" y="3036888"/>
            <a:ext cx="1404938" cy="425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latin typeface="Verdana" charset="0"/>
              </a:rPr>
              <a:t>contiguous</a:t>
            </a:r>
            <a:endParaRPr kumimoji="0" lang="zh-CN" altLang="en-US">
              <a:latin typeface="Verdana" charset="0"/>
            </a:endParaRPr>
          </a:p>
        </p:txBody>
      </p:sp>
      <p:sp>
        <p:nvSpPr>
          <p:cNvPr id="83971" name="矩形 3"/>
          <p:cNvSpPr>
            <a:spLocks noChangeArrowheads="1"/>
          </p:cNvSpPr>
          <p:nvPr/>
        </p:nvSpPr>
        <p:spPr bwMode="auto">
          <a:xfrm>
            <a:off x="1954213" y="3036888"/>
            <a:ext cx="1757362" cy="425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latin typeface="Verdana" charset="0"/>
              </a:rPr>
              <a:t>segmentation</a:t>
            </a:r>
            <a:endParaRPr kumimoji="0" lang="zh-CN" altLang="en-US">
              <a:latin typeface="Verdana" charset="0"/>
            </a:endParaRPr>
          </a:p>
        </p:txBody>
      </p:sp>
      <p:sp>
        <p:nvSpPr>
          <p:cNvPr id="83972" name="矩形 4"/>
          <p:cNvSpPr>
            <a:spLocks noChangeArrowheads="1"/>
          </p:cNvSpPr>
          <p:nvPr/>
        </p:nvSpPr>
        <p:spPr bwMode="auto">
          <a:xfrm>
            <a:off x="4191000" y="3036888"/>
            <a:ext cx="957263" cy="425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latin typeface="Verdana" charset="0"/>
              </a:rPr>
              <a:t>paging</a:t>
            </a:r>
            <a:endParaRPr kumimoji="0" lang="zh-CN" altLang="en-US">
              <a:latin typeface="Verdana" charset="0"/>
            </a:endParaRPr>
          </a:p>
        </p:txBody>
      </p:sp>
      <p:sp>
        <p:nvSpPr>
          <p:cNvPr id="83973" name="矩形 5"/>
          <p:cNvSpPr>
            <a:spLocks noChangeArrowheads="1"/>
          </p:cNvSpPr>
          <p:nvPr/>
        </p:nvSpPr>
        <p:spPr bwMode="auto">
          <a:xfrm>
            <a:off x="5567363" y="3036888"/>
            <a:ext cx="1949450" cy="425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latin typeface="Verdana" charset="0"/>
              </a:rPr>
              <a:t>demand paging</a:t>
            </a:r>
            <a:endParaRPr kumimoji="0" lang="zh-CN" altLang="en-US">
              <a:latin typeface="Verdana" charset="0"/>
            </a:endParaRPr>
          </a:p>
        </p:txBody>
      </p:sp>
      <p:sp>
        <p:nvSpPr>
          <p:cNvPr id="83974" name="矩形 6"/>
          <p:cNvSpPr>
            <a:spLocks noChangeArrowheads="1"/>
          </p:cNvSpPr>
          <p:nvPr/>
        </p:nvSpPr>
        <p:spPr bwMode="auto">
          <a:xfrm>
            <a:off x="7881938" y="3036888"/>
            <a:ext cx="1239837" cy="42545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/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kumimoji="0" lang="en-US" altLang="zh-CN">
                <a:latin typeface="Verdana" charset="0"/>
              </a:rPr>
              <a:t>swapping</a:t>
            </a:r>
            <a:endParaRPr kumimoji="0" lang="zh-CN" altLang="en-US">
              <a:latin typeface="Verdana" charset="0"/>
            </a:endParaRPr>
          </a:p>
        </p:txBody>
      </p:sp>
      <p:cxnSp>
        <p:nvCxnSpPr>
          <p:cNvPr id="83975" name="直线箭头连接符 8"/>
          <p:cNvCxnSpPr>
            <a:cxnSpLocks noChangeShapeType="1"/>
            <a:stCxn id="83970" idx="3"/>
            <a:endCxn id="83971" idx="1"/>
          </p:cNvCxnSpPr>
          <p:nvPr/>
        </p:nvCxnSpPr>
        <p:spPr bwMode="auto">
          <a:xfrm>
            <a:off x="1573213" y="3249613"/>
            <a:ext cx="3810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6" name="直线箭头连接符 9"/>
          <p:cNvCxnSpPr>
            <a:cxnSpLocks noChangeShapeType="1"/>
            <a:stCxn id="83971" idx="3"/>
            <a:endCxn id="83972" idx="1"/>
          </p:cNvCxnSpPr>
          <p:nvPr/>
        </p:nvCxnSpPr>
        <p:spPr bwMode="auto">
          <a:xfrm flipV="1">
            <a:off x="3711575" y="3249613"/>
            <a:ext cx="4794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7" name="直线箭头连接符 12"/>
          <p:cNvCxnSpPr>
            <a:cxnSpLocks noChangeShapeType="1"/>
            <a:stCxn id="83972" idx="3"/>
            <a:endCxn id="83973" idx="1"/>
          </p:cNvCxnSpPr>
          <p:nvPr/>
        </p:nvCxnSpPr>
        <p:spPr bwMode="auto">
          <a:xfrm>
            <a:off x="5148263" y="3249613"/>
            <a:ext cx="419100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3978" name="直线箭头连接符 15"/>
          <p:cNvCxnSpPr>
            <a:cxnSpLocks noChangeShapeType="1"/>
            <a:stCxn id="83973" idx="3"/>
            <a:endCxn id="83974" idx="1"/>
          </p:cNvCxnSpPr>
          <p:nvPr/>
        </p:nvCxnSpPr>
        <p:spPr bwMode="auto">
          <a:xfrm>
            <a:off x="7516813" y="3249613"/>
            <a:ext cx="365125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C98C84-7718-480F-85D7-5E6BE7A40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>
                <a:ea typeface="MS PGothic" charset="-128"/>
              </a:rPr>
              <a:t>Memory Access Flowchart</a:t>
            </a:r>
            <a:endParaRPr lang="zh-CN" altLang="en-US" dirty="0"/>
          </a:p>
        </p:txBody>
      </p:sp>
      <p:sp>
        <p:nvSpPr>
          <p:cNvPr id="3" name="矩形: 圆角 2">
            <a:extLst>
              <a:ext uri="{FF2B5EF4-FFF2-40B4-BE49-F238E27FC236}">
                <a16:creationId xmlns:a16="http://schemas.microsoft.com/office/drawing/2014/main" id="{3848B413-C66D-42E8-B2D5-C25CA8FF90B8}"/>
              </a:ext>
            </a:extLst>
          </p:cNvPr>
          <p:cNvSpPr/>
          <p:nvPr/>
        </p:nvSpPr>
        <p:spPr bwMode="auto">
          <a:xfrm>
            <a:off x="2143125" y="1062038"/>
            <a:ext cx="1071563" cy="395287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start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6A2D5D72-5321-4FDE-ACBE-33934CD06F79}"/>
              </a:ext>
            </a:extLst>
          </p:cNvPr>
          <p:cNvSpPr/>
          <p:nvPr/>
        </p:nvSpPr>
        <p:spPr bwMode="auto">
          <a:xfrm>
            <a:off x="1912143" y="1714500"/>
            <a:ext cx="1533525" cy="638175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CPU check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T</a:t>
            </a:r>
            <a:r>
              <a:rPr lang="en-US" altLang="zh-CN" dirty="0"/>
              <a:t>LB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" name="菱形 4">
            <a:extLst>
              <a:ext uri="{FF2B5EF4-FFF2-40B4-BE49-F238E27FC236}">
                <a16:creationId xmlns:a16="http://schemas.microsoft.com/office/drawing/2014/main" id="{B94B282D-8C23-4950-9C67-04403BBBC93E}"/>
              </a:ext>
            </a:extLst>
          </p:cNvPr>
          <p:cNvSpPr/>
          <p:nvPr/>
        </p:nvSpPr>
        <p:spPr bwMode="auto">
          <a:xfrm>
            <a:off x="1528762" y="2628705"/>
            <a:ext cx="2300288" cy="738188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PTE in TLB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35BC88EA-EAF3-4E08-A8BF-2F7D66CFF69A}"/>
              </a:ext>
            </a:extLst>
          </p:cNvPr>
          <p:cNvCxnSpPr>
            <a:cxnSpLocks/>
            <a:stCxn id="3" idx="2"/>
            <a:endCxn id="4" idx="0"/>
          </p:cNvCxnSpPr>
          <p:nvPr/>
        </p:nvCxnSpPr>
        <p:spPr bwMode="auto">
          <a:xfrm flipH="1">
            <a:off x="2678906" y="1457325"/>
            <a:ext cx="1" cy="257175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F58BFC24-3CD8-40C6-B238-72BFFA7A9719}"/>
              </a:ext>
            </a:extLst>
          </p:cNvPr>
          <p:cNvCxnSpPr>
            <a:cxnSpLocks/>
            <a:stCxn id="4" idx="2"/>
            <a:endCxn id="5" idx="0"/>
          </p:cNvCxnSpPr>
          <p:nvPr/>
        </p:nvCxnSpPr>
        <p:spPr bwMode="auto">
          <a:xfrm>
            <a:off x="2678906" y="2352675"/>
            <a:ext cx="0" cy="2760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矩形 13">
            <a:extLst>
              <a:ext uri="{FF2B5EF4-FFF2-40B4-BE49-F238E27FC236}">
                <a16:creationId xmlns:a16="http://schemas.microsoft.com/office/drawing/2014/main" id="{2F705868-3542-43C8-8B5E-431D33CE7A6D}"/>
              </a:ext>
            </a:extLst>
          </p:cNvPr>
          <p:cNvSpPr/>
          <p:nvPr/>
        </p:nvSpPr>
        <p:spPr bwMode="auto">
          <a:xfrm>
            <a:off x="1912144" y="3737326"/>
            <a:ext cx="1533525" cy="654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Access page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table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FA02D13-1B09-4F9D-A1B8-1FE9A4927EE6}"/>
              </a:ext>
            </a:extLst>
          </p:cNvPr>
          <p:cNvCxnSpPr>
            <a:cxnSpLocks/>
            <a:stCxn id="5" idx="2"/>
            <a:endCxn id="14" idx="0"/>
          </p:cNvCxnSpPr>
          <p:nvPr/>
        </p:nvCxnSpPr>
        <p:spPr bwMode="auto">
          <a:xfrm>
            <a:off x="2678906" y="3366893"/>
            <a:ext cx="1" cy="37043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3" name="菱形 22">
            <a:extLst>
              <a:ext uri="{FF2B5EF4-FFF2-40B4-BE49-F238E27FC236}">
                <a16:creationId xmlns:a16="http://schemas.microsoft.com/office/drawing/2014/main" id="{7166B640-0932-45FE-B5FB-00BC4CAF657C}"/>
              </a:ext>
            </a:extLst>
          </p:cNvPr>
          <p:cNvSpPr/>
          <p:nvPr/>
        </p:nvSpPr>
        <p:spPr bwMode="auto">
          <a:xfrm>
            <a:off x="1650205" y="4631232"/>
            <a:ext cx="2057401" cy="987698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Page i</a:t>
            </a: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n</a:t>
            </a:r>
          </a:p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CN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charset="0"/>
              </a:rPr>
              <a:t>Memory?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298249B8-BF9D-4EBE-93A1-7A38A7230A3A}"/>
              </a:ext>
            </a:extLst>
          </p:cNvPr>
          <p:cNvCxnSpPr>
            <a:cxnSpLocks/>
            <a:stCxn id="14" idx="2"/>
            <a:endCxn id="23" idx="0"/>
          </p:cNvCxnSpPr>
          <p:nvPr/>
        </p:nvCxnSpPr>
        <p:spPr bwMode="auto">
          <a:xfrm flipH="1">
            <a:off x="2678906" y="4391376"/>
            <a:ext cx="1" cy="23985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36835BE-8E3E-4E2C-A601-8DEE0B5943BC}"/>
              </a:ext>
            </a:extLst>
          </p:cNvPr>
          <p:cNvCxnSpPr>
            <a:cxnSpLocks/>
            <a:stCxn id="23" idx="2"/>
            <a:endCxn id="29" idx="0"/>
          </p:cNvCxnSpPr>
          <p:nvPr/>
        </p:nvCxnSpPr>
        <p:spPr bwMode="auto">
          <a:xfrm>
            <a:off x="2678906" y="5618930"/>
            <a:ext cx="0" cy="3976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AD5AFD52-454C-4F27-8FF4-BB81D979E34F}"/>
              </a:ext>
            </a:extLst>
          </p:cNvPr>
          <p:cNvSpPr/>
          <p:nvPr/>
        </p:nvSpPr>
        <p:spPr bwMode="auto">
          <a:xfrm>
            <a:off x="1912143" y="6016618"/>
            <a:ext cx="1533525" cy="382591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Update TLB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C2942EC5-22E2-4EA1-AE7F-2102ABEBFBDF}"/>
              </a:ext>
            </a:extLst>
          </p:cNvPr>
          <p:cNvCxnSpPr>
            <a:cxnSpLocks/>
            <a:stCxn id="29" idx="3"/>
            <a:endCxn id="133" idx="1"/>
          </p:cNvCxnSpPr>
          <p:nvPr/>
        </p:nvCxnSpPr>
        <p:spPr bwMode="auto">
          <a:xfrm flipV="1">
            <a:off x="3445668" y="6200800"/>
            <a:ext cx="1152063" cy="71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39" name="连接符: 肘形 38">
            <a:extLst>
              <a:ext uri="{FF2B5EF4-FFF2-40B4-BE49-F238E27FC236}">
                <a16:creationId xmlns:a16="http://schemas.microsoft.com/office/drawing/2014/main" id="{E6F850A8-FC5E-446C-8919-5C296C3BB902}"/>
              </a:ext>
            </a:extLst>
          </p:cNvPr>
          <p:cNvCxnSpPr>
            <a:cxnSpLocks/>
            <a:stCxn id="5" idx="1"/>
          </p:cNvCxnSpPr>
          <p:nvPr/>
        </p:nvCxnSpPr>
        <p:spPr bwMode="auto">
          <a:xfrm rot="10800000" flipH="1" flipV="1">
            <a:off x="1528761" y="2997798"/>
            <a:ext cx="2326485" cy="3210115"/>
          </a:xfrm>
          <a:prstGeom prst="bentConnector4">
            <a:avLst>
              <a:gd name="adj1" fmla="val -12897"/>
              <a:gd name="adj2" fmla="val 111829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3D9A489-42A3-44C0-BECB-265DDA55E35F}"/>
              </a:ext>
            </a:extLst>
          </p:cNvPr>
          <p:cNvSpPr txBox="1"/>
          <p:nvPr/>
        </p:nvSpPr>
        <p:spPr>
          <a:xfrm>
            <a:off x="1218628" y="2668875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6B13F572-86C2-4992-B2AF-2E90AA31545B}"/>
              </a:ext>
            </a:extLst>
          </p:cNvPr>
          <p:cNvSpPr txBox="1"/>
          <p:nvPr/>
        </p:nvSpPr>
        <p:spPr>
          <a:xfrm>
            <a:off x="2620567" y="3338087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EFBC222F-F4FF-4FFE-9469-8127C8F4AA31}"/>
              </a:ext>
            </a:extLst>
          </p:cNvPr>
          <p:cNvSpPr txBox="1"/>
          <p:nvPr/>
        </p:nvSpPr>
        <p:spPr>
          <a:xfrm>
            <a:off x="2620567" y="5587472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id="{235B16AD-5902-41B7-9DB8-911AC30D5D6F}"/>
              </a:ext>
            </a:extLst>
          </p:cNvPr>
          <p:cNvSpPr/>
          <p:nvPr/>
        </p:nvSpPr>
        <p:spPr bwMode="auto">
          <a:xfrm>
            <a:off x="4784500" y="3737326"/>
            <a:ext cx="1907377" cy="654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CPU reads page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from disk</a:t>
            </a: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2857868D-EF02-4B21-85C3-1CCE0F0802A8}"/>
              </a:ext>
            </a:extLst>
          </p:cNvPr>
          <p:cNvSpPr txBox="1"/>
          <p:nvPr/>
        </p:nvSpPr>
        <p:spPr>
          <a:xfrm>
            <a:off x="3840956" y="4818007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58" name="矩形 57">
            <a:extLst>
              <a:ext uri="{FF2B5EF4-FFF2-40B4-BE49-F238E27FC236}">
                <a16:creationId xmlns:a16="http://schemas.microsoft.com/office/drawing/2014/main" id="{FECCB469-A774-464A-9561-C99262304689}"/>
              </a:ext>
            </a:extLst>
          </p:cNvPr>
          <p:cNvSpPr/>
          <p:nvPr/>
        </p:nvSpPr>
        <p:spPr bwMode="auto">
          <a:xfrm>
            <a:off x="4784501" y="2716259"/>
            <a:ext cx="1907377" cy="654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Page transferred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To memory</a:t>
            </a:r>
          </a:p>
        </p:txBody>
      </p:sp>
      <p:sp>
        <p:nvSpPr>
          <p:cNvPr id="60" name="菱形 59">
            <a:extLst>
              <a:ext uri="{FF2B5EF4-FFF2-40B4-BE49-F238E27FC236}">
                <a16:creationId xmlns:a16="http://schemas.microsoft.com/office/drawing/2014/main" id="{6F2F9DCD-0992-4C36-B024-6C8519A2B330}"/>
              </a:ext>
            </a:extLst>
          </p:cNvPr>
          <p:cNvSpPr/>
          <p:nvPr/>
        </p:nvSpPr>
        <p:spPr bwMode="auto">
          <a:xfrm>
            <a:off x="4409467" y="4764926"/>
            <a:ext cx="2658669" cy="720309"/>
          </a:xfrm>
          <a:prstGeom prst="diamon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sz="1600" dirty="0"/>
              <a:t>Memory full?</a:t>
            </a:r>
            <a:endParaRPr kumimoji="0" lang="zh-CN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1941E724-07D3-46E0-87A3-E6A1E31F8200}"/>
              </a:ext>
            </a:extLst>
          </p:cNvPr>
          <p:cNvSpPr txBox="1"/>
          <p:nvPr/>
        </p:nvSpPr>
        <p:spPr>
          <a:xfrm>
            <a:off x="5366714" y="4391376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N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74" name="矩形 73">
            <a:extLst>
              <a:ext uri="{FF2B5EF4-FFF2-40B4-BE49-F238E27FC236}">
                <a16:creationId xmlns:a16="http://schemas.microsoft.com/office/drawing/2014/main" id="{F59DF3DC-B6BF-432E-B671-47CF130E0820}"/>
              </a:ext>
            </a:extLst>
          </p:cNvPr>
          <p:cNvSpPr/>
          <p:nvPr/>
        </p:nvSpPr>
        <p:spPr bwMode="auto">
          <a:xfrm>
            <a:off x="4784499" y="1711073"/>
            <a:ext cx="1907377" cy="654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Update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Page table</a:t>
            </a:r>
          </a:p>
        </p:txBody>
      </p:sp>
      <p:cxnSp>
        <p:nvCxnSpPr>
          <p:cNvPr id="76" name="直接箭头连接符 75">
            <a:extLst>
              <a:ext uri="{FF2B5EF4-FFF2-40B4-BE49-F238E27FC236}">
                <a16:creationId xmlns:a16="http://schemas.microsoft.com/office/drawing/2014/main" id="{3E01B11A-ED83-4C64-9697-A3C70DC07A07}"/>
              </a:ext>
            </a:extLst>
          </p:cNvPr>
          <p:cNvCxnSpPr>
            <a:cxnSpLocks/>
            <a:stCxn id="23" idx="3"/>
            <a:endCxn id="60" idx="1"/>
          </p:cNvCxnSpPr>
          <p:nvPr/>
        </p:nvCxnSpPr>
        <p:spPr bwMode="auto">
          <a:xfrm>
            <a:off x="3707606" y="5125081"/>
            <a:ext cx="701861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78" name="直接箭头连接符 77">
            <a:extLst>
              <a:ext uri="{FF2B5EF4-FFF2-40B4-BE49-F238E27FC236}">
                <a16:creationId xmlns:a16="http://schemas.microsoft.com/office/drawing/2014/main" id="{F75EE19A-B2EC-4AD0-87B8-F7E75628F00C}"/>
              </a:ext>
            </a:extLst>
          </p:cNvPr>
          <p:cNvCxnSpPr>
            <a:cxnSpLocks/>
            <a:stCxn id="60" idx="0"/>
            <a:endCxn id="52" idx="2"/>
          </p:cNvCxnSpPr>
          <p:nvPr/>
        </p:nvCxnSpPr>
        <p:spPr bwMode="auto">
          <a:xfrm flipH="1" flipV="1">
            <a:off x="5738189" y="4391376"/>
            <a:ext cx="613" cy="37355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2" name="直接箭头连接符 81">
            <a:extLst>
              <a:ext uri="{FF2B5EF4-FFF2-40B4-BE49-F238E27FC236}">
                <a16:creationId xmlns:a16="http://schemas.microsoft.com/office/drawing/2014/main" id="{22E41DB7-C1DF-4A98-BD67-D342C97814E1}"/>
              </a:ext>
            </a:extLst>
          </p:cNvPr>
          <p:cNvCxnSpPr>
            <a:cxnSpLocks/>
            <a:stCxn id="52" idx="0"/>
            <a:endCxn id="58" idx="2"/>
          </p:cNvCxnSpPr>
          <p:nvPr/>
        </p:nvCxnSpPr>
        <p:spPr bwMode="auto">
          <a:xfrm flipV="1">
            <a:off x="5738189" y="3370309"/>
            <a:ext cx="1" cy="36701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86" name="直接箭头连接符 85">
            <a:extLst>
              <a:ext uri="{FF2B5EF4-FFF2-40B4-BE49-F238E27FC236}">
                <a16:creationId xmlns:a16="http://schemas.microsoft.com/office/drawing/2014/main" id="{4EF412C2-0672-4F68-97BC-284C89C86077}"/>
              </a:ext>
            </a:extLst>
          </p:cNvPr>
          <p:cNvCxnSpPr>
            <a:cxnSpLocks/>
            <a:stCxn id="58" idx="0"/>
            <a:endCxn id="74" idx="2"/>
          </p:cNvCxnSpPr>
          <p:nvPr/>
        </p:nvCxnSpPr>
        <p:spPr bwMode="auto">
          <a:xfrm flipH="1" flipV="1">
            <a:off x="5738188" y="2365123"/>
            <a:ext cx="2" cy="35113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5" name="文本框 94">
            <a:extLst>
              <a:ext uri="{FF2B5EF4-FFF2-40B4-BE49-F238E27FC236}">
                <a16:creationId xmlns:a16="http://schemas.microsoft.com/office/drawing/2014/main" id="{1065DD7B-0EE1-41BD-AB3E-34756BC4A89C}"/>
              </a:ext>
            </a:extLst>
          </p:cNvPr>
          <p:cNvSpPr txBox="1"/>
          <p:nvPr/>
        </p:nvSpPr>
        <p:spPr>
          <a:xfrm>
            <a:off x="3567111" y="1682870"/>
            <a:ext cx="1664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restart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cxnSp>
        <p:nvCxnSpPr>
          <p:cNvPr id="106" name="直接箭头连接符 105">
            <a:extLst>
              <a:ext uri="{FF2B5EF4-FFF2-40B4-BE49-F238E27FC236}">
                <a16:creationId xmlns:a16="http://schemas.microsoft.com/office/drawing/2014/main" id="{49CFB054-6420-40D9-B03A-A3E5C075D272}"/>
              </a:ext>
            </a:extLst>
          </p:cNvPr>
          <p:cNvCxnSpPr>
            <a:cxnSpLocks/>
            <a:stCxn id="74" idx="1"/>
            <a:endCxn id="4" idx="3"/>
          </p:cNvCxnSpPr>
          <p:nvPr/>
        </p:nvCxnSpPr>
        <p:spPr bwMode="auto">
          <a:xfrm flipH="1" flipV="1">
            <a:off x="3445668" y="2033588"/>
            <a:ext cx="1338831" cy="45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0" name="矩形 109">
            <a:extLst>
              <a:ext uri="{FF2B5EF4-FFF2-40B4-BE49-F238E27FC236}">
                <a16:creationId xmlns:a16="http://schemas.microsoft.com/office/drawing/2014/main" id="{37B71597-ED75-4A28-A908-A1A1E5E8C988}"/>
              </a:ext>
            </a:extLst>
          </p:cNvPr>
          <p:cNvSpPr/>
          <p:nvPr/>
        </p:nvSpPr>
        <p:spPr bwMode="auto">
          <a:xfrm>
            <a:off x="7531257" y="3328160"/>
            <a:ext cx="1528761" cy="65405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Page </a:t>
            </a:r>
          </a:p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CN" dirty="0"/>
              <a:t>replacement</a:t>
            </a:r>
          </a:p>
        </p:txBody>
      </p:sp>
      <p:cxnSp>
        <p:nvCxnSpPr>
          <p:cNvPr id="111" name="连接符: 肘形 110">
            <a:extLst>
              <a:ext uri="{FF2B5EF4-FFF2-40B4-BE49-F238E27FC236}">
                <a16:creationId xmlns:a16="http://schemas.microsoft.com/office/drawing/2014/main" id="{0A4CD1DB-68A8-42F1-870A-07948AA23CDB}"/>
              </a:ext>
            </a:extLst>
          </p:cNvPr>
          <p:cNvCxnSpPr>
            <a:cxnSpLocks/>
            <a:stCxn id="60" idx="3"/>
            <a:endCxn id="110" idx="2"/>
          </p:cNvCxnSpPr>
          <p:nvPr/>
        </p:nvCxnSpPr>
        <p:spPr bwMode="auto">
          <a:xfrm flipV="1">
            <a:off x="7068136" y="3982210"/>
            <a:ext cx="1227502" cy="1142871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32" name="文本框 131">
            <a:extLst>
              <a:ext uri="{FF2B5EF4-FFF2-40B4-BE49-F238E27FC236}">
                <a16:creationId xmlns:a16="http://schemas.microsoft.com/office/drawing/2014/main" id="{08DCE6F2-8567-4FAE-8E67-F547987CB725}"/>
              </a:ext>
            </a:extLst>
          </p:cNvPr>
          <p:cNvSpPr txBox="1"/>
          <p:nvPr/>
        </p:nvSpPr>
        <p:spPr>
          <a:xfrm>
            <a:off x="7031195" y="4771322"/>
            <a:ext cx="5000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FF0000"/>
                </a:solidFill>
              </a:rPr>
              <a:t>Y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sp>
        <p:nvSpPr>
          <p:cNvPr id="133" name="矩形: 圆角 132">
            <a:extLst>
              <a:ext uri="{FF2B5EF4-FFF2-40B4-BE49-F238E27FC236}">
                <a16:creationId xmlns:a16="http://schemas.microsoft.com/office/drawing/2014/main" id="{EB32E09F-A060-4B33-B9CC-3F0A55DE17D8}"/>
              </a:ext>
            </a:extLst>
          </p:cNvPr>
          <p:cNvSpPr/>
          <p:nvPr/>
        </p:nvSpPr>
        <p:spPr bwMode="auto">
          <a:xfrm>
            <a:off x="4597731" y="5840645"/>
            <a:ext cx="2300288" cy="720309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zh-CN" dirty="0"/>
              <a:t>CPU generate</a:t>
            </a:r>
          </a:p>
          <a:p>
            <a:pPr algn="ctr"/>
            <a:r>
              <a:rPr lang="en-US" altLang="zh-CN" dirty="0"/>
              <a:t>Physical address</a:t>
            </a:r>
          </a:p>
        </p:txBody>
      </p:sp>
      <p:cxnSp>
        <p:nvCxnSpPr>
          <p:cNvPr id="156" name="连接符: 肘形 155">
            <a:extLst>
              <a:ext uri="{FF2B5EF4-FFF2-40B4-BE49-F238E27FC236}">
                <a16:creationId xmlns:a16="http://schemas.microsoft.com/office/drawing/2014/main" id="{2C4C098F-3F21-49A1-A46C-EFE007CC8265}"/>
              </a:ext>
            </a:extLst>
          </p:cNvPr>
          <p:cNvCxnSpPr>
            <a:cxnSpLocks/>
            <a:stCxn id="110" idx="0"/>
            <a:endCxn id="74" idx="3"/>
          </p:cNvCxnSpPr>
          <p:nvPr/>
        </p:nvCxnSpPr>
        <p:spPr bwMode="auto">
          <a:xfrm rot="16200000" flipV="1">
            <a:off x="6848726" y="1881248"/>
            <a:ext cx="1290062" cy="1603762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" name="矩形 5">
            <a:extLst>
              <a:ext uri="{FF2B5EF4-FFF2-40B4-BE49-F238E27FC236}">
                <a16:creationId xmlns:a16="http://schemas.microsoft.com/office/drawing/2014/main" id="{DECB38C2-F097-4085-8FC9-93D52EFC5B53}"/>
              </a:ext>
            </a:extLst>
          </p:cNvPr>
          <p:cNvSpPr/>
          <p:nvPr/>
        </p:nvSpPr>
        <p:spPr bwMode="auto">
          <a:xfrm>
            <a:off x="4284406" y="1297858"/>
            <a:ext cx="4859594" cy="4239816"/>
          </a:xfrm>
          <a:prstGeom prst="rect">
            <a:avLst/>
          </a:prstGeom>
          <a:solidFill>
            <a:srgbClr val="CCFFFF">
              <a:alpha val="47843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184A2D2-3649-43FD-AE26-CB254887E2D2}"/>
              </a:ext>
            </a:extLst>
          </p:cNvPr>
          <p:cNvSpPr/>
          <p:nvPr/>
        </p:nvSpPr>
        <p:spPr bwMode="auto">
          <a:xfrm>
            <a:off x="7409172" y="2997798"/>
            <a:ext cx="1709979" cy="1290063"/>
          </a:xfrm>
          <a:prstGeom prst="rect">
            <a:avLst/>
          </a:prstGeom>
          <a:solidFill>
            <a:srgbClr val="FFC000">
              <a:alpha val="3019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149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7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ea typeface="MS PGothic" charset="-128"/>
              </a:rPr>
              <a:t>End of Chapter 9(1)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Address Translation with Paging</a:t>
            </a:r>
            <a:endParaRPr kumimoji="1" lang="zh-CN" altLang="en-US">
              <a:ea typeface="MS PGothic" charset="-128"/>
            </a:endParaRPr>
          </a:p>
        </p:txBody>
      </p:sp>
      <p:pic>
        <p:nvPicPr>
          <p:cNvPr id="12290" name="Picture 2" descr="https://upload.wikimedia.org/wikipedia/commons/6/6e/Translation_Lookaside_Buffe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925" y="1093788"/>
            <a:ext cx="7804150" cy="54610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F27E26AB-C4CA-4768-9AFB-47143F383720}"/>
              </a:ext>
            </a:extLst>
          </p:cNvPr>
          <p:cNvSpPr txBox="1"/>
          <p:nvPr/>
        </p:nvSpPr>
        <p:spPr>
          <a:xfrm>
            <a:off x="4305301" y="4096822"/>
            <a:ext cx="6810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/>
              <a:t>TLB</a:t>
            </a:r>
            <a:endParaRPr lang="zh-CN" altLang="en-US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Thinking</a:t>
            </a:r>
            <a:r>
              <a:rPr kumimoji="1" lang="zh-CN" altLang="en-US">
                <a:ea typeface="MS PGothic" charset="-128"/>
              </a:rPr>
              <a:t> </a:t>
            </a:r>
            <a:r>
              <a:rPr kumimoji="1" lang="en-US" altLang="zh-CN">
                <a:ea typeface="MS PGothic" charset="-128"/>
              </a:rPr>
              <a:t>About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620957" y="1498600"/>
            <a:ext cx="8229600" cy="4530725"/>
          </a:xfrm>
        </p:spPr>
        <p:txBody>
          <a:bodyPr/>
          <a:lstStyle/>
          <a:p>
            <a:r>
              <a:rPr lang="en-US" altLang="zh-CN" sz="2800" dirty="0">
                <a:solidFill>
                  <a:srgbClr val="0070C0"/>
                </a:solidFill>
                <a:ea typeface="MS PGothic" charset="-128"/>
              </a:rPr>
              <a:t>./</a:t>
            </a:r>
            <a:r>
              <a:rPr lang="en-US" altLang="zh-CN" sz="2800" dirty="0" err="1">
                <a:solidFill>
                  <a:srgbClr val="0070C0"/>
                </a:solidFill>
                <a:ea typeface="MS PGothic" charset="-128"/>
              </a:rPr>
              <a:t>a.out</a:t>
            </a:r>
            <a:endParaRPr lang="en-US" altLang="zh-CN" sz="2800" dirty="0">
              <a:solidFill>
                <a:srgbClr val="0070C0"/>
              </a:solidFill>
              <a:ea typeface="MS PGothic" charset="-128"/>
            </a:endParaRPr>
          </a:p>
          <a:p>
            <a:pPr lvl="1"/>
            <a:r>
              <a:rPr lang="en-US" altLang="zh-CN" sz="2400" dirty="0">
                <a:ea typeface="MS PGothic" charset="-128"/>
              </a:rPr>
              <a:t>How much memory to be allocated?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How much memory </a:t>
            </a:r>
            <a:r>
              <a:rPr lang="en-US" altLang="zh-CN" sz="2400" dirty="0">
                <a:solidFill>
                  <a:srgbClr val="00B0F0"/>
                </a:solidFill>
                <a:ea typeface="MS PGothic" charset="-128"/>
              </a:rPr>
              <a:t>at most</a:t>
            </a:r>
            <a:r>
              <a:rPr lang="en-US" altLang="zh-CN" sz="2400" dirty="0">
                <a:ea typeface="MS PGothic" charset="-128"/>
              </a:rPr>
              <a:t>?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Which part of free memory space is allocated?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If </a:t>
            </a:r>
            <a:r>
              <a:rPr lang="en-US" altLang="zh-CN" sz="2400" dirty="0" err="1">
                <a:solidFill>
                  <a:srgbClr val="FF0000"/>
                </a:solidFill>
                <a:ea typeface="MS PGothic" charset="-128"/>
              </a:rPr>
              <a:t>a.out</a:t>
            </a:r>
            <a:r>
              <a:rPr lang="en-US" altLang="zh-CN" sz="2400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zh-CN" sz="2400" dirty="0">
                <a:ea typeface="MS PGothic" charset="-128"/>
              </a:rPr>
              <a:t>is run twice, will the memory space allocated to it be the same? If not, will the execution of </a:t>
            </a:r>
            <a:r>
              <a:rPr lang="en-US" altLang="zh-CN" sz="2400" dirty="0" err="1">
                <a:solidFill>
                  <a:srgbClr val="FF0000"/>
                </a:solidFill>
                <a:ea typeface="MS PGothic" charset="-128"/>
              </a:rPr>
              <a:t>a.out</a:t>
            </a:r>
            <a:r>
              <a:rPr lang="en-US" altLang="zh-CN" sz="2400" dirty="0">
                <a:solidFill>
                  <a:srgbClr val="FF0000"/>
                </a:solidFill>
                <a:ea typeface="MS PGothic" charset="-128"/>
              </a:rPr>
              <a:t> </a:t>
            </a:r>
            <a:r>
              <a:rPr lang="en-US" altLang="zh-CN" sz="2400" dirty="0">
                <a:ea typeface="MS PGothic" charset="-128"/>
              </a:rPr>
              <a:t>be affected?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How to prevent other processes from accessing the memory space of </a:t>
            </a:r>
            <a:r>
              <a:rPr lang="en-US" altLang="zh-CN" sz="2400" dirty="0" err="1">
                <a:solidFill>
                  <a:srgbClr val="FF0000"/>
                </a:solidFill>
                <a:ea typeface="MS PGothic" charset="-128"/>
              </a:rPr>
              <a:t>a.out</a:t>
            </a:r>
            <a:r>
              <a:rPr lang="en-US" altLang="zh-CN" sz="2400" dirty="0">
                <a:ea typeface="MS PGothic" charset="-128"/>
              </a:rPr>
              <a:t>?</a:t>
            </a:r>
          </a:p>
          <a:p>
            <a:pPr lvl="1"/>
            <a:endParaRPr lang="zh-CN" altLang="en-US" sz="2800" dirty="0">
              <a:ea typeface="MS PGothic" charset="-128"/>
            </a:endParaRPr>
          </a:p>
          <a:p>
            <a:pPr lvl="1"/>
            <a:endParaRPr lang="zh-CN" altLang="en-US" sz="2800" dirty="0">
              <a:ea typeface="MS PGothic" charset="-128"/>
            </a:endParaRPr>
          </a:p>
          <a:p>
            <a:endParaRPr lang="zh-CN" altLang="en-US" dirty="0">
              <a:ea typeface="MS PGothic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3444021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>
                <a:ea typeface="MS PGothic" charset="-128"/>
              </a:rPr>
              <a:t>Thinking</a:t>
            </a:r>
            <a:r>
              <a:rPr kumimoji="1" lang="zh-CN" altLang="en-US">
                <a:ea typeface="MS PGothic" charset="-128"/>
              </a:rPr>
              <a:t> </a:t>
            </a:r>
            <a:r>
              <a:rPr kumimoji="1" lang="en-US" altLang="zh-CN">
                <a:ea typeface="MS PGothic" charset="-128"/>
              </a:rPr>
              <a:t>About</a:t>
            </a:r>
            <a:endParaRPr kumimoji="1" lang="zh-CN" altLang="en-US">
              <a:ea typeface="MS PGothic" charset="-128"/>
            </a:endParaRPr>
          </a:p>
        </p:txBody>
      </p:sp>
      <p:sp>
        <p:nvSpPr>
          <p:cNvPr id="34818" name="内容占位符 2"/>
          <p:cNvSpPr>
            <a:spLocks noGrp="1"/>
          </p:cNvSpPr>
          <p:nvPr>
            <p:ph idx="1"/>
          </p:nvPr>
        </p:nvSpPr>
        <p:spPr>
          <a:xfrm>
            <a:off x="620957" y="1498600"/>
            <a:ext cx="8229600" cy="4530725"/>
          </a:xfrm>
        </p:spPr>
        <p:txBody>
          <a:bodyPr/>
          <a:lstStyle/>
          <a:p>
            <a:r>
              <a:rPr lang="en-US" altLang="zh-CN" sz="2800" dirty="0">
                <a:solidFill>
                  <a:srgbClr val="0070C0"/>
                </a:solidFill>
                <a:ea typeface="MS PGothic" charset="-128"/>
              </a:rPr>
              <a:t>./</a:t>
            </a:r>
            <a:r>
              <a:rPr lang="en-US" altLang="zh-CN" sz="2800" dirty="0" err="1">
                <a:solidFill>
                  <a:srgbClr val="0070C0"/>
                </a:solidFill>
                <a:ea typeface="MS PGothic" charset="-128"/>
              </a:rPr>
              <a:t>a.out</a:t>
            </a:r>
            <a:endParaRPr lang="en-US" altLang="zh-CN" sz="2800" dirty="0">
              <a:solidFill>
                <a:srgbClr val="0070C0"/>
              </a:solidFill>
              <a:ea typeface="MS PGothic" charset="-128"/>
            </a:endParaRPr>
          </a:p>
          <a:p>
            <a:pPr lvl="1"/>
            <a:r>
              <a:rPr lang="en-US" altLang="zh-CN" sz="2400" dirty="0">
                <a:ea typeface="MS PGothic" charset="-128"/>
              </a:rPr>
              <a:t>How much memory to be allocated?</a:t>
            </a:r>
          </a:p>
          <a:p>
            <a:pPr lvl="1"/>
            <a:r>
              <a:rPr lang="en-US" altLang="zh-CN" sz="2400" dirty="0">
                <a:ea typeface="MS PGothic" charset="-128"/>
              </a:rPr>
              <a:t>How much memory </a:t>
            </a:r>
            <a:r>
              <a:rPr lang="en-US" altLang="zh-CN" sz="2400" dirty="0">
                <a:solidFill>
                  <a:srgbClr val="FF0000"/>
                </a:solidFill>
                <a:ea typeface="MS PGothic" charset="-128"/>
              </a:rPr>
              <a:t>at most</a:t>
            </a:r>
            <a:r>
              <a:rPr lang="en-US" altLang="zh-CN" sz="2400" dirty="0">
                <a:ea typeface="MS PGothic" charset="-128"/>
              </a:rPr>
              <a:t>?</a:t>
            </a:r>
          </a:p>
          <a:p>
            <a:pPr lvl="1"/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Which part of free memory space is allocated?</a:t>
            </a:r>
          </a:p>
          <a:p>
            <a:pPr lvl="1"/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If </a:t>
            </a:r>
            <a:r>
              <a:rPr lang="en-US" altLang="zh-CN" sz="2400" dirty="0" err="1">
                <a:solidFill>
                  <a:srgbClr val="0070C0"/>
                </a:solidFill>
                <a:ea typeface="MS PGothic" charset="-128"/>
              </a:rPr>
              <a:t>a.out</a:t>
            </a:r>
            <a:r>
              <a:rPr lang="en-US" altLang="zh-CN" sz="2400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is run twice, will the memory space allocated to it be the same? If not, will the execution of</a:t>
            </a:r>
            <a:r>
              <a:rPr lang="en-US" altLang="zh-CN" sz="2400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US" altLang="zh-CN" sz="2400" dirty="0" err="1">
                <a:solidFill>
                  <a:srgbClr val="0070C0"/>
                </a:solidFill>
                <a:ea typeface="MS PGothic" charset="-128"/>
              </a:rPr>
              <a:t>a.out</a:t>
            </a:r>
            <a:r>
              <a:rPr lang="en-US" altLang="zh-CN" sz="2400" dirty="0">
                <a:solidFill>
                  <a:srgbClr val="0070C0"/>
                </a:solidFill>
                <a:ea typeface="MS PGothic" charset="-128"/>
              </a:rPr>
              <a:t> </a:t>
            </a:r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be affected?</a:t>
            </a:r>
          </a:p>
          <a:p>
            <a:pPr lvl="1"/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How to prevent other processes from accessing the memory space of </a:t>
            </a:r>
            <a:r>
              <a:rPr lang="en-US" altLang="zh-CN" sz="2400" dirty="0" err="1">
                <a:solidFill>
                  <a:srgbClr val="0070C0"/>
                </a:solidFill>
                <a:ea typeface="MS PGothic" charset="-128"/>
              </a:rPr>
              <a:t>a.out</a:t>
            </a:r>
            <a:r>
              <a:rPr lang="en-US" altLang="zh-CN" sz="2400" dirty="0">
                <a:solidFill>
                  <a:srgbClr val="00B050"/>
                </a:solidFill>
                <a:ea typeface="MS PGothic" charset="-128"/>
              </a:rPr>
              <a:t>?</a:t>
            </a:r>
          </a:p>
          <a:p>
            <a:pPr lvl="1"/>
            <a:endParaRPr lang="zh-CN" altLang="en-US" sz="2800" dirty="0">
              <a:ea typeface="MS PGothic" charset="-128"/>
            </a:endParaRPr>
          </a:p>
          <a:p>
            <a:pPr lvl="1"/>
            <a:endParaRPr lang="zh-CN" altLang="en-US" sz="2800" dirty="0">
              <a:ea typeface="MS PGothic" charset="-128"/>
            </a:endParaRPr>
          </a:p>
          <a:p>
            <a:endParaRPr lang="zh-CN" altLang="en-US" dirty="0">
              <a:ea typeface="MS PGothic" charset="-128"/>
            </a:endParaRPr>
          </a:p>
        </p:txBody>
      </p:sp>
      <p:sp>
        <p:nvSpPr>
          <p:cNvPr id="2" name="矩形: 圆角 1">
            <a:extLst>
              <a:ext uri="{FF2B5EF4-FFF2-40B4-BE49-F238E27FC236}">
                <a16:creationId xmlns:a16="http://schemas.microsoft.com/office/drawing/2014/main" id="{41572D59-0224-4608-BA1A-A6371922FAED}"/>
              </a:ext>
            </a:extLst>
          </p:cNvPr>
          <p:cNvSpPr/>
          <p:nvPr/>
        </p:nvSpPr>
        <p:spPr bwMode="auto">
          <a:xfrm>
            <a:off x="1000125" y="2071688"/>
            <a:ext cx="5895975" cy="419100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071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1"/>
          <p:cNvSpPr>
            <a:spLocks noGrp="1"/>
          </p:cNvSpPr>
          <p:nvPr>
            <p:ph type="title"/>
          </p:nvPr>
        </p:nvSpPr>
        <p:spPr>
          <a:xfrm>
            <a:off x="569160" y="0"/>
            <a:ext cx="8229600" cy="787400"/>
          </a:xfrm>
        </p:spPr>
        <p:txBody>
          <a:bodyPr/>
          <a:lstStyle/>
          <a:p>
            <a:r>
              <a:rPr kumimoji="1" lang="en-US" altLang="zh-CN">
                <a:solidFill>
                  <a:srgbClr val="FF0000"/>
                </a:solidFill>
                <a:ea typeface="MS PGothic" charset="-128"/>
              </a:rPr>
              <a:t>Programs could be partially in memory!</a:t>
            </a:r>
            <a:endParaRPr kumimoji="1" lang="zh-CN" altLang="en-US" dirty="0">
              <a:solidFill>
                <a:srgbClr val="FF0000"/>
              </a:solidFill>
              <a:ea typeface="MS PGothic" charset="-128"/>
            </a:endParaRPr>
          </a:p>
        </p:txBody>
      </p:sp>
      <p:sp>
        <p:nvSpPr>
          <p:cNvPr id="3" name="文本框 3"/>
          <p:cNvSpPr txBox="1">
            <a:spLocks noChangeArrowheads="1"/>
          </p:cNvSpPr>
          <p:nvPr/>
        </p:nvSpPr>
        <p:spPr bwMode="auto">
          <a:xfrm>
            <a:off x="387539" y="787400"/>
            <a:ext cx="3186112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35000"/>
              </a:spcBef>
              <a:buClr>
                <a:srgbClr val="993300"/>
              </a:buClr>
              <a:buSzPct val="90000"/>
              <a:buFont typeface="Monotype Sorts" charset="2"/>
              <a:buChar char="n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1pPr>
            <a:lvl2pPr marL="742950" indent="-285750">
              <a:spcBef>
                <a:spcPct val="35000"/>
              </a:spcBef>
              <a:buClr>
                <a:srgbClr val="CC6600"/>
              </a:buClr>
              <a:buSzPct val="80000"/>
              <a:buFont typeface="Monotype Sorts" charset="2"/>
              <a:buChar char="l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2pPr>
            <a:lvl3pPr marL="1143000" indent="-228600">
              <a:spcBef>
                <a:spcPct val="35000"/>
              </a:spcBef>
              <a:buClr>
                <a:srgbClr val="009900"/>
              </a:buClr>
              <a:buSzPct val="75000"/>
              <a:buFont typeface="Webdings" charset="2"/>
              <a:buChar char="4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3pPr>
            <a:lvl4pPr marL="1600200" indent="-228600">
              <a:spcBef>
                <a:spcPct val="35000"/>
              </a:spcBef>
              <a:buClr>
                <a:schemeClr val="hlink"/>
              </a:buClr>
              <a:buSzPct val="75000"/>
              <a:buChar char="–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4pPr>
            <a:lvl5pPr marL="2057400" indent="-228600">
              <a:spcBef>
                <a:spcPct val="35000"/>
              </a:spcBef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5pPr>
            <a:lvl6pPr marL="25146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6pPr>
            <a:lvl7pPr marL="29718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7pPr>
            <a:lvl8pPr marL="34290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8pPr>
            <a:lvl9pPr marL="3886200" indent="-228600" eaLnBrk="0" fontAlgn="base" hangingPunct="0">
              <a:spcBef>
                <a:spcPct val="35000"/>
              </a:spcBef>
              <a:spcAft>
                <a:spcPct val="0"/>
              </a:spcAft>
              <a:buClr>
                <a:srgbClr val="FF0066"/>
              </a:buClr>
              <a:buSzPct val="75000"/>
              <a:buChar char="»"/>
              <a:defRPr kumimoji="1">
                <a:solidFill>
                  <a:schemeClr val="tx1"/>
                </a:solidFill>
                <a:latin typeface="Helvetica" charset="0"/>
                <a:ea typeface="MS PGothic" charset="-128"/>
                <a:cs typeface="ＭＳ Ｐゴシック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>
                <a:solidFill>
                  <a:srgbClr val="00B0F0"/>
                </a:solidFill>
                <a:latin typeface="Verdana" charset="0"/>
              </a:rPr>
              <a:t>demo</a:t>
            </a:r>
            <a:endParaRPr lang="zh-CN" altLang="en-US" sz="2400" b="1">
              <a:solidFill>
                <a:srgbClr val="00B0F0"/>
              </a:solidFill>
              <a:latin typeface="Verdana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802AE0CA-01E0-33C5-2608-9ED90F6027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78" y="1171429"/>
            <a:ext cx="8172261" cy="529312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theme1.xml><?xml version="1.0" encoding="utf-8"?>
<a:theme xmlns:a="http://schemas.openxmlformats.org/drawingml/2006/main" name="os-8">
  <a:themeElements>
    <a:clrScheme name="os-8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os-8">
      <a:majorFont>
        <a:latin typeface="Arial"/>
        <a:ea typeface=""/>
        <a:cs typeface=""/>
      </a:majorFont>
      <a:minorFont>
        <a:latin typeface="Helvetic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Verdana" charset="0"/>
          </a:defRPr>
        </a:defPPr>
      </a:lstStyle>
    </a:lnDef>
  </a:objectDefaults>
  <a:extraClrSchemeLst>
    <a:extraClrScheme>
      <a:clrScheme name="os-8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s-8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s-8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OS8</Template>
  <TotalTime>984</TotalTime>
  <Words>2180</Words>
  <Application>Microsoft Office PowerPoint</Application>
  <PresentationFormat>全屏显示(4:3)</PresentationFormat>
  <Paragraphs>386</Paragraphs>
  <Slides>52</Slides>
  <Notes>38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52</vt:i4>
      </vt:variant>
    </vt:vector>
  </HeadingPairs>
  <TitlesOfParts>
    <vt:vector size="61" baseType="lpstr">
      <vt:lpstr>Monotype Sorts</vt:lpstr>
      <vt:lpstr>MS PGothic</vt:lpstr>
      <vt:lpstr>MS PGothic</vt:lpstr>
      <vt:lpstr>Arial</vt:lpstr>
      <vt:lpstr>Helvetica</vt:lpstr>
      <vt:lpstr>Times New Roman</vt:lpstr>
      <vt:lpstr>Verdana</vt:lpstr>
      <vt:lpstr>Webdings</vt:lpstr>
      <vt:lpstr>os-8</vt:lpstr>
      <vt:lpstr>Chapter 9:  Virtual Memory</vt:lpstr>
      <vt:lpstr>Chapter 9:  Virtual Memory</vt:lpstr>
      <vt:lpstr>Objectives</vt:lpstr>
      <vt:lpstr>Review</vt:lpstr>
      <vt:lpstr>Three Issues</vt:lpstr>
      <vt:lpstr>Address Translation with Paging</vt:lpstr>
      <vt:lpstr>Thinking About</vt:lpstr>
      <vt:lpstr>Thinking About</vt:lpstr>
      <vt:lpstr>Programs could be partially in memory!</vt:lpstr>
      <vt:lpstr>Programs could be partially in memory!</vt:lpstr>
      <vt:lpstr>Programs could be partially in memory!</vt:lpstr>
      <vt:lpstr>Background</vt:lpstr>
      <vt:lpstr>Backing Store</vt:lpstr>
      <vt:lpstr>Page demanding</vt:lpstr>
      <vt:lpstr>Demand Paging</vt:lpstr>
      <vt:lpstr>Extreme Case: Pure demand paging</vt:lpstr>
      <vt:lpstr>How to implement</vt:lpstr>
      <vt:lpstr>Page table support</vt:lpstr>
      <vt:lpstr>Valid-invalid Bit</vt:lpstr>
      <vt:lpstr>Page Fault</vt:lpstr>
      <vt:lpstr>Interrupt and Exceptions</vt:lpstr>
      <vt:lpstr>OS support: handling page fault</vt:lpstr>
      <vt:lpstr>Steps in Handling a Page Fault</vt:lpstr>
      <vt:lpstr>Performance of Demand Paging</vt:lpstr>
      <vt:lpstr>Performance of Demand Paging</vt:lpstr>
      <vt:lpstr>Performance of Demand Paging</vt:lpstr>
      <vt:lpstr>Performance of Demand Paging (Cont.)</vt:lpstr>
      <vt:lpstr>Performance of Various Levels of Storage</vt:lpstr>
      <vt:lpstr>EAT Computation Example</vt:lpstr>
      <vt:lpstr>Thinking About</vt:lpstr>
      <vt:lpstr>Swapping</vt:lpstr>
      <vt:lpstr>Not enough frames?</vt:lpstr>
      <vt:lpstr>Not enough frames?</vt:lpstr>
      <vt:lpstr>Free Frame List</vt:lpstr>
      <vt:lpstr>Steps in Handling a Page Fault</vt:lpstr>
      <vt:lpstr>No free frame</vt:lpstr>
      <vt:lpstr>Swapping</vt:lpstr>
      <vt:lpstr>Schematic View of Swapping</vt:lpstr>
      <vt:lpstr>Swapping with paging</vt:lpstr>
      <vt:lpstr>Basic Page Replacement</vt:lpstr>
      <vt:lpstr>Page Table Update in Page Replacement</vt:lpstr>
      <vt:lpstr>Page Table Update in Page Replacement</vt:lpstr>
      <vt:lpstr>Page Table Update in Page Replacement</vt:lpstr>
      <vt:lpstr>Performance of Demand Paging (Cont.)</vt:lpstr>
      <vt:lpstr>Demand Paging Optimizations (1)</vt:lpstr>
      <vt:lpstr>Demand Paging Optimizations (2)</vt:lpstr>
      <vt:lpstr>Minor vs Major Page Fault</vt:lpstr>
      <vt:lpstr>Firefox page fault</vt:lpstr>
      <vt:lpstr>Demand Paging Optimizations (3)</vt:lpstr>
      <vt:lpstr>Summary</vt:lpstr>
      <vt:lpstr>Memory Access Flowchart</vt:lpstr>
      <vt:lpstr>End of Chapter 9(1)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9:  Virtual Memory</dc:title>
  <dc:creator>Microsoft Office 用户</dc:creator>
  <cp:lastModifiedBy>ziran wu</cp:lastModifiedBy>
  <cp:revision>122</cp:revision>
  <cp:lastPrinted>2013-09-10T17:57:57Z</cp:lastPrinted>
  <dcterms:created xsi:type="dcterms:W3CDTF">2022-05-16T07:07:41Z</dcterms:created>
  <dcterms:modified xsi:type="dcterms:W3CDTF">2024-06-12T08:22:02Z</dcterms:modified>
</cp:coreProperties>
</file>